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6"/>
  </p:notesMasterIdLst>
  <p:handoutMasterIdLst>
    <p:handoutMasterId r:id="rId97"/>
  </p:handoutMasterIdLst>
  <p:sldIdLst>
    <p:sldId id="256" r:id="rId2"/>
    <p:sldId id="257" r:id="rId3"/>
    <p:sldId id="258" r:id="rId4"/>
    <p:sldId id="407" r:id="rId5"/>
    <p:sldId id="260" r:id="rId6"/>
    <p:sldId id="338" r:id="rId7"/>
    <p:sldId id="408" r:id="rId8"/>
    <p:sldId id="339" r:id="rId9"/>
    <p:sldId id="340" r:id="rId10"/>
    <p:sldId id="341" r:id="rId11"/>
    <p:sldId id="342" r:id="rId12"/>
    <p:sldId id="343" r:id="rId13"/>
    <p:sldId id="344" r:id="rId14"/>
    <p:sldId id="345" r:id="rId15"/>
    <p:sldId id="347" r:id="rId16"/>
    <p:sldId id="346" r:id="rId17"/>
    <p:sldId id="348" r:id="rId18"/>
    <p:sldId id="349" r:id="rId19"/>
    <p:sldId id="350" r:id="rId20"/>
    <p:sldId id="351" r:id="rId21"/>
    <p:sldId id="352" r:id="rId22"/>
    <p:sldId id="353" r:id="rId23"/>
    <p:sldId id="354" r:id="rId24"/>
    <p:sldId id="355" r:id="rId25"/>
    <p:sldId id="356" r:id="rId26"/>
    <p:sldId id="357" r:id="rId27"/>
    <p:sldId id="409" r:id="rId28"/>
    <p:sldId id="358" r:id="rId29"/>
    <p:sldId id="359" r:id="rId30"/>
    <p:sldId id="360" r:id="rId31"/>
    <p:sldId id="361" r:id="rId32"/>
    <p:sldId id="456" r:id="rId33"/>
    <p:sldId id="457" r:id="rId34"/>
    <p:sldId id="363" r:id="rId35"/>
    <p:sldId id="364" r:id="rId36"/>
    <p:sldId id="365" r:id="rId37"/>
    <p:sldId id="366" r:id="rId38"/>
    <p:sldId id="458" r:id="rId39"/>
    <p:sldId id="367" r:id="rId40"/>
    <p:sldId id="368" r:id="rId41"/>
    <p:sldId id="369" r:id="rId42"/>
    <p:sldId id="432" r:id="rId43"/>
    <p:sldId id="433" r:id="rId44"/>
    <p:sldId id="412" r:id="rId45"/>
    <p:sldId id="434" r:id="rId46"/>
    <p:sldId id="413" r:id="rId47"/>
    <p:sldId id="435" r:id="rId48"/>
    <p:sldId id="415" r:id="rId49"/>
    <p:sldId id="436" r:id="rId50"/>
    <p:sldId id="416" r:id="rId51"/>
    <p:sldId id="417" r:id="rId52"/>
    <p:sldId id="419" r:id="rId53"/>
    <p:sldId id="420" r:id="rId54"/>
    <p:sldId id="421" r:id="rId55"/>
    <p:sldId id="422" r:id="rId56"/>
    <p:sldId id="423" r:id="rId57"/>
    <p:sldId id="437" r:id="rId58"/>
    <p:sldId id="438" r:id="rId59"/>
    <p:sldId id="424" r:id="rId60"/>
    <p:sldId id="425" r:id="rId61"/>
    <p:sldId id="426" r:id="rId62"/>
    <p:sldId id="427" r:id="rId63"/>
    <p:sldId id="443" r:id="rId64"/>
    <p:sldId id="428" r:id="rId65"/>
    <p:sldId id="441" r:id="rId66"/>
    <p:sldId id="442" r:id="rId67"/>
    <p:sldId id="444" r:id="rId68"/>
    <p:sldId id="370" r:id="rId69"/>
    <p:sldId id="380" r:id="rId70"/>
    <p:sldId id="459" r:id="rId71"/>
    <p:sldId id="445" r:id="rId72"/>
    <p:sldId id="449" r:id="rId73"/>
    <p:sldId id="374" r:id="rId74"/>
    <p:sldId id="375" r:id="rId75"/>
    <p:sldId id="446" r:id="rId76"/>
    <p:sldId id="376" r:id="rId77"/>
    <p:sldId id="377" r:id="rId78"/>
    <p:sldId id="447" r:id="rId79"/>
    <p:sldId id="460" r:id="rId80"/>
    <p:sldId id="461" r:id="rId81"/>
    <p:sldId id="378" r:id="rId82"/>
    <p:sldId id="379" r:id="rId83"/>
    <p:sldId id="275" r:id="rId84"/>
    <p:sldId id="450" r:id="rId85"/>
    <p:sldId id="276" r:id="rId86"/>
    <p:sldId id="451" r:id="rId87"/>
    <p:sldId id="278" r:id="rId88"/>
    <p:sldId id="452" r:id="rId89"/>
    <p:sldId id="295" r:id="rId90"/>
    <p:sldId id="453" r:id="rId91"/>
    <p:sldId id="296" r:id="rId92"/>
    <p:sldId id="334" r:id="rId93"/>
    <p:sldId id="396" r:id="rId94"/>
    <p:sldId id="335" r:id="rId95"/>
  </p:sldIdLst>
  <p:sldSz cx="9144000" cy="6858000" type="screen4x3"/>
  <p:notesSz cx="7099300" cy="10234613"/>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3300"/>
    <a:srgbClr val="FFFF66"/>
    <a:srgbClr val="DDDDDD"/>
    <a:srgbClr val="C0C0C0"/>
    <a:srgbClr val="00FF00"/>
    <a:srgbClr val="FD9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95" autoAdjust="0"/>
  </p:normalViewPr>
  <p:slideViewPr>
    <p:cSldViewPr>
      <p:cViewPr varScale="1">
        <p:scale>
          <a:sx n="115" d="100"/>
          <a:sy n="115" d="100"/>
        </p:scale>
        <p:origin x="149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726" y="7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pPr>
              <a:defRPr/>
            </a:pPr>
            <a:endParaRPr lang="en-US" altLang="zh-CN"/>
          </a:p>
        </p:txBody>
      </p:sp>
      <p:sp>
        <p:nvSpPr>
          <p:cNvPr id="3277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pPr>
              <a:defRPr/>
            </a:pPr>
            <a:endParaRPr lang="en-US" altLang="zh-CN"/>
          </a:p>
        </p:txBody>
      </p:sp>
      <p:sp>
        <p:nvSpPr>
          <p:cNvPr id="3277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pPr>
              <a:defRPr/>
            </a:pPr>
            <a:endParaRPr lang="en-US" altLang="zh-CN"/>
          </a:p>
        </p:txBody>
      </p:sp>
      <p:sp>
        <p:nvSpPr>
          <p:cNvPr id="3277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pPr>
              <a:defRPr/>
            </a:pPr>
            <a:fld id="{B3AB9052-42CB-40E1-9AE9-914F5C1F47DE}" type="slidenum">
              <a:rPr lang="en-US" altLang="zh-CN"/>
              <a:pPr>
                <a:defRPr/>
              </a:pPr>
              <a:t>‹#›</a:t>
            </a:fld>
            <a:endParaRPr lang="en-US" altLang="zh-CN"/>
          </a:p>
        </p:txBody>
      </p:sp>
    </p:spTree>
    <p:extLst>
      <p:ext uri="{BB962C8B-B14F-4D97-AF65-F5344CB8AC3E}">
        <p14:creationId xmlns:p14="http://schemas.microsoft.com/office/powerpoint/2010/main" val="892015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ea typeface="宋体" pitchFamily="2" charset="-122"/>
              </a:defRPr>
            </a:lvl1pPr>
          </a:lstStyle>
          <a:p>
            <a:pPr>
              <a:defRPr/>
            </a:pPr>
            <a:endParaRPr lang="en-US" altLang="zh-CN"/>
          </a:p>
        </p:txBody>
      </p:sp>
      <p:sp>
        <p:nvSpPr>
          <p:cNvPr id="10035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46150" y="4946650"/>
            <a:ext cx="5207000"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ea typeface="宋体" pitchFamily="2" charset="-122"/>
              </a:defRPr>
            </a:lvl1pPr>
          </a:lstStyle>
          <a:p>
            <a:pPr>
              <a:defRPr/>
            </a:pPr>
            <a:fld id="{144FE96A-E433-4572-B06A-AD0ECFD7E849}" type="slidenum">
              <a:rPr lang="en-US" altLang="zh-CN"/>
              <a:pPr>
                <a:defRPr/>
              </a:pPr>
              <a:t>‹#›</a:t>
            </a:fld>
            <a:endParaRPr lang="en-US" altLang="zh-CN"/>
          </a:p>
        </p:txBody>
      </p:sp>
    </p:spTree>
    <p:extLst>
      <p:ext uri="{BB962C8B-B14F-4D97-AF65-F5344CB8AC3E}">
        <p14:creationId xmlns:p14="http://schemas.microsoft.com/office/powerpoint/2010/main" val="33856724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256ED79-16ED-4CEB-B90D-F0D9FE187D2C}" type="slidenum">
              <a:rPr lang="en-US" altLang="zh-CN" sz="1300" b="0" smtClean="0">
                <a:ea typeface="宋体" pitchFamily="2" charset="-122"/>
              </a:rPr>
              <a:pPr eaLnBrk="1" hangingPunct="1"/>
              <a:t>1</a:t>
            </a:fld>
            <a:endParaRPr lang="en-US" altLang="zh-CN" sz="1300" b="0" smtClean="0">
              <a:ea typeface="宋体" pitchFamily="2" charset="-122"/>
            </a:endParaRPr>
          </a:p>
        </p:txBody>
      </p:sp>
      <p:sp>
        <p:nvSpPr>
          <p:cNvPr id="101379" name="Rectangle 2"/>
          <p:cNvSpPr>
            <a:spLocks noGrp="1" noRot="1" noChangeAspect="1" noChangeArrowheads="1" noTextEdit="1"/>
          </p:cNvSpPr>
          <p:nvPr>
            <p:ph type="sldImg"/>
          </p:nvPr>
        </p:nvSpPr>
        <p:spPr>
          <a:xfrm>
            <a:off x="992188" y="768350"/>
            <a:ext cx="5114925" cy="3836988"/>
          </a:xfrm>
          <a:ln/>
        </p:spPr>
      </p:sp>
      <p:sp>
        <p:nvSpPr>
          <p:cNvPr id="101380" name="Rectangle 3"/>
          <p:cNvSpPr>
            <a:spLocks noGrp="1" noChangeArrowheads="1"/>
          </p:cNvSpPr>
          <p:nvPr>
            <p:ph type="body" idx="1"/>
          </p:nvPr>
        </p:nvSpPr>
        <p:spPr>
          <a:xfrm>
            <a:off x="946150" y="5116513"/>
            <a:ext cx="5207000" cy="4349750"/>
          </a:xfrm>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65567CB9-B44C-4DB0-84C7-172AF075B3C2}" type="slidenum">
              <a:rPr lang="en-US" altLang="zh-CN" sz="1300" b="0" smtClean="0">
                <a:ea typeface="宋体" pitchFamily="2" charset="-122"/>
              </a:rPr>
              <a:pPr eaLnBrk="1" hangingPunct="1"/>
              <a:t>12</a:t>
            </a:fld>
            <a:endParaRPr lang="en-US" altLang="zh-CN" sz="1300" b="0" smtClean="0">
              <a:ea typeface="宋体" pitchFamily="2" charset="-122"/>
            </a:endParaRPr>
          </a:p>
        </p:txBody>
      </p:sp>
      <p:sp>
        <p:nvSpPr>
          <p:cNvPr id="112643" name="Rectangle 2"/>
          <p:cNvSpPr>
            <a:spLocks noGrp="1" noRot="1" noChangeAspect="1" noChangeArrowheads="1" noTextEdit="1"/>
          </p:cNvSpPr>
          <p:nvPr>
            <p:ph type="sldImg"/>
          </p:nvPr>
        </p:nvSpPr>
        <p:spPr>
          <a:xfrm>
            <a:off x="992188" y="768350"/>
            <a:ext cx="5114925" cy="3836988"/>
          </a:xfrm>
          <a:ln/>
        </p:spPr>
      </p:sp>
      <p:sp>
        <p:nvSpPr>
          <p:cNvPr id="11264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69478C4-0E43-4C56-9B27-0ED940D71B1B}" type="slidenum">
              <a:rPr lang="en-US" altLang="zh-CN" sz="1300" b="0" smtClean="0">
                <a:ea typeface="宋体" pitchFamily="2" charset="-122"/>
              </a:rPr>
              <a:pPr eaLnBrk="1" hangingPunct="1"/>
              <a:t>13</a:t>
            </a:fld>
            <a:endParaRPr lang="en-US" altLang="zh-CN" sz="1300" b="0" smtClean="0">
              <a:ea typeface="宋体" pitchFamily="2" charset="-122"/>
            </a:endParaRPr>
          </a:p>
        </p:txBody>
      </p:sp>
      <p:sp>
        <p:nvSpPr>
          <p:cNvPr id="113667" name="Rectangle 2"/>
          <p:cNvSpPr>
            <a:spLocks noGrp="1" noRot="1" noChangeAspect="1" noChangeArrowheads="1" noTextEdit="1"/>
          </p:cNvSpPr>
          <p:nvPr>
            <p:ph type="sldImg"/>
          </p:nvPr>
        </p:nvSpPr>
        <p:spPr>
          <a:xfrm>
            <a:off x="992188" y="768350"/>
            <a:ext cx="5114925" cy="3836988"/>
          </a:xfrm>
          <a:ln/>
        </p:spPr>
      </p:sp>
      <p:sp>
        <p:nvSpPr>
          <p:cNvPr id="11366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FB31914-8872-4140-AD53-E52DD3284F93}" type="slidenum">
              <a:rPr lang="en-US" altLang="zh-CN" sz="1300" b="0" smtClean="0">
                <a:ea typeface="宋体" pitchFamily="2" charset="-122"/>
              </a:rPr>
              <a:pPr eaLnBrk="1" hangingPunct="1"/>
              <a:t>16</a:t>
            </a:fld>
            <a:endParaRPr lang="en-US" altLang="zh-CN" sz="1300" b="0" smtClean="0">
              <a:ea typeface="宋体" pitchFamily="2" charset="-122"/>
            </a:endParaRPr>
          </a:p>
        </p:txBody>
      </p:sp>
      <p:sp>
        <p:nvSpPr>
          <p:cNvPr id="114691" name="Rectangle 2"/>
          <p:cNvSpPr>
            <a:spLocks noGrp="1" noRot="1" noChangeAspect="1" noChangeArrowheads="1" noTextEdit="1"/>
          </p:cNvSpPr>
          <p:nvPr>
            <p:ph type="sldImg"/>
          </p:nvPr>
        </p:nvSpPr>
        <p:spPr>
          <a:xfrm>
            <a:off x="992188" y="768350"/>
            <a:ext cx="5114925" cy="3836988"/>
          </a:xfrm>
          <a:ln/>
        </p:spPr>
      </p:sp>
      <p:sp>
        <p:nvSpPr>
          <p:cNvPr id="11469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F7FA6DA-614A-4A58-B6BE-8B78699E2ECC}" type="slidenum">
              <a:rPr lang="en-US" altLang="zh-CN" sz="1300" b="0" smtClean="0">
                <a:ea typeface="宋体" pitchFamily="2" charset="-122"/>
              </a:rPr>
              <a:pPr eaLnBrk="1" hangingPunct="1"/>
              <a:t>22</a:t>
            </a:fld>
            <a:endParaRPr lang="en-US" altLang="zh-CN" sz="1300" b="0" smtClean="0">
              <a:ea typeface="宋体" pitchFamily="2" charset="-122"/>
            </a:endParaRPr>
          </a:p>
        </p:txBody>
      </p:sp>
      <p:sp>
        <p:nvSpPr>
          <p:cNvPr id="115715" name="Rectangle 2"/>
          <p:cNvSpPr>
            <a:spLocks noGrp="1" noRot="1" noChangeAspect="1" noChangeArrowheads="1" noTextEdit="1"/>
          </p:cNvSpPr>
          <p:nvPr>
            <p:ph type="sldImg"/>
          </p:nvPr>
        </p:nvSpPr>
        <p:spPr>
          <a:xfrm>
            <a:off x="992188" y="768350"/>
            <a:ext cx="5114925" cy="3836988"/>
          </a:xfrm>
          <a:ln/>
        </p:spPr>
      </p:sp>
      <p:sp>
        <p:nvSpPr>
          <p:cNvPr id="11571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CB78AAAE-36D9-4D14-9AF7-CD4C2312AE39}" type="slidenum">
              <a:rPr lang="en-US" altLang="zh-CN" sz="1300" b="0" smtClean="0">
                <a:ea typeface="宋体" pitchFamily="2" charset="-122"/>
              </a:rPr>
              <a:pPr eaLnBrk="1" hangingPunct="1"/>
              <a:t>36</a:t>
            </a:fld>
            <a:endParaRPr lang="en-US" altLang="zh-CN" sz="1300" b="0" smtClean="0">
              <a:ea typeface="宋体" pitchFamily="2" charset="-122"/>
            </a:endParaRPr>
          </a:p>
        </p:txBody>
      </p:sp>
      <p:sp>
        <p:nvSpPr>
          <p:cNvPr id="117763" name="Rectangle 2"/>
          <p:cNvSpPr>
            <a:spLocks noGrp="1" noRot="1" noChangeAspect="1" noChangeArrowheads="1" noTextEdit="1"/>
          </p:cNvSpPr>
          <p:nvPr>
            <p:ph type="sldImg"/>
          </p:nvPr>
        </p:nvSpPr>
        <p:spPr>
          <a:xfrm>
            <a:off x="992188" y="768350"/>
            <a:ext cx="5114925" cy="3836988"/>
          </a:xfrm>
          <a:ln/>
        </p:spPr>
      </p:sp>
      <p:sp>
        <p:nvSpPr>
          <p:cNvPr id="11776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77747826-FB64-447D-A790-37400F368975}" type="slidenum">
              <a:rPr lang="en-US" altLang="zh-CN" sz="1300" b="0" smtClean="0">
                <a:ea typeface="宋体" pitchFamily="2" charset="-122"/>
              </a:rPr>
              <a:pPr eaLnBrk="1" hangingPunct="1"/>
              <a:t>41</a:t>
            </a:fld>
            <a:endParaRPr lang="en-US" altLang="zh-CN" sz="1300" b="0" smtClean="0">
              <a:ea typeface="宋体" pitchFamily="2" charset="-122"/>
            </a:endParaRPr>
          </a:p>
        </p:txBody>
      </p:sp>
      <p:sp>
        <p:nvSpPr>
          <p:cNvPr id="118787" name="Rectangle 2"/>
          <p:cNvSpPr>
            <a:spLocks noGrp="1" noRot="1" noChangeAspect="1" noChangeArrowheads="1" noTextEdit="1"/>
          </p:cNvSpPr>
          <p:nvPr>
            <p:ph type="sldImg"/>
          </p:nvPr>
        </p:nvSpPr>
        <p:spPr>
          <a:xfrm>
            <a:off x="992188" y="768350"/>
            <a:ext cx="5114925" cy="3836988"/>
          </a:xfrm>
          <a:ln/>
        </p:spPr>
      </p:sp>
      <p:sp>
        <p:nvSpPr>
          <p:cNvPr id="11878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0B4D20A7-D618-4EB2-AB20-E77D985DF914}" type="slidenum">
              <a:rPr lang="en-US" altLang="zh-CN" sz="1300" b="0" smtClean="0">
                <a:ea typeface="宋体" pitchFamily="2" charset="-122"/>
              </a:rPr>
              <a:pPr eaLnBrk="1" hangingPunct="1"/>
              <a:t>44</a:t>
            </a:fld>
            <a:endParaRPr lang="en-US" altLang="zh-CN" sz="1300" b="0" smtClean="0">
              <a:ea typeface="宋体" pitchFamily="2" charset="-122"/>
            </a:endParaRPr>
          </a:p>
        </p:txBody>
      </p:sp>
      <p:sp>
        <p:nvSpPr>
          <p:cNvPr id="128003" name="Rectangle 2"/>
          <p:cNvSpPr>
            <a:spLocks noGrp="1" noRot="1" noChangeAspect="1" noChangeArrowheads="1" noTextEdit="1"/>
          </p:cNvSpPr>
          <p:nvPr>
            <p:ph type="sldImg"/>
          </p:nvPr>
        </p:nvSpPr>
        <p:spPr>
          <a:xfrm>
            <a:off x="992188" y="768350"/>
            <a:ext cx="5114925" cy="3836988"/>
          </a:xfrm>
          <a:ln/>
        </p:spPr>
      </p:sp>
      <p:sp>
        <p:nvSpPr>
          <p:cNvPr id="12800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DCAD9B08-9360-4E66-9316-EA4CCD0676E4}" type="slidenum">
              <a:rPr lang="en-US" altLang="zh-CN" sz="1300" b="0" smtClean="0">
                <a:ea typeface="宋体" pitchFamily="2" charset="-122"/>
              </a:rPr>
              <a:pPr eaLnBrk="1" hangingPunct="1"/>
              <a:t>48</a:t>
            </a:fld>
            <a:endParaRPr lang="en-US" altLang="zh-CN" sz="1300" b="0" smtClean="0">
              <a:ea typeface="宋体" pitchFamily="2" charset="-122"/>
            </a:endParaRPr>
          </a:p>
        </p:txBody>
      </p:sp>
      <p:sp>
        <p:nvSpPr>
          <p:cNvPr id="130051" name="Rectangle 2"/>
          <p:cNvSpPr>
            <a:spLocks noGrp="1" noRot="1" noChangeAspect="1" noChangeArrowheads="1" noTextEdit="1"/>
          </p:cNvSpPr>
          <p:nvPr>
            <p:ph type="sldImg"/>
          </p:nvPr>
        </p:nvSpPr>
        <p:spPr>
          <a:xfrm>
            <a:off x="992188" y="768350"/>
            <a:ext cx="5114925" cy="3836988"/>
          </a:xfrm>
          <a:ln/>
        </p:spPr>
      </p:sp>
      <p:sp>
        <p:nvSpPr>
          <p:cNvPr id="13005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EF9B837-65BE-4C47-BECA-D3FA17690896}" type="slidenum">
              <a:rPr lang="en-US" altLang="zh-CN" sz="1300" b="0" smtClean="0">
                <a:ea typeface="宋体" pitchFamily="2" charset="-122"/>
              </a:rPr>
              <a:pPr eaLnBrk="1" hangingPunct="1"/>
              <a:t>50</a:t>
            </a:fld>
            <a:endParaRPr lang="en-US" altLang="zh-CN" sz="1300" b="0" smtClean="0">
              <a:ea typeface="宋体" pitchFamily="2" charset="-122"/>
            </a:endParaRPr>
          </a:p>
        </p:txBody>
      </p:sp>
      <p:sp>
        <p:nvSpPr>
          <p:cNvPr id="131075" name="Rectangle 2"/>
          <p:cNvSpPr>
            <a:spLocks noGrp="1" noRot="1" noChangeAspect="1" noChangeArrowheads="1" noTextEdit="1"/>
          </p:cNvSpPr>
          <p:nvPr>
            <p:ph type="sldImg"/>
          </p:nvPr>
        </p:nvSpPr>
        <p:spPr>
          <a:xfrm>
            <a:off x="992188" y="768350"/>
            <a:ext cx="5114925" cy="3836988"/>
          </a:xfrm>
          <a:ln/>
        </p:spPr>
      </p:sp>
      <p:sp>
        <p:nvSpPr>
          <p:cNvPr id="13107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DE3B017-137C-4665-A6A4-721873702CA9}" type="slidenum">
              <a:rPr lang="en-US" altLang="zh-CN" sz="1300" b="0" smtClean="0">
                <a:ea typeface="宋体" pitchFamily="2" charset="-122"/>
              </a:rPr>
              <a:pPr eaLnBrk="1" hangingPunct="1"/>
              <a:t>51</a:t>
            </a:fld>
            <a:endParaRPr lang="en-US" altLang="zh-CN" sz="1300" b="0" smtClean="0">
              <a:ea typeface="宋体" pitchFamily="2" charset="-122"/>
            </a:endParaRPr>
          </a:p>
        </p:txBody>
      </p:sp>
      <p:sp>
        <p:nvSpPr>
          <p:cNvPr id="132099" name="Rectangle 2"/>
          <p:cNvSpPr>
            <a:spLocks noGrp="1" noRot="1" noChangeAspect="1" noChangeArrowheads="1" noTextEdit="1"/>
          </p:cNvSpPr>
          <p:nvPr>
            <p:ph type="sldImg"/>
          </p:nvPr>
        </p:nvSpPr>
        <p:spPr>
          <a:xfrm>
            <a:off x="992188" y="768350"/>
            <a:ext cx="5114925" cy="3836988"/>
          </a:xfrm>
          <a:ln/>
        </p:spPr>
      </p:sp>
      <p:sp>
        <p:nvSpPr>
          <p:cNvPr id="132100"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90F0EAF-BE4B-4964-A47A-9329CE727A9C}" type="slidenum">
              <a:rPr lang="en-US" altLang="zh-CN" sz="1300" b="0" smtClean="0">
                <a:ea typeface="宋体" pitchFamily="2" charset="-122"/>
              </a:rPr>
              <a:pPr eaLnBrk="1" hangingPunct="1"/>
              <a:t>2</a:t>
            </a:fld>
            <a:endParaRPr lang="en-US" altLang="zh-CN" sz="1300" b="0" smtClean="0">
              <a:ea typeface="宋体" pitchFamily="2" charset="-122"/>
            </a:endParaRPr>
          </a:p>
        </p:txBody>
      </p:sp>
      <p:sp>
        <p:nvSpPr>
          <p:cNvPr id="102403" name="Rectangle 2"/>
          <p:cNvSpPr>
            <a:spLocks noGrp="1" noRot="1" noChangeAspect="1" noChangeArrowheads="1" noTextEdit="1"/>
          </p:cNvSpPr>
          <p:nvPr>
            <p:ph type="sldImg"/>
          </p:nvPr>
        </p:nvSpPr>
        <p:spPr>
          <a:xfrm>
            <a:off x="992188" y="768350"/>
            <a:ext cx="5114925" cy="3836988"/>
          </a:xfrm>
          <a:ln/>
        </p:spPr>
      </p:sp>
      <p:sp>
        <p:nvSpPr>
          <p:cNvPr id="102404" name="Rectangle 3"/>
          <p:cNvSpPr>
            <a:spLocks noGrp="1" noChangeArrowheads="1"/>
          </p:cNvSpPr>
          <p:nvPr>
            <p:ph type="body" idx="1"/>
          </p:nvPr>
        </p:nvSpPr>
        <p:spPr>
          <a:xfrm>
            <a:off x="946150" y="5116513"/>
            <a:ext cx="5207000" cy="4349750"/>
          </a:xfrm>
          <a:noFill/>
        </p:spPr>
        <p:txBody>
          <a:bodyPr/>
          <a:lstStyle/>
          <a:p>
            <a:pPr eaLnBrk="1" hangingPunct="1"/>
            <a:endParaRPr lang="zh-CN" altLang="zh-CN" dirty="0" smtClean="0">
              <a:latin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CA4E78D2-CBF9-4AB5-88D9-E20263DD71B9}" type="slidenum">
              <a:rPr lang="en-US" altLang="zh-CN" sz="1300" b="0" smtClean="0">
                <a:ea typeface="宋体" pitchFamily="2" charset="-122"/>
              </a:rPr>
              <a:pPr eaLnBrk="1" hangingPunct="1"/>
              <a:t>52</a:t>
            </a:fld>
            <a:endParaRPr lang="en-US" altLang="zh-CN" sz="1300" b="0" smtClean="0">
              <a:ea typeface="宋体" pitchFamily="2" charset="-122"/>
            </a:endParaRPr>
          </a:p>
        </p:txBody>
      </p:sp>
      <p:sp>
        <p:nvSpPr>
          <p:cNvPr id="134147" name="Rectangle 2"/>
          <p:cNvSpPr>
            <a:spLocks noGrp="1" noRot="1" noChangeAspect="1" noChangeArrowheads="1" noTextEdit="1"/>
          </p:cNvSpPr>
          <p:nvPr>
            <p:ph type="sldImg"/>
          </p:nvPr>
        </p:nvSpPr>
        <p:spPr>
          <a:xfrm>
            <a:off x="992188" y="768350"/>
            <a:ext cx="5114925" cy="3836988"/>
          </a:xfrm>
          <a:ln/>
        </p:spPr>
      </p:sp>
      <p:sp>
        <p:nvSpPr>
          <p:cNvPr id="13414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6B3D8409-8035-484F-963B-6D6421BBC286}" type="slidenum">
              <a:rPr lang="en-US" altLang="zh-CN" sz="1300" b="0" smtClean="0">
                <a:ea typeface="宋体" pitchFamily="2" charset="-122"/>
              </a:rPr>
              <a:pPr eaLnBrk="1" hangingPunct="1"/>
              <a:t>53</a:t>
            </a:fld>
            <a:endParaRPr lang="en-US" altLang="zh-CN" sz="1300" b="0" smtClean="0">
              <a:ea typeface="宋体" pitchFamily="2" charset="-122"/>
            </a:endParaRPr>
          </a:p>
        </p:txBody>
      </p:sp>
      <p:sp>
        <p:nvSpPr>
          <p:cNvPr id="135171" name="Rectangle 2"/>
          <p:cNvSpPr>
            <a:spLocks noGrp="1" noRot="1" noChangeAspect="1" noChangeArrowheads="1" noTextEdit="1"/>
          </p:cNvSpPr>
          <p:nvPr>
            <p:ph type="sldImg"/>
          </p:nvPr>
        </p:nvSpPr>
        <p:spPr>
          <a:xfrm>
            <a:off x="992188" y="768350"/>
            <a:ext cx="5114925" cy="3836988"/>
          </a:xfrm>
          <a:ln/>
        </p:spPr>
      </p:sp>
      <p:sp>
        <p:nvSpPr>
          <p:cNvPr id="13517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D61CD02C-B627-42AF-9D4C-12A86E08D9FC}" type="slidenum">
              <a:rPr lang="en-US" altLang="zh-CN" sz="1300" b="0" smtClean="0">
                <a:ea typeface="宋体" pitchFamily="2" charset="-122"/>
              </a:rPr>
              <a:pPr eaLnBrk="1" hangingPunct="1"/>
              <a:t>55</a:t>
            </a:fld>
            <a:endParaRPr lang="en-US" altLang="zh-CN" sz="1300" b="0" smtClean="0">
              <a:ea typeface="宋体" pitchFamily="2" charset="-122"/>
            </a:endParaRPr>
          </a:p>
        </p:txBody>
      </p:sp>
      <p:sp>
        <p:nvSpPr>
          <p:cNvPr id="136195" name="Rectangle 2"/>
          <p:cNvSpPr>
            <a:spLocks noGrp="1" noRot="1" noChangeAspect="1" noChangeArrowheads="1" noTextEdit="1"/>
          </p:cNvSpPr>
          <p:nvPr>
            <p:ph type="sldImg"/>
          </p:nvPr>
        </p:nvSpPr>
        <p:spPr>
          <a:xfrm>
            <a:off x="992188" y="768350"/>
            <a:ext cx="5114925" cy="3836988"/>
          </a:xfrm>
          <a:ln/>
        </p:spPr>
      </p:sp>
      <p:sp>
        <p:nvSpPr>
          <p:cNvPr id="13619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C5810DB8-E636-46CA-BF71-490FEF7EA375}" type="slidenum">
              <a:rPr lang="en-US" altLang="zh-CN" sz="1300" b="0" smtClean="0">
                <a:ea typeface="宋体" pitchFamily="2" charset="-122"/>
              </a:rPr>
              <a:pPr eaLnBrk="1" hangingPunct="1"/>
              <a:t>56</a:t>
            </a:fld>
            <a:endParaRPr lang="en-US" altLang="zh-CN" sz="1300" b="0" smtClean="0">
              <a:ea typeface="宋体" pitchFamily="2" charset="-122"/>
            </a:endParaRPr>
          </a:p>
        </p:txBody>
      </p:sp>
      <p:sp>
        <p:nvSpPr>
          <p:cNvPr id="137219" name="Rectangle 2"/>
          <p:cNvSpPr>
            <a:spLocks noGrp="1" noRot="1" noChangeAspect="1" noChangeArrowheads="1" noTextEdit="1"/>
          </p:cNvSpPr>
          <p:nvPr>
            <p:ph type="sldImg"/>
          </p:nvPr>
        </p:nvSpPr>
        <p:spPr>
          <a:xfrm>
            <a:off x="992188" y="768350"/>
            <a:ext cx="5114925" cy="3836988"/>
          </a:xfrm>
          <a:ln/>
        </p:spPr>
      </p:sp>
      <p:sp>
        <p:nvSpPr>
          <p:cNvPr id="137220"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10E4076-D75F-4F8F-83CF-61CEA4B49498}" type="slidenum">
              <a:rPr lang="en-US" altLang="zh-CN" sz="1300" b="0" smtClean="0">
                <a:ea typeface="宋体" pitchFamily="2" charset="-122"/>
              </a:rPr>
              <a:pPr eaLnBrk="1" hangingPunct="1"/>
              <a:t>59</a:t>
            </a:fld>
            <a:endParaRPr lang="en-US" altLang="zh-CN" sz="1300" b="0" smtClean="0">
              <a:ea typeface="宋体" pitchFamily="2" charset="-122"/>
            </a:endParaRPr>
          </a:p>
        </p:txBody>
      </p:sp>
      <p:sp>
        <p:nvSpPr>
          <p:cNvPr id="138243" name="Rectangle 2"/>
          <p:cNvSpPr>
            <a:spLocks noGrp="1" noRot="1" noChangeAspect="1" noChangeArrowheads="1" noTextEdit="1"/>
          </p:cNvSpPr>
          <p:nvPr>
            <p:ph type="sldImg"/>
          </p:nvPr>
        </p:nvSpPr>
        <p:spPr>
          <a:xfrm>
            <a:off x="992188" y="768350"/>
            <a:ext cx="5114925" cy="3836988"/>
          </a:xfrm>
          <a:ln/>
        </p:spPr>
      </p:sp>
      <p:sp>
        <p:nvSpPr>
          <p:cNvPr id="13824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37B913BE-3167-4286-B13E-376FEEE645F1}" type="slidenum">
              <a:rPr lang="en-US" altLang="zh-CN" sz="1300" b="0" smtClean="0">
                <a:ea typeface="宋体" pitchFamily="2" charset="-122"/>
              </a:rPr>
              <a:pPr eaLnBrk="1" hangingPunct="1"/>
              <a:t>60</a:t>
            </a:fld>
            <a:endParaRPr lang="en-US" altLang="zh-CN" sz="1300" b="0" smtClean="0">
              <a:ea typeface="宋体" pitchFamily="2" charset="-122"/>
            </a:endParaRPr>
          </a:p>
        </p:txBody>
      </p:sp>
      <p:sp>
        <p:nvSpPr>
          <p:cNvPr id="139267" name="Rectangle 2"/>
          <p:cNvSpPr>
            <a:spLocks noGrp="1" noRot="1" noChangeAspect="1" noChangeArrowheads="1" noTextEdit="1"/>
          </p:cNvSpPr>
          <p:nvPr>
            <p:ph type="sldImg"/>
          </p:nvPr>
        </p:nvSpPr>
        <p:spPr>
          <a:xfrm>
            <a:off x="992188" y="768350"/>
            <a:ext cx="5114925" cy="3836988"/>
          </a:xfrm>
          <a:ln/>
        </p:spPr>
      </p:sp>
      <p:sp>
        <p:nvSpPr>
          <p:cNvPr id="139268" name="Rectangle 3"/>
          <p:cNvSpPr>
            <a:spLocks noChangeArrowheads="1"/>
          </p:cNvSpPr>
          <p:nvPr/>
        </p:nvSpPr>
        <p:spPr bwMode="auto">
          <a:xfrm>
            <a:off x="1025525" y="5287963"/>
            <a:ext cx="5205413"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lstStyle/>
          <a:p>
            <a:pPr>
              <a:spcBef>
                <a:spcPct val="30000"/>
              </a:spcBef>
            </a:pPr>
            <a:r>
              <a:rPr lang="zh-CN" altLang="en-US" sz="1200" b="0">
                <a:latin typeface="宋体" pitchFamily="2" charset="-122"/>
                <a:ea typeface="宋体" pitchFamily="2" charset="-122"/>
              </a:rPr>
              <a:t>当类型表达式中允许出现用户定义的类型名时，产生了关于类型表达式名字等价的概念。</a:t>
            </a:r>
          </a:p>
          <a:p>
            <a:pPr>
              <a:spcBef>
                <a:spcPct val="30000"/>
              </a:spcBef>
            </a:pPr>
            <a:r>
              <a:rPr lang="zh-CN" altLang="en-US" sz="1200" b="0">
                <a:latin typeface="宋体" pitchFamily="2" charset="-122"/>
                <a:ea typeface="宋体" pitchFamily="2" charset="-122"/>
              </a:rPr>
              <a:t>不同语言中，标识符和类型通过声明语句相联系的规则不同，可以用结构等价和名字等价的概念来解释这些规则。</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05042EE-6838-4547-830A-C84434BF8B58}" type="slidenum">
              <a:rPr lang="en-US" altLang="zh-CN" sz="1300" b="0" smtClean="0">
                <a:ea typeface="宋体" pitchFamily="2" charset="-122"/>
              </a:rPr>
              <a:pPr eaLnBrk="1" hangingPunct="1"/>
              <a:t>63</a:t>
            </a:fld>
            <a:endParaRPr lang="en-US" altLang="zh-CN" sz="1300" b="0" smtClean="0">
              <a:ea typeface="宋体" pitchFamily="2" charset="-122"/>
            </a:endParaRPr>
          </a:p>
        </p:txBody>
      </p:sp>
      <p:sp>
        <p:nvSpPr>
          <p:cNvPr id="140291" name="Rectangle 2"/>
          <p:cNvSpPr>
            <a:spLocks noGrp="1" noRot="1" noChangeAspect="1" noChangeArrowheads="1" noTextEdit="1"/>
          </p:cNvSpPr>
          <p:nvPr>
            <p:ph type="sldImg"/>
          </p:nvPr>
        </p:nvSpPr>
        <p:spPr>
          <a:xfrm>
            <a:off x="992188" y="768350"/>
            <a:ext cx="5114925" cy="3836988"/>
          </a:xfrm>
          <a:ln/>
        </p:spPr>
      </p:sp>
      <p:sp>
        <p:nvSpPr>
          <p:cNvPr id="14029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05042EE-6838-4547-830A-C84434BF8B58}" type="slidenum">
              <a:rPr lang="en-US" altLang="zh-CN" sz="1300" b="0" smtClean="0">
                <a:ea typeface="宋体" pitchFamily="2" charset="-122"/>
              </a:rPr>
              <a:pPr eaLnBrk="1" hangingPunct="1"/>
              <a:t>64</a:t>
            </a:fld>
            <a:endParaRPr lang="en-US" altLang="zh-CN" sz="1300" b="0" smtClean="0">
              <a:ea typeface="宋体" pitchFamily="2" charset="-122"/>
            </a:endParaRPr>
          </a:p>
        </p:txBody>
      </p:sp>
      <p:sp>
        <p:nvSpPr>
          <p:cNvPr id="140291" name="Rectangle 2"/>
          <p:cNvSpPr>
            <a:spLocks noGrp="1" noRot="1" noChangeAspect="1" noChangeArrowheads="1" noTextEdit="1"/>
          </p:cNvSpPr>
          <p:nvPr>
            <p:ph type="sldImg"/>
          </p:nvPr>
        </p:nvSpPr>
        <p:spPr>
          <a:xfrm>
            <a:off x="992188" y="768350"/>
            <a:ext cx="5114925" cy="3836988"/>
          </a:xfrm>
          <a:ln/>
        </p:spPr>
      </p:sp>
      <p:sp>
        <p:nvSpPr>
          <p:cNvPr id="14029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5DA8E8BC-A57C-4D21-A85F-5F396ED0F530}" type="slidenum">
              <a:rPr lang="en-US" altLang="zh-CN" sz="1300" b="0" smtClean="0">
                <a:ea typeface="宋体" pitchFamily="2" charset="-122"/>
              </a:rPr>
              <a:pPr eaLnBrk="1" hangingPunct="1"/>
              <a:t>72</a:t>
            </a:fld>
            <a:endParaRPr lang="en-US" altLang="zh-CN" sz="1300" b="0" smtClean="0">
              <a:ea typeface="宋体" pitchFamily="2" charset="-122"/>
            </a:endParaRPr>
          </a:p>
        </p:txBody>
      </p:sp>
      <p:sp>
        <p:nvSpPr>
          <p:cNvPr id="119811" name="Rectangle 2"/>
          <p:cNvSpPr>
            <a:spLocks noGrp="1" noRot="1" noChangeAspect="1" noChangeArrowheads="1" noTextEdit="1"/>
          </p:cNvSpPr>
          <p:nvPr>
            <p:ph type="sldImg"/>
          </p:nvPr>
        </p:nvSpPr>
        <p:spPr>
          <a:xfrm>
            <a:off x="992188" y="768350"/>
            <a:ext cx="5114925" cy="3836988"/>
          </a:xfrm>
          <a:ln/>
        </p:spPr>
      </p:sp>
      <p:sp>
        <p:nvSpPr>
          <p:cNvPr id="11981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7C133E5-E635-4FDD-BA8A-78F6F747CBC4}" type="slidenum">
              <a:rPr lang="en-US" altLang="zh-CN" sz="1300" b="0" smtClean="0">
                <a:ea typeface="宋体" pitchFamily="2" charset="-122"/>
              </a:rPr>
              <a:pPr eaLnBrk="1" hangingPunct="1"/>
              <a:t>73</a:t>
            </a:fld>
            <a:endParaRPr lang="en-US" altLang="zh-CN" sz="1300" b="0" smtClean="0">
              <a:ea typeface="宋体" pitchFamily="2" charset="-122"/>
            </a:endParaRPr>
          </a:p>
        </p:txBody>
      </p:sp>
      <p:sp>
        <p:nvSpPr>
          <p:cNvPr id="121859" name="Rectangle 2"/>
          <p:cNvSpPr>
            <a:spLocks noGrp="1" noRot="1" noChangeAspect="1" noChangeArrowheads="1" noTextEdit="1"/>
          </p:cNvSpPr>
          <p:nvPr>
            <p:ph type="sldImg"/>
          </p:nvPr>
        </p:nvSpPr>
        <p:spPr>
          <a:xfrm>
            <a:off x="992188" y="768350"/>
            <a:ext cx="5114925" cy="3836988"/>
          </a:xfrm>
          <a:ln/>
        </p:spPr>
      </p:sp>
      <p:sp>
        <p:nvSpPr>
          <p:cNvPr id="121860"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7F0B55B-6BFB-40F2-BB3A-328BD7DBF999}" type="slidenum">
              <a:rPr lang="en-US" altLang="zh-CN" sz="1300" b="0" smtClean="0">
                <a:ea typeface="宋体" pitchFamily="2" charset="-122"/>
              </a:rPr>
              <a:pPr eaLnBrk="1" hangingPunct="1"/>
              <a:t>3</a:t>
            </a:fld>
            <a:endParaRPr lang="en-US" altLang="zh-CN" sz="1300" b="0" smtClean="0">
              <a:ea typeface="宋体" pitchFamily="2" charset="-122"/>
            </a:endParaRPr>
          </a:p>
        </p:txBody>
      </p:sp>
      <p:sp>
        <p:nvSpPr>
          <p:cNvPr id="103427" name="Rectangle 2"/>
          <p:cNvSpPr>
            <a:spLocks noGrp="1" noRot="1" noChangeAspect="1" noChangeArrowheads="1" noTextEdit="1"/>
          </p:cNvSpPr>
          <p:nvPr>
            <p:ph type="sldImg"/>
          </p:nvPr>
        </p:nvSpPr>
        <p:spPr>
          <a:xfrm>
            <a:off x="992188" y="768350"/>
            <a:ext cx="5114925" cy="3836988"/>
          </a:xfrm>
          <a:ln/>
        </p:spPr>
      </p:sp>
      <p:sp>
        <p:nvSpPr>
          <p:cNvPr id="103428" name="Rectangle 3"/>
          <p:cNvSpPr>
            <a:spLocks noGrp="1" noChangeArrowheads="1"/>
          </p:cNvSpPr>
          <p:nvPr>
            <p:ph type="body" idx="1"/>
          </p:nvPr>
        </p:nvSpPr>
        <p:spPr>
          <a:xfrm>
            <a:off x="946150" y="5116513"/>
            <a:ext cx="5207000" cy="4349750"/>
          </a:xfrm>
          <a:noFill/>
        </p:spPr>
        <p:txBody>
          <a:bodyPr/>
          <a:lstStyle/>
          <a:p>
            <a:pPr marL="482600" indent="-482600" eaLnBrk="1" hangingPunct="1"/>
            <a:endParaRPr lang="zh-CN" altLang="zh-CN" smtClean="0">
              <a:latin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074CC0C8-1E2F-4E71-8777-DCEA4487C407}" type="slidenum">
              <a:rPr lang="en-US" altLang="zh-CN" sz="1300" b="0" smtClean="0">
                <a:ea typeface="宋体" pitchFamily="2" charset="-122"/>
              </a:rPr>
              <a:pPr eaLnBrk="1" hangingPunct="1"/>
              <a:t>74</a:t>
            </a:fld>
            <a:endParaRPr lang="en-US" altLang="zh-CN" sz="1300" b="0" smtClean="0">
              <a:ea typeface="宋体" pitchFamily="2" charset="-122"/>
            </a:endParaRPr>
          </a:p>
        </p:txBody>
      </p:sp>
      <p:sp>
        <p:nvSpPr>
          <p:cNvPr id="122883" name="Rectangle 2"/>
          <p:cNvSpPr>
            <a:spLocks noGrp="1" noRot="1" noChangeAspect="1" noChangeArrowheads="1" noTextEdit="1"/>
          </p:cNvSpPr>
          <p:nvPr>
            <p:ph type="sldImg"/>
          </p:nvPr>
        </p:nvSpPr>
        <p:spPr>
          <a:xfrm>
            <a:off x="992188" y="768350"/>
            <a:ext cx="5114925" cy="3836988"/>
          </a:xfrm>
          <a:ln/>
        </p:spPr>
      </p:sp>
      <p:sp>
        <p:nvSpPr>
          <p:cNvPr id="12288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074CC0C8-1E2F-4E71-8777-DCEA4487C407}" type="slidenum">
              <a:rPr lang="en-US" altLang="zh-CN" sz="1300" b="0" smtClean="0">
                <a:ea typeface="宋体" pitchFamily="2" charset="-122"/>
              </a:rPr>
              <a:pPr eaLnBrk="1" hangingPunct="1"/>
              <a:t>75</a:t>
            </a:fld>
            <a:endParaRPr lang="en-US" altLang="zh-CN" sz="1300" b="0" smtClean="0">
              <a:ea typeface="宋体" pitchFamily="2" charset="-122"/>
            </a:endParaRPr>
          </a:p>
        </p:txBody>
      </p:sp>
      <p:sp>
        <p:nvSpPr>
          <p:cNvPr id="122883" name="Rectangle 2"/>
          <p:cNvSpPr>
            <a:spLocks noGrp="1" noRot="1" noChangeAspect="1" noChangeArrowheads="1" noTextEdit="1"/>
          </p:cNvSpPr>
          <p:nvPr>
            <p:ph type="sldImg"/>
          </p:nvPr>
        </p:nvSpPr>
        <p:spPr>
          <a:xfrm>
            <a:off x="992188" y="768350"/>
            <a:ext cx="5114925" cy="3836988"/>
          </a:xfrm>
          <a:ln/>
        </p:spPr>
      </p:sp>
      <p:sp>
        <p:nvSpPr>
          <p:cNvPr id="12288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C63B17CD-D8AA-4B60-906A-843EE4B6F3A1}" type="slidenum">
              <a:rPr lang="en-US" altLang="zh-CN" sz="1300" b="0" smtClean="0">
                <a:ea typeface="宋体" pitchFamily="2" charset="-122"/>
              </a:rPr>
              <a:pPr eaLnBrk="1" hangingPunct="1"/>
              <a:t>76</a:t>
            </a:fld>
            <a:endParaRPr lang="en-US" altLang="zh-CN" sz="1300" b="0" smtClean="0">
              <a:ea typeface="宋体" pitchFamily="2" charset="-122"/>
            </a:endParaRPr>
          </a:p>
        </p:txBody>
      </p:sp>
      <p:sp>
        <p:nvSpPr>
          <p:cNvPr id="123907" name="Rectangle 2"/>
          <p:cNvSpPr>
            <a:spLocks noGrp="1" noRot="1" noChangeAspect="1" noChangeArrowheads="1" noTextEdit="1"/>
          </p:cNvSpPr>
          <p:nvPr>
            <p:ph type="sldImg"/>
          </p:nvPr>
        </p:nvSpPr>
        <p:spPr>
          <a:xfrm>
            <a:off x="992188" y="768350"/>
            <a:ext cx="5114925" cy="3836988"/>
          </a:xfrm>
          <a:ln/>
        </p:spPr>
      </p:sp>
      <p:sp>
        <p:nvSpPr>
          <p:cNvPr id="12390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D9515F1C-056D-4CA7-838E-4BE9B34D8762}" type="slidenum">
              <a:rPr lang="en-US" altLang="zh-CN" sz="1300" b="0" smtClean="0">
                <a:ea typeface="宋体" pitchFamily="2" charset="-122"/>
              </a:rPr>
              <a:pPr eaLnBrk="1" hangingPunct="1"/>
              <a:t>77</a:t>
            </a:fld>
            <a:endParaRPr lang="en-US" altLang="zh-CN" sz="1300" b="0" smtClean="0">
              <a:ea typeface="宋体" pitchFamily="2" charset="-122"/>
            </a:endParaRPr>
          </a:p>
        </p:txBody>
      </p:sp>
      <p:sp>
        <p:nvSpPr>
          <p:cNvPr id="124931" name="Rectangle 2"/>
          <p:cNvSpPr>
            <a:spLocks noGrp="1" noRot="1" noChangeAspect="1" noChangeArrowheads="1" noTextEdit="1"/>
          </p:cNvSpPr>
          <p:nvPr>
            <p:ph type="sldImg"/>
          </p:nvPr>
        </p:nvSpPr>
        <p:spPr>
          <a:xfrm>
            <a:off x="992188" y="768350"/>
            <a:ext cx="5114925" cy="3836988"/>
          </a:xfrm>
          <a:ln/>
        </p:spPr>
      </p:sp>
      <p:sp>
        <p:nvSpPr>
          <p:cNvPr id="124932" name="Rectangle 3"/>
          <p:cNvSpPr>
            <a:spLocks noGrp="1" noChangeArrowheads="1"/>
          </p:cNvSpPr>
          <p:nvPr>
            <p:ph type="body" idx="1"/>
          </p:nvPr>
        </p:nvSpPr>
        <p:spPr>
          <a:xfrm>
            <a:off x="946150" y="5116513"/>
            <a:ext cx="5207000" cy="4349750"/>
          </a:xfrm>
          <a:noFill/>
        </p:spPr>
        <p:txBody>
          <a:bodyPr/>
          <a:lstStyle/>
          <a:p>
            <a:pPr eaLnBrk="1" hangingPunct="1"/>
            <a:r>
              <a:rPr lang="zh-CN" altLang="en-US" smtClean="0"/>
              <a:t>思考题：用该翻译方案翻译图</a:t>
            </a:r>
            <a:r>
              <a:rPr lang="en-US" altLang="zh-CN" smtClean="0"/>
              <a:t>6.16</a:t>
            </a:r>
            <a:r>
              <a:rPr lang="zh-CN" altLang="en-US" smtClean="0"/>
              <a:t>中的程序，构造其符号表。</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D9515F1C-056D-4CA7-838E-4BE9B34D8762}" type="slidenum">
              <a:rPr lang="en-US" altLang="zh-CN" sz="1300" b="0" smtClean="0">
                <a:ea typeface="宋体" pitchFamily="2" charset="-122"/>
              </a:rPr>
              <a:pPr eaLnBrk="1" hangingPunct="1"/>
              <a:t>78</a:t>
            </a:fld>
            <a:endParaRPr lang="en-US" altLang="zh-CN" sz="1300" b="0" smtClean="0">
              <a:ea typeface="宋体" pitchFamily="2" charset="-122"/>
            </a:endParaRPr>
          </a:p>
        </p:txBody>
      </p:sp>
      <p:sp>
        <p:nvSpPr>
          <p:cNvPr id="124931" name="Rectangle 2"/>
          <p:cNvSpPr>
            <a:spLocks noGrp="1" noRot="1" noChangeAspect="1" noChangeArrowheads="1" noTextEdit="1"/>
          </p:cNvSpPr>
          <p:nvPr>
            <p:ph type="sldImg"/>
          </p:nvPr>
        </p:nvSpPr>
        <p:spPr>
          <a:xfrm>
            <a:off x="992188" y="768350"/>
            <a:ext cx="5114925" cy="3836988"/>
          </a:xfrm>
          <a:ln/>
        </p:spPr>
      </p:sp>
      <p:sp>
        <p:nvSpPr>
          <p:cNvPr id="124932" name="Rectangle 3"/>
          <p:cNvSpPr>
            <a:spLocks noGrp="1" noChangeArrowheads="1"/>
          </p:cNvSpPr>
          <p:nvPr>
            <p:ph type="body" idx="1"/>
          </p:nvPr>
        </p:nvSpPr>
        <p:spPr>
          <a:xfrm>
            <a:off x="946150" y="5116513"/>
            <a:ext cx="5207000" cy="4349750"/>
          </a:xfrm>
          <a:noFill/>
        </p:spPr>
        <p:txBody>
          <a:bodyPr/>
          <a:lstStyle/>
          <a:p>
            <a:pPr eaLnBrk="1" hangingPunct="1"/>
            <a:r>
              <a:rPr lang="zh-CN" altLang="en-US" smtClean="0"/>
              <a:t>思考题：用该翻译方案翻译图</a:t>
            </a:r>
            <a:r>
              <a:rPr lang="en-US" altLang="zh-CN" smtClean="0"/>
              <a:t>6.16</a:t>
            </a:r>
            <a:r>
              <a:rPr lang="zh-CN" altLang="en-US" smtClean="0"/>
              <a:t>中的程序，构造其符号表。</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90BFF5D-D43B-4DE5-AB97-436E8F376862}" type="slidenum">
              <a:rPr lang="en-US" altLang="zh-CN" sz="1300" b="0" smtClean="0">
                <a:ea typeface="宋体" pitchFamily="2" charset="-122"/>
              </a:rPr>
              <a:pPr eaLnBrk="1" hangingPunct="1"/>
              <a:t>81</a:t>
            </a:fld>
            <a:endParaRPr lang="en-US" altLang="zh-CN" sz="1300" b="0" smtClean="0">
              <a:ea typeface="宋体" pitchFamily="2" charset="-122"/>
            </a:endParaRPr>
          </a:p>
        </p:txBody>
      </p:sp>
      <p:sp>
        <p:nvSpPr>
          <p:cNvPr id="125955" name="Rectangle 2"/>
          <p:cNvSpPr>
            <a:spLocks noGrp="1" noRot="1" noChangeAspect="1" noChangeArrowheads="1" noTextEdit="1"/>
          </p:cNvSpPr>
          <p:nvPr>
            <p:ph type="sldImg"/>
          </p:nvPr>
        </p:nvSpPr>
        <p:spPr>
          <a:xfrm>
            <a:off x="992188" y="768350"/>
            <a:ext cx="5114925" cy="3836988"/>
          </a:xfrm>
          <a:ln/>
        </p:spPr>
      </p:sp>
      <p:sp>
        <p:nvSpPr>
          <p:cNvPr id="12595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56C582F0-E38D-43C6-9605-424C452E4CED}" type="slidenum">
              <a:rPr lang="en-US" altLang="zh-CN" sz="1300" b="0" smtClean="0">
                <a:ea typeface="宋体" pitchFamily="2" charset="-122"/>
              </a:rPr>
              <a:pPr eaLnBrk="1" hangingPunct="1"/>
              <a:t>82</a:t>
            </a:fld>
            <a:endParaRPr lang="en-US" altLang="zh-CN" sz="1300" b="0" smtClean="0">
              <a:ea typeface="宋体" pitchFamily="2" charset="-122"/>
            </a:endParaRPr>
          </a:p>
        </p:txBody>
      </p:sp>
      <p:sp>
        <p:nvSpPr>
          <p:cNvPr id="126979" name="Rectangle 2"/>
          <p:cNvSpPr>
            <a:spLocks noGrp="1" noRot="1" noChangeAspect="1" noChangeArrowheads="1" noTextEdit="1"/>
          </p:cNvSpPr>
          <p:nvPr>
            <p:ph type="sldImg"/>
          </p:nvPr>
        </p:nvSpPr>
        <p:spPr>
          <a:xfrm>
            <a:off x="992188" y="768350"/>
            <a:ext cx="5114925" cy="3836988"/>
          </a:xfrm>
          <a:ln/>
        </p:spPr>
      </p:sp>
      <p:sp>
        <p:nvSpPr>
          <p:cNvPr id="126980"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3953DCA-C0B9-4949-A9EC-795D0831F1FF}" type="slidenum">
              <a:rPr lang="en-US" altLang="zh-CN" sz="1300" b="0" smtClean="0">
                <a:ea typeface="宋体" pitchFamily="2" charset="-122"/>
              </a:rPr>
              <a:pPr eaLnBrk="1" hangingPunct="1"/>
              <a:t>83</a:t>
            </a:fld>
            <a:endParaRPr lang="en-US" altLang="zh-CN" sz="1300" b="0" smtClean="0">
              <a:ea typeface="宋体" pitchFamily="2" charset="-122"/>
            </a:endParaRPr>
          </a:p>
        </p:txBody>
      </p:sp>
      <p:sp>
        <p:nvSpPr>
          <p:cNvPr id="146435" name="Rectangle 2"/>
          <p:cNvSpPr>
            <a:spLocks noGrp="1" noRot="1" noChangeAspect="1" noChangeArrowheads="1" noTextEdit="1"/>
          </p:cNvSpPr>
          <p:nvPr>
            <p:ph type="sldImg"/>
          </p:nvPr>
        </p:nvSpPr>
        <p:spPr>
          <a:xfrm>
            <a:off x="992188" y="768350"/>
            <a:ext cx="5114925" cy="3836988"/>
          </a:xfrm>
          <a:ln/>
        </p:spPr>
      </p:sp>
      <p:sp>
        <p:nvSpPr>
          <p:cNvPr id="14643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79C873D5-1FCB-48E6-85EB-2CC3281B2333}" type="slidenum">
              <a:rPr lang="en-US" altLang="zh-CN" sz="1300" b="0" smtClean="0">
                <a:ea typeface="宋体" pitchFamily="2" charset="-122"/>
              </a:rPr>
              <a:pPr eaLnBrk="1" hangingPunct="1"/>
              <a:t>85</a:t>
            </a:fld>
            <a:endParaRPr lang="en-US" altLang="zh-CN" sz="1300" b="0" smtClean="0">
              <a:ea typeface="宋体" pitchFamily="2" charset="-122"/>
            </a:endParaRPr>
          </a:p>
        </p:txBody>
      </p:sp>
      <p:sp>
        <p:nvSpPr>
          <p:cNvPr id="147459" name="Rectangle 2"/>
          <p:cNvSpPr>
            <a:spLocks noGrp="1" noRot="1" noChangeAspect="1" noChangeArrowheads="1" noTextEdit="1"/>
          </p:cNvSpPr>
          <p:nvPr>
            <p:ph type="sldImg"/>
          </p:nvPr>
        </p:nvSpPr>
        <p:spPr>
          <a:xfrm>
            <a:off x="992188" y="768350"/>
            <a:ext cx="5114925" cy="3836988"/>
          </a:xfrm>
          <a:ln/>
        </p:spPr>
      </p:sp>
      <p:sp>
        <p:nvSpPr>
          <p:cNvPr id="147460" name="Rectangle 3"/>
          <p:cNvSpPr>
            <a:spLocks noGrp="1" noChangeArrowheads="1"/>
          </p:cNvSpPr>
          <p:nvPr>
            <p:ph type="body" idx="1"/>
          </p:nvPr>
        </p:nvSpPr>
        <p:spPr>
          <a:xfrm>
            <a:off x="1025525" y="5202238"/>
            <a:ext cx="5205413" cy="4349750"/>
          </a:xfrm>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79C873D5-1FCB-48E6-85EB-2CC3281B2333}" type="slidenum">
              <a:rPr lang="en-US" altLang="zh-CN" sz="1300" b="0" smtClean="0">
                <a:ea typeface="宋体" pitchFamily="2" charset="-122"/>
              </a:rPr>
              <a:pPr eaLnBrk="1" hangingPunct="1"/>
              <a:t>86</a:t>
            </a:fld>
            <a:endParaRPr lang="en-US" altLang="zh-CN" sz="1300" b="0" smtClean="0">
              <a:ea typeface="宋体" pitchFamily="2" charset="-122"/>
            </a:endParaRPr>
          </a:p>
        </p:txBody>
      </p:sp>
      <p:sp>
        <p:nvSpPr>
          <p:cNvPr id="147459" name="Rectangle 2"/>
          <p:cNvSpPr>
            <a:spLocks noGrp="1" noRot="1" noChangeAspect="1" noChangeArrowheads="1" noTextEdit="1"/>
          </p:cNvSpPr>
          <p:nvPr>
            <p:ph type="sldImg"/>
          </p:nvPr>
        </p:nvSpPr>
        <p:spPr>
          <a:xfrm>
            <a:off x="992188" y="768350"/>
            <a:ext cx="5114925" cy="3836988"/>
          </a:xfrm>
          <a:ln/>
        </p:spPr>
      </p:sp>
      <p:sp>
        <p:nvSpPr>
          <p:cNvPr id="147460" name="Rectangle 3"/>
          <p:cNvSpPr>
            <a:spLocks noGrp="1" noChangeArrowheads="1"/>
          </p:cNvSpPr>
          <p:nvPr>
            <p:ph type="body" idx="1"/>
          </p:nvPr>
        </p:nvSpPr>
        <p:spPr>
          <a:xfrm>
            <a:off x="1025525" y="5202238"/>
            <a:ext cx="5205413" cy="4349750"/>
          </a:xfrm>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07EF906D-9AF3-41BC-A759-19239AC0C166}" type="slidenum">
              <a:rPr lang="en-US" altLang="zh-CN" sz="1300" b="0" smtClean="0">
                <a:ea typeface="宋体" pitchFamily="2" charset="-122"/>
              </a:rPr>
              <a:pPr eaLnBrk="1" hangingPunct="1"/>
              <a:t>5</a:t>
            </a:fld>
            <a:endParaRPr lang="en-US" altLang="zh-CN" sz="1300" b="0" smtClean="0">
              <a:ea typeface="宋体" pitchFamily="2" charset="-122"/>
            </a:endParaRPr>
          </a:p>
        </p:txBody>
      </p:sp>
      <p:sp>
        <p:nvSpPr>
          <p:cNvPr id="105475" name="Rectangle 2"/>
          <p:cNvSpPr>
            <a:spLocks noGrp="1" noRot="1" noChangeAspect="1" noChangeArrowheads="1" noTextEdit="1"/>
          </p:cNvSpPr>
          <p:nvPr>
            <p:ph type="sldImg"/>
          </p:nvPr>
        </p:nvSpPr>
        <p:spPr>
          <a:xfrm>
            <a:off x="992188" y="768350"/>
            <a:ext cx="5114925" cy="3836988"/>
          </a:xfrm>
          <a:ln/>
        </p:spPr>
      </p:sp>
      <p:sp>
        <p:nvSpPr>
          <p:cNvPr id="105476" name="Rectangle 3"/>
          <p:cNvSpPr>
            <a:spLocks noGrp="1" noChangeArrowheads="1"/>
          </p:cNvSpPr>
          <p:nvPr>
            <p:ph type="body" idx="1"/>
          </p:nvPr>
        </p:nvSpPr>
        <p:spPr>
          <a:xfrm>
            <a:off x="946150" y="5116513"/>
            <a:ext cx="5207000" cy="4691062"/>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FEB3E2A-D068-4A71-96E1-78DB15C1C022}" type="slidenum">
              <a:rPr lang="en-US" altLang="zh-CN" sz="1300" b="0" smtClean="0">
                <a:ea typeface="宋体" pitchFamily="2" charset="-122"/>
              </a:rPr>
              <a:pPr eaLnBrk="1" hangingPunct="1"/>
              <a:t>87</a:t>
            </a:fld>
            <a:endParaRPr lang="en-US" altLang="zh-CN" sz="1300" b="0" smtClean="0">
              <a:ea typeface="宋体" pitchFamily="2" charset="-122"/>
            </a:endParaRPr>
          </a:p>
        </p:txBody>
      </p:sp>
      <p:sp>
        <p:nvSpPr>
          <p:cNvPr id="149507" name="Rectangle 2"/>
          <p:cNvSpPr>
            <a:spLocks noGrp="1" noRot="1" noChangeAspect="1" noChangeArrowheads="1" noTextEdit="1"/>
          </p:cNvSpPr>
          <p:nvPr>
            <p:ph type="sldImg"/>
          </p:nvPr>
        </p:nvSpPr>
        <p:spPr>
          <a:xfrm>
            <a:off x="992188" y="768350"/>
            <a:ext cx="5114925" cy="3836988"/>
          </a:xfr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FEB3E2A-D068-4A71-96E1-78DB15C1C022}" type="slidenum">
              <a:rPr lang="en-US" altLang="zh-CN" sz="1300" b="0" smtClean="0">
                <a:ea typeface="宋体" pitchFamily="2" charset="-122"/>
              </a:rPr>
              <a:pPr eaLnBrk="1" hangingPunct="1"/>
              <a:t>88</a:t>
            </a:fld>
            <a:endParaRPr lang="en-US" altLang="zh-CN" sz="1300" b="0" smtClean="0">
              <a:ea typeface="宋体" pitchFamily="2" charset="-122"/>
            </a:endParaRPr>
          </a:p>
        </p:txBody>
      </p:sp>
      <p:sp>
        <p:nvSpPr>
          <p:cNvPr id="149507" name="Rectangle 2"/>
          <p:cNvSpPr>
            <a:spLocks noGrp="1" noRot="1" noChangeAspect="1" noChangeArrowheads="1" noTextEdit="1"/>
          </p:cNvSpPr>
          <p:nvPr>
            <p:ph type="sldImg"/>
          </p:nvPr>
        </p:nvSpPr>
        <p:spPr>
          <a:xfrm>
            <a:off x="992188" y="768350"/>
            <a:ext cx="5114925" cy="3836988"/>
          </a:xfr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0117ADB3-70CA-4078-91B6-7A6565623D48}" type="slidenum">
              <a:rPr lang="en-US" altLang="zh-CN" sz="1300" b="0" smtClean="0">
                <a:ea typeface="宋体" pitchFamily="2" charset="-122"/>
              </a:rPr>
              <a:pPr eaLnBrk="1" hangingPunct="1"/>
              <a:t>89</a:t>
            </a:fld>
            <a:endParaRPr lang="en-US" altLang="zh-CN" sz="1300" b="0" smtClean="0">
              <a:ea typeface="宋体" pitchFamily="2" charset="-122"/>
            </a:endParaRPr>
          </a:p>
        </p:txBody>
      </p:sp>
      <p:sp>
        <p:nvSpPr>
          <p:cNvPr id="150531" name="Rectangle 2"/>
          <p:cNvSpPr>
            <a:spLocks noGrp="1" noRot="1" noChangeAspect="1" noChangeArrowheads="1" noTextEdit="1"/>
          </p:cNvSpPr>
          <p:nvPr>
            <p:ph type="sldImg"/>
          </p:nvPr>
        </p:nvSpPr>
        <p:spPr>
          <a:xfrm>
            <a:off x="992188" y="768350"/>
            <a:ext cx="5114925" cy="3836988"/>
          </a:xfrm>
          <a:ln/>
        </p:spPr>
      </p:sp>
      <p:sp>
        <p:nvSpPr>
          <p:cNvPr id="15053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0117ADB3-70CA-4078-91B6-7A6565623D48}" type="slidenum">
              <a:rPr lang="en-US" altLang="zh-CN" sz="1300" b="0" smtClean="0">
                <a:ea typeface="宋体" pitchFamily="2" charset="-122"/>
              </a:rPr>
              <a:pPr eaLnBrk="1" hangingPunct="1"/>
              <a:t>90</a:t>
            </a:fld>
            <a:endParaRPr lang="en-US" altLang="zh-CN" sz="1300" b="0" smtClean="0">
              <a:ea typeface="宋体" pitchFamily="2" charset="-122"/>
            </a:endParaRPr>
          </a:p>
        </p:txBody>
      </p:sp>
      <p:sp>
        <p:nvSpPr>
          <p:cNvPr id="150531" name="Rectangle 2"/>
          <p:cNvSpPr>
            <a:spLocks noGrp="1" noRot="1" noChangeAspect="1" noChangeArrowheads="1" noTextEdit="1"/>
          </p:cNvSpPr>
          <p:nvPr>
            <p:ph type="sldImg"/>
          </p:nvPr>
        </p:nvSpPr>
        <p:spPr>
          <a:xfrm>
            <a:off x="992188" y="768350"/>
            <a:ext cx="5114925" cy="3836988"/>
          </a:xfrm>
          <a:ln/>
        </p:spPr>
      </p:sp>
      <p:sp>
        <p:nvSpPr>
          <p:cNvPr id="15053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6F1A142F-5E42-4BAB-8A5E-2E85240BC39A}" type="slidenum">
              <a:rPr lang="en-US" altLang="zh-CN" sz="1300" b="0" smtClean="0">
                <a:ea typeface="宋体" pitchFamily="2" charset="-122"/>
              </a:rPr>
              <a:pPr eaLnBrk="1" hangingPunct="1"/>
              <a:t>91</a:t>
            </a:fld>
            <a:endParaRPr lang="en-US" altLang="zh-CN" sz="1300" b="0" smtClean="0">
              <a:ea typeface="宋体" pitchFamily="2" charset="-122"/>
            </a:endParaRPr>
          </a:p>
        </p:txBody>
      </p:sp>
      <p:sp>
        <p:nvSpPr>
          <p:cNvPr id="151555" name="Rectangle 2"/>
          <p:cNvSpPr>
            <a:spLocks noGrp="1" noRot="1" noChangeAspect="1" noChangeArrowheads="1" noTextEdit="1"/>
          </p:cNvSpPr>
          <p:nvPr>
            <p:ph type="sldImg"/>
          </p:nvPr>
        </p:nvSpPr>
        <p:spPr>
          <a:xfrm>
            <a:off x="992188" y="768350"/>
            <a:ext cx="5114925" cy="3836988"/>
          </a:xfrm>
          <a:ln/>
        </p:spPr>
      </p:sp>
      <p:sp>
        <p:nvSpPr>
          <p:cNvPr id="15155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32A8343D-E38B-4130-B2CE-A32A64E5289B}" type="slidenum">
              <a:rPr lang="en-US" altLang="zh-CN" sz="1300" b="0" smtClean="0">
                <a:ea typeface="宋体" pitchFamily="2" charset="-122"/>
              </a:rPr>
              <a:pPr eaLnBrk="1" hangingPunct="1"/>
              <a:t>6</a:t>
            </a:fld>
            <a:endParaRPr lang="en-US" altLang="zh-CN" sz="1300" b="0" smtClean="0">
              <a:ea typeface="宋体" pitchFamily="2" charset="-122"/>
            </a:endParaRPr>
          </a:p>
        </p:txBody>
      </p:sp>
      <p:sp>
        <p:nvSpPr>
          <p:cNvPr id="107523" name="Rectangle 2"/>
          <p:cNvSpPr>
            <a:spLocks noGrp="1" noRot="1" noChangeAspect="1" noChangeArrowheads="1" noTextEdit="1"/>
          </p:cNvSpPr>
          <p:nvPr>
            <p:ph type="sldImg"/>
          </p:nvPr>
        </p:nvSpPr>
        <p:spPr>
          <a:xfrm>
            <a:off x="992188" y="768350"/>
            <a:ext cx="5114925" cy="3836988"/>
          </a:xfrm>
          <a:ln/>
        </p:spPr>
      </p:sp>
      <p:sp>
        <p:nvSpPr>
          <p:cNvPr id="10752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7B96CCF8-F8BE-4D40-A644-66FF0712AB96}" type="slidenum">
              <a:rPr lang="en-US" altLang="zh-CN" sz="1300" b="0" smtClean="0">
                <a:ea typeface="宋体" pitchFamily="2" charset="-122"/>
              </a:rPr>
              <a:pPr eaLnBrk="1" hangingPunct="1"/>
              <a:t>8</a:t>
            </a:fld>
            <a:endParaRPr lang="en-US" altLang="zh-CN" sz="1300" b="0" smtClean="0">
              <a:ea typeface="宋体" pitchFamily="2" charset="-122"/>
            </a:endParaRPr>
          </a:p>
        </p:txBody>
      </p:sp>
      <p:sp>
        <p:nvSpPr>
          <p:cNvPr id="108547" name="Rectangle 2"/>
          <p:cNvSpPr>
            <a:spLocks noGrp="1" noRot="1" noChangeAspect="1" noChangeArrowheads="1" noTextEdit="1"/>
          </p:cNvSpPr>
          <p:nvPr>
            <p:ph type="sldImg"/>
          </p:nvPr>
        </p:nvSpPr>
        <p:spPr>
          <a:xfrm>
            <a:off x="992188" y="768350"/>
            <a:ext cx="5114925" cy="3836988"/>
          </a:xfrm>
          <a:ln/>
        </p:spPr>
      </p:sp>
      <p:sp>
        <p:nvSpPr>
          <p:cNvPr id="10854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C8965BF-3802-45BD-A12F-071858BCB4F2}" type="slidenum">
              <a:rPr lang="en-US" altLang="zh-CN" sz="1300" b="0" smtClean="0">
                <a:ea typeface="宋体" pitchFamily="2" charset="-122"/>
              </a:rPr>
              <a:pPr eaLnBrk="1" hangingPunct="1"/>
              <a:t>9</a:t>
            </a:fld>
            <a:endParaRPr lang="en-US" altLang="zh-CN" sz="1300" b="0" smtClean="0">
              <a:ea typeface="宋体" pitchFamily="2" charset="-122"/>
            </a:endParaRPr>
          </a:p>
        </p:txBody>
      </p:sp>
      <p:sp>
        <p:nvSpPr>
          <p:cNvPr id="109571" name="Rectangle 2"/>
          <p:cNvSpPr>
            <a:spLocks noGrp="1" noRot="1" noChangeAspect="1" noChangeArrowheads="1" noTextEdit="1"/>
          </p:cNvSpPr>
          <p:nvPr>
            <p:ph type="sldImg"/>
          </p:nvPr>
        </p:nvSpPr>
        <p:spPr>
          <a:xfrm>
            <a:off x="992188" y="768350"/>
            <a:ext cx="5114925" cy="3836988"/>
          </a:xfrm>
          <a:ln/>
        </p:spPr>
      </p:sp>
      <p:sp>
        <p:nvSpPr>
          <p:cNvPr id="10957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456337B8-1F9F-4A2B-9727-D2319749FD7C}" type="slidenum">
              <a:rPr lang="en-US" altLang="zh-CN" sz="1300" b="0" smtClean="0">
                <a:ea typeface="宋体" pitchFamily="2" charset="-122"/>
              </a:rPr>
              <a:pPr eaLnBrk="1" hangingPunct="1"/>
              <a:t>10</a:t>
            </a:fld>
            <a:endParaRPr lang="en-US" altLang="zh-CN" sz="1300" b="0" smtClean="0">
              <a:ea typeface="宋体" pitchFamily="2" charset="-122"/>
            </a:endParaRPr>
          </a:p>
        </p:txBody>
      </p:sp>
      <p:sp>
        <p:nvSpPr>
          <p:cNvPr id="110595" name="Rectangle 2"/>
          <p:cNvSpPr>
            <a:spLocks noGrp="1" noRot="1" noChangeAspect="1" noChangeArrowheads="1" noTextEdit="1"/>
          </p:cNvSpPr>
          <p:nvPr>
            <p:ph type="sldImg"/>
          </p:nvPr>
        </p:nvSpPr>
        <p:spPr>
          <a:xfrm>
            <a:off x="992188" y="768350"/>
            <a:ext cx="5114925" cy="3836988"/>
          </a:xfrm>
          <a:ln/>
        </p:spPr>
      </p:sp>
      <p:sp>
        <p:nvSpPr>
          <p:cNvPr id="11059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A867547-7885-4508-971E-8F0837DA3A3F}" type="slidenum">
              <a:rPr lang="en-US" altLang="zh-CN" sz="1300" b="0" smtClean="0">
                <a:ea typeface="宋体" pitchFamily="2" charset="-122"/>
              </a:rPr>
              <a:pPr eaLnBrk="1" hangingPunct="1"/>
              <a:t>11</a:t>
            </a:fld>
            <a:endParaRPr lang="en-US" altLang="zh-CN" sz="1300" b="0" smtClean="0">
              <a:ea typeface="宋体" pitchFamily="2" charset="-122"/>
            </a:endParaRPr>
          </a:p>
        </p:txBody>
      </p:sp>
      <p:sp>
        <p:nvSpPr>
          <p:cNvPr id="111619" name="Rectangle 2"/>
          <p:cNvSpPr>
            <a:spLocks noGrp="1" noRot="1" noChangeAspect="1" noChangeArrowheads="1" noTextEdit="1"/>
          </p:cNvSpPr>
          <p:nvPr>
            <p:ph type="sldImg"/>
          </p:nvPr>
        </p:nvSpPr>
        <p:spPr>
          <a:xfrm>
            <a:off x="992188" y="768350"/>
            <a:ext cx="5114925" cy="3836988"/>
          </a:xfrm>
          <a:ln/>
        </p:spPr>
      </p:sp>
      <p:sp>
        <p:nvSpPr>
          <p:cNvPr id="111620" name="Rectangle 3"/>
          <p:cNvSpPr>
            <a:spLocks noGrp="1" noChangeArrowheads="1"/>
          </p:cNvSpPr>
          <p:nvPr>
            <p:ph type="body" idx="1"/>
          </p:nvPr>
        </p:nvSpPr>
        <p:spPr>
          <a:xfrm>
            <a:off x="946150" y="5116513"/>
            <a:ext cx="5207000" cy="4349750"/>
          </a:xfrm>
          <a:noFill/>
        </p:spPr>
        <p:txBody>
          <a:bodyPr/>
          <a:lstStyle/>
          <a:p>
            <a:pPr algn="just" eaLnBrk="1" hangingPunct="1"/>
            <a:endParaRPr lang="zh-CN" altLang="zh-CN" smtClean="0">
              <a:latin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33"/>
          <p:cNvGraphicFramePr>
            <a:graphicFrameLocks noChangeAspect="1"/>
          </p:cNvGraphicFramePr>
          <p:nvPr/>
        </p:nvGraphicFramePr>
        <p:xfrm>
          <a:off x="323850" y="2419350"/>
          <a:ext cx="8534400" cy="422275"/>
        </p:xfrm>
        <a:graphic>
          <a:graphicData uri="http://schemas.openxmlformats.org/presentationml/2006/ole">
            <mc:AlternateContent xmlns:mc="http://schemas.openxmlformats.org/markup-compatibility/2006">
              <mc:Choice xmlns:v="urn:schemas-microsoft-com:vml" Requires="v">
                <p:oleObj spid="_x0000_s176352" name="剪辑" r:id="rId3" imgW="4732934" imgH="423367" progId="">
                  <p:embed/>
                </p:oleObj>
              </mc:Choice>
              <mc:Fallback>
                <p:oleObj name="剪辑" r:id="rId3" imgW="4732934" imgH="423367" progId="">
                  <p:embed/>
                  <p:pic>
                    <p:nvPicPr>
                      <p:cNvPr id="0" name="Picture 2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19350"/>
                        <a:ext cx="85344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6"/>
          <p:cNvSpPr txBox="1">
            <a:spLocks noChangeArrowheads="1"/>
          </p:cNvSpPr>
          <p:nvPr/>
        </p:nvSpPr>
        <p:spPr bwMode="auto">
          <a:xfrm>
            <a:off x="2339975" y="242093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defRPr/>
            </a:pPr>
            <a:r>
              <a:rPr lang="en-US" altLang="zh-CN" sz="1800" i="1" dirty="0" smtClean="0">
                <a:solidFill>
                  <a:srgbClr val="0000FF"/>
                </a:solidFill>
                <a:ea typeface="宋体" pitchFamily="2" charset="-122"/>
              </a:rPr>
              <a:t>LI </a:t>
            </a:r>
            <a:r>
              <a:rPr lang="en-US" altLang="zh-CN" sz="1800" i="1" dirty="0" err="1" smtClean="0">
                <a:solidFill>
                  <a:srgbClr val="0000FF"/>
                </a:solidFill>
                <a:ea typeface="宋体" pitchFamily="2" charset="-122"/>
              </a:rPr>
              <a:t>Wensheng</a:t>
            </a:r>
            <a:r>
              <a:rPr lang="en-US" altLang="zh-CN" sz="1800" i="1" dirty="0" smtClean="0">
                <a:solidFill>
                  <a:srgbClr val="0000FF"/>
                </a:solidFill>
                <a:ea typeface="宋体" pitchFamily="2" charset="-122"/>
              </a:rPr>
              <a:t>,  SCS, BUPT        </a:t>
            </a:r>
          </a:p>
        </p:txBody>
      </p:sp>
      <p:pic>
        <p:nvPicPr>
          <p:cNvPr id="6" name="Picture 37"/>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2590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45" name="Rectangle 25"/>
          <p:cNvSpPr>
            <a:spLocks noGrp="1" noChangeArrowheads="1"/>
          </p:cNvSpPr>
          <p:nvPr>
            <p:ph type="ctrTitle"/>
          </p:nvPr>
        </p:nvSpPr>
        <p:spPr>
          <a:xfrm>
            <a:off x="1173163" y="1052513"/>
            <a:ext cx="7772400" cy="1143000"/>
          </a:xfrm>
        </p:spPr>
        <p:txBody>
          <a:bodyPr/>
          <a:lstStyle>
            <a:lvl1pPr>
              <a:defRPr b="0"/>
            </a:lvl1pPr>
          </a:lstStyle>
          <a:p>
            <a:pPr lvl="0"/>
            <a:r>
              <a:rPr lang="zh-CN" altLang="en-US" noProof="0" smtClean="0"/>
              <a:t>单击此处编辑母版标题样式</a:t>
            </a:r>
            <a:endParaRPr lang="zh-CN" altLang="zh-CN"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b="0"/>
            </a:lvl1pPr>
          </a:lstStyle>
          <a:p>
            <a:pPr lvl="0"/>
            <a:r>
              <a:rPr lang="zh-CN" altLang="en-US" noProof="0" smtClean="0"/>
              <a:t>单击此处编辑母版副标题样式</a:t>
            </a:r>
          </a:p>
        </p:txBody>
      </p:sp>
      <p:sp>
        <p:nvSpPr>
          <p:cNvPr id="7" name="Rectangle 27"/>
          <p:cNvSpPr>
            <a:spLocks noGrp="1" noChangeArrowheads="1"/>
          </p:cNvSpPr>
          <p:nvPr>
            <p:ph type="dt" sz="half" idx="10"/>
          </p:nvPr>
        </p:nvSpPr>
        <p:spPr bwMode="auto">
          <a:xfrm>
            <a:off x="1166813"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Arial" pitchFamily="34" charset="0"/>
                <a:ea typeface="宋体" pitchFamily="2" charset="-122"/>
              </a:defRPr>
            </a:lvl1pPr>
          </a:lstStyle>
          <a:p>
            <a:pPr>
              <a:defRPr/>
            </a:pPr>
            <a:endParaRPr lang="en-US" altLang="zh-CN"/>
          </a:p>
        </p:txBody>
      </p:sp>
      <p:sp>
        <p:nvSpPr>
          <p:cNvPr id="8" name="Rectangle 28"/>
          <p:cNvSpPr>
            <a:spLocks noGrp="1" noChangeArrowheads="1"/>
          </p:cNvSpPr>
          <p:nvPr>
            <p:ph type="ftr" sz="quarter" idx="11"/>
          </p:nvPr>
        </p:nvSpPr>
        <p:spPr bwMode="auto">
          <a:xfrm>
            <a:off x="35814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000000"/>
                </a:solidFill>
                <a:latin typeface="Arial" pitchFamily="34" charset="0"/>
                <a:ea typeface="宋体" pitchFamily="2" charset="-122"/>
              </a:defRPr>
            </a:lvl1pPr>
          </a:lstStyle>
          <a:p>
            <a:pPr>
              <a:defRPr/>
            </a:pPr>
            <a:endParaRPr lang="en-US" altLang="zh-CN"/>
          </a:p>
        </p:txBody>
      </p:sp>
      <p:sp>
        <p:nvSpPr>
          <p:cNvPr id="9" name="Rectangle 29"/>
          <p:cNvSpPr>
            <a:spLocks noGrp="1" noChangeArrowheads="1"/>
          </p:cNvSpPr>
          <p:nvPr>
            <p:ph type="sldNum" sz="quarter" idx="12"/>
          </p:nvPr>
        </p:nvSpPr>
        <p:spPr>
          <a:xfrm>
            <a:off x="7010400" y="6248400"/>
            <a:ext cx="1905000" cy="457200"/>
          </a:xfrm>
        </p:spPr>
        <p:txBody>
          <a:bodyPr/>
          <a:lstStyle>
            <a:lvl1pPr>
              <a:defRPr>
                <a:solidFill>
                  <a:srgbClr val="000000"/>
                </a:solidFill>
                <a:latin typeface="Arial" pitchFamily="34" charset="0"/>
                <a:ea typeface="宋体" pitchFamily="2" charset="-122"/>
              </a:defRPr>
            </a:lvl1pPr>
          </a:lstStyle>
          <a:p>
            <a:pPr>
              <a:defRPr/>
            </a:pPr>
            <a:fld id="{B9D48720-04B2-4F46-804D-7B3C17D41DD9}" type="slidenum">
              <a:rPr lang="en-US" altLang="zh-CN"/>
              <a:pPr>
                <a:defRPr/>
              </a:pPr>
              <a:t>‹#›</a:t>
            </a:fld>
            <a:endParaRPr lang="en-US" altLang="zh-CN"/>
          </a:p>
        </p:txBody>
      </p:sp>
    </p:spTree>
    <p:extLst>
      <p:ext uri="{BB962C8B-B14F-4D97-AF65-F5344CB8AC3E}">
        <p14:creationId xmlns:p14="http://schemas.microsoft.com/office/powerpoint/2010/main" val="874672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BA699B18-9ABE-455F-8063-1E87A1BC2D86}" type="slidenum">
              <a:rPr lang="en-US" altLang="zh-CN"/>
              <a:pPr>
                <a:defRPr/>
              </a:pPr>
              <a:t>‹#›</a:t>
            </a:fld>
            <a:endParaRPr lang="en-US" altLang="zh-CN"/>
          </a:p>
        </p:txBody>
      </p:sp>
    </p:spTree>
    <p:extLst>
      <p:ext uri="{BB962C8B-B14F-4D97-AF65-F5344CB8AC3E}">
        <p14:creationId xmlns:p14="http://schemas.microsoft.com/office/powerpoint/2010/main" val="36185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F1D722CF-125D-4AC5-8175-78266791C659}" type="slidenum">
              <a:rPr lang="en-US" altLang="zh-CN"/>
              <a:pPr>
                <a:defRPr/>
              </a:pPr>
              <a:t>‹#›</a:t>
            </a:fld>
            <a:endParaRPr lang="en-US" altLang="zh-CN"/>
          </a:p>
        </p:txBody>
      </p:sp>
    </p:spTree>
    <p:extLst>
      <p:ext uri="{BB962C8B-B14F-4D97-AF65-F5344CB8AC3E}">
        <p14:creationId xmlns:p14="http://schemas.microsoft.com/office/powerpoint/2010/main" val="2441516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28600" y="1219200"/>
            <a:ext cx="8686800" cy="5181600"/>
          </a:xfrm>
        </p:spPr>
        <p:txBody>
          <a:bodyPr/>
          <a:lstStyle/>
          <a:p>
            <a:pPr lvl="0"/>
            <a:endParaRPr lang="zh-CN" altLang="en-US" noProof="0" smtClean="0"/>
          </a:p>
        </p:txBody>
      </p:sp>
      <p:sp>
        <p:nvSpPr>
          <p:cNvPr id="4" name="Rectangle 29"/>
          <p:cNvSpPr>
            <a:spLocks noGrp="1" noChangeArrowheads="1"/>
          </p:cNvSpPr>
          <p:nvPr>
            <p:ph type="sldNum" sz="quarter" idx="10"/>
          </p:nvPr>
        </p:nvSpPr>
        <p:spPr>
          <a:ln/>
        </p:spPr>
        <p:txBody>
          <a:bodyPr/>
          <a:lstStyle>
            <a:lvl1pPr>
              <a:defRPr/>
            </a:lvl1pPr>
          </a:lstStyle>
          <a:p>
            <a:pPr>
              <a:defRPr/>
            </a:pPr>
            <a:fld id="{87241699-3A28-4446-884D-36E50F5547D5}" type="slidenum">
              <a:rPr lang="en-US" altLang="zh-CN"/>
              <a:pPr>
                <a:defRPr/>
              </a:pPr>
              <a:t>‹#›</a:t>
            </a:fld>
            <a:endParaRPr lang="en-US" altLang="zh-CN"/>
          </a:p>
        </p:txBody>
      </p:sp>
    </p:spTree>
    <p:extLst>
      <p:ext uri="{BB962C8B-B14F-4D97-AF65-F5344CB8AC3E}">
        <p14:creationId xmlns:p14="http://schemas.microsoft.com/office/powerpoint/2010/main" val="3144131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219200"/>
            <a:ext cx="4267200" cy="5181600"/>
          </a:xfrm>
        </p:spPr>
        <p:txBody>
          <a:bodyPr/>
          <a:lstStyle/>
          <a:p>
            <a:pPr lvl="0"/>
            <a:endParaRPr lang="zh-CN" altLang="en-US" noProof="0" smtClean="0"/>
          </a:p>
        </p:txBody>
      </p:sp>
      <p:sp>
        <p:nvSpPr>
          <p:cNvPr id="5" name="Rectangle 29"/>
          <p:cNvSpPr>
            <a:spLocks noGrp="1" noChangeArrowheads="1"/>
          </p:cNvSpPr>
          <p:nvPr>
            <p:ph type="sldNum" sz="quarter" idx="10"/>
          </p:nvPr>
        </p:nvSpPr>
        <p:spPr>
          <a:ln/>
        </p:spPr>
        <p:txBody>
          <a:bodyPr/>
          <a:lstStyle>
            <a:lvl1pPr>
              <a:defRPr/>
            </a:lvl1pPr>
          </a:lstStyle>
          <a:p>
            <a:pPr>
              <a:defRPr/>
            </a:pPr>
            <a:fld id="{2B7B0ECE-1DEC-4F48-93A1-69C68F0FF80A}" type="slidenum">
              <a:rPr lang="en-US" altLang="zh-CN"/>
              <a:pPr>
                <a:defRPr/>
              </a:pPr>
              <a:t>‹#›</a:t>
            </a:fld>
            <a:endParaRPr lang="en-US" altLang="zh-CN"/>
          </a:p>
        </p:txBody>
      </p:sp>
    </p:spTree>
    <p:extLst>
      <p:ext uri="{BB962C8B-B14F-4D97-AF65-F5344CB8AC3E}">
        <p14:creationId xmlns:p14="http://schemas.microsoft.com/office/powerpoint/2010/main" val="383304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D517BB73-7FAD-4C25-B055-60AD06CE65BD}" type="slidenum">
              <a:rPr lang="en-US" altLang="zh-CN"/>
              <a:pPr>
                <a:defRPr/>
              </a:pPr>
              <a:t>‹#›</a:t>
            </a:fld>
            <a:endParaRPr lang="en-US" altLang="zh-CN"/>
          </a:p>
        </p:txBody>
      </p:sp>
    </p:spTree>
    <p:extLst>
      <p:ext uri="{BB962C8B-B14F-4D97-AF65-F5344CB8AC3E}">
        <p14:creationId xmlns:p14="http://schemas.microsoft.com/office/powerpoint/2010/main" val="110148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9"/>
          <p:cNvSpPr>
            <a:spLocks noGrp="1" noChangeArrowheads="1"/>
          </p:cNvSpPr>
          <p:nvPr>
            <p:ph type="sldNum" sz="quarter" idx="10"/>
          </p:nvPr>
        </p:nvSpPr>
        <p:spPr>
          <a:ln/>
        </p:spPr>
        <p:txBody>
          <a:bodyPr/>
          <a:lstStyle>
            <a:lvl1pPr>
              <a:defRPr/>
            </a:lvl1pPr>
          </a:lstStyle>
          <a:p>
            <a:pPr>
              <a:defRPr/>
            </a:pPr>
            <a:fld id="{3841740F-56DF-4D55-BE03-ADA06CAF9A4B}" type="slidenum">
              <a:rPr lang="en-US" altLang="zh-CN"/>
              <a:pPr>
                <a:defRPr/>
              </a:pPr>
              <a:t>‹#›</a:t>
            </a:fld>
            <a:endParaRPr lang="en-US" altLang="zh-CN"/>
          </a:p>
        </p:txBody>
      </p:sp>
    </p:spTree>
    <p:extLst>
      <p:ext uri="{BB962C8B-B14F-4D97-AF65-F5344CB8AC3E}">
        <p14:creationId xmlns:p14="http://schemas.microsoft.com/office/powerpoint/2010/main" val="369963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9"/>
          <p:cNvSpPr>
            <a:spLocks noGrp="1" noChangeArrowheads="1"/>
          </p:cNvSpPr>
          <p:nvPr>
            <p:ph type="sldNum" sz="quarter" idx="10"/>
          </p:nvPr>
        </p:nvSpPr>
        <p:spPr>
          <a:ln/>
        </p:spPr>
        <p:txBody>
          <a:bodyPr/>
          <a:lstStyle>
            <a:lvl1pPr>
              <a:defRPr/>
            </a:lvl1pPr>
          </a:lstStyle>
          <a:p>
            <a:pPr>
              <a:defRPr/>
            </a:pPr>
            <a:fld id="{D6F67E15-1D15-407A-B307-710AA4CD6CF8}" type="slidenum">
              <a:rPr lang="en-US" altLang="zh-CN"/>
              <a:pPr>
                <a:defRPr/>
              </a:pPr>
              <a:t>‹#›</a:t>
            </a:fld>
            <a:endParaRPr lang="en-US" altLang="zh-CN"/>
          </a:p>
        </p:txBody>
      </p:sp>
    </p:spTree>
    <p:extLst>
      <p:ext uri="{BB962C8B-B14F-4D97-AF65-F5344CB8AC3E}">
        <p14:creationId xmlns:p14="http://schemas.microsoft.com/office/powerpoint/2010/main" val="179852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9"/>
          <p:cNvSpPr>
            <a:spLocks noGrp="1" noChangeArrowheads="1"/>
          </p:cNvSpPr>
          <p:nvPr>
            <p:ph type="sldNum" sz="quarter" idx="10"/>
          </p:nvPr>
        </p:nvSpPr>
        <p:spPr>
          <a:ln/>
        </p:spPr>
        <p:txBody>
          <a:bodyPr/>
          <a:lstStyle>
            <a:lvl1pPr>
              <a:defRPr/>
            </a:lvl1pPr>
          </a:lstStyle>
          <a:p>
            <a:pPr>
              <a:defRPr/>
            </a:pPr>
            <a:fld id="{5773A485-8411-4EC4-8D35-6A9B44708427}" type="slidenum">
              <a:rPr lang="en-US" altLang="zh-CN"/>
              <a:pPr>
                <a:defRPr/>
              </a:pPr>
              <a:t>‹#›</a:t>
            </a:fld>
            <a:endParaRPr lang="en-US" altLang="zh-CN"/>
          </a:p>
        </p:txBody>
      </p:sp>
    </p:spTree>
    <p:extLst>
      <p:ext uri="{BB962C8B-B14F-4D97-AF65-F5344CB8AC3E}">
        <p14:creationId xmlns:p14="http://schemas.microsoft.com/office/powerpoint/2010/main" val="345642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9"/>
          <p:cNvSpPr>
            <a:spLocks noGrp="1" noChangeArrowheads="1"/>
          </p:cNvSpPr>
          <p:nvPr>
            <p:ph type="sldNum" sz="quarter" idx="10"/>
          </p:nvPr>
        </p:nvSpPr>
        <p:spPr>
          <a:ln/>
        </p:spPr>
        <p:txBody>
          <a:bodyPr/>
          <a:lstStyle>
            <a:lvl1pPr>
              <a:defRPr/>
            </a:lvl1pPr>
          </a:lstStyle>
          <a:p>
            <a:pPr>
              <a:defRPr/>
            </a:pPr>
            <a:fld id="{E016D90A-38AB-483F-A534-82F889BC7AA0}" type="slidenum">
              <a:rPr lang="en-US" altLang="zh-CN"/>
              <a:pPr>
                <a:defRPr/>
              </a:pPr>
              <a:t>‹#›</a:t>
            </a:fld>
            <a:endParaRPr lang="en-US" altLang="zh-CN"/>
          </a:p>
        </p:txBody>
      </p:sp>
    </p:spTree>
    <p:extLst>
      <p:ext uri="{BB962C8B-B14F-4D97-AF65-F5344CB8AC3E}">
        <p14:creationId xmlns:p14="http://schemas.microsoft.com/office/powerpoint/2010/main" val="404901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3900035F-28D2-4173-80CA-8604D2AE8261}" type="slidenum">
              <a:rPr lang="en-US" altLang="zh-CN"/>
              <a:pPr>
                <a:defRPr/>
              </a:pPr>
              <a:t>‹#›</a:t>
            </a:fld>
            <a:endParaRPr lang="en-US" altLang="zh-CN"/>
          </a:p>
        </p:txBody>
      </p:sp>
    </p:spTree>
    <p:extLst>
      <p:ext uri="{BB962C8B-B14F-4D97-AF65-F5344CB8AC3E}">
        <p14:creationId xmlns:p14="http://schemas.microsoft.com/office/powerpoint/2010/main" val="2280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9"/>
          <p:cNvSpPr>
            <a:spLocks noGrp="1" noChangeArrowheads="1"/>
          </p:cNvSpPr>
          <p:nvPr>
            <p:ph type="sldNum" sz="quarter" idx="10"/>
          </p:nvPr>
        </p:nvSpPr>
        <p:spPr>
          <a:ln/>
        </p:spPr>
        <p:txBody>
          <a:bodyPr/>
          <a:lstStyle>
            <a:lvl1pPr>
              <a:defRPr/>
            </a:lvl1pPr>
          </a:lstStyle>
          <a:p>
            <a:pPr>
              <a:defRPr/>
            </a:pPr>
            <a:fld id="{05C3C5C8-5B41-4C9E-8E25-6D357DE135C4}" type="slidenum">
              <a:rPr lang="en-US" altLang="zh-CN"/>
              <a:pPr>
                <a:defRPr/>
              </a:pPr>
              <a:t>‹#›</a:t>
            </a:fld>
            <a:endParaRPr lang="en-US" altLang="zh-CN"/>
          </a:p>
        </p:txBody>
      </p:sp>
    </p:spTree>
    <p:extLst>
      <p:ext uri="{BB962C8B-B14F-4D97-AF65-F5344CB8AC3E}">
        <p14:creationId xmlns:p14="http://schemas.microsoft.com/office/powerpoint/2010/main" val="387618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9"/>
          <p:cNvSpPr>
            <a:spLocks noGrp="1" noChangeArrowheads="1"/>
          </p:cNvSpPr>
          <p:nvPr>
            <p:ph type="sldNum" sz="quarter" idx="10"/>
          </p:nvPr>
        </p:nvSpPr>
        <p:spPr>
          <a:ln/>
        </p:spPr>
        <p:txBody>
          <a:bodyPr/>
          <a:lstStyle>
            <a:lvl1pPr>
              <a:defRPr/>
            </a:lvl1pPr>
          </a:lstStyle>
          <a:p>
            <a:pPr>
              <a:defRPr/>
            </a:pPr>
            <a:fld id="{3EDDBCB3-F8EC-44AC-99C7-2BB5EBF1A755}" type="slidenum">
              <a:rPr lang="en-US" altLang="zh-CN"/>
              <a:pPr>
                <a:defRPr/>
              </a:pPr>
              <a:t>‹#›</a:t>
            </a:fld>
            <a:endParaRPr lang="en-US" altLang="zh-CN"/>
          </a:p>
        </p:txBody>
      </p:sp>
    </p:spTree>
    <p:extLst>
      <p:ext uri="{BB962C8B-B14F-4D97-AF65-F5344CB8AC3E}">
        <p14:creationId xmlns:p14="http://schemas.microsoft.com/office/powerpoint/2010/main" val="233001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graphicFrame>
        <p:nvGraphicFramePr>
          <p:cNvPr id="1028" name="Object 34"/>
          <p:cNvGraphicFramePr>
            <a:graphicFrameLocks noChangeAspect="1"/>
          </p:cNvGraphicFramePr>
          <p:nvPr/>
        </p:nvGraphicFramePr>
        <p:xfrm>
          <a:off x="-19050" y="0"/>
          <a:ext cx="76200" cy="6858000"/>
        </p:xfrm>
        <a:graphic>
          <a:graphicData uri="http://schemas.openxmlformats.org/presentationml/2006/ole">
            <mc:AlternateContent xmlns:mc="http://schemas.openxmlformats.org/markup-compatibility/2006">
              <mc:Choice xmlns:v="urn:schemas-microsoft-com:vml" Requires="v">
                <p:oleObj spid="_x0000_s1492" name="剪辑" r:id="rId16" imgW="44806" imgH="2658161" progId="">
                  <p:embed/>
                </p:oleObj>
              </mc:Choice>
              <mc:Fallback>
                <p:oleObj name="剪辑" r:id="rId16" imgW="44806" imgH="2658161" progId="">
                  <p:embed/>
                  <p:pic>
                    <p:nvPicPr>
                      <p:cNvPr id="0" name="Picture 46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 y="0"/>
                        <a:ext cx="7620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1493" name="剪辑" r:id="rId18" imgW="44806" imgH="2658161" progId="">
                  <p:embed/>
                </p:oleObj>
              </mc:Choice>
              <mc:Fallback>
                <p:oleObj name="剪辑" r:id="rId18" imgW="44806" imgH="2658161" progId="">
                  <p:embed/>
                  <p:pic>
                    <p:nvPicPr>
                      <p:cNvPr id="0" name="Picture 4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30"/>
          <p:cNvSpPr txBox="1">
            <a:spLocks noChangeArrowheads="1"/>
          </p:cNvSpPr>
          <p:nvPr/>
        </p:nvSpPr>
        <p:spPr bwMode="auto">
          <a:xfrm rot="5400000">
            <a:off x="-1045369" y="5487194"/>
            <a:ext cx="2409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defRPr/>
            </a:pPr>
            <a:r>
              <a:rPr lang="en-US" altLang="zh-CN" sz="1200" b="0" i="1" smtClean="0">
                <a:solidFill>
                  <a:srgbClr val="0000FF"/>
                </a:solidFill>
                <a:latin typeface="黑体" pitchFamily="2" charset="-122"/>
              </a:rPr>
              <a:t>Wensheng Li     BUPT</a:t>
            </a:r>
          </a:p>
        </p:txBody>
      </p:sp>
      <p:sp>
        <p:nvSpPr>
          <p:cNvPr id="4125" name="Rectangle 29"/>
          <p:cNvSpPr>
            <a:spLocks noGrp="1" noChangeArrowheads="1"/>
          </p:cNvSpPr>
          <p:nvPr>
            <p:ph type="sldNum" sz="quarter" idx="4"/>
          </p:nvPr>
        </p:nvSpPr>
        <p:spPr bwMode="auto">
          <a:xfrm>
            <a:off x="8355505" y="6520768"/>
            <a:ext cx="762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mn-lt"/>
              </a:defRPr>
            </a:lvl1pPr>
          </a:lstStyle>
          <a:p>
            <a:pPr>
              <a:defRPr/>
            </a:pPr>
            <a:fld id="{81449B8E-7DC6-42E5-AA51-B82560D31E8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24.xml"/><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slide" Target="slide6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slide" Target="slide59.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1.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73163" y="1223963"/>
            <a:ext cx="6751637" cy="1143000"/>
          </a:xfrm>
        </p:spPr>
        <p:txBody>
          <a:bodyPr/>
          <a:lstStyle/>
          <a:p>
            <a:pPr algn="ctr" eaLnBrk="1" hangingPunct="1"/>
            <a:r>
              <a:rPr lang="zh-CN" altLang="en-US" b="1" smtClean="0">
                <a:latin typeface="Verdana" pitchFamily="34" charset="0"/>
              </a:rPr>
              <a:t>第</a:t>
            </a:r>
            <a:r>
              <a:rPr lang="en-US" altLang="zh-CN" b="1" smtClean="0">
                <a:latin typeface="Verdana" pitchFamily="34" charset="0"/>
              </a:rPr>
              <a:t>6</a:t>
            </a:r>
            <a:r>
              <a:rPr lang="zh-CN" altLang="en-US" b="1" smtClean="0">
                <a:latin typeface="Verdana" pitchFamily="34" charset="0"/>
              </a:rPr>
              <a:t>章  语义分析</a:t>
            </a:r>
          </a:p>
        </p:txBody>
      </p:sp>
      <p:sp>
        <p:nvSpPr>
          <p:cNvPr id="183299" name="Rectangle 3"/>
          <p:cNvSpPr>
            <a:spLocks noGrp="1" noChangeArrowheads="1"/>
          </p:cNvSpPr>
          <p:nvPr>
            <p:ph type="subTitle" idx="1"/>
          </p:nvPr>
        </p:nvSpPr>
        <p:spPr>
          <a:xfrm>
            <a:off x="1166813" y="3581400"/>
            <a:ext cx="6400800" cy="2286000"/>
          </a:xfrm>
        </p:spPr>
        <p:txBody>
          <a:bodyPr/>
          <a:lstStyle/>
          <a:p>
            <a:pPr eaLnBrk="1" hangingPunct="1"/>
            <a:r>
              <a:rPr lang="zh-CN" altLang="en-US" sz="2400" b="1" smtClean="0">
                <a:latin typeface="Verdana" pitchFamily="34" charset="0"/>
              </a:rPr>
              <a:t>知识点：符号表</a:t>
            </a:r>
          </a:p>
          <a:p>
            <a:pPr eaLnBrk="1" hangingPunct="1"/>
            <a:r>
              <a:rPr lang="zh-CN" altLang="en-US" b="1" smtClean="0">
                <a:latin typeface="Verdana" pitchFamily="34" charset="0"/>
              </a:rPr>
              <a:t>          </a:t>
            </a:r>
            <a:r>
              <a:rPr lang="zh-CN" altLang="en-US" sz="2400" b="1" smtClean="0">
                <a:latin typeface="Verdana" pitchFamily="34" charset="0"/>
              </a:rPr>
              <a:t>类型体制</a:t>
            </a:r>
          </a:p>
          <a:p>
            <a:pPr marL="457200" lvl="1" indent="0" eaLnBrk="1" hangingPunct="1">
              <a:buFontTx/>
              <a:buNone/>
            </a:pPr>
            <a:r>
              <a:rPr lang="zh-CN" altLang="en-US" sz="2000" smtClean="0">
                <a:latin typeface="Verdana" pitchFamily="34" charset="0"/>
              </a:rPr>
              <a:t>         </a:t>
            </a:r>
            <a:r>
              <a:rPr lang="zh-CN" altLang="en-US" smtClean="0">
                <a:latin typeface="Verdana" pitchFamily="34" charset="0"/>
              </a:rPr>
              <a:t>各语法成分的类型检查</a:t>
            </a:r>
          </a:p>
          <a:p>
            <a:pPr marL="457200" lvl="1" indent="0" eaLnBrk="1" hangingPunct="1">
              <a:buFontTx/>
              <a:buNone/>
            </a:pPr>
            <a:r>
              <a:rPr lang="zh-CN" altLang="en-US" smtClean="0">
                <a:latin typeface="Verdana"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wipe(up)">
                                      <p:cBhvr>
                                        <p:cTn id="7" dur="500"/>
                                        <p:tgtEl>
                                          <p:spTgt spid="18329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3299">
                                            <p:txEl>
                                              <p:pRg st="1" end="1"/>
                                            </p:txEl>
                                          </p:spTgt>
                                        </p:tgtEl>
                                        <p:attrNameLst>
                                          <p:attrName>style.visibility</p:attrName>
                                        </p:attrNameLst>
                                      </p:cBhvr>
                                      <p:to>
                                        <p:strVal val="visible"/>
                                      </p:to>
                                    </p:set>
                                    <p:animEffect transition="in" filter="wipe(up)">
                                      <p:cBhvr>
                                        <p:cTn id="11" dur="500"/>
                                        <p:tgtEl>
                                          <p:spTgt spid="18329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3299">
                                            <p:txEl>
                                              <p:pRg st="2" end="2"/>
                                            </p:txEl>
                                          </p:spTgt>
                                        </p:tgtEl>
                                        <p:attrNameLst>
                                          <p:attrName>style.visibility</p:attrName>
                                        </p:attrNameLst>
                                      </p:cBhvr>
                                      <p:to>
                                        <p:strVal val="visible"/>
                                      </p:to>
                                    </p:set>
                                    <p:animEffect transition="in" filter="wipe(up)">
                                      <p:cBhvr>
                                        <p:cTn id="15" dur="500"/>
                                        <p:tgtEl>
                                          <p:spTgt spid="183299">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3299">
                                            <p:txEl>
                                              <p:pRg st="3" end="3"/>
                                            </p:txEl>
                                          </p:spTgt>
                                        </p:tgtEl>
                                        <p:attrNameLst>
                                          <p:attrName>style.visibility</p:attrName>
                                        </p:attrNameLst>
                                      </p:cBhvr>
                                      <p:to>
                                        <p:strVal val="visible"/>
                                      </p:to>
                                    </p:set>
                                    <p:animEffect transition="in" filter="wipe(up)">
                                      <p:cBhvr>
                                        <p:cTn id="19" dur="500"/>
                                        <p:tgtEl>
                                          <p:spTgt spid="183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19B665EC-712C-4F6A-BFF6-75069C6DB47E}" type="slidenum">
              <a:rPr lang="en-US" altLang="zh-CN"/>
              <a:pPr>
                <a:defRPr/>
              </a:pPr>
              <a:t>10</a:t>
            </a:fld>
            <a:endParaRPr lang="en-US" altLang="zh-CN"/>
          </a:p>
        </p:txBody>
      </p:sp>
      <p:sp>
        <p:nvSpPr>
          <p:cNvPr id="12291" name="Rectangle 2"/>
          <p:cNvSpPr>
            <a:spLocks noGrp="1" noChangeArrowheads="1"/>
          </p:cNvSpPr>
          <p:nvPr>
            <p:ph type="title"/>
          </p:nvPr>
        </p:nvSpPr>
        <p:spPr/>
        <p:txBody>
          <a:bodyPr/>
          <a:lstStyle/>
          <a:p>
            <a:pPr eaLnBrk="1" hangingPunct="1"/>
            <a:r>
              <a:rPr lang="en-US" altLang="zh-CN" dirty="0" smtClean="0">
                <a:latin typeface="宋体" pitchFamily="2" charset="-122"/>
              </a:rPr>
              <a:t>6.2.1 </a:t>
            </a:r>
            <a:r>
              <a:rPr lang="zh-CN" altLang="en-US" dirty="0" smtClean="0">
                <a:latin typeface="宋体" pitchFamily="2" charset="-122"/>
              </a:rPr>
              <a:t>符号表的建立和访问时机</a:t>
            </a:r>
          </a:p>
        </p:txBody>
      </p:sp>
      <p:sp>
        <p:nvSpPr>
          <p:cNvPr id="331779" name="Rectangle 3"/>
          <p:cNvSpPr>
            <a:spLocks noGrp="1" noChangeArrowheads="1"/>
          </p:cNvSpPr>
          <p:nvPr>
            <p:ph type="body" idx="1"/>
          </p:nvPr>
        </p:nvSpPr>
        <p:spPr>
          <a:xfrm>
            <a:off x="228600" y="1219199"/>
            <a:ext cx="8686800" cy="5405156"/>
          </a:xfrm>
        </p:spPr>
        <p:txBody>
          <a:bodyPr/>
          <a:lstStyle/>
          <a:p>
            <a:pPr eaLnBrk="1" hangingPunct="1">
              <a:buFont typeface="Monotype Sorts" pitchFamily="2" charset="2"/>
              <a:buNone/>
            </a:pPr>
            <a:r>
              <a:rPr lang="en-US" altLang="zh-CN" dirty="0" smtClean="0">
                <a:latin typeface="宋体" pitchFamily="2" charset="-122"/>
              </a:rPr>
              <a:t>1. </a:t>
            </a:r>
            <a:r>
              <a:rPr lang="zh-CN" altLang="en-US" dirty="0" smtClean="0">
                <a:latin typeface="宋体" pitchFamily="2" charset="-122"/>
              </a:rPr>
              <a:t>多遍编译程序</a:t>
            </a:r>
            <a:endParaRPr lang="en-US" altLang="zh-CN" dirty="0" smtClean="0">
              <a:latin typeface="宋体" pitchFamily="2" charset="-122"/>
            </a:endParaRPr>
          </a:p>
          <a:p>
            <a:pPr lvl="1" eaLnBrk="1" hangingPunct="1">
              <a:buFont typeface="Monotype Sorts" pitchFamily="2" charset="2"/>
              <a:buNone/>
            </a:pPr>
            <a:endParaRPr lang="en-US" altLang="zh-CN" dirty="0" smtClean="0">
              <a:latin typeface="宋体" pitchFamily="2" charset="-122"/>
            </a:endParaRPr>
          </a:p>
          <a:p>
            <a:pPr lvl="1" eaLnBrk="1" hangingPunct="1">
              <a:buFont typeface="Monotype Sorts" pitchFamily="2" charset="2"/>
              <a:buNone/>
            </a:pPr>
            <a:endParaRPr lang="en-US" altLang="zh-CN" dirty="0">
              <a:latin typeface="宋体" pitchFamily="2" charset="-122"/>
            </a:endParaRPr>
          </a:p>
          <a:p>
            <a:pPr lvl="1" eaLnBrk="1" hangingPunct="1">
              <a:buFont typeface="Monotype Sorts" pitchFamily="2" charset="2"/>
              <a:buNone/>
            </a:pPr>
            <a:endParaRPr lang="en-US" altLang="zh-CN" dirty="0" smtClean="0">
              <a:latin typeface="宋体" pitchFamily="2" charset="-122"/>
            </a:endParaRPr>
          </a:p>
          <a:p>
            <a:pPr lvl="1" eaLnBrk="1" hangingPunct="1">
              <a:buFont typeface="Monotype Sorts" pitchFamily="2" charset="2"/>
              <a:buNone/>
            </a:pPr>
            <a:endParaRPr lang="en-US" altLang="zh-CN" dirty="0">
              <a:latin typeface="宋体" pitchFamily="2" charset="-122"/>
            </a:endParaRPr>
          </a:p>
          <a:p>
            <a:pPr lvl="1" eaLnBrk="1" hangingPunct="1">
              <a:buFont typeface="Monotype Sorts" pitchFamily="2" charset="2"/>
              <a:buNone/>
            </a:pPr>
            <a:endParaRPr lang="en-US" altLang="zh-CN" dirty="0" smtClean="0">
              <a:latin typeface="宋体" pitchFamily="2" charset="-122"/>
            </a:endParaRPr>
          </a:p>
          <a:p>
            <a:pPr lvl="1" eaLnBrk="1" hangingPunct="1">
              <a:buFont typeface="Monotype Sorts" pitchFamily="2" charset="2"/>
              <a:buNone/>
            </a:pPr>
            <a:endParaRPr lang="en-US" altLang="zh-CN" dirty="0">
              <a:latin typeface="宋体" pitchFamily="2" charset="-122"/>
            </a:endParaRPr>
          </a:p>
          <a:p>
            <a:pPr lvl="1" eaLnBrk="1" hangingPunct="1">
              <a:buFont typeface="Monotype Sorts" pitchFamily="2" charset="2"/>
              <a:buNone/>
            </a:pPr>
            <a:endParaRPr lang="en-US" altLang="zh-CN" dirty="0" smtClean="0">
              <a:latin typeface="宋体" pitchFamily="2" charset="-122"/>
            </a:endParaRPr>
          </a:p>
          <a:p>
            <a:pPr eaLnBrk="1" hangingPunct="1">
              <a:buFont typeface="Monotype Sorts" pitchFamily="2" charset="2"/>
              <a:buNone/>
            </a:pPr>
            <a:endParaRPr lang="en-US" altLang="zh-CN" dirty="0">
              <a:latin typeface="宋体" pitchFamily="2" charset="-122"/>
            </a:endParaRPr>
          </a:p>
          <a:p>
            <a:pPr lvl="1" eaLnBrk="1" hangingPunct="1"/>
            <a:r>
              <a:rPr lang="zh-CN" altLang="zh-CN" dirty="0"/>
              <a:t>词法分析阶段建立符号</a:t>
            </a:r>
            <a:r>
              <a:rPr lang="zh-CN" altLang="zh-CN" dirty="0" smtClean="0"/>
              <a:t>表</a:t>
            </a:r>
            <a:endParaRPr lang="en-US" altLang="zh-CN" dirty="0" smtClean="0"/>
          </a:p>
          <a:p>
            <a:pPr lvl="1" eaLnBrk="1" hangingPunct="1"/>
            <a:r>
              <a:rPr lang="zh-CN" altLang="en-US" dirty="0" smtClean="0">
                <a:latin typeface="宋体" pitchFamily="2" charset="-122"/>
              </a:rPr>
              <a:t>标识符</a:t>
            </a:r>
            <a:r>
              <a:rPr lang="zh-CN" altLang="en-US" dirty="0">
                <a:latin typeface="宋体" pitchFamily="2" charset="-122"/>
              </a:rPr>
              <a:t>在符号表中的位置</a:t>
            </a:r>
            <a:r>
              <a:rPr lang="zh-CN" altLang="en-US" dirty="0" smtClean="0">
                <a:latin typeface="宋体" pitchFamily="2" charset="-122"/>
              </a:rPr>
              <a:t>作为记号</a:t>
            </a:r>
            <a:r>
              <a:rPr lang="zh-CN" altLang="en-US" dirty="0">
                <a:latin typeface="宋体" pitchFamily="2" charset="-122"/>
              </a:rPr>
              <a:t>的</a:t>
            </a:r>
            <a:r>
              <a:rPr lang="zh-CN" altLang="en-US" dirty="0" smtClean="0">
                <a:latin typeface="宋体" pitchFamily="2" charset="-122"/>
              </a:rPr>
              <a:t>属性</a:t>
            </a:r>
            <a:endParaRPr lang="en-US" altLang="zh-CN" dirty="0" smtClean="0">
              <a:latin typeface="宋体" pitchFamily="2" charset="-122"/>
            </a:endParaRPr>
          </a:p>
          <a:p>
            <a:pPr lvl="1" eaLnBrk="1" hangingPunct="1"/>
            <a:r>
              <a:rPr lang="zh-CN" altLang="zh-CN" dirty="0" smtClean="0"/>
              <a:t>适用于</a:t>
            </a:r>
            <a:r>
              <a:rPr lang="zh-CN" altLang="zh-CN" dirty="0"/>
              <a:t>非块结构语言的</a:t>
            </a:r>
            <a:r>
              <a:rPr lang="zh-CN" altLang="zh-CN" dirty="0" smtClean="0"/>
              <a:t>编译</a:t>
            </a:r>
            <a:endParaRPr lang="zh-CN" altLang="en-US" dirty="0">
              <a:latin typeface="宋体" pitchFamily="2" charset="-122"/>
            </a:endParaRPr>
          </a:p>
        </p:txBody>
      </p:sp>
      <p:pic>
        <p:nvPicPr>
          <p:cNvPr id="12350" name="Picture 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32" y="1763815"/>
            <a:ext cx="7713703" cy="3467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wipe(left)">
                                      <p:cBhvr>
                                        <p:cTn id="7" dur="500"/>
                                        <p:tgtEl>
                                          <p:spTgt spid="33177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350"/>
                                        </p:tgtEl>
                                        <p:attrNameLst>
                                          <p:attrName>style.visibility</p:attrName>
                                        </p:attrNameLst>
                                      </p:cBhvr>
                                      <p:to>
                                        <p:strVal val="visible"/>
                                      </p:to>
                                    </p:set>
                                    <p:animEffect transition="in" filter="wipe(left)">
                                      <p:cBhvr>
                                        <p:cTn id="11" dur="500"/>
                                        <p:tgtEl>
                                          <p:spTgt spid="123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31779">
                                            <p:txEl>
                                              <p:pRg st="9" end="9"/>
                                            </p:txEl>
                                          </p:spTgt>
                                        </p:tgtEl>
                                        <p:attrNameLst>
                                          <p:attrName>style.visibility</p:attrName>
                                        </p:attrNameLst>
                                      </p:cBhvr>
                                      <p:to>
                                        <p:strVal val="visible"/>
                                      </p:to>
                                    </p:set>
                                    <p:animEffect transition="in" filter="wipe(up)">
                                      <p:cBhvr>
                                        <p:cTn id="16" dur="500"/>
                                        <p:tgtEl>
                                          <p:spTgt spid="331779">
                                            <p:txEl>
                                              <p:pRg st="9" end="9"/>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31779">
                                            <p:txEl>
                                              <p:pRg st="10" end="10"/>
                                            </p:txEl>
                                          </p:spTgt>
                                        </p:tgtEl>
                                        <p:attrNameLst>
                                          <p:attrName>style.visibility</p:attrName>
                                        </p:attrNameLst>
                                      </p:cBhvr>
                                      <p:to>
                                        <p:strVal val="visible"/>
                                      </p:to>
                                    </p:set>
                                    <p:animEffect transition="in" filter="wipe(up)">
                                      <p:cBhvr>
                                        <p:cTn id="20" dur="500"/>
                                        <p:tgtEl>
                                          <p:spTgt spid="331779">
                                            <p:txEl>
                                              <p:pRg st="10" end="10"/>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331779">
                                            <p:txEl>
                                              <p:pRg st="11" end="11"/>
                                            </p:txEl>
                                          </p:spTgt>
                                        </p:tgtEl>
                                        <p:attrNameLst>
                                          <p:attrName>style.visibility</p:attrName>
                                        </p:attrNameLst>
                                      </p:cBhvr>
                                      <p:to>
                                        <p:strVal val="visible"/>
                                      </p:to>
                                    </p:set>
                                    <p:animEffect transition="in" filter="wipe(up)">
                                      <p:cBhvr>
                                        <p:cTn id="24" dur="500"/>
                                        <p:tgtEl>
                                          <p:spTgt spid="3317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1A6D67FD-311B-4140-8D27-973921F8D4EF}" type="slidenum">
              <a:rPr lang="en-US" altLang="zh-CN"/>
              <a:pPr>
                <a:defRPr/>
              </a:pPr>
              <a:t>11</a:t>
            </a:fld>
            <a:endParaRPr lang="en-US" altLang="zh-CN"/>
          </a:p>
        </p:txBody>
      </p:sp>
      <p:sp>
        <p:nvSpPr>
          <p:cNvPr id="333827" name="Rectangle 3"/>
          <p:cNvSpPr>
            <a:spLocks noGrp="1" noChangeArrowheads="1"/>
          </p:cNvSpPr>
          <p:nvPr>
            <p:ph type="body" idx="1"/>
          </p:nvPr>
        </p:nvSpPr>
        <p:spPr>
          <a:xfrm>
            <a:off x="228600" y="1223755"/>
            <a:ext cx="8686800" cy="5177045"/>
          </a:xfrm>
        </p:spPr>
        <p:txBody>
          <a:bodyPr/>
          <a:lstStyle/>
          <a:p>
            <a:pPr marL="0" indent="0" eaLnBrk="1" hangingPunct="1">
              <a:buNone/>
            </a:pPr>
            <a:r>
              <a:rPr lang="en-US" altLang="zh-CN" dirty="0">
                <a:latin typeface="宋体" pitchFamily="2" charset="-122"/>
              </a:rPr>
              <a:t>2. </a:t>
            </a:r>
            <a:r>
              <a:rPr lang="zh-CN" altLang="en-US" dirty="0">
                <a:latin typeface="宋体" pitchFamily="2" charset="-122"/>
              </a:rPr>
              <a:t>合并遍的</a:t>
            </a:r>
            <a:r>
              <a:rPr lang="zh-CN" altLang="en-US" dirty="0" smtClean="0">
                <a:latin typeface="宋体" pitchFamily="2" charset="-122"/>
              </a:rPr>
              <a:t>编译程序</a:t>
            </a:r>
            <a:endParaRPr lang="en-US" altLang="zh-CN" dirty="0" smtClean="0">
              <a:latin typeface="宋体" pitchFamily="2" charset="-122"/>
            </a:endParaRPr>
          </a:p>
          <a:p>
            <a:pPr lvl="2" eaLnBrk="1" hangingPunct="1"/>
            <a:endParaRPr lang="en-US" altLang="zh-CN" dirty="0">
              <a:latin typeface="宋体" pitchFamily="2" charset="-122"/>
            </a:endParaRPr>
          </a:p>
          <a:p>
            <a:pPr lvl="2" eaLnBrk="1" hangingPunct="1"/>
            <a:endParaRPr lang="en-US" altLang="zh-CN" dirty="0" smtClean="0">
              <a:latin typeface="宋体" pitchFamily="2" charset="-122"/>
            </a:endParaRPr>
          </a:p>
          <a:p>
            <a:pPr lvl="2" eaLnBrk="1" hangingPunct="1"/>
            <a:endParaRPr lang="en-US" altLang="zh-CN" dirty="0">
              <a:latin typeface="宋体" pitchFamily="2" charset="-122"/>
            </a:endParaRPr>
          </a:p>
          <a:p>
            <a:pPr lvl="1" eaLnBrk="1" hangingPunct="1"/>
            <a:endParaRPr lang="en-US" altLang="zh-CN" dirty="0" smtClean="0">
              <a:latin typeface="宋体" pitchFamily="2" charset="-122"/>
            </a:endParaRPr>
          </a:p>
          <a:p>
            <a:pPr lvl="1" eaLnBrk="1" hangingPunct="1"/>
            <a:endParaRPr lang="en-US" altLang="zh-CN" dirty="0">
              <a:latin typeface="宋体" pitchFamily="2" charset="-122"/>
            </a:endParaRPr>
          </a:p>
          <a:p>
            <a:pPr lvl="1" eaLnBrk="1" hangingPunct="1"/>
            <a:endParaRPr lang="en-US" altLang="zh-CN" dirty="0" smtClean="0">
              <a:latin typeface="宋体" pitchFamily="2" charset="-122"/>
            </a:endParaRPr>
          </a:p>
          <a:p>
            <a:pPr lvl="1" eaLnBrk="1" hangingPunct="1"/>
            <a:endParaRPr lang="en-US" altLang="zh-CN" dirty="0" smtClean="0">
              <a:latin typeface="宋体" pitchFamily="2" charset="-122"/>
            </a:endParaRPr>
          </a:p>
          <a:p>
            <a:pPr eaLnBrk="1" hangingPunct="1"/>
            <a:endParaRPr lang="en-US" altLang="zh-CN" dirty="0">
              <a:latin typeface="宋体" pitchFamily="2" charset="-122"/>
            </a:endParaRPr>
          </a:p>
          <a:p>
            <a:pPr lvl="1" eaLnBrk="1" hangingPunct="1"/>
            <a:r>
              <a:rPr lang="zh-CN" altLang="en-US" dirty="0" smtClean="0"/>
              <a:t>语法分析程序是核心模块</a:t>
            </a:r>
            <a:endParaRPr lang="en-US" altLang="zh-CN" dirty="0" smtClean="0"/>
          </a:p>
          <a:p>
            <a:pPr lvl="1" eaLnBrk="1" hangingPunct="1"/>
            <a:r>
              <a:rPr lang="zh-CN" altLang="zh-CN" dirty="0" smtClean="0"/>
              <a:t>当</a:t>
            </a:r>
            <a:r>
              <a:rPr lang="zh-CN" altLang="en-US" dirty="0" smtClean="0"/>
              <a:t>声明语句被识别出来时，</a:t>
            </a:r>
            <a:r>
              <a:rPr lang="zh-CN" altLang="zh-CN" dirty="0" smtClean="0"/>
              <a:t>标识符</a:t>
            </a:r>
            <a:r>
              <a:rPr lang="zh-CN" altLang="en-US" dirty="0" smtClean="0"/>
              <a:t>和</a:t>
            </a:r>
            <a:r>
              <a:rPr lang="zh-CN" altLang="zh-CN" dirty="0" smtClean="0"/>
              <a:t>它的属性一起</a:t>
            </a:r>
            <a:r>
              <a:rPr lang="zh-CN" altLang="zh-CN" dirty="0"/>
              <a:t>写入符号表</a:t>
            </a:r>
            <a:r>
              <a:rPr lang="zh-CN" altLang="zh-CN" dirty="0" smtClean="0"/>
              <a:t>中</a:t>
            </a:r>
            <a:r>
              <a:rPr lang="zh-CN" altLang="en-US" dirty="0" smtClean="0"/>
              <a:t>。</a:t>
            </a:r>
            <a:endParaRPr lang="zh-CN" altLang="en-US" sz="2400" dirty="0" smtClean="0">
              <a:latin typeface="宋体" pitchFamily="2" charset="-122"/>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580" y="1898831"/>
            <a:ext cx="7565225" cy="2925324"/>
          </a:xfrm>
          <a:prstGeom prst="rect">
            <a:avLst/>
          </a:prstGeom>
          <a:noFill/>
          <a:ln>
            <a:noFill/>
          </a:ln>
        </p:spPr>
      </p:pic>
      <p:sp>
        <p:nvSpPr>
          <p:cNvPr id="7" name="Rectangle 2"/>
          <p:cNvSpPr txBox="1">
            <a:spLocks noChangeArrowheads="1"/>
          </p:cNvSpPr>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kern="0" dirty="0" smtClean="0">
                <a:latin typeface="宋体" pitchFamily="2" charset="-122"/>
              </a:rPr>
              <a:t>符号表的建立和访问时机（续）</a:t>
            </a:r>
          </a:p>
        </p:txBody>
      </p:sp>
      <p:sp>
        <p:nvSpPr>
          <p:cNvPr id="8" name="AutoShape 5">
            <a:hlinkClick r:id="rId4" action="ppaction://hlinksldjump"/>
          </p:cNvPr>
          <p:cNvSpPr>
            <a:spLocks noChangeArrowheads="1"/>
          </p:cNvSpPr>
          <p:nvPr/>
        </p:nvSpPr>
        <p:spPr bwMode="auto">
          <a:xfrm>
            <a:off x="8382000" y="228600"/>
            <a:ext cx="5334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wipe(up)">
                                      <p:cBhvr>
                                        <p:cTn id="7" dur="500"/>
                                        <p:tgtEl>
                                          <p:spTgt spid="33382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33827">
                                            <p:txEl>
                                              <p:pRg st="9" end="9"/>
                                            </p:txEl>
                                          </p:spTgt>
                                        </p:tgtEl>
                                        <p:attrNameLst>
                                          <p:attrName>style.visibility</p:attrName>
                                        </p:attrNameLst>
                                      </p:cBhvr>
                                      <p:to>
                                        <p:strVal val="visible"/>
                                      </p:to>
                                    </p:set>
                                    <p:animEffect transition="in" filter="wipe(up)">
                                      <p:cBhvr>
                                        <p:cTn id="16" dur="500"/>
                                        <p:tgtEl>
                                          <p:spTgt spid="333827">
                                            <p:txEl>
                                              <p:pRg st="9" end="9"/>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33827">
                                            <p:txEl>
                                              <p:pRg st="10" end="10"/>
                                            </p:txEl>
                                          </p:spTgt>
                                        </p:tgtEl>
                                        <p:attrNameLst>
                                          <p:attrName>style.visibility</p:attrName>
                                        </p:attrNameLst>
                                      </p:cBhvr>
                                      <p:to>
                                        <p:strVal val="visible"/>
                                      </p:to>
                                    </p:set>
                                    <p:animEffect transition="in" filter="wipe(up)">
                                      <p:cBhvr>
                                        <p:cTn id="20" dur="500"/>
                                        <p:tgtEl>
                                          <p:spTgt spid="333827">
                                            <p:txEl>
                                              <p:pRg st="10" end="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uiExpand="1" build="p" autoUpdateAnimBg="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lstStyle/>
          <a:p>
            <a:pPr>
              <a:defRPr/>
            </a:pPr>
            <a:fld id="{0CD63E8D-C270-4464-87A5-364A80EFF6A4}" type="slidenum">
              <a:rPr lang="en-US" altLang="zh-CN"/>
              <a:pPr>
                <a:defRPr/>
              </a:pPr>
              <a:t>12</a:t>
            </a:fld>
            <a:endParaRPr lang="en-US" altLang="zh-CN"/>
          </a:p>
        </p:txBody>
      </p:sp>
      <p:sp>
        <p:nvSpPr>
          <p:cNvPr id="14339" name="Rectangle 2"/>
          <p:cNvSpPr>
            <a:spLocks noGrp="1" noChangeArrowheads="1"/>
          </p:cNvSpPr>
          <p:nvPr>
            <p:ph type="title"/>
          </p:nvPr>
        </p:nvSpPr>
        <p:spPr/>
        <p:txBody>
          <a:bodyPr/>
          <a:lstStyle/>
          <a:p>
            <a:pPr eaLnBrk="1" hangingPunct="1"/>
            <a:r>
              <a:rPr lang="en-US" altLang="zh-CN" dirty="0" smtClean="0">
                <a:latin typeface="宋体" pitchFamily="2" charset="-122"/>
              </a:rPr>
              <a:t>6.2.2 </a:t>
            </a:r>
            <a:r>
              <a:rPr lang="zh-CN" altLang="en-US" dirty="0" smtClean="0">
                <a:latin typeface="宋体" pitchFamily="2" charset="-122"/>
              </a:rPr>
              <a:t>符号表内容</a:t>
            </a:r>
          </a:p>
        </p:txBody>
      </p:sp>
      <p:sp>
        <p:nvSpPr>
          <p:cNvPr id="335875" name="Rectangle 3"/>
          <p:cNvSpPr>
            <a:spLocks noGrp="1" noChangeArrowheads="1"/>
          </p:cNvSpPr>
          <p:nvPr>
            <p:ph type="body" idx="1"/>
          </p:nvPr>
        </p:nvSpPr>
        <p:spPr>
          <a:xfrm>
            <a:off x="323850" y="1133475"/>
            <a:ext cx="8335963" cy="2073275"/>
          </a:xfrm>
        </p:spPr>
        <p:txBody>
          <a:bodyPr/>
          <a:lstStyle/>
          <a:p>
            <a:pPr eaLnBrk="1" hangingPunct="1"/>
            <a:r>
              <a:rPr lang="zh-CN" altLang="en-US" dirty="0" smtClean="0">
                <a:latin typeface="宋体" pitchFamily="2" charset="-122"/>
              </a:rPr>
              <a:t>符号表中记录的是和标识符相关的属性</a:t>
            </a:r>
          </a:p>
          <a:p>
            <a:pPr eaLnBrk="1" hangingPunct="1"/>
            <a:r>
              <a:rPr lang="zh-CN" altLang="en-US" dirty="0" smtClean="0">
                <a:latin typeface="宋体" pitchFamily="2" charset="-122"/>
              </a:rPr>
              <a:t>出现在符号表中的属性种类，在一定程度上取决于程序设计语言的性质。</a:t>
            </a:r>
          </a:p>
          <a:p>
            <a:pPr eaLnBrk="1" hangingPunct="1"/>
            <a:r>
              <a:rPr lang="zh-CN" altLang="en-US" dirty="0" smtClean="0">
                <a:latin typeface="宋体" pitchFamily="2" charset="-122"/>
              </a:rPr>
              <a:t>符号表的典型形式：</a:t>
            </a:r>
          </a:p>
        </p:txBody>
      </p:sp>
      <p:pic>
        <p:nvPicPr>
          <p:cNvPr id="1781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49" y="3203974"/>
            <a:ext cx="8280921" cy="2835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wipe(left)">
                                      <p:cBhvr>
                                        <p:cTn id="7" dur="500"/>
                                        <p:tgtEl>
                                          <p:spTgt spid="335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5875">
                                            <p:txEl>
                                              <p:pRg st="1" end="1"/>
                                            </p:txEl>
                                          </p:spTgt>
                                        </p:tgtEl>
                                        <p:attrNameLst>
                                          <p:attrName>style.visibility</p:attrName>
                                        </p:attrNameLst>
                                      </p:cBhvr>
                                      <p:to>
                                        <p:strVal val="visible"/>
                                      </p:to>
                                    </p:set>
                                    <p:animEffect transition="in" filter="wipe(left)">
                                      <p:cBhvr>
                                        <p:cTn id="12" dur="500"/>
                                        <p:tgtEl>
                                          <p:spTgt spid="335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5875">
                                            <p:txEl>
                                              <p:pRg st="2" end="2"/>
                                            </p:txEl>
                                          </p:spTgt>
                                        </p:tgtEl>
                                        <p:attrNameLst>
                                          <p:attrName>style.visibility</p:attrName>
                                        </p:attrNameLst>
                                      </p:cBhvr>
                                      <p:to>
                                        <p:strVal val="visible"/>
                                      </p:to>
                                    </p:set>
                                    <p:animEffect transition="in" filter="wipe(left)">
                                      <p:cBhvr>
                                        <p:cTn id="17" dur="500"/>
                                        <p:tgtEl>
                                          <p:spTgt spid="335875">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78179"/>
                                        </p:tgtEl>
                                        <p:attrNameLst>
                                          <p:attrName>style.visibility</p:attrName>
                                        </p:attrNameLst>
                                      </p:cBhvr>
                                      <p:to>
                                        <p:strVal val="visible"/>
                                      </p:to>
                                    </p:set>
                                    <p:animEffect transition="in" filter="wipe(left)">
                                      <p:cBhvr>
                                        <p:cTn id="21"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2CFAFA1C-F28E-49C5-B5DC-34300FF48287}" type="slidenum">
              <a:rPr lang="en-US" altLang="zh-CN"/>
              <a:pPr>
                <a:defRPr/>
              </a:pPr>
              <a:t>13</a:t>
            </a:fld>
            <a:endParaRPr lang="en-US" altLang="zh-CN"/>
          </a:p>
        </p:txBody>
      </p:sp>
      <p:sp>
        <p:nvSpPr>
          <p:cNvPr id="15363" name="Rectangle 2"/>
          <p:cNvSpPr>
            <a:spLocks noGrp="1" noChangeArrowheads="1"/>
          </p:cNvSpPr>
          <p:nvPr>
            <p:ph type="title"/>
          </p:nvPr>
        </p:nvSpPr>
        <p:spPr/>
        <p:txBody>
          <a:bodyPr/>
          <a:lstStyle/>
          <a:p>
            <a:pPr eaLnBrk="1" hangingPunct="1"/>
            <a:r>
              <a:rPr lang="zh-CN" altLang="en-US" sz="3600" dirty="0" smtClean="0">
                <a:latin typeface="宋体" pitchFamily="2" charset="-122"/>
              </a:rPr>
              <a:t>名字</a:t>
            </a:r>
          </a:p>
        </p:txBody>
      </p:sp>
      <p:sp>
        <p:nvSpPr>
          <p:cNvPr id="337923" name="Rectangle 3"/>
          <p:cNvSpPr>
            <a:spLocks noGrp="1" noChangeArrowheads="1"/>
          </p:cNvSpPr>
          <p:nvPr>
            <p:ph type="body" idx="1"/>
          </p:nvPr>
        </p:nvSpPr>
        <p:spPr>
          <a:xfrm>
            <a:off x="314325" y="1088739"/>
            <a:ext cx="8326438" cy="5355595"/>
          </a:xfrm>
        </p:spPr>
        <p:txBody>
          <a:bodyPr/>
          <a:lstStyle/>
          <a:p>
            <a:pPr eaLnBrk="1" hangingPunct="1"/>
            <a:r>
              <a:rPr lang="zh-CN" altLang="zh-CN" dirty="0" smtClean="0"/>
              <a:t>编译程序</a:t>
            </a:r>
            <a:r>
              <a:rPr lang="zh-CN" altLang="zh-CN" dirty="0"/>
              <a:t>识别一个具体标识符的依据，是符号表必须记录的一个</a:t>
            </a:r>
            <a:r>
              <a:rPr lang="zh-CN" altLang="zh-CN" dirty="0" smtClean="0"/>
              <a:t>属性</a:t>
            </a:r>
            <a:r>
              <a:rPr lang="zh-CN" altLang="en-US" dirty="0" smtClean="0"/>
              <a:t>。</a:t>
            </a:r>
            <a:endParaRPr lang="en-US" altLang="zh-CN" dirty="0" smtClean="0"/>
          </a:p>
          <a:p>
            <a:pPr eaLnBrk="1" hangingPunct="1"/>
            <a:r>
              <a:rPr lang="zh-CN" altLang="en-US" dirty="0" smtClean="0">
                <a:latin typeface="宋体" pitchFamily="2" charset="-122"/>
              </a:rPr>
              <a:t>必须常驻内存</a:t>
            </a:r>
          </a:p>
          <a:p>
            <a:pPr eaLnBrk="1" hangingPunct="1"/>
            <a:r>
              <a:rPr lang="zh-CN" altLang="en-US" dirty="0" smtClean="0">
                <a:latin typeface="宋体" pitchFamily="2" charset="-122"/>
              </a:rPr>
              <a:t>问题：标识符长度是</a:t>
            </a:r>
            <a:r>
              <a:rPr lang="zh-CN" altLang="en-US" dirty="0" smtClean="0">
                <a:solidFill>
                  <a:srgbClr val="0000FF"/>
                </a:solidFill>
                <a:latin typeface="宋体" pitchFamily="2" charset="-122"/>
              </a:rPr>
              <a:t>可变的</a:t>
            </a:r>
          </a:p>
          <a:p>
            <a:pPr eaLnBrk="1" hangingPunct="1"/>
            <a:r>
              <a:rPr lang="zh-CN" altLang="en-US" dirty="0" smtClean="0">
                <a:latin typeface="宋体" pitchFamily="2" charset="-122"/>
              </a:rPr>
              <a:t>解决办法：</a:t>
            </a:r>
          </a:p>
          <a:p>
            <a:pPr lvl="1" eaLnBrk="1" hangingPunct="1"/>
            <a:r>
              <a:rPr lang="zh-CN" altLang="en-US" dirty="0" smtClean="0">
                <a:latin typeface="宋体" pitchFamily="2" charset="-122"/>
              </a:rPr>
              <a:t>标识符长度有限制：设置一个长度固定的域，它的长度为该语言允许的标识符最大长度。</a:t>
            </a:r>
          </a:p>
          <a:p>
            <a:pPr lvl="1" eaLnBrk="1" hangingPunct="1"/>
            <a:r>
              <a:rPr lang="zh-CN" altLang="en-US" dirty="0" smtClean="0">
                <a:latin typeface="宋体" pitchFamily="2" charset="-122"/>
              </a:rPr>
              <a:t>标识符长度没有限制：设置一个长度固定的域，域内存放一个串描述符，包含位置指针和长度两个子域，指针域指示该标识符在总的串区内的开始位置，长度域记录该标识符中的字符数。</a:t>
            </a:r>
          </a:p>
        </p:txBody>
      </p:sp>
      <p:sp>
        <p:nvSpPr>
          <p:cNvPr id="337924" name="AutoShape 4"/>
          <p:cNvSpPr>
            <a:spLocks noChangeArrowheads="1"/>
          </p:cNvSpPr>
          <p:nvPr/>
        </p:nvSpPr>
        <p:spPr bwMode="auto">
          <a:xfrm>
            <a:off x="5607114" y="2213865"/>
            <a:ext cx="3266365" cy="962980"/>
          </a:xfrm>
          <a:prstGeom prst="wedgeRoundRectCallout">
            <a:avLst>
              <a:gd name="adj1" fmla="val -53914"/>
              <a:gd name="adj2" fmla="val 90401"/>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zh-CN" altLang="en-US" dirty="0">
                <a:latin typeface="宋体" pitchFamily="2" charset="-122"/>
                <a:ea typeface="宋体" pitchFamily="2" charset="-122"/>
              </a:rPr>
              <a:t>存取</a:t>
            </a:r>
            <a:r>
              <a:rPr lang="zh-CN" altLang="en-US" dirty="0" smtClean="0">
                <a:latin typeface="宋体" pitchFamily="2" charset="-122"/>
                <a:ea typeface="宋体" pitchFamily="2" charset="-122"/>
              </a:rPr>
              <a:t>速度较快，</a:t>
            </a:r>
            <a:endParaRPr lang="zh-CN" altLang="en-US" dirty="0">
              <a:latin typeface="宋体" pitchFamily="2" charset="-122"/>
              <a:ea typeface="宋体" pitchFamily="2" charset="-122"/>
            </a:endParaRPr>
          </a:p>
          <a:p>
            <a:pPr algn="ctr"/>
            <a:r>
              <a:rPr lang="zh-CN" altLang="en-US" dirty="0">
                <a:latin typeface="宋体" pitchFamily="2" charset="-122"/>
                <a:ea typeface="宋体" pitchFamily="2" charset="-122"/>
              </a:rPr>
              <a:t>存储空间利用率</a:t>
            </a:r>
            <a:r>
              <a:rPr lang="zh-CN" altLang="en-US" dirty="0" smtClean="0">
                <a:latin typeface="宋体" pitchFamily="2" charset="-122"/>
                <a:ea typeface="宋体" pitchFamily="2" charset="-122"/>
              </a:rPr>
              <a:t>较低</a:t>
            </a:r>
            <a:endParaRPr lang="en-US" altLang="zh-CN" dirty="0">
              <a:ea typeface="宋体" pitchFamily="2" charset="-122"/>
            </a:endParaRPr>
          </a:p>
        </p:txBody>
      </p:sp>
      <p:sp>
        <p:nvSpPr>
          <p:cNvPr id="337925" name="AutoShape 5"/>
          <p:cNvSpPr>
            <a:spLocks noChangeArrowheads="1"/>
          </p:cNvSpPr>
          <p:nvPr/>
        </p:nvSpPr>
        <p:spPr bwMode="auto">
          <a:xfrm>
            <a:off x="4684713" y="5813425"/>
            <a:ext cx="3352800" cy="900940"/>
          </a:xfrm>
          <a:prstGeom prst="wedgeRoundRectCallout">
            <a:avLst>
              <a:gd name="adj1" fmla="val -38325"/>
              <a:gd name="adj2" fmla="val -80870"/>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itchFamily="2" charset="-122"/>
                <a:ea typeface="宋体" pitchFamily="2" charset="-122"/>
              </a:rPr>
              <a:t>存取速度较慢，</a:t>
            </a:r>
          </a:p>
          <a:p>
            <a:pPr algn="ctr"/>
            <a:r>
              <a:rPr lang="zh-CN" altLang="en-US" dirty="0">
                <a:latin typeface="宋体" pitchFamily="2" charset="-122"/>
                <a:ea typeface="宋体" pitchFamily="2" charset="-122"/>
              </a:rPr>
              <a:t>节省存储空间。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wipe(left)">
                                      <p:cBhvr>
                                        <p:cTn id="7" dur="500"/>
                                        <p:tgtEl>
                                          <p:spTgt spid="337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3">
                                            <p:txEl>
                                              <p:pRg st="1" end="1"/>
                                            </p:txEl>
                                          </p:spTgt>
                                        </p:tgtEl>
                                        <p:attrNameLst>
                                          <p:attrName>style.visibility</p:attrName>
                                        </p:attrNameLst>
                                      </p:cBhvr>
                                      <p:to>
                                        <p:strVal val="visible"/>
                                      </p:to>
                                    </p:set>
                                    <p:animEffect transition="in" filter="wipe(left)">
                                      <p:cBhvr>
                                        <p:cTn id="12" dur="500"/>
                                        <p:tgtEl>
                                          <p:spTgt spid="337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Effect transition="in" filter="wipe(left)">
                                      <p:cBhvr>
                                        <p:cTn id="17" dur="500"/>
                                        <p:tgtEl>
                                          <p:spTgt spid="3379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23">
                                            <p:txEl>
                                              <p:pRg st="3" end="3"/>
                                            </p:txEl>
                                          </p:spTgt>
                                        </p:tgtEl>
                                        <p:attrNameLst>
                                          <p:attrName>style.visibility</p:attrName>
                                        </p:attrNameLst>
                                      </p:cBhvr>
                                      <p:to>
                                        <p:strVal val="visible"/>
                                      </p:to>
                                    </p:set>
                                    <p:animEffect transition="in" filter="wipe(left)">
                                      <p:cBhvr>
                                        <p:cTn id="22" dur="500"/>
                                        <p:tgtEl>
                                          <p:spTgt spid="3379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23">
                                            <p:txEl>
                                              <p:pRg st="4" end="4"/>
                                            </p:txEl>
                                          </p:spTgt>
                                        </p:tgtEl>
                                        <p:attrNameLst>
                                          <p:attrName>style.visibility</p:attrName>
                                        </p:attrNameLst>
                                      </p:cBhvr>
                                      <p:to>
                                        <p:strVal val="visible"/>
                                      </p:to>
                                    </p:set>
                                    <p:animEffect transition="in" filter="wipe(left)">
                                      <p:cBhvr>
                                        <p:cTn id="27" dur="500"/>
                                        <p:tgtEl>
                                          <p:spTgt spid="3379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7923">
                                            <p:txEl>
                                              <p:pRg st="5" end="5"/>
                                            </p:txEl>
                                          </p:spTgt>
                                        </p:tgtEl>
                                        <p:attrNameLst>
                                          <p:attrName>style.visibility</p:attrName>
                                        </p:attrNameLst>
                                      </p:cBhvr>
                                      <p:to>
                                        <p:strVal val="visible"/>
                                      </p:to>
                                    </p:set>
                                    <p:animEffect transition="in" filter="wipe(left)">
                                      <p:cBhvr>
                                        <p:cTn id="32" dur="500"/>
                                        <p:tgtEl>
                                          <p:spTgt spid="3379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337924"/>
                                        </p:tgtEl>
                                        <p:attrNameLst>
                                          <p:attrName>style.visibility</p:attrName>
                                        </p:attrNameLst>
                                      </p:cBhvr>
                                      <p:to>
                                        <p:strVal val="visible"/>
                                      </p:to>
                                    </p:set>
                                    <p:animEffect transition="in" filter="strips(upRight)">
                                      <p:cBhvr>
                                        <p:cTn id="37" dur="500"/>
                                        <p:tgtEl>
                                          <p:spTgt spid="3379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37925"/>
                                        </p:tgtEl>
                                        <p:attrNameLst>
                                          <p:attrName>style.visibility</p:attrName>
                                        </p:attrNameLst>
                                      </p:cBhvr>
                                      <p:to>
                                        <p:strVal val="visible"/>
                                      </p:to>
                                    </p:set>
                                    <p:animEffect transition="in" filter="strips(downRight)">
                                      <p:cBhvr>
                                        <p:cTn id="42" dur="500"/>
                                        <p:tgtEl>
                                          <p:spTgt spid="337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bldLvl="2" autoUpdateAnimBg="0"/>
      <p:bldP spid="337924" grpId="0" animBg="1" autoUpdateAnimBg="0"/>
      <p:bldP spid="33792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3"/>
          <p:cNvSpPr>
            <a:spLocks noGrp="1"/>
          </p:cNvSpPr>
          <p:nvPr>
            <p:ph type="sldNum" sz="quarter" idx="10"/>
          </p:nvPr>
        </p:nvSpPr>
        <p:spPr/>
        <p:txBody>
          <a:bodyPr/>
          <a:lstStyle/>
          <a:p>
            <a:pPr>
              <a:defRPr/>
            </a:pPr>
            <a:fld id="{3C3A9131-5627-4265-AF83-C943F3D1FDE2}" type="slidenum">
              <a:rPr lang="en-US" altLang="zh-CN"/>
              <a:pPr>
                <a:defRPr/>
              </a:pPr>
              <a:t>14</a:t>
            </a:fld>
            <a:endParaRPr lang="en-US" altLang="zh-CN"/>
          </a:p>
        </p:txBody>
      </p:sp>
      <p:sp>
        <p:nvSpPr>
          <p:cNvPr id="16387" name="Rectangle 2"/>
          <p:cNvSpPr>
            <a:spLocks noGrp="1" noChangeArrowheads="1"/>
          </p:cNvSpPr>
          <p:nvPr>
            <p:ph type="title"/>
          </p:nvPr>
        </p:nvSpPr>
        <p:spPr/>
        <p:txBody>
          <a:bodyPr/>
          <a:lstStyle/>
          <a:p>
            <a:pPr eaLnBrk="1" hangingPunct="1"/>
            <a:r>
              <a:rPr lang="zh-CN" altLang="en-US" dirty="0" smtClean="0">
                <a:latin typeface="宋体" pitchFamily="2" charset="-122"/>
              </a:rPr>
              <a:t>使用串描述符表示变量</a:t>
            </a:r>
          </a:p>
        </p:txBody>
      </p:sp>
      <p:pic>
        <p:nvPicPr>
          <p:cNvPr id="71" name="图片 7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670" y="1628800"/>
            <a:ext cx="5448369" cy="396044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0AEAD94-CC99-49E4-BAC5-E6D5AE1722D8}" type="slidenum">
              <a:rPr lang="en-US" altLang="zh-CN"/>
              <a:pPr>
                <a:defRPr/>
              </a:pPr>
              <a:t>15</a:t>
            </a:fld>
            <a:endParaRPr lang="en-US" altLang="zh-CN"/>
          </a:p>
        </p:txBody>
      </p:sp>
      <p:sp>
        <p:nvSpPr>
          <p:cNvPr id="18435" name="Rectangle 2"/>
          <p:cNvSpPr>
            <a:spLocks noGrp="1" noChangeArrowheads="1"/>
          </p:cNvSpPr>
          <p:nvPr>
            <p:ph type="title"/>
          </p:nvPr>
        </p:nvSpPr>
        <p:spPr/>
        <p:txBody>
          <a:bodyPr/>
          <a:lstStyle/>
          <a:p>
            <a:pPr eaLnBrk="1" hangingPunct="1"/>
            <a:r>
              <a:rPr lang="zh-CN" altLang="en-US" sz="3600" dirty="0" smtClean="0">
                <a:latin typeface="宋体" pitchFamily="2" charset="-122"/>
              </a:rPr>
              <a:t>类型</a:t>
            </a:r>
          </a:p>
        </p:txBody>
      </p:sp>
      <p:sp>
        <p:nvSpPr>
          <p:cNvPr id="343043" name="Rectangle 3"/>
          <p:cNvSpPr>
            <a:spLocks noGrp="1" noChangeArrowheads="1"/>
          </p:cNvSpPr>
          <p:nvPr>
            <p:ph type="body" idx="1"/>
          </p:nvPr>
        </p:nvSpPr>
        <p:spPr/>
        <p:txBody>
          <a:bodyPr/>
          <a:lstStyle/>
          <a:p>
            <a:pPr eaLnBrk="1" hangingPunct="1"/>
            <a:r>
              <a:rPr lang="zh-CN" altLang="en-US" dirty="0" smtClean="0">
                <a:latin typeface="宋体" pitchFamily="2" charset="-122"/>
              </a:rPr>
              <a:t>当所编译的语言有数据类型（隐式或显式的）时，必须把类型属性存放到符号表中。</a:t>
            </a:r>
          </a:p>
          <a:p>
            <a:pPr eaLnBrk="1" hangingPunct="1"/>
            <a:r>
              <a:rPr lang="zh-CN" altLang="en-US" dirty="0" smtClean="0">
                <a:latin typeface="宋体" pitchFamily="2" charset="-122"/>
              </a:rPr>
              <a:t>对于无类型的语言，可删除该域。</a:t>
            </a:r>
          </a:p>
          <a:p>
            <a:pPr lvl="1" eaLnBrk="1" hangingPunct="1"/>
            <a:endParaRPr lang="zh-CN" altLang="en-US" dirty="0" smtClean="0">
              <a:latin typeface="宋体" pitchFamily="2" charset="-122"/>
            </a:endParaRPr>
          </a:p>
          <a:p>
            <a:pPr eaLnBrk="1" hangingPunct="1"/>
            <a:r>
              <a:rPr lang="zh-CN" altLang="en-US" dirty="0">
                <a:latin typeface="宋体" pitchFamily="2" charset="-122"/>
              </a:rPr>
              <a:t>标识符</a:t>
            </a:r>
            <a:r>
              <a:rPr lang="zh-CN" altLang="en-US" dirty="0" smtClean="0">
                <a:latin typeface="宋体" pitchFamily="2" charset="-122"/>
              </a:rPr>
              <a:t>的类型属性用于：</a:t>
            </a:r>
          </a:p>
          <a:p>
            <a:pPr lvl="1" eaLnBrk="1" hangingPunct="1"/>
            <a:r>
              <a:rPr lang="zh-CN" altLang="en-US" dirty="0" smtClean="0">
                <a:latin typeface="宋体" pitchFamily="2" charset="-122"/>
              </a:rPr>
              <a:t>类型检查</a:t>
            </a:r>
          </a:p>
          <a:p>
            <a:pPr lvl="1" eaLnBrk="1" hangingPunct="1"/>
            <a:r>
              <a:rPr lang="zh-CN" altLang="en-US" dirty="0" smtClean="0">
                <a:latin typeface="宋体" pitchFamily="2" charset="-122"/>
              </a:rPr>
              <a:t>生成代码</a:t>
            </a:r>
          </a:p>
          <a:p>
            <a:pPr lvl="1" eaLnBrk="1" hangingPunct="1"/>
            <a:r>
              <a:rPr lang="zh-CN" altLang="en-US" dirty="0" smtClean="0">
                <a:latin typeface="宋体" pitchFamily="2" charset="-122"/>
              </a:rPr>
              <a:t>空间分配</a:t>
            </a:r>
          </a:p>
          <a:p>
            <a:pPr lvl="1" eaLnBrk="1" hangingPunct="1"/>
            <a:endParaRPr lang="zh-CN" altLang="en-US" dirty="0" smtClean="0">
              <a:latin typeface="宋体" pitchFamily="2" charset="-122"/>
            </a:endParaRPr>
          </a:p>
          <a:p>
            <a:pPr eaLnBrk="1" hangingPunct="1"/>
            <a:r>
              <a:rPr lang="zh-CN" altLang="en-US" dirty="0" smtClean="0">
                <a:latin typeface="宋体" pitchFamily="2" charset="-122"/>
              </a:rPr>
              <a:t>类型属性以一种编码形式存放在符号表中。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wipe(left)">
                                      <p:cBhvr>
                                        <p:cTn id="7" dur="500"/>
                                        <p:tgtEl>
                                          <p:spTgt spid="34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wipe(left)">
                                      <p:cBhvr>
                                        <p:cTn id="12" dur="500"/>
                                        <p:tgtEl>
                                          <p:spTgt spid="343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3043">
                                            <p:txEl>
                                              <p:pRg st="3" end="3"/>
                                            </p:txEl>
                                          </p:spTgt>
                                        </p:tgtEl>
                                        <p:attrNameLst>
                                          <p:attrName>style.visibility</p:attrName>
                                        </p:attrNameLst>
                                      </p:cBhvr>
                                      <p:to>
                                        <p:strVal val="visible"/>
                                      </p:to>
                                    </p:set>
                                    <p:animEffect transition="in" filter="wipe(left)">
                                      <p:cBhvr>
                                        <p:cTn id="17" dur="500"/>
                                        <p:tgtEl>
                                          <p:spTgt spid="343043">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43043">
                                            <p:txEl>
                                              <p:pRg st="4" end="4"/>
                                            </p:txEl>
                                          </p:spTgt>
                                        </p:tgtEl>
                                        <p:attrNameLst>
                                          <p:attrName>style.visibility</p:attrName>
                                        </p:attrNameLst>
                                      </p:cBhvr>
                                      <p:to>
                                        <p:strVal val="visible"/>
                                      </p:to>
                                    </p:set>
                                    <p:animEffect transition="in" filter="wipe(left)">
                                      <p:cBhvr>
                                        <p:cTn id="20" dur="500"/>
                                        <p:tgtEl>
                                          <p:spTgt spid="343043">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43043">
                                            <p:txEl>
                                              <p:pRg st="5" end="5"/>
                                            </p:txEl>
                                          </p:spTgt>
                                        </p:tgtEl>
                                        <p:attrNameLst>
                                          <p:attrName>style.visibility</p:attrName>
                                        </p:attrNameLst>
                                      </p:cBhvr>
                                      <p:to>
                                        <p:strVal val="visible"/>
                                      </p:to>
                                    </p:set>
                                    <p:animEffect transition="in" filter="wipe(left)">
                                      <p:cBhvr>
                                        <p:cTn id="23" dur="500"/>
                                        <p:tgtEl>
                                          <p:spTgt spid="343043">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43043">
                                            <p:txEl>
                                              <p:pRg st="6" end="6"/>
                                            </p:txEl>
                                          </p:spTgt>
                                        </p:tgtEl>
                                        <p:attrNameLst>
                                          <p:attrName>style.visibility</p:attrName>
                                        </p:attrNameLst>
                                      </p:cBhvr>
                                      <p:to>
                                        <p:strVal val="visible"/>
                                      </p:to>
                                    </p:set>
                                    <p:animEffect transition="in" filter="wipe(left)">
                                      <p:cBhvr>
                                        <p:cTn id="26" dur="500"/>
                                        <p:tgtEl>
                                          <p:spTgt spid="34304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43043">
                                            <p:txEl>
                                              <p:pRg st="8" end="8"/>
                                            </p:txEl>
                                          </p:spTgt>
                                        </p:tgtEl>
                                        <p:attrNameLst>
                                          <p:attrName>style.visibility</p:attrName>
                                        </p:attrNameLst>
                                      </p:cBhvr>
                                      <p:to>
                                        <p:strVal val="visible"/>
                                      </p:to>
                                    </p:set>
                                    <p:animEffect transition="in" filter="wipe(left)">
                                      <p:cBhvr>
                                        <p:cTn id="31" dur="500"/>
                                        <p:tgtEl>
                                          <p:spTgt spid="3430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802A980-315A-4562-9124-D7BB1503D37B}" type="slidenum">
              <a:rPr lang="en-US" altLang="zh-CN"/>
              <a:pPr>
                <a:defRPr/>
              </a:pPr>
              <a:t>16</a:t>
            </a:fld>
            <a:endParaRPr lang="en-US" altLang="zh-CN"/>
          </a:p>
        </p:txBody>
      </p:sp>
      <p:sp>
        <p:nvSpPr>
          <p:cNvPr id="17411" name="Rectangle 2"/>
          <p:cNvSpPr>
            <a:spLocks noGrp="1" noChangeArrowheads="1"/>
          </p:cNvSpPr>
          <p:nvPr>
            <p:ph type="title"/>
          </p:nvPr>
        </p:nvSpPr>
        <p:spPr/>
        <p:txBody>
          <a:bodyPr/>
          <a:lstStyle/>
          <a:p>
            <a:pPr eaLnBrk="1" hangingPunct="1"/>
            <a:r>
              <a:rPr lang="zh-CN" altLang="en-US" sz="3600" dirty="0">
                <a:latin typeface="宋体" pitchFamily="2" charset="-122"/>
              </a:rPr>
              <a:t>存储</a:t>
            </a:r>
            <a:r>
              <a:rPr lang="zh-CN" altLang="en-US" sz="3600" dirty="0" smtClean="0">
                <a:latin typeface="宋体" pitchFamily="2" charset="-122"/>
              </a:rPr>
              <a:t>地址</a:t>
            </a:r>
          </a:p>
        </p:txBody>
      </p:sp>
      <p:sp>
        <p:nvSpPr>
          <p:cNvPr id="340995" name="Rectangle 3"/>
          <p:cNvSpPr>
            <a:spLocks noGrp="1" noChangeArrowheads="1"/>
          </p:cNvSpPr>
          <p:nvPr>
            <p:ph type="body" idx="1"/>
          </p:nvPr>
        </p:nvSpPr>
        <p:spPr>
          <a:xfrm>
            <a:off x="323850" y="1088740"/>
            <a:ext cx="8335963" cy="5580620"/>
          </a:xfrm>
        </p:spPr>
        <p:txBody>
          <a:bodyPr>
            <a:normAutofit lnSpcReduction="10000"/>
          </a:bodyPr>
          <a:lstStyle/>
          <a:p>
            <a:pPr eaLnBrk="1" hangingPunct="1"/>
            <a:r>
              <a:rPr lang="zh-CN" altLang="zh-CN" dirty="0" smtClean="0"/>
              <a:t>记录</a:t>
            </a:r>
            <a:r>
              <a:rPr lang="zh-CN" altLang="zh-CN" dirty="0"/>
              <a:t>运行时变量值存放空间的相对位置</a:t>
            </a:r>
            <a:r>
              <a:rPr lang="zh-CN" altLang="zh-CN" dirty="0" smtClean="0"/>
              <a:t>。</a:t>
            </a:r>
            <a:endParaRPr lang="en-US" altLang="zh-CN" dirty="0" smtClean="0"/>
          </a:p>
          <a:p>
            <a:pPr lvl="1" eaLnBrk="1" hangingPunct="1"/>
            <a:r>
              <a:rPr lang="zh-CN" altLang="zh-CN" dirty="0" smtClean="0"/>
              <a:t>分析声明</a:t>
            </a:r>
            <a:r>
              <a:rPr lang="zh-CN" altLang="zh-CN" dirty="0"/>
              <a:t>语句时，</a:t>
            </a:r>
            <a:r>
              <a:rPr lang="zh-CN" altLang="zh-CN" dirty="0" smtClean="0"/>
              <a:t>将</a:t>
            </a:r>
            <a:r>
              <a:rPr lang="zh-CN" altLang="en-US" dirty="0" smtClean="0"/>
              <a:t>变量的</a:t>
            </a:r>
            <a:r>
              <a:rPr lang="zh-CN" altLang="zh-CN" dirty="0" smtClean="0"/>
              <a:t>存储</a:t>
            </a:r>
            <a:r>
              <a:rPr lang="zh-CN" altLang="zh-CN" dirty="0"/>
              <a:t>地址写入符号表中</a:t>
            </a:r>
            <a:r>
              <a:rPr lang="zh-CN" altLang="zh-CN" dirty="0" smtClean="0"/>
              <a:t>。</a:t>
            </a:r>
            <a:endParaRPr lang="en-US" altLang="zh-CN" dirty="0" smtClean="0"/>
          </a:p>
          <a:p>
            <a:pPr lvl="1" eaLnBrk="1" hangingPunct="1"/>
            <a:r>
              <a:rPr lang="zh-CN" altLang="zh-CN" dirty="0" smtClean="0"/>
              <a:t>分析</a:t>
            </a:r>
            <a:r>
              <a:rPr lang="zh-CN" altLang="zh-CN" dirty="0"/>
              <a:t>对变量的引用语句时，从符号表中取出该地址、并写入相应的目标指令中</a:t>
            </a:r>
            <a:r>
              <a:rPr lang="zh-CN" altLang="zh-CN" dirty="0" smtClean="0"/>
              <a:t>，生成</a:t>
            </a:r>
            <a:r>
              <a:rPr lang="zh-CN" altLang="zh-CN" dirty="0"/>
              <a:t>对该存储地址进行访问的指令</a:t>
            </a:r>
            <a:r>
              <a:rPr lang="zh-CN" altLang="zh-CN" dirty="0" smtClean="0"/>
              <a:t>。</a:t>
            </a:r>
            <a:endParaRPr lang="en-US" altLang="zh-CN" dirty="0" smtClean="0"/>
          </a:p>
          <a:p>
            <a:pPr eaLnBrk="1" hangingPunct="1"/>
            <a:r>
              <a:rPr lang="zh-CN" altLang="en-US" dirty="0" smtClean="0">
                <a:latin typeface="宋体" pitchFamily="2" charset="-122"/>
              </a:rPr>
              <a:t>对于</a:t>
            </a:r>
            <a:r>
              <a:rPr lang="zh-CN" altLang="en-US" dirty="0" smtClean="0">
                <a:solidFill>
                  <a:srgbClr val="0000FF"/>
                </a:solidFill>
                <a:latin typeface="宋体" pitchFamily="2" charset="-122"/>
              </a:rPr>
              <a:t>静态存储分配的语言</a:t>
            </a:r>
            <a:r>
              <a:rPr lang="zh-CN" altLang="en-US" dirty="0" smtClean="0">
                <a:latin typeface="宋体" pitchFamily="2" charset="-122"/>
              </a:rPr>
              <a:t>（如</a:t>
            </a:r>
            <a:r>
              <a:rPr lang="en-US" altLang="zh-CN" cap="all" dirty="0" smtClean="0">
                <a:latin typeface="宋体" pitchFamily="2" charset="-122"/>
              </a:rPr>
              <a:t>Fortran</a:t>
            </a:r>
            <a:r>
              <a:rPr lang="zh-CN" altLang="en-US" dirty="0" smtClean="0">
                <a:latin typeface="宋体" pitchFamily="2" charset="-122"/>
              </a:rPr>
              <a:t>），目标地址按顺序连续分配，从</a:t>
            </a:r>
            <a:r>
              <a:rPr lang="en-US" altLang="zh-CN" dirty="0" smtClean="0">
                <a:latin typeface="宋体" pitchFamily="2" charset="-122"/>
              </a:rPr>
              <a:t>0</a:t>
            </a:r>
            <a:r>
              <a:rPr lang="zh-CN" altLang="en-US" dirty="0" smtClean="0">
                <a:latin typeface="宋体" pitchFamily="2" charset="-122"/>
              </a:rPr>
              <a:t>开始到</a:t>
            </a:r>
            <a:r>
              <a:rPr lang="en-US" altLang="zh-CN" dirty="0" smtClean="0">
                <a:latin typeface="宋体" pitchFamily="2" charset="-122"/>
              </a:rPr>
              <a:t>m</a:t>
            </a:r>
            <a:r>
              <a:rPr lang="zh-CN" altLang="en-US" dirty="0" smtClean="0">
                <a:latin typeface="宋体" pitchFamily="2" charset="-122"/>
              </a:rPr>
              <a:t>（</a:t>
            </a:r>
            <a:r>
              <a:rPr lang="en-US" altLang="zh-CN" dirty="0" smtClean="0">
                <a:latin typeface="宋体" pitchFamily="2" charset="-122"/>
              </a:rPr>
              <a:t>m</a:t>
            </a:r>
            <a:r>
              <a:rPr lang="zh-CN" altLang="en-US" dirty="0" smtClean="0">
                <a:latin typeface="宋体" pitchFamily="2" charset="-122"/>
              </a:rPr>
              <a:t>是分配给一个程序的数据区的最大值）。</a:t>
            </a:r>
          </a:p>
          <a:p>
            <a:pPr eaLnBrk="1" hangingPunct="1"/>
            <a:r>
              <a:rPr lang="zh-CN" altLang="en-US" dirty="0" smtClean="0">
                <a:latin typeface="宋体" pitchFamily="2" charset="-122"/>
              </a:rPr>
              <a:t>对于</a:t>
            </a:r>
            <a:r>
              <a:rPr lang="zh-CN" altLang="en-US" dirty="0" smtClean="0">
                <a:solidFill>
                  <a:srgbClr val="0000FF"/>
                </a:solidFill>
                <a:latin typeface="宋体" pitchFamily="2" charset="-122"/>
              </a:rPr>
              <a:t>块结构的语言</a:t>
            </a:r>
            <a:r>
              <a:rPr lang="en-US" altLang="zh-CN" dirty="0" smtClean="0">
                <a:latin typeface="宋体" pitchFamily="2" charset="-122"/>
              </a:rPr>
              <a:t>(</a:t>
            </a:r>
            <a:r>
              <a:rPr lang="zh-CN" altLang="en-US" dirty="0" smtClean="0">
                <a:latin typeface="宋体" pitchFamily="2" charset="-122"/>
              </a:rPr>
              <a:t>如</a:t>
            </a:r>
            <a:r>
              <a:rPr lang="en-US" altLang="zh-CN" dirty="0" smtClean="0">
                <a:latin typeface="宋体" pitchFamily="2" charset="-122"/>
              </a:rPr>
              <a:t>Pascal</a:t>
            </a:r>
            <a:r>
              <a:rPr lang="zh-CN" altLang="en-US" dirty="0" smtClean="0">
                <a:latin typeface="宋体" pitchFamily="2" charset="-122"/>
              </a:rPr>
              <a:t>、</a:t>
            </a:r>
            <a:r>
              <a:rPr lang="en-US" altLang="zh-CN" dirty="0" smtClean="0">
                <a:latin typeface="宋体" pitchFamily="2" charset="-122"/>
              </a:rPr>
              <a:t>C)</a:t>
            </a:r>
            <a:r>
              <a:rPr lang="zh-CN" altLang="en-US" dirty="0" smtClean="0">
                <a:latin typeface="宋体" pitchFamily="2" charset="-122"/>
              </a:rPr>
              <a:t>，通常采用二元地址</a:t>
            </a:r>
            <a:r>
              <a:rPr lang="en-US" altLang="zh-CN" dirty="0" smtClean="0">
                <a:solidFill>
                  <a:srgbClr val="FF0000"/>
                </a:solidFill>
              </a:rPr>
              <a:t>&lt;</a:t>
            </a:r>
            <a:r>
              <a:rPr lang="en-US" altLang="zh-CN" dirty="0" err="1">
                <a:solidFill>
                  <a:srgbClr val="FF0000"/>
                </a:solidFill>
              </a:rPr>
              <a:t>blkn</a:t>
            </a:r>
            <a:r>
              <a:rPr lang="en-US" altLang="zh-CN" dirty="0">
                <a:solidFill>
                  <a:srgbClr val="FF0000"/>
                </a:solidFill>
              </a:rPr>
              <a:t>, offset</a:t>
            </a:r>
            <a:r>
              <a:rPr lang="en-US" altLang="zh-CN" dirty="0" smtClean="0">
                <a:solidFill>
                  <a:srgbClr val="FF0000"/>
                </a:solidFill>
              </a:rPr>
              <a:t>&gt;</a:t>
            </a:r>
            <a:endParaRPr lang="en-US" altLang="zh-CN" dirty="0" smtClean="0">
              <a:solidFill>
                <a:srgbClr val="FF0000"/>
              </a:solidFill>
              <a:latin typeface="宋体" pitchFamily="2" charset="-122"/>
            </a:endParaRPr>
          </a:p>
          <a:p>
            <a:pPr lvl="1" eaLnBrk="1" hangingPunct="1"/>
            <a:r>
              <a:rPr lang="en-US" altLang="zh-CN" dirty="0" err="1">
                <a:solidFill>
                  <a:srgbClr val="FF0000"/>
                </a:solidFill>
              </a:rPr>
              <a:t>blkn</a:t>
            </a:r>
            <a:r>
              <a:rPr lang="en-US" altLang="zh-CN" dirty="0">
                <a:solidFill>
                  <a:srgbClr val="FF0000"/>
                </a:solidFill>
              </a:rPr>
              <a:t> </a:t>
            </a:r>
            <a:r>
              <a:rPr lang="zh-CN" altLang="en-US" dirty="0" smtClean="0">
                <a:latin typeface="宋体" pitchFamily="2" charset="-122"/>
              </a:rPr>
              <a:t>：块的嵌套深度，用于确定分配给声明变量的块的数据区的基址。</a:t>
            </a:r>
          </a:p>
          <a:p>
            <a:pPr lvl="1" eaLnBrk="1" hangingPunct="1"/>
            <a:r>
              <a:rPr lang="en-US" altLang="zh-CN" dirty="0">
                <a:solidFill>
                  <a:srgbClr val="FF0000"/>
                </a:solidFill>
              </a:rPr>
              <a:t>offset </a:t>
            </a:r>
            <a:r>
              <a:rPr lang="zh-CN" altLang="en-US" dirty="0" smtClean="0">
                <a:latin typeface="宋体" pitchFamily="2" charset="-122"/>
              </a:rPr>
              <a:t>：变量的目标地址偏移量，指示该变量的存储单元在数据区中相对于基址的位置。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wipe(left)">
                                      <p:cBhvr>
                                        <p:cTn id="7" dur="500"/>
                                        <p:tgtEl>
                                          <p:spTgt spid="340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Effect transition="in" filter="wipe(left)">
                                      <p:cBhvr>
                                        <p:cTn id="12" dur="500"/>
                                        <p:tgtEl>
                                          <p:spTgt spid="340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0995">
                                            <p:txEl>
                                              <p:pRg st="2" end="2"/>
                                            </p:txEl>
                                          </p:spTgt>
                                        </p:tgtEl>
                                        <p:attrNameLst>
                                          <p:attrName>style.visibility</p:attrName>
                                        </p:attrNameLst>
                                      </p:cBhvr>
                                      <p:to>
                                        <p:strVal val="visible"/>
                                      </p:to>
                                    </p:set>
                                    <p:animEffect transition="in" filter="wipe(left)">
                                      <p:cBhvr>
                                        <p:cTn id="17" dur="500"/>
                                        <p:tgtEl>
                                          <p:spTgt spid="340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0995">
                                            <p:txEl>
                                              <p:pRg st="3" end="3"/>
                                            </p:txEl>
                                          </p:spTgt>
                                        </p:tgtEl>
                                        <p:attrNameLst>
                                          <p:attrName>style.visibility</p:attrName>
                                        </p:attrNameLst>
                                      </p:cBhvr>
                                      <p:to>
                                        <p:strVal val="visible"/>
                                      </p:to>
                                    </p:set>
                                    <p:animEffect transition="in" filter="wipe(left)">
                                      <p:cBhvr>
                                        <p:cTn id="22" dur="500"/>
                                        <p:tgtEl>
                                          <p:spTgt spid="340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0995">
                                            <p:txEl>
                                              <p:pRg st="4" end="4"/>
                                            </p:txEl>
                                          </p:spTgt>
                                        </p:tgtEl>
                                        <p:attrNameLst>
                                          <p:attrName>style.visibility</p:attrName>
                                        </p:attrNameLst>
                                      </p:cBhvr>
                                      <p:to>
                                        <p:strVal val="visible"/>
                                      </p:to>
                                    </p:set>
                                    <p:animEffect transition="in" filter="wipe(left)">
                                      <p:cBhvr>
                                        <p:cTn id="27" dur="500"/>
                                        <p:tgtEl>
                                          <p:spTgt spid="340995">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40995">
                                            <p:txEl>
                                              <p:pRg st="5" end="5"/>
                                            </p:txEl>
                                          </p:spTgt>
                                        </p:tgtEl>
                                        <p:attrNameLst>
                                          <p:attrName>style.visibility</p:attrName>
                                        </p:attrNameLst>
                                      </p:cBhvr>
                                      <p:to>
                                        <p:strVal val="visible"/>
                                      </p:to>
                                    </p:set>
                                    <p:animEffect transition="in" filter="wipe(left)">
                                      <p:cBhvr>
                                        <p:cTn id="30" dur="500"/>
                                        <p:tgtEl>
                                          <p:spTgt spid="34099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0995">
                                            <p:txEl>
                                              <p:pRg st="6" end="6"/>
                                            </p:txEl>
                                          </p:spTgt>
                                        </p:tgtEl>
                                        <p:attrNameLst>
                                          <p:attrName>style.visibility</p:attrName>
                                        </p:attrNameLst>
                                      </p:cBhvr>
                                      <p:to>
                                        <p:strVal val="visible"/>
                                      </p:to>
                                    </p:set>
                                    <p:animEffect transition="in" filter="wipe(left)">
                                      <p:cBhvr>
                                        <p:cTn id="33" dur="500"/>
                                        <p:tgtEl>
                                          <p:spTgt spid="340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95BF3DC-AD0F-470F-B916-D690D8A43394}" type="slidenum">
              <a:rPr lang="en-US" altLang="zh-CN"/>
              <a:pPr>
                <a:defRPr/>
              </a:pPr>
              <a:t>17</a:t>
            </a:fld>
            <a:endParaRPr lang="en-US" altLang="zh-CN"/>
          </a:p>
        </p:txBody>
      </p:sp>
      <p:sp>
        <p:nvSpPr>
          <p:cNvPr id="19459" name="Rectangle 2"/>
          <p:cNvSpPr>
            <a:spLocks noGrp="1" noChangeArrowheads="1"/>
          </p:cNvSpPr>
          <p:nvPr>
            <p:ph type="title"/>
          </p:nvPr>
        </p:nvSpPr>
        <p:spPr>
          <a:xfrm>
            <a:off x="304800" y="152400"/>
            <a:ext cx="8610600" cy="614363"/>
          </a:xfrm>
        </p:spPr>
        <p:txBody>
          <a:bodyPr/>
          <a:lstStyle/>
          <a:p>
            <a:pPr eaLnBrk="1" hangingPunct="1"/>
            <a:r>
              <a:rPr lang="zh-CN" altLang="en-US" sz="3600" dirty="0" smtClean="0">
                <a:latin typeface="宋体" pitchFamily="2" charset="-122"/>
              </a:rPr>
              <a:t>数组维数</a:t>
            </a:r>
            <a:r>
              <a:rPr lang="en-US" altLang="zh-CN" sz="3600" dirty="0" smtClean="0">
                <a:latin typeface="宋体" pitchFamily="2" charset="-122"/>
              </a:rPr>
              <a:t>/</a:t>
            </a:r>
            <a:r>
              <a:rPr lang="zh-CN" altLang="en-US" sz="3600" dirty="0" smtClean="0">
                <a:latin typeface="宋体" pitchFamily="2" charset="-122"/>
              </a:rPr>
              <a:t>参数个数</a:t>
            </a:r>
          </a:p>
        </p:txBody>
      </p:sp>
      <p:sp>
        <p:nvSpPr>
          <p:cNvPr id="344067" name="Rectangle 3"/>
          <p:cNvSpPr>
            <a:spLocks noGrp="1" noChangeArrowheads="1"/>
          </p:cNvSpPr>
          <p:nvPr>
            <p:ph type="body" idx="1"/>
          </p:nvPr>
        </p:nvSpPr>
        <p:spPr>
          <a:xfrm>
            <a:off x="412750" y="953725"/>
            <a:ext cx="8335963" cy="5723765"/>
          </a:xfrm>
        </p:spPr>
        <p:txBody>
          <a:bodyPr/>
          <a:lstStyle/>
          <a:p>
            <a:pPr eaLnBrk="1" hangingPunct="1"/>
            <a:r>
              <a:rPr lang="zh-CN" altLang="en-US" dirty="0" smtClean="0">
                <a:latin typeface="宋体" pitchFamily="2" charset="-122"/>
              </a:rPr>
              <a:t>数组引用时，其维数应当与数组声明时定义的维数一致。</a:t>
            </a:r>
          </a:p>
          <a:p>
            <a:pPr lvl="1" eaLnBrk="1" hangingPunct="1"/>
            <a:r>
              <a:rPr lang="zh-CN" altLang="en-US" dirty="0" smtClean="0">
                <a:latin typeface="宋体" pitchFamily="2" charset="-122"/>
              </a:rPr>
              <a:t>类型检查阶段需要对这种一致性（维数、每维的长度）进行检查</a:t>
            </a:r>
          </a:p>
          <a:p>
            <a:pPr lvl="1" eaLnBrk="1" hangingPunct="1"/>
            <a:r>
              <a:rPr lang="zh-CN" altLang="en-US" dirty="0" smtClean="0">
                <a:latin typeface="宋体" pitchFamily="2" charset="-122"/>
              </a:rPr>
              <a:t>维数用于数组元素地址的计算。</a:t>
            </a:r>
          </a:p>
          <a:p>
            <a:pPr eaLnBrk="1" hangingPunct="1"/>
            <a:r>
              <a:rPr lang="zh-CN" altLang="en-US" dirty="0" smtClean="0">
                <a:latin typeface="宋体" pitchFamily="2" charset="-122"/>
              </a:rPr>
              <a:t>过程调用时，实参必须与形参一致。</a:t>
            </a:r>
          </a:p>
          <a:p>
            <a:pPr lvl="1" eaLnBrk="1" hangingPunct="1"/>
            <a:r>
              <a:rPr lang="zh-CN" altLang="en-US" dirty="0" smtClean="0">
                <a:latin typeface="宋体" pitchFamily="2" charset="-122"/>
              </a:rPr>
              <a:t>实参的个数与形参的个数一致</a:t>
            </a:r>
          </a:p>
          <a:p>
            <a:pPr lvl="1" eaLnBrk="1" hangingPunct="1"/>
            <a:r>
              <a:rPr lang="zh-CN" altLang="en-US" dirty="0" smtClean="0">
                <a:latin typeface="宋体" pitchFamily="2" charset="-122"/>
              </a:rPr>
              <a:t>实参的类型与相应形参的类型一致</a:t>
            </a:r>
          </a:p>
          <a:p>
            <a:pPr eaLnBrk="1" hangingPunct="1"/>
            <a:r>
              <a:rPr lang="zh-CN" altLang="en-US" dirty="0" smtClean="0">
                <a:latin typeface="宋体" pitchFamily="2" charset="-122"/>
              </a:rPr>
              <a:t>在符号表组织中：</a:t>
            </a:r>
          </a:p>
          <a:p>
            <a:pPr lvl="1" eaLnBrk="1" hangingPunct="1"/>
            <a:r>
              <a:rPr lang="zh-CN" altLang="en-US" dirty="0" smtClean="0">
                <a:latin typeface="宋体" pitchFamily="2" charset="-122"/>
              </a:rPr>
              <a:t>把参数的个数看作它的维数是很方便的，因此，可将这两个</a:t>
            </a:r>
            <a:r>
              <a:rPr lang="zh-CN" altLang="en-US" dirty="0" smtClean="0">
                <a:solidFill>
                  <a:srgbClr val="FF3300"/>
                </a:solidFill>
                <a:latin typeface="宋体" pitchFamily="2" charset="-122"/>
              </a:rPr>
              <a:t>属性合并</a:t>
            </a:r>
            <a:r>
              <a:rPr lang="zh-CN" altLang="en-US" dirty="0" smtClean="0">
                <a:latin typeface="宋体" pitchFamily="2" charset="-122"/>
              </a:rPr>
              <a:t>成一个。</a:t>
            </a:r>
          </a:p>
          <a:p>
            <a:pPr lvl="1" eaLnBrk="1" hangingPunct="1"/>
            <a:r>
              <a:rPr lang="zh-CN" altLang="en-US" dirty="0" smtClean="0">
                <a:latin typeface="宋体" pitchFamily="2" charset="-122"/>
              </a:rPr>
              <a:t>这种方法也是协调的，因为对这两种属性所做的类型检查是类似的。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wipe(left)">
                                      <p:cBhvr>
                                        <p:cTn id="7" dur="500"/>
                                        <p:tgtEl>
                                          <p:spTgt spid="3440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4067">
                                            <p:txEl>
                                              <p:pRg st="1" end="1"/>
                                            </p:txEl>
                                          </p:spTgt>
                                        </p:tgtEl>
                                        <p:attrNameLst>
                                          <p:attrName>style.visibility</p:attrName>
                                        </p:attrNameLst>
                                      </p:cBhvr>
                                      <p:to>
                                        <p:strVal val="visible"/>
                                      </p:to>
                                    </p:set>
                                    <p:animEffect transition="in" filter="wipe(left)">
                                      <p:cBhvr>
                                        <p:cTn id="10" dur="500"/>
                                        <p:tgtEl>
                                          <p:spTgt spid="3440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4067">
                                            <p:txEl>
                                              <p:pRg st="2" end="2"/>
                                            </p:txEl>
                                          </p:spTgt>
                                        </p:tgtEl>
                                        <p:attrNameLst>
                                          <p:attrName>style.visibility</p:attrName>
                                        </p:attrNameLst>
                                      </p:cBhvr>
                                      <p:to>
                                        <p:strVal val="visible"/>
                                      </p:to>
                                    </p:set>
                                    <p:animEffect transition="in" filter="wipe(left)">
                                      <p:cBhvr>
                                        <p:cTn id="13" dur="500"/>
                                        <p:tgtEl>
                                          <p:spTgt spid="3440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44067">
                                            <p:txEl>
                                              <p:pRg st="3" end="3"/>
                                            </p:txEl>
                                          </p:spTgt>
                                        </p:tgtEl>
                                        <p:attrNameLst>
                                          <p:attrName>style.visibility</p:attrName>
                                        </p:attrNameLst>
                                      </p:cBhvr>
                                      <p:to>
                                        <p:strVal val="visible"/>
                                      </p:to>
                                    </p:set>
                                    <p:animEffect transition="in" filter="wipe(left)">
                                      <p:cBhvr>
                                        <p:cTn id="18" dur="500"/>
                                        <p:tgtEl>
                                          <p:spTgt spid="34406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44067">
                                            <p:txEl>
                                              <p:pRg st="4" end="4"/>
                                            </p:txEl>
                                          </p:spTgt>
                                        </p:tgtEl>
                                        <p:attrNameLst>
                                          <p:attrName>style.visibility</p:attrName>
                                        </p:attrNameLst>
                                      </p:cBhvr>
                                      <p:to>
                                        <p:strVal val="visible"/>
                                      </p:to>
                                    </p:set>
                                    <p:animEffect transition="in" filter="wipe(left)">
                                      <p:cBhvr>
                                        <p:cTn id="21" dur="500"/>
                                        <p:tgtEl>
                                          <p:spTgt spid="34406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44067">
                                            <p:txEl>
                                              <p:pRg st="5" end="5"/>
                                            </p:txEl>
                                          </p:spTgt>
                                        </p:tgtEl>
                                        <p:attrNameLst>
                                          <p:attrName>style.visibility</p:attrName>
                                        </p:attrNameLst>
                                      </p:cBhvr>
                                      <p:to>
                                        <p:strVal val="visible"/>
                                      </p:to>
                                    </p:set>
                                    <p:animEffect transition="in" filter="wipe(left)">
                                      <p:cBhvr>
                                        <p:cTn id="24" dur="500"/>
                                        <p:tgtEl>
                                          <p:spTgt spid="34406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44067">
                                            <p:txEl>
                                              <p:pRg st="6" end="6"/>
                                            </p:txEl>
                                          </p:spTgt>
                                        </p:tgtEl>
                                        <p:attrNameLst>
                                          <p:attrName>style.visibility</p:attrName>
                                        </p:attrNameLst>
                                      </p:cBhvr>
                                      <p:to>
                                        <p:strVal val="visible"/>
                                      </p:to>
                                    </p:set>
                                    <p:animEffect transition="in" filter="wipe(left)">
                                      <p:cBhvr>
                                        <p:cTn id="29" dur="500"/>
                                        <p:tgtEl>
                                          <p:spTgt spid="34406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44067">
                                            <p:txEl>
                                              <p:pRg st="7" end="7"/>
                                            </p:txEl>
                                          </p:spTgt>
                                        </p:tgtEl>
                                        <p:attrNameLst>
                                          <p:attrName>style.visibility</p:attrName>
                                        </p:attrNameLst>
                                      </p:cBhvr>
                                      <p:to>
                                        <p:strVal val="visible"/>
                                      </p:to>
                                    </p:set>
                                    <p:animEffect transition="in" filter="wipe(left)">
                                      <p:cBhvr>
                                        <p:cTn id="32" dur="500"/>
                                        <p:tgtEl>
                                          <p:spTgt spid="34406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44067">
                                            <p:txEl>
                                              <p:pRg st="8" end="8"/>
                                            </p:txEl>
                                          </p:spTgt>
                                        </p:tgtEl>
                                        <p:attrNameLst>
                                          <p:attrName>style.visibility</p:attrName>
                                        </p:attrNameLst>
                                      </p:cBhvr>
                                      <p:to>
                                        <p:strVal val="visible"/>
                                      </p:to>
                                    </p:set>
                                    <p:animEffect transition="in" filter="wipe(left)">
                                      <p:cBhvr>
                                        <p:cTn id="35" dur="500"/>
                                        <p:tgtEl>
                                          <p:spTgt spid="344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pPr>
              <a:defRPr/>
            </a:pPr>
            <a:fld id="{70E06D7F-E8C6-4E6C-9C2B-F6A55C3F4462}" type="slidenum">
              <a:rPr lang="en-US" altLang="zh-CN"/>
              <a:pPr>
                <a:defRPr/>
              </a:pPr>
              <a:t>18</a:t>
            </a:fld>
            <a:endParaRPr lang="en-US" altLang="zh-CN"/>
          </a:p>
        </p:txBody>
      </p:sp>
      <p:sp>
        <p:nvSpPr>
          <p:cNvPr id="20483" name="Rectangle 2"/>
          <p:cNvSpPr>
            <a:spLocks noGrp="1" noChangeArrowheads="1"/>
          </p:cNvSpPr>
          <p:nvPr>
            <p:ph type="title"/>
          </p:nvPr>
        </p:nvSpPr>
        <p:spPr>
          <a:xfrm>
            <a:off x="304800" y="152400"/>
            <a:ext cx="8610600" cy="727075"/>
          </a:xfrm>
        </p:spPr>
        <p:txBody>
          <a:bodyPr/>
          <a:lstStyle/>
          <a:p>
            <a:pPr eaLnBrk="1" hangingPunct="1"/>
            <a:r>
              <a:rPr lang="zh-CN" altLang="en-US" sz="3600" smtClean="0">
                <a:latin typeface="宋体" pitchFamily="2" charset="-122"/>
              </a:rPr>
              <a:t>交叉引用表</a:t>
            </a:r>
          </a:p>
        </p:txBody>
      </p:sp>
      <p:sp>
        <p:nvSpPr>
          <p:cNvPr id="345091" name="Rectangle 3"/>
          <p:cNvSpPr>
            <a:spLocks noGrp="1" noChangeArrowheads="1"/>
          </p:cNvSpPr>
          <p:nvPr>
            <p:ph type="body" idx="1"/>
          </p:nvPr>
        </p:nvSpPr>
        <p:spPr>
          <a:xfrm>
            <a:off x="404813" y="998538"/>
            <a:ext cx="8326437" cy="2149475"/>
          </a:xfrm>
        </p:spPr>
        <p:txBody>
          <a:bodyPr/>
          <a:lstStyle/>
          <a:p>
            <a:pPr eaLnBrk="1" hangingPunct="1"/>
            <a:r>
              <a:rPr lang="zh-CN" altLang="en-US" smtClean="0">
                <a:latin typeface="宋体" pitchFamily="2" charset="-122"/>
              </a:rPr>
              <a:t>编译程序可以提供的一个十分重要的程序设计辅助工具：</a:t>
            </a:r>
            <a:r>
              <a:rPr lang="zh-CN" altLang="en-US" smtClean="0">
                <a:solidFill>
                  <a:srgbClr val="3333FF"/>
                </a:solidFill>
                <a:latin typeface="宋体" pitchFamily="2" charset="-122"/>
              </a:rPr>
              <a:t>交叉引用表</a:t>
            </a:r>
          </a:p>
          <a:p>
            <a:pPr eaLnBrk="1" hangingPunct="1"/>
            <a:r>
              <a:rPr lang="zh-CN" altLang="en-US" smtClean="0">
                <a:latin typeface="宋体" pitchFamily="2" charset="-122"/>
              </a:rPr>
              <a:t>编译程序一般设一个选项，用户可以选择是否生成交叉引用表</a:t>
            </a:r>
          </a:p>
        </p:txBody>
      </p:sp>
      <p:pic>
        <p:nvPicPr>
          <p:cNvPr id="1802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540" y="3064084"/>
            <a:ext cx="8355617" cy="3060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wipe(left)">
                                      <p:cBhvr>
                                        <p:cTn id="7" dur="500"/>
                                        <p:tgtEl>
                                          <p:spTgt spid="345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5091">
                                            <p:txEl>
                                              <p:pRg st="1" end="1"/>
                                            </p:txEl>
                                          </p:spTgt>
                                        </p:tgtEl>
                                        <p:attrNameLst>
                                          <p:attrName>style.visibility</p:attrName>
                                        </p:attrNameLst>
                                      </p:cBhvr>
                                      <p:to>
                                        <p:strVal val="visible"/>
                                      </p:to>
                                    </p:set>
                                    <p:animEffect transition="in" filter="wipe(left)">
                                      <p:cBhvr>
                                        <p:cTn id="12" dur="500"/>
                                        <p:tgtEl>
                                          <p:spTgt spid="345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0227"/>
                                        </p:tgtEl>
                                        <p:attrNameLst>
                                          <p:attrName>style.visibility</p:attrName>
                                        </p:attrNameLst>
                                      </p:cBhvr>
                                      <p:to>
                                        <p:strVal val="visible"/>
                                      </p:to>
                                    </p:set>
                                    <p:animEffect transition="in" filter="wipe(left)">
                                      <p:cBhvr>
                                        <p:cTn id="17" dur="500"/>
                                        <p:tgtEl>
                                          <p:spTgt spid="180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80706CA-7F7D-4BC1-8994-BEDBF4C26E40}" type="slidenum">
              <a:rPr lang="en-US" altLang="zh-CN"/>
              <a:pPr>
                <a:defRPr/>
              </a:pPr>
              <a:t>19</a:t>
            </a:fld>
            <a:endParaRPr lang="en-US" altLang="zh-CN"/>
          </a:p>
        </p:txBody>
      </p:sp>
      <p:sp>
        <p:nvSpPr>
          <p:cNvPr id="21507" name="Rectangle 2"/>
          <p:cNvSpPr>
            <a:spLocks noGrp="1" noChangeArrowheads="1"/>
          </p:cNvSpPr>
          <p:nvPr>
            <p:ph type="title"/>
          </p:nvPr>
        </p:nvSpPr>
        <p:spPr/>
        <p:txBody>
          <a:bodyPr/>
          <a:lstStyle/>
          <a:p>
            <a:pPr eaLnBrk="1" hangingPunct="1"/>
            <a:r>
              <a:rPr lang="zh-CN" altLang="en-US" dirty="0" smtClean="0"/>
              <a:t>链域</a:t>
            </a:r>
            <a:r>
              <a:rPr lang="en-US" altLang="zh-CN" dirty="0" smtClean="0"/>
              <a:t>/</a:t>
            </a:r>
            <a:r>
              <a:rPr lang="zh-CN" altLang="en-US" dirty="0" smtClean="0"/>
              <a:t>指针</a:t>
            </a:r>
          </a:p>
        </p:txBody>
      </p:sp>
      <p:sp>
        <p:nvSpPr>
          <p:cNvPr id="346115" name="Rectangle 3"/>
          <p:cNvSpPr>
            <a:spLocks noGrp="1" noChangeArrowheads="1"/>
          </p:cNvSpPr>
          <p:nvPr>
            <p:ph type="body" idx="1"/>
          </p:nvPr>
        </p:nvSpPr>
        <p:spPr>
          <a:xfrm>
            <a:off x="228600" y="1133745"/>
            <a:ext cx="8686800" cy="2524835"/>
          </a:xfrm>
        </p:spPr>
        <p:txBody>
          <a:bodyPr/>
          <a:lstStyle/>
          <a:p>
            <a:pPr eaLnBrk="1" hangingPunct="1"/>
            <a:r>
              <a:rPr lang="zh-CN" altLang="en-US" sz="2400" dirty="0" smtClean="0">
                <a:latin typeface="宋体" pitchFamily="2" charset="-122"/>
              </a:rPr>
              <a:t>为了便于产生按字母顺序排列的交叉引用表</a:t>
            </a:r>
          </a:p>
          <a:p>
            <a:pPr eaLnBrk="1" hangingPunct="1"/>
            <a:r>
              <a:rPr lang="zh-CN" altLang="zh-CN" sz="2400" dirty="0"/>
              <a:t>链域中保存的是符号表中表项的编号，即指针</a:t>
            </a:r>
            <a:r>
              <a:rPr lang="zh-CN" altLang="zh-CN" sz="2400" dirty="0" smtClean="0"/>
              <a:t>。</a:t>
            </a:r>
            <a:endParaRPr lang="en-US" altLang="zh-CN" sz="2400" dirty="0" smtClean="0"/>
          </a:p>
          <a:p>
            <a:pPr eaLnBrk="1" hangingPunct="1"/>
            <a:r>
              <a:rPr lang="zh-CN" altLang="zh-CN" sz="2400" dirty="0" smtClean="0"/>
              <a:t>通过</a:t>
            </a:r>
            <a:r>
              <a:rPr lang="zh-CN" altLang="zh-CN" sz="2400" dirty="0"/>
              <a:t>链域，将符号表中所有的表项，按照名字的升序组织成一个</a:t>
            </a:r>
            <a:r>
              <a:rPr lang="zh-CN" altLang="zh-CN" sz="2400" dirty="0" smtClean="0"/>
              <a:t>链表。</a:t>
            </a:r>
            <a:endParaRPr lang="en-US" altLang="zh-CN" sz="2400" dirty="0" smtClean="0">
              <a:latin typeface="宋体" pitchFamily="2" charset="-122"/>
            </a:endParaRPr>
          </a:p>
          <a:p>
            <a:pPr eaLnBrk="1" hangingPunct="1"/>
            <a:r>
              <a:rPr lang="zh-CN" altLang="en-US" sz="2400" dirty="0" smtClean="0">
                <a:latin typeface="宋体" pitchFamily="2" charset="-122"/>
              </a:rPr>
              <a:t>如果编译程序不产生交叉引用表，则链域以及语句的行号属性都可以从符号表中删除。</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540" y="3744035"/>
            <a:ext cx="8280921" cy="2835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left)">
                                      <p:cBhvr>
                                        <p:cTn id="7" dur="500"/>
                                        <p:tgtEl>
                                          <p:spTgt spid="346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wipe(left)">
                                      <p:cBhvr>
                                        <p:cTn id="12" dur="500"/>
                                        <p:tgtEl>
                                          <p:spTgt spid="346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wipe(left)">
                                      <p:cBhvr>
                                        <p:cTn id="17" dur="500"/>
                                        <p:tgtEl>
                                          <p:spTgt spid="346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wipe(left)">
                                      <p:cBhvr>
                                        <p:cTn id="22" dur="500"/>
                                        <p:tgtEl>
                                          <p:spTgt spid="346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42FDBBE-FE46-4BD5-B2DE-81EFB388BBB7}" type="slidenum">
              <a:rPr lang="en-US" altLang="zh-CN"/>
              <a:pPr>
                <a:defRPr/>
              </a:pPr>
              <a:t>2</a:t>
            </a:fld>
            <a:endParaRPr lang="en-US" altLang="zh-CN"/>
          </a:p>
        </p:txBody>
      </p:sp>
      <p:sp>
        <p:nvSpPr>
          <p:cNvPr id="4099" name="Rectangle 2"/>
          <p:cNvSpPr>
            <a:spLocks noGrp="1" noChangeArrowheads="1"/>
          </p:cNvSpPr>
          <p:nvPr>
            <p:ph type="title"/>
          </p:nvPr>
        </p:nvSpPr>
        <p:spPr/>
        <p:txBody>
          <a:bodyPr/>
          <a:lstStyle/>
          <a:p>
            <a:pPr eaLnBrk="1" hangingPunct="1"/>
            <a:r>
              <a:rPr lang="zh-CN" altLang="en-US" smtClean="0"/>
              <a:t>语义分析</a:t>
            </a:r>
          </a:p>
        </p:txBody>
      </p:sp>
      <p:sp>
        <p:nvSpPr>
          <p:cNvPr id="4100" name="Rectangle 3"/>
          <p:cNvSpPr>
            <a:spLocks noGrp="1" noChangeArrowheads="1"/>
          </p:cNvSpPr>
          <p:nvPr>
            <p:ph type="body" idx="1"/>
          </p:nvPr>
        </p:nvSpPr>
        <p:spPr/>
        <p:txBody>
          <a:bodyPr/>
          <a:lstStyle/>
          <a:p>
            <a:pPr eaLnBrk="1" hangingPunct="1">
              <a:buFont typeface="Monotype Sorts" pitchFamily="2" charset="2"/>
              <a:buNone/>
            </a:pPr>
            <a:r>
              <a:rPr lang="en-US" altLang="zh-CN" dirty="0" smtClean="0"/>
              <a:t>6.1    </a:t>
            </a:r>
            <a:r>
              <a:rPr lang="zh-CN" altLang="en-US" dirty="0" smtClean="0"/>
              <a:t>语义分析概述</a:t>
            </a:r>
          </a:p>
          <a:p>
            <a:pPr eaLnBrk="1" hangingPunct="1">
              <a:buFont typeface="Monotype Sorts" pitchFamily="2" charset="2"/>
              <a:buNone/>
            </a:pPr>
            <a:r>
              <a:rPr lang="en-US" altLang="zh-CN" dirty="0" smtClean="0"/>
              <a:t>6.2    </a:t>
            </a:r>
            <a:r>
              <a:rPr lang="zh-CN" altLang="en-US" dirty="0" smtClean="0"/>
              <a:t>符号表</a:t>
            </a:r>
          </a:p>
          <a:p>
            <a:pPr eaLnBrk="1" hangingPunct="1">
              <a:buFont typeface="Monotype Sorts" pitchFamily="2" charset="2"/>
              <a:buNone/>
            </a:pPr>
            <a:r>
              <a:rPr lang="en-US" altLang="zh-CN" dirty="0" smtClean="0"/>
              <a:t>6.3    </a:t>
            </a:r>
            <a:r>
              <a:rPr lang="zh-CN" altLang="en-US" dirty="0" smtClean="0"/>
              <a:t>类型检查</a:t>
            </a:r>
          </a:p>
          <a:p>
            <a:pPr eaLnBrk="1" hangingPunct="1">
              <a:buNone/>
            </a:pPr>
            <a:r>
              <a:rPr lang="en-US" altLang="zh-CN" dirty="0" smtClean="0"/>
              <a:t>6.4    </a:t>
            </a:r>
            <a:r>
              <a:rPr lang="zh-CN" altLang="en-US" dirty="0" smtClean="0"/>
              <a:t>一</a:t>
            </a:r>
            <a:r>
              <a:rPr lang="zh-CN" altLang="en-US" dirty="0"/>
              <a:t>个</a:t>
            </a:r>
            <a:r>
              <a:rPr lang="zh-CN" altLang="en-US" dirty="0" smtClean="0"/>
              <a:t>简单的类型</a:t>
            </a:r>
            <a:r>
              <a:rPr lang="zh-CN" altLang="en-US" dirty="0"/>
              <a:t>检查程序</a:t>
            </a:r>
            <a:endParaRPr lang="zh-CN" altLang="en-US" dirty="0" smtClean="0"/>
          </a:p>
          <a:p>
            <a:pPr eaLnBrk="1" hangingPunct="1">
              <a:buFont typeface="Monotype Sorts" pitchFamily="2" charset="2"/>
              <a:buNone/>
            </a:pPr>
            <a:endParaRPr lang="zh-CN" altLang="en-US" dirty="0" smtClean="0"/>
          </a:p>
          <a:p>
            <a:pPr eaLnBrk="1" hangingPunct="1">
              <a:buFont typeface="Monotype Sorts" pitchFamily="2" charset="2"/>
              <a:buNone/>
            </a:pPr>
            <a:r>
              <a:rPr lang="zh-CN" altLang="en-US" dirty="0" smtClean="0"/>
              <a:t>       小  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77FA3E8-1583-43CB-B90A-914FADD1B26D}" type="slidenum">
              <a:rPr lang="en-US" altLang="zh-CN"/>
              <a:pPr>
                <a:defRPr/>
              </a:pPr>
              <a:t>20</a:t>
            </a:fld>
            <a:endParaRPr lang="en-US" altLang="zh-CN"/>
          </a:p>
        </p:txBody>
      </p:sp>
      <p:sp>
        <p:nvSpPr>
          <p:cNvPr id="22531" name="Rectangle 2"/>
          <p:cNvSpPr>
            <a:spLocks noGrp="1" noChangeArrowheads="1"/>
          </p:cNvSpPr>
          <p:nvPr>
            <p:ph type="title"/>
          </p:nvPr>
        </p:nvSpPr>
        <p:spPr/>
        <p:txBody>
          <a:bodyPr/>
          <a:lstStyle/>
          <a:p>
            <a:pPr eaLnBrk="1" hangingPunct="1"/>
            <a:r>
              <a:rPr lang="en-US" altLang="zh-CN" dirty="0" smtClean="0">
                <a:latin typeface="宋体" pitchFamily="2" charset="-122"/>
              </a:rPr>
              <a:t>6.2.3 </a:t>
            </a:r>
            <a:r>
              <a:rPr lang="zh-CN" altLang="en-US" dirty="0" smtClean="0">
                <a:latin typeface="宋体" pitchFamily="2" charset="-122"/>
              </a:rPr>
              <a:t>符号表操作</a:t>
            </a:r>
          </a:p>
        </p:txBody>
      </p:sp>
      <p:sp>
        <p:nvSpPr>
          <p:cNvPr id="347139" name="Rectangle 3"/>
          <p:cNvSpPr>
            <a:spLocks noGrp="1" noChangeArrowheads="1"/>
          </p:cNvSpPr>
          <p:nvPr>
            <p:ph type="body" idx="1"/>
          </p:nvPr>
        </p:nvSpPr>
        <p:spPr>
          <a:xfrm>
            <a:off x="323850" y="1089025"/>
            <a:ext cx="8335963" cy="5489575"/>
          </a:xfrm>
        </p:spPr>
        <p:txBody>
          <a:bodyPr/>
          <a:lstStyle/>
          <a:p>
            <a:pPr eaLnBrk="1" hangingPunct="1"/>
            <a:r>
              <a:rPr lang="zh-CN" altLang="en-US" dirty="0" smtClean="0">
                <a:latin typeface="宋体" pitchFamily="2" charset="-122"/>
              </a:rPr>
              <a:t>最常执行的操作：</a:t>
            </a:r>
            <a:r>
              <a:rPr lang="zh-CN" altLang="en-US" dirty="0" smtClean="0">
                <a:solidFill>
                  <a:srgbClr val="0000FF"/>
                </a:solidFill>
                <a:latin typeface="宋体" pitchFamily="2" charset="-122"/>
              </a:rPr>
              <a:t>插入</a:t>
            </a:r>
            <a:r>
              <a:rPr lang="zh-CN" altLang="en-US" dirty="0" smtClean="0">
                <a:latin typeface="宋体" pitchFamily="2" charset="-122"/>
              </a:rPr>
              <a:t>和</a:t>
            </a:r>
            <a:r>
              <a:rPr lang="zh-CN" altLang="en-US" dirty="0" smtClean="0">
                <a:solidFill>
                  <a:srgbClr val="0000FF"/>
                </a:solidFill>
                <a:latin typeface="宋体" pitchFamily="2" charset="-122"/>
              </a:rPr>
              <a:t>检索</a:t>
            </a:r>
            <a:endParaRPr lang="zh-CN" altLang="en-US" dirty="0" smtClean="0">
              <a:latin typeface="宋体" pitchFamily="2" charset="-122"/>
            </a:endParaRPr>
          </a:p>
          <a:p>
            <a:pPr eaLnBrk="1" hangingPunct="1"/>
            <a:r>
              <a:rPr lang="zh-CN" altLang="en-US" dirty="0" smtClean="0">
                <a:latin typeface="宋体" pitchFamily="2" charset="-122"/>
              </a:rPr>
              <a:t>要求标识符显式声明的</a:t>
            </a:r>
            <a:r>
              <a:rPr lang="zh-CN" altLang="en-US" dirty="0" smtClean="0">
                <a:solidFill>
                  <a:srgbClr val="0000FF"/>
                </a:solidFill>
                <a:latin typeface="宋体" pitchFamily="2" charset="-122"/>
              </a:rPr>
              <a:t>强类型语言</a:t>
            </a:r>
            <a:r>
              <a:rPr lang="zh-CN" altLang="en-US" dirty="0" smtClean="0">
                <a:latin typeface="宋体" pitchFamily="2" charset="-122"/>
              </a:rPr>
              <a:t>：</a:t>
            </a:r>
          </a:p>
          <a:p>
            <a:pPr lvl="1" eaLnBrk="1" hangingPunct="1"/>
            <a:r>
              <a:rPr lang="zh-CN" altLang="en-US" dirty="0" smtClean="0">
                <a:latin typeface="宋体" pitchFamily="2" charset="-122"/>
              </a:rPr>
              <a:t>编译程序在处理声明语句时调用两种操作</a:t>
            </a:r>
          </a:p>
          <a:p>
            <a:pPr lvl="2" eaLnBrk="1" hangingPunct="1"/>
            <a:r>
              <a:rPr lang="zh-CN" altLang="en-US" dirty="0" smtClean="0">
                <a:latin typeface="宋体" pitchFamily="2" charset="-122"/>
              </a:rPr>
              <a:t>检索：查重、确定新表目的位置</a:t>
            </a:r>
          </a:p>
          <a:p>
            <a:pPr lvl="2" eaLnBrk="1" hangingPunct="1"/>
            <a:r>
              <a:rPr lang="zh-CN" altLang="en-US" dirty="0" smtClean="0">
                <a:latin typeface="宋体" pitchFamily="2" charset="-122"/>
              </a:rPr>
              <a:t>插入：建立新的表目</a:t>
            </a:r>
          </a:p>
          <a:p>
            <a:pPr lvl="1" eaLnBrk="1" hangingPunct="1"/>
            <a:r>
              <a:rPr lang="zh-CN" altLang="en-US" dirty="0" smtClean="0">
                <a:latin typeface="宋体" pitchFamily="2" charset="-122"/>
              </a:rPr>
              <a:t>在程序中引用名字时，调用检索操作</a:t>
            </a:r>
          </a:p>
          <a:p>
            <a:pPr lvl="2" eaLnBrk="1" hangingPunct="1"/>
            <a:r>
              <a:rPr lang="zh-CN" altLang="en-US" dirty="0" smtClean="0">
                <a:latin typeface="宋体" pitchFamily="2" charset="-122"/>
              </a:rPr>
              <a:t>查找信息，进行语义分析、代码生成</a:t>
            </a:r>
          </a:p>
          <a:p>
            <a:pPr lvl="2" eaLnBrk="1" hangingPunct="1"/>
            <a:r>
              <a:rPr lang="zh-CN" altLang="en-US" dirty="0" smtClean="0">
                <a:latin typeface="宋体" pitchFamily="2" charset="-122"/>
              </a:rPr>
              <a:t>可以发现未定义的名字</a:t>
            </a:r>
          </a:p>
          <a:p>
            <a:pPr eaLnBrk="1" hangingPunct="1"/>
            <a:r>
              <a:rPr lang="zh-CN" altLang="en-US" dirty="0" smtClean="0">
                <a:latin typeface="宋体" pitchFamily="2" charset="-122"/>
              </a:rPr>
              <a:t>允许标识符隐式声明的语言：</a:t>
            </a:r>
          </a:p>
          <a:p>
            <a:pPr lvl="1" eaLnBrk="1" hangingPunct="1"/>
            <a:r>
              <a:rPr lang="zh-CN" altLang="en-US" dirty="0" smtClean="0">
                <a:latin typeface="宋体" pitchFamily="2" charset="-122"/>
              </a:rPr>
              <a:t>标识符的每次出现都按</a:t>
            </a:r>
            <a:r>
              <a:rPr lang="zh-CN" altLang="en-US" dirty="0" smtClean="0">
                <a:solidFill>
                  <a:srgbClr val="0000FF"/>
                </a:solidFill>
                <a:latin typeface="宋体" pitchFamily="2" charset="-122"/>
              </a:rPr>
              <a:t>首次出现</a:t>
            </a:r>
            <a:r>
              <a:rPr lang="zh-CN" altLang="en-US" dirty="0" smtClean="0">
                <a:latin typeface="宋体" pitchFamily="2" charset="-122"/>
              </a:rPr>
              <a:t>处理</a:t>
            </a:r>
          </a:p>
          <a:p>
            <a:pPr lvl="1" eaLnBrk="1" hangingPunct="1"/>
            <a:r>
              <a:rPr lang="zh-CN" altLang="en-US" dirty="0" smtClean="0">
                <a:latin typeface="宋体" pitchFamily="2" charset="-122"/>
              </a:rPr>
              <a:t>检索：</a:t>
            </a:r>
          </a:p>
          <a:p>
            <a:pPr lvl="2" eaLnBrk="1" hangingPunct="1"/>
            <a:r>
              <a:rPr lang="zh-CN" altLang="en-US" dirty="0" smtClean="0">
                <a:latin typeface="宋体" pitchFamily="2" charset="-122"/>
              </a:rPr>
              <a:t>已经声明，进行类型检查</a:t>
            </a:r>
            <a:r>
              <a:rPr lang="zh-CN" altLang="en-US" dirty="0">
                <a:latin typeface="宋体" pitchFamily="2" charset="-122"/>
              </a:rPr>
              <a:t>。</a:t>
            </a:r>
            <a:endParaRPr lang="en-US" altLang="zh-CN" dirty="0" smtClean="0">
              <a:latin typeface="宋体" pitchFamily="2" charset="-122"/>
            </a:endParaRPr>
          </a:p>
          <a:p>
            <a:pPr lvl="2" eaLnBrk="1" hangingPunct="1"/>
            <a:r>
              <a:rPr lang="zh-CN" altLang="en-US" dirty="0" smtClean="0">
                <a:latin typeface="宋体" pitchFamily="2" charset="-122"/>
              </a:rPr>
              <a:t>首次出现，插入操作，从其作用推测出该变量的相关属性。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wipe(up)">
                                      <p:cBhvr>
                                        <p:cTn id="7" dur="500"/>
                                        <p:tgtEl>
                                          <p:spTgt spid="347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wipe(up)">
                                      <p:cBhvr>
                                        <p:cTn id="12" dur="500"/>
                                        <p:tgtEl>
                                          <p:spTgt spid="347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Effect transition="in" filter="wipe(up)">
                                      <p:cBhvr>
                                        <p:cTn id="17" dur="500"/>
                                        <p:tgtEl>
                                          <p:spTgt spid="347139">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47139">
                                            <p:txEl>
                                              <p:pRg st="3" end="3"/>
                                            </p:txEl>
                                          </p:spTgt>
                                        </p:tgtEl>
                                        <p:attrNameLst>
                                          <p:attrName>style.visibility</p:attrName>
                                        </p:attrNameLst>
                                      </p:cBhvr>
                                      <p:to>
                                        <p:strVal val="visible"/>
                                      </p:to>
                                    </p:set>
                                    <p:animEffect transition="in" filter="wipe(up)">
                                      <p:cBhvr>
                                        <p:cTn id="21" dur="500"/>
                                        <p:tgtEl>
                                          <p:spTgt spid="347139">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47139">
                                            <p:txEl>
                                              <p:pRg st="4" end="4"/>
                                            </p:txEl>
                                          </p:spTgt>
                                        </p:tgtEl>
                                        <p:attrNameLst>
                                          <p:attrName>style.visibility</p:attrName>
                                        </p:attrNameLst>
                                      </p:cBhvr>
                                      <p:to>
                                        <p:strVal val="visible"/>
                                      </p:to>
                                    </p:set>
                                    <p:animEffect transition="in" filter="wipe(up)">
                                      <p:cBhvr>
                                        <p:cTn id="25" dur="500"/>
                                        <p:tgtEl>
                                          <p:spTgt spid="34713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47139">
                                            <p:txEl>
                                              <p:pRg st="5" end="5"/>
                                            </p:txEl>
                                          </p:spTgt>
                                        </p:tgtEl>
                                        <p:attrNameLst>
                                          <p:attrName>style.visibility</p:attrName>
                                        </p:attrNameLst>
                                      </p:cBhvr>
                                      <p:to>
                                        <p:strVal val="visible"/>
                                      </p:to>
                                    </p:set>
                                    <p:animEffect transition="in" filter="wipe(up)">
                                      <p:cBhvr>
                                        <p:cTn id="30" dur="500"/>
                                        <p:tgtEl>
                                          <p:spTgt spid="347139">
                                            <p:txEl>
                                              <p:pRg st="5" end="5"/>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47139">
                                            <p:txEl>
                                              <p:pRg st="6" end="6"/>
                                            </p:txEl>
                                          </p:spTgt>
                                        </p:tgtEl>
                                        <p:attrNameLst>
                                          <p:attrName>style.visibility</p:attrName>
                                        </p:attrNameLst>
                                      </p:cBhvr>
                                      <p:to>
                                        <p:strVal val="visible"/>
                                      </p:to>
                                    </p:set>
                                    <p:animEffect transition="in" filter="wipe(up)">
                                      <p:cBhvr>
                                        <p:cTn id="34" dur="500"/>
                                        <p:tgtEl>
                                          <p:spTgt spid="347139">
                                            <p:txEl>
                                              <p:pRg st="6" end="6"/>
                                            </p:txEl>
                                          </p:spTgt>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47139">
                                            <p:txEl>
                                              <p:pRg st="7" end="7"/>
                                            </p:txEl>
                                          </p:spTgt>
                                        </p:tgtEl>
                                        <p:attrNameLst>
                                          <p:attrName>style.visibility</p:attrName>
                                        </p:attrNameLst>
                                      </p:cBhvr>
                                      <p:to>
                                        <p:strVal val="visible"/>
                                      </p:to>
                                    </p:set>
                                    <p:animEffect transition="in" filter="wipe(up)">
                                      <p:cBhvr>
                                        <p:cTn id="38" dur="500"/>
                                        <p:tgtEl>
                                          <p:spTgt spid="347139">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47139">
                                            <p:txEl>
                                              <p:pRg st="8" end="8"/>
                                            </p:txEl>
                                          </p:spTgt>
                                        </p:tgtEl>
                                        <p:attrNameLst>
                                          <p:attrName>style.visibility</p:attrName>
                                        </p:attrNameLst>
                                      </p:cBhvr>
                                      <p:to>
                                        <p:strVal val="visible"/>
                                      </p:to>
                                    </p:set>
                                    <p:animEffect transition="in" filter="wipe(up)">
                                      <p:cBhvr>
                                        <p:cTn id="43" dur="500"/>
                                        <p:tgtEl>
                                          <p:spTgt spid="347139">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47139">
                                            <p:txEl>
                                              <p:pRg st="9" end="9"/>
                                            </p:txEl>
                                          </p:spTgt>
                                        </p:tgtEl>
                                        <p:attrNameLst>
                                          <p:attrName>style.visibility</p:attrName>
                                        </p:attrNameLst>
                                      </p:cBhvr>
                                      <p:to>
                                        <p:strVal val="visible"/>
                                      </p:to>
                                    </p:set>
                                    <p:animEffect transition="in" filter="wipe(up)">
                                      <p:cBhvr>
                                        <p:cTn id="48" dur="500"/>
                                        <p:tgtEl>
                                          <p:spTgt spid="347139">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47139">
                                            <p:txEl>
                                              <p:pRg st="10" end="10"/>
                                            </p:txEl>
                                          </p:spTgt>
                                        </p:tgtEl>
                                        <p:attrNameLst>
                                          <p:attrName>style.visibility</p:attrName>
                                        </p:attrNameLst>
                                      </p:cBhvr>
                                      <p:to>
                                        <p:strVal val="visible"/>
                                      </p:to>
                                    </p:set>
                                    <p:animEffect transition="in" filter="wipe(up)">
                                      <p:cBhvr>
                                        <p:cTn id="53" dur="500"/>
                                        <p:tgtEl>
                                          <p:spTgt spid="347139">
                                            <p:txEl>
                                              <p:pRg st="10" end="10"/>
                                            </p:txEl>
                                          </p:spTgt>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347139">
                                            <p:txEl>
                                              <p:pRg st="11" end="11"/>
                                            </p:txEl>
                                          </p:spTgt>
                                        </p:tgtEl>
                                        <p:attrNameLst>
                                          <p:attrName>style.visibility</p:attrName>
                                        </p:attrNameLst>
                                      </p:cBhvr>
                                      <p:to>
                                        <p:strVal val="visible"/>
                                      </p:to>
                                    </p:set>
                                    <p:animEffect transition="in" filter="wipe(up)">
                                      <p:cBhvr>
                                        <p:cTn id="57" dur="500"/>
                                        <p:tgtEl>
                                          <p:spTgt spid="347139">
                                            <p:txEl>
                                              <p:pRg st="11" end="11"/>
                                            </p:txEl>
                                          </p:spTgt>
                                        </p:tgtEl>
                                      </p:cBhvr>
                                    </p:animEffect>
                                  </p:childTnLst>
                                </p:cTn>
                              </p:par>
                            </p:childTnLst>
                          </p:cTn>
                        </p:par>
                        <p:par>
                          <p:cTn id="58" fill="hold">
                            <p:stCondLst>
                              <p:cond delay="1000"/>
                            </p:stCondLst>
                            <p:childTnLst>
                              <p:par>
                                <p:cTn id="59" presetID="22" presetClass="entr" presetSubtype="1" fill="hold" grpId="0" nodeType="afterEffect">
                                  <p:stCondLst>
                                    <p:cond delay="0"/>
                                  </p:stCondLst>
                                  <p:childTnLst>
                                    <p:set>
                                      <p:cBhvr>
                                        <p:cTn id="60" dur="1" fill="hold">
                                          <p:stCondLst>
                                            <p:cond delay="0"/>
                                          </p:stCondLst>
                                        </p:cTn>
                                        <p:tgtEl>
                                          <p:spTgt spid="347139">
                                            <p:txEl>
                                              <p:pRg st="12" end="12"/>
                                            </p:txEl>
                                          </p:spTgt>
                                        </p:tgtEl>
                                        <p:attrNameLst>
                                          <p:attrName>style.visibility</p:attrName>
                                        </p:attrNameLst>
                                      </p:cBhvr>
                                      <p:to>
                                        <p:strVal val="visible"/>
                                      </p:to>
                                    </p:set>
                                    <p:animEffect transition="in" filter="wipe(up)">
                                      <p:cBhvr>
                                        <p:cTn id="61" dur="500"/>
                                        <p:tgtEl>
                                          <p:spTgt spid="347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uiExpand="1"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68967DB-AF4A-41EB-A12C-0CC1B9D398FF}" type="slidenum">
              <a:rPr lang="en-US" altLang="zh-CN"/>
              <a:pPr>
                <a:defRPr/>
              </a:pPr>
              <a:t>21</a:t>
            </a:fld>
            <a:endParaRPr lang="en-US" altLang="zh-CN"/>
          </a:p>
        </p:txBody>
      </p:sp>
      <p:sp>
        <p:nvSpPr>
          <p:cNvPr id="23555" name="Rectangle 2"/>
          <p:cNvSpPr>
            <a:spLocks noGrp="1" noChangeArrowheads="1"/>
          </p:cNvSpPr>
          <p:nvPr>
            <p:ph type="title"/>
          </p:nvPr>
        </p:nvSpPr>
        <p:spPr/>
        <p:txBody>
          <a:bodyPr/>
          <a:lstStyle/>
          <a:p>
            <a:pPr eaLnBrk="1" hangingPunct="1"/>
            <a:r>
              <a:rPr lang="zh-CN" altLang="en-US" dirty="0" smtClean="0">
                <a:solidFill>
                  <a:srgbClr val="FF0000"/>
                </a:solidFill>
                <a:latin typeface="宋体" pitchFamily="2" charset="-122"/>
              </a:rPr>
              <a:t>定位和重定位操作</a:t>
            </a:r>
          </a:p>
        </p:txBody>
      </p:sp>
      <p:sp>
        <p:nvSpPr>
          <p:cNvPr id="348163" name="Rectangle 3"/>
          <p:cNvSpPr>
            <a:spLocks noGrp="1" noChangeArrowheads="1"/>
          </p:cNvSpPr>
          <p:nvPr>
            <p:ph type="body" idx="1"/>
          </p:nvPr>
        </p:nvSpPr>
        <p:spPr>
          <a:xfrm>
            <a:off x="161510" y="998730"/>
            <a:ext cx="8686800" cy="5400600"/>
          </a:xfrm>
        </p:spPr>
        <p:txBody>
          <a:bodyPr/>
          <a:lstStyle/>
          <a:p>
            <a:pPr eaLnBrk="1" hangingPunct="1"/>
            <a:r>
              <a:rPr lang="zh-CN" altLang="en-US" sz="2200" dirty="0" smtClean="0">
                <a:latin typeface="宋体" pitchFamily="2" charset="-122"/>
              </a:rPr>
              <a:t>对于</a:t>
            </a:r>
            <a:r>
              <a:rPr lang="zh-CN" altLang="en-US" sz="2200" dirty="0" smtClean="0">
                <a:solidFill>
                  <a:srgbClr val="0000FF"/>
                </a:solidFill>
                <a:latin typeface="宋体" pitchFamily="2" charset="-122"/>
              </a:rPr>
              <a:t>块结构的语言</a:t>
            </a:r>
            <a:r>
              <a:rPr lang="zh-CN" altLang="en-US" sz="2200" dirty="0" smtClean="0">
                <a:latin typeface="宋体" pitchFamily="2" charset="-122"/>
              </a:rPr>
              <a:t>，在建立和删除符号表时还要使用两种附加的操作，即定位和重定位。</a:t>
            </a:r>
          </a:p>
          <a:p>
            <a:pPr eaLnBrk="1" hangingPunct="1"/>
            <a:r>
              <a:rPr lang="zh-CN" altLang="en-US" sz="2200" dirty="0" smtClean="0">
                <a:latin typeface="宋体" pitchFamily="2" charset="-122"/>
              </a:rPr>
              <a:t>当编译程序识别出</a:t>
            </a:r>
            <a:r>
              <a:rPr lang="zh-CN" altLang="en-US" sz="2200" dirty="0" smtClean="0">
                <a:solidFill>
                  <a:srgbClr val="0000FF"/>
                </a:solidFill>
                <a:latin typeface="宋体" pitchFamily="2" charset="-122"/>
              </a:rPr>
              <a:t>块开始</a:t>
            </a:r>
            <a:r>
              <a:rPr lang="zh-CN" altLang="en-US" sz="2200" dirty="0" smtClean="0">
                <a:latin typeface="宋体" pitchFamily="2" charset="-122"/>
              </a:rPr>
              <a:t>时，执行</a:t>
            </a:r>
            <a:r>
              <a:rPr lang="zh-CN" altLang="en-US" sz="2200" dirty="0" smtClean="0">
                <a:solidFill>
                  <a:srgbClr val="0000FF"/>
                </a:solidFill>
                <a:latin typeface="宋体" pitchFamily="2" charset="-122"/>
              </a:rPr>
              <a:t>定位</a:t>
            </a:r>
            <a:r>
              <a:rPr lang="zh-CN" altLang="en-US" sz="2200" dirty="0" smtClean="0">
                <a:latin typeface="宋体" pitchFamily="2" charset="-122"/>
              </a:rPr>
              <a:t>操作。</a:t>
            </a:r>
          </a:p>
          <a:p>
            <a:pPr eaLnBrk="1" hangingPunct="1"/>
            <a:r>
              <a:rPr lang="zh-CN" altLang="en-US" sz="2200" dirty="0" smtClean="0">
                <a:latin typeface="宋体" pitchFamily="2" charset="-122"/>
              </a:rPr>
              <a:t>当编译程序遇到</a:t>
            </a:r>
            <a:r>
              <a:rPr lang="zh-CN" altLang="en-US" sz="2200" dirty="0" smtClean="0">
                <a:solidFill>
                  <a:srgbClr val="0000FF"/>
                </a:solidFill>
                <a:latin typeface="宋体" pitchFamily="2" charset="-122"/>
              </a:rPr>
              <a:t>块结束</a:t>
            </a:r>
            <a:r>
              <a:rPr lang="zh-CN" altLang="en-US" sz="2200" dirty="0" smtClean="0">
                <a:latin typeface="宋体" pitchFamily="2" charset="-122"/>
              </a:rPr>
              <a:t>时，执行</a:t>
            </a:r>
            <a:r>
              <a:rPr lang="zh-CN" altLang="en-US" sz="2200" dirty="0" smtClean="0">
                <a:solidFill>
                  <a:srgbClr val="0000FF"/>
                </a:solidFill>
                <a:latin typeface="宋体" pitchFamily="2" charset="-122"/>
              </a:rPr>
              <a:t>重定位</a:t>
            </a:r>
            <a:r>
              <a:rPr lang="zh-CN" altLang="en-US" sz="2200" dirty="0" smtClean="0">
                <a:latin typeface="宋体" pitchFamily="2" charset="-122"/>
              </a:rPr>
              <a:t>操作。</a:t>
            </a:r>
          </a:p>
          <a:p>
            <a:pPr eaLnBrk="1" hangingPunct="1"/>
            <a:r>
              <a:rPr lang="zh-CN" altLang="en-US" sz="2200" dirty="0" smtClean="0">
                <a:latin typeface="宋体" pitchFamily="2" charset="-122"/>
              </a:rPr>
              <a:t>定位操作：</a:t>
            </a:r>
          </a:p>
          <a:p>
            <a:pPr lvl="1" eaLnBrk="1" hangingPunct="1"/>
            <a:r>
              <a:rPr lang="zh-CN" altLang="en-US" sz="1800" dirty="0" smtClean="0">
                <a:latin typeface="宋体" pitchFamily="2" charset="-122"/>
              </a:rPr>
              <a:t>建立一个新的子表（包含于符号表中），在该块中声明的所有名字的属性都存放在此子表中。</a:t>
            </a:r>
          </a:p>
          <a:p>
            <a:pPr eaLnBrk="1" hangingPunct="1"/>
            <a:r>
              <a:rPr lang="zh-CN" altLang="en-US" sz="2200" dirty="0" smtClean="0">
                <a:latin typeface="宋体" pitchFamily="2" charset="-122"/>
              </a:rPr>
              <a:t>重定位操作：</a:t>
            </a:r>
          </a:p>
          <a:p>
            <a:pPr lvl="1" eaLnBrk="1" hangingPunct="1"/>
            <a:r>
              <a:rPr lang="zh-CN" altLang="en-US" sz="1800" dirty="0" smtClean="0">
                <a:latin typeface="MS Sans Serif" charset="0"/>
              </a:rPr>
              <a:t>“</a:t>
            </a:r>
            <a:r>
              <a:rPr lang="zh-CN" altLang="en-US" sz="1800" dirty="0" smtClean="0">
                <a:latin typeface="宋体" pitchFamily="2" charset="-122"/>
              </a:rPr>
              <a:t>删除</a:t>
            </a:r>
            <a:r>
              <a:rPr lang="zh-CN" altLang="en-US" sz="1800" dirty="0" smtClean="0">
                <a:latin typeface="MS Sans Serif" charset="0"/>
              </a:rPr>
              <a:t>”</a:t>
            </a:r>
            <a:r>
              <a:rPr lang="zh-CN" altLang="en-US" sz="1800" dirty="0" smtClean="0">
                <a:latin typeface="宋体" pitchFamily="2" charset="-122"/>
              </a:rPr>
              <a:t>存放该块中局部名字的子表</a:t>
            </a:r>
          </a:p>
          <a:p>
            <a:pPr lvl="1" eaLnBrk="1" hangingPunct="1"/>
            <a:r>
              <a:rPr lang="zh-CN" altLang="en-US" sz="1800" dirty="0" smtClean="0">
                <a:latin typeface="宋体" pitchFamily="2" charset="-122"/>
              </a:rPr>
              <a:t>这些名字的作用域局部于该块，出了该块后不能再被引用。</a:t>
            </a:r>
            <a:endParaRPr lang="en-US" altLang="zh-CN" sz="1800" dirty="0" smtClean="0">
              <a:latin typeface="宋体" pitchFamily="2" charset="-122"/>
            </a:endParaRPr>
          </a:p>
          <a:p>
            <a:pPr eaLnBrk="1" hangingPunct="1">
              <a:lnSpc>
                <a:spcPct val="90000"/>
              </a:lnSpc>
            </a:pPr>
            <a:r>
              <a:rPr lang="zh-CN" altLang="en-US" sz="2200" dirty="0" smtClean="0">
                <a:latin typeface="宋体" pitchFamily="2" charset="-122"/>
              </a:rPr>
              <a:t>不同分程序中的相同变量名问题的解决方法：</a:t>
            </a:r>
          </a:p>
          <a:p>
            <a:pPr lvl="1" eaLnBrk="1" hangingPunct="1">
              <a:lnSpc>
                <a:spcPct val="90000"/>
              </a:lnSpc>
            </a:pPr>
            <a:r>
              <a:rPr lang="zh-CN" altLang="en-US" sz="1800" dirty="0" smtClean="0">
                <a:latin typeface="宋体" pitchFamily="2" charset="-122"/>
              </a:rPr>
              <a:t>分程序是按层次嵌套的，如果多层嵌套（如</a:t>
            </a:r>
            <a:r>
              <a:rPr lang="en-US" altLang="zh-CN" sz="1800" dirty="0" smtClean="0">
                <a:latin typeface="宋体" pitchFamily="2" charset="-122"/>
              </a:rPr>
              <a:t>n</a:t>
            </a:r>
            <a:r>
              <a:rPr lang="zh-CN" altLang="en-US" sz="1800" dirty="0" smtClean="0">
                <a:latin typeface="宋体" pitchFamily="2" charset="-122"/>
              </a:rPr>
              <a:t>层），那么这些子符号表也是多层嵌套，并按序生成（即先产生子符号表</a:t>
            </a:r>
            <a:r>
              <a:rPr lang="en-US" altLang="zh-CN" sz="1800" dirty="0" smtClean="0">
                <a:latin typeface="宋体" pitchFamily="2" charset="-122"/>
              </a:rPr>
              <a:t>1</a:t>
            </a:r>
            <a:r>
              <a:rPr lang="zh-CN" altLang="en-US" sz="1800" dirty="0" smtClean="0">
                <a:latin typeface="宋体" pitchFamily="2" charset="-122"/>
              </a:rPr>
              <a:t>，最后产生子符号表</a:t>
            </a:r>
            <a:r>
              <a:rPr lang="en-US" altLang="zh-CN" sz="1800" dirty="0" smtClean="0">
                <a:latin typeface="宋体" pitchFamily="2" charset="-122"/>
              </a:rPr>
              <a:t>n</a:t>
            </a:r>
            <a:r>
              <a:rPr lang="zh-CN" altLang="en-US" sz="1800" dirty="0" smtClean="0">
                <a:latin typeface="宋体" pitchFamily="2" charset="-122"/>
              </a:rPr>
              <a:t>）</a:t>
            </a:r>
          </a:p>
          <a:p>
            <a:pPr lvl="1" eaLnBrk="1" hangingPunct="1">
              <a:lnSpc>
                <a:spcPct val="90000"/>
              </a:lnSpc>
            </a:pPr>
            <a:r>
              <a:rPr lang="zh-CN" altLang="en-US" sz="1800" dirty="0" smtClean="0">
                <a:latin typeface="宋体" pitchFamily="2" charset="-122"/>
              </a:rPr>
              <a:t>在第</a:t>
            </a:r>
            <a:r>
              <a:rPr lang="en-US" altLang="zh-CN" sz="1800" dirty="0" smtClean="0">
                <a:latin typeface="宋体" pitchFamily="2" charset="-122"/>
              </a:rPr>
              <a:t>n</a:t>
            </a:r>
            <a:r>
              <a:rPr lang="zh-CN" altLang="en-US" sz="1800" dirty="0" smtClean="0">
                <a:latin typeface="宋体" pitchFamily="2" charset="-122"/>
              </a:rPr>
              <a:t>层分程序需要查找某一标识符时，先从子符号表</a:t>
            </a:r>
            <a:r>
              <a:rPr lang="en-US" altLang="zh-CN" sz="1800" dirty="0" smtClean="0">
                <a:latin typeface="宋体" pitchFamily="2" charset="-122"/>
              </a:rPr>
              <a:t>n</a:t>
            </a:r>
            <a:r>
              <a:rPr lang="zh-CN" altLang="en-US" sz="1800" dirty="0" smtClean="0">
                <a:latin typeface="宋体" pitchFamily="2" charset="-122"/>
              </a:rPr>
              <a:t>开始查找，如果未查到，再依次查子符号表</a:t>
            </a:r>
            <a:r>
              <a:rPr lang="en-US" altLang="zh-CN" sz="1800" dirty="0" smtClean="0">
                <a:latin typeface="宋体" pitchFamily="2" charset="-122"/>
              </a:rPr>
              <a:t>n-1,n-2,</a:t>
            </a:r>
            <a:r>
              <a:rPr lang="en-US" altLang="zh-CN" sz="1800" dirty="0" smtClean="0">
                <a:latin typeface="Times New Roman" pitchFamily="18" charset="0"/>
              </a:rPr>
              <a:t>…</a:t>
            </a:r>
            <a:r>
              <a:rPr lang="en-US" altLang="zh-CN" sz="1800" dirty="0" smtClean="0">
                <a:latin typeface="宋体" pitchFamily="2" charset="-122"/>
              </a:rPr>
              <a:t>,1</a:t>
            </a:r>
            <a:r>
              <a:rPr lang="zh-CN" altLang="en-US" sz="1800" dirty="0" smtClean="0">
                <a:latin typeface="宋体" pitchFamily="2" charset="-122"/>
              </a:rPr>
              <a:t>，如果在符号表</a:t>
            </a:r>
            <a:r>
              <a:rPr lang="en-US" altLang="zh-CN" sz="1800" dirty="0" err="1" smtClean="0">
                <a:latin typeface="宋体" pitchFamily="2" charset="-122"/>
              </a:rPr>
              <a:t>i</a:t>
            </a:r>
            <a:r>
              <a:rPr lang="zh-CN" altLang="en-US" sz="1800" dirty="0" smtClean="0">
                <a:latin typeface="宋体" pitchFamily="2" charset="-122"/>
              </a:rPr>
              <a:t>首先出现该标识符名，这便正是所要查找的结果</a:t>
            </a:r>
          </a:p>
          <a:p>
            <a:pPr eaLnBrk="1" hangingPunct="1"/>
            <a:endParaRPr lang="zh-CN" altLang="en-US"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wipe(up)">
                                      <p:cBhvr>
                                        <p:cTn id="7" dur="500"/>
                                        <p:tgtEl>
                                          <p:spTgt spid="348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163">
                                            <p:txEl>
                                              <p:pRg st="1" end="1"/>
                                            </p:txEl>
                                          </p:spTgt>
                                        </p:tgtEl>
                                        <p:attrNameLst>
                                          <p:attrName>style.visibility</p:attrName>
                                        </p:attrNameLst>
                                      </p:cBhvr>
                                      <p:to>
                                        <p:strVal val="visible"/>
                                      </p:to>
                                    </p:set>
                                    <p:animEffect transition="in" filter="wipe(up)">
                                      <p:cBhvr>
                                        <p:cTn id="12" dur="500"/>
                                        <p:tgtEl>
                                          <p:spTgt spid="348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163">
                                            <p:txEl>
                                              <p:pRg st="2" end="2"/>
                                            </p:txEl>
                                          </p:spTgt>
                                        </p:tgtEl>
                                        <p:attrNameLst>
                                          <p:attrName>style.visibility</p:attrName>
                                        </p:attrNameLst>
                                      </p:cBhvr>
                                      <p:to>
                                        <p:strVal val="visible"/>
                                      </p:to>
                                    </p:set>
                                    <p:animEffect transition="in" filter="wipe(up)">
                                      <p:cBhvr>
                                        <p:cTn id="17" dur="500"/>
                                        <p:tgtEl>
                                          <p:spTgt spid="3481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Effect transition="in" filter="wipe(up)">
                                      <p:cBhvr>
                                        <p:cTn id="22" dur="500"/>
                                        <p:tgtEl>
                                          <p:spTgt spid="348163">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48163">
                                            <p:txEl>
                                              <p:pRg st="4" end="4"/>
                                            </p:txEl>
                                          </p:spTgt>
                                        </p:tgtEl>
                                        <p:attrNameLst>
                                          <p:attrName>style.visibility</p:attrName>
                                        </p:attrNameLst>
                                      </p:cBhvr>
                                      <p:to>
                                        <p:strVal val="visible"/>
                                      </p:to>
                                    </p:set>
                                    <p:animEffect transition="in" filter="wipe(up)">
                                      <p:cBhvr>
                                        <p:cTn id="26" dur="500"/>
                                        <p:tgtEl>
                                          <p:spTgt spid="34816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48163">
                                            <p:txEl>
                                              <p:pRg st="5" end="5"/>
                                            </p:txEl>
                                          </p:spTgt>
                                        </p:tgtEl>
                                        <p:attrNameLst>
                                          <p:attrName>style.visibility</p:attrName>
                                        </p:attrNameLst>
                                      </p:cBhvr>
                                      <p:to>
                                        <p:strVal val="visible"/>
                                      </p:to>
                                    </p:set>
                                    <p:animEffect transition="in" filter="wipe(up)">
                                      <p:cBhvr>
                                        <p:cTn id="31" dur="500"/>
                                        <p:tgtEl>
                                          <p:spTgt spid="348163">
                                            <p:txEl>
                                              <p:pRg st="5" end="5"/>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48163">
                                            <p:txEl>
                                              <p:pRg st="6" end="6"/>
                                            </p:txEl>
                                          </p:spTgt>
                                        </p:tgtEl>
                                        <p:attrNameLst>
                                          <p:attrName>style.visibility</p:attrName>
                                        </p:attrNameLst>
                                      </p:cBhvr>
                                      <p:to>
                                        <p:strVal val="visible"/>
                                      </p:to>
                                    </p:set>
                                    <p:animEffect transition="in" filter="wipe(up)">
                                      <p:cBhvr>
                                        <p:cTn id="35" dur="500"/>
                                        <p:tgtEl>
                                          <p:spTgt spid="348163">
                                            <p:txEl>
                                              <p:pRg st="6" end="6"/>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48163">
                                            <p:txEl>
                                              <p:pRg st="7" end="7"/>
                                            </p:txEl>
                                          </p:spTgt>
                                        </p:tgtEl>
                                        <p:attrNameLst>
                                          <p:attrName>style.visibility</p:attrName>
                                        </p:attrNameLst>
                                      </p:cBhvr>
                                      <p:to>
                                        <p:strVal val="visible"/>
                                      </p:to>
                                    </p:set>
                                    <p:animEffect transition="in" filter="wipe(up)">
                                      <p:cBhvr>
                                        <p:cTn id="39" dur="500"/>
                                        <p:tgtEl>
                                          <p:spTgt spid="34816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48163">
                                            <p:txEl>
                                              <p:pRg st="8" end="8"/>
                                            </p:txEl>
                                          </p:spTgt>
                                        </p:tgtEl>
                                        <p:attrNameLst>
                                          <p:attrName>style.visibility</p:attrName>
                                        </p:attrNameLst>
                                      </p:cBhvr>
                                      <p:to>
                                        <p:strVal val="visible"/>
                                      </p:to>
                                    </p:set>
                                    <p:animEffect transition="in" filter="wipe(up)">
                                      <p:cBhvr>
                                        <p:cTn id="44" dur="500"/>
                                        <p:tgtEl>
                                          <p:spTgt spid="348163">
                                            <p:txEl>
                                              <p:pRg st="8" end="8"/>
                                            </p:txEl>
                                          </p:spTgt>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348163">
                                            <p:txEl>
                                              <p:pRg st="9" end="9"/>
                                            </p:txEl>
                                          </p:spTgt>
                                        </p:tgtEl>
                                        <p:attrNameLst>
                                          <p:attrName>style.visibility</p:attrName>
                                        </p:attrNameLst>
                                      </p:cBhvr>
                                      <p:to>
                                        <p:strVal val="visible"/>
                                      </p:to>
                                    </p:set>
                                    <p:animEffect transition="in" filter="wipe(up)">
                                      <p:cBhvr>
                                        <p:cTn id="48" dur="500"/>
                                        <p:tgtEl>
                                          <p:spTgt spid="348163">
                                            <p:txEl>
                                              <p:pRg st="9" end="9"/>
                                            </p:txEl>
                                          </p:spTgt>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348163">
                                            <p:txEl>
                                              <p:pRg st="10" end="10"/>
                                            </p:txEl>
                                          </p:spTgt>
                                        </p:tgtEl>
                                        <p:attrNameLst>
                                          <p:attrName>style.visibility</p:attrName>
                                        </p:attrNameLst>
                                      </p:cBhvr>
                                      <p:to>
                                        <p:strVal val="visible"/>
                                      </p:to>
                                    </p:set>
                                    <p:animEffect transition="in" filter="wipe(up)">
                                      <p:cBhvr>
                                        <p:cTn id="52" dur="500"/>
                                        <p:tgtEl>
                                          <p:spTgt spid="3481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C59A23EE-4111-492B-BAEE-A12505D7C136}" type="slidenum">
              <a:rPr lang="en-US" altLang="zh-CN"/>
              <a:pPr>
                <a:defRPr/>
              </a:pPr>
              <a:t>22</a:t>
            </a:fld>
            <a:endParaRPr lang="en-US" altLang="zh-CN"/>
          </a:p>
        </p:txBody>
      </p:sp>
      <p:sp>
        <p:nvSpPr>
          <p:cNvPr id="24579" name="Rectangle 2"/>
          <p:cNvSpPr>
            <a:spLocks noGrp="1" noChangeArrowheads="1"/>
          </p:cNvSpPr>
          <p:nvPr>
            <p:ph type="body" idx="1"/>
          </p:nvPr>
        </p:nvSpPr>
        <p:spPr>
          <a:xfrm>
            <a:off x="206452" y="890588"/>
            <a:ext cx="3960812" cy="5508625"/>
          </a:xfrm>
          <a:ln>
            <a:solidFill>
              <a:srgbClr val="0000FF"/>
            </a:solidFill>
            <a:miter lim="800000"/>
            <a:headEnd/>
            <a:tailEnd/>
          </a:ln>
        </p:spPr>
        <p:txBody>
          <a:bodyPr/>
          <a:lstStyle/>
          <a:p>
            <a:pPr algn="just" eaLnBrk="1" hangingPunct="1">
              <a:lnSpc>
                <a:spcPct val="120000"/>
              </a:lnSpc>
              <a:buFont typeface="宋体" pitchFamily="2" charset="-122"/>
              <a:buNone/>
            </a:pPr>
            <a:r>
              <a:rPr lang="en-US" altLang="zh-CN" sz="2000" dirty="0" smtClean="0">
                <a:latin typeface="Times New Roman" pitchFamily="18" charset="0"/>
              </a:rPr>
              <a:t> program </a:t>
            </a:r>
            <a:r>
              <a:rPr lang="en-US" altLang="zh-CN" sz="2000" dirty="0" smtClean="0">
                <a:solidFill>
                  <a:srgbClr val="FF3300"/>
                </a:solidFill>
                <a:latin typeface="Times New Roman" pitchFamily="18" charset="0"/>
              </a:rPr>
              <a:t>sort </a:t>
            </a:r>
            <a:r>
              <a:rPr lang="en-US" altLang="zh-CN" sz="2000" dirty="0" smtClean="0">
                <a:latin typeface="Times New Roman" pitchFamily="18" charset="0"/>
              </a:rPr>
              <a:t>(</a:t>
            </a:r>
            <a:r>
              <a:rPr lang="en-US" altLang="zh-CN" sz="2000" dirty="0" err="1" smtClean="0">
                <a:latin typeface="Times New Roman" pitchFamily="18" charset="0"/>
              </a:rPr>
              <a:t>input,output</a:t>
            </a:r>
            <a:r>
              <a:rPr lang="en-US" altLang="zh-CN" sz="2000" dirty="0" smtClean="0">
                <a:latin typeface="Times New Roman" pitchFamily="18" charset="0"/>
              </a:rPr>
              <a:t>);</a:t>
            </a:r>
          </a:p>
          <a:p>
            <a:pPr algn="just" eaLnBrk="1" hangingPunct="1">
              <a:lnSpc>
                <a:spcPct val="120000"/>
              </a:lnSpc>
              <a:buFont typeface="宋体" pitchFamily="2" charset="-122"/>
              <a:buNone/>
            </a:pPr>
            <a:r>
              <a:rPr lang="en-US" altLang="zh-CN" sz="2000" dirty="0" smtClean="0">
                <a:latin typeface="Times New Roman" pitchFamily="18" charset="0"/>
              </a:rPr>
              <a:t>    </a:t>
            </a:r>
            <a:r>
              <a:rPr lang="en-US" altLang="zh-CN" sz="2000" dirty="0" err="1" smtClean="0">
                <a:latin typeface="Times New Roman" pitchFamily="18" charset="0"/>
              </a:rPr>
              <a:t>var</a:t>
            </a:r>
            <a:r>
              <a:rPr lang="en-US" altLang="zh-CN" sz="2000" dirty="0" smtClean="0">
                <a:latin typeface="Times New Roman" pitchFamily="18" charset="0"/>
              </a:rPr>
              <a:t> a : array[0..10] of integer;</a:t>
            </a:r>
          </a:p>
          <a:p>
            <a:pPr algn="just" eaLnBrk="1" hangingPunct="1">
              <a:lnSpc>
                <a:spcPct val="120000"/>
              </a:lnSpc>
              <a:buFont typeface="宋体" pitchFamily="2" charset="-122"/>
              <a:buNone/>
            </a:pPr>
            <a:r>
              <a:rPr lang="en-US" altLang="zh-CN" sz="2000" dirty="0" smtClean="0">
                <a:latin typeface="Times New Roman" pitchFamily="18" charset="0"/>
              </a:rPr>
              <a:t>          x : integer;</a:t>
            </a:r>
          </a:p>
          <a:p>
            <a:pPr algn="just" eaLnBrk="1" hangingPunct="1">
              <a:lnSpc>
                <a:spcPct val="120000"/>
              </a:lnSpc>
              <a:buFont typeface="宋体" pitchFamily="2" charset="-122"/>
              <a:buNone/>
            </a:pPr>
            <a:r>
              <a:rPr lang="en-US" altLang="zh-CN" sz="2000" dirty="0" smtClean="0">
                <a:latin typeface="Times New Roman" pitchFamily="18" charset="0"/>
              </a:rPr>
              <a:t>   procedure </a:t>
            </a:r>
            <a:r>
              <a:rPr lang="en-US" altLang="zh-CN" sz="2000" dirty="0" err="1" smtClean="0">
                <a:solidFill>
                  <a:srgbClr val="FF3300"/>
                </a:solidFill>
                <a:latin typeface="Times New Roman" pitchFamily="18" charset="0"/>
              </a:rPr>
              <a:t>readarray</a:t>
            </a:r>
            <a:r>
              <a:rPr lang="en-US" altLang="zh-CN" sz="2000" dirty="0" smtClean="0">
                <a:latin typeface="Times New Roman" pitchFamily="18" charset="0"/>
              </a:rPr>
              <a:t>;</a:t>
            </a:r>
          </a:p>
          <a:p>
            <a:pPr algn="just" eaLnBrk="1" hangingPunct="1">
              <a:lnSpc>
                <a:spcPct val="120000"/>
              </a:lnSpc>
              <a:buFont typeface="宋体" pitchFamily="2" charset="-122"/>
              <a:buNone/>
            </a:pPr>
            <a:r>
              <a:rPr lang="en-US" altLang="zh-CN" sz="2000" dirty="0" smtClean="0">
                <a:latin typeface="Times New Roman" pitchFamily="18" charset="0"/>
              </a:rPr>
              <a:t>       </a:t>
            </a:r>
            <a:r>
              <a:rPr lang="en-US" altLang="zh-CN" sz="2000" dirty="0" err="1" smtClean="0">
                <a:latin typeface="Times New Roman" pitchFamily="18" charset="0"/>
              </a:rPr>
              <a:t>var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 integer;</a:t>
            </a:r>
          </a:p>
          <a:p>
            <a:pPr algn="just" eaLnBrk="1" hangingPunct="1">
              <a:lnSpc>
                <a:spcPct val="120000"/>
              </a:lnSpc>
              <a:buFont typeface="宋体" pitchFamily="2" charset="-122"/>
              <a:buNone/>
            </a:pPr>
            <a:r>
              <a:rPr lang="en-US" altLang="zh-CN" sz="2000" dirty="0" smtClean="0">
                <a:latin typeface="Times New Roman" pitchFamily="18" charset="0"/>
              </a:rPr>
              <a:t>       begin</a:t>
            </a:r>
          </a:p>
          <a:p>
            <a:pPr algn="just" eaLnBrk="1" hangingPunct="1">
              <a:lnSpc>
                <a:spcPct val="120000"/>
              </a:lnSpc>
              <a:buFont typeface="宋体" pitchFamily="2" charset="-122"/>
              <a:buNone/>
            </a:pPr>
            <a:r>
              <a:rPr lang="en-US" altLang="zh-CN" sz="2000" dirty="0" smtClean="0">
                <a:latin typeface="Times New Roman" pitchFamily="18" charset="0"/>
              </a:rPr>
              <a:t>          for i:=1 to 9 do read(a[</a:t>
            </a:r>
            <a:r>
              <a:rPr lang="en-US" altLang="zh-CN" sz="2000" dirty="0" err="1" smtClean="0">
                <a:latin typeface="Times New Roman" pitchFamily="18" charset="0"/>
              </a:rPr>
              <a:t>i</a:t>
            </a:r>
            <a:r>
              <a:rPr lang="en-US" altLang="zh-CN" sz="2000" dirty="0" smtClean="0">
                <a:latin typeface="Times New Roman" pitchFamily="18" charset="0"/>
              </a:rPr>
              <a:t>])</a:t>
            </a:r>
          </a:p>
          <a:p>
            <a:pPr algn="just" eaLnBrk="1" hangingPunct="1">
              <a:lnSpc>
                <a:spcPct val="120000"/>
              </a:lnSpc>
              <a:buFont typeface="宋体" pitchFamily="2" charset="-122"/>
              <a:buNone/>
            </a:pPr>
            <a:r>
              <a:rPr lang="en-US" altLang="zh-CN" sz="2000" dirty="0" smtClean="0">
                <a:latin typeface="Times New Roman" pitchFamily="18" charset="0"/>
              </a:rPr>
              <a:t>       end;</a:t>
            </a:r>
          </a:p>
          <a:p>
            <a:pPr algn="just" eaLnBrk="1" hangingPunct="1">
              <a:lnSpc>
                <a:spcPct val="120000"/>
              </a:lnSpc>
              <a:buFont typeface="宋体" pitchFamily="2" charset="-122"/>
              <a:buNone/>
            </a:pPr>
            <a:r>
              <a:rPr lang="en-US" altLang="zh-CN" sz="2000" dirty="0" smtClean="0">
                <a:latin typeface="Times New Roman" pitchFamily="18" charset="0"/>
              </a:rPr>
              <a:t>   procedure exchange</a:t>
            </a:r>
            <a:r>
              <a:rPr lang="en-US" altLang="zh-CN" sz="2000" dirty="0" smtClean="0">
                <a:solidFill>
                  <a:srgbClr val="FF3300"/>
                </a:solidFill>
                <a:latin typeface="Times New Roman" pitchFamily="18" charset="0"/>
              </a:rPr>
              <a:t> </a:t>
            </a:r>
            <a:r>
              <a:rPr lang="en-US" altLang="zh-CN" sz="2000" dirty="0" smtClean="0">
                <a:latin typeface="Times New Roman" pitchFamily="18" charset="0"/>
              </a:rPr>
              <a:t>(</a:t>
            </a:r>
            <a:r>
              <a:rPr lang="en-US" altLang="zh-CN" sz="2000" dirty="0" err="1" smtClean="0">
                <a:latin typeface="Times New Roman" pitchFamily="18" charset="0"/>
              </a:rPr>
              <a:t>i,j:integer</a:t>
            </a:r>
            <a:r>
              <a:rPr lang="en-US" altLang="zh-CN" sz="2000" dirty="0" smtClean="0">
                <a:latin typeface="Times New Roman" pitchFamily="18" charset="0"/>
              </a:rPr>
              <a:t>)</a:t>
            </a:r>
          </a:p>
          <a:p>
            <a:pPr algn="just" eaLnBrk="1" hangingPunct="1">
              <a:lnSpc>
                <a:spcPct val="120000"/>
              </a:lnSpc>
              <a:buFont typeface="宋体" pitchFamily="2" charset="-122"/>
              <a:buNone/>
            </a:pPr>
            <a:r>
              <a:rPr lang="en-US" altLang="zh-CN" sz="2000" dirty="0" smtClean="0">
                <a:latin typeface="Times New Roman" pitchFamily="18" charset="0"/>
              </a:rPr>
              <a:t>       begin</a:t>
            </a:r>
          </a:p>
          <a:p>
            <a:pPr algn="just" eaLnBrk="1" hangingPunct="1">
              <a:lnSpc>
                <a:spcPct val="120000"/>
              </a:lnSpc>
              <a:buFont typeface="宋体" pitchFamily="2" charset="-122"/>
              <a:buNone/>
            </a:pPr>
            <a:r>
              <a:rPr lang="en-US" altLang="zh-CN" sz="2000" dirty="0" smtClean="0">
                <a:latin typeface="Times New Roman" pitchFamily="18" charset="0"/>
              </a:rPr>
              <a:t>         x:=a[i]; a[</a:t>
            </a:r>
            <a:r>
              <a:rPr lang="en-US" altLang="zh-CN" sz="2000" dirty="0" err="1" smtClean="0">
                <a:latin typeface="Times New Roman" pitchFamily="18" charset="0"/>
              </a:rPr>
              <a:t>i</a:t>
            </a:r>
            <a:r>
              <a:rPr lang="en-US" altLang="zh-CN" sz="2000" dirty="0" smtClean="0">
                <a:latin typeface="Times New Roman" pitchFamily="18" charset="0"/>
              </a:rPr>
              <a:t>]:=a[j];   a[j]:=x</a:t>
            </a:r>
          </a:p>
          <a:p>
            <a:pPr algn="just" eaLnBrk="1" hangingPunct="1">
              <a:lnSpc>
                <a:spcPct val="120000"/>
              </a:lnSpc>
              <a:buFont typeface="宋体" pitchFamily="2" charset="-122"/>
              <a:buNone/>
            </a:pPr>
            <a:r>
              <a:rPr lang="en-US" altLang="zh-CN" sz="2000" dirty="0" smtClean="0">
                <a:latin typeface="Times New Roman" pitchFamily="18" charset="0"/>
              </a:rPr>
              <a:t>       end;       </a:t>
            </a:r>
          </a:p>
        </p:txBody>
      </p:sp>
      <p:sp>
        <p:nvSpPr>
          <p:cNvPr id="24580" name="Rectangle 3"/>
          <p:cNvSpPr>
            <a:spLocks noChangeArrowheads="1"/>
          </p:cNvSpPr>
          <p:nvPr/>
        </p:nvSpPr>
        <p:spPr bwMode="auto">
          <a:xfrm>
            <a:off x="4167265" y="895350"/>
            <a:ext cx="4770220" cy="5503863"/>
          </a:xfrm>
          <a:prstGeom prst="rect">
            <a:avLst/>
          </a:prstGeom>
          <a:noFill/>
          <a:ln w="9525">
            <a:solidFill>
              <a:srgbClr val="0000FF"/>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342900" indent="-342900" algn="just">
              <a:spcBef>
                <a:spcPct val="20000"/>
              </a:spcBef>
              <a:buClr>
                <a:schemeClr val="accent1"/>
              </a:buClr>
              <a:buSzPct val="70000"/>
              <a:buFont typeface="宋体" pitchFamily="2" charset="-122"/>
              <a:buNone/>
            </a:pPr>
            <a:r>
              <a:rPr lang="en-US" altLang="zh-CN" sz="2000"/>
              <a:t>    peocedure </a:t>
            </a:r>
            <a:r>
              <a:rPr lang="en-US" altLang="zh-CN" sz="2000">
                <a:solidFill>
                  <a:srgbClr val="FF3300"/>
                </a:solidFill>
              </a:rPr>
              <a:t>quicksort </a:t>
            </a:r>
            <a:r>
              <a:rPr lang="en-US" altLang="zh-CN" sz="2000"/>
              <a:t>(m,n:integer);</a:t>
            </a:r>
          </a:p>
          <a:p>
            <a:pPr marL="342900" indent="-342900" algn="just">
              <a:spcBef>
                <a:spcPct val="20000"/>
              </a:spcBef>
              <a:buClr>
                <a:schemeClr val="accent1"/>
              </a:buClr>
              <a:buSzPct val="70000"/>
              <a:buFont typeface="宋体" pitchFamily="2" charset="-122"/>
              <a:buNone/>
            </a:pPr>
            <a:r>
              <a:rPr lang="en-US" altLang="zh-CN" sz="2000"/>
              <a:t>       var k,v : integer;</a:t>
            </a:r>
          </a:p>
          <a:p>
            <a:pPr marL="342900" indent="-342900" algn="just">
              <a:lnSpc>
                <a:spcPct val="120000"/>
              </a:lnSpc>
              <a:spcBef>
                <a:spcPct val="20000"/>
              </a:spcBef>
              <a:buClr>
                <a:schemeClr val="accent1"/>
              </a:buClr>
              <a:buSzPct val="70000"/>
              <a:buFont typeface="宋体" pitchFamily="2" charset="-122"/>
              <a:buNone/>
            </a:pPr>
            <a:r>
              <a:rPr lang="en-US" altLang="zh-CN" sz="2000"/>
              <a:t>    function </a:t>
            </a:r>
            <a:r>
              <a:rPr lang="en-US" altLang="zh-CN" sz="2000">
                <a:solidFill>
                  <a:srgbClr val="FF3300"/>
                </a:solidFill>
              </a:rPr>
              <a:t>partition </a:t>
            </a:r>
            <a:r>
              <a:rPr lang="en-US" altLang="zh-CN" sz="2000"/>
              <a:t>(y,z :integer):integer;</a:t>
            </a:r>
          </a:p>
          <a:p>
            <a:pPr marL="342900" indent="-342900" algn="just">
              <a:lnSpc>
                <a:spcPct val="120000"/>
              </a:lnSpc>
              <a:spcBef>
                <a:spcPct val="20000"/>
              </a:spcBef>
              <a:buClr>
                <a:schemeClr val="accent1"/>
              </a:buClr>
              <a:buSzPct val="70000"/>
              <a:buFont typeface="宋体" pitchFamily="2" charset="-122"/>
              <a:buNone/>
            </a:pPr>
            <a:r>
              <a:rPr lang="en-US" altLang="zh-CN" sz="2000"/>
              <a:t>       var i,j : integer;</a:t>
            </a:r>
          </a:p>
          <a:p>
            <a:pPr marL="342900" indent="-342900" algn="just">
              <a:lnSpc>
                <a:spcPct val="120000"/>
              </a:lnSpc>
              <a:spcBef>
                <a:spcPct val="20000"/>
              </a:spcBef>
              <a:buClr>
                <a:schemeClr val="accent1"/>
              </a:buClr>
              <a:buSzPct val="70000"/>
              <a:buFont typeface="宋体" pitchFamily="2" charset="-122"/>
              <a:buNone/>
            </a:pPr>
            <a:r>
              <a:rPr lang="en-US" altLang="zh-CN" sz="2000"/>
              <a:t>       begin         …a…</a:t>
            </a:r>
            <a:r>
              <a:rPr lang="zh-CN" altLang="en-US" sz="2000"/>
              <a:t>；  </a:t>
            </a:r>
            <a:r>
              <a:rPr lang="en-US" altLang="zh-CN" sz="2000"/>
              <a:t>…v…</a:t>
            </a:r>
            <a:r>
              <a:rPr lang="zh-CN" altLang="en-US" sz="2000"/>
              <a:t>；</a:t>
            </a:r>
          </a:p>
          <a:p>
            <a:pPr marL="342900" indent="-342900" algn="just">
              <a:lnSpc>
                <a:spcPct val="120000"/>
              </a:lnSpc>
              <a:spcBef>
                <a:spcPct val="20000"/>
              </a:spcBef>
              <a:buClr>
                <a:schemeClr val="accent1"/>
              </a:buClr>
              <a:buSzPct val="70000"/>
              <a:buFont typeface="宋体" pitchFamily="2" charset="-122"/>
              <a:buNone/>
            </a:pPr>
            <a:r>
              <a:rPr lang="zh-CN" altLang="en-US" sz="2000"/>
              <a:t>            </a:t>
            </a:r>
            <a:r>
              <a:rPr lang="en-US" altLang="zh-CN" sz="2000"/>
              <a:t>exchange(i,j);        ……</a:t>
            </a:r>
          </a:p>
          <a:p>
            <a:pPr marL="342900" indent="-342900" algn="just">
              <a:lnSpc>
                <a:spcPct val="120000"/>
              </a:lnSpc>
              <a:spcBef>
                <a:spcPct val="20000"/>
              </a:spcBef>
              <a:buClr>
                <a:schemeClr val="accent1"/>
              </a:buClr>
              <a:buSzPct val="70000"/>
              <a:buFont typeface="宋体" pitchFamily="2" charset="-122"/>
              <a:buNone/>
            </a:pPr>
            <a:r>
              <a:rPr lang="en-US" altLang="zh-CN" sz="2000"/>
              <a:t>       end;</a:t>
            </a:r>
          </a:p>
          <a:p>
            <a:pPr marL="342900" indent="-342900" algn="just">
              <a:spcBef>
                <a:spcPct val="20000"/>
              </a:spcBef>
              <a:buClr>
                <a:schemeClr val="accent1"/>
              </a:buClr>
              <a:buSzPct val="70000"/>
              <a:buFont typeface="宋体" pitchFamily="2" charset="-122"/>
              <a:buNone/>
            </a:pPr>
            <a:r>
              <a:rPr lang="en-US" altLang="zh-CN" sz="2000"/>
              <a:t>       begin   …… </a:t>
            </a:r>
          </a:p>
          <a:p>
            <a:pPr marL="342900" indent="-342900" algn="just">
              <a:spcBef>
                <a:spcPct val="20000"/>
              </a:spcBef>
              <a:buClr>
                <a:schemeClr val="accent1"/>
              </a:buClr>
              <a:buSzPct val="70000"/>
              <a:buFont typeface="宋体" pitchFamily="2" charset="-122"/>
              <a:buNone/>
            </a:pPr>
            <a:r>
              <a:rPr lang="en-US" altLang="zh-CN" sz="2000"/>
              <a:t>                   k=partition(m,n);</a:t>
            </a:r>
          </a:p>
          <a:p>
            <a:pPr marL="342900" indent="-342900" algn="just">
              <a:spcBef>
                <a:spcPct val="20000"/>
              </a:spcBef>
              <a:buClr>
                <a:schemeClr val="accent1"/>
              </a:buClr>
              <a:buSzPct val="70000"/>
              <a:buFont typeface="宋体" pitchFamily="2" charset="-122"/>
              <a:buNone/>
            </a:pPr>
            <a:r>
              <a:rPr lang="en-US" altLang="zh-CN" sz="2000"/>
              <a:t>                   quicksort(m,k-1);   </a:t>
            </a:r>
          </a:p>
          <a:p>
            <a:pPr marL="342900" indent="-342900" algn="just">
              <a:spcBef>
                <a:spcPct val="20000"/>
              </a:spcBef>
              <a:buClr>
                <a:schemeClr val="accent1"/>
              </a:buClr>
              <a:buSzPct val="70000"/>
              <a:buFont typeface="宋体" pitchFamily="2" charset="-122"/>
              <a:buNone/>
            </a:pPr>
            <a:r>
              <a:rPr lang="en-US" altLang="zh-CN" sz="2000"/>
              <a:t>                   quicksort(k+1,n);   ……</a:t>
            </a:r>
          </a:p>
          <a:p>
            <a:pPr marL="342900" indent="-342900" algn="just">
              <a:spcBef>
                <a:spcPct val="20000"/>
              </a:spcBef>
              <a:buClr>
                <a:schemeClr val="accent1"/>
              </a:buClr>
              <a:buSzPct val="70000"/>
              <a:buFont typeface="宋体" pitchFamily="2" charset="-122"/>
              <a:buNone/>
            </a:pPr>
            <a:r>
              <a:rPr lang="en-US" altLang="zh-CN" sz="2000"/>
              <a:t>     end;{quicksort}</a:t>
            </a:r>
          </a:p>
          <a:p>
            <a:pPr marL="342900" indent="-342900" algn="just">
              <a:spcBef>
                <a:spcPct val="20000"/>
              </a:spcBef>
              <a:buClr>
                <a:schemeClr val="accent1"/>
              </a:buClr>
              <a:buSzPct val="70000"/>
              <a:buFont typeface="宋体" pitchFamily="2" charset="-122"/>
              <a:buNone/>
            </a:pPr>
            <a:r>
              <a:rPr lang="en-US" altLang="zh-CN" sz="2000"/>
              <a:t>   begin readarray; quicksort(1,9)</a:t>
            </a:r>
          </a:p>
          <a:p>
            <a:pPr marL="342900" indent="-342900" algn="just">
              <a:spcBef>
                <a:spcPct val="20000"/>
              </a:spcBef>
              <a:buClr>
                <a:schemeClr val="accent1"/>
              </a:buClr>
              <a:buSzPct val="70000"/>
              <a:buFont typeface="宋体" pitchFamily="2" charset="-122"/>
              <a:buNone/>
            </a:pPr>
            <a:r>
              <a:rPr lang="en-US" altLang="zh-CN" sz="2000"/>
              <a:t>    end. {sort }</a:t>
            </a:r>
          </a:p>
        </p:txBody>
      </p:sp>
      <p:sp>
        <p:nvSpPr>
          <p:cNvPr id="24581" name="Rectangle 4"/>
          <p:cNvSpPr>
            <a:spLocks noGrp="1" noChangeArrowheads="1"/>
          </p:cNvSpPr>
          <p:nvPr>
            <p:ph type="title"/>
          </p:nvPr>
        </p:nvSpPr>
        <p:spPr>
          <a:xfrm>
            <a:off x="304800" y="152400"/>
            <a:ext cx="8610600" cy="614363"/>
          </a:xfrm>
          <a:noFill/>
        </p:spPr>
        <p:txBody>
          <a:bodyPr/>
          <a:lstStyle/>
          <a:p>
            <a:pPr eaLnBrk="1" hangingPunct="1"/>
            <a:r>
              <a:rPr lang="zh-CN" altLang="en-US" sz="3200" smtClean="0">
                <a:latin typeface="宋体" pitchFamily="2" charset="-122"/>
              </a:rPr>
              <a:t>读入数据，并进行排序的</a:t>
            </a:r>
            <a:r>
              <a:rPr lang="en-US" altLang="zh-CN" sz="3200" smtClean="0">
                <a:latin typeface="宋体" pitchFamily="2" charset="-122"/>
              </a:rPr>
              <a:t>PASCAL</a:t>
            </a:r>
            <a:r>
              <a:rPr lang="zh-CN" altLang="en-US" sz="3200" smtClean="0">
                <a:latin typeface="宋体" pitchFamily="2" charset="-122"/>
              </a:rPr>
              <a:t>程序</a:t>
            </a:r>
          </a:p>
        </p:txBody>
      </p:sp>
      <p:sp>
        <p:nvSpPr>
          <p:cNvPr id="6" name="AutoShape 5"/>
          <p:cNvSpPr>
            <a:spLocks/>
          </p:cNvSpPr>
          <p:nvPr/>
        </p:nvSpPr>
        <p:spPr bwMode="auto">
          <a:xfrm>
            <a:off x="360103" y="2492375"/>
            <a:ext cx="71437" cy="1728788"/>
          </a:xfrm>
          <a:prstGeom prst="leftBracket">
            <a:avLst>
              <a:gd name="adj" fmla="val 201668"/>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6"/>
          <p:cNvSpPr>
            <a:spLocks/>
          </p:cNvSpPr>
          <p:nvPr/>
        </p:nvSpPr>
        <p:spPr bwMode="auto">
          <a:xfrm>
            <a:off x="360103" y="4599130"/>
            <a:ext cx="71437" cy="1223962"/>
          </a:xfrm>
          <a:prstGeom prst="leftBracket">
            <a:avLst>
              <a:gd name="adj" fmla="val 142779"/>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7"/>
          <p:cNvSpPr>
            <a:spLocks/>
          </p:cNvSpPr>
          <p:nvPr/>
        </p:nvSpPr>
        <p:spPr bwMode="auto">
          <a:xfrm>
            <a:off x="4391980" y="1877853"/>
            <a:ext cx="71437" cy="1731167"/>
          </a:xfrm>
          <a:prstGeom prst="leftBracket">
            <a:avLst>
              <a:gd name="adj" fmla="val 35296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8"/>
          <p:cNvSpPr>
            <a:spLocks/>
          </p:cNvSpPr>
          <p:nvPr/>
        </p:nvSpPr>
        <p:spPr bwMode="auto">
          <a:xfrm>
            <a:off x="4275214" y="1125538"/>
            <a:ext cx="71438" cy="4328687"/>
          </a:xfrm>
          <a:prstGeom prst="leftBracket">
            <a:avLst>
              <a:gd name="adj" fmla="val 4787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7154" name="Object 5">
            <a:hlinkClick r:id="" action="ppaction://hlinkshowjump?jump=nextslide"/>
          </p:cNvPr>
          <p:cNvGraphicFramePr>
            <a:graphicFrameLocks noChangeAspect="1"/>
          </p:cNvGraphicFramePr>
          <p:nvPr/>
        </p:nvGraphicFramePr>
        <p:xfrm>
          <a:off x="8487435" y="143635"/>
          <a:ext cx="527050" cy="614363"/>
        </p:xfrm>
        <a:graphic>
          <a:graphicData uri="http://schemas.openxmlformats.org/presentationml/2006/ole">
            <mc:AlternateContent xmlns:mc="http://schemas.openxmlformats.org/markup-compatibility/2006">
              <mc:Choice xmlns:v="urn:schemas-microsoft-com:vml" Requires="v">
                <p:oleObj spid="_x0000_s177155" name="剪辑" r:id="rId4" imgW="3543101" imgH="4123546" progId="">
                  <p:embed/>
                </p:oleObj>
              </mc:Choice>
              <mc:Fallback>
                <p:oleObj name="剪辑" r:id="rId4" imgW="3543101" imgH="4123546"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7435" y="143635"/>
                        <a:ext cx="52705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灯片编号占位符 3"/>
          <p:cNvSpPr>
            <a:spLocks noGrp="1"/>
          </p:cNvSpPr>
          <p:nvPr>
            <p:ph type="sldNum" sz="quarter" idx="10"/>
          </p:nvPr>
        </p:nvSpPr>
        <p:spPr/>
        <p:txBody>
          <a:bodyPr/>
          <a:lstStyle/>
          <a:p>
            <a:pPr>
              <a:defRPr/>
            </a:pPr>
            <a:fld id="{DCCC2EA1-D587-4BB5-83D0-786B094B8F5C}" type="slidenum">
              <a:rPr lang="en-US" altLang="zh-CN"/>
              <a:pPr>
                <a:defRPr/>
              </a:pPr>
              <a:t>23</a:t>
            </a:fld>
            <a:endParaRPr lang="en-US" altLang="zh-CN"/>
          </a:p>
        </p:txBody>
      </p:sp>
      <p:sp>
        <p:nvSpPr>
          <p:cNvPr id="25603" name="Rectangle 2"/>
          <p:cNvSpPr>
            <a:spLocks noGrp="1" noChangeArrowheads="1"/>
          </p:cNvSpPr>
          <p:nvPr>
            <p:ph type="title"/>
          </p:nvPr>
        </p:nvSpPr>
        <p:spPr>
          <a:xfrm>
            <a:off x="304800" y="152400"/>
            <a:ext cx="8610600" cy="614363"/>
          </a:xfrm>
        </p:spPr>
        <p:txBody>
          <a:bodyPr/>
          <a:lstStyle/>
          <a:p>
            <a:pPr algn="ctr" eaLnBrk="1" hangingPunct="1"/>
            <a:r>
              <a:rPr lang="zh-CN" altLang="en-US" dirty="0" smtClean="0">
                <a:solidFill>
                  <a:srgbClr val="FF0000"/>
                </a:solidFill>
              </a:rPr>
              <a:t>符号表的逻辑结构</a:t>
            </a:r>
          </a:p>
        </p:txBody>
      </p:sp>
      <p:grpSp>
        <p:nvGrpSpPr>
          <p:cNvPr id="351235" name="Group 3"/>
          <p:cNvGrpSpPr>
            <a:grpSpLocks/>
          </p:cNvGrpSpPr>
          <p:nvPr/>
        </p:nvGrpSpPr>
        <p:grpSpPr bwMode="auto">
          <a:xfrm>
            <a:off x="205960" y="1017588"/>
            <a:ext cx="3016250" cy="466725"/>
            <a:chOff x="288" y="612"/>
            <a:chExt cx="1779" cy="294"/>
          </a:xfrm>
        </p:grpSpPr>
        <p:sp>
          <p:nvSpPr>
            <p:cNvPr id="25687" name="Text Box 4"/>
            <p:cNvSpPr txBox="1">
              <a:spLocks noChangeArrowheads="1"/>
            </p:cNvSpPr>
            <p:nvPr/>
          </p:nvSpPr>
          <p:spPr bwMode="auto">
            <a:xfrm>
              <a:off x="288" y="618"/>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sort</a:t>
              </a:r>
            </a:p>
          </p:txBody>
        </p:sp>
        <p:grpSp>
          <p:nvGrpSpPr>
            <p:cNvPr id="25688" name="Group 5"/>
            <p:cNvGrpSpPr>
              <a:grpSpLocks/>
            </p:cNvGrpSpPr>
            <p:nvPr/>
          </p:nvGrpSpPr>
          <p:grpSpPr bwMode="auto">
            <a:xfrm>
              <a:off x="720" y="612"/>
              <a:ext cx="1347" cy="294"/>
              <a:chOff x="912" y="810"/>
              <a:chExt cx="1347" cy="294"/>
            </a:xfrm>
          </p:grpSpPr>
          <p:sp>
            <p:nvSpPr>
              <p:cNvPr id="25689" name="Text Box 6"/>
              <p:cNvSpPr txBox="1">
                <a:spLocks noChangeArrowheads="1"/>
              </p:cNvSpPr>
              <p:nvPr/>
            </p:nvSpPr>
            <p:spPr bwMode="auto">
              <a:xfrm>
                <a:off x="912" y="810"/>
                <a:ext cx="1347"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nil    head area</a:t>
                </a:r>
                <a:r>
                  <a:rPr lang="en-US" altLang="zh-CN" sz="1800">
                    <a:ea typeface="宋体" pitchFamily="2" charset="-122"/>
                  </a:rPr>
                  <a:t>   </a:t>
                </a:r>
              </a:p>
            </p:txBody>
          </p:sp>
          <p:sp>
            <p:nvSpPr>
              <p:cNvPr id="25690" name="Line 7"/>
              <p:cNvSpPr>
                <a:spLocks noChangeShapeType="1"/>
              </p:cNvSpPr>
              <p:nvPr/>
            </p:nvSpPr>
            <p:spPr bwMode="auto">
              <a:xfrm>
                <a:off x="1248" y="8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1240" name="Group 8"/>
          <p:cNvGrpSpPr>
            <a:grpSpLocks/>
          </p:cNvGrpSpPr>
          <p:nvPr/>
        </p:nvGrpSpPr>
        <p:grpSpPr bwMode="auto">
          <a:xfrm>
            <a:off x="936210" y="2349500"/>
            <a:ext cx="2286000" cy="466725"/>
            <a:chOff x="912" y="1680"/>
            <a:chExt cx="1344" cy="294"/>
          </a:xfrm>
        </p:grpSpPr>
        <p:sp>
          <p:nvSpPr>
            <p:cNvPr id="25685" name="Text Box 9"/>
            <p:cNvSpPr txBox="1">
              <a:spLocks noChangeArrowheads="1"/>
            </p:cNvSpPr>
            <p:nvPr/>
          </p:nvSpPr>
          <p:spPr bwMode="auto">
            <a:xfrm>
              <a:off x="912" y="1680"/>
              <a:ext cx="13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readarray                 </a:t>
              </a:r>
            </a:p>
          </p:txBody>
        </p:sp>
        <p:sp>
          <p:nvSpPr>
            <p:cNvPr id="25686" name="Line 10"/>
            <p:cNvSpPr>
              <a:spLocks noChangeShapeType="1"/>
            </p:cNvSpPr>
            <p:nvPr/>
          </p:nvSpPr>
          <p:spPr bwMode="auto">
            <a:xfrm>
              <a:off x="2016" y="16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43" name="Group 11"/>
          <p:cNvGrpSpPr>
            <a:grpSpLocks/>
          </p:cNvGrpSpPr>
          <p:nvPr/>
        </p:nvGrpSpPr>
        <p:grpSpPr bwMode="auto">
          <a:xfrm>
            <a:off x="6525797" y="2428875"/>
            <a:ext cx="2266950" cy="914400"/>
            <a:chOff x="4224" y="1530"/>
            <a:chExt cx="1353" cy="576"/>
          </a:xfrm>
        </p:grpSpPr>
        <p:sp>
          <p:nvSpPr>
            <p:cNvPr id="25681" name="Text Box 12"/>
            <p:cNvSpPr txBox="1">
              <a:spLocks noChangeArrowheads="1"/>
            </p:cNvSpPr>
            <p:nvPr/>
          </p:nvSpPr>
          <p:spPr bwMode="auto">
            <a:xfrm>
              <a:off x="4680" y="1530"/>
              <a:ext cx="8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readarray</a:t>
              </a:r>
            </a:p>
          </p:txBody>
        </p:sp>
        <p:grpSp>
          <p:nvGrpSpPr>
            <p:cNvPr id="25682" name="Group 13"/>
            <p:cNvGrpSpPr>
              <a:grpSpLocks/>
            </p:cNvGrpSpPr>
            <p:nvPr/>
          </p:nvGrpSpPr>
          <p:grpSpPr bwMode="auto">
            <a:xfrm>
              <a:off x="4224" y="1812"/>
              <a:ext cx="1333" cy="294"/>
              <a:chOff x="912" y="810"/>
              <a:chExt cx="1303" cy="294"/>
            </a:xfrm>
          </p:grpSpPr>
          <p:sp>
            <p:nvSpPr>
              <p:cNvPr id="25683" name="Text Box 14"/>
              <p:cNvSpPr txBox="1">
                <a:spLocks noChangeArrowheads="1"/>
              </p:cNvSpPr>
              <p:nvPr/>
            </p:nvSpPr>
            <p:spPr bwMode="auto">
              <a:xfrm>
                <a:off x="912" y="810"/>
                <a:ext cx="1303"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        head area  </a:t>
                </a:r>
              </a:p>
            </p:txBody>
          </p:sp>
          <p:sp>
            <p:nvSpPr>
              <p:cNvPr id="25684" name="Line 15"/>
              <p:cNvSpPr>
                <a:spLocks noChangeShapeType="1"/>
              </p:cNvSpPr>
              <p:nvPr/>
            </p:nvSpPr>
            <p:spPr bwMode="auto">
              <a:xfrm>
                <a:off x="1248" y="8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1248" name="Group 16"/>
          <p:cNvGrpSpPr>
            <a:grpSpLocks/>
          </p:cNvGrpSpPr>
          <p:nvPr/>
        </p:nvGrpSpPr>
        <p:grpSpPr bwMode="auto">
          <a:xfrm>
            <a:off x="6525797" y="3343275"/>
            <a:ext cx="2232025" cy="466725"/>
            <a:chOff x="912" y="1104"/>
            <a:chExt cx="1344" cy="294"/>
          </a:xfrm>
        </p:grpSpPr>
        <p:sp>
          <p:nvSpPr>
            <p:cNvPr id="25679" name="Text Box 17"/>
            <p:cNvSpPr txBox="1">
              <a:spLocks noChangeArrowheads="1"/>
            </p:cNvSpPr>
            <p:nvPr/>
          </p:nvSpPr>
          <p:spPr bwMode="auto">
            <a:xfrm>
              <a:off x="912" y="1104"/>
              <a:ext cx="13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i                        </a:t>
              </a:r>
            </a:p>
          </p:txBody>
        </p:sp>
        <p:sp>
          <p:nvSpPr>
            <p:cNvPr id="25680" name="Line 18"/>
            <p:cNvSpPr>
              <a:spLocks noChangeShapeType="1"/>
            </p:cNvSpPr>
            <p:nvPr/>
          </p:nvSpPr>
          <p:spPr bwMode="auto">
            <a:xfrm>
              <a:off x="2016"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51" name="Group 19"/>
          <p:cNvGrpSpPr>
            <a:grpSpLocks/>
          </p:cNvGrpSpPr>
          <p:nvPr/>
        </p:nvGrpSpPr>
        <p:grpSpPr bwMode="auto">
          <a:xfrm>
            <a:off x="2868197" y="2590800"/>
            <a:ext cx="3886200" cy="295275"/>
            <a:chOff x="2112" y="1824"/>
            <a:chExt cx="2112" cy="192"/>
          </a:xfrm>
        </p:grpSpPr>
        <p:sp>
          <p:nvSpPr>
            <p:cNvPr id="25677" name="Line 20"/>
            <p:cNvSpPr>
              <a:spLocks noChangeShapeType="1"/>
            </p:cNvSpPr>
            <p:nvPr/>
          </p:nvSpPr>
          <p:spPr bwMode="auto">
            <a:xfrm>
              <a:off x="2112" y="1824"/>
              <a:ext cx="2112" cy="0"/>
            </a:xfrm>
            <a:prstGeom prst="line">
              <a:avLst/>
            </a:prstGeom>
            <a:noFill/>
            <a:ln w="28575">
              <a:solidFill>
                <a:srgbClr val="3333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8" name="Line 21"/>
            <p:cNvSpPr>
              <a:spLocks noChangeShapeType="1"/>
            </p:cNvSpPr>
            <p:nvPr/>
          </p:nvSpPr>
          <p:spPr bwMode="auto">
            <a:xfrm>
              <a:off x="4224" y="1824"/>
              <a:ext cx="0" cy="192"/>
            </a:xfrm>
            <a:prstGeom prst="line">
              <a:avLst/>
            </a:prstGeom>
            <a:noFill/>
            <a:ln w="285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54" name="Group 22"/>
          <p:cNvGrpSpPr>
            <a:grpSpLocks/>
          </p:cNvGrpSpPr>
          <p:nvPr/>
        </p:nvGrpSpPr>
        <p:grpSpPr bwMode="auto">
          <a:xfrm>
            <a:off x="936210" y="2817813"/>
            <a:ext cx="2286000" cy="466725"/>
            <a:chOff x="912" y="1680"/>
            <a:chExt cx="1344" cy="294"/>
          </a:xfrm>
        </p:grpSpPr>
        <p:sp>
          <p:nvSpPr>
            <p:cNvPr id="25675" name="Text Box 23"/>
            <p:cNvSpPr txBox="1">
              <a:spLocks noChangeArrowheads="1"/>
            </p:cNvSpPr>
            <p:nvPr/>
          </p:nvSpPr>
          <p:spPr bwMode="auto">
            <a:xfrm>
              <a:off x="912" y="1680"/>
              <a:ext cx="13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exchange                 </a:t>
              </a:r>
            </a:p>
          </p:txBody>
        </p:sp>
        <p:sp>
          <p:nvSpPr>
            <p:cNvPr id="25676" name="Line 24"/>
            <p:cNvSpPr>
              <a:spLocks noChangeShapeType="1"/>
            </p:cNvSpPr>
            <p:nvPr/>
          </p:nvSpPr>
          <p:spPr bwMode="auto">
            <a:xfrm>
              <a:off x="2016" y="16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57" name="Group 25"/>
          <p:cNvGrpSpPr>
            <a:grpSpLocks/>
          </p:cNvGrpSpPr>
          <p:nvPr/>
        </p:nvGrpSpPr>
        <p:grpSpPr bwMode="auto">
          <a:xfrm>
            <a:off x="3630197" y="3114675"/>
            <a:ext cx="2233613" cy="923925"/>
            <a:chOff x="2400" y="1962"/>
            <a:chExt cx="1407" cy="582"/>
          </a:xfrm>
        </p:grpSpPr>
        <p:sp>
          <p:nvSpPr>
            <p:cNvPr id="25671" name="Text Box 26"/>
            <p:cNvSpPr txBox="1">
              <a:spLocks noChangeArrowheads="1"/>
            </p:cNvSpPr>
            <p:nvPr/>
          </p:nvSpPr>
          <p:spPr bwMode="auto">
            <a:xfrm>
              <a:off x="2856" y="1962"/>
              <a:ext cx="8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exchange</a:t>
              </a:r>
            </a:p>
          </p:txBody>
        </p:sp>
        <p:grpSp>
          <p:nvGrpSpPr>
            <p:cNvPr id="25672" name="Group 27"/>
            <p:cNvGrpSpPr>
              <a:grpSpLocks/>
            </p:cNvGrpSpPr>
            <p:nvPr/>
          </p:nvGrpSpPr>
          <p:grpSpPr bwMode="auto">
            <a:xfrm>
              <a:off x="2400" y="2250"/>
              <a:ext cx="1407" cy="294"/>
              <a:chOff x="912" y="810"/>
              <a:chExt cx="1376" cy="294"/>
            </a:xfrm>
          </p:grpSpPr>
          <p:sp>
            <p:nvSpPr>
              <p:cNvPr id="25673" name="Text Box 28"/>
              <p:cNvSpPr txBox="1">
                <a:spLocks noChangeArrowheads="1"/>
              </p:cNvSpPr>
              <p:nvPr/>
            </p:nvSpPr>
            <p:spPr bwMode="auto">
              <a:xfrm>
                <a:off x="912" y="810"/>
                <a:ext cx="137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        head area  </a:t>
                </a:r>
              </a:p>
            </p:txBody>
          </p:sp>
          <p:sp>
            <p:nvSpPr>
              <p:cNvPr id="25674" name="Line 29"/>
              <p:cNvSpPr>
                <a:spLocks noChangeShapeType="1"/>
              </p:cNvSpPr>
              <p:nvPr/>
            </p:nvSpPr>
            <p:spPr bwMode="auto">
              <a:xfrm>
                <a:off x="1248" y="8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1262" name="Group 30"/>
          <p:cNvGrpSpPr>
            <a:grpSpLocks/>
          </p:cNvGrpSpPr>
          <p:nvPr/>
        </p:nvGrpSpPr>
        <p:grpSpPr bwMode="auto">
          <a:xfrm>
            <a:off x="2868197" y="3038475"/>
            <a:ext cx="990600" cy="533400"/>
            <a:chOff x="2112" y="1824"/>
            <a:chExt cx="2112" cy="192"/>
          </a:xfrm>
        </p:grpSpPr>
        <p:sp>
          <p:nvSpPr>
            <p:cNvPr id="25669" name="Line 31"/>
            <p:cNvSpPr>
              <a:spLocks noChangeShapeType="1"/>
            </p:cNvSpPr>
            <p:nvPr/>
          </p:nvSpPr>
          <p:spPr bwMode="auto">
            <a:xfrm>
              <a:off x="2112" y="1824"/>
              <a:ext cx="2112" cy="0"/>
            </a:xfrm>
            <a:prstGeom prst="line">
              <a:avLst/>
            </a:prstGeom>
            <a:noFill/>
            <a:ln w="28575">
              <a:solidFill>
                <a:srgbClr val="3333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70" name="Line 32"/>
            <p:cNvSpPr>
              <a:spLocks noChangeShapeType="1"/>
            </p:cNvSpPr>
            <p:nvPr/>
          </p:nvSpPr>
          <p:spPr bwMode="auto">
            <a:xfrm>
              <a:off x="4224" y="1824"/>
              <a:ext cx="0" cy="192"/>
            </a:xfrm>
            <a:prstGeom prst="line">
              <a:avLst/>
            </a:prstGeom>
            <a:noFill/>
            <a:ln w="285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65" name="Group 33"/>
          <p:cNvGrpSpPr>
            <a:grpSpLocks/>
          </p:cNvGrpSpPr>
          <p:nvPr/>
        </p:nvGrpSpPr>
        <p:grpSpPr bwMode="auto">
          <a:xfrm>
            <a:off x="936210" y="3284538"/>
            <a:ext cx="2286000" cy="466725"/>
            <a:chOff x="912" y="1680"/>
            <a:chExt cx="1344" cy="294"/>
          </a:xfrm>
        </p:grpSpPr>
        <p:sp>
          <p:nvSpPr>
            <p:cNvPr id="25667" name="Text Box 34"/>
            <p:cNvSpPr txBox="1">
              <a:spLocks noChangeArrowheads="1"/>
            </p:cNvSpPr>
            <p:nvPr/>
          </p:nvSpPr>
          <p:spPr bwMode="auto">
            <a:xfrm>
              <a:off x="912" y="1680"/>
              <a:ext cx="13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quicksort                 </a:t>
              </a:r>
            </a:p>
          </p:txBody>
        </p:sp>
        <p:sp>
          <p:nvSpPr>
            <p:cNvPr id="25668" name="Line 35"/>
            <p:cNvSpPr>
              <a:spLocks noChangeShapeType="1"/>
            </p:cNvSpPr>
            <p:nvPr/>
          </p:nvSpPr>
          <p:spPr bwMode="auto">
            <a:xfrm>
              <a:off x="2016" y="16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68" name="Group 36"/>
          <p:cNvGrpSpPr>
            <a:grpSpLocks/>
          </p:cNvGrpSpPr>
          <p:nvPr/>
        </p:nvGrpSpPr>
        <p:grpSpPr bwMode="auto">
          <a:xfrm>
            <a:off x="2736435" y="4160838"/>
            <a:ext cx="2233612" cy="923925"/>
            <a:chOff x="1837" y="2628"/>
            <a:chExt cx="1407" cy="582"/>
          </a:xfrm>
        </p:grpSpPr>
        <p:sp>
          <p:nvSpPr>
            <p:cNvPr id="25663" name="Text Box 37"/>
            <p:cNvSpPr txBox="1">
              <a:spLocks noChangeArrowheads="1"/>
            </p:cNvSpPr>
            <p:nvPr/>
          </p:nvSpPr>
          <p:spPr bwMode="auto">
            <a:xfrm>
              <a:off x="2317" y="2628"/>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quicksort</a:t>
              </a:r>
            </a:p>
          </p:txBody>
        </p:sp>
        <p:grpSp>
          <p:nvGrpSpPr>
            <p:cNvPr id="25664" name="Group 38"/>
            <p:cNvGrpSpPr>
              <a:grpSpLocks/>
            </p:cNvGrpSpPr>
            <p:nvPr/>
          </p:nvGrpSpPr>
          <p:grpSpPr bwMode="auto">
            <a:xfrm>
              <a:off x="1837" y="2916"/>
              <a:ext cx="1407" cy="294"/>
              <a:chOff x="912" y="810"/>
              <a:chExt cx="1376" cy="294"/>
            </a:xfrm>
          </p:grpSpPr>
          <p:sp>
            <p:nvSpPr>
              <p:cNvPr id="25665" name="Text Box 39"/>
              <p:cNvSpPr txBox="1">
                <a:spLocks noChangeArrowheads="1"/>
              </p:cNvSpPr>
              <p:nvPr/>
            </p:nvSpPr>
            <p:spPr bwMode="auto">
              <a:xfrm>
                <a:off x="912" y="810"/>
                <a:ext cx="137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        head area  </a:t>
                </a:r>
              </a:p>
            </p:txBody>
          </p:sp>
          <p:sp>
            <p:nvSpPr>
              <p:cNvPr id="25666" name="Line 40"/>
              <p:cNvSpPr>
                <a:spLocks noChangeShapeType="1"/>
              </p:cNvSpPr>
              <p:nvPr/>
            </p:nvSpPr>
            <p:spPr bwMode="auto">
              <a:xfrm>
                <a:off x="1248" y="8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1273" name="Group 41"/>
          <p:cNvGrpSpPr>
            <a:grpSpLocks/>
          </p:cNvGrpSpPr>
          <p:nvPr/>
        </p:nvGrpSpPr>
        <p:grpSpPr bwMode="auto">
          <a:xfrm>
            <a:off x="2736435" y="5084763"/>
            <a:ext cx="2241550" cy="466725"/>
            <a:chOff x="912" y="1104"/>
            <a:chExt cx="1344" cy="294"/>
          </a:xfrm>
        </p:grpSpPr>
        <p:sp>
          <p:nvSpPr>
            <p:cNvPr id="25661" name="Text Box 42"/>
            <p:cNvSpPr txBox="1">
              <a:spLocks noChangeArrowheads="1"/>
            </p:cNvSpPr>
            <p:nvPr/>
          </p:nvSpPr>
          <p:spPr bwMode="auto">
            <a:xfrm>
              <a:off x="912" y="1104"/>
              <a:ext cx="13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k                        </a:t>
              </a:r>
            </a:p>
          </p:txBody>
        </p:sp>
        <p:sp>
          <p:nvSpPr>
            <p:cNvPr id="25662" name="Line 43"/>
            <p:cNvSpPr>
              <a:spLocks noChangeShapeType="1"/>
            </p:cNvSpPr>
            <p:nvPr/>
          </p:nvSpPr>
          <p:spPr bwMode="auto">
            <a:xfrm>
              <a:off x="2016"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76" name="Group 44"/>
          <p:cNvGrpSpPr>
            <a:grpSpLocks/>
          </p:cNvGrpSpPr>
          <p:nvPr/>
        </p:nvGrpSpPr>
        <p:grpSpPr bwMode="auto">
          <a:xfrm>
            <a:off x="2736435" y="5554663"/>
            <a:ext cx="2241550" cy="466725"/>
            <a:chOff x="912" y="1392"/>
            <a:chExt cx="1344" cy="294"/>
          </a:xfrm>
        </p:grpSpPr>
        <p:sp>
          <p:nvSpPr>
            <p:cNvPr id="25659" name="Text Box 45"/>
            <p:cNvSpPr txBox="1">
              <a:spLocks noChangeArrowheads="1"/>
            </p:cNvSpPr>
            <p:nvPr/>
          </p:nvSpPr>
          <p:spPr bwMode="auto">
            <a:xfrm>
              <a:off x="912" y="1392"/>
              <a:ext cx="13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v                        </a:t>
              </a:r>
            </a:p>
          </p:txBody>
        </p:sp>
        <p:sp>
          <p:nvSpPr>
            <p:cNvPr id="25660" name="Line 46"/>
            <p:cNvSpPr>
              <a:spLocks noChangeShapeType="1"/>
            </p:cNvSpPr>
            <p:nvPr/>
          </p:nvSpPr>
          <p:spPr bwMode="auto">
            <a:xfrm>
              <a:off x="2016" y="13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79" name="Group 47"/>
          <p:cNvGrpSpPr>
            <a:grpSpLocks/>
          </p:cNvGrpSpPr>
          <p:nvPr/>
        </p:nvGrpSpPr>
        <p:grpSpPr bwMode="auto">
          <a:xfrm>
            <a:off x="2736435" y="6022975"/>
            <a:ext cx="2241550" cy="466725"/>
            <a:chOff x="912" y="1680"/>
            <a:chExt cx="1344" cy="294"/>
          </a:xfrm>
        </p:grpSpPr>
        <p:sp>
          <p:nvSpPr>
            <p:cNvPr id="25657" name="Text Box 48"/>
            <p:cNvSpPr txBox="1">
              <a:spLocks noChangeArrowheads="1"/>
            </p:cNvSpPr>
            <p:nvPr/>
          </p:nvSpPr>
          <p:spPr bwMode="auto">
            <a:xfrm>
              <a:off x="912" y="1680"/>
              <a:ext cx="13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partition                 </a:t>
              </a:r>
            </a:p>
          </p:txBody>
        </p:sp>
        <p:sp>
          <p:nvSpPr>
            <p:cNvPr id="25658" name="Line 49"/>
            <p:cNvSpPr>
              <a:spLocks noChangeShapeType="1"/>
            </p:cNvSpPr>
            <p:nvPr/>
          </p:nvSpPr>
          <p:spPr bwMode="auto">
            <a:xfrm>
              <a:off x="2016" y="16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82" name="Group 50"/>
          <p:cNvGrpSpPr>
            <a:grpSpLocks/>
          </p:cNvGrpSpPr>
          <p:nvPr/>
        </p:nvGrpSpPr>
        <p:grpSpPr bwMode="auto">
          <a:xfrm>
            <a:off x="5839997" y="4486275"/>
            <a:ext cx="2271713" cy="904875"/>
            <a:chOff x="3792" y="2826"/>
            <a:chExt cx="1431" cy="570"/>
          </a:xfrm>
        </p:grpSpPr>
        <p:sp>
          <p:nvSpPr>
            <p:cNvPr id="25653" name="Text Box 51"/>
            <p:cNvSpPr txBox="1">
              <a:spLocks noChangeArrowheads="1"/>
            </p:cNvSpPr>
            <p:nvPr/>
          </p:nvSpPr>
          <p:spPr bwMode="auto">
            <a:xfrm>
              <a:off x="4320" y="2826"/>
              <a:ext cx="8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partition</a:t>
              </a:r>
            </a:p>
          </p:txBody>
        </p:sp>
        <p:grpSp>
          <p:nvGrpSpPr>
            <p:cNvPr id="25654" name="Group 52"/>
            <p:cNvGrpSpPr>
              <a:grpSpLocks/>
            </p:cNvGrpSpPr>
            <p:nvPr/>
          </p:nvGrpSpPr>
          <p:grpSpPr bwMode="auto">
            <a:xfrm>
              <a:off x="3792" y="3102"/>
              <a:ext cx="1431" cy="294"/>
              <a:chOff x="912" y="810"/>
              <a:chExt cx="1386" cy="294"/>
            </a:xfrm>
          </p:grpSpPr>
          <p:sp>
            <p:nvSpPr>
              <p:cNvPr id="25655" name="Text Box 53"/>
              <p:cNvSpPr txBox="1">
                <a:spLocks noChangeArrowheads="1"/>
              </p:cNvSpPr>
              <p:nvPr/>
            </p:nvSpPr>
            <p:spPr bwMode="auto">
              <a:xfrm>
                <a:off x="912" y="810"/>
                <a:ext cx="138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        head area</a:t>
                </a:r>
                <a:r>
                  <a:rPr lang="en-US" altLang="zh-CN" sz="2000">
                    <a:ea typeface="宋体" pitchFamily="2" charset="-122"/>
                  </a:rPr>
                  <a:t>   </a:t>
                </a:r>
              </a:p>
            </p:txBody>
          </p:sp>
          <p:sp>
            <p:nvSpPr>
              <p:cNvPr id="25656" name="Line 54"/>
              <p:cNvSpPr>
                <a:spLocks noChangeShapeType="1"/>
              </p:cNvSpPr>
              <p:nvPr/>
            </p:nvSpPr>
            <p:spPr bwMode="auto">
              <a:xfrm>
                <a:off x="1248" y="8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1287" name="Group 55"/>
          <p:cNvGrpSpPr>
            <a:grpSpLocks/>
          </p:cNvGrpSpPr>
          <p:nvPr/>
        </p:nvGrpSpPr>
        <p:grpSpPr bwMode="auto">
          <a:xfrm>
            <a:off x="5839997" y="5391150"/>
            <a:ext cx="2287588" cy="466725"/>
            <a:chOff x="912" y="1104"/>
            <a:chExt cx="1344" cy="294"/>
          </a:xfrm>
        </p:grpSpPr>
        <p:sp>
          <p:nvSpPr>
            <p:cNvPr id="25651" name="Text Box 56"/>
            <p:cNvSpPr txBox="1">
              <a:spLocks noChangeArrowheads="1"/>
            </p:cNvSpPr>
            <p:nvPr/>
          </p:nvSpPr>
          <p:spPr bwMode="auto">
            <a:xfrm>
              <a:off x="912" y="1104"/>
              <a:ext cx="13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i                        </a:t>
              </a:r>
            </a:p>
          </p:txBody>
        </p:sp>
        <p:sp>
          <p:nvSpPr>
            <p:cNvPr id="25652" name="Line 57"/>
            <p:cNvSpPr>
              <a:spLocks noChangeShapeType="1"/>
            </p:cNvSpPr>
            <p:nvPr/>
          </p:nvSpPr>
          <p:spPr bwMode="auto">
            <a:xfrm>
              <a:off x="2016"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90" name="Group 58"/>
          <p:cNvGrpSpPr>
            <a:grpSpLocks/>
          </p:cNvGrpSpPr>
          <p:nvPr/>
        </p:nvGrpSpPr>
        <p:grpSpPr bwMode="auto">
          <a:xfrm>
            <a:off x="5839997" y="5842000"/>
            <a:ext cx="2287588" cy="466725"/>
            <a:chOff x="912" y="1392"/>
            <a:chExt cx="1344" cy="294"/>
          </a:xfrm>
        </p:grpSpPr>
        <p:sp>
          <p:nvSpPr>
            <p:cNvPr id="25649" name="Text Box 59"/>
            <p:cNvSpPr txBox="1">
              <a:spLocks noChangeArrowheads="1"/>
            </p:cNvSpPr>
            <p:nvPr/>
          </p:nvSpPr>
          <p:spPr bwMode="auto">
            <a:xfrm>
              <a:off x="912" y="1392"/>
              <a:ext cx="1344"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j                        </a:t>
              </a:r>
            </a:p>
          </p:txBody>
        </p:sp>
        <p:sp>
          <p:nvSpPr>
            <p:cNvPr id="25650" name="Line 60"/>
            <p:cNvSpPr>
              <a:spLocks noChangeShapeType="1"/>
            </p:cNvSpPr>
            <p:nvPr/>
          </p:nvSpPr>
          <p:spPr bwMode="auto">
            <a:xfrm>
              <a:off x="2016" y="13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1293" name="Line 61"/>
          <p:cNvSpPr>
            <a:spLocks noChangeShapeType="1"/>
          </p:cNvSpPr>
          <p:nvPr/>
        </p:nvSpPr>
        <p:spPr bwMode="auto">
          <a:xfrm>
            <a:off x="2868197" y="3505200"/>
            <a:ext cx="0" cy="1143000"/>
          </a:xfrm>
          <a:prstGeom prst="line">
            <a:avLst/>
          </a:prstGeom>
          <a:noFill/>
          <a:ln w="28575">
            <a:solidFill>
              <a:srgbClr val="3333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1297" name="Group 65"/>
          <p:cNvGrpSpPr>
            <a:grpSpLocks/>
          </p:cNvGrpSpPr>
          <p:nvPr/>
        </p:nvGrpSpPr>
        <p:grpSpPr bwMode="auto">
          <a:xfrm>
            <a:off x="4696997" y="4572000"/>
            <a:ext cx="1371600" cy="1676400"/>
            <a:chOff x="3264" y="2880"/>
            <a:chExt cx="864" cy="1056"/>
          </a:xfrm>
        </p:grpSpPr>
        <p:sp>
          <p:nvSpPr>
            <p:cNvPr id="25645" name="Line 66"/>
            <p:cNvSpPr>
              <a:spLocks noChangeShapeType="1"/>
            </p:cNvSpPr>
            <p:nvPr/>
          </p:nvSpPr>
          <p:spPr bwMode="auto">
            <a:xfrm>
              <a:off x="3264" y="3936"/>
              <a:ext cx="288" cy="0"/>
            </a:xfrm>
            <a:prstGeom prst="line">
              <a:avLst/>
            </a:prstGeom>
            <a:noFill/>
            <a:ln w="28575">
              <a:solidFill>
                <a:srgbClr val="3333FF"/>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6" name="Line 67"/>
            <p:cNvSpPr>
              <a:spLocks noChangeShapeType="1"/>
            </p:cNvSpPr>
            <p:nvPr/>
          </p:nvSpPr>
          <p:spPr bwMode="auto">
            <a:xfrm flipV="1">
              <a:off x="3552" y="2880"/>
              <a:ext cx="0" cy="1056"/>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7" name="Line 68"/>
            <p:cNvSpPr>
              <a:spLocks noChangeShapeType="1"/>
            </p:cNvSpPr>
            <p:nvPr/>
          </p:nvSpPr>
          <p:spPr bwMode="auto">
            <a:xfrm>
              <a:off x="3552" y="2880"/>
              <a:ext cx="576"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8" name="Line 69"/>
            <p:cNvSpPr>
              <a:spLocks noChangeShapeType="1"/>
            </p:cNvSpPr>
            <p:nvPr/>
          </p:nvSpPr>
          <p:spPr bwMode="auto">
            <a:xfrm>
              <a:off x="4128" y="2880"/>
              <a:ext cx="0" cy="240"/>
            </a:xfrm>
            <a:prstGeom prst="line">
              <a:avLst/>
            </a:prstGeom>
            <a:noFill/>
            <a:ln w="285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307" name="Group 75"/>
          <p:cNvGrpSpPr>
            <a:grpSpLocks/>
          </p:cNvGrpSpPr>
          <p:nvPr/>
        </p:nvGrpSpPr>
        <p:grpSpPr bwMode="auto">
          <a:xfrm>
            <a:off x="3222210" y="1089025"/>
            <a:ext cx="3532187" cy="2035175"/>
            <a:chOff x="2064" y="1728"/>
            <a:chExt cx="2304" cy="240"/>
          </a:xfrm>
        </p:grpSpPr>
        <p:sp>
          <p:nvSpPr>
            <p:cNvPr id="25642" name="Line 76"/>
            <p:cNvSpPr>
              <a:spLocks noChangeShapeType="1"/>
            </p:cNvSpPr>
            <p:nvPr/>
          </p:nvSpPr>
          <p:spPr bwMode="auto">
            <a:xfrm flipH="1">
              <a:off x="4032" y="1968"/>
              <a:ext cx="336" cy="0"/>
            </a:xfrm>
            <a:prstGeom prst="line">
              <a:avLst/>
            </a:prstGeom>
            <a:noFill/>
            <a:ln w="28575">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Line 77"/>
            <p:cNvSpPr>
              <a:spLocks noChangeShapeType="1"/>
            </p:cNvSpPr>
            <p:nvPr/>
          </p:nvSpPr>
          <p:spPr bwMode="auto">
            <a:xfrm flipH="1">
              <a:off x="2064" y="1728"/>
              <a:ext cx="1968"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4" name="Line 78"/>
            <p:cNvSpPr>
              <a:spLocks noChangeShapeType="1"/>
            </p:cNvSpPr>
            <p:nvPr/>
          </p:nvSpPr>
          <p:spPr bwMode="auto">
            <a:xfrm>
              <a:off x="4032" y="1728"/>
              <a:ext cx="0"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311" name="Group 79"/>
          <p:cNvGrpSpPr>
            <a:grpSpLocks/>
          </p:cNvGrpSpPr>
          <p:nvPr/>
        </p:nvGrpSpPr>
        <p:grpSpPr bwMode="auto">
          <a:xfrm>
            <a:off x="3222210" y="1179513"/>
            <a:ext cx="674687" cy="2630487"/>
            <a:chOff x="2064" y="2016"/>
            <a:chExt cx="480" cy="384"/>
          </a:xfrm>
        </p:grpSpPr>
        <p:sp>
          <p:nvSpPr>
            <p:cNvPr id="25639" name="Line 80"/>
            <p:cNvSpPr>
              <a:spLocks noChangeShapeType="1"/>
            </p:cNvSpPr>
            <p:nvPr/>
          </p:nvSpPr>
          <p:spPr bwMode="auto">
            <a:xfrm flipH="1" flipV="1">
              <a:off x="2256" y="2400"/>
              <a:ext cx="288" cy="0"/>
            </a:xfrm>
            <a:prstGeom prst="line">
              <a:avLst/>
            </a:prstGeom>
            <a:noFill/>
            <a:ln w="28575">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 name="Line 81"/>
            <p:cNvSpPr>
              <a:spLocks noChangeShapeType="1"/>
            </p:cNvSpPr>
            <p:nvPr/>
          </p:nvSpPr>
          <p:spPr bwMode="auto">
            <a:xfrm flipH="1">
              <a:off x="2064" y="2016"/>
              <a:ext cx="19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1" name="Line 82"/>
            <p:cNvSpPr>
              <a:spLocks noChangeShapeType="1"/>
            </p:cNvSpPr>
            <p:nvPr/>
          </p:nvSpPr>
          <p:spPr bwMode="auto">
            <a:xfrm flipH="1">
              <a:off x="2256" y="2016"/>
              <a:ext cx="0" cy="384"/>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315" name="Group 83"/>
          <p:cNvGrpSpPr>
            <a:grpSpLocks/>
          </p:cNvGrpSpPr>
          <p:nvPr/>
        </p:nvGrpSpPr>
        <p:grpSpPr bwMode="auto">
          <a:xfrm>
            <a:off x="936210" y="1484313"/>
            <a:ext cx="2286000" cy="433387"/>
            <a:chOff x="2335" y="890"/>
            <a:chExt cx="1271" cy="273"/>
          </a:xfrm>
        </p:grpSpPr>
        <p:sp>
          <p:nvSpPr>
            <p:cNvPr id="25637" name="Line 84"/>
            <p:cNvSpPr>
              <a:spLocks noChangeShapeType="1"/>
            </p:cNvSpPr>
            <p:nvPr/>
          </p:nvSpPr>
          <p:spPr bwMode="auto">
            <a:xfrm>
              <a:off x="3379" y="890"/>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8" name="Rectangle 85"/>
            <p:cNvSpPr>
              <a:spLocks noChangeArrowheads="1"/>
            </p:cNvSpPr>
            <p:nvPr/>
          </p:nvSpPr>
          <p:spPr bwMode="auto">
            <a:xfrm>
              <a:off x="2335" y="890"/>
              <a:ext cx="1271" cy="2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ea typeface="宋体" pitchFamily="2" charset="-122"/>
                </a:rPr>
                <a:t>a</a:t>
              </a:r>
            </a:p>
          </p:txBody>
        </p:sp>
      </p:grpSp>
      <p:grpSp>
        <p:nvGrpSpPr>
          <p:cNvPr id="351318" name="Group 86"/>
          <p:cNvGrpSpPr>
            <a:grpSpLocks/>
          </p:cNvGrpSpPr>
          <p:nvPr/>
        </p:nvGrpSpPr>
        <p:grpSpPr bwMode="auto">
          <a:xfrm>
            <a:off x="936210" y="1882775"/>
            <a:ext cx="2286000" cy="466725"/>
            <a:chOff x="912" y="1392"/>
            <a:chExt cx="1344" cy="294"/>
          </a:xfrm>
        </p:grpSpPr>
        <p:sp>
          <p:nvSpPr>
            <p:cNvPr id="25635" name="Text Box 87"/>
            <p:cNvSpPr txBox="1">
              <a:spLocks noChangeArrowheads="1"/>
            </p:cNvSpPr>
            <p:nvPr/>
          </p:nvSpPr>
          <p:spPr bwMode="auto">
            <a:xfrm>
              <a:off x="912" y="1392"/>
              <a:ext cx="1344"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x                        </a:t>
              </a:r>
            </a:p>
          </p:txBody>
        </p:sp>
        <p:sp>
          <p:nvSpPr>
            <p:cNvPr id="25636" name="Line 88"/>
            <p:cNvSpPr>
              <a:spLocks noChangeShapeType="1"/>
            </p:cNvSpPr>
            <p:nvPr/>
          </p:nvSpPr>
          <p:spPr bwMode="auto">
            <a:xfrm>
              <a:off x="2016" y="139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322" name="Group 90"/>
          <p:cNvGrpSpPr>
            <a:grpSpLocks/>
          </p:cNvGrpSpPr>
          <p:nvPr/>
        </p:nvGrpSpPr>
        <p:grpSpPr bwMode="auto">
          <a:xfrm>
            <a:off x="4931947" y="4778375"/>
            <a:ext cx="1125538" cy="495300"/>
            <a:chOff x="3220" y="3010"/>
            <a:chExt cx="709" cy="312"/>
          </a:xfrm>
        </p:grpSpPr>
        <p:sp>
          <p:nvSpPr>
            <p:cNvPr id="25632" name="Line 71"/>
            <p:cNvSpPr>
              <a:spLocks noChangeShapeType="1"/>
            </p:cNvSpPr>
            <p:nvPr/>
          </p:nvSpPr>
          <p:spPr bwMode="auto">
            <a:xfrm flipH="1">
              <a:off x="3617" y="3322"/>
              <a:ext cx="312" cy="0"/>
            </a:xfrm>
            <a:prstGeom prst="line">
              <a:avLst/>
            </a:prstGeom>
            <a:noFill/>
            <a:ln w="28575">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3" name="Line 73"/>
            <p:cNvSpPr>
              <a:spLocks noChangeShapeType="1"/>
            </p:cNvSpPr>
            <p:nvPr/>
          </p:nvSpPr>
          <p:spPr bwMode="auto">
            <a:xfrm flipH="1">
              <a:off x="3220" y="3010"/>
              <a:ext cx="39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5634" name="AutoShape 89"/>
            <p:cNvCxnSpPr>
              <a:cxnSpLocks noChangeShapeType="1"/>
              <a:stCxn id="25633" idx="0"/>
              <a:endCxn id="25632" idx="1"/>
            </p:cNvCxnSpPr>
            <p:nvPr/>
          </p:nvCxnSpPr>
          <p:spPr bwMode="auto">
            <a:xfrm flipH="1">
              <a:off x="3617" y="3010"/>
              <a:ext cx="1" cy="312"/>
            </a:xfrm>
            <a:prstGeom prst="straightConnector1">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1324" name="Group 92"/>
          <p:cNvGrpSpPr>
            <a:grpSpLocks/>
          </p:cNvGrpSpPr>
          <p:nvPr/>
        </p:nvGrpSpPr>
        <p:grpSpPr bwMode="auto">
          <a:xfrm>
            <a:off x="251519" y="1133745"/>
            <a:ext cx="2835315" cy="3734652"/>
            <a:chOff x="215" y="743"/>
            <a:chExt cx="1683" cy="2267"/>
          </a:xfrm>
        </p:grpSpPr>
        <p:grpSp>
          <p:nvGrpSpPr>
            <p:cNvPr id="25628" name="Group 62"/>
            <p:cNvGrpSpPr>
              <a:grpSpLocks/>
            </p:cNvGrpSpPr>
            <p:nvPr/>
          </p:nvGrpSpPr>
          <p:grpSpPr bwMode="auto">
            <a:xfrm>
              <a:off x="215" y="743"/>
              <a:ext cx="1683" cy="2267"/>
              <a:chOff x="1872" y="2352"/>
              <a:chExt cx="314" cy="720"/>
            </a:xfrm>
          </p:grpSpPr>
          <p:sp>
            <p:nvSpPr>
              <p:cNvPr id="25630" name="Line 63"/>
              <p:cNvSpPr>
                <a:spLocks noChangeShapeType="1"/>
              </p:cNvSpPr>
              <p:nvPr/>
            </p:nvSpPr>
            <p:spPr bwMode="auto">
              <a:xfrm flipH="1">
                <a:off x="1872" y="3072"/>
                <a:ext cx="314"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Line 64"/>
              <p:cNvSpPr>
                <a:spLocks noChangeShapeType="1"/>
              </p:cNvSpPr>
              <p:nvPr/>
            </p:nvSpPr>
            <p:spPr bwMode="auto">
              <a:xfrm flipV="1">
                <a:off x="1872" y="2352"/>
                <a:ext cx="0" cy="72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29" name="Line 91"/>
            <p:cNvSpPr>
              <a:spLocks noChangeShapeType="1"/>
            </p:cNvSpPr>
            <p:nvPr/>
          </p:nvSpPr>
          <p:spPr bwMode="auto">
            <a:xfrm>
              <a:off x="216" y="743"/>
              <a:ext cx="401"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78178" name="Object 179">
            <a:hlinkClick r:id="" action="ppaction://hlinkshowjump?jump=previousslide"/>
          </p:cNvPr>
          <p:cNvGraphicFramePr>
            <a:graphicFrameLocks noChangeAspect="1"/>
          </p:cNvGraphicFramePr>
          <p:nvPr/>
        </p:nvGraphicFramePr>
        <p:xfrm>
          <a:off x="8385175" y="61913"/>
          <a:ext cx="682625" cy="395287"/>
        </p:xfrm>
        <a:graphic>
          <a:graphicData uri="http://schemas.openxmlformats.org/presentationml/2006/ole">
            <mc:AlternateContent xmlns:mc="http://schemas.openxmlformats.org/markup-compatibility/2006">
              <mc:Choice xmlns:v="urn:schemas-microsoft-com:vml" Requires="v">
                <p:oleObj spid="_x0000_s178179" name="剪辑" r:id="rId3" imgW="7002463" imgH="4060825" progId="">
                  <p:embed/>
                </p:oleObj>
              </mc:Choice>
              <mc:Fallback>
                <p:oleObj name="剪辑" r:id="rId3" imgW="7002463" imgH="4060825" progId="">
                  <p:embed/>
                  <p:pic>
                    <p:nvPicPr>
                      <p:cNvPr id="0" name="Object 1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5175" y="61913"/>
                        <a:ext cx="68262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1235"/>
                                        </p:tgtEl>
                                        <p:attrNameLst>
                                          <p:attrName>style.visibility</p:attrName>
                                        </p:attrNameLst>
                                      </p:cBhvr>
                                      <p:to>
                                        <p:strVal val="visible"/>
                                      </p:to>
                                    </p:set>
                                    <p:animEffect transition="in" filter="wipe(up)">
                                      <p:cBhvr>
                                        <p:cTn id="7" dur="500"/>
                                        <p:tgtEl>
                                          <p:spTgt spid="351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1315"/>
                                        </p:tgtEl>
                                        <p:attrNameLst>
                                          <p:attrName>style.visibility</p:attrName>
                                        </p:attrNameLst>
                                      </p:cBhvr>
                                      <p:to>
                                        <p:strVal val="visible"/>
                                      </p:to>
                                    </p:set>
                                    <p:animEffect transition="in" filter="wipe(up)">
                                      <p:cBhvr>
                                        <p:cTn id="12" dur="500"/>
                                        <p:tgtEl>
                                          <p:spTgt spid="351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51318"/>
                                        </p:tgtEl>
                                        <p:attrNameLst>
                                          <p:attrName>style.visibility</p:attrName>
                                        </p:attrNameLst>
                                      </p:cBhvr>
                                      <p:to>
                                        <p:strVal val="visible"/>
                                      </p:to>
                                    </p:set>
                                    <p:animEffect transition="in" filter="wipe(up)">
                                      <p:cBhvr>
                                        <p:cTn id="17" dur="500"/>
                                        <p:tgtEl>
                                          <p:spTgt spid="351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51240"/>
                                        </p:tgtEl>
                                        <p:attrNameLst>
                                          <p:attrName>style.visibility</p:attrName>
                                        </p:attrNameLst>
                                      </p:cBhvr>
                                      <p:to>
                                        <p:strVal val="visible"/>
                                      </p:to>
                                    </p:set>
                                    <p:animEffect transition="in" filter="wipe(up)">
                                      <p:cBhvr>
                                        <p:cTn id="22" dur="500"/>
                                        <p:tgtEl>
                                          <p:spTgt spid="3512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51243"/>
                                        </p:tgtEl>
                                        <p:attrNameLst>
                                          <p:attrName>style.visibility</p:attrName>
                                        </p:attrNameLst>
                                      </p:cBhvr>
                                      <p:to>
                                        <p:strVal val="visible"/>
                                      </p:to>
                                    </p:set>
                                    <p:animEffect transition="in" filter="wipe(up)">
                                      <p:cBhvr>
                                        <p:cTn id="27" dur="500"/>
                                        <p:tgtEl>
                                          <p:spTgt spid="351243"/>
                                        </p:tgtEl>
                                      </p:cBhvr>
                                    </p:animEffect>
                                  </p:childTnLst>
                                </p:cTn>
                              </p:par>
                            </p:childTnLst>
                          </p:cTn>
                        </p:par>
                        <p:par>
                          <p:cTn id="28" fill="hold" nodeType="afterGroup">
                            <p:stCondLst>
                              <p:cond delay="500"/>
                            </p:stCondLst>
                            <p:childTnLst>
                              <p:par>
                                <p:cTn id="29" presetID="18" presetClass="entr" presetSubtype="6" fill="hold" nodeType="afterEffect">
                                  <p:stCondLst>
                                    <p:cond delay="0"/>
                                  </p:stCondLst>
                                  <p:childTnLst>
                                    <p:set>
                                      <p:cBhvr>
                                        <p:cTn id="30" dur="1" fill="hold">
                                          <p:stCondLst>
                                            <p:cond delay="0"/>
                                          </p:stCondLst>
                                        </p:cTn>
                                        <p:tgtEl>
                                          <p:spTgt spid="351251"/>
                                        </p:tgtEl>
                                        <p:attrNameLst>
                                          <p:attrName>style.visibility</p:attrName>
                                        </p:attrNameLst>
                                      </p:cBhvr>
                                      <p:to>
                                        <p:strVal val="visible"/>
                                      </p:to>
                                    </p:set>
                                    <p:animEffect transition="in" filter="strips(downRight)">
                                      <p:cBhvr>
                                        <p:cTn id="31" dur="500"/>
                                        <p:tgtEl>
                                          <p:spTgt spid="351251"/>
                                        </p:tgtEl>
                                      </p:cBhvr>
                                    </p:animEffect>
                                  </p:childTnLst>
                                </p:cTn>
                              </p:par>
                            </p:childTnLst>
                          </p:cTn>
                        </p:par>
                        <p:par>
                          <p:cTn id="32" fill="hold" nodeType="afterGroup">
                            <p:stCondLst>
                              <p:cond delay="1000"/>
                            </p:stCondLst>
                            <p:childTnLst>
                              <p:par>
                                <p:cTn id="33" presetID="18" presetClass="entr" presetSubtype="12" fill="hold" nodeType="afterEffect">
                                  <p:stCondLst>
                                    <p:cond delay="0"/>
                                  </p:stCondLst>
                                  <p:childTnLst>
                                    <p:set>
                                      <p:cBhvr>
                                        <p:cTn id="34" dur="1" fill="hold">
                                          <p:stCondLst>
                                            <p:cond delay="0"/>
                                          </p:stCondLst>
                                        </p:cTn>
                                        <p:tgtEl>
                                          <p:spTgt spid="351307"/>
                                        </p:tgtEl>
                                        <p:attrNameLst>
                                          <p:attrName>style.visibility</p:attrName>
                                        </p:attrNameLst>
                                      </p:cBhvr>
                                      <p:to>
                                        <p:strVal val="visible"/>
                                      </p:to>
                                    </p:set>
                                    <p:animEffect transition="in" filter="strips(downLeft)">
                                      <p:cBhvr>
                                        <p:cTn id="35" dur="500"/>
                                        <p:tgtEl>
                                          <p:spTgt spid="35130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351248"/>
                                        </p:tgtEl>
                                        <p:attrNameLst>
                                          <p:attrName>style.visibility</p:attrName>
                                        </p:attrNameLst>
                                      </p:cBhvr>
                                      <p:to>
                                        <p:strVal val="visible"/>
                                      </p:to>
                                    </p:set>
                                    <p:animEffect transition="in" filter="wipe(up)">
                                      <p:cBhvr>
                                        <p:cTn id="40" dur="500"/>
                                        <p:tgtEl>
                                          <p:spTgt spid="35124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351254"/>
                                        </p:tgtEl>
                                        <p:attrNameLst>
                                          <p:attrName>style.visibility</p:attrName>
                                        </p:attrNameLst>
                                      </p:cBhvr>
                                      <p:to>
                                        <p:strVal val="visible"/>
                                      </p:to>
                                    </p:set>
                                    <p:animEffect transition="in" filter="wipe(up)">
                                      <p:cBhvr>
                                        <p:cTn id="45" dur="500"/>
                                        <p:tgtEl>
                                          <p:spTgt spid="35125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351257"/>
                                        </p:tgtEl>
                                        <p:attrNameLst>
                                          <p:attrName>style.visibility</p:attrName>
                                        </p:attrNameLst>
                                      </p:cBhvr>
                                      <p:to>
                                        <p:strVal val="visible"/>
                                      </p:to>
                                    </p:set>
                                    <p:animEffect transition="in" filter="wipe(up)">
                                      <p:cBhvr>
                                        <p:cTn id="50" dur="500"/>
                                        <p:tgtEl>
                                          <p:spTgt spid="351257"/>
                                        </p:tgtEl>
                                      </p:cBhvr>
                                    </p:animEffect>
                                  </p:childTnLst>
                                </p:cTn>
                              </p:par>
                            </p:childTnLst>
                          </p:cTn>
                        </p:par>
                        <p:par>
                          <p:cTn id="51" fill="hold" nodeType="afterGroup">
                            <p:stCondLst>
                              <p:cond delay="500"/>
                            </p:stCondLst>
                            <p:childTnLst>
                              <p:par>
                                <p:cTn id="52" presetID="18" presetClass="entr" presetSubtype="6" fill="hold" nodeType="afterEffect">
                                  <p:stCondLst>
                                    <p:cond delay="0"/>
                                  </p:stCondLst>
                                  <p:childTnLst>
                                    <p:set>
                                      <p:cBhvr>
                                        <p:cTn id="53" dur="1" fill="hold">
                                          <p:stCondLst>
                                            <p:cond delay="0"/>
                                          </p:stCondLst>
                                        </p:cTn>
                                        <p:tgtEl>
                                          <p:spTgt spid="351262"/>
                                        </p:tgtEl>
                                        <p:attrNameLst>
                                          <p:attrName>style.visibility</p:attrName>
                                        </p:attrNameLst>
                                      </p:cBhvr>
                                      <p:to>
                                        <p:strVal val="visible"/>
                                      </p:to>
                                    </p:set>
                                    <p:animEffect transition="in" filter="strips(downRight)">
                                      <p:cBhvr>
                                        <p:cTn id="54" dur="500"/>
                                        <p:tgtEl>
                                          <p:spTgt spid="351262"/>
                                        </p:tgtEl>
                                      </p:cBhvr>
                                    </p:animEffect>
                                  </p:childTnLst>
                                </p:cTn>
                              </p:par>
                            </p:childTnLst>
                          </p:cTn>
                        </p:par>
                        <p:par>
                          <p:cTn id="55" fill="hold" nodeType="afterGroup">
                            <p:stCondLst>
                              <p:cond delay="1000"/>
                            </p:stCondLst>
                            <p:childTnLst>
                              <p:par>
                                <p:cTn id="56" presetID="18" presetClass="entr" presetSubtype="9" fill="hold" nodeType="afterEffect">
                                  <p:stCondLst>
                                    <p:cond delay="0"/>
                                  </p:stCondLst>
                                  <p:childTnLst>
                                    <p:set>
                                      <p:cBhvr>
                                        <p:cTn id="57" dur="1" fill="hold">
                                          <p:stCondLst>
                                            <p:cond delay="0"/>
                                          </p:stCondLst>
                                        </p:cTn>
                                        <p:tgtEl>
                                          <p:spTgt spid="351311"/>
                                        </p:tgtEl>
                                        <p:attrNameLst>
                                          <p:attrName>style.visibility</p:attrName>
                                        </p:attrNameLst>
                                      </p:cBhvr>
                                      <p:to>
                                        <p:strVal val="visible"/>
                                      </p:to>
                                    </p:set>
                                    <p:animEffect transition="in" filter="strips(upLeft)">
                                      <p:cBhvr>
                                        <p:cTn id="58" dur="500"/>
                                        <p:tgtEl>
                                          <p:spTgt spid="35131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351265"/>
                                        </p:tgtEl>
                                        <p:attrNameLst>
                                          <p:attrName>style.visibility</p:attrName>
                                        </p:attrNameLst>
                                      </p:cBhvr>
                                      <p:to>
                                        <p:strVal val="visible"/>
                                      </p:to>
                                    </p:set>
                                    <p:animEffect transition="in" filter="wipe(up)">
                                      <p:cBhvr>
                                        <p:cTn id="63" dur="500"/>
                                        <p:tgtEl>
                                          <p:spTgt spid="35126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351268"/>
                                        </p:tgtEl>
                                        <p:attrNameLst>
                                          <p:attrName>style.visibility</p:attrName>
                                        </p:attrNameLst>
                                      </p:cBhvr>
                                      <p:to>
                                        <p:strVal val="visible"/>
                                      </p:to>
                                    </p:set>
                                    <p:animEffect transition="in" filter="wipe(up)">
                                      <p:cBhvr>
                                        <p:cTn id="68" dur="500"/>
                                        <p:tgtEl>
                                          <p:spTgt spid="351268"/>
                                        </p:tgtEl>
                                      </p:cBhvr>
                                    </p:animEffect>
                                  </p:childTnLst>
                                </p:cTn>
                              </p:par>
                            </p:childTnLst>
                          </p:cTn>
                        </p:par>
                        <p:par>
                          <p:cTn id="69" fill="hold" nodeType="afterGroup">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351293"/>
                                        </p:tgtEl>
                                        <p:attrNameLst>
                                          <p:attrName>style.visibility</p:attrName>
                                        </p:attrNameLst>
                                      </p:cBhvr>
                                      <p:to>
                                        <p:strVal val="visible"/>
                                      </p:to>
                                    </p:set>
                                    <p:animEffect transition="in" filter="wipe(up)">
                                      <p:cBhvr>
                                        <p:cTn id="72" dur="500"/>
                                        <p:tgtEl>
                                          <p:spTgt spid="351293"/>
                                        </p:tgtEl>
                                      </p:cBhvr>
                                    </p:animEffect>
                                  </p:childTnLst>
                                </p:cTn>
                              </p:par>
                            </p:childTnLst>
                          </p:cTn>
                        </p:par>
                        <p:par>
                          <p:cTn id="73" fill="hold" nodeType="afterGroup">
                            <p:stCondLst>
                              <p:cond delay="1000"/>
                            </p:stCondLst>
                            <p:childTnLst>
                              <p:par>
                                <p:cTn id="74" presetID="22" presetClass="entr" presetSubtype="4" fill="hold" nodeType="afterEffect">
                                  <p:stCondLst>
                                    <p:cond delay="0"/>
                                  </p:stCondLst>
                                  <p:childTnLst>
                                    <p:set>
                                      <p:cBhvr>
                                        <p:cTn id="75" dur="1" fill="hold">
                                          <p:stCondLst>
                                            <p:cond delay="0"/>
                                          </p:stCondLst>
                                        </p:cTn>
                                        <p:tgtEl>
                                          <p:spTgt spid="351324"/>
                                        </p:tgtEl>
                                        <p:attrNameLst>
                                          <p:attrName>style.visibility</p:attrName>
                                        </p:attrNameLst>
                                      </p:cBhvr>
                                      <p:to>
                                        <p:strVal val="visible"/>
                                      </p:to>
                                    </p:set>
                                    <p:animEffect transition="in" filter="wipe(down)">
                                      <p:cBhvr>
                                        <p:cTn id="76" dur="500"/>
                                        <p:tgtEl>
                                          <p:spTgt spid="35132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351273"/>
                                        </p:tgtEl>
                                        <p:attrNameLst>
                                          <p:attrName>style.visibility</p:attrName>
                                        </p:attrNameLst>
                                      </p:cBhvr>
                                      <p:to>
                                        <p:strVal val="visible"/>
                                      </p:to>
                                    </p:set>
                                    <p:animEffect transition="in" filter="wipe(up)">
                                      <p:cBhvr>
                                        <p:cTn id="81" dur="500"/>
                                        <p:tgtEl>
                                          <p:spTgt spid="35127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351276"/>
                                        </p:tgtEl>
                                        <p:attrNameLst>
                                          <p:attrName>style.visibility</p:attrName>
                                        </p:attrNameLst>
                                      </p:cBhvr>
                                      <p:to>
                                        <p:strVal val="visible"/>
                                      </p:to>
                                    </p:set>
                                    <p:animEffect transition="in" filter="wipe(up)">
                                      <p:cBhvr>
                                        <p:cTn id="86" dur="500"/>
                                        <p:tgtEl>
                                          <p:spTgt spid="35127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nodeType="clickEffect">
                                  <p:stCondLst>
                                    <p:cond delay="0"/>
                                  </p:stCondLst>
                                  <p:childTnLst>
                                    <p:set>
                                      <p:cBhvr>
                                        <p:cTn id="90" dur="1" fill="hold">
                                          <p:stCondLst>
                                            <p:cond delay="0"/>
                                          </p:stCondLst>
                                        </p:cTn>
                                        <p:tgtEl>
                                          <p:spTgt spid="351279"/>
                                        </p:tgtEl>
                                        <p:attrNameLst>
                                          <p:attrName>style.visibility</p:attrName>
                                        </p:attrNameLst>
                                      </p:cBhvr>
                                      <p:to>
                                        <p:strVal val="visible"/>
                                      </p:to>
                                    </p:set>
                                    <p:animEffect transition="in" filter="wipe(up)">
                                      <p:cBhvr>
                                        <p:cTn id="91" dur="500"/>
                                        <p:tgtEl>
                                          <p:spTgt spid="35127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351282"/>
                                        </p:tgtEl>
                                        <p:attrNameLst>
                                          <p:attrName>style.visibility</p:attrName>
                                        </p:attrNameLst>
                                      </p:cBhvr>
                                      <p:to>
                                        <p:strVal val="visible"/>
                                      </p:to>
                                    </p:set>
                                    <p:animEffect transition="in" filter="wipe(up)">
                                      <p:cBhvr>
                                        <p:cTn id="96" dur="500"/>
                                        <p:tgtEl>
                                          <p:spTgt spid="351282"/>
                                        </p:tgtEl>
                                      </p:cBhvr>
                                    </p:animEffect>
                                  </p:childTnLst>
                                </p:cTn>
                              </p:par>
                            </p:childTnLst>
                          </p:cTn>
                        </p:par>
                        <p:par>
                          <p:cTn id="97" fill="hold" nodeType="afterGroup">
                            <p:stCondLst>
                              <p:cond delay="500"/>
                            </p:stCondLst>
                            <p:childTnLst>
                              <p:par>
                                <p:cTn id="98" presetID="18" presetClass="entr" presetSubtype="3" fill="hold" nodeType="afterEffect">
                                  <p:stCondLst>
                                    <p:cond delay="0"/>
                                  </p:stCondLst>
                                  <p:childTnLst>
                                    <p:set>
                                      <p:cBhvr>
                                        <p:cTn id="99" dur="1" fill="hold">
                                          <p:stCondLst>
                                            <p:cond delay="0"/>
                                          </p:stCondLst>
                                        </p:cTn>
                                        <p:tgtEl>
                                          <p:spTgt spid="351297"/>
                                        </p:tgtEl>
                                        <p:attrNameLst>
                                          <p:attrName>style.visibility</p:attrName>
                                        </p:attrNameLst>
                                      </p:cBhvr>
                                      <p:to>
                                        <p:strVal val="visible"/>
                                      </p:to>
                                    </p:set>
                                    <p:animEffect transition="in" filter="strips(upRight)">
                                      <p:cBhvr>
                                        <p:cTn id="100" dur="500"/>
                                        <p:tgtEl>
                                          <p:spTgt spid="351297"/>
                                        </p:tgtEl>
                                      </p:cBhvr>
                                    </p:animEffect>
                                  </p:childTnLst>
                                </p:cTn>
                              </p:par>
                            </p:childTnLst>
                          </p:cTn>
                        </p:par>
                        <p:par>
                          <p:cTn id="101" fill="hold" nodeType="afterGroup">
                            <p:stCondLst>
                              <p:cond delay="1000"/>
                            </p:stCondLst>
                            <p:childTnLst>
                              <p:par>
                                <p:cTn id="102" presetID="22" presetClass="entr" presetSubtype="2" fill="hold" nodeType="afterEffect">
                                  <p:stCondLst>
                                    <p:cond delay="0"/>
                                  </p:stCondLst>
                                  <p:childTnLst>
                                    <p:set>
                                      <p:cBhvr>
                                        <p:cTn id="103" dur="1" fill="hold">
                                          <p:stCondLst>
                                            <p:cond delay="0"/>
                                          </p:stCondLst>
                                        </p:cTn>
                                        <p:tgtEl>
                                          <p:spTgt spid="351322"/>
                                        </p:tgtEl>
                                        <p:attrNameLst>
                                          <p:attrName>style.visibility</p:attrName>
                                        </p:attrNameLst>
                                      </p:cBhvr>
                                      <p:to>
                                        <p:strVal val="visible"/>
                                      </p:to>
                                    </p:set>
                                    <p:animEffect transition="in" filter="wipe(right)">
                                      <p:cBhvr>
                                        <p:cTn id="104" dur="500"/>
                                        <p:tgtEl>
                                          <p:spTgt spid="35132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nodeType="clickEffect">
                                  <p:stCondLst>
                                    <p:cond delay="0"/>
                                  </p:stCondLst>
                                  <p:childTnLst>
                                    <p:set>
                                      <p:cBhvr>
                                        <p:cTn id="108" dur="1" fill="hold">
                                          <p:stCondLst>
                                            <p:cond delay="0"/>
                                          </p:stCondLst>
                                        </p:cTn>
                                        <p:tgtEl>
                                          <p:spTgt spid="351287"/>
                                        </p:tgtEl>
                                        <p:attrNameLst>
                                          <p:attrName>style.visibility</p:attrName>
                                        </p:attrNameLst>
                                      </p:cBhvr>
                                      <p:to>
                                        <p:strVal val="visible"/>
                                      </p:to>
                                    </p:set>
                                    <p:animEffect transition="in" filter="wipe(up)">
                                      <p:cBhvr>
                                        <p:cTn id="109" dur="500"/>
                                        <p:tgtEl>
                                          <p:spTgt spid="351287"/>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1" fill="hold" nodeType="clickEffect">
                                  <p:stCondLst>
                                    <p:cond delay="0"/>
                                  </p:stCondLst>
                                  <p:childTnLst>
                                    <p:set>
                                      <p:cBhvr>
                                        <p:cTn id="113" dur="1" fill="hold">
                                          <p:stCondLst>
                                            <p:cond delay="0"/>
                                          </p:stCondLst>
                                        </p:cTn>
                                        <p:tgtEl>
                                          <p:spTgt spid="351290"/>
                                        </p:tgtEl>
                                        <p:attrNameLst>
                                          <p:attrName>style.visibility</p:attrName>
                                        </p:attrNameLst>
                                      </p:cBhvr>
                                      <p:to>
                                        <p:strVal val="visible"/>
                                      </p:to>
                                    </p:set>
                                    <p:animEffect transition="in" filter="wipe(up)">
                                      <p:cBhvr>
                                        <p:cTn id="114" dur="500"/>
                                        <p:tgtEl>
                                          <p:spTgt spid="35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9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20E859A-D14A-4829-B9FF-2CA3BAF3272F}" type="slidenum">
              <a:rPr lang="en-US" altLang="zh-CN"/>
              <a:pPr>
                <a:defRPr/>
              </a:pPr>
              <a:t>24</a:t>
            </a:fld>
            <a:endParaRPr lang="en-US" altLang="zh-CN"/>
          </a:p>
        </p:txBody>
      </p:sp>
      <p:sp>
        <p:nvSpPr>
          <p:cNvPr id="26627" name="Rectangle 2"/>
          <p:cNvSpPr>
            <a:spLocks noGrp="1" noChangeArrowheads="1"/>
          </p:cNvSpPr>
          <p:nvPr>
            <p:ph type="title"/>
          </p:nvPr>
        </p:nvSpPr>
        <p:spPr/>
        <p:txBody>
          <a:bodyPr/>
          <a:lstStyle/>
          <a:p>
            <a:pPr eaLnBrk="1" hangingPunct="1"/>
            <a:r>
              <a:rPr lang="en-US" altLang="zh-CN" dirty="0" smtClean="0">
                <a:latin typeface="宋体" pitchFamily="2" charset="-122"/>
              </a:rPr>
              <a:t>6.2.4 </a:t>
            </a:r>
            <a:r>
              <a:rPr lang="zh-CN" altLang="en-US" dirty="0" smtClean="0">
                <a:latin typeface="宋体" pitchFamily="2" charset="-122"/>
              </a:rPr>
              <a:t>符号表组织</a:t>
            </a:r>
          </a:p>
        </p:txBody>
      </p:sp>
      <p:sp>
        <p:nvSpPr>
          <p:cNvPr id="26628" name="Rectangle 3"/>
          <p:cNvSpPr>
            <a:spLocks noGrp="1" noChangeArrowheads="1"/>
          </p:cNvSpPr>
          <p:nvPr>
            <p:ph type="body" idx="1"/>
          </p:nvPr>
        </p:nvSpPr>
        <p:spPr/>
        <p:txBody>
          <a:bodyPr/>
          <a:lstStyle/>
          <a:p>
            <a:pPr eaLnBrk="1" hangingPunct="1">
              <a:buFont typeface="Monotype Sorts" pitchFamily="2" charset="2"/>
              <a:buNone/>
            </a:pPr>
            <a:r>
              <a:rPr lang="en-US" altLang="zh-CN" smtClean="0">
                <a:latin typeface="宋体" pitchFamily="2" charset="-122"/>
              </a:rPr>
              <a:t>1. </a:t>
            </a:r>
            <a:r>
              <a:rPr lang="zh-CN" altLang="en-US" smtClean="0">
                <a:latin typeface="宋体" pitchFamily="2" charset="-122"/>
              </a:rPr>
              <a:t>非块结构语言的符号表组织</a:t>
            </a:r>
          </a:p>
          <a:p>
            <a:pPr eaLnBrk="1" hangingPunct="1">
              <a:buFont typeface="Monotype Sorts" pitchFamily="2" charset="2"/>
              <a:buNone/>
            </a:pPr>
            <a:r>
              <a:rPr lang="en-US" altLang="zh-CN" smtClean="0">
                <a:latin typeface="宋体" pitchFamily="2" charset="-122"/>
              </a:rPr>
              <a:t>2. </a:t>
            </a:r>
            <a:r>
              <a:rPr lang="zh-CN" altLang="en-US" smtClean="0">
                <a:latin typeface="宋体" pitchFamily="2" charset="-122"/>
              </a:rPr>
              <a:t>块结构语言的符号表组织</a:t>
            </a:r>
          </a:p>
        </p:txBody>
      </p:sp>
      <p:sp>
        <p:nvSpPr>
          <p:cNvPr id="5" name="AutoShape 4">
            <a:hlinkClick r:id="rId2" action="ppaction://hlinksldjump"/>
          </p:cNvPr>
          <p:cNvSpPr>
            <a:spLocks noChangeArrowheads="1"/>
          </p:cNvSpPr>
          <p:nvPr/>
        </p:nvSpPr>
        <p:spPr bwMode="auto">
          <a:xfrm>
            <a:off x="5181600" y="1752600"/>
            <a:ext cx="5334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6A84D636-4C92-4CDA-B8A3-7E5974342F55}" type="slidenum">
              <a:rPr lang="en-US" altLang="zh-CN"/>
              <a:pPr>
                <a:defRPr/>
              </a:pPr>
              <a:t>25</a:t>
            </a:fld>
            <a:endParaRPr lang="en-US" altLang="zh-CN"/>
          </a:p>
        </p:txBody>
      </p:sp>
      <p:sp>
        <p:nvSpPr>
          <p:cNvPr id="27651" name="Rectangle 2"/>
          <p:cNvSpPr>
            <a:spLocks noGrp="1" noChangeArrowheads="1"/>
          </p:cNvSpPr>
          <p:nvPr>
            <p:ph type="title"/>
          </p:nvPr>
        </p:nvSpPr>
        <p:spPr/>
        <p:txBody>
          <a:bodyPr/>
          <a:lstStyle/>
          <a:p>
            <a:pPr eaLnBrk="1" hangingPunct="1"/>
            <a:r>
              <a:rPr lang="en-US" altLang="zh-CN" dirty="0" smtClean="0">
                <a:latin typeface="宋体" pitchFamily="2" charset="-122"/>
              </a:rPr>
              <a:t>1. </a:t>
            </a:r>
            <a:r>
              <a:rPr lang="zh-CN" altLang="en-US" dirty="0" smtClean="0">
                <a:latin typeface="宋体" pitchFamily="2" charset="-122"/>
              </a:rPr>
              <a:t>非块结构语言的符号表组织</a:t>
            </a:r>
          </a:p>
        </p:txBody>
      </p:sp>
      <p:sp>
        <p:nvSpPr>
          <p:cNvPr id="353283" name="Rectangle 3"/>
          <p:cNvSpPr>
            <a:spLocks noGrp="1" noChangeArrowheads="1"/>
          </p:cNvSpPr>
          <p:nvPr>
            <p:ph type="body" idx="1"/>
          </p:nvPr>
        </p:nvSpPr>
        <p:spPr/>
        <p:txBody>
          <a:bodyPr/>
          <a:lstStyle/>
          <a:p>
            <a:pPr eaLnBrk="1" hangingPunct="1"/>
            <a:r>
              <a:rPr lang="zh-CN" altLang="en-US" dirty="0" smtClean="0">
                <a:latin typeface="宋体" pitchFamily="2" charset="-122"/>
              </a:rPr>
              <a:t>非块结构语言：</a:t>
            </a:r>
          </a:p>
          <a:p>
            <a:pPr lvl="1" eaLnBrk="1" hangingPunct="1"/>
            <a:r>
              <a:rPr lang="zh-CN" altLang="en-US" dirty="0" smtClean="0">
                <a:latin typeface="宋体" pitchFamily="2" charset="-122"/>
              </a:rPr>
              <a:t>编写的每一个可独立编译的程序单元是一个不含子模块的单一模块</a:t>
            </a:r>
          </a:p>
          <a:p>
            <a:pPr lvl="1" eaLnBrk="1" hangingPunct="1"/>
            <a:r>
              <a:rPr lang="zh-CN" altLang="en-US" dirty="0" smtClean="0">
                <a:latin typeface="宋体" pitchFamily="2" charset="-122"/>
              </a:rPr>
              <a:t>模块中声明的所有变量属于整个程序</a:t>
            </a:r>
          </a:p>
          <a:p>
            <a:pPr eaLnBrk="1" hangingPunct="1"/>
            <a:r>
              <a:rPr lang="zh-CN" altLang="en-US" dirty="0" smtClean="0">
                <a:latin typeface="宋体" pitchFamily="2" charset="-122"/>
              </a:rPr>
              <a:t>符号表组织</a:t>
            </a:r>
          </a:p>
          <a:p>
            <a:pPr lvl="1" eaLnBrk="1" hangingPunct="1"/>
            <a:r>
              <a:rPr lang="zh-CN" altLang="en-US" dirty="0" smtClean="0">
                <a:solidFill>
                  <a:srgbClr val="0000FF"/>
                </a:solidFill>
                <a:latin typeface="宋体" pitchFamily="2" charset="-122"/>
              </a:rPr>
              <a:t>无序线性表</a:t>
            </a:r>
          </a:p>
          <a:p>
            <a:pPr lvl="2" eaLnBrk="1" hangingPunct="1"/>
            <a:r>
              <a:rPr lang="zh-CN" altLang="en-US" sz="2400" dirty="0" smtClean="0">
                <a:latin typeface="宋体" pitchFamily="2" charset="-122"/>
              </a:rPr>
              <a:t>属性记录按变量声明</a:t>
            </a:r>
            <a:r>
              <a:rPr lang="en-US" altLang="zh-CN" sz="2400" dirty="0" smtClean="0">
                <a:latin typeface="宋体" pitchFamily="2" charset="-122"/>
              </a:rPr>
              <a:t>/</a:t>
            </a:r>
            <a:r>
              <a:rPr lang="zh-CN" altLang="en-US" sz="2400" dirty="0" smtClean="0">
                <a:latin typeface="宋体" pitchFamily="2" charset="-122"/>
              </a:rPr>
              <a:t>出现的先后顺序填入表中</a:t>
            </a:r>
          </a:p>
          <a:p>
            <a:pPr lvl="2" eaLnBrk="1" hangingPunct="1"/>
            <a:r>
              <a:rPr lang="zh-CN" altLang="en-US" sz="2400" dirty="0" smtClean="0">
                <a:latin typeface="宋体" pitchFamily="2" charset="-122"/>
              </a:rPr>
              <a:t>插入前都要进行检索，若发现同名变量</a:t>
            </a:r>
          </a:p>
          <a:p>
            <a:pPr marL="1562100" lvl="3" eaLnBrk="1" hangingPunct="1"/>
            <a:r>
              <a:rPr lang="zh-CN" altLang="en-US" sz="2400" dirty="0" smtClean="0">
                <a:latin typeface="宋体" pitchFamily="2" charset="-122"/>
              </a:rPr>
              <a:t>对显式声明的语言：错误</a:t>
            </a:r>
          </a:p>
          <a:p>
            <a:pPr marL="1562100" lvl="3" eaLnBrk="1" hangingPunct="1"/>
            <a:r>
              <a:rPr lang="zh-CN" altLang="en-US" sz="2400" dirty="0" smtClean="0">
                <a:latin typeface="宋体" pitchFamily="2" charset="-122"/>
              </a:rPr>
              <a:t>对隐式声明的语言：引用</a:t>
            </a:r>
          </a:p>
          <a:p>
            <a:pPr lvl="2" eaLnBrk="1" hangingPunct="1"/>
            <a:r>
              <a:rPr lang="zh-CN" altLang="en-US" sz="2400" dirty="0" smtClean="0">
                <a:latin typeface="宋体" pitchFamily="2" charset="-122"/>
              </a:rPr>
              <a:t>适用于程序中出现的变量很少的情况</a:t>
            </a:r>
          </a:p>
          <a:p>
            <a:pPr lvl="1" eaLnBrk="1" hangingPunct="1"/>
            <a:endParaRPr lang="en-US" altLang="zh-CN"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wipe(up)">
                                      <p:cBhvr>
                                        <p:cTn id="7" dur="500"/>
                                        <p:tgtEl>
                                          <p:spTgt spid="35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wipe(up)">
                                      <p:cBhvr>
                                        <p:cTn id="12" dur="500"/>
                                        <p:tgtEl>
                                          <p:spTgt spid="353283">
                                            <p:txEl>
                                              <p:pRg st="1" end="1"/>
                                            </p:txEl>
                                          </p:spTgt>
                                        </p:tgtEl>
                                      </p:cBhvr>
                                    </p:animEffect>
                                  </p:childTnLst>
                                </p:cTn>
                              </p:par>
                            </p:childTnLst>
                          </p:cTn>
                        </p:par>
                        <p:par>
                          <p:cTn id="13" fill="hold" nodeType="with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53283">
                                            <p:txEl>
                                              <p:pRg st="2" end="2"/>
                                            </p:txEl>
                                          </p:spTgt>
                                        </p:tgtEl>
                                        <p:attrNameLst>
                                          <p:attrName>style.visibility</p:attrName>
                                        </p:attrNameLst>
                                      </p:cBhvr>
                                      <p:to>
                                        <p:strVal val="visible"/>
                                      </p:to>
                                    </p:set>
                                    <p:animEffect transition="in" filter="wipe(up)">
                                      <p:cBhvr>
                                        <p:cTn id="16" dur="500"/>
                                        <p:tgtEl>
                                          <p:spTgt spid="3532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53283">
                                            <p:txEl>
                                              <p:pRg st="3" end="3"/>
                                            </p:txEl>
                                          </p:spTgt>
                                        </p:tgtEl>
                                        <p:attrNameLst>
                                          <p:attrName>style.visibility</p:attrName>
                                        </p:attrNameLst>
                                      </p:cBhvr>
                                      <p:to>
                                        <p:strVal val="visible"/>
                                      </p:to>
                                    </p:set>
                                    <p:animEffect transition="in" filter="wipe(up)">
                                      <p:cBhvr>
                                        <p:cTn id="21" dur="500"/>
                                        <p:tgtEl>
                                          <p:spTgt spid="35328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53283">
                                            <p:txEl>
                                              <p:pRg st="4" end="4"/>
                                            </p:txEl>
                                          </p:spTgt>
                                        </p:tgtEl>
                                        <p:attrNameLst>
                                          <p:attrName>style.visibility</p:attrName>
                                        </p:attrNameLst>
                                      </p:cBhvr>
                                      <p:to>
                                        <p:strVal val="visible"/>
                                      </p:to>
                                    </p:set>
                                    <p:animEffect transition="in" filter="wipe(up)">
                                      <p:cBhvr>
                                        <p:cTn id="26" dur="500"/>
                                        <p:tgtEl>
                                          <p:spTgt spid="353283">
                                            <p:txEl>
                                              <p:pRg st="4" end="4"/>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53283">
                                            <p:txEl>
                                              <p:pRg st="5" end="5"/>
                                            </p:txEl>
                                          </p:spTgt>
                                        </p:tgtEl>
                                        <p:attrNameLst>
                                          <p:attrName>style.visibility</p:attrName>
                                        </p:attrNameLst>
                                      </p:cBhvr>
                                      <p:to>
                                        <p:strVal val="visible"/>
                                      </p:to>
                                    </p:set>
                                    <p:animEffect transition="in" filter="wipe(up)">
                                      <p:cBhvr>
                                        <p:cTn id="30" dur="500"/>
                                        <p:tgtEl>
                                          <p:spTgt spid="353283">
                                            <p:txEl>
                                              <p:pRg st="5" end="5"/>
                                            </p:txEl>
                                          </p:spTgt>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353283">
                                            <p:txEl>
                                              <p:pRg st="6" end="6"/>
                                            </p:txEl>
                                          </p:spTgt>
                                        </p:tgtEl>
                                        <p:attrNameLst>
                                          <p:attrName>style.visibility</p:attrName>
                                        </p:attrNameLst>
                                      </p:cBhvr>
                                      <p:to>
                                        <p:strVal val="visible"/>
                                      </p:to>
                                    </p:set>
                                    <p:animEffect transition="in" filter="wipe(up)">
                                      <p:cBhvr>
                                        <p:cTn id="34" dur="500"/>
                                        <p:tgtEl>
                                          <p:spTgt spid="353283">
                                            <p:txEl>
                                              <p:pRg st="6" end="6"/>
                                            </p:txEl>
                                          </p:spTgt>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353283">
                                            <p:txEl>
                                              <p:pRg st="7" end="7"/>
                                            </p:txEl>
                                          </p:spTgt>
                                        </p:tgtEl>
                                        <p:attrNameLst>
                                          <p:attrName>style.visibility</p:attrName>
                                        </p:attrNameLst>
                                      </p:cBhvr>
                                      <p:to>
                                        <p:strVal val="visible"/>
                                      </p:to>
                                    </p:set>
                                    <p:animEffect transition="in" filter="wipe(up)">
                                      <p:cBhvr>
                                        <p:cTn id="38" dur="500"/>
                                        <p:tgtEl>
                                          <p:spTgt spid="353283">
                                            <p:txEl>
                                              <p:pRg st="7" end="7"/>
                                            </p:txEl>
                                          </p:spTgt>
                                        </p:tgtEl>
                                      </p:cBhvr>
                                    </p:animEffect>
                                  </p:childTnLst>
                                </p:cTn>
                              </p:par>
                            </p:childTnLst>
                          </p:cTn>
                        </p:par>
                        <p:par>
                          <p:cTn id="39" fill="hold">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353283">
                                            <p:txEl>
                                              <p:pRg st="8" end="8"/>
                                            </p:txEl>
                                          </p:spTgt>
                                        </p:tgtEl>
                                        <p:attrNameLst>
                                          <p:attrName>style.visibility</p:attrName>
                                        </p:attrNameLst>
                                      </p:cBhvr>
                                      <p:to>
                                        <p:strVal val="visible"/>
                                      </p:to>
                                    </p:set>
                                    <p:animEffect transition="in" filter="wipe(up)">
                                      <p:cBhvr>
                                        <p:cTn id="42" dur="500"/>
                                        <p:tgtEl>
                                          <p:spTgt spid="353283">
                                            <p:txEl>
                                              <p:pRg st="8" end="8"/>
                                            </p:txEl>
                                          </p:spTgt>
                                        </p:tgtEl>
                                      </p:cBhvr>
                                    </p:animEffect>
                                  </p:childTnLst>
                                </p:cTn>
                              </p:par>
                            </p:childTnLst>
                          </p:cTn>
                        </p:par>
                        <p:par>
                          <p:cTn id="43" fill="hold">
                            <p:stCondLst>
                              <p:cond delay="2500"/>
                            </p:stCondLst>
                            <p:childTnLst>
                              <p:par>
                                <p:cTn id="44" presetID="22" presetClass="entr" presetSubtype="1" fill="hold" grpId="0" nodeType="afterEffect">
                                  <p:stCondLst>
                                    <p:cond delay="0"/>
                                  </p:stCondLst>
                                  <p:childTnLst>
                                    <p:set>
                                      <p:cBhvr>
                                        <p:cTn id="45" dur="1" fill="hold">
                                          <p:stCondLst>
                                            <p:cond delay="0"/>
                                          </p:stCondLst>
                                        </p:cTn>
                                        <p:tgtEl>
                                          <p:spTgt spid="353283">
                                            <p:txEl>
                                              <p:pRg st="9" end="9"/>
                                            </p:txEl>
                                          </p:spTgt>
                                        </p:tgtEl>
                                        <p:attrNameLst>
                                          <p:attrName>style.visibility</p:attrName>
                                        </p:attrNameLst>
                                      </p:cBhvr>
                                      <p:to>
                                        <p:strVal val="visible"/>
                                      </p:to>
                                    </p:set>
                                    <p:animEffect transition="in" filter="wipe(up)">
                                      <p:cBhvr>
                                        <p:cTn id="46" dur="500"/>
                                        <p:tgtEl>
                                          <p:spTgt spid="3532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uiExpand="1"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pPr>
              <a:defRPr/>
            </a:pPr>
            <a:fld id="{9C519CD3-BB56-4F6D-8DCC-E2B3AE56B7ED}" type="slidenum">
              <a:rPr lang="en-US" altLang="zh-CN"/>
              <a:pPr>
                <a:defRPr/>
              </a:pPr>
              <a:t>26</a:t>
            </a:fld>
            <a:endParaRPr lang="en-US" altLang="zh-CN"/>
          </a:p>
        </p:txBody>
      </p:sp>
      <p:sp>
        <p:nvSpPr>
          <p:cNvPr id="354312" name="Rectangle 8"/>
          <p:cNvSpPr>
            <a:spLocks noChangeArrowheads="1"/>
          </p:cNvSpPr>
          <p:nvPr/>
        </p:nvSpPr>
        <p:spPr bwMode="auto">
          <a:xfrm>
            <a:off x="250825" y="1043735"/>
            <a:ext cx="8642350" cy="5535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a:spcBef>
                <a:spcPct val="20000"/>
              </a:spcBef>
              <a:buFontTx/>
              <a:buChar char="–"/>
            </a:pPr>
            <a:r>
              <a:rPr lang="zh-CN" altLang="en-US" dirty="0">
                <a:solidFill>
                  <a:srgbClr val="0000FF"/>
                </a:solidFill>
                <a:latin typeface="黑体" pitchFamily="2" charset="-122"/>
              </a:rPr>
              <a:t>有序线性表</a:t>
            </a:r>
          </a:p>
          <a:p>
            <a:pPr marL="1143000" lvl="2" indent="-228600">
              <a:spcBef>
                <a:spcPct val="20000"/>
              </a:spcBef>
              <a:buFontTx/>
              <a:buChar char="•"/>
            </a:pPr>
            <a:r>
              <a:rPr lang="zh-CN" altLang="en-US" dirty="0">
                <a:latin typeface="黑体" pitchFamily="2" charset="-122"/>
              </a:rPr>
              <a:t>按字母顺序对变量名排序的表</a:t>
            </a:r>
          </a:p>
          <a:p>
            <a:pPr marL="1143000" lvl="2" indent="-228600">
              <a:spcBef>
                <a:spcPct val="20000"/>
              </a:spcBef>
              <a:buFontTx/>
              <a:buChar char="•"/>
            </a:pPr>
            <a:r>
              <a:rPr lang="zh-CN" altLang="en-US" dirty="0" smtClean="0">
                <a:latin typeface="黑体" pitchFamily="2" charset="-122"/>
              </a:rPr>
              <a:t>线性</a:t>
            </a:r>
            <a:r>
              <a:rPr lang="zh-CN" altLang="en-US" dirty="0">
                <a:latin typeface="黑体" pitchFamily="2" charset="-122"/>
              </a:rPr>
              <a:t>查找：</a:t>
            </a:r>
          </a:p>
          <a:p>
            <a:pPr marL="1600200" lvl="3" indent="-228600">
              <a:spcBef>
                <a:spcPct val="20000"/>
              </a:spcBef>
              <a:buFontTx/>
              <a:buChar char="–"/>
            </a:pPr>
            <a:r>
              <a:rPr lang="zh-CN" altLang="en-US" dirty="0" smtClean="0">
                <a:latin typeface="黑体" pitchFamily="2" charset="-122"/>
              </a:rPr>
              <a:t>遇到</a:t>
            </a:r>
            <a:r>
              <a:rPr lang="zh-CN" altLang="en-US" dirty="0">
                <a:latin typeface="黑体" pitchFamily="2" charset="-122"/>
              </a:rPr>
              <a:t>第一个比查找变量名值大</a:t>
            </a:r>
            <a:r>
              <a:rPr lang="zh-CN" altLang="en-US" dirty="0" smtClean="0">
                <a:latin typeface="黑体" pitchFamily="2" charset="-122"/>
              </a:rPr>
              <a:t>的表项时</a:t>
            </a:r>
            <a:r>
              <a:rPr lang="zh-CN" altLang="en-US" dirty="0">
                <a:latin typeface="黑体" pitchFamily="2" charset="-122"/>
              </a:rPr>
              <a:t>，就可以判定该变量名不在表中了。</a:t>
            </a:r>
          </a:p>
          <a:p>
            <a:pPr marL="1600200" lvl="3" indent="-228600">
              <a:spcBef>
                <a:spcPct val="20000"/>
              </a:spcBef>
              <a:buFontTx/>
              <a:buChar char="–"/>
            </a:pPr>
            <a:r>
              <a:rPr lang="zh-CN" altLang="en-US" dirty="0" smtClean="0">
                <a:latin typeface="黑体" pitchFamily="2" charset="-122"/>
              </a:rPr>
              <a:t>执行</a:t>
            </a:r>
            <a:r>
              <a:rPr lang="zh-CN" altLang="en-US" dirty="0">
                <a:latin typeface="黑体" pitchFamily="2" charset="-122"/>
              </a:rPr>
              <a:t>插入操作时，要增加额外的比较和移动操作。</a:t>
            </a:r>
          </a:p>
          <a:p>
            <a:pPr marL="1600200" lvl="3" indent="-228600">
              <a:spcBef>
                <a:spcPct val="20000"/>
              </a:spcBef>
              <a:buFontTx/>
              <a:buChar char="–"/>
            </a:pPr>
            <a:r>
              <a:rPr lang="zh-CN" altLang="en-US" dirty="0">
                <a:latin typeface="黑体" pitchFamily="2" charset="-122"/>
              </a:rPr>
              <a:t>若使用单链结构表的话，可省去表记录的移动，但需要在每个表记录中增加一个链接字段。</a:t>
            </a:r>
          </a:p>
          <a:p>
            <a:pPr marL="1143000" lvl="2" indent="-228600">
              <a:spcBef>
                <a:spcPct val="20000"/>
              </a:spcBef>
              <a:buFontTx/>
              <a:buChar char="•"/>
            </a:pPr>
            <a:r>
              <a:rPr lang="zh-CN" altLang="en-US" dirty="0">
                <a:latin typeface="黑体" pitchFamily="2" charset="-122"/>
              </a:rPr>
              <a:t>折半查找：</a:t>
            </a:r>
          </a:p>
          <a:p>
            <a:pPr marL="1600200" lvl="3" indent="-228600">
              <a:spcBef>
                <a:spcPct val="20000"/>
              </a:spcBef>
              <a:buFontTx/>
              <a:buChar char="–"/>
            </a:pPr>
            <a:r>
              <a:rPr lang="zh-CN" altLang="en-US" dirty="0">
                <a:latin typeface="黑体" pitchFamily="2" charset="-122"/>
              </a:rPr>
              <a:t>首先把变量名与中间项进行比较，结果或是找到该变量名，或是指出下一次要在哪半张表中进行。</a:t>
            </a:r>
          </a:p>
          <a:p>
            <a:pPr marL="1600200" lvl="3" indent="-228600">
              <a:spcBef>
                <a:spcPct val="20000"/>
              </a:spcBef>
              <a:buFontTx/>
              <a:buChar char="–"/>
            </a:pPr>
            <a:r>
              <a:rPr lang="zh-CN" altLang="en-US" dirty="0">
                <a:latin typeface="黑体" pitchFamily="2" charset="-122"/>
              </a:rPr>
              <a:t>重复此过程，直到找到该变量名或确定该变量名不在表中为止。</a:t>
            </a:r>
          </a:p>
        </p:txBody>
      </p:sp>
      <p:sp>
        <p:nvSpPr>
          <p:cNvPr id="10" name="Rectangle 2"/>
          <p:cNvSpPr>
            <a:spLocks noGrp="1" noChangeArrowheads="1"/>
          </p:cNvSpPr>
          <p:nvPr>
            <p:ph type="title"/>
          </p:nvPr>
        </p:nvSpPr>
        <p:spPr>
          <a:xfrm>
            <a:off x="304800" y="152400"/>
            <a:ext cx="8610600" cy="838200"/>
          </a:xfrm>
        </p:spPr>
        <p:txBody>
          <a:bodyPr/>
          <a:lstStyle/>
          <a:p>
            <a:pPr eaLnBrk="1" hangingPunct="1"/>
            <a:r>
              <a:rPr lang="zh-CN" altLang="en-US" dirty="0" smtClean="0">
                <a:latin typeface="宋体" pitchFamily="2" charset="-122"/>
              </a:rPr>
              <a:t>非块结构语言的符号表组织（续</a:t>
            </a:r>
            <a:r>
              <a:rPr lang="en-US" altLang="zh-CN" dirty="0" smtClean="0">
                <a:latin typeface="宋体" pitchFamily="2" charset="-122"/>
              </a:rPr>
              <a:t>1</a:t>
            </a:r>
            <a:r>
              <a:rPr lang="zh-CN" altLang="en-US" dirty="0" smtClean="0">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4312">
                                            <p:txEl>
                                              <p:pRg st="2" end="2"/>
                                            </p:txEl>
                                          </p:spTgt>
                                        </p:tgtEl>
                                        <p:attrNameLst>
                                          <p:attrName>style.visibility</p:attrName>
                                        </p:attrNameLst>
                                      </p:cBhvr>
                                      <p:to>
                                        <p:strVal val="visible"/>
                                      </p:to>
                                    </p:set>
                                    <p:animEffect transition="in" filter="wipe(up)">
                                      <p:cBhvr>
                                        <p:cTn id="7" dur="500"/>
                                        <p:tgtEl>
                                          <p:spTgt spid="354312">
                                            <p:txEl>
                                              <p:pRg st="2" end="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54312">
                                            <p:txEl>
                                              <p:pRg st="3" end="3"/>
                                            </p:txEl>
                                          </p:spTgt>
                                        </p:tgtEl>
                                        <p:attrNameLst>
                                          <p:attrName>style.visibility</p:attrName>
                                        </p:attrNameLst>
                                      </p:cBhvr>
                                      <p:to>
                                        <p:strVal val="visible"/>
                                      </p:to>
                                    </p:set>
                                    <p:animEffect transition="in" filter="wipe(up)">
                                      <p:cBhvr>
                                        <p:cTn id="11" dur="500"/>
                                        <p:tgtEl>
                                          <p:spTgt spid="354312">
                                            <p:txEl>
                                              <p:pRg st="3" end="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54312">
                                            <p:txEl>
                                              <p:pRg st="4" end="4"/>
                                            </p:txEl>
                                          </p:spTgt>
                                        </p:tgtEl>
                                        <p:attrNameLst>
                                          <p:attrName>style.visibility</p:attrName>
                                        </p:attrNameLst>
                                      </p:cBhvr>
                                      <p:to>
                                        <p:strVal val="visible"/>
                                      </p:to>
                                    </p:set>
                                    <p:animEffect transition="in" filter="wipe(up)">
                                      <p:cBhvr>
                                        <p:cTn id="15" dur="500"/>
                                        <p:tgtEl>
                                          <p:spTgt spid="354312">
                                            <p:txEl>
                                              <p:pRg st="4" end="4"/>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54312">
                                            <p:txEl>
                                              <p:pRg st="5" end="5"/>
                                            </p:txEl>
                                          </p:spTgt>
                                        </p:tgtEl>
                                        <p:attrNameLst>
                                          <p:attrName>style.visibility</p:attrName>
                                        </p:attrNameLst>
                                      </p:cBhvr>
                                      <p:to>
                                        <p:strVal val="visible"/>
                                      </p:to>
                                    </p:set>
                                    <p:animEffect transition="in" filter="wipe(up)">
                                      <p:cBhvr>
                                        <p:cTn id="19" dur="500"/>
                                        <p:tgtEl>
                                          <p:spTgt spid="354312">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54312">
                                            <p:txEl>
                                              <p:pRg st="6" end="6"/>
                                            </p:txEl>
                                          </p:spTgt>
                                        </p:tgtEl>
                                        <p:attrNameLst>
                                          <p:attrName>style.visibility</p:attrName>
                                        </p:attrNameLst>
                                      </p:cBhvr>
                                      <p:to>
                                        <p:strVal val="visible"/>
                                      </p:to>
                                    </p:set>
                                    <p:animEffect transition="in" filter="wipe(up)">
                                      <p:cBhvr>
                                        <p:cTn id="24" dur="500"/>
                                        <p:tgtEl>
                                          <p:spTgt spid="354312">
                                            <p:txEl>
                                              <p:pRg st="6" end="6"/>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354312">
                                            <p:txEl>
                                              <p:pRg st="7" end="7"/>
                                            </p:txEl>
                                          </p:spTgt>
                                        </p:tgtEl>
                                        <p:attrNameLst>
                                          <p:attrName>style.visibility</p:attrName>
                                        </p:attrNameLst>
                                      </p:cBhvr>
                                      <p:to>
                                        <p:strVal val="visible"/>
                                      </p:to>
                                    </p:set>
                                    <p:animEffect transition="in" filter="wipe(up)">
                                      <p:cBhvr>
                                        <p:cTn id="28" dur="500"/>
                                        <p:tgtEl>
                                          <p:spTgt spid="354312">
                                            <p:txEl>
                                              <p:pRg st="7" end="7"/>
                                            </p:txEl>
                                          </p:spTgt>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4312">
                                            <p:txEl>
                                              <p:pRg st="8" end="8"/>
                                            </p:txEl>
                                          </p:spTgt>
                                        </p:tgtEl>
                                        <p:attrNameLst>
                                          <p:attrName>style.visibility</p:attrName>
                                        </p:attrNameLst>
                                      </p:cBhvr>
                                      <p:to>
                                        <p:strVal val="visible"/>
                                      </p:to>
                                    </p:set>
                                    <p:animEffect transition="in" filter="wipe(up)">
                                      <p:cBhvr>
                                        <p:cTn id="32" dur="500"/>
                                        <p:tgtEl>
                                          <p:spTgt spid="3543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pPr>
              <a:defRPr/>
            </a:pPr>
            <a:fld id="{9C519CD3-BB56-4F6D-8DCC-E2B3AE56B7ED}" type="slidenum">
              <a:rPr lang="en-US" altLang="zh-CN"/>
              <a:pPr>
                <a:defRPr/>
              </a:pPr>
              <a:t>27</a:t>
            </a:fld>
            <a:endParaRPr lang="en-US" altLang="zh-CN"/>
          </a:p>
        </p:txBody>
      </p:sp>
      <p:sp>
        <p:nvSpPr>
          <p:cNvPr id="354306" name="Rectangle 2"/>
          <p:cNvSpPr>
            <a:spLocks noGrp="1" noChangeArrowheads="1"/>
          </p:cNvSpPr>
          <p:nvPr>
            <p:ph type="body" idx="1"/>
          </p:nvPr>
        </p:nvSpPr>
        <p:spPr>
          <a:xfrm>
            <a:off x="228600" y="1043735"/>
            <a:ext cx="8686800" cy="914400"/>
          </a:xfrm>
        </p:spPr>
        <p:txBody>
          <a:bodyPr/>
          <a:lstStyle/>
          <a:p>
            <a:pPr lvl="1" eaLnBrk="1" hangingPunct="1"/>
            <a:r>
              <a:rPr lang="zh-CN" altLang="en-US" dirty="0">
                <a:solidFill>
                  <a:srgbClr val="0000FF"/>
                </a:solidFill>
              </a:rPr>
              <a:t>散</a:t>
            </a:r>
            <a:r>
              <a:rPr lang="zh-CN" altLang="en-US" dirty="0" smtClean="0">
                <a:solidFill>
                  <a:srgbClr val="0000FF"/>
                </a:solidFill>
              </a:rPr>
              <a:t>列</a:t>
            </a:r>
            <a:r>
              <a:rPr lang="en-US" altLang="zh-CN" dirty="0" smtClean="0">
                <a:solidFill>
                  <a:srgbClr val="0000FF"/>
                </a:solidFill>
              </a:rPr>
              <a:t>/</a:t>
            </a:r>
            <a:r>
              <a:rPr lang="zh-CN" altLang="en-US" dirty="0">
                <a:solidFill>
                  <a:srgbClr val="0000FF"/>
                </a:solidFill>
              </a:rPr>
              <a:t>哈希表</a:t>
            </a:r>
            <a:endParaRPr lang="zh-CN" altLang="en-US" dirty="0" smtClean="0">
              <a:solidFill>
                <a:srgbClr val="0000FF"/>
              </a:solidFill>
            </a:endParaRPr>
          </a:p>
          <a:p>
            <a:pPr lvl="2" eaLnBrk="1" hangingPunct="1"/>
            <a:r>
              <a:rPr lang="zh-CN" altLang="en-US" sz="2400" dirty="0" smtClean="0"/>
              <a:t>查找时间与表中记录数无关的一种符号表组织方式</a:t>
            </a:r>
          </a:p>
        </p:txBody>
      </p:sp>
      <p:grpSp>
        <p:nvGrpSpPr>
          <p:cNvPr id="354307" name="Group 3"/>
          <p:cNvGrpSpPr>
            <a:grpSpLocks/>
          </p:cNvGrpSpPr>
          <p:nvPr/>
        </p:nvGrpSpPr>
        <p:grpSpPr bwMode="auto">
          <a:xfrm>
            <a:off x="1826695" y="2122272"/>
            <a:ext cx="5191643" cy="811673"/>
            <a:chOff x="1290" y="3599"/>
            <a:chExt cx="3131" cy="385"/>
          </a:xfrm>
        </p:grpSpPr>
        <p:sp>
          <p:nvSpPr>
            <p:cNvPr id="28678" name="Text Box 4"/>
            <p:cNvSpPr txBox="1">
              <a:spLocks noChangeArrowheads="1"/>
            </p:cNvSpPr>
            <p:nvPr/>
          </p:nvSpPr>
          <p:spPr bwMode="auto">
            <a:xfrm>
              <a:off x="1290" y="3734"/>
              <a:ext cx="9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dirty="0">
                  <a:latin typeface="黑体" pitchFamily="2" charset="-122"/>
                </a:rPr>
                <a:t>名字空间 </a:t>
              </a:r>
              <a:r>
                <a:rPr lang="en-US" altLang="zh-CN" sz="2000" dirty="0">
                  <a:latin typeface="黑体" pitchFamily="2" charset="-122"/>
                </a:rPr>
                <a:t>K</a:t>
              </a:r>
            </a:p>
          </p:txBody>
        </p:sp>
        <p:sp>
          <p:nvSpPr>
            <p:cNvPr id="28679" name="Text Box 5"/>
            <p:cNvSpPr txBox="1">
              <a:spLocks noChangeArrowheads="1"/>
            </p:cNvSpPr>
            <p:nvPr/>
          </p:nvSpPr>
          <p:spPr bwMode="auto">
            <a:xfrm>
              <a:off x="3499" y="3734"/>
              <a:ext cx="92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latin typeface="黑体" pitchFamily="2" charset="-122"/>
                </a:rPr>
                <a:t>地址空间 </a:t>
              </a:r>
              <a:r>
                <a:rPr lang="en-US" altLang="zh-CN" sz="2000">
                  <a:latin typeface="黑体" pitchFamily="2" charset="-122"/>
                </a:rPr>
                <a:t>A</a:t>
              </a:r>
            </a:p>
          </p:txBody>
        </p:sp>
        <p:cxnSp>
          <p:nvCxnSpPr>
            <p:cNvPr id="28680" name="AutoShape 6"/>
            <p:cNvCxnSpPr>
              <a:cxnSpLocks noChangeShapeType="1"/>
              <a:stCxn id="28678" idx="3"/>
              <a:endCxn id="28679" idx="1"/>
            </p:cNvCxnSpPr>
            <p:nvPr/>
          </p:nvCxnSpPr>
          <p:spPr bwMode="auto">
            <a:xfrm>
              <a:off x="2208" y="3859"/>
              <a:ext cx="129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1" name="Text Box 7"/>
            <p:cNvSpPr txBox="1">
              <a:spLocks noChangeArrowheads="1"/>
            </p:cNvSpPr>
            <p:nvPr/>
          </p:nvSpPr>
          <p:spPr bwMode="auto">
            <a:xfrm>
              <a:off x="2385" y="3599"/>
              <a:ext cx="93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dirty="0" smtClean="0">
                  <a:latin typeface="黑体" pitchFamily="2" charset="-122"/>
                </a:rPr>
                <a:t>散列函数 </a:t>
              </a:r>
              <a:r>
                <a:rPr lang="en-US" altLang="zh-CN" sz="2000" dirty="0">
                  <a:latin typeface="黑体" pitchFamily="2" charset="-122"/>
                </a:rPr>
                <a:t>H</a:t>
              </a:r>
            </a:p>
          </p:txBody>
        </p:sp>
      </p:grpSp>
      <p:sp>
        <p:nvSpPr>
          <p:cNvPr id="10" name="Rectangle 2"/>
          <p:cNvSpPr>
            <a:spLocks noGrp="1" noChangeArrowheads="1"/>
          </p:cNvSpPr>
          <p:nvPr>
            <p:ph type="title"/>
          </p:nvPr>
        </p:nvSpPr>
        <p:spPr>
          <a:xfrm>
            <a:off x="304800" y="152400"/>
            <a:ext cx="8610600" cy="838200"/>
          </a:xfrm>
        </p:spPr>
        <p:txBody>
          <a:bodyPr/>
          <a:lstStyle/>
          <a:p>
            <a:pPr eaLnBrk="1" hangingPunct="1"/>
            <a:r>
              <a:rPr lang="zh-CN" altLang="en-US" dirty="0" smtClean="0">
                <a:latin typeface="宋体" pitchFamily="2" charset="-122"/>
              </a:rPr>
              <a:t>非块结构语言的符号表组织（续</a:t>
            </a:r>
            <a:r>
              <a:rPr lang="en-US" altLang="zh-CN" dirty="0">
                <a:latin typeface="宋体" pitchFamily="2" charset="-122"/>
              </a:rPr>
              <a:t>2</a:t>
            </a:r>
            <a:r>
              <a:rPr lang="zh-CN" altLang="en-US" dirty="0" smtClean="0">
                <a:latin typeface="宋体" pitchFamily="2" charset="-122"/>
              </a:rPr>
              <a:t>）</a:t>
            </a:r>
          </a:p>
        </p:txBody>
      </p:sp>
      <p:sp>
        <p:nvSpPr>
          <p:cNvPr id="11" name="Rectangle 3"/>
          <p:cNvSpPr txBox="1">
            <a:spLocks noChangeArrowheads="1"/>
          </p:cNvSpPr>
          <p:nvPr/>
        </p:nvSpPr>
        <p:spPr bwMode="auto">
          <a:xfrm>
            <a:off x="323850" y="3203975"/>
            <a:ext cx="86217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lvl="2"/>
            <a:r>
              <a:rPr lang="zh-CN" altLang="zh-CN" sz="2400" dirty="0"/>
              <a:t>名字空间（即标识符空间）</a:t>
            </a:r>
            <a:r>
              <a:rPr lang="en-US" altLang="zh-CN" sz="2400" dirty="0"/>
              <a:t>K</a:t>
            </a:r>
            <a:r>
              <a:rPr lang="zh-CN" altLang="zh-CN" sz="2400" dirty="0" smtClean="0"/>
              <a:t>：</a:t>
            </a:r>
            <a:endParaRPr lang="en-US" altLang="zh-CN" sz="2400" dirty="0" smtClean="0"/>
          </a:p>
          <a:p>
            <a:pPr lvl="3"/>
            <a:r>
              <a:rPr lang="zh-CN" altLang="zh-CN" dirty="0" smtClean="0"/>
              <a:t>是</a:t>
            </a:r>
            <a:r>
              <a:rPr lang="zh-CN" altLang="zh-CN" dirty="0"/>
              <a:t>允许在程序中出现的标识符的集合</a:t>
            </a:r>
            <a:r>
              <a:rPr lang="zh-CN" altLang="zh-CN" dirty="0" smtClean="0"/>
              <a:t>。</a:t>
            </a:r>
            <a:endParaRPr lang="en-US" altLang="zh-CN" dirty="0" smtClean="0"/>
          </a:p>
          <a:p>
            <a:pPr lvl="3"/>
            <a:r>
              <a:rPr lang="zh-CN" altLang="zh-CN" dirty="0" smtClean="0"/>
              <a:t>由于</a:t>
            </a:r>
            <a:r>
              <a:rPr lang="zh-CN" altLang="zh-CN" dirty="0"/>
              <a:t>在编译程序的具体实现中必须限定标识符的最大长度，故名字空间</a:t>
            </a:r>
            <a:r>
              <a:rPr lang="en-US" altLang="zh-CN" dirty="0"/>
              <a:t>K</a:t>
            </a:r>
            <a:r>
              <a:rPr lang="zh-CN" altLang="zh-CN" dirty="0"/>
              <a:t>总是有限的。</a:t>
            </a:r>
          </a:p>
          <a:p>
            <a:pPr lvl="2"/>
            <a:r>
              <a:rPr lang="zh-CN" altLang="zh-CN" sz="2400" dirty="0"/>
              <a:t>地址空间（也称表空间）</a:t>
            </a:r>
            <a:r>
              <a:rPr lang="en-US" altLang="zh-CN" sz="2400" dirty="0"/>
              <a:t>A</a:t>
            </a:r>
            <a:r>
              <a:rPr lang="zh-CN" altLang="zh-CN" sz="2400" dirty="0" smtClean="0"/>
              <a:t>：</a:t>
            </a:r>
            <a:endParaRPr lang="en-US" altLang="zh-CN" sz="2400" dirty="0" smtClean="0"/>
          </a:p>
          <a:p>
            <a:pPr lvl="3"/>
            <a:r>
              <a:rPr lang="zh-CN" altLang="zh-CN" dirty="0" smtClean="0"/>
              <a:t>是</a:t>
            </a:r>
            <a:r>
              <a:rPr lang="zh-CN" altLang="zh-CN" dirty="0"/>
              <a:t>散列表中存储单元的集合</a:t>
            </a:r>
            <a:r>
              <a:rPr lang="en-US" altLang="zh-CN" dirty="0"/>
              <a:t>{1</a:t>
            </a:r>
            <a:r>
              <a:rPr lang="zh-CN" altLang="zh-CN" dirty="0"/>
              <a:t>，</a:t>
            </a:r>
            <a:r>
              <a:rPr lang="en-US" altLang="zh-CN" dirty="0"/>
              <a:t>2</a:t>
            </a:r>
            <a:r>
              <a:rPr lang="zh-CN" altLang="zh-CN" dirty="0"/>
              <a:t>，…，</a:t>
            </a:r>
            <a:r>
              <a:rPr lang="en-US" altLang="zh-CN" dirty="0" smtClean="0"/>
              <a:t>m }</a:t>
            </a:r>
            <a:r>
              <a:rPr lang="zh-CN" altLang="zh-CN" dirty="0"/>
              <a:t>。</a:t>
            </a:r>
            <a:endParaRPr lang="zh-CN" altLang="en-US" kern="0" dirty="0" smtClean="0"/>
          </a:p>
        </p:txBody>
      </p:sp>
    </p:spTree>
    <p:extLst>
      <p:ext uri="{BB962C8B-B14F-4D97-AF65-F5344CB8AC3E}">
        <p14:creationId xmlns:p14="http://schemas.microsoft.com/office/powerpoint/2010/main" val="1176979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4306">
                                            <p:txEl>
                                              <p:pRg st="0" end="0"/>
                                            </p:txEl>
                                          </p:spTgt>
                                        </p:tgtEl>
                                        <p:attrNameLst>
                                          <p:attrName>style.visibility</p:attrName>
                                        </p:attrNameLst>
                                      </p:cBhvr>
                                      <p:to>
                                        <p:strVal val="visible"/>
                                      </p:to>
                                    </p:set>
                                    <p:animEffect transition="in" filter="wipe(up)">
                                      <p:cBhvr>
                                        <p:cTn id="7" dur="500"/>
                                        <p:tgtEl>
                                          <p:spTgt spid="35430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4306">
                                            <p:txEl>
                                              <p:pRg st="1" end="1"/>
                                            </p:txEl>
                                          </p:spTgt>
                                        </p:tgtEl>
                                        <p:attrNameLst>
                                          <p:attrName>style.visibility</p:attrName>
                                        </p:attrNameLst>
                                      </p:cBhvr>
                                      <p:to>
                                        <p:strVal val="visible"/>
                                      </p:to>
                                    </p:set>
                                    <p:animEffect transition="in" filter="wipe(up)">
                                      <p:cBhvr>
                                        <p:cTn id="11" dur="500"/>
                                        <p:tgtEl>
                                          <p:spTgt spid="354306">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54307"/>
                                        </p:tgtEl>
                                        <p:attrNameLst>
                                          <p:attrName>style.visibility</p:attrName>
                                        </p:attrNameLst>
                                      </p:cBhvr>
                                      <p:to>
                                        <p:strVal val="visible"/>
                                      </p:to>
                                    </p:set>
                                    <p:animEffect transition="in" filter="wipe(left)">
                                      <p:cBhvr>
                                        <p:cTn id="16" dur="500"/>
                                        <p:tgtEl>
                                          <p:spTgt spid="3543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up)">
                                      <p:cBhvr>
                                        <p:cTn id="21" dur="500"/>
                                        <p:tgtEl>
                                          <p:spTgt spid="11">
                                            <p:txEl>
                                              <p:pRg st="0" end="0"/>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wipe(up)">
                                      <p:cBhvr>
                                        <p:cTn id="25" dur="500"/>
                                        <p:tgtEl>
                                          <p:spTgt spid="11">
                                            <p:txEl>
                                              <p:pRg st="1" end="1"/>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up)">
                                      <p:cBhvr>
                                        <p:cTn id="29" dur="500"/>
                                        <p:tgtEl>
                                          <p:spTgt spid="1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1">
                                            <p:txEl>
                                              <p:pRg st="3" end="3"/>
                                            </p:txEl>
                                          </p:spTgt>
                                        </p:tgtEl>
                                        <p:attrNameLst>
                                          <p:attrName>style.visibility</p:attrName>
                                        </p:attrNameLst>
                                      </p:cBhvr>
                                      <p:to>
                                        <p:strVal val="visible"/>
                                      </p:to>
                                    </p:set>
                                    <p:animEffect transition="in" filter="wipe(up)">
                                      <p:cBhvr>
                                        <p:cTn id="34" dur="500"/>
                                        <p:tgtEl>
                                          <p:spTgt spid="11">
                                            <p:txEl>
                                              <p:pRg st="3" end="3"/>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Effect transition="in" filter="wipe(up)">
                                      <p:cBhvr>
                                        <p:cTn id="38"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uiExpand="1" build="p" bldLvl="2" autoUpdateAnimBg="0"/>
      <p:bldP spid="11" grpId="0" uiExpand="1" build="p" bldLvl="2"/>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C7C190-E954-4169-8556-D85A60F7131F}" type="slidenum">
              <a:rPr lang="en-US" altLang="zh-CN"/>
              <a:pPr>
                <a:defRPr/>
              </a:pPr>
              <a:t>28</a:t>
            </a:fld>
            <a:endParaRPr lang="en-US" altLang="zh-CN"/>
          </a:p>
        </p:txBody>
      </p:sp>
      <p:sp>
        <p:nvSpPr>
          <p:cNvPr id="29700" name="Rectangle 3"/>
          <p:cNvSpPr>
            <a:spLocks noGrp="1" noChangeArrowheads="1"/>
          </p:cNvSpPr>
          <p:nvPr>
            <p:ph type="body" idx="1"/>
          </p:nvPr>
        </p:nvSpPr>
        <p:spPr>
          <a:xfrm>
            <a:off x="323850" y="990600"/>
            <a:ext cx="8621713" cy="5588750"/>
          </a:xfrm>
        </p:spPr>
        <p:txBody>
          <a:bodyPr/>
          <a:lstStyle/>
          <a:p>
            <a:pPr lvl="1" eaLnBrk="1" hangingPunct="1"/>
            <a:r>
              <a:rPr lang="zh-CN" altLang="en-US" dirty="0" smtClean="0">
                <a:solidFill>
                  <a:srgbClr val="0000FF"/>
                </a:solidFill>
              </a:rPr>
              <a:t>散列</a:t>
            </a:r>
            <a:r>
              <a:rPr lang="en-US" altLang="zh-CN" dirty="0" smtClean="0">
                <a:solidFill>
                  <a:srgbClr val="0000FF"/>
                </a:solidFill>
              </a:rPr>
              <a:t>/</a:t>
            </a:r>
            <a:r>
              <a:rPr lang="zh-CN" altLang="en-US" dirty="0" smtClean="0">
                <a:solidFill>
                  <a:srgbClr val="0000FF"/>
                </a:solidFill>
              </a:rPr>
              <a:t>哈希</a:t>
            </a:r>
            <a:r>
              <a:rPr lang="zh-CN" altLang="en-US" dirty="0">
                <a:solidFill>
                  <a:srgbClr val="0000FF"/>
                </a:solidFill>
              </a:rPr>
              <a:t>函数</a:t>
            </a:r>
            <a:r>
              <a:rPr lang="en-US" altLang="zh-CN" dirty="0" smtClean="0">
                <a:solidFill>
                  <a:srgbClr val="0000FF"/>
                </a:solidFill>
              </a:rPr>
              <a:t>H	</a:t>
            </a:r>
          </a:p>
          <a:p>
            <a:pPr lvl="2" eaLnBrk="1" hangingPunct="1"/>
            <a:r>
              <a:rPr lang="zh-CN" altLang="en-US" sz="2400" dirty="0" smtClean="0">
                <a:solidFill>
                  <a:srgbClr val="0000FF"/>
                </a:solidFill>
              </a:rPr>
              <a:t>除法：</a:t>
            </a:r>
            <a:r>
              <a:rPr lang="zh-CN" altLang="en-US" sz="2400" dirty="0" smtClean="0"/>
              <a:t>最常用的函数，</a:t>
            </a:r>
            <a:r>
              <a:rPr lang="en-US" altLang="zh-CN" sz="2400" dirty="0" smtClean="0"/>
              <a:t>H(x)=(x mod m)+1</a:t>
            </a:r>
            <a:r>
              <a:rPr lang="zh-CN" altLang="en-US" sz="2400" dirty="0" smtClean="0"/>
              <a:t>，通常</a:t>
            </a:r>
            <a:r>
              <a:rPr lang="en-US" altLang="zh-CN" sz="2400" dirty="0" smtClean="0"/>
              <a:t>m</a:t>
            </a:r>
            <a:r>
              <a:rPr lang="zh-CN" altLang="en-US" sz="2400" dirty="0" smtClean="0"/>
              <a:t>为 一个大素数，可使标识符尽可能均匀地分散在表中。</a:t>
            </a:r>
          </a:p>
          <a:p>
            <a:pPr lvl="2" eaLnBrk="1" hangingPunct="1"/>
            <a:r>
              <a:rPr lang="zh-CN" altLang="zh-CN" sz="2400" dirty="0">
                <a:solidFill>
                  <a:srgbClr val="0000FF"/>
                </a:solidFill>
              </a:rPr>
              <a:t>平方取中</a:t>
            </a:r>
            <a:r>
              <a:rPr lang="zh-CN" altLang="zh-CN" sz="2400" dirty="0" smtClean="0">
                <a:solidFill>
                  <a:srgbClr val="0000FF"/>
                </a:solidFill>
              </a:rPr>
              <a:t>法</a:t>
            </a:r>
            <a:r>
              <a:rPr lang="zh-CN" altLang="en-US" sz="2400" dirty="0" smtClean="0">
                <a:solidFill>
                  <a:srgbClr val="0000FF"/>
                </a:solidFill>
              </a:rPr>
              <a:t>：</a:t>
            </a:r>
            <a:r>
              <a:rPr lang="zh-CN" altLang="zh-CN" sz="2400" dirty="0"/>
              <a:t>先求出标识符的平方值，然后按需要取平方值的中间几位作为散列地址</a:t>
            </a:r>
            <a:r>
              <a:rPr lang="zh-CN" altLang="zh-CN" sz="2400" dirty="0" smtClean="0"/>
              <a:t>。</a:t>
            </a:r>
            <a:r>
              <a:rPr lang="en-US" altLang="zh-CN" sz="2400" dirty="0" smtClean="0"/>
              <a:t/>
            </a:r>
            <a:br>
              <a:rPr lang="en-US" altLang="zh-CN" sz="2400" dirty="0" smtClean="0"/>
            </a:br>
            <a:r>
              <a:rPr lang="zh-CN" altLang="zh-CN" sz="2400" dirty="0" smtClean="0"/>
              <a:t>因为</a:t>
            </a:r>
            <a:r>
              <a:rPr lang="zh-CN" altLang="zh-CN" sz="2400" dirty="0"/>
              <a:t>平方值中间的几位与标识符中每一符号都相关，故不同标识符会以较高的概率产生不同的散</a:t>
            </a:r>
            <a:r>
              <a:rPr lang="zh-CN" altLang="zh-CN" sz="2400" dirty="0" smtClean="0"/>
              <a:t>列地址</a:t>
            </a:r>
            <a:r>
              <a:rPr lang="zh-CN" altLang="en-US" sz="2400" dirty="0" smtClean="0"/>
              <a:t>。</a:t>
            </a:r>
          </a:p>
          <a:p>
            <a:pPr lvl="2" eaLnBrk="1" hangingPunct="1"/>
            <a:r>
              <a:rPr lang="zh-CN" altLang="en-US" sz="2400" dirty="0" smtClean="0">
                <a:solidFill>
                  <a:srgbClr val="0000FF"/>
                </a:solidFill>
              </a:rPr>
              <a:t>折叠法：</a:t>
            </a:r>
            <a:r>
              <a:rPr lang="zh-CN" altLang="zh-CN" sz="2400" dirty="0"/>
              <a:t>将标识符按所需地址长度分割成位数相同的几段，最后一段的位数可以不同，然后取这几段的叠加和（忽略进位）作为散列地址</a:t>
            </a:r>
            <a:r>
              <a:rPr lang="zh-CN" altLang="en-US" sz="2400" dirty="0" smtClean="0"/>
              <a:t>。</a:t>
            </a:r>
          </a:p>
          <a:p>
            <a:pPr lvl="2" eaLnBrk="1" hangingPunct="1"/>
            <a:r>
              <a:rPr lang="zh-CN" altLang="en-US" sz="2400" dirty="0" smtClean="0">
                <a:solidFill>
                  <a:srgbClr val="0000FF"/>
                </a:solidFill>
              </a:rPr>
              <a:t>长度相关法：</a:t>
            </a:r>
            <a:r>
              <a:rPr lang="zh-CN" altLang="zh-CN" sz="2400" dirty="0"/>
              <a:t>标识符的长度和标识符的某个部分一起用来直接产生一个散列地址，或更普遍的方法是产生一个有用的中间字，然后再用除法产生一个最终的散列地址</a:t>
            </a:r>
            <a:r>
              <a:rPr lang="zh-CN" altLang="en-US" sz="2400" dirty="0" smtClean="0"/>
              <a:t>。</a:t>
            </a:r>
          </a:p>
        </p:txBody>
      </p:sp>
      <p:sp>
        <p:nvSpPr>
          <p:cNvPr id="6" name="Rectangle 2"/>
          <p:cNvSpPr>
            <a:spLocks noGrp="1" noChangeArrowheads="1"/>
          </p:cNvSpPr>
          <p:nvPr>
            <p:ph type="title"/>
          </p:nvPr>
        </p:nvSpPr>
        <p:spPr>
          <a:xfrm>
            <a:off x="304800" y="152400"/>
            <a:ext cx="8610600" cy="838200"/>
          </a:xfrm>
        </p:spPr>
        <p:txBody>
          <a:bodyPr/>
          <a:lstStyle/>
          <a:p>
            <a:pPr eaLnBrk="1" hangingPunct="1"/>
            <a:r>
              <a:rPr lang="zh-CN" altLang="en-US" dirty="0" smtClean="0">
                <a:latin typeface="宋体" pitchFamily="2" charset="-122"/>
              </a:rPr>
              <a:t>非块结构语言的符号表组织（续</a:t>
            </a:r>
            <a:r>
              <a:rPr lang="en-US" altLang="zh-CN" dirty="0" smtClean="0">
                <a:latin typeface="宋体" pitchFamily="2" charset="-122"/>
              </a:rPr>
              <a:t>3</a:t>
            </a:r>
            <a:r>
              <a:rPr lang="zh-CN" altLang="en-US" dirty="0" smtClean="0">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wipe(up)">
                                      <p:cBhvr>
                                        <p:cTn id="7" dur="500"/>
                                        <p:tgtEl>
                                          <p:spTgt spid="29700">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700">
                                            <p:txEl>
                                              <p:pRg st="1" end="1"/>
                                            </p:txEl>
                                          </p:spTgt>
                                        </p:tgtEl>
                                        <p:attrNameLst>
                                          <p:attrName>style.visibility</p:attrName>
                                        </p:attrNameLst>
                                      </p:cBhvr>
                                      <p:to>
                                        <p:strVal val="visible"/>
                                      </p:to>
                                    </p:set>
                                    <p:animEffect transition="in" filter="wipe(up)">
                                      <p:cBhvr>
                                        <p:cTn id="11" dur="500"/>
                                        <p:tgtEl>
                                          <p:spTgt spid="29700">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700">
                                            <p:txEl>
                                              <p:pRg st="2" end="2"/>
                                            </p:txEl>
                                          </p:spTgt>
                                        </p:tgtEl>
                                        <p:attrNameLst>
                                          <p:attrName>style.visibility</p:attrName>
                                        </p:attrNameLst>
                                      </p:cBhvr>
                                      <p:to>
                                        <p:strVal val="visible"/>
                                      </p:to>
                                    </p:set>
                                    <p:animEffect transition="in" filter="wipe(up)">
                                      <p:cBhvr>
                                        <p:cTn id="15" dur="500"/>
                                        <p:tgtEl>
                                          <p:spTgt spid="29700">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700">
                                            <p:txEl>
                                              <p:pRg st="3" end="3"/>
                                            </p:txEl>
                                          </p:spTgt>
                                        </p:tgtEl>
                                        <p:attrNameLst>
                                          <p:attrName>style.visibility</p:attrName>
                                        </p:attrNameLst>
                                      </p:cBhvr>
                                      <p:to>
                                        <p:strVal val="visible"/>
                                      </p:to>
                                    </p:set>
                                    <p:animEffect transition="in" filter="wipe(up)">
                                      <p:cBhvr>
                                        <p:cTn id="19" dur="500"/>
                                        <p:tgtEl>
                                          <p:spTgt spid="29700">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700">
                                            <p:txEl>
                                              <p:pRg st="4" end="4"/>
                                            </p:txEl>
                                          </p:spTgt>
                                        </p:tgtEl>
                                        <p:attrNameLst>
                                          <p:attrName>style.visibility</p:attrName>
                                        </p:attrNameLst>
                                      </p:cBhvr>
                                      <p:to>
                                        <p:strVal val="visible"/>
                                      </p:to>
                                    </p:set>
                                    <p:animEffect transition="in" filter="wipe(up)">
                                      <p:cBhvr>
                                        <p:cTn id="23" dur="500"/>
                                        <p:tgtEl>
                                          <p:spTgt spid="297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45A14B50-2735-4224-B347-F3E571BC5ED8}" type="slidenum">
              <a:rPr lang="en-US" altLang="zh-CN"/>
              <a:pPr>
                <a:defRPr/>
              </a:pPr>
              <a:t>29</a:t>
            </a:fld>
            <a:endParaRPr lang="en-US" altLang="zh-CN"/>
          </a:p>
        </p:txBody>
      </p:sp>
      <p:sp>
        <p:nvSpPr>
          <p:cNvPr id="30723" name="Rectangle 2"/>
          <p:cNvSpPr>
            <a:spLocks noGrp="1" noChangeArrowheads="1"/>
          </p:cNvSpPr>
          <p:nvPr>
            <p:ph type="title"/>
          </p:nvPr>
        </p:nvSpPr>
        <p:spPr>
          <a:xfrm>
            <a:off x="304800" y="152400"/>
            <a:ext cx="8610600" cy="669925"/>
          </a:xfrm>
        </p:spPr>
        <p:txBody>
          <a:bodyPr/>
          <a:lstStyle/>
          <a:p>
            <a:pPr eaLnBrk="1" hangingPunct="1"/>
            <a:r>
              <a:rPr lang="zh-CN" altLang="en-US" dirty="0" smtClean="0">
                <a:solidFill>
                  <a:srgbClr val="0000FF"/>
                </a:solidFill>
              </a:rPr>
              <a:t>解决冲突的方法</a:t>
            </a:r>
          </a:p>
        </p:txBody>
      </p:sp>
      <p:sp>
        <p:nvSpPr>
          <p:cNvPr id="30724" name="Rectangle 3"/>
          <p:cNvSpPr>
            <a:spLocks noGrp="1" noChangeArrowheads="1"/>
          </p:cNvSpPr>
          <p:nvPr>
            <p:ph type="body" idx="1"/>
          </p:nvPr>
        </p:nvSpPr>
        <p:spPr>
          <a:xfrm>
            <a:off x="250825" y="908720"/>
            <a:ext cx="8694738" cy="5688930"/>
          </a:xfrm>
        </p:spPr>
        <p:txBody>
          <a:bodyPr>
            <a:normAutofit fontScale="92500"/>
          </a:bodyPr>
          <a:lstStyle/>
          <a:p>
            <a:pPr eaLnBrk="1" hangingPunct="1"/>
            <a:r>
              <a:rPr lang="zh-CN" altLang="en-US" dirty="0" smtClean="0"/>
              <a:t>冲突：变量名被映射到一个存储单元</a:t>
            </a:r>
            <a:r>
              <a:rPr lang="en-US" altLang="zh-CN" dirty="0" smtClean="0"/>
              <a:t>d</a:t>
            </a:r>
            <a:r>
              <a:rPr lang="zh-CN" altLang="en-US" dirty="0" smtClean="0"/>
              <a:t>中，而这个单元已被占用</a:t>
            </a:r>
          </a:p>
          <a:p>
            <a:pPr eaLnBrk="1" hangingPunct="1"/>
            <a:r>
              <a:rPr lang="zh-CN" altLang="en-US" dirty="0" smtClean="0"/>
              <a:t>开放地址法</a:t>
            </a:r>
          </a:p>
          <a:p>
            <a:pPr lvl="1"/>
            <a:r>
              <a:rPr lang="zh-CN" altLang="en-US" dirty="0">
                <a:latin typeface="黑体" pitchFamily="2" charset="-122"/>
              </a:rPr>
              <a:t>按照顺序</a:t>
            </a:r>
            <a:r>
              <a:rPr lang="en-US" altLang="zh-CN" dirty="0">
                <a:latin typeface="黑体" pitchFamily="2" charset="-122"/>
              </a:rPr>
              <a:t>d,d+1,</a:t>
            </a:r>
            <a:r>
              <a:rPr lang="en-US" altLang="zh-CN" dirty="0">
                <a:latin typeface="MS Sans Serif" charset="0"/>
              </a:rPr>
              <a:t>…</a:t>
            </a:r>
            <a:r>
              <a:rPr lang="en-US" altLang="zh-CN" dirty="0">
                <a:latin typeface="黑体" pitchFamily="2" charset="-122"/>
              </a:rPr>
              <a:t>,m,1,2,</a:t>
            </a:r>
            <a:r>
              <a:rPr lang="en-US" altLang="zh-CN" dirty="0">
                <a:latin typeface="MS Sans Serif" charset="0"/>
              </a:rPr>
              <a:t>…</a:t>
            </a:r>
            <a:r>
              <a:rPr lang="en-US" altLang="zh-CN" dirty="0">
                <a:latin typeface="黑体" pitchFamily="2" charset="-122"/>
              </a:rPr>
              <a:t>,d-1</a:t>
            </a:r>
            <a:r>
              <a:rPr lang="zh-CN" altLang="en-US" dirty="0">
                <a:latin typeface="黑体" pitchFamily="2" charset="-122"/>
              </a:rPr>
              <a:t>进行扫描，直到找到一个空闲的存储单元为止，或者在扫描完</a:t>
            </a:r>
            <a:r>
              <a:rPr lang="en-US" altLang="zh-CN" dirty="0">
                <a:latin typeface="黑体" pitchFamily="2" charset="-122"/>
              </a:rPr>
              <a:t>m</a:t>
            </a:r>
            <a:r>
              <a:rPr lang="zh-CN" altLang="en-US" dirty="0">
                <a:latin typeface="黑体" pitchFamily="2" charset="-122"/>
              </a:rPr>
              <a:t>个单元之后搜索</a:t>
            </a:r>
            <a:r>
              <a:rPr lang="zh-CN" altLang="en-US" dirty="0" smtClean="0">
                <a:latin typeface="黑体" pitchFamily="2" charset="-122"/>
              </a:rPr>
              <a:t>停止。</a:t>
            </a:r>
            <a:endParaRPr lang="zh-CN" altLang="en-US" dirty="0">
              <a:latin typeface="黑体" pitchFamily="2" charset="-122"/>
            </a:endParaRPr>
          </a:p>
          <a:p>
            <a:pPr lvl="1"/>
            <a:r>
              <a:rPr lang="zh-CN" altLang="en-US" dirty="0">
                <a:latin typeface="黑体" pitchFamily="2" charset="-122"/>
              </a:rPr>
              <a:t>在查找一个记录时，按同样的顺序扫描，或找到要找的记录、或找到一个空闲单元（从未使用过）</a:t>
            </a:r>
            <a:r>
              <a:rPr lang="zh-CN" altLang="en-US" dirty="0" smtClean="0">
                <a:latin typeface="黑体" pitchFamily="2" charset="-122"/>
              </a:rPr>
              <a:t>为止。</a:t>
            </a:r>
            <a:endParaRPr lang="zh-CN" altLang="en-US" dirty="0" smtClean="0"/>
          </a:p>
          <a:p>
            <a:pPr eaLnBrk="1" hangingPunct="1"/>
            <a:r>
              <a:rPr lang="zh-CN" altLang="en-US" dirty="0" smtClean="0"/>
              <a:t>分离链表法</a:t>
            </a:r>
            <a:endParaRPr lang="en-US" altLang="zh-CN" dirty="0" smtClean="0"/>
          </a:p>
          <a:p>
            <a:pPr lvl="1"/>
            <a:r>
              <a:rPr lang="zh-CN" altLang="en-US" dirty="0">
                <a:latin typeface="黑体" pitchFamily="2" charset="-122"/>
              </a:rPr>
              <a:t>将发生冲突的记录链到一个专门的溢出区，该溢出区与主区相</a:t>
            </a:r>
            <a:r>
              <a:rPr lang="zh-CN" altLang="en-US" dirty="0" smtClean="0">
                <a:latin typeface="黑体" pitchFamily="2" charset="-122"/>
              </a:rPr>
              <a:t>分离。</a:t>
            </a:r>
            <a:endParaRPr lang="zh-CN" altLang="en-US" dirty="0">
              <a:latin typeface="黑体" pitchFamily="2" charset="-122"/>
            </a:endParaRPr>
          </a:p>
          <a:p>
            <a:pPr lvl="1"/>
            <a:r>
              <a:rPr lang="zh-CN" altLang="en-US" dirty="0">
                <a:latin typeface="黑体" pitchFamily="2" charset="-122"/>
              </a:rPr>
              <a:t>为每一组冲突的记录设置一个链表，主区和溢出区的每一个记录都必须有一个链接字段。</a:t>
            </a:r>
          </a:p>
          <a:p>
            <a:pPr lvl="1"/>
            <a:r>
              <a:rPr lang="zh-CN" altLang="en-US" dirty="0">
                <a:latin typeface="黑体" pitchFamily="2" charset="-122"/>
              </a:rPr>
              <a:t>为节省存储空间，建立一个中间表</a:t>
            </a:r>
            <a:r>
              <a:rPr lang="zh-CN" altLang="en-US" dirty="0" smtClean="0">
                <a:latin typeface="黑体" pitchFamily="2" charset="-122"/>
              </a:rPr>
              <a:t>（散列表</a:t>
            </a:r>
            <a:r>
              <a:rPr lang="zh-CN" altLang="en-US" dirty="0">
                <a:latin typeface="黑体" pitchFamily="2" charset="-122"/>
              </a:rPr>
              <a:t>），所有记录都存入溢出区，而主区</a:t>
            </a:r>
            <a:r>
              <a:rPr lang="zh-CN" altLang="en-US" dirty="0" smtClean="0">
                <a:latin typeface="黑体" pitchFamily="2" charset="-122"/>
              </a:rPr>
              <a:t>（</a:t>
            </a:r>
            <a:r>
              <a:rPr lang="zh-CN" altLang="en-US" dirty="0">
                <a:latin typeface="黑体" pitchFamily="2" charset="-122"/>
              </a:rPr>
              <a:t>散列</a:t>
            </a:r>
            <a:r>
              <a:rPr lang="zh-CN" altLang="en-US" dirty="0" smtClean="0">
                <a:latin typeface="黑体" pitchFamily="2" charset="-122"/>
              </a:rPr>
              <a:t>表</a:t>
            </a:r>
            <a:r>
              <a:rPr lang="zh-CN" altLang="en-US" dirty="0">
                <a:latin typeface="黑体" pitchFamily="2" charset="-122"/>
              </a:rPr>
              <a:t>）只有链</a:t>
            </a:r>
            <a:r>
              <a:rPr lang="zh-CN" altLang="en-US" dirty="0" smtClean="0">
                <a:latin typeface="黑体" pitchFamily="2" charset="-122"/>
              </a:rPr>
              <a:t>域。</a:t>
            </a:r>
            <a:endParaRPr lang="zh-CN" altLang="en-US" dirty="0">
              <a:latin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wipe(up)">
                                      <p:cBhvr>
                                        <p:cTn id="7" dur="500"/>
                                        <p:tgtEl>
                                          <p:spTgt spid="307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wipe(up)">
                                      <p:cBhvr>
                                        <p:cTn id="12" dur="500"/>
                                        <p:tgtEl>
                                          <p:spTgt spid="30724">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0724">
                                            <p:txEl>
                                              <p:pRg st="2" end="2"/>
                                            </p:txEl>
                                          </p:spTgt>
                                        </p:tgtEl>
                                        <p:attrNameLst>
                                          <p:attrName>style.visibility</p:attrName>
                                        </p:attrNameLst>
                                      </p:cBhvr>
                                      <p:to>
                                        <p:strVal val="visible"/>
                                      </p:to>
                                    </p:set>
                                    <p:animEffect transition="in" filter="wipe(up)">
                                      <p:cBhvr>
                                        <p:cTn id="16" dur="500"/>
                                        <p:tgtEl>
                                          <p:spTgt spid="30724">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0724">
                                            <p:txEl>
                                              <p:pRg st="3" end="3"/>
                                            </p:txEl>
                                          </p:spTgt>
                                        </p:tgtEl>
                                        <p:attrNameLst>
                                          <p:attrName>style.visibility</p:attrName>
                                        </p:attrNameLst>
                                      </p:cBhvr>
                                      <p:to>
                                        <p:strVal val="visible"/>
                                      </p:to>
                                    </p:set>
                                    <p:animEffect transition="in" filter="wipe(up)">
                                      <p:cBhvr>
                                        <p:cTn id="20" dur="500"/>
                                        <p:tgtEl>
                                          <p:spTgt spid="3072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0724">
                                            <p:txEl>
                                              <p:pRg st="4" end="4"/>
                                            </p:txEl>
                                          </p:spTgt>
                                        </p:tgtEl>
                                        <p:attrNameLst>
                                          <p:attrName>style.visibility</p:attrName>
                                        </p:attrNameLst>
                                      </p:cBhvr>
                                      <p:to>
                                        <p:strVal val="visible"/>
                                      </p:to>
                                    </p:set>
                                    <p:animEffect transition="in" filter="wipe(up)">
                                      <p:cBhvr>
                                        <p:cTn id="25" dur="500"/>
                                        <p:tgtEl>
                                          <p:spTgt spid="30724">
                                            <p:txEl>
                                              <p:pRg st="4" end="4"/>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0724">
                                            <p:txEl>
                                              <p:pRg st="5" end="5"/>
                                            </p:txEl>
                                          </p:spTgt>
                                        </p:tgtEl>
                                        <p:attrNameLst>
                                          <p:attrName>style.visibility</p:attrName>
                                        </p:attrNameLst>
                                      </p:cBhvr>
                                      <p:to>
                                        <p:strVal val="visible"/>
                                      </p:to>
                                    </p:set>
                                    <p:animEffect transition="in" filter="wipe(up)">
                                      <p:cBhvr>
                                        <p:cTn id="29" dur="500"/>
                                        <p:tgtEl>
                                          <p:spTgt spid="30724">
                                            <p:txEl>
                                              <p:pRg st="5" end="5"/>
                                            </p:txEl>
                                          </p:spTgt>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0724">
                                            <p:txEl>
                                              <p:pRg st="6" end="6"/>
                                            </p:txEl>
                                          </p:spTgt>
                                        </p:tgtEl>
                                        <p:attrNameLst>
                                          <p:attrName>style.visibility</p:attrName>
                                        </p:attrNameLst>
                                      </p:cBhvr>
                                      <p:to>
                                        <p:strVal val="visible"/>
                                      </p:to>
                                    </p:set>
                                    <p:animEffect transition="in" filter="wipe(up)">
                                      <p:cBhvr>
                                        <p:cTn id="33" dur="500"/>
                                        <p:tgtEl>
                                          <p:spTgt spid="30724">
                                            <p:txEl>
                                              <p:pRg st="6" end="6"/>
                                            </p:txEl>
                                          </p:spTgt>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30724">
                                            <p:txEl>
                                              <p:pRg st="7" end="7"/>
                                            </p:txEl>
                                          </p:spTgt>
                                        </p:tgtEl>
                                        <p:attrNameLst>
                                          <p:attrName>style.visibility</p:attrName>
                                        </p:attrNameLst>
                                      </p:cBhvr>
                                      <p:to>
                                        <p:strVal val="visible"/>
                                      </p:to>
                                    </p:set>
                                    <p:animEffect transition="in" filter="wipe(up)">
                                      <p:cBhvr>
                                        <p:cTn id="37" dur="500"/>
                                        <p:tgtEl>
                                          <p:spTgt spid="307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0EA9C8D-218B-4653-A511-442D0D902E41}" type="slidenum">
              <a:rPr lang="en-US" altLang="zh-CN"/>
              <a:pPr>
                <a:defRPr/>
              </a:pPr>
              <a:t>3</a:t>
            </a:fld>
            <a:endParaRPr lang="en-US" altLang="zh-CN"/>
          </a:p>
        </p:txBody>
      </p:sp>
      <p:sp>
        <p:nvSpPr>
          <p:cNvPr id="5123" name="Rectangle 2"/>
          <p:cNvSpPr>
            <a:spLocks noGrp="1" noChangeArrowheads="1"/>
          </p:cNvSpPr>
          <p:nvPr>
            <p:ph type="title"/>
          </p:nvPr>
        </p:nvSpPr>
        <p:spPr/>
        <p:txBody>
          <a:bodyPr/>
          <a:lstStyle/>
          <a:p>
            <a:pPr eaLnBrk="1" hangingPunct="1"/>
            <a:r>
              <a:rPr lang="en-US" altLang="zh-CN" dirty="0" smtClean="0"/>
              <a:t>6.1  </a:t>
            </a:r>
            <a:r>
              <a:rPr lang="zh-CN" altLang="en-US" dirty="0" smtClean="0"/>
              <a:t>语义分析概述</a:t>
            </a:r>
          </a:p>
        </p:txBody>
      </p:sp>
      <p:sp>
        <p:nvSpPr>
          <p:cNvPr id="187395" name="Rectangle 3"/>
          <p:cNvSpPr>
            <a:spLocks noGrp="1" noChangeArrowheads="1"/>
          </p:cNvSpPr>
          <p:nvPr>
            <p:ph type="body" idx="1"/>
          </p:nvPr>
        </p:nvSpPr>
        <p:spPr>
          <a:xfrm>
            <a:off x="323850" y="1025526"/>
            <a:ext cx="8477250" cy="5598830"/>
          </a:xfrm>
        </p:spPr>
        <p:txBody>
          <a:bodyPr>
            <a:normAutofit fontScale="92500" lnSpcReduction="10000"/>
          </a:bodyPr>
          <a:lstStyle/>
          <a:p>
            <a:pPr eaLnBrk="1" hangingPunct="1"/>
            <a:r>
              <a:rPr lang="zh-CN" altLang="en-US" dirty="0" smtClean="0"/>
              <a:t>程序设计语言的结构可由上下文无关文法来描述。</a:t>
            </a:r>
            <a:r>
              <a:rPr lang="en-US" altLang="zh-CN" dirty="0" smtClean="0"/>
              <a:t/>
            </a:r>
            <a:br>
              <a:rPr lang="en-US" altLang="zh-CN" dirty="0" smtClean="0"/>
            </a:br>
            <a:r>
              <a:rPr lang="zh-CN" altLang="en-US" dirty="0" smtClean="0"/>
              <a:t>语法分析可以检查源程序中是否存在语法错误。</a:t>
            </a:r>
          </a:p>
          <a:p>
            <a:pPr eaLnBrk="1" hangingPunct="1"/>
            <a:r>
              <a:rPr lang="zh-CN" altLang="en-US" dirty="0" smtClean="0"/>
              <a:t>没有语法错误的源程序一定正确吗？</a:t>
            </a:r>
            <a:endParaRPr lang="en-US" altLang="zh-CN" dirty="0" smtClean="0"/>
          </a:p>
          <a:p>
            <a:pPr eaLnBrk="1" hangingPunct="1"/>
            <a:r>
              <a:rPr lang="zh-CN" altLang="en-US" dirty="0"/>
              <a:t>程序正确与否</a:t>
            </a:r>
            <a:r>
              <a:rPr lang="zh-CN" altLang="en-US" dirty="0" smtClean="0"/>
              <a:t>与结构</a:t>
            </a:r>
            <a:r>
              <a:rPr lang="zh-CN" altLang="en-US" dirty="0"/>
              <a:t>的</a:t>
            </a:r>
            <a:r>
              <a:rPr lang="zh-CN" altLang="en-US" dirty="0" smtClean="0">
                <a:solidFill>
                  <a:srgbClr val="3333FF"/>
                </a:solidFill>
              </a:rPr>
              <a:t>上下文有关</a:t>
            </a:r>
            <a:endParaRPr lang="zh-CN" altLang="en-US" dirty="0"/>
          </a:p>
          <a:p>
            <a:pPr lvl="1" eaLnBrk="1" hangingPunct="1"/>
            <a:r>
              <a:rPr lang="zh-CN" altLang="en-US" dirty="0"/>
              <a:t>变量的作用域问题</a:t>
            </a:r>
          </a:p>
          <a:p>
            <a:pPr lvl="1" eaLnBrk="1" hangingPunct="1"/>
            <a:r>
              <a:rPr lang="zh-CN" altLang="en-US" dirty="0"/>
              <a:t>同一作用域内同名变量的重复声明问题</a:t>
            </a:r>
          </a:p>
          <a:p>
            <a:pPr lvl="1" eaLnBrk="1" hangingPunct="1"/>
            <a:r>
              <a:rPr lang="zh-CN" altLang="en-US" dirty="0"/>
              <a:t>表达式、赋值语句中</a:t>
            </a:r>
            <a:r>
              <a:rPr lang="zh-CN" altLang="en-US" dirty="0" smtClean="0"/>
              <a:t>的类型</a:t>
            </a:r>
            <a:r>
              <a:rPr lang="zh-CN" altLang="en-US" dirty="0"/>
              <a:t>一致性</a:t>
            </a:r>
            <a:r>
              <a:rPr lang="zh-CN" altLang="en-US" dirty="0" smtClean="0"/>
              <a:t>问题等</a:t>
            </a:r>
            <a:endParaRPr lang="zh-CN" altLang="en-US" dirty="0"/>
          </a:p>
          <a:p>
            <a:pPr eaLnBrk="1" hangingPunct="1"/>
            <a:r>
              <a:rPr lang="zh-CN" altLang="en-US" dirty="0"/>
              <a:t>思考：</a:t>
            </a:r>
          </a:p>
          <a:p>
            <a:pPr lvl="1" eaLnBrk="1" hangingPunct="1"/>
            <a:r>
              <a:rPr lang="zh-CN" altLang="en-US" dirty="0"/>
              <a:t>设计</a:t>
            </a:r>
            <a:r>
              <a:rPr lang="zh-CN" altLang="en-US" dirty="0">
                <a:solidFill>
                  <a:srgbClr val="3333FF"/>
                </a:solidFill>
              </a:rPr>
              <a:t>上下文有关文法</a:t>
            </a:r>
            <a:r>
              <a:rPr lang="zh-CN" altLang="en-US" dirty="0"/>
              <a:t>来描述语言中</a:t>
            </a:r>
            <a:r>
              <a:rPr lang="zh-CN" altLang="en-US" dirty="0" smtClean="0"/>
              <a:t>上下</a:t>
            </a:r>
            <a:r>
              <a:rPr lang="en-US" altLang="zh-CN" dirty="0" smtClean="0"/>
              <a:t/>
            </a:r>
            <a:br>
              <a:rPr lang="en-US" altLang="zh-CN" dirty="0" smtClean="0"/>
            </a:br>
            <a:r>
              <a:rPr lang="zh-CN" altLang="en-US" dirty="0" smtClean="0"/>
              <a:t>文</a:t>
            </a:r>
            <a:r>
              <a:rPr lang="zh-CN" altLang="en-US" dirty="0"/>
              <a:t>有关的结构？</a:t>
            </a:r>
          </a:p>
          <a:p>
            <a:pPr lvl="1" eaLnBrk="1" hangingPunct="1"/>
            <a:r>
              <a:rPr lang="zh-CN" altLang="en-US" dirty="0" smtClean="0"/>
              <a:t>理论可行</a:t>
            </a:r>
            <a:r>
              <a:rPr lang="zh-CN" altLang="en-US" dirty="0"/>
              <a:t>，</a:t>
            </a:r>
            <a:r>
              <a:rPr lang="zh-CN" altLang="en-US" dirty="0" smtClean="0"/>
              <a:t>构造困难</a:t>
            </a:r>
            <a:r>
              <a:rPr lang="zh-CN" altLang="en-US" dirty="0"/>
              <a:t>，</a:t>
            </a:r>
            <a:r>
              <a:rPr lang="zh-CN" altLang="en-US" dirty="0" smtClean="0"/>
              <a:t>构造分析程序</a:t>
            </a:r>
            <a:r>
              <a:rPr lang="zh-CN" altLang="en-US" dirty="0"/>
              <a:t>更</a:t>
            </a:r>
            <a:r>
              <a:rPr lang="zh-CN" altLang="en-US" dirty="0" smtClean="0"/>
              <a:t>困难。</a:t>
            </a:r>
            <a:endParaRPr lang="en-US" altLang="zh-CN" dirty="0" smtClean="0"/>
          </a:p>
          <a:p>
            <a:pPr eaLnBrk="1" hangingPunct="1"/>
            <a:r>
              <a:rPr lang="zh-CN" altLang="en-US" dirty="0"/>
              <a:t>解决办法：</a:t>
            </a:r>
          </a:p>
          <a:p>
            <a:pPr lvl="1" eaLnBrk="1" hangingPunct="1"/>
            <a:r>
              <a:rPr lang="zh-CN" altLang="en-US" dirty="0"/>
              <a:t>利用语法制导翻译技术实现语义分析</a:t>
            </a:r>
          </a:p>
          <a:p>
            <a:pPr lvl="1" eaLnBrk="1" hangingPunct="1"/>
            <a:r>
              <a:rPr lang="zh-CN" altLang="en-US" dirty="0"/>
              <a:t>设计专门的</a:t>
            </a:r>
            <a:r>
              <a:rPr lang="zh-CN" altLang="en-US" dirty="0">
                <a:solidFill>
                  <a:srgbClr val="3333FF"/>
                </a:solidFill>
              </a:rPr>
              <a:t>语义动作</a:t>
            </a:r>
            <a:r>
              <a:rPr lang="zh-CN" altLang="en-US" dirty="0"/>
              <a:t>补充上下文无关文法的</a:t>
            </a:r>
            <a:r>
              <a:rPr lang="zh-CN" altLang="en-US" dirty="0" smtClean="0"/>
              <a:t>分析程</a:t>
            </a:r>
            <a:r>
              <a:rPr lang="zh-CN" altLang="zh-CN" dirty="0" smtClean="0"/>
              <a:t>序</a:t>
            </a:r>
            <a:endParaRPr lang="zh-CN" altLang="en-US" dirty="0" smtClean="0"/>
          </a:p>
        </p:txBody>
      </p:sp>
      <p:sp>
        <p:nvSpPr>
          <p:cNvPr id="2" name="矩形 1"/>
          <p:cNvSpPr/>
          <p:nvPr/>
        </p:nvSpPr>
        <p:spPr bwMode="auto">
          <a:xfrm>
            <a:off x="6687235" y="1853825"/>
            <a:ext cx="2250250" cy="4140459"/>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t>main()</a:t>
            </a:r>
            <a:endParaRPr lang="zh-CN" altLang="zh-CN" dirty="0"/>
          </a:p>
          <a:p>
            <a:r>
              <a:rPr lang="en-US" altLang="zh-CN" dirty="0"/>
              <a:t>{</a:t>
            </a:r>
            <a:endParaRPr lang="zh-CN" altLang="zh-CN" dirty="0"/>
          </a:p>
          <a:p>
            <a:r>
              <a:rPr lang="en-US" altLang="zh-CN" dirty="0" smtClean="0"/>
              <a:t>    </a:t>
            </a:r>
            <a:r>
              <a:rPr lang="en-US" altLang="zh-CN" dirty="0" err="1" smtClean="0"/>
              <a:t>int</a:t>
            </a:r>
            <a:r>
              <a:rPr lang="en-US" altLang="zh-CN" dirty="0" smtClean="0"/>
              <a:t> </a:t>
            </a:r>
            <a:r>
              <a:rPr lang="en-US" altLang="zh-CN" dirty="0" err="1"/>
              <a:t>i</a:t>
            </a:r>
            <a:r>
              <a:rPr lang="en-US" altLang="zh-CN" dirty="0"/>
              <a:t>, j;</a:t>
            </a:r>
            <a:endParaRPr lang="zh-CN" altLang="zh-CN" dirty="0"/>
          </a:p>
          <a:p>
            <a:r>
              <a:rPr lang="en-US" altLang="zh-CN" dirty="0" smtClean="0"/>
              <a:t>    </a:t>
            </a:r>
            <a:r>
              <a:rPr lang="en-US" altLang="zh-CN" dirty="0" err="1" smtClean="0"/>
              <a:t>i</a:t>
            </a:r>
            <a:r>
              <a:rPr lang="en-US" altLang="zh-CN" dirty="0" smtClean="0"/>
              <a:t>=0</a:t>
            </a:r>
            <a:r>
              <a:rPr lang="en-US" altLang="zh-CN" dirty="0"/>
              <a:t>;  j=1;</a:t>
            </a:r>
            <a:endParaRPr lang="zh-CN" altLang="zh-CN" dirty="0"/>
          </a:p>
          <a:p>
            <a:r>
              <a:rPr lang="en-US" altLang="zh-CN" dirty="0" smtClean="0"/>
              <a:t>    {</a:t>
            </a:r>
            <a:endParaRPr lang="zh-CN" altLang="zh-CN" dirty="0"/>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k</a:t>
            </a:r>
            <a:r>
              <a:rPr lang="en-US" altLang="zh-CN" dirty="0"/>
              <a:t>;</a:t>
            </a:r>
            <a:endParaRPr lang="zh-CN" altLang="zh-CN" dirty="0"/>
          </a:p>
          <a:p>
            <a:r>
              <a:rPr lang="en-US" altLang="zh-CN" dirty="0" smtClean="0"/>
              <a:t>       k=10;</a:t>
            </a:r>
          </a:p>
          <a:p>
            <a:r>
              <a:rPr lang="en-US" altLang="zh-CN" dirty="0"/>
              <a:t> </a:t>
            </a:r>
            <a:r>
              <a:rPr lang="en-US" altLang="zh-CN" dirty="0" smtClean="0"/>
              <a:t>      j=</a:t>
            </a:r>
            <a:r>
              <a:rPr lang="en-US" altLang="zh-CN" dirty="0" err="1" smtClean="0"/>
              <a:t>k+j</a:t>
            </a:r>
            <a:r>
              <a:rPr lang="en-US" altLang="zh-CN" dirty="0" smtClean="0"/>
              <a:t>;</a:t>
            </a:r>
            <a:endParaRPr lang="zh-CN" altLang="zh-CN" dirty="0"/>
          </a:p>
          <a:p>
            <a:r>
              <a:rPr lang="en-US" altLang="zh-CN" dirty="0" smtClean="0"/>
              <a:t>    };</a:t>
            </a:r>
            <a:endParaRPr lang="zh-CN" altLang="zh-CN" dirty="0"/>
          </a:p>
          <a:p>
            <a:r>
              <a:rPr lang="en-US" altLang="zh-CN" dirty="0" smtClean="0"/>
              <a:t>    </a:t>
            </a:r>
            <a:r>
              <a:rPr lang="en-US" altLang="zh-CN" dirty="0" err="1" smtClean="0"/>
              <a:t>i</a:t>
            </a:r>
            <a:r>
              <a:rPr lang="en-US" altLang="zh-CN" dirty="0" smtClean="0"/>
              <a:t>=j*k</a:t>
            </a:r>
            <a:r>
              <a:rPr lang="en-US" altLang="zh-CN" dirty="0"/>
              <a:t>;</a:t>
            </a:r>
            <a:endParaRPr lang="zh-CN" altLang="zh-CN" dirty="0"/>
          </a:p>
          <a:p>
            <a:r>
              <a:rPr lang="en-US" altLang="zh-CN" dirty="0"/>
              <a:t>}</a:t>
            </a:r>
            <a:endParaRPr kumimoji="1" lang="zh-CN" altLang="en-US" sz="2400" b="1" i="0" u="none" strike="noStrike" cap="none" normalizeH="0" baseline="0" dirty="0" smtClean="0">
              <a:ln>
                <a:noFill/>
              </a:ln>
              <a:effectLst/>
              <a:latin typeface="Times New Roman" pitchFamily="18" charset="0"/>
              <a:ea typeface="黑体" pitchFamily="2" charset="-122"/>
            </a:endParaRPr>
          </a:p>
        </p:txBody>
      </p:sp>
      <p:sp>
        <p:nvSpPr>
          <p:cNvPr id="6" name="TextBox 5"/>
          <p:cNvSpPr txBox="1"/>
          <p:nvPr/>
        </p:nvSpPr>
        <p:spPr>
          <a:xfrm>
            <a:off x="7497325" y="5139190"/>
            <a:ext cx="431540" cy="461665"/>
          </a:xfrm>
          <a:prstGeom prst="rect">
            <a:avLst/>
          </a:prstGeom>
          <a:noFill/>
        </p:spPr>
        <p:txBody>
          <a:bodyPr wrap="square" rtlCol="0">
            <a:spAutoFit/>
          </a:bodyPr>
          <a:lstStyle/>
          <a:p>
            <a:r>
              <a:rPr lang="en-US" altLang="zh-CN" dirty="0" smtClean="0">
                <a:solidFill>
                  <a:srgbClr val="FF0000"/>
                </a:solidFill>
              </a:rPr>
              <a:t>k</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up)">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wipe(up)">
                                      <p:cBhvr>
                                        <p:cTn id="12" dur="500"/>
                                        <p:tgtEl>
                                          <p:spTgt spid="187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87395">
                                            <p:txEl>
                                              <p:pRg st="2" end="2"/>
                                            </p:txEl>
                                          </p:spTgt>
                                        </p:tgtEl>
                                        <p:attrNameLst>
                                          <p:attrName>style.visibility</p:attrName>
                                        </p:attrNameLst>
                                      </p:cBhvr>
                                      <p:to>
                                        <p:strVal val="visible"/>
                                      </p:to>
                                    </p:set>
                                    <p:animEffect transition="in" filter="wipe(up)">
                                      <p:cBhvr>
                                        <p:cTn id="26" dur="500"/>
                                        <p:tgtEl>
                                          <p:spTgt spid="187395">
                                            <p:txEl>
                                              <p:pRg st="2" end="2"/>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87395">
                                            <p:txEl>
                                              <p:pRg st="3" end="3"/>
                                            </p:txEl>
                                          </p:spTgt>
                                        </p:tgtEl>
                                        <p:attrNameLst>
                                          <p:attrName>style.visibility</p:attrName>
                                        </p:attrNameLst>
                                      </p:cBhvr>
                                      <p:to>
                                        <p:strVal val="visible"/>
                                      </p:to>
                                    </p:set>
                                    <p:animEffect transition="in" filter="wipe(up)">
                                      <p:cBhvr>
                                        <p:cTn id="30" dur="500"/>
                                        <p:tgtEl>
                                          <p:spTgt spid="187395">
                                            <p:txEl>
                                              <p:pRg st="3" end="3"/>
                                            </p:txEl>
                                          </p:spTgt>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87395">
                                            <p:txEl>
                                              <p:pRg st="4" end="4"/>
                                            </p:txEl>
                                          </p:spTgt>
                                        </p:tgtEl>
                                        <p:attrNameLst>
                                          <p:attrName>style.visibility</p:attrName>
                                        </p:attrNameLst>
                                      </p:cBhvr>
                                      <p:to>
                                        <p:strVal val="visible"/>
                                      </p:to>
                                    </p:set>
                                    <p:animEffect transition="in" filter="wipe(up)">
                                      <p:cBhvr>
                                        <p:cTn id="34" dur="500"/>
                                        <p:tgtEl>
                                          <p:spTgt spid="187395">
                                            <p:txEl>
                                              <p:pRg st="4" end="4"/>
                                            </p:txEl>
                                          </p:spTgt>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187395">
                                            <p:txEl>
                                              <p:pRg st="5" end="5"/>
                                            </p:txEl>
                                          </p:spTgt>
                                        </p:tgtEl>
                                        <p:attrNameLst>
                                          <p:attrName>style.visibility</p:attrName>
                                        </p:attrNameLst>
                                      </p:cBhvr>
                                      <p:to>
                                        <p:strVal val="visible"/>
                                      </p:to>
                                    </p:set>
                                    <p:animEffect transition="in" filter="wipe(up)">
                                      <p:cBhvr>
                                        <p:cTn id="38" dur="500"/>
                                        <p:tgtEl>
                                          <p:spTgt spid="18739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7395">
                                            <p:txEl>
                                              <p:pRg st="6" end="6"/>
                                            </p:txEl>
                                          </p:spTgt>
                                        </p:tgtEl>
                                        <p:attrNameLst>
                                          <p:attrName>style.visibility</p:attrName>
                                        </p:attrNameLst>
                                      </p:cBhvr>
                                      <p:to>
                                        <p:strVal val="visible"/>
                                      </p:to>
                                    </p:set>
                                    <p:animEffect transition="in" filter="wipe(up)">
                                      <p:cBhvr>
                                        <p:cTn id="43" dur="500"/>
                                        <p:tgtEl>
                                          <p:spTgt spid="187395">
                                            <p:txEl>
                                              <p:pRg st="6" end="6"/>
                                            </p:txEl>
                                          </p:spTgt>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187395">
                                            <p:txEl>
                                              <p:pRg st="7" end="7"/>
                                            </p:txEl>
                                          </p:spTgt>
                                        </p:tgtEl>
                                        <p:attrNameLst>
                                          <p:attrName>style.visibility</p:attrName>
                                        </p:attrNameLst>
                                      </p:cBhvr>
                                      <p:to>
                                        <p:strVal val="visible"/>
                                      </p:to>
                                    </p:set>
                                    <p:animEffect transition="in" filter="wipe(up)">
                                      <p:cBhvr>
                                        <p:cTn id="47" dur="500"/>
                                        <p:tgtEl>
                                          <p:spTgt spid="18739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87395">
                                            <p:txEl>
                                              <p:pRg st="8" end="8"/>
                                            </p:txEl>
                                          </p:spTgt>
                                        </p:tgtEl>
                                        <p:attrNameLst>
                                          <p:attrName>style.visibility</p:attrName>
                                        </p:attrNameLst>
                                      </p:cBhvr>
                                      <p:to>
                                        <p:strVal val="visible"/>
                                      </p:to>
                                    </p:set>
                                    <p:animEffect transition="in" filter="wipe(up)">
                                      <p:cBhvr>
                                        <p:cTn id="52" dur="500"/>
                                        <p:tgtEl>
                                          <p:spTgt spid="18739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7395">
                                            <p:txEl>
                                              <p:pRg st="9" end="9"/>
                                            </p:txEl>
                                          </p:spTgt>
                                        </p:tgtEl>
                                        <p:attrNameLst>
                                          <p:attrName>style.visibility</p:attrName>
                                        </p:attrNameLst>
                                      </p:cBhvr>
                                      <p:to>
                                        <p:strVal val="visible"/>
                                      </p:to>
                                    </p:set>
                                    <p:animEffect transition="in" filter="wipe(up)">
                                      <p:cBhvr>
                                        <p:cTn id="57" dur="500"/>
                                        <p:tgtEl>
                                          <p:spTgt spid="187395">
                                            <p:txEl>
                                              <p:pRg st="9" end="9"/>
                                            </p:txEl>
                                          </p:spTgt>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187395">
                                            <p:txEl>
                                              <p:pRg st="10" end="10"/>
                                            </p:txEl>
                                          </p:spTgt>
                                        </p:tgtEl>
                                        <p:attrNameLst>
                                          <p:attrName>style.visibility</p:attrName>
                                        </p:attrNameLst>
                                      </p:cBhvr>
                                      <p:to>
                                        <p:strVal val="visible"/>
                                      </p:to>
                                    </p:set>
                                    <p:animEffect transition="in" filter="wipe(up)">
                                      <p:cBhvr>
                                        <p:cTn id="61" dur="500"/>
                                        <p:tgtEl>
                                          <p:spTgt spid="187395">
                                            <p:txEl>
                                              <p:pRg st="10" end="10"/>
                                            </p:txEl>
                                          </p:spTgt>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187395">
                                            <p:txEl>
                                              <p:pRg st="11" end="11"/>
                                            </p:txEl>
                                          </p:spTgt>
                                        </p:tgtEl>
                                        <p:attrNameLst>
                                          <p:attrName>style.visibility</p:attrName>
                                        </p:attrNameLst>
                                      </p:cBhvr>
                                      <p:to>
                                        <p:strVal val="visible"/>
                                      </p:to>
                                    </p:set>
                                    <p:animEffect transition="in" filter="wipe(up)">
                                      <p:cBhvr>
                                        <p:cTn id="65" dur="500"/>
                                        <p:tgtEl>
                                          <p:spTgt spid="1873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bldLvl="2" autoUpdateAnimBg="0"/>
      <p:bldP spid="2"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3"/>
          <p:cNvSpPr>
            <a:spLocks noGrp="1"/>
          </p:cNvSpPr>
          <p:nvPr>
            <p:ph type="sldNum" sz="quarter" idx="10"/>
          </p:nvPr>
        </p:nvSpPr>
        <p:spPr/>
        <p:txBody>
          <a:bodyPr/>
          <a:lstStyle/>
          <a:p>
            <a:pPr>
              <a:defRPr/>
            </a:pPr>
            <a:fld id="{B0DA2A74-B3E9-485A-9AB8-552DDEA39FF2}" type="slidenum">
              <a:rPr lang="en-US" altLang="zh-CN"/>
              <a:pPr>
                <a:defRPr/>
              </a:pPr>
              <a:t>30</a:t>
            </a:fld>
            <a:endParaRPr lang="en-US" altLang="zh-CN"/>
          </a:p>
        </p:txBody>
      </p:sp>
      <p:sp>
        <p:nvSpPr>
          <p:cNvPr id="31747" name="Rectangle 2"/>
          <p:cNvSpPr>
            <a:spLocks noGrp="1" noChangeArrowheads="1"/>
          </p:cNvSpPr>
          <p:nvPr>
            <p:ph type="title"/>
          </p:nvPr>
        </p:nvSpPr>
        <p:spPr>
          <a:xfrm>
            <a:off x="304800" y="152400"/>
            <a:ext cx="8610600" cy="614363"/>
          </a:xfrm>
        </p:spPr>
        <p:txBody>
          <a:bodyPr/>
          <a:lstStyle/>
          <a:p>
            <a:pPr eaLnBrk="1" hangingPunct="1"/>
            <a:r>
              <a:rPr lang="zh-CN" altLang="en-US" dirty="0" smtClean="0">
                <a:solidFill>
                  <a:srgbClr val="FF0000"/>
                </a:solidFill>
              </a:rPr>
              <a:t>开放地址、分离链表示意图</a:t>
            </a:r>
          </a:p>
        </p:txBody>
      </p:sp>
      <p:grpSp>
        <p:nvGrpSpPr>
          <p:cNvPr id="31748" name="Group 3"/>
          <p:cNvGrpSpPr>
            <a:grpSpLocks/>
          </p:cNvGrpSpPr>
          <p:nvPr/>
        </p:nvGrpSpPr>
        <p:grpSpPr bwMode="auto">
          <a:xfrm>
            <a:off x="501650" y="973138"/>
            <a:ext cx="1860550" cy="5275262"/>
            <a:chOff x="508" y="767"/>
            <a:chExt cx="1172" cy="3323"/>
          </a:xfrm>
        </p:grpSpPr>
        <p:grpSp>
          <p:nvGrpSpPr>
            <p:cNvPr id="31798" name="Group 4"/>
            <p:cNvGrpSpPr>
              <a:grpSpLocks/>
            </p:cNvGrpSpPr>
            <p:nvPr/>
          </p:nvGrpSpPr>
          <p:grpSpPr bwMode="auto">
            <a:xfrm>
              <a:off x="508" y="767"/>
              <a:ext cx="1028" cy="3323"/>
              <a:chOff x="508" y="767"/>
              <a:chExt cx="1028" cy="3323"/>
            </a:xfrm>
          </p:grpSpPr>
          <p:grpSp>
            <p:nvGrpSpPr>
              <p:cNvPr id="31805" name="Group 5"/>
              <p:cNvGrpSpPr>
                <a:grpSpLocks/>
              </p:cNvGrpSpPr>
              <p:nvPr/>
            </p:nvGrpSpPr>
            <p:grpSpPr bwMode="auto">
              <a:xfrm>
                <a:off x="953" y="767"/>
                <a:ext cx="583" cy="3284"/>
                <a:chOff x="953" y="767"/>
                <a:chExt cx="583" cy="3284"/>
              </a:xfrm>
            </p:grpSpPr>
            <p:sp>
              <p:nvSpPr>
                <p:cNvPr id="31807" name="Text Box 6"/>
                <p:cNvSpPr txBox="1">
                  <a:spLocks noChangeArrowheads="1"/>
                </p:cNvSpPr>
                <p:nvPr/>
              </p:nvSpPr>
              <p:spPr bwMode="auto">
                <a:xfrm>
                  <a:off x="953" y="767"/>
                  <a:ext cx="583" cy="3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    </a:t>
                  </a:r>
                </a:p>
                <a:p>
                  <a:pPr algn="ctr" eaLnBrk="1" hangingPunct="1"/>
                  <a:r>
                    <a:rPr lang="en-US" altLang="zh-CN">
                      <a:ea typeface="宋体" pitchFamily="2" charset="-122"/>
                    </a:rPr>
                    <a:t>b</a:t>
                  </a:r>
                </a:p>
                <a:p>
                  <a:pPr algn="ctr" eaLnBrk="1" hangingPunct="1"/>
                  <a:r>
                    <a:rPr lang="en-US" altLang="zh-CN">
                      <a:ea typeface="宋体" pitchFamily="2" charset="-122"/>
                    </a:rPr>
                    <a:t>...</a:t>
                  </a:r>
                </a:p>
                <a:p>
                  <a:pPr algn="ctr" eaLnBrk="1" hangingPunct="1"/>
                  <a:endParaRPr lang="en-US" altLang="zh-CN">
                    <a:ea typeface="宋体" pitchFamily="2" charset="-122"/>
                  </a:endParaRPr>
                </a:p>
                <a:p>
                  <a:pPr algn="ctr" eaLnBrk="1" hangingPunct="1"/>
                  <a:r>
                    <a:rPr lang="en-US" altLang="zh-CN">
                      <a:ea typeface="宋体" pitchFamily="2" charset="-122"/>
                    </a:rPr>
                    <a:t>...</a:t>
                  </a:r>
                </a:p>
                <a:p>
                  <a:pPr algn="ctr" eaLnBrk="1" hangingPunct="1"/>
                  <a:r>
                    <a:rPr lang="en-US" altLang="zh-CN">
                      <a:ea typeface="宋体" pitchFamily="2" charset="-122"/>
                    </a:rPr>
                    <a:t>flag</a:t>
                  </a:r>
                </a:p>
                <a:p>
                  <a:pPr algn="ctr" eaLnBrk="1" hangingPunct="1"/>
                  <a:r>
                    <a:rPr lang="en-US" altLang="zh-CN">
                      <a:ea typeface="宋体" pitchFamily="2" charset="-122"/>
                    </a:rPr>
                    <a:t>...</a:t>
                  </a:r>
                </a:p>
                <a:p>
                  <a:pPr algn="ctr" eaLnBrk="1" hangingPunct="1"/>
                  <a:endParaRPr lang="en-US" altLang="zh-CN">
                    <a:ea typeface="宋体" pitchFamily="2" charset="-122"/>
                  </a:endParaRPr>
                </a:p>
                <a:p>
                  <a:pPr algn="ctr" eaLnBrk="1" hangingPunct="1"/>
                  <a:endParaRPr lang="en-US" altLang="zh-CN">
                    <a:ea typeface="宋体" pitchFamily="2" charset="-122"/>
                  </a:endParaRPr>
                </a:p>
                <a:p>
                  <a:pPr algn="ctr" eaLnBrk="1" hangingPunct="1"/>
                  <a:endParaRPr lang="en-US" altLang="zh-CN">
                    <a:ea typeface="宋体" pitchFamily="2" charset="-122"/>
                  </a:endParaRPr>
                </a:p>
                <a:p>
                  <a:pPr algn="ctr" eaLnBrk="1" hangingPunct="1"/>
                  <a:endParaRPr lang="en-US" altLang="zh-CN">
                    <a:ea typeface="宋体" pitchFamily="2" charset="-122"/>
                  </a:endParaRPr>
                </a:p>
                <a:p>
                  <a:pPr algn="ctr" eaLnBrk="1" hangingPunct="1"/>
                  <a:endParaRPr lang="en-US" altLang="zh-CN">
                    <a:ea typeface="宋体" pitchFamily="2" charset="-122"/>
                  </a:endParaRPr>
                </a:p>
                <a:p>
                  <a:pPr algn="ctr" eaLnBrk="1" hangingPunct="1"/>
                  <a:endParaRPr lang="en-US" altLang="zh-CN">
                    <a:ea typeface="宋体" pitchFamily="2" charset="-122"/>
                  </a:endParaRPr>
                </a:p>
                <a:p>
                  <a:pPr algn="ctr" eaLnBrk="1" hangingPunct="1"/>
                  <a:endParaRPr lang="en-US" altLang="zh-CN">
                    <a:ea typeface="宋体" pitchFamily="2" charset="-122"/>
                  </a:endParaRPr>
                </a:p>
              </p:txBody>
            </p:sp>
            <p:sp>
              <p:nvSpPr>
                <p:cNvPr id="31808" name="Line 7"/>
                <p:cNvSpPr>
                  <a:spLocks noChangeShapeType="1"/>
                </p:cNvSpPr>
                <p:nvPr/>
              </p:nvSpPr>
              <p:spPr bwMode="auto">
                <a:xfrm>
                  <a:off x="960" y="100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9" name="Line 8"/>
                <p:cNvSpPr>
                  <a:spLocks noChangeShapeType="1"/>
                </p:cNvSpPr>
                <p:nvPr/>
              </p:nvSpPr>
              <p:spPr bwMode="auto">
                <a:xfrm>
                  <a:off x="960" y="124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0" name="Line 9"/>
                <p:cNvSpPr>
                  <a:spLocks noChangeShapeType="1"/>
                </p:cNvSpPr>
                <p:nvPr/>
              </p:nvSpPr>
              <p:spPr bwMode="auto">
                <a:xfrm>
                  <a:off x="960" y="148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1" name="Line 10"/>
                <p:cNvSpPr>
                  <a:spLocks noChangeShapeType="1"/>
                </p:cNvSpPr>
                <p:nvPr/>
              </p:nvSpPr>
              <p:spPr bwMode="auto">
                <a:xfrm>
                  <a:off x="960" y="172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2" name="Line 11"/>
                <p:cNvSpPr>
                  <a:spLocks noChangeShapeType="1"/>
                </p:cNvSpPr>
                <p:nvPr/>
              </p:nvSpPr>
              <p:spPr bwMode="auto">
                <a:xfrm>
                  <a:off x="960" y="196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3" name="Line 12"/>
                <p:cNvSpPr>
                  <a:spLocks noChangeShapeType="1"/>
                </p:cNvSpPr>
                <p:nvPr/>
              </p:nvSpPr>
              <p:spPr bwMode="auto">
                <a:xfrm>
                  <a:off x="960" y="220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4" name="Line 13"/>
                <p:cNvSpPr>
                  <a:spLocks noChangeShapeType="1"/>
                </p:cNvSpPr>
                <p:nvPr/>
              </p:nvSpPr>
              <p:spPr bwMode="auto">
                <a:xfrm>
                  <a:off x="960" y="244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5" name="Line 14"/>
                <p:cNvSpPr>
                  <a:spLocks noChangeShapeType="1"/>
                </p:cNvSpPr>
                <p:nvPr/>
              </p:nvSpPr>
              <p:spPr bwMode="auto">
                <a:xfrm>
                  <a:off x="960" y="268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6" name="Line 15"/>
                <p:cNvSpPr>
                  <a:spLocks noChangeShapeType="1"/>
                </p:cNvSpPr>
                <p:nvPr/>
              </p:nvSpPr>
              <p:spPr bwMode="auto">
                <a:xfrm>
                  <a:off x="960" y="292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7" name="Line 16"/>
                <p:cNvSpPr>
                  <a:spLocks noChangeShapeType="1"/>
                </p:cNvSpPr>
                <p:nvPr/>
              </p:nvSpPr>
              <p:spPr bwMode="auto">
                <a:xfrm>
                  <a:off x="960" y="316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8" name="Line 17"/>
                <p:cNvSpPr>
                  <a:spLocks noChangeShapeType="1"/>
                </p:cNvSpPr>
                <p:nvPr/>
              </p:nvSpPr>
              <p:spPr bwMode="auto">
                <a:xfrm>
                  <a:off x="960" y="340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9" name="Line 18"/>
                <p:cNvSpPr>
                  <a:spLocks noChangeShapeType="1"/>
                </p:cNvSpPr>
                <p:nvPr/>
              </p:nvSpPr>
              <p:spPr bwMode="auto">
                <a:xfrm>
                  <a:off x="960" y="364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20" name="Line 19"/>
                <p:cNvSpPr>
                  <a:spLocks noChangeShapeType="1"/>
                </p:cNvSpPr>
                <p:nvPr/>
              </p:nvSpPr>
              <p:spPr bwMode="auto">
                <a:xfrm>
                  <a:off x="960" y="384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06" name="Text Box 20"/>
              <p:cNvSpPr txBox="1">
                <a:spLocks noChangeArrowheads="1"/>
              </p:cNvSpPr>
              <p:nvPr/>
            </p:nvSpPr>
            <p:spPr bwMode="auto">
              <a:xfrm>
                <a:off x="508" y="812"/>
                <a:ext cx="436" cy="3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r>
                  <a:rPr lang="en-US" altLang="zh-CN">
                    <a:ea typeface="宋体" pitchFamily="2" charset="-122"/>
                  </a:rPr>
                  <a:t>1</a:t>
                </a:r>
              </a:p>
              <a:p>
                <a:pPr algn="r" eaLnBrk="1" hangingPunct="1"/>
                <a:r>
                  <a:rPr lang="en-US" altLang="zh-CN">
                    <a:ea typeface="宋体" pitchFamily="2" charset="-122"/>
                  </a:rPr>
                  <a:t>2</a:t>
                </a:r>
              </a:p>
              <a:p>
                <a:pPr algn="r" eaLnBrk="1" hangingPunct="1"/>
                <a:r>
                  <a:rPr lang="en-US" altLang="zh-CN">
                    <a:ea typeface="宋体" pitchFamily="2" charset="-122"/>
                  </a:rPr>
                  <a:t>...</a:t>
                </a:r>
              </a:p>
              <a:p>
                <a:pPr algn="r" eaLnBrk="1" hangingPunct="1"/>
                <a:endParaRPr lang="en-US" altLang="zh-CN">
                  <a:ea typeface="宋体" pitchFamily="2" charset="-122"/>
                </a:endParaRPr>
              </a:p>
              <a:p>
                <a:pPr algn="r" eaLnBrk="1" hangingPunct="1"/>
                <a:r>
                  <a:rPr lang="en-US" altLang="zh-CN">
                    <a:ea typeface="宋体" pitchFamily="2" charset="-122"/>
                  </a:rPr>
                  <a:t>d</a:t>
                </a:r>
              </a:p>
              <a:p>
                <a:pPr algn="r" eaLnBrk="1" hangingPunct="1"/>
                <a:r>
                  <a:rPr lang="en-US" altLang="zh-CN">
                    <a:ea typeface="宋体" pitchFamily="2" charset="-122"/>
                  </a:rPr>
                  <a:t>d+1</a:t>
                </a:r>
              </a:p>
              <a:p>
                <a:pPr algn="r" eaLnBrk="1" hangingPunct="1"/>
                <a:r>
                  <a:rPr lang="en-US" altLang="zh-CN">
                    <a:ea typeface="宋体" pitchFamily="2" charset="-122"/>
                  </a:rPr>
                  <a:t>d+2</a:t>
                </a:r>
              </a:p>
              <a:p>
                <a:pPr algn="r" eaLnBrk="1" hangingPunct="1"/>
                <a:r>
                  <a:rPr lang="en-US" altLang="zh-CN">
                    <a:ea typeface="宋体" pitchFamily="2" charset="-122"/>
                  </a:rPr>
                  <a:t>...</a:t>
                </a:r>
              </a:p>
              <a:p>
                <a:pPr algn="r" eaLnBrk="1" hangingPunct="1"/>
                <a:endParaRPr lang="en-US" altLang="zh-CN">
                  <a:ea typeface="宋体" pitchFamily="2" charset="-122"/>
                </a:endParaRPr>
              </a:p>
              <a:p>
                <a:pPr algn="r" eaLnBrk="1" hangingPunct="1"/>
                <a:endParaRPr lang="en-US" altLang="zh-CN">
                  <a:ea typeface="宋体" pitchFamily="2" charset="-122"/>
                </a:endParaRPr>
              </a:p>
              <a:p>
                <a:pPr algn="r" eaLnBrk="1" hangingPunct="1"/>
                <a:endParaRPr lang="en-US" altLang="zh-CN">
                  <a:ea typeface="宋体" pitchFamily="2" charset="-122"/>
                </a:endParaRPr>
              </a:p>
              <a:p>
                <a:pPr algn="r" eaLnBrk="1" hangingPunct="1"/>
                <a:r>
                  <a:rPr lang="en-US" altLang="zh-CN">
                    <a:ea typeface="宋体" pitchFamily="2" charset="-122"/>
                  </a:rPr>
                  <a:t>...</a:t>
                </a:r>
              </a:p>
              <a:p>
                <a:pPr algn="r" eaLnBrk="1" hangingPunct="1"/>
                <a:r>
                  <a:rPr lang="en-US" altLang="zh-CN">
                    <a:ea typeface="宋体" pitchFamily="2" charset="-122"/>
                  </a:rPr>
                  <a:t>m-1</a:t>
                </a:r>
              </a:p>
              <a:p>
                <a:pPr algn="r" eaLnBrk="1" hangingPunct="1"/>
                <a:r>
                  <a:rPr lang="en-US" altLang="zh-CN">
                    <a:ea typeface="宋体" pitchFamily="2" charset="-122"/>
                  </a:rPr>
                  <a:t>m</a:t>
                </a:r>
              </a:p>
            </p:txBody>
          </p:sp>
        </p:grpSp>
        <p:grpSp>
          <p:nvGrpSpPr>
            <p:cNvPr id="31799" name="Group 21"/>
            <p:cNvGrpSpPr>
              <a:grpSpLocks/>
            </p:cNvGrpSpPr>
            <p:nvPr/>
          </p:nvGrpSpPr>
          <p:grpSpPr bwMode="auto">
            <a:xfrm>
              <a:off x="768" y="1536"/>
              <a:ext cx="912" cy="144"/>
              <a:chOff x="2400" y="2832"/>
              <a:chExt cx="1968" cy="240"/>
            </a:xfrm>
          </p:grpSpPr>
          <p:sp>
            <p:nvSpPr>
              <p:cNvPr id="31803" name="AutoShape 22"/>
              <p:cNvSpPr>
                <a:spLocks noChangeArrowheads="1"/>
              </p:cNvSpPr>
              <p:nvPr/>
            </p:nvSpPr>
            <p:spPr bwMode="auto">
              <a:xfrm flipV="1">
                <a:off x="2400" y="2832"/>
                <a:ext cx="1104" cy="240"/>
              </a:xfrm>
              <a:custGeom>
                <a:avLst/>
                <a:gdLst>
                  <a:gd name="T0" fmla="*/ 28 w 21600"/>
                  <a:gd name="T1" fmla="*/ 0 h 21600"/>
                  <a:gd name="T2" fmla="*/ 7 w 21600"/>
                  <a:gd name="T3" fmla="*/ 1 h 21600"/>
                  <a:gd name="T4" fmla="*/ 28 w 21600"/>
                  <a:gd name="T5" fmla="*/ 1 h 21600"/>
                  <a:gd name="T6" fmla="*/ 49 w 21600"/>
                  <a:gd name="T7" fmla="*/ 1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4" name="AutoShape 23"/>
              <p:cNvSpPr>
                <a:spLocks noChangeArrowheads="1"/>
              </p:cNvSpPr>
              <p:nvPr/>
            </p:nvSpPr>
            <p:spPr bwMode="auto">
              <a:xfrm>
                <a:off x="3216" y="2880"/>
                <a:ext cx="1152" cy="192"/>
              </a:xfrm>
              <a:custGeom>
                <a:avLst/>
                <a:gdLst>
                  <a:gd name="T0" fmla="*/ 31 w 21600"/>
                  <a:gd name="T1" fmla="*/ 0 h 21600"/>
                  <a:gd name="T2" fmla="*/ 8 w 21600"/>
                  <a:gd name="T3" fmla="*/ 1 h 21600"/>
                  <a:gd name="T4" fmla="*/ 31 w 21600"/>
                  <a:gd name="T5" fmla="*/ 0 h 21600"/>
                  <a:gd name="T6" fmla="*/ 54 w 21600"/>
                  <a:gd name="T7" fmla="*/ 1 h 21600"/>
                  <a:gd name="T8" fmla="*/ 0 60000 65536"/>
                  <a:gd name="T9" fmla="*/ 0 60000 65536"/>
                  <a:gd name="T10" fmla="*/ 0 60000 65536"/>
                  <a:gd name="T11" fmla="*/ 0 60000 65536"/>
                  <a:gd name="T12" fmla="*/ 0 w 21600"/>
                  <a:gd name="T13" fmla="*/ 0 h 21600"/>
                  <a:gd name="T14" fmla="*/ 21600 w 21600"/>
                  <a:gd name="T15" fmla="*/ 776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00" name="Group 24"/>
            <p:cNvGrpSpPr>
              <a:grpSpLocks/>
            </p:cNvGrpSpPr>
            <p:nvPr/>
          </p:nvGrpSpPr>
          <p:grpSpPr bwMode="auto">
            <a:xfrm>
              <a:off x="768" y="2976"/>
              <a:ext cx="912" cy="144"/>
              <a:chOff x="2400" y="2832"/>
              <a:chExt cx="1968" cy="240"/>
            </a:xfrm>
          </p:grpSpPr>
          <p:sp>
            <p:nvSpPr>
              <p:cNvPr id="31801" name="AutoShape 25"/>
              <p:cNvSpPr>
                <a:spLocks noChangeArrowheads="1"/>
              </p:cNvSpPr>
              <p:nvPr/>
            </p:nvSpPr>
            <p:spPr bwMode="auto">
              <a:xfrm flipV="1">
                <a:off x="2400" y="2832"/>
                <a:ext cx="1104" cy="240"/>
              </a:xfrm>
              <a:custGeom>
                <a:avLst/>
                <a:gdLst>
                  <a:gd name="T0" fmla="*/ 28 w 21600"/>
                  <a:gd name="T1" fmla="*/ 0 h 21600"/>
                  <a:gd name="T2" fmla="*/ 7 w 21600"/>
                  <a:gd name="T3" fmla="*/ 1 h 21600"/>
                  <a:gd name="T4" fmla="*/ 28 w 21600"/>
                  <a:gd name="T5" fmla="*/ 1 h 21600"/>
                  <a:gd name="T6" fmla="*/ 49 w 21600"/>
                  <a:gd name="T7" fmla="*/ 1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2" name="AutoShape 26"/>
              <p:cNvSpPr>
                <a:spLocks noChangeArrowheads="1"/>
              </p:cNvSpPr>
              <p:nvPr/>
            </p:nvSpPr>
            <p:spPr bwMode="auto">
              <a:xfrm>
                <a:off x="3216" y="2880"/>
                <a:ext cx="1152" cy="192"/>
              </a:xfrm>
              <a:custGeom>
                <a:avLst/>
                <a:gdLst>
                  <a:gd name="T0" fmla="*/ 31 w 21600"/>
                  <a:gd name="T1" fmla="*/ 0 h 21600"/>
                  <a:gd name="T2" fmla="*/ 8 w 21600"/>
                  <a:gd name="T3" fmla="*/ 1 h 21600"/>
                  <a:gd name="T4" fmla="*/ 31 w 21600"/>
                  <a:gd name="T5" fmla="*/ 0 h 21600"/>
                  <a:gd name="T6" fmla="*/ 54 w 21600"/>
                  <a:gd name="T7" fmla="*/ 1 h 21600"/>
                  <a:gd name="T8" fmla="*/ 0 60000 65536"/>
                  <a:gd name="T9" fmla="*/ 0 60000 65536"/>
                  <a:gd name="T10" fmla="*/ 0 60000 65536"/>
                  <a:gd name="T11" fmla="*/ 0 60000 65536"/>
                  <a:gd name="T12" fmla="*/ 0 w 21600"/>
                  <a:gd name="T13" fmla="*/ 0 h 21600"/>
                  <a:gd name="T14" fmla="*/ 21600 w 21600"/>
                  <a:gd name="T15" fmla="*/ 776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1749" name="Group 27"/>
          <p:cNvGrpSpPr>
            <a:grpSpLocks/>
          </p:cNvGrpSpPr>
          <p:nvPr/>
        </p:nvGrpSpPr>
        <p:grpSpPr bwMode="auto">
          <a:xfrm>
            <a:off x="2168525" y="904875"/>
            <a:ext cx="5918200" cy="5343525"/>
            <a:chOff x="2112" y="720"/>
            <a:chExt cx="3728" cy="3366"/>
          </a:xfrm>
        </p:grpSpPr>
        <p:grpSp>
          <p:nvGrpSpPr>
            <p:cNvPr id="31750" name="Group 28"/>
            <p:cNvGrpSpPr>
              <a:grpSpLocks/>
            </p:cNvGrpSpPr>
            <p:nvPr/>
          </p:nvGrpSpPr>
          <p:grpSpPr bwMode="auto">
            <a:xfrm>
              <a:off x="2352" y="748"/>
              <a:ext cx="476" cy="3284"/>
              <a:chOff x="2489" y="672"/>
              <a:chExt cx="439" cy="3284"/>
            </a:xfrm>
          </p:grpSpPr>
          <p:sp>
            <p:nvSpPr>
              <p:cNvPr id="31784" name="Text Box 29"/>
              <p:cNvSpPr txBox="1">
                <a:spLocks noChangeArrowheads="1"/>
              </p:cNvSpPr>
              <p:nvPr/>
            </p:nvSpPr>
            <p:spPr bwMode="auto">
              <a:xfrm>
                <a:off x="2489" y="672"/>
                <a:ext cx="422" cy="3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r>
                  <a:rPr lang="en-US" altLang="zh-CN">
                    <a:ea typeface="宋体" pitchFamily="2" charset="-122"/>
                  </a:rPr>
                  <a:t> </a:t>
                </a:r>
              </a:p>
              <a:p>
                <a:pPr algn="ctr" eaLnBrk="1" hangingPunct="1"/>
                <a:endParaRPr lang="en-US" altLang="zh-CN">
                  <a:ea typeface="宋体" pitchFamily="2" charset="-122"/>
                </a:endParaRPr>
              </a:p>
              <a:p>
                <a:pPr algn="ctr" eaLnBrk="1" hangingPunct="1"/>
                <a:endParaRPr lang="en-US" altLang="zh-CN">
                  <a:ea typeface="宋体" pitchFamily="2" charset="-122"/>
                </a:endParaRPr>
              </a:p>
            </p:txBody>
          </p:sp>
          <p:sp>
            <p:nvSpPr>
              <p:cNvPr id="31785" name="Line 30"/>
              <p:cNvSpPr>
                <a:spLocks noChangeShapeType="1"/>
              </p:cNvSpPr>
              <p:nvPr/>
            </p:nvSpPr>
            <p:spPr bwMode="auto">
              <a:xfrm>
                <a:off x="2496" y="110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6" name="Line 31"/>
              <p:cNvSpPr>
                <a:spLocks noChangeShapeType="1"/>
              </p:cNvSpPr>
              <p:nvPr/>
            </p:nvSpPr>
            <p:spPr bwMode="auto">
              <a:xfrm>
                <a:off x="2496" y="13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7" name="Line 32"/>
              <p:cNvSpPr>
                <a:spLocks noChangeShapeType="1"/>
              </p:cNvSpPr>
              <p:nvPr/>
            </p:nvSpPr>
            <p:spPr bwMode="auto">
              <a:xfrm>
                <a:off x="2496" y="158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8" name="Line 33"/>
              <p:cNvSpPr>
                <a:spLocks noChangeShapeType="1"/>
              </p:cNvSpPr>
              <p:nvPr/>
            </p:nvSpPr>
            <p:spPr bwMode="auto">
              <a:xfrm>
                <a:off x="2496"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9" name="Line 34"/>
              <p:cNvSpPr>
                <a:spLocks noChangeShapeType="1"/>
              </p:cNvSpPr>
              <p:nvPr/>
            </p:nvSpPr>
            <p:spPr bwMode="auto">
              <a:xfrm>
                <a:off x="2496" y="206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0" name="Line 35"/>
              <p:cNvSpPr>
                <a:spLocks noChangeShapeType="1"/>
              </p:cNvSpPr>
              <p:nvPr/>
            </p:nvSpPr>
            <p:spPr bwMode="auto">
              <a:xfrm>
                <a:off x="2496" y="230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1" name="Line 36"/>
              <p:cNvSpPr>
                <a:spLocks noChangeShapeType="1"/>
              </p:cNvSpPr>
              <p:nvPr/>
            </p:nvSpPr>
            <p:spPr bwMode="auto">
              <a:xfrm>
                <a:off x="249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2" name="Line 37"/>
              <p:cNvSpPr>
                <a:spLocks noChangeShapeType="1"/>
              </p:cNvSpPr>
              <p:nvPr/>
            </p:nvSpPr>
            <p:spPr bwMode="auto">
              <a:xfrm>
                <a:off x="2496" y="278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3" name="Line 38"/>
              <p:cNvSpPr>
                <a:spLocks noChangeShapeType="1"/>
              </p:cNvSpPr>
              <p:nvPr/>
            </p:nvSpPr>
            <p:spPr bwMode="auto">
              <a:xfrm>
                <a:off x="2496"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4" name="Line 39"/>
              <p:cNvSpPr>
                <a:spLocks noChangeShapeType="1"/>
              </p:cNvSpPr>
              <p:nvPr/>
            </p:nvSpPr>
            <p:spPr bwMode="auto">
              <a:xfrm>
                <a:off x="2496" y="326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5" name="Line 40"/>
              <p:cNvSpPr>
                <a:spLocks noChangeShapeType="1"/>
              </p:cNvSpPr>
              <p:nvPr/>
            </p:nvSpPr>
            <p:spPr bwMode="auto">
              <a:xfrm>
                <a:off x="2496" y="350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6" name="Line 41"/>
              <p:cNvSpPr>
                <a:spLocks noChangeShapeType="1"/>
              </p:cNvSpPr>
              <p:nvPr/>
            </p:nvSpPr>
            <p:spPr bwMode="auto">
              <a:xfrm>
                <a:off x="2496" y="37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7" name="Line 42"/>
              <p:cNvSpPr>
                <a:spLocks noChangeShapeType="1"/>
              </p:cNvSpPr>
              <p:nvPr/>
            </p:nvSpPr>
            <p:spPr bwMode="auto">
              <a:xfrm>
                <a:off x="2496" y="91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51" name="Group 43"/>
            <p:cNvGrpSpPr>
              <a:grpSpLocks/>
            </p:cNvGrpSpPr>
            <p:nvPr/>
          </p:nvGrpSpPr>
          <p:grpSpPr bwMode="auto">
            <a:xfrm>
              <a:off x="3100" y="720"/>
              <a:ext cx="698" cy="294"/>
              <a:chOff x="3100" y="1533"/>
              <a:chExt cx="698" cy="294"/>
            </a:xfrm>
          </p:grpSpPr>
          <p:sp>
            <p:nvSpPr>
              <p:cNvPr id="31781" name="Text Box 44"/>
              <p:cNvSpPr txBox="1">
                <a:spLocks noChangeArrowheads="1"/>
              </p:cNvSpPr>
              <p:nvPr/>
            </p:nvSpPr>
            <p:spPr bwMode="auto">
              <a:xfrm>
                <a:off x="3100" y="1533"/>
                <a:ext cx="69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   ...    </a:t>
                </a:r>
              </a:p>
            </p:txBody>
          </p:sp>
          <p:sp>
            <p:nvSpPr>
              <p:cNvPr id="31782" name="Line 45"/>
              <p:cNvSpPr>
                <a:spLocks noChangeShapeType="1"/>
              </p:cNvSpPr>
              <p:nvPr/>
            </p:nvSpPr>
            <p:spPr bwMode="auto">
              <a:xfrm>
                <a:off x="3312"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3" name="Line 46"/>
              <p:cNvSpPr>
                <a:spLocks noChangeShapeType="1"/>
              </p:cNvSpPr>
              <p:nvPr/>
            </p:nvSpPr>
            <p:spPr bwMode="auto">
              <a:xfrm>
                <a:off x="360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52" name="Group 47"/>
            <p:cNvGrpSpPr>
              <a:grpSpLocks/>
            </p:cNvGrpSpPr>
            <p:nvPr/>
          </p:nvGrpSpPr>
          <p:grpSpPr bwMode="auto">
            <a:xfrm>
              <a:off x="3984" y="720"/>
              <a:ext cx="794" cy="294"/>
              <a:chOff x="3052" y="1533"/>
              <a:chExt cx="794" cy="294"/>
            </a:xfrm>
          </p:grpSpPr>
          <p:sp>
            <p:nvSpPr>
              <p:cNvPr id="31778" name="Text Box 48"/>
              <p:cNvSpPr txBox="1">
                <a:spLocks noChangeArrowheads="1"/>
              </p:cNvSpPr>
              <p:nvPr/>
            </p:nvSpPr>
            <p:spPr bwMode="auto">
              <a:xfrm>
                <a:off x="3052" y="1533"/>
                <a:ext cx="79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   ...   0 </a:t>
                </a:r>
              </a:p>
            </p:txBody>
          </p:sp>
          <p:sp>
            <p:nvSpPr>
              <p:cNvPr id="31779" name="Line 49"/>
              <p:cNvSpPr>
                <a:spLocks noChangeShapeType="1"/>
              </p:cNvSpPr>
              <p:nvPr/>
            </p:nvSpPr>
            <p:spPr bwMode="auto">
              <a:xfrm>
                <a:off x="3312"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0" name="Line 50"/>
              <p:cNvSpPr>
                <a:spLocks noChangeShapeType="1"/>
              </p:cNvSpPr>
              <p:nvPr/>
            </p:nvSpPr>
            <p:spPr bwMode="auto">
              <a:xfrm>
                <a:off x="360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753" name="Line 51"/>
            <p:cNvSpPr>
              <a:spLocks noChangeShapeType="1"/>
            </p:cNvSpPr>
            <p:nvPr/>
          </p:nvSpPr>
          <p:spPr bwMode="auto">
            <a:xfrm>
              <a:off x="2592" y="864"/>
              <a:ext cx="528"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4" name="Line 52"/>
            <p:cNvSpPr>
              <a:spLocks noChangeShapeType="1"/>
            </p:cNvSpPr>
            <p:nvPr/>
          </p:nvSpPr>
          <p:spPr bwMode="auto">
            <a:xfrm>
              <a:off x="3696" y="864"/>
              <a:ext cx="288"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5" name="Line 53"/>
            <p:cNvSpPr>
              <a:spLocks noChangeShapeType="1"/>
            </p:cNvSpPr>
            <p:nvPr/>
          </p:nvSpPr>
          <p:spPr bwMode="auto">
            <a:xfrm>
              <a:off x="2592" y="1536"/>
              <a:ext cx="528"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6" name="Line 54"/>
            <p:cNvSpPr>
              <a:spLocks noChangeShapeType="1"/>
            </p:cNvSpPr>
            <p:nvPr/>
          </p:nvSpPr>
          <p:spPr bwMode="auto">
            <a:xfrm>
              <a:off x="2592" y="3936"/>
              <a:ext cx="528"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57" name="Group 55"/>
            <p:cNvGrpSpPr>
              <a:grpSpLocks/>
            </p:cNvGrpSpPr>
            <p:nvPr/>
          </p:nvGrpSpPr>
          <p:grpSpPr bwMode="auto">
            <a:xfrm>
              <a:off x="2112" y="2640"/>
              <a:ext cx="912" cy="144"/>
              <a:chOff x="2400" y="2832"/>
              <a:chExt cx="1968" cy="240"/>
            </a:xfrm>
          </p:grpSpPr>
          <p:sp>
            <p:nvSpPr>
              <p:cNvPr id="31776" name="AutoShape 56"/>
              <p:cNvSpPr>
                <a:spLocks noChangeArrowheads="1"/>
              </p:cNvSpPr>
              <p:nvPr/>
            </p:nvSpPr>
            <p:spPr bwMode="auto">
              <a:xfrm flipV="1">
                <a:off x="2400" y="2832"/>
                <a:ext cx="1104" cy="240"/>
              </a:xfrm>
              <a:custGeom>
                <a:avLst/>
                <a:gdLst>
                  <a:gd name="T0" fmla="*/ 28 w 21600"/>
                  <a:gd name="T1" fmla="*/ 0 h 21600"/>
                  <a:gd name="T2" fmla="*/ 7 w 21600"/>
                  <a:gd name="T3" fmla="*/ 1 h 21600"/>
                  <a:gd name="T4" fmla="*/ 28 w 21600"/>
                  <a:gd name="T5" fmla="*/ 1 h 21600"/>
                  <a:gd name="T6" fmla="*/ 49 w 21600"/>
                  <a:gd name="T7" fmla="*/ 1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7" name="AutoShape 57"/>
              <p:cNvSpPr>
                <a:spLocks noChangeArrowheads="1"/>
              </p:cNvSpPr>
              <p:nvPr/>
            </p:nvSpPr>
            <p:spPr bwMode="auto">
              <a:xfrm>
                <a:off x="3216" y="2880"/>
                <a:ext cx="1152" cy="192"/>
              </a:xfrm>
              <a:custGeom>
                <a:avLst/>
                <a:gdLst>
                  <a:gd name="T0" fmla="*/ 31 w 21600"/>
                  <a:gd name="T1" fmla="*/ 0 h 21600"/>
                  <a:gd name="T2" fmla="*/ 8 w 21600"/>
                  <a:gd name="T3" fmla="*/ 1 h 21600"/>
                  <a:gd name="T4" fmla="*/ 31 w 21600"/>
                  <a:gd name="T5" fmla="*/ 0 h 21600"/>
                  <a:gd name="T6" fmla="*/ 54 w 21600"/>
                  <a:gd name="T7" fmla="*/ 1 h 21600"/>
                  <a:gd name="T8" fmla="*/ 0 60000 65536"/>
                  <a:gd name="T9" fmla="*/ 0 60000 65536"/>
                  <a:gd name="T10" fmla="*/ 0 60000 65536"/>
                  <a:gd name="T11" fmla="*/ 0 60000 65536"/>
                  <a:gd name="T12" fmla="*/ 0 w 21600"/>
                  <a:gd name="T13" fmla="*/ 0 h 21600"/>
                  <a:gd name="T14" fmla="*/ 21600 w 21600"/>
                  <a:gd name="T15" fmla="*/ 776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58" name="Group 58"/>
            <p:cNvGrpSpPr>
              <a:grpSpLocks/>
            </p:cNvGrpSpPr>
            <p:nvPr/>
          </p:nvGrpSpPr>
          <p:grpSpPr bwMode="auto">
            <a:xfrm>
              <a:off x="3115" y="1386"/>
              <a:ext cx="805" cy="294"/>
              <a:chOff x="3047" y="1533"/>
              <a:chExt cx="805" cy="294"/>
            </a:xfrm>
          </p:grpSpPr>
          <p:sp>
            <p:nvSpPr>
              <p:cNvPr id="31773" name="Text Box 59"/>
              <p:cNvSpPr txBox="1">
                <a:spLocks noChangeArrowheads="1"/>
              </p:cNvSpPr>
              <p:nvPr/>
            </p:nvSpPr>
            <p:spPr bwMode="auto">
              <a:xfrm>
                <a:off x="3047" y="1533"/>
                <a:ext cx="805"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b   ...   0 </a:t>
                </a:r>
              </a:p>
            </p:txBody>
          </p:sp>
          <p:sp>
            <p:nvSpPr>
              <p:cNvPr id="31774" name="Line 60"/>
              <p:cNvSpPr>
                <a:spLocks noChangeShapeType="1"/>
              </p:cNvSpPr>
              <p:nvPr/>
            </p:nvSpPr>
            <p:spPr bwMode="auto">
              <a:xfrm>
                <a:off x="3312"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5" name="Line 61"/>
              <p:cNvSpPr>
                <a:spLocks noChangeShapeType="1"/>
              </p:cNvSpPr>
              <p:nvPr/>
            </p:nvSpPr>
            <p:spPr bwMode="auto">
              <a:xfrm>
                <a:off x="360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59" name="Group 62"/>
            <p:cNvGrpSpPr>
              <a:grpSpLocks/>
            </p:cNvGrpSpPr>
            <p:nvPr/>
          </p:nvGrpSpPr>
          <p:grpSpPr bwMode="auto">
            <a:xfrm>
              <a:off x="3125" y="3792"/>
              <a:ext cx="783" cy="294"/>
              <a:chOff x="3057" y="1533"/>
              <a:chExt cx="783" cy="294"/>
            </a:xfrm>
          </p:grpSpPr>
          <p:sp>
            <p:nvSpPr>
              <p:cNvPr id="31770" name="Text Box 63"/>
              <p:cNvSpPr txBox="1">
                <a:spLocks noChangeArrowheads="1"/>
              </p:cNvSpPr>
              <p:nvPr/>
            </p:nvSpPr>
            <p:spPr bwMode="auto">
              <a:xfrm>
                <a:off x="3057" y="1533"/>
                <a:ext cx="783"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c   ...      </a:t>
                </a:r>
              </a:p>
            </p:txBody>
          </p:sp>
          <p:sp>
            <p:nvSpPr>
              <p:cNvPr id="31771" name="Line 64"/>
              <p:cNvSpPr>
                <a:spLocks noChangeShapeType="1"/>
              </p:cNvSpPr>
              <p:nvPr/>
            </p:nvSpPr>
            <p:spPr bwMode="auto">
              <a:xfrm>
                <a:off x="3312"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2" name="Line 65"/>
              <p:cNvSpPr>
                <a:spLocks noChangeShapeType="1"/>
              </p:cNvSpPr>
              <p:nvPr/>
            </p:nvSpPr>
            <p:spPr bwMode="auto">
              <a:xfrm>
                <a:off x="360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60" name="Group 66"/>
            <p:cNvGrpSpPr>
              <a:grpSpLocks/>
            </p:cNvGrpSpPr>
            <p:nvPr/>
          </p:nvGrpSpPr>
          <p:grpSpPr bwMode="auto">
            <a:xfrm>
              <a:off x="4096" y="3792"/>
              <a:ext cx="762" cy="294"/>
              <a:chOff x="3068" y="1533"/>
              <a:chExt cx="762" cy="294"/>
            </a:xfrm>
          </p:grpSpPr>
          <p:sp>
            <p:nvSpPr>
              <p:cNvPr id="31767" name="Text Box 67"/>
              <p:cNvSpPr txBox="1">
                <a:spLocks noChangeArrowheads="1"/>
              </p:cNvSpPr>
              <p:nvPr/>
            </p:nvSpPr>
            <p:spPr bwMode="auto">
              <a:xfrm>
                <a:off x="3068" y="1533"/>
                <a:ext cx="762"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f   ...      </a:t>
                </a:r>
              </a:p>
            </p:txBody>
          </p:sp>
          <p:sp>
            <p:nvSpPr>
              <p:cNvPr id="31768" name="Line 68"/>
              <p:cNvSpPr>
                <a:spLocks noChangeShapeType="1"/>
              </p:cNvSpPr>
              <p:nvPr/>
            </p:nvSpPr>
            <p:spPr bwMode="auto">
              <a:xfrm>
                <a:off x="3312"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69"/>
              <p:cNvSpPr>
                <a:spLocks noChangeShapeType="1"/>
              </p:cNvSpPr>
              <p:nvPr/>
            </p:nvSpPr>
            <p:spPr bwMode="auto">
              <a:xfrm>
                <a:off x="360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61" name="Group 70"/>
            <p:cNvGrpSpPr>
              <a:grpSpLocks/>
            </p:cNvGrpSpPr>
            <p:nvPr/>
          </p:nvGrpSpPr>
          <p:grpSpPr bwMode="auto">
            <a:xfrm>
              <a:off x="5035" y="3792"/>
              <a:ext cx="805" cy="294"/>
              <a:chOff x="3047" y="1533"/>
              <a:chExt cx="805" cy="294"/>
            </a:xfrm>
          </p:grpSpPr>
          <p:sp>
            <p:nvSpPr>
              <p:cNvPr id="31764" name="Text Box 71"/>
              <p:cNvSpPr txBox="1">
                <a:spLocks noChangeArrowheads="1"/>
              </p:cNvSpPr>
              <p:nvPr/>
            </p:nvSpPr>
            <p:spPr bwMode="auto">
              <a:xfrm>
                <a:off x="3047" y="1533"/>
                <a:ext cx="805"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n   ...   0 </a:t>
                </a:r>
              </a:p>
            </p:txBody>
          </p:sp>
          <p:sp>
            <p:nvSpPr>
              <p:cNvPr id="31765" name="Line 72"/>
              <p:cNvSpPr>
                <a:spLocks noChangeShapeType="1"/>
              </p:cNvSpPr>
              <p:nvPr/>
            </p:nvSpPr>
            <p:spPr bwMode="auto">
              <a:xfrm>
                <a:off x="3312"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73"/>
              <p:cNvSpPr>
                <a:spLocks noChangeShapeType="1"/>
              </p:cNvSpPr>
              <p:nvPr/>
            </p:nvSpPr>
            <p:spPr bwMode="auto">
              <a:xfrm>
                <a:off x="360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762" name="Line 74"/>
            <p:cNvSpPr>
              <a:spLocks noChangeShapeType="1"/>
            </p:cNvSpPr>
            <p:nvPr/>
          </p:nvSpPr>
          <p:spPr bwMode="auto">
            <a:xfrm>
              <a:off x="3792" y="3936"/>
              <a:ext cx="288"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Line 75"/>
            <p:cNvSpPr>
              <a:spLocks noChangeShapeType="1"/>
            </p:cNvSpPr>
            <p:nvPr/>
          </p:nvSpPr>
          <p:spPr bwMode="auto">
            <a:xfrm>
              <a:off x="4752" y="3936"/>
              <a:ext cx="288"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32D5887-A2D1-4C43-835F-E494C7524BC3}" type="slidenum">
              <a:rPr lang="en-US" altLang="zh-CN"/>
              <a:pPr>
                <a:defRPr/>
              </a:pPr>
              <a:t>31</a:t>
            </a:fld>
            <a:endParaRPr lang="en-US" altLang="zh-CN"/>
          </a:p>
        </p:txBody>
      </p:sp>
      <p:sp>
        <p:nvSpPr>
          <p:cNvPr id="32771" name="Rectangle 2"/>
          <p:cNvSpPr>
            <a:spLocks noGrp="1" noChangeArrowheads="1"/>
          </p:cNvSpPr>
          <p:nvPr>
            <p:ph type="title"/>
          </p:nvPr>
        </p:nvSpPr>
        <p:spPr>
          <a:xfrm>
            <a:off x="304800" y="152400"/>
            <a:ext cx="8610600" cy="711200"/>
          </a:xfrm>
        </p:spPr>
        <p:txBody>
          <a:bodyPr/>
          <a:lstStyle/>
          <a:p>
            <a:pPr eaLnBrk="1" hangingPunct="1"/>
            <a:r>
              <a:rPr lang="en-US" altLang="zh-CN" smtClean="0"/>
              <a:t>2. </a:t>
            </a:r>
            <a:r>
              <a:rPr lang="zh-CN" altLang="en-US" smtClean="0"/>
              <a:t>块结构语言的符号表组织</a:t>
            </a:r>
          </a:p>
        </p:txBody>
      </p:sp>
      <p:sp>
        <p:nvSpPr>
          <p:cNvPr id="358403" name="Rectangle 3"/>
          <p:cNvSpPr>
            <a:spLocks noGrp="1" noChangeArrowheads="1"/>
          </p:cNvSpPr>
          <p:nvPr>
            <p:ph type="body" idx="1"/>
          </p:nvPr>
        </p:nvSpPr>
        <p:spPr/>
        <p:txBody>
          <a:bodyPr/>
          <a:lstStyle/>
          <a:p>
            <a:pPr eaLnBrk="1" hangingPunct="1"/>
            <a:r>
              <a:rPr lang="zh-CN" altLang="en-US" dirty="0" smtClean="0"/>
              <a:t>块结构语言：</a:t>
            </a:r>
          </a:p>
          <a:p>
            <a:pPr lvl="1" eaLnBrk="1" hangingPunct="1"/>
            <a:r>
              <a:rPr lang="zh-CN" altLang="en-US" dirty="0" smtClean="0"/>
              <a:t>模块中可嵌套子块</a:t>
            </a:r>
          </a:p>
          <a:p>
            <a:pPr lvl="1" eaLnBrk="1" hangingPunct="1"/>
            <a:r>
              <a:rPr lang="zh-CN" altLang="en-US" dirty="0" smtClean="0"/>
              <a:t>每个块中均可以定义局部变量</a:t>
            </a:r>
          </a:p>
          <a:p>
            <a:pPr eaLnBrk="1" hangingPunct="1"/>
            <a:r>
              <a:rPr lang="zh-CN" altLang="en-US" dirty="0" smtClean="0"/>
              <a:t>每个程序块有一个子表，保存该块中声明的名字及其属性。</a:t>
            </a:r>
          </a:p>
          <a:p>
            <a:pPr eaLnBrk="1" hangingPunct="1"/>
            <a:r>
              <a:rPr lang="zh-CN" altLang="en-US" dirty="0" smtClean="0"/>
              <a:t>符号表组织</a:t>
            </a:r>
          </a:p>
          <a:p>
            <a:pPr lvl="1" eaLnBrk="1" hangingPunct="1"/>
            <a:r>
              <a:rPr lang="zh-CN" altLang="en-US" dirty="0" smtClean="0"/>
              <a:t>栈式符号表</a:t>
            </a:r>
            <a:endParaRPr lang="en-US" altLang="zh-CN" dirty="0" smtClean="0"/>
          </a:p>
          <a:p>
            <a:pPr lvl="1" eaLnBrk="1" hangingPunct="1"/>
            <a:r>
              <a:rPr lang="zh-CN" altLang="en-US" dirty="0"/>
              <a:t>栈</a:t>
            </a:r>
            <a:r>
              <a:rPr lang="zh-CN" altLang="en-US" dirty="0" smtClean="0"/>
              <a:t>式散列符号表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up)">
                                      <p:cBhvr>
                                        <p:cTn id="7" dur="500"/>
                                        <p:tgtEl>
                                          <p:spTgt spid="35840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animEffect transition="in" filter="wipe(up)">
                                      <p:cBhvr>
                                        <p:cTn id="11" dur="500"/>
                                        <p:tgtEl>
                                          <p:spTgt spid="35840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animEffect transition="in" filter="wipe(up)">
                                      <p:cBhvr>
                                        <p:cTn id="15" dur="500"/>
                                        <p:tgtEl>
                                          <p:spTgt spid="3584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58403">
                                            <p:txEl>
                                              <p:pRg st="3" end="3"/>
                                            </p:txEl>
                                          </p:spTgt>
                                        </p:tgtEl>
                                        <p:attrNameLst>
                                          <p:attrName>style.visibility</p:attrName>
                                        </p:attrNameLst>
                                      </p:cBhvr>
                                      <p:to>
                                        <p:strVal val="visible"/>
                                      </p:to>
                                    </p:set>
                                    <p:animEffect transition="in" filter="wipe(up)">
                                      <p:cBhvr>
                                        <p:cTn id="20" dur="500"/>
                                        <p:tgtEl>
                                          <p:spTgt spid="35840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58403">
                                            <p:txEl>
                                              <p:pRg st="4" end="4"/>
                                            </p:txEl>
                                          </p:spTgt>
                                        </p:tgtEl>
                                        <p:attrNameLst>
                                          <p:attrName>style.visibility</p:attrName>
                                        </p:attrNameLst>
                                      </p:cBhvr>
                                      <p:to>
                                        <p:strVal val="visible"/>
                                      </p:to>
                                    </p:set>
                                    <p:animEffect transition="in" filter="wipe(up)">
                                      <p:cBhvr>
                                        <p:cTn id="25" dur="500"/>
                                        <p:tgtEl>
                                          <p:spTgt spid="358403">
                                            <p:txEl>
                                              <p:pRg st="4" end="4"/>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58403">
                                            <p:txEl>
                                              <p:pRg st="5" end="5"/>
                                            </p:txEl>
                                          </p:spTgt>
                                        </p:tgtEl>
                                        <p:attrNameLst>
                                          <p:attrName>style.visibility</p:attrName>
                                        </p:attrNameLst>
                                      </p:cBhvr>
                                      <p:to>
                                        <p:strVal val="visible"/>
                                      </p:to>
                                    </p:set>
                                    <p:animEffect transition="in" filter="wipe(up)">
                                      <p:cBhvr>
                                        <p:cTn id="29" dur="500"/>
                                        <p:tgtEl>
                                          <p:spTgt spid="358403">
                                            <p:txEl>
                                              <p:pRg st="5" end="5"/>
                                            </p:txEl>
                                          </p:spTgt>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58403">
                                            <p:txEl>
                                              <p:pRg st="6" end="6"/>
                                            </p:txEl>
                                          </p:spTgt>
                                        </p:tgtEl>
                                        <p:attrNameLst>
                                          <p:attrName>style.visibility</p:attrName>
                                        </p:attrNameLst>
                                      </p:cBhvr>
                                      <p:to>
                                        <p:strVal val="visible"/>
                                      </p:to>
                                    </p:set>
                                    <p:animEffect transition="in" filter="wipe(up)">
                                      <p:cBhvr>
                                        <p:cTn id="33" dur="500"/>
                                        <p:tgtEl>
                                          <p:spTgt spid="358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00035F-28D2-4173-80CA-8604D2AE8261}" type="slidenum">
              <a:rPr lang="en-US" altLang="zh-CN" smtClean="0"/>
              <a:pPr>
                <a:defRPr/>
              </a:pPr>
              <a:t>32</a:t>
            </a:fld>
            <a:endParaRPr lang="en-US" altLang="zh-CN"/>
          </a:p>
        </p:txBody>
      </p:sp>
      <p:sp>
        <p:nvSpPr>
          <p:cNvPr id="4" name="Rectangle 2"/>
          <p:cNvSpPr>
            <a:spLocks noChangeArrowheads="1"/>
          </p:cNvSpPr>
          <p:nvPr/>
        </p:nvSpPr>
        <p:spPr bwMode="auto">
          <a:xfrm>
            <a:off x="71438" y="863600"/>
            <a:ext cx="3960812" cy="5580063"/>
          </a:xfrm>
          <a:prstGeom prst="rect">
            <a:avLst/>
          </a:prstGeom>
          <a:noFill/>
          <a:ln w="9525">
            <a:solidFill>
              <a:srgbClr val="0000FF"/>
            </a:solidFill>
            <a:miter lim="800000"/>
            <a:headEnd/>
            <a:tailEnd/>
          </a:ln>
        </p:spPr>
        <p:txBody>
          <a:bodyPr/>
          <a:lstStyle/>
          <a:p>
            <a:pPr marL="342900" indent="-342900" algn="just">
              <a:lnSpc>
                <a:spcPct val="120000"/>
              </a:lnSpc>
              <a:spcBef>
                <a:spcPct val="20000"/>
              </a:spcBef>
              <a:buClr>
                <a:schemeClr val="accent1"/>
              </a:buClr>
              <a:buSzPct val="70000"/>
              <a:buFont typeface="宋体" pitchFamily="2" charset="-122"/>
              <a:buNone/>
            </a:pPr>
            <a:r>
              <a:rPr lang="en-US" altLang="zh-CN" sz="2000"/>
              <a:t> program </a:t>
            </a:r>
            <a:r>
              <a:rPr lang="en-US" altLang="zh-CN" sz="2000">
                <a:solidFill>
                  <a:srgbClr val="FF3300"/>
                </a:solidFill>
              </a:rPr>
              <a:t>sort </a:t>
            </a:r>
            <a:r>
              <a:rPr lang="en-US" altLang="zh-CN" sz="2000"/>
              <a:t>(input,output);</a:t>
            </a:r>
          </a:p>
          <a:p>
            <a:pPr marL="342900" indent="-342900" algn="just">
              <a:lnSpc>
                <a:spcPct val="120000"/>
              </a:lnSpc>
              <a:spcBef>
                <a:spcPct val="20000"/>
              </a:spcBef>
              <a:buClr>
                <a:schemeClr val="accent1"/>
              </a:buClr>
              <a:buSzPct val="70000"/>
              <a:buFont typeface="宋体" pitchFamily="2" charset="-122"/>
              <a:buNone/>
            </a:pPr>
            <a:r>
              <a:rPr lang="en-US" altLang="zh-CN" sz="2000"/>
              <a:t>    var a : array[0..10] of integer;</a:t>
            </a:r>
          </a:p>
          <a:p>
            <a:pPr marL="342900" indent="-342900" algn="just">
              <a:lnSpc>
                <a:spcPct val="120000"/>
              </a:lnSpc>
              <a:spcBef>
                <a:spcPct val="20000"/>
              </a:spcBef>
              <a:buClr>
                <a:schemeClr val="accent1"/>
              </a:buClr>
              <a:buSzPct val="70000"/>
              <a:buFont typeface="宋体" pitchFamily="2" charset="-122"/>
              <a:buNone/>
            </a:pPr>
            <a:r>
              <a:rPr lang="en-US" altLang="zh-CN" sz="2000"/>
              <a:t>          x : integer;</a:t>
            </a:r>
          </a:p>
          <a:p>
            <a:pPr marL="342900" indent="-342900" algn="just">
              <a:lnSpc>
                <a:spcPct val="120000"/>
              </a:lnSpc>
              <a:spcBef>
                <a:spcPct val="20000"/>
              </a:spcBef>
              <a:buClr>
                <a:schemeClr val="accent1"/>
              </a:buClr>
              <a:buSzPct val="70000"/>
              <a:buFont typeface="宋体" pitchFamily="2" charset="-122"/>
              <a:buNone/>
            </a:pPr>
            <a:r>
              <a:rPr lang="en-US" altLang="zh-CN" sz="2000"/>
              <a:t>    procedure </a:t>
            </a:r>
            <a:r>
              <a:rPr lang="en-US" altLang="zh-CN" sz="2000">
                <a:solidFill>
                  <a:srgbClr val="FF3300"/>
                </a:solidFill>
              </a:rPr>
              <a:t>readarray</a:t>
            </a:r>
            <a:r>
              <a:rPr lang="en-US" altLang="zh-CN" sz="2000"/>
              <a:t>;</a:t>
            </a:r>
          </a:p>
          <a:p>
            <a:pPr marL="342900" indent="-342900" algn="just">
              <a:lnSpc>
                <a:spcPct val="120000"/>
              </a:lnSpc>
              <a:spcBef>
                <a:spcPct val="20000"/>
              </a:spcBef>
              <a:buClr>
                <a:schemeClr val="accent1"/>
              </a:buClr>
              <a:buSzPct val="70000"/>
              <a:buFont typeface="宋体" pitchFamily="2" charset="-122"/>
              <a:buNone/>
            </a:pPr>
            <a:r>
              <a:rPr lang="en-US" altLang="zh-CN" sz="2000"/>
              <a:t>       var i : integer;</a:t>
            </a:r>
          </a:p>
          <a:p>
            <a:pPr marL="342900" indent="-342900" algn="just">
              <a:lnSpc>
                <a:spcPct val="120000"/>
              </a:lnSpc>
              <a:spcBef>
                <a:spcPct val="20000"/>
              </a:spcBef>
              <a:buClr>
                <a:schemeClr val="accent1"/>
              </a:buClr>
              <a:buSzPct val="70000"/>
              <a:buFont typeface="宋体" pitchFamily="2" charset="-122"/>
              <a:buNone/>
            </a:pPr>
            <a:r>
              <a:rPr lang="en-US" altLang="zh-CN" sz="2000"/>
              <a:t>       begin</a:t>
            </a:r>
          </a:p>
          <a:p>
            <a:pPr marL="342900" indent="-342900" algn="just">
              <a:lnSpc>
                <a:spcPct val="120000"/>
              </a:lnSpc>
              <a:spcBef>
                <a:spcPct val="20000"/>
              </a:spcBef>
              <a:buClr>
                <a:schemeClr val="accent1"/>
              </a:buClr>
              <a:buSzPct val="70000"/>
              <a:buFont typeface="宋体" pitchFamily="2" charset="-122"/>
              <a:buNone/>
            </a:pPr>
            <a:r>
              <a:rPr lang="en-US" altLang="zh-CN" sz="2000"/>
              <a:t>          for i:=1 to 9 do read(a[i])</a:t>
            </a:r>
          </a:p>
          <a:p>
            <a:pPr marL="342900" indent="-342900" algn="just">
              <a:lnSpc>
                <a:spcPct val="120000"/>
              </a:lnSpc>
              <a:spcBef>
                <a:spcPct val="20000"/>
              </a:spcBef>
              <a:buClr>
                <a:schemeClr val="accent1"/>
              </a:buClr>
              <a:buSzPct val="70000"/>
              <a:buFont typeface="宋体" pitchFamily="2" charset="-122"/>
              <a:buNone/>
            </a:pPr>
            <a:r>
              <a:rPr lang="en-US" altLang="zh-CN" sz="2000"/>
              <a:t>       end;</a:t>
            </a:r>
          </a:p>
          <a:p>
            <a:pPr marL="342900" indent="-342900" algn="just">
              <a:lnSpc>
                <a:spcPct val="120000"/>
              </a:lnSpc>
              <a:spcBef>
                <a:spcPct val="20000"/>
              </a:spcBef>
              <a:buClr>
                <a:schemeClr val="accent1"/>
              </a:buClr>
              <a:buSzPct val="70000"/>
              <a:buFont typeface="宋体" pitchFamily="2" charset="-122"/>
              <a:buNone/>
            </a:pPr>
            <a:r>
              <a:rPr lang="en-US" altLang="zh-CN" sz="2000"/>
              <a:t>  procedure </a:t>
            </a:r>
            <a:r>
              <a:rPr lang="en-US" altLang="zh-CN" sz="2000">
                <a:solidFill>
                  <a:srgbClr val="FF0000"/>
                </a:solidFill>
              </a:rPr>
              <a:t>exchange</a:t>
            </a:r>
            <a:r>
              <a:rPr lang="en-US" altLang="zh-CN" sz="2000">
                <a:solidFill>
                  <a:srgbClr val="FF3300"/>
                </a:solidFill>
              </a:rPr>
              <a:t> </a:t>
            </a:r>
            <a:r>
              <a:rPr lang="en-US" altLang="zh-CN" sz="2000"/>
              <a:t>(i,j:integer)</a:t>
            </a:r>
          </a:p>
          <a:p>
            <a:pPr marL="342900" indent="-342900" algn="just">
              <a:lnSpc>
                <a:spcPct val="120000"/>
              </a:lnSpc>
              <a:spcBef>
                <a:spcPct val="20000"/>
              </a:spcBef>
              <a:buClr>
                <a:schemeClr val="accent1"/>
              </a:buClr>
              <a:buSzPct val="70000"/>
              <a:buFont typeface="宋体" pitchFamily="2" charset="-122"/>
              <a:buNone/>
            </a:pPr>
            <a:r>
              <a:rPr lang="en-US" altLang="zh-CN" sz="2000"/>
              <a:t>       begin</a:t>
            </a:r>
          </a:p>
          <a:p>
            <a:pPr marL="342900" indent="-342900" algn="just">
              <a:lnSpc>
                <a:spcPct val="120000"/>
              </a:lnSpc>
              <a:spcBef>
                <a:spcPct val="20000"/>
              </a:spcBef>
              <a:buClr>
                <a:schemeClr val="accent1"/>
              </a:buClr>
              <a:buSzPct val="70000"/>
              <a:buFont typeface="宋体" pitchFamily="2" charset="-122"/>
              <a:buNone/>
            </a:pPr>
            <a:r>
              <a:rPr lang="en-US" altLang="zh-CN" sz="2000"/>
              <a:t>         x:=a[i]; a[i]:=a[j];   a[j]:=x</a:t>
            </a:r>
          </a:p>
          <a:p>
            <a:pPr marL="342900" indent="-342900" algn="just">
              <a:lnSpc>
                <a:spcPct val="120000"/>
              </a:lnSpc>
              <a:spcBef>
                <a:spcPct val="20000"/>
              </a:spcBef>
              <a:buClr>
                <a:schemeClr val="accent1"/>
              </a:buClr>
              <a:buSzPct val="70000"/>
              <a:buFont typeface="宋体" pitchFamily="2" charset="-122"/>
              <a:buNone/>
            </a:pPr>
            <a:r>
              <a:rPr lang="en-US" altLang="zh-CN" sz="2000"/>
              <a:t>       end;       </a:t>
            </a:r>
          </a:p>
        </p:txBody>
      </p:sp>
      <p:sp>
        <p:nvSpPr>
          <p:cNvPr id="5" name="Rectangle 3"/>
          <p:cNvSpPr>
            <a:spLocks noChangeArrowheads="1"/>
          </p:cNvSpPr>
          <p:nvPr/>
        </p:nvSpPr>
        <p:spPr bwMode="auto">
          <a:xfrm>
            <a:off x="4032250" y="863600"/>
            <a:ext cx="4932363" cy="5580063"/>
          </a:xfrm>
          <a:prstGeom prst="rect">
            <a:avLst/>
          </a:prstGeom>
          <a:noFill/>
          <a:ln w="9525">
            <a:solidFill>
              <a:srgbClr val="0000FF"/>
            </a:solidFill>
            <a:miter lim="800000"/>
            <a:headEnd/>
            <a:tailEnd/>
          </a:ln>
        </p:spPr>
        <p:txBody>
          <a:bodyPr/>
          <a:lstStyle/>
          <a:p>
            <a:pPr marL="342900" indent="-342900" algn="just">
              <a:spcBef>
                <a:spcPts val="100"/>
              </a:spcBef>
              <a:buClr>
                <a:schemeClr val="accent1"/>
              </a:buClr>
              <a:buSzPct val="70000"/>
              <a:buFont typeface="宋体" pitchFamily="2" charset="-122"/>
              <a:buNone/>
            </a:pPr>
            <a:r>
              <a:rPr lang="en-US" altLang="zh-CN" sz="2000"/>
              <a:t>    peocedure </a:t>
            </a:r>
            <a:r>
              <a:rPr lang="en-US" altLang="zh-CN" sz="2000">
                <a:solidFill>
                  <a:srgbClr val="FF3300"/>
                </a:solidFill>
              </a:rPr>
              <a:t>quicksort </a:t>
            </a:r>
            <a:r>
              <a:rPr lang="en-US" altLang="zh-CN" sz="2000"/>
              <a:t>(m,n:integer);</a:t>
            </a:r>
          </a:p>
          <a:p>
            <a:pPr marL="342900" indent="-342900" algn="just">
              <a:spcBef>
                <a:spcPts val="100"/>
              </a:spcBef>
              <a:buClr>
                <a:schemeClr val="accent1"/>
              </a:buClr>
              <a:buSzPct val="70000"/>
              <a:buFont typeface="宋体" pitchFamily="2" charset="-122"/>
              <a:buNone/>
            </a:pPr>
            <a:r>
              <a:rPr lang="en-US" altLang="zh-CN" sz="2000"/>
              <a:t>       var k,v : integer;</a:t>
            </a:r>
          </a:p>
          <a:p>
            <a:pPr marL="342900" indent="-342900" algn="just">
              <a:lnSpc>
                <a:spcPct val="120000"/>
              </a:lnSpc>
              <a:spcBef>
                <a:spcPts val="100"/>
              </a:spcBef>
              <a:buClr>
                <a:schemeClr val="accent1"/>
              </a:buClr>
              <a:buSzPct val="70000"/>
              <a:buFont typeface="宋体" pitchFamily="2" charset="-122"/>
              <a:buNone/>
            </a:pPr>
            <a:r>
              <a:rPr lang="en-US" altLang="zh-CN" sz="2000"/>
              <a:t>       function </a:t>
            </a:r>
            <a:r>
              <a:rPr lang="en-US" altLang="zh-CN" sz="2000">
                <a:solidFill>
                  <a:srgbClr val="FF3300"/>
                </a:solidFill>
              </a:rPr>
              <a:t>partition </a:t>
            </a:r>
            <a:r>
              <a:rPr lang="en-US" altLang="zh-CN" sz="2000"/>
              <a:t>(y,z :integer):integer;</a:t>
            </a:r>
          </a:p>
          <a:p>
            <a:pPr marL="342900" indent="-342900" algn="just">
              <a:lnSpc>
                <a:spcPct val="120000"/>
              </a:lnSpc>
              <a:spcBef>
                <a:spcPts val="100"/>
              </a:spcBef>
              <a:buClr>
                <a:schemeClr val="accent1"/>
              </a:buClr>
              <a:buSzPct val="70000"/>
              <a:buFont typeface="宋体" pitchFamily="2" charset="-122"/>
              <a:buNone/>
            </a:pPr>
            <a:r>
              <a:rPr lang="en-US" altLang="zh-CN" sz="2000"/>
              <a:t>          var i,j : integer;</a:t>
            </a:r>
          </a:p>
          <a:p>
            <a:pPr marL="342900" indent="-342900" algn="just">
              <a:lnSpc>
                <a:spcPct val="120000"/>
              </a:lnSpc>
              <a:spcBef>
                <a:spcPts val="100"/>
              </a:spcBef>
              <a:buClr>
                <a:schemeClr val="accent1"/>
              </a:buClr>
              <a:buSzPct val="70000"/>
              <a:buFont typeface="宋体" pitchFamily="2" charset="-122"/>
              <a:buNone/>
            </a:pPr>
            <a:r>
              <a:rPr lang="en-US" altLang="zh-CN" sz="2000"/>
              <a:t>          begin</a:t>
            </a:r>
          </a:p>
          <a:p>
            <a:pPr marL="342900" indent="-342900" algn="just">
              <a:lnSpc>
                <a:spcPct val="120000"/>
              </a:lnSpc>
              <a:spcBef>
                <a:spcPts val="100"/>
              </a:spcBef>
              <a:buClr>
                <a:schemeClr val="accent1"/>
              </a:buClr>
              <a:buSzPct val="70000"/>
              <a:buFont typeface="宋体" pitchFamily="2" charset="-122"/>
              <a:buNone/>
            </a:pPr>
            <a:r>
              <a:rPr lang="en-US" altLang="zh-CN" sz="2000"/>
              <a:t>               …a…</a:t>
            </a:r>
            <a:r>
              <a:rPr lang="zh-CN" altLang="en-US" sz="2000"/>
              <a:t>；  </a:t>
            </a:r>
            <a:r>
              <a:rPr lang="en-US" altLang="zh-CN" sz="2000"/>
              <a:t>…v…</a:t>
            </a:r>
            <a:r>
              <a:rPr lang="zh-CN" altLang="en-US" sz="2000"/>
              <a:t>；</a:t>
            </a:r>
          </a:p>
          <a:p>
            <a:pPr marL="342900" indent="-342900" algn="just">
              <a:lnSpc>
                <a:spcPct val="120000"/>
              </a:lnSpc>
              <a:spcBef>
                <a:spcPts val="100"/>
              </a:spcBef>
              <a:buClr>
                <a:schemeClr val="accent1"/>
              </a:buClr>
              <a:buSzPct val="70000"/>
              <a:buFont typeface="宋体" pitchFamily="2" charset="-122"/>
              <a:buNone/>
            </a:pPr>
            <a:r>
              <a:rPr lang="zh-CN" altLang="en-US" sz="2000"/>
              <a:t>               </a:t>
            </a:r>
            <a:r>
              <a:rPr lang="en-US" altLang="zh-CN" sz="2000"/>
              <a:t>exchange(i,j);        ……</a:t>
            </a:r>
          </a:p>
          <a:p>
            <a:pPr marL="342900" indent="-342900" algn="just">
              <a:lnSpc>
                <a:spcPct val="120000"/>
              </a:lnSpc>
              <a:spcBef>
                <a:spcPts val="100"/>
              </a:spcBef>
              <a:buClr>
                <a:schemeClr val="accent1"/>
              </a:buClr>
              <a:buSzPct val="70000"/>
              <a:buFont typeface="宋体" pitchFamily="2" charset="-122"/>
              <a:buNone/>
            </a:pPr>
            <a:r>
              <a:rPr lang="en-US" altLang="zh-CN" sz="2000"/>
              <a:t>          end;</a:t>
            </a:r>
          </a:p>
          <a:p>
            <a:pPr marL="342900" indent="-342900" algn="just">
              <a:spcBef>
                <a:spcPts val="100"/>
              </a:spcBef>
              <a:buClr>
                <a:schemeClr val="accent1"/>
              </a:buClr>
              <a:buSzPct val="70000"/>
              <a:buFont typeface="宋体" pitchFamily="2" charset="-122"/>
              <a:buNone/>
            </a:pPr>
            <a:r>
              <a:rPr lang="en-US" altLang="zh-CN" sz="2000"/>
              <a:t>       begin   …… </a:t>
            </a:r>
          </a:p>
          <a:p>
            <a:pPr marL="342900" indent="-342900" algn="just">
              <a:spcBef>
                <a:spcPts val="100"/>
              </a:spcBef>
              <a:buClr>
                <a:schemeClr val="accent1"/>
              </a:buClr>
              <a:buSzPct val="70000"/>
              <a:buFont typeface="宋体" pitchFamily="2" charset="-122"/>
              <a:buNone/>
            </a:pPr>
            <a:r>
              <a:rPr lang="en-US" altLang="zh-CN" sz="2000"/>
              <a:t>                   k=partition(m,n);</a:t>
            </a:r>
          </a:p>
          <a:p>
            <a:pPr marL="342900" indent="-342900" algn="just">
              <a:spcBef>
                <a:spcPts val="100"/>
              </a:spcBef>
              <a:buClr>
                <a:schemeClr val="accent1"/>
              </a:buClr>
              <a:buSzPct val="70000"/>
              <a:buFont typeface="宋体" pitchFamily="2" charset="-122"/>
              <a:buNone/>
            </a:pPr>
            <a:r>
              <a:rPr lang="en-US" altLang="zh-CN" sz="2000"/>
              <a:t>                   quicksort(m,k-1);   </a:t>
            </a:r>
          </a:p>
          <a:p>
            <a:pPr marL="342900" indent="-342900" algn="just">
              <a:spcBef>
                <a:spcPts val="100"/>
              </a:spcBef>
              <a:buClr>
                <a:schemeClr val="accent1"/>
              </a:buClr>
              <a:buSzPct val="70000"/>
              <a:buFont typeface="宋体" pitchFamily="2" charset="-122"/>
              <a:buNone/>
            </a:pPr>
            <a:r>
              <a:rPr lang="en-US" altLang="zh-CN" sz="2000"/>
              <a:t>                   quicksort(k+1,n);   ……</a:t>
            </a:r>
          </a:p>
          <a:p>
            <a:pPr marL="342900" indent="-342900" algn="just">
              <a:spcBef>
                <a:spcPts val="100"/>
              </a:spcBef>
              <a:buClr>
                <a:schemeClr val="accent1"/>
              </a:buClr>
              <a:buSzPct val="70000"/>
              <a:buFont typeface="宋体" pitchFamily="2" charset="-122"/>
              <a:buNone/>
            </a:pPr>
            <a:r>
              <a:rPr lang="en-US" altLang="zh-CN" sz="2000"/>
              <a:t>     end;{quicksort}</a:t>
            </a:r>
          </a:p>
          <a:p>
            <a:pPr marL="342900" indent="-342900" algn="just">
              <a:spcBef>
                <a:spcPts val="100"/>
              </a:spcBef>
              <a:buClr>
                <a:schemeClr val="accent1"/>
              </a:buClr>
              <a:buSzPct val="70000"/>
              <a:buFont typeface="宋体" pitchFamily="2" charset="-122"/>
              <a:buNone/>
            </a:pPr>
            <a:r>
              <a:rPr lang="en-US" altLang="zh-CN" sz="2000"/>
              <a:t>   begin</a:t>
            </a:r>
          </a:p>
          <a:p>
            <a:pPr marL="342900" indent="-342900" algn="just">
              <a:spcBef>
                <a:spcPts val="100"/>
              </a:spcBef>
              <a:buClr>
                <a:schemeClr val="accent1"/>
              </a:buClr>
              <a:buSzPct val="70000"/>
              <a:buFont typeface="宋体" pitchFamily="2" charset="-122"/>
              <a:buNone/>
            </a:pPr>
            <a:r>
              <a:rPr lang="en-US" altLang="zh-CN" sz="2000"/>
              <a:t>      readarray; quicksort(1,9)</a:t>
            </a:r>
          </a:p>
          <a:p>
            <a:pPr marL="342900" indent="-342900" algn="just">
              <a:spcBef>
                <a:spcPts val="100"/>
              </a:spcBef>
              <a:buClr>
                <a:schemeClr val="accent1"/>
              </a:buClr>
              <a:buSzPct val="70000"/>
              <a:buFont typeface="宋体" pitchFamily="2" charset="-122"/>
              <a:buNone/>
            </a:pPr>
            <a:r>
              <a:rPr lang="en-US" altLang="zh-CN" sz="2000"/>
              <a:t>   end. {sort }</a:t>
            </a:r>
          </a:p>
        </p:txBody>
      </p:sp>
      <p:sp>
        <p:nvSpPr>
          <p:cNvPr id="6" name="Rectangle 4"/>
          <p:cNvSpPr>
            <a:spLocks noChangeArrowheads="1"/>
          </p:cNvSpPr>
          <p:nvPr/>
        </p:nvSpPr>
        <p:spPr bwMode="auto">
          <a:xfrm>
            <a:off x="304800" y="152400"/>
            <a:ext cx="8610600" cy="614363"/>
          </a:xfrm>
          <a:prstGeom prst="rect">
            <a:avLst/>
          </a:prstGeom>
          <a:noFill/>
          <a:ln w="9525">
            <a:noFill/>
            <a:miter lim="800000"/>
            <a:headEnd/>
            <a:tailEnd/>
          </a:ln>
        </p:spPr>
        <p:txBody>
          <a:bodyPr anchor="ctr"/>
          <a:lstStyle/>
          <a:p>
            <a:r>
              <a:rPr lang="zh-CN" altLang="en-US" sz="3200">
                <a:solidFill>
                  <a:srgbClr val="FF3300"/>
                </a:solidFill>
                <a:latin typeface="宋体" pitchFamily="2" charset="-122"/>
              </a:rPr>
              <a:t>读入数据，并进行排序的</a:t>
            </a:r>
            <a:r>
              <a:rPr lang="en-US" altLang="zh-CN" sz="3200">
                <a:solidFill>
                  <a:srgbClr val="FF3300"/>
                </a:solidFill>
                <a:latin typeface="宋体" pitchFamily="2" charset="-122"/>
              </a:rPr>
              <a:t>PASCAL</a:t>
            </a:r>
            <a:r>
              <a:rPr lang="zh-CN" altLang="en-US" sz="3200">
                <a:solidFill>
                  <a:srgbClr val="FF3300"/>
                </a:solidFill>
                <a:latin typeface="宋体" pitchFamily="2" charset="-122"/>
              </a:rPr>
              <a:t>程序</a:t>
            </a:r>
          </a:p>
        </p:txBody>
      </p:sp>
      <p:graphicFrame>
        <p:nvGraphicFramePr>
          <p:cNvPr id="7" name="Object 5">
            <a:hlinkClick r:id="" action="ppaction://hlinkshowjump?jump=nextslide"/>
          </p:cNvPr>
          <p:cNvGraphicFramePr>
            <a:graphicFrameLocks noChangeAspect="1"/>
          </p:cNvGraphicFramePr>
          <p:nvPr/>
        </p:nvGraphicFramePr>
        <p:xfrm>
          <a:off x="8616950" y="0"/>
          <a:ext cx="527050" cy="614363"/>
        </p:xfrm>
        <a:graphic>
          <a:graphicData uri="http://schemas.openxmlformats.org/presentationml/2006/ole">
            <mc:AlternateContent xmlns:mc="http://schemas.openxmlformats.org/markup-compatibility/2006">
              <mc:Choice xmlns:v="urn:schemas-microsoft-com:vml" Requires="v">
                <p:oleObj spid="_x0000_s227331" name="剪辑" r:id="rId3" imgW="3543101" imgH="4123546" progId="">
                  <p:embed/>
                </p:oleObj>
              </mc:Choice>
              <mc:Fallback>
                <p:oleObj name="剪辑" r:id="rId3" imgW="3543101" imgH="4123546"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950" y="0"/>
                        <a:ext cx="52705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00035F-28D2-4173-80CA-8604D2AE8261}" type="slidenum">
              <a:rPr lang="en-US" altLang="zh-CN" smtClean="0"/>
              <a:pPr>
                <a:defRPr/>
              </a:pPr>
              <a:t>33</a:t>
            </a:fld>
            <a:endParaRPr lang="en-US" altLang="zh-CN"/>
          </a:p>
        </p:txBody>
      </p:sp>
      <p:sp>
        <p:nvSpPr>
          <p:cNvPr id="4"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宋体" pitchFamily="2" charset="-122"/>
                <a:ea typeface="+mj-ea"/>
                <a:cs typeface="+mj-cs"/>
              </a:rPr>
              <a:t>栈式符号表</a:t>
            </a:r>
          </a:p>
        </p:txBody>
      </p:sp>
      <p:grpSp>
        <p:nvGrpSpPr>
          <p:cNvPr id="5" name="Group 49"/>
          <p:cNvGrpSpPr>
            <a:grpSpLocks/>
          </p:cNvGrpSpPr>
          <p:nvPr/>
        </p:nvGrpSpPr>
        <p:grpSpPr bwMode="auto">
          <a:xfrm>
            <a:off x="838200" y="1524000"/>
            <a:ext cx="8153400" cy="4892675"/>
            <a:chOff x="528" y="960"/>
            <a:chExt cx="5136" cy="3082"/>
          </a:xfrm>
        </p:grpSpPr>
        <p:grpSp>
          <p:nvGrpSpPr>
            <p:cNvPr id="6" name="Group 50"/>
            <p:cNvGrpSpPr>
              <a:grpSpLocks/>
            </p:cNvGrpSpPr>
            <p:nvPr/>
          </p:nvGrpSpPr>
          <p:grpSpPr bwMode="auto">
            <a:xfrm>
              <a:off x="528" y="960"/>
              <a:ext cx="5136" cy="3082"/>
              <a:chOff x="528" y="1046"/>
              <a:chExt cx="5136" cy="3082"/>
            </a:xfrm>
          </p:grpSpPr>
          <p:sp>
            <p:nvSpPr>
              <p:cNvPr id="8" name="Rectangle 51" descr="浅色上对角线"/>
              <p:cNvSpPr>
                <a:spLocks noChangeArrowheads="1"/>
              </p:cNvSpPr>
              <p:nvPr/>
            </p:nvSpPr>
            <p:spPr bwMode="auto">
              <a:xfrm>
                <a:off x="1985" y="1378"/>
                <a:ext cx="2230" cy="2307"/>
              </a:xfrm>
              <a:prstGeom prst="rect">
                <a:avLst/>
              </a:prstGeom>
              <a:pattFill prst="ltUpDiag">
                <a:fgClr>
                  <a:srgbClr val="000000"/>
                </a:fgClr>
                <a:bgClr>
                  <a:srgbClr val="FFFFFF"/>
                </a:bgClr>
              </a:pattFill>
              <a:ln w="9525">
                <a:noFill/>
                <a:miter lim="800000"/>
                <a:headEnd/>
                <a:tailEnd/>
              </a:ln>
            </p:spPr>
            <p:txBody>
              <a:bodyPr/>
              <a:lstStyle/>
              <a:p>
                <a:endParaRPr lang="zh-CN" altLang="en-US"/>
              </a:p>
            </p:txBody>
          </p:sp>
          <p:sp>
            <p:nvSpPr>
              <p:cNvPr id="9" name="Line 52"/>
              <p:cNvSpPr>
                <a:spLocks noChangeShapeType="1"/>
              </p:cNvSpPr>
              <p:nvPr/>
            </p:nvSpPr>
            <p:spPr bwMode="auto">
              <a:xfrm>
                <a:off x="922" y="3464"/>
                <a:ext cx="3278" cy="0"/>
              </a:xfrm>
              <a:prstGeom prst="line">
                <a:avLst/>
              </a:prstGeom>
              <a:noFill/>
              <a:ln w="9525">
                <a:solidFill>
                  <a:srgbClr val="000000"/>
                </a:solidFill>
                <a:round/>
                <a:headEnd/>
                <a:tailEnd/>
              </a:ln>
            </p:spPr>
            <p:txBody>
              <a:bodyPr/>
              <a:lstStyle/>
              <a:p>
                <a:endParaRPr lang="zh-CN" altLang="en-US"/>
              </a:p>
            </p:txBody>
          </p:sp>
          <p:sp>
            <p:nvSpPr>
              <p:cNvPr id="10" name="Line 53"/>
              <p:cNvSpPr>
                <a:spLocks noChangeShapeType="1"/>
              </p:cNvSpPr>
              <p:nvPr/>
            </p:nvSpPr>
            <p:spPr bwMode="auto">
              <a:xfrm>
                <a:off x="922" y="3227"/>
                <a:ext cx="3278" cy="0"/>
              </a:xfrm>
              <a:prstGeom prst="line">
                <a:avLst/>
              </a:prstGeom>
              <a:noFill/>
              <a:ln w="9525">
                <a:solidFill>
                  <a:srgbClr val="000000"/>
                </a:solidFill>
                <a:round/>
                <a:headEnd/>
                <a:tailEnd/>
              </a:ln>
            </p:spPr>
            <p:txBody>
              <a:bodyPr/>
              <a:lstStyle/>
              <a:p>
                <a:endParaRPr lang="zh-CN" altLang="en-US"/>
              </a:p>
            </p:txBody>
          </p:sp>
          <p:sp>
            <p:nvSpPr>
              <p:cNvPr id="11" name="Line 54"/>
              <p:cNvSpPr>
                <a:spLocks noChangeShapeType="1"/>
              </p:cNvSpPr>
              <p:nvPr/>
            </p:nvSpPr>
            <p:spPr bwMode="auto">
              <a:xfrm>
                <a:off x="922" y="2990"/>
                <a:ext cx="3278" cy="0"/>
              </a:xfrm>
              <a:prstGeom prst="line">
                <a:avLst/>
              </a:prstGeom>
              <a:noFill/>
              <a:ln w="9525">
                <a:solidFill>
                  <a:srgbClr val="000000"/>
                </a:solidFill>
                <a:round/>
                <a:headEnd/>
                <a:tailEnd/>
              </a:ln>
            </p:spPr>
            <p:txBody>
              <a:bodyPr/>
              <a:lstStyle/>
              <a:p>
                <a:endParaRPr lang="zh-CN" altLang="en-US"/>
              </a:p>
            </p:txBody>
          </p:sp>
          <p:sp>
            <p:nvSpPr>
              <p:cNvPr id="12" name="Line 55"/>
              <p:cNvSpPr>
                <a:spLocks noChangeShapeType="1"/>
              </p:cNvSpPr>
              <p:nvPr/>
            </p:nvSpPr>
            <p:spPr bwMode="auto">
              <a:xfrm>
                <a:off x="922" y="2753"/>
                <a:ext cx="3278" cy="0"/>
              </a:xfrm>
              <a:prstGeom prst="line">
                <a:avLst/>
              </a:prstGeom>
              <a:noFill/>
              <a:ln w="9525">
                <a:solidFill>
                  <a:srgbClr val="000000"/>
                </a:solidFill>
                <a:round/>
                <a:headEnd/>
                <a:tailEnd/>
              </a:ln>
            </p:spPr>
            <p:txBody>
              <a:bodyPr/>
              <a:lstStyle/>
              <a:p>
                <a:endParaRPr lang="zh-CN" altLang="en-US"/>
              </a:p>
            </p:txBody>
          </p:sp>
          <p:sp>
            <p:nvSpPr>
              <p:cNvPr id="13" name="Line 56"/>
              <p:cNvSpPr>
                <a:spLocks noChangeShapeType="1"/>
              </p:cNvSpPr>
              <p:nvPr/>
            </p:nvSpPr>
            <p:spPr bwMode="auto">
              <a:xfrm>
                <a:off x="922" y="1378"/>
                <a:ext cx="3278" cy="0"/>
              </a:xfrm>
              <a:prstGeom prst="line">
                <a:avLst/>
              </a:prstGeom>
              <a:noFill/>
              <a:ln w="9525">
                <a:solidFill>
                  <a:srgbClr val="000000"/>
                </a:solidFill>
                <a:round/>
                <a:headEnd/>
                <a:tailEnd/>
              </a:ln>
            </p:spPr>
            <p:txBody>
              <a:bodyPr/>
              <a:lstStyle/>
              <a:p>
                <a:endParaRPr lang="zh-CN" altLang="en-US"/>
              </a:p>
            </p:txBody>
          </p:sp>
          <p:sp>
            <p:nvSpPr>
              <p:cNvPr id="14" name="Line 57"/>
              <p:cNvSpPr>
                <a:spLocks noChangeShapeType="1"/>
              </p:cNvSpPr>
              <p:nvPr/>
            </p:nvSpPr>
            <p:spPr bwMode="auto">
              <a:xfrm>
                <a:off x="937" y="1615"/>
                <a:ext cx="3278" cy="0"/>
              </a:xfrm>
              <a:prstGeom prst="line">
                <a:avLst/>
              </a:prstGeom>
              <a:noFill/>
              <a:ln w="9525">
                <a:solidFill>
                  <a:srgbClr val="000000"/>
                </a:solidFill>
                <a:round/>
                <a:headEnd/>
                <a:tailEnd/>
              </a:ln>
            </p:spPr>
            <p:txBody>
              <a:bodyPr/>
              <a:lstStyle/>
              <a:p>
                <a:endParaRPr lang="zh-CN" altLang="en-US"/>
              </a:p>
            </p:txBody>
          </p:sp>
          <p:sp>
            <p:nvSpPr>
              <p:cNvPr id="15" name="Line 58"/>
              <p:cNvSpPr>
                <a:spLocks noChangeShapeType="1"/>
              </p:cNvSpPr>
              <p:nvPr/>
            </p:nvSpPr>
            <p:spPr bwMode="auto">
              <a:xfrm>
                <a:off x="922" y="1836"/>
                <a:ext cx="3278" cy="0"/>
              </a:xfrm>
              <a:prstGeom prst="line">
                <a:avLst/>
              </a:prstGeom>
              <a:noFill/>
              <a:ln w="9525">
                <a:solidFill>
                  <a:srgbClr val="000000"/>
                </a:solidFill>
                <a:round/>
                <a:headEnd/>
                <a:tailEnd/>
              </a:ln>
            </p:spPr>
            <p:txBody>
              <a:bodyPr/>
              <a:lstStyle/>
              <a:p>
                <a:endParaRPr lang="zh-CN" altLang="en-US"/>
              </a:p>
            </p:txBody>
          </p:sp>
          <p:sp>
            <p:nvSpPr>
              <p:cNvPr id="16" name="Line 59"/>
              <p:cNvSpPr>
                <a:spLocks noChangeShapeType="1"/>
              </p:cNvSpPr>
              <p:nvPr/>
            </p:nvSpPr>
            <p:spPr bwMode="auto">
              <a:xfrm>
                <a:off x="922" y="2073"/>
                <a:ext cx="3278" cy="0"/>
              </a:xfrm>
              <a:prstGeom prst="line">
                <a:avLst/>
              </a:prstGeom>
              <a:noFill/>
              <a:ln w="9525">
                <a:solidFill>
                  <a:srgbClr val="000000"/>
                </a:solidFill>
                <a:round/>
                <a:headEnd/>
                <a:tailEnd/>
              </a:ln>
            </p:spPr>
            <p:txBody>
              <a:bodyPr/>
              <a:lstStyle/>
              <a:p>
                <a:endParaRPr lang="zh-CN" altLang="en-US"/>
              </a:p>
            </p:txBody>
          </p:sp>
          <p:sp>
            <p:nvSpPr>
              <p:cNvPr id="17" name="Line 60"/>
              <p:cNvSpPr>
                <a:spLocks noChangeShapeType="1"/>
              </p:cNvSpPr>
              <p:nvPr/>
            </p:nvSpPr>
            <p:spPr bwMode="auto">
              <a:xfrm>
                <a:off x="922" y="2294"/>
                <a:ext cx="3278" cy="0"/>
              </a:xfrm>
              <a:prstGeom prst="line">
                <a:avLst/>
              </a:prstGeom>
              <a:noFill/>
              <a:ln w="9525">
                <a:solidFill>
                  <a:srgbClr val="000000"/>
                </a:solidFill>
                <a:round/>
                <a:headEnd/>
                <a:tailEnd/>
              </a:ln>
            </p:spPr>
            <p:txBody>
              <a:bodyPr/>
              <a:lstStyle/>
              <a:p>
                <a:endParaRPr lang="zh-CN" altLang="en-US"/>
              </a:p>
            </p:txBody>
          </p:sp>
          <p:sp>
            <p:nvSpPr>
              <p:cNvPr id="18" name="Line 61"/>
              <p:cNvSpPr>
                <a:spLocks noChangeShapeType="1"/>
              </p:cNvSpPr>
              <p:nvPr/>
            </p:nvSpPr>
            <p:spPr bwMode="auto">
              <a:xfrm>
                <a:off x="922" y="2516"/>
                <a:ext cx="3278" cy="0"/>
              </a:xfrm>
              <a:prstGeom prst="line">
                <a:avLst/>
              </a:prstGeom>
              <a:noFill/>
              <a:ln w="9525">
                <a:solidFill>
                  <a:srgbClr val="000000"/>
                </a:solidFill>
                <a:round/>
                <a:headEnd/>
                <a:tailEnd/>
              </a:ln>
            </p:spPr>
            <p:txBody>
              <a:bodyPr/>
              <a:lstStyle/>
              <a:p>
                <a:endParaRPr lang="zh-CN" altLang="en-US"/>
              </a:p>
            </p:txBody>
          </p:sp>
          <p:sp>
            <p:nvSpPr>
              <p:cNvPr id="19" name="Line 62"/>
              <p:cNvSpPr>
                <a:spLocks noChangeShapeType="1"/>
              </p:cNvSpPr>
              <p:nvPr/>
            </p:nvSpPr>
            <p:spPr bwMode="auto">
              <a:xfrm>
                <a:off x="922" y="1046"/>
                <a:ext cx="0" cy="2648"/>
              </a:xfrm>
              <a:prstGeom prst="line">
                <a:avLst/>
              </a:prstGeom>
              <a:noFill/>
              <a:ln w="9525">
                <a:solidFill>
                  <a:srgbClr val="000000"/>
                </a:solidFill>
                <a:round/>
                <a:headEnd/>
                <a:tailEnd/>
              </a:ln>
            </p:spPr>
            <p:txBody>
              <a:bodyPr/>
              <a:lstStyle/>
              <a:p>
                <a:endParaRPr lang="zh-CN" altLang="en-US"/>
              </a:p>
            </p:txBody>
          </p:sp>
          <p:sp>
            <p:nvSpPr>
              <p:cNvPr id="20" name="Line 63"/>
              <p:cNvSpPr>
                <a:spLocks noChangeShapeType="1"/>
              </p:cNvSpPr>
              <p:nvPr/>
            </p:nvSpPr>
            <p:spPr bwMode="auto">
              <a:xfrm>
                <a:off x="4200" y="1053"/>
                <a:ext cx="0" cy="2648"/>
              </a:xfrm>
              <a:prstGeom prst="line">
                <a:avLst/>
              </a:prstGeom>
              <a:noFill/>
              <a:ln w="9525">
                <a:solidFill>
                  <a:srgbClr val="000000"/>
                </a:solidFill>
                <a:round/>
                <a:headEnd/>
                <a:tailEnd/>
              </a:ln>
            </p:spPr>
            <p:txBody>
              <a:bodyPr/>
              <a:lstStyle/>
              <a:p>
                <a:endParaRPr lang="zh-CN" altLang="en-US"/>
              </a:p>
            </p:txBody>
          </p:sp>
          <p:sp>
            <p:nvSpPr>
              <p:cNvPr id="21" name="Line 64"/>
              <p:cNvSpPr>
                <a:spLocks noChangeShapeType="1"/>
              </p:cNvSpPr>
              <p:nvPr/>
            </p:nvSpPr>
            <p:spPr bwMode="auto">
              <a:xfrm>
                <a:off x="922" y="3694"/>
                <a:ext cx="3278" cy="0"/>
              </a:xfrm>
              <a:prstGeom prst="line">
                <a:avLst/>
              </a:prstGeom>
              <a:noFill/>
              <a:ln w="9525">
                <a:solidFill>
                  <a:srgbClr val="000000"/>
                </a:solidFill>
                <a:round/>
                <a:headEnd/>
                <a:tailEnd/>
              </a:ln>
            </p:spPr>
            <p:txBody>
              <a:bodyPr/>
              <a:lstStyle/>
              <a:p>
                <a:endParaRPr lang="zh-CN" altLang="en-US"/>
              </a:p>
            </p:txBody>
          </p:sp>
          <p:sp>
            <p:nvSpPr>
              <p:cNvPr id="22" name="Line 65"/>
              <p:cNvSpPr>
                <a:spLocks noChangeShapeType="1"/>
              </p:cNvSpPr>
              <p:nvPr/>
            </p:nvSpPr>
            <p:spPr bwMode="auto">
              <a:xfrm>
                <a:off x="1984" y="1046"/>
                <a:ext cx="0" cy="2645"/>
              </a:xfrm>
              <a:prstGeom prst="line">
                <a:avLst/>
              </a:prstGeom>
              <a:noFill/>
              <a:ln w="9525">
                <a:solidFill>
                  <a:srgbClr val="000000"/>
                </a:solidFill>
                <a:round/>
                <a:headEnd/>
                <a:tailEnd/>
              </a:ln>
            </p:spPr>
            <p:txBody>
              <a:bodyPr/>
              <a:lstStyle/>
              <a:p>
                <a:endParaRPr lang="zh-CN" altLang="en-US"/>
              </a:p>
            </p:txBody>
          </p:sp>
          <p:grpSp>
            <p:nvGrpSpPr>
              <p:cNvPr id="23" name="Group 66"/>
              <p:cNvGrpSpPr>
                <a:grpSpLocks/>
              </p:cNvGrpSpPr>
              <p:nvPr/>
            </p:nvGrpSpPr>
            <p:grpSpPr bwMode="auto">
              <a:xfrm>
                <a:off x="5136" y="2832"/>
                <a:ext cx="319" cy="901"/>
                <a:chOff x="5118" y="2864"/>
                <a:chExt cx="319" cy="901"/>
              </a:xfrm>
            </p:grpSpPr>
            <p:sp>
              <p:nvSpPr>
                <p:cNvPr id="28" name="Line 67"/>
                <p:cNvSpPr>
                  <a:spLocks noChangeShapeType="1"/>
                </p:cNvSpPr>
                <p:nvPr/>
              </p:nvSpPr>
              <p:spPr bwMode="auto">
                <a:xfrm>
                  <a:off x="5118" y="2864"/>
                  <a:ext cx="0" cy="892"/>
                </a:xfrm>
                <a:prstGeom prst="line">
                  <a:avLst/>
                </a:prstGeom>
                <a:noFill/>
                <a:ln w="9525">
                  <a:solidFill>
                    <a:srgbClr val="000000"/>
                  </a:solidFill>
                  <a:round/>
                  <a:headEnd/>
                  <a:tailEnd/>
                </a:ln>
              </p:spPr>
              <p:txBody>
                <a:bodyPr/>
                <a:lstStyle/>
                <a:p>
                  <a:endParaRPr lang="zh-CN" altLang="en-US"/>
                </a:p>
              </p:txBody>
            </p:sp>
            <p:sp>
              <p:nvSpPr>
                <p:cNvPr id="29" name="Line 68"/>
                <p:cNvSpPr>
                  <a:spLocks noChangeShapeType="1"/>
                </p:cNvSpPr>
                <p:nvPr/>
              </p:nvSpPr>
              <p:spPr bwMode="auto">
                <a:xfrm>
                  <a:off x="5437" y="2873"/>
                  <a:ext cx="0" cy="892"/>
                </a:xfrm>
                <a:prstGeom prst="line">
                  <a:avLst/>
                </a:prstGeom>
                <a:noFill/>
                <a:ln w="9525">
                  <a:solidFill>
                    <a:srgbClr val="000000"/>
                  </a:solidFill>
                  <a:round/>
                  <a:headEnd/>
                  <a:tailEnd/>
                </a:ln>
              </p:spPr>
              <p:txBody>
                <a:bodyPr/>
                <a:lstStyle/>
                <a:p>
                  <a:endParaRPr lang="zh-CN" altLang="en-US"/>
                </a:p>
              </p:txBody>
            </p:sp>
            <p:sp>
              <p:nvSpPr>
                <p:cNvPr id="30" name="Line 69"/>
                <p:cNvSpPr>
                  <a:spLocks noChangeShapeType="1"/>
                </p:cNvSpPr>
                <p:nvPr/>
              </p:nvSpPr>
              <p:spPr bwMode="auto">
                <a:xfrm>
                  <a:off x="5118" y="3756"/>
                  <a:ext cx="319" cy="0"/>
                </a:xfrm>
                <a:prstGeom prst="line">
                  <a:avLst/>
                </a:prstGeom>
                <a:noFill/>
                <a:ln w="9525">
                  <a:solidFill>
                    <a:srgbClr val="000000"/>
                  </a:solidFill>
                  <a:round/>
                  <a:headEnd/>
                  <a:tailEnd/>
                </a:ln>
              </p:spPr>
              <p:txBody>
                <a:bodyPr/>
                <a:lstStyle/>
                <a:p>
                  <a:endParaRPr lang="zh-CN" altLang="en-US"/>
                </a:p>
              </p:txBody>
            </p:sp>
            <p:sp>
              <p:nvSpPr>
                <p:cNvPr id="31" name="Line 70"/>
                <p:cNvSpPr>
                  <a:spLocks noChangeShapeType="1"/>
                </p:cNvSpPr>
                <p:nvPr/>
              </p:nvSpPr>
              <p:spPr bwMode="auto">
                <a:xfrm>
                  <a:off x="5118" y="3449"/>
                  <a:ext cx="319" cy="0"/>
                </a:xfrm>
                <a:prstGeom prst="line">
                  <a:avLst/>
                </a:prstGeom>
                <a:noFill/>
                <a:ln w="9525">
                  <a:solidFill>
                    <a:srgbClr val="000000"/>
                  </a:solidFill>
                  <a:round/>
                  <a:headEnd/>
                  <a:tailEnd/>
                </a:ln>
              </p:spPr>
              <p:txBody>
                <a:bodyPr/>
                <a:lstStyle/>
                <a:p>
                  <a:endParaRPr lang="zh-CN" altLang="en-US"/>
                </a:p>
              </p:txBody>
            </p:sp>
            <p:sp>
              <p:nvSpPr>
                <p:cNvPr id="32" name="Line 71"/>
                <p:cNvSpPr>
                  <a:spLocks noChangeShapeType="1"/>
                </p:cNvSpPr>
                <p:nvPr/>
              </p:nvSpPr>
              <p:spPr bwMode="auto">
                <a:xfrm>
                  <a:off x="5118" y="3164"/>
                  <a:ext cx="319" cy="0"/>
                </a:xfrm>
                <a:prstGeom prst="line">
                  <a:avLst/>
                </a:prstGeom>
                <a:noFill/>
                <a:ln w="9525">
                  <a:solidFill>
                    <a:srgbClr val="000000"/>
                  </a:solidFill>
                  <a:round/>
                  <a:headEnd/>
                  <a:tailEnd/>
                </a:ln>
              </p:spPr>
              <p:txBody>
                <a:bodyPr/>
                <a:lstStyle/>
                <a:p>
                  <a:endParaRPr lang="zh-CN" altLang="en-US"/>
                </a:p>
              </p:txBody>
            </p:sp>
            <p:sp>
              <p:nvSpPr>
                <p:cNvPr id="33" name="Line 72"/>
                <p:cNvSpPr>
                  <a:spLocks noChangeShapeType="1"/>
                </p:cNvSpPr>
                <p:nvPr/>
              </p:nvSpPr>
              <p:spPr bwMode="auto">
                <a:xfrm>
                  <a:off x="5118" y="2864"/>
                  <a:ext cx="319" cy="0"/>
                </a:xfrm>
                <a:prstGeom prst="line">
                  <a:avLst/>
                </a:prstGeom>
                <a:noFill/>
                <a:ln w="9525">
                  <a:solidFill>
                    <a:srgbClr val="000000"/>
                  </a:solidFill>
                  <a:round/>
                  <a:headEnd/>
                  <a:tailEnd/>
                </a:ln>
              </p:spPr>
              <p:txBody>
                <a:bodyPr/>
                <a:lstStyle/>
                <a:p>
                  <a:endParaRPr lang="zh-CN" altLang="en-US"/>
                </a:p>
              </p:txBody>
            </p:sp>
          </p:grpSp>
          <p:sp>
            <p:nvSpPr>
              <p:cNvPr id="24" name="Line 73"/>
              <p:cNvSpPr>
                <a:spLocks noChangeShapeType="1"/>
              </p:cNvSpPr>
              <p:nvPr/>
            </p:nvSpPr>
            <p:spPr bwMode="auto">
              <a:xfrm flipH="1">
                <a:off x="4176" y="3552"/>
                <a:ext cx="960" cy="0"/>
              </a:xfrm>
              <a:prstGeom prst="line">
                <a:avLst/>
              </a:prstGeom>
              <a:noFill/>
              <a:ln w="9525">
                <a:solidFill>
                  <a:srgbClr val="000000"/>
                </a:solidFill>
                <a:round/>
                <a:headEnd/>
                <a:tailEnd type="triangle" w="sm" len="med"/>
              </a:ln>
            </p:spPr>
            <p:txBody>
              <a:bodyPr/>
              <a:lstStyle/>
              <a:p>
                <a:endParaRPr lang="zh-CN" altLang="en-US"/>
              </a:p>
            </p:txBody>
          </p:sp>
          <p:sp>
            <p:nvSpPr>
              <p:cNvPr id="25" name="Text Box 74"/>
              <p:cNvSpPr txBox="1">
                <a:spLocks noChangeArrowheads="1"/>
              </p:cNvSpPr>
              <p:nvPr/>
            </p:nvSpPr>
            <p:spPr bwMode="auto">
              <a:xfrm>
                <a:off x="1924" y="3749"/>
                <a:ext cx="3740" cy="379"/>
              </a:xfrm>
              <a:prstGeom prst="rect">
                <a:avLst/>
              </a:prstGeom>
              <a:noFill/>
              <a:ln w="9525">
                <a:noFill/>
                <a:miter lim="800000"/>
                <a:headEnd/>
                <a:tailEnd/>
              </a:ln>
            </p:spPr>
            <p:txBody>
              <a:bodyPr/>
              <a:lstStyle/>
              <a:p>
                <a:pPr algn="just"/>
                <a:r>
                  <a:rPr lang="en-US" altLang="zh-CN" sz="2000" b="0">
                    <a:ea typeface="宋体" pitchFamily="2" charset="-122"/>
                  </a:rPr>
                  <a:t>     </a:t>
                </a:r>
                <a:r>
                  <a:rPr lang="zh-CN" altLang="en-US" sz="2000" b="0">
                    <a:ea typeface="宋体" pitchFamily="2" charset="-122"/>
                  </a:rPr>
                  <a:t>栈式符号表                                                 块索引表 </a:t>
                </a:r>
              </a:p>
            </p:txBody>
          </p:sp>
          <p:sp>
            <p:nvSpPr>
              <p:cNvPr id="26" name="Text Box 75"/>
              <p:cNvSpPr txBox="1">
                <a:spLocks noChangeArrowheads="1"/>
              </p:cNvSpPr>
              <p:nvPr/>
            </p:nvSpPr>
            <p:spPr bwMode="auto">
              <a:xfrm>
                <a:off x="1105" y="1046"/>
                <a:ext cx="2822" cy="348"/>
              </a:xfrm>
              <a:prstGeom prst="rect">
                <a:avLst/>
              </a:prstGeom>
              <a:noFill/>
              <a:ln w="9525">
                <a:noFill/>
                <a:miter lim="800000"/>
                <a:headEnd/>
                <a:tailEnd/>
              </a:ln>
            </p:spPr>
            <p:txBody>
              <a:bodyPr/>
              <a:lstStyle/>
              <a:p>
                <a:pPr algn="just"/>
                <a:r>
                  <a:rPr lang="zh-CN" altLang="en-US" sz="2000" b="0">
                    <a:ea typeface="宋体" pitchFamily="2" charset="-122"/>
                  </a:rPr>
                  <a:t>变量名                   属性</a:t>
                </a:r>
              </a:p>
            </p:txBody>
          </p:sp>
          <p:sp>
            <p:nvSpPr>
              <p:cNvPr id="27" name="Text Box 76"/>
              <p:cNvSpPr txBox="1">
                <a:spLocks noChangeArrowheads="1"/>
              </p:cNvSpPr>
              <p:nvPr/>
            </p:nvSpPr>
            <p:spPr bwMode="auto">
              <a:xfrm>
                <a:off x="528" y="1344"/>
                <a:ext cx="336" cy="2358"/>
              </a:xfrm>
              <a:prstGeom prst="rect">
                <a:avLst/>
              </a:prstGeom>
              <a:noFill/>
              <a:ln w="9525">
                <a:noFill/>
                <a:miter lim="800000"/>
                <a:headEnd/>
                <a:tailEnd/>
              </a:ln>
            </p:spPr>
            <p:txBody>
              <a:bodyPr>
                <a:spAutoFit/>
              </a:bodyPr>
              <a:lstStyle/>
              <a:p>
                <a:pPr>
                  <a:spcBef>
                    <a:spcPct val="50000"/>
                  </a:spcBef>
                </a:pPr>
                <a:r>
                  <a:rPr lang="en-US" altLang="zh-CN" b="0">
                    <a:ea typeface="宋体" pitchFamily="2" charset="-122"/>
                  </a:rPr>
                  <a:t>10</a:t>
                </a:r>
              </a:p>
              <a:p>
                <a:r>
                  <a:rPr lang="en-US" altLang="zh-CN" b="0">
                    <a:ea typeface="宋体" pitchFamily="2" charset="-122"/>
                  </a:rPr>
                  <a:t> 9</a:t>
                </a:r>
              </a:p>
              <a:p>
                <a:r>
                  <a:rPr lang="en-US" altLang="zh-CN" b="0">
                    <a:ea typeface="宋体" pitchFamily="2" charset="-122"/>
                  </a:rPr>
                  <a:t> 8</a:t>
                </a:r>
              </a:p>
              <a:p>
                <a:r>
                  <a:rPr lang="en-US" altLang="zh-CN" b="0">
                    <a:ea typeface="宋体" pitchFamily="2" charset="-122"/>
                  </a:rPr>
                  <a:t> 7</a:t>
                </a:r>
              </a:p>
              <a:p>
                <a:r>
                  <a:rPr lang="en-US" altLang="zh-CN" b="0">
                    <a:ea typeface="宋体" pitchFamily="2" charset="-122"/>
                  </a:rPr>
                  <a:t> 6</a:t>
                </a:r>
              </a:p>
              <a:p>
                <a:r>
                  <a:rPr lang="en-US" altLang="zh-CN" b="0">
                    <a:ea typeface="宋体" pitchFamily="2" charset="-122"/>
                  </a:rPr>
                  <a:t> 5</a:t>
                </a:r>
              </a:p>
              <a:p>
                <a:r>
                  <a:rPr lang="en-US" altLang="zh-CN" b="0">
                    <a:ea typeface="宋体" pitchFamily="2" charset="-122"/>
                  </a:rPr>
                  <a:t> 4</a:t>
                </a:r>
              </a:p>
              <a:p>
                <a:r>
                  <a:rPr lang="en-US" altLang="zh-CN" b="0">
                    <a:ea typeface="宋体" pitchFamily="2" charset="-122"/>
                  </a:rPr>
                  <a:t> 3</a:t>
                </a:r>
              </a:p>
              <a:p>
                <a:r>
                  <a:rPr lang="en-US" altLang="zh-CN" b="0">
                    <a:ea typeface="宋体" pitchFamily="2" charset="-122"/>
                  </a:rPr>
                  <a:t> 2</a:t>
                </a:r>
              </a:p>
              <a:p>
                <a:r>
                  <a:rPr lang="en-US" altLang="zh-CN" b="0">
                    <a:ea typeface="宋体" pitchFamily="2" charset="-122"/>
                  </a:rPr>
                  <a:t> 1</a:t>
                </a:r>
              </a:p>
            </p:txBody>
          </p:sp>
        </p:grpSp>
        <p:sp>
          <p:nvSpPr>
            <p:cNvPr id="7" name="Text Box 77"/>
            <p:cNvSpPr txBox="1">
              <a:spLocks noChangeArrowheads="1"/>
            </p:cNvSpPr>
            <p:nvPr/>
          </p:nvSpPr>
          <p:spPr bwMode="auto">
            <a:xfrm>
              <a:off x="5136" y="3312"/>
              <a:ext cx="336" cy="288"/>
            </a:xfrm>
            <a:prstGeom prst="rect">
              <a:avLst/>
            </a:prstGeom>
            <a:noFill/>
            <a:ln w="9525">
              <a:noFill/>
              <a:miter lim="800000"/>
              <a:headEnd/>
              <a:tailEnd/>
            </a:ln>
          </p:spPr>
          <p:txBody>
            <a:bodyPr>
              <a:spAutoFit/>
            </a:bodyPr>
            <a:lstStyle/>
            <a:p>
              <a:pPr>
                <a:spcBef>
                  <a:spcPct val="50000"/>
                </a:spcBef>
              </a:pPr>
              <a:r>
                <a:rPr lang="en-US" altLang="zh-CN" b="0">
                  <a:ea typeface="宋体" pitchFamily="2" charset="-122"/>
                </a:rPr>
                <a:t> 1</a:t>
              </a:r>
            </a:p>
          </p:txBody>
        </p:sp>
      </p:grpSp>
      <p:sp>
        <p:nvSpPr>
          <p:cNvPr id="34" name="Text Box 78"/>
          <p:cNvSpPr txBox="1">
            <a:spLocks noChangeArrowheads="1"/>
          </p:cNvSpPr>
          <p:nvPr/>
        </p:nvSpPr>
        <p:spPr bwMode="auto">
          <a:xfrm>
            <a:off x="1447800" y="4572000"/>
            <a:ext cx="1676400" cy="1187450"/>
          </a:xfrm>
          <a:prstGeom prst="rect">
            <a:avLst/>
          </a:prstGeom>
          <a:noFill/>
          <a:ln w="9525">
            <a:noFill/>
            <a:miter lim="800000"/>
            <a:headEnd/>
            <a:tailEnd/>
          </a:ln>
        </p:spPr>
        <p:txBody>
          <a:bodyPr>
            <a:spAutoFit/>
          </a:bodyPr>
          <a:lstStyle/>
          <a:p>
            <a:pPr>
              <a:spcBef>
                <a:spcPct val="50000"/>
              </a:spcBef>
            </a:pPr>
            <a:r>
              <a:rPr lang="en-US" altLang="zh-CN" b="0" dirty="0">
                <a:ea typeface="宋体" pitchFamily="2" charset="-122"/>
              </a:rPr>
              <a:t>  </a:t>
            </a:r>
            <a:r>
              <a:rPr lang="en-US" altLang="zh-CN" b="0" dirty="0" err="1">
                <a:ea typeface="宋体" pitchFamily="2" charset="-122"/>
              </a:rPr>
              <a:t>readarray</a:t>
            </a:r>
            <a:endParaRPr lang="en-US" altLang="zh-CN" b="0" dirty="0">
              <a:ea typeface="宋体" pitchFamily="2" charset="-122"/>
            </a:endParaRPr>
          </a:p>
          <a:p>
            <a:r>
              <a:rPr lang="en-US" altLang="zh-CN" b="0" dirty="0">
                <a:ea typeface="宋体" pitchFamily="2" charset="-122"/>
              </a:rPr>
              <a:t>  x</a:t>
            </a:r>
          </a:p>
          <a:p>
            <a:r>
              <a:rPr lang="en-US" altLang="zh-CN" b="0" dirty="0">
                <a:ea typeface="宋体" pitchFamily="2" charset="-122"/>
              </a:rPr>
              <a:t>  a</a:t>
            </a:r>
          </a:p>
        </p:txBody>
      </p:sp>
      <p:grpSp>
        <p:nvGrpSpPr>
          <p:cNvPr id="35" name="Group 79"/>
          <p:cNvGrpSpPr>
            <a:grpSpLocks/>
          </p:cNvGrpSpPr>
          <p:nvPr/>
        </p:nvGrpSpPr>
        <p:grpSpPr bwMode="auto">
          <a:xfrm>
            <a:off x="1447800" y="2743200"/>
            <a:ext cx="7239000" cy="2590800"/>
            <a:chOff x="912" y="1728"/>
            <a:chExt cx="4560" cy="1632"/>
          </a:xfrm>
        </p:grpSpPr>
        <p:sp>
          <p:nvSpPr>
            <p:cNvPr id="36" name="Text Box 80"/>
            <p:cNvSpPr txBox="1">
              <a:spLocks noChangeArrowheads="1"/>
            </p:cNvSpPr>
            <p:nvPr/>
          </p:nvSpPr>
          <p:spPr bwMode="auto">
            <a:xfrm>
              <a:off x="5136" y="3072"/>
              <a:ext cx="336" cy="288"/>
            </a:xfrm>
            <a:prstGeom prst="rect">
              <a:avLst/>
            </a:prstGeom>
            <a:noFill/>
            <a:ln w="9525">
              <a:noFill/>
              <a:miter lim="800000"/>
              <a:headEnd/>
              <a:tailEnd/>
            </a:ln>
          </p:spPr>
          <p:txBody>
            <a:bodyPr>
              <a:spAutoFit/>
            </a:bodyPr>
            <a:lstStyle/>
            <a:p>
              <a:pPr>
                <a:spcBef>
                  <a:spcPct val="50000"/>
                </a:spcBef>
              </a:pPr>
              <a:r>
                <a:rPr lang="en-US" altLang="zh-CN" b="0">
                  <a:ea typeface="宋体" pitchFamily="2" charset="-122"/>
                </a:rPr>
                <a:t> 6</a:t>
              </a:r>
            </a:p>
          </p:txBody>
        </p:sp>
        <p:sp>
          <p:nvSpPr>
            <p:cNvPr id="37" name="Line 81"/>
            <p:cNvSpPr>
              <a:spLocks noChangeShapeType="1"/>
            </p:cNvSpPr>
            <p:nvPr/>
          </p:nvSpPr>
          <p:spPr bwMode="auto">
            <a:xfrm flipH="1">
              <a:off x="4704" y="3168"/>
              <a:ext cx="432" cy="0"/>
            </a:xfrm>
            <a:prstGeom prst="line">
              <a:avLst/>
            </a:prstGeom>
            <a:noFill/>
            <a:ln w="9525">
              <a:solidFill>
                <a:schemeClr val="tx1"/>
              </a:solidFill>
              <a:round/>
              <a:headEnd/>
              <a:tailEnd/>
            </a:ln>
          </p:spPr>
          <p:txBody>
            <a:bodyPr wrap="none" anchor="ctr"/>
            <a:lstStyle/>
            <a:p>
              <a:endParaRPr lang="zh-CN" altLang="en-US"/>
            </a:p>
          </p:txBody>
        </p:sp>
        <p:sp>
          <p:nvSpPr>
            <p:cNvPr id="38" name="Line 82"/>
            <p:cNvSpPr>
              <a:spLocks noChangeShapeType="1"/>
            </p:cNvSpPr>
            <p:nvPr/>
          </p:nvSpPr>
          <p:spPr bwMode="auto">
            <a:xfrm flipV="1">
              <a:off x="4704" y="2352"/>
              <a:ext cx="0" cy="816"/>
            </a:xfrm>
            <a:prstGeom prst="line">
              <a:avLst/>
            </a:prstGeom>
            <a:noFill/>
            <a:ln w="9525">
              <a:solidFill>
                <a:schemeClr val="tx1"/>
              </a:solidFill>
              <a:round/>
              <a:headEnd/>
              <a:tailEnd/>
            </a:ln>
          </p:spPr>
          <p:txBody>
            <a:bodyPr wrap="none" anchor="ctr"/>
            <a:lstStyle/>
            <a:p>
              <a:endParaRPr lang="zh-CN" altLang="en-US"/>
            </a:p>
          </p:txBody>
        </p:sp>
        <p:sp>
          <p:nvSpPr>
            <p:cNvPr id="39" name="Line 83"/>
            <p:cNvSpPr>
              <a:spLocks noChangeShapeType="1"/>
            </p:cNvSpPr>
            <p:nvPr/>
          </p:nvSpPr>
          <p:spPr bwMode="auto">
            <a:xfrm flipH="1">
              <a:off x="4224" y="2352"/>
              <a:ext cx="48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0" name="Text Box 84"/>
            <p:cNvSpPr txBox="1">
              <a:spLocks noChangeArrowheads="1"/>
            </p:cNvSpPr>
            <p:nvPr/>
          </p:nvSpPr>
          <p:spPr bwMode="auto">
            <a:xfrm>
              <a:off x="912" y="1728"/>
              <a:ext cx="1104" cy="748"/>
            </a:xfrm>
            <a:prstGeom prst="rect">
              <a:avLst/>
            </a:prstGeom>
            <a:noFill/>
            <a:ln w="9525">
              <a:noFill/>
              <a:miter lim="800000"/>
              <a:headEnd/>
              <a:tailEnd/>
            </a:ln>
          </p:spPr>
          <p:txBody>
            <a:bodyPr>
              <a:spAutoFit/>
            </a:bodyPr>
            <a:lstStyle/>
            <a:p>
              <a:pPr>
                <a:spcBef>
                  <a:spcPct val="50000"/>
                </a:spcBef>
              </a:pPr>
              <a:r>
                <a:rPr lang="en-US" altLang="zh-CN" b="0">
                  <a:ea typeface="宋体" pitchFamily="2" charset="-122"/>
                </a:rPr>
                <a:t>  partition</a:t>
              </a:r>
            </a:p>
            <a:p>
              <a:r>
                <a:rPr lang="en-US" altLang="zh-CN" b="0">
                  <a:ea typeface="宋体" pitchFamily="2" charset="-122"/>
                </a:rPr>
                <a:t>  v</a:t>
              </a:r>
            </a:p>
            <a:p>
              <a:r>
                <a:rPr lang="en-US" altLang="zh-CN" b="0">
                  <a:ea typeface="宋体" pitchFamily="2" charset="-122"/>
                </a:rPr>
                <a:t>  k</a:t>
              </a:r>
            </a:p>
          </p:txBody>
        </p:sp>
      </p:grpSp>
      <p:grpSp>
        <p:nvGrpSpPr>
          <p:cNvPr id="41" name="Group 85"/>
          <p:cNvGrpSpPr>
            <a:grpSpLocks/>
          </p:cNvGrpSpPr>
          <p:nvPr/>
        </p:nvGrpSpPr>
        <p:grpSpPr bwMode="auto">
          <a:xfrm>
            <a:off x="1447800" y="1981200"/>
            <a:ext cx="7239000" cy="2819400"/>
            <a:chOff x="912" y="1248"/>
            <a:chExt cx="4560" cy="1776"/>
          </a:xfrm>
        </p:grpSpPr>
        <p:sp>
          <p:nvSpPr>
            <p:cNvPr id="42" name="Text Box 86"/>
            <p:cNvSpPr txBox="1">
              <a:spLocks noChangeArrowheads="1"/>
            </p:cNvSpPr>
            <p:nvPr/>
          </p:nvSpPr>
          <p:spPr bwMode="auto">
            <a:xfrm>
              <a:off x="5136" y="2736"/>
              <a:ext cx="336" cy="288"/>
            </a:xfrm>
            <a:prstGeom prst="rect">
              <a:avLst/>
            </a:prstGeom>
            <a:noFill/>
            <a:ln w="9525">
              <a:noFill/>
              <a:miter lim="800000"/>
              <a:headEnd/>
              <a:tailEnd/>
            </a:ln>
          </p:spPr>
          <p:txBody>
            <a:bodyPr>
              <a:spAutoFit/>
            </a:bodyPr>
            <a:lstStyle/>
            <a:p>
              <a:pPr>
                <a:spcBef>
                  <a:spcPct val="50000"/>
                </a:spcBef>
              </a:pPr>
              <a:r>
                <a:rPr lang="en-US" altLang="zh-CN" b="0">
                  <a:ea typeface="宋体" pitchFamily="2" charset="-122"/>
                </a:rPr>
                <a:t> 9</a:t>
              </a:r>
            </a:p>
          </p:txBody>
        </p:sp>
        <p:sp>
          <p:nvSpPr>
            <p:cNvPr id="43" name="Line 87"/>
            <p:cNvSpPr>
              <a:spLocks noChangeShapeType="1"/>
            </p:cNvSpPr>
            <p:nvPr/>
          </p:nvSpPr>
          <p:spPr bwMode="auto">
            <a:xfrm flipH="1">
              <a:off x="4896" y="2880"/>
              <a:ext cx="240" cy="0"/>
            </a:xfrm>
            <a:prstGeom prst="line">
              <a:avLst/>
            </a:prstGeom>
            <a:noFill/>
            <a:ln w="9525">
              <a:solidFill>
                <a:schemeClr val="tx1"/>
              </a:solidFill>
              <a:round/>
              <a:headEnd/>
              <a:tailEnd/>
            </a:ln>
          </p:spPr>
          <p:txBody>
            <a:bodyPr wrap="none" anchor="ctr"/>
            <a:lstStyle/>
            <a:p>
              <a:endParaRPr lang="zh-CN" altLang="en-US"/>
            </a:p>
          </p:txBody>
        </p:sp>
        <p:sp>
          <p:nvSpPr>
            <p:cNvPr id="44" name="Line 88"/>
            <p:cNvSpPr>
              <a:spLocks noChangeShapeType="1"/>
            </p:cNvSpPr>
            <p:nvPr/>
          </p:nvSpPr>
          <p:spPr bwMode="auto">
            <a:xfrm flipV="1">
              <a:off x="4896" y="1632"/>
              <a:ext cx="0" cy="1248"/>
            </a:xfrm>
            <a:prstGeom prst="line">
              <a:avLst/>
            </a:prstGeom>
            <a:noFill/>
            <a:ln w="9525">
              <a:solidFill>
                <a:schemeClr val="tx1"/>
              </a:solidFill>
              <a:round/>
              <a:headEnd/>
              <a:tailEnd/>
            </a:ln>
          </p:spPr>
          <p:txBody>
            <a:bodyPr wrap="none" anchor="ctr"/>
            <a:lstStyle/>
            <a:p>
              <a:endParaRPr lang="zh-CN" altLang="en-US"/>
            </a:p>
          </p:txBody>
        </p:sp>
        <p:sp>
          <p:nvSpPr>
            <p:cNvPr id="45" name="Line 89"/>
            <p:cNvSpPr>
              <a:spLocks noChangeShapeType="1"/>
            </p:cNvSpPr>
            <p:nvPr/>
          </p:nvSpPr>
          <p:spPr bwMode="auto">
            <a:xfrm flipH="1">
              <a:off x="4224" y="1632"/>
              <a:ext cx="67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6" name="Text Box 90"/>
            <p:cNvSpPr txBox="1">
              <a:spLocks noChangeArrowheads="1"/>
            </p:cNvSpPr>
            <p:nvPr/>
          </p:nvSpPr>
          <p:spPr bwMode="auto">
            <a:xfrm>
              <a:off x="912" y="1248"/>
              <a:ext cx="1104" cy="518"/>
            </a:xfrm>
            <a:prstGeom prst="rect">
              <a:avLst/>
            </a:prstGeom>
            <a:noFill/>
            <a:ln w="9525">
              <a:noFill/>
              <a:miter lim="800000"/>
              <a:headEnd/>
              <a:tailEnd/>
            </a:ln>
          </p:spPr>
          <p:txBody>
            <a:bodyPr>
              <a:spAutoFit/>
            </a:bodyPr>
            <a:lstStyle/>
            <a:p>
              <a:pPr>
                <a:spcBef>
                  <a:spcPct val="50000"/>
                </a:spcBef>
              </a:pPr>
              <a:r>
                <a:rPr lang="en-US" altLang="zh-CN" b="0">
                  <a:ea typeface="宋体" pitchFamily="2" charset="-122"/>
                </a:rPr>
                <a:t>  j</a:t>
              </a:r>
            </a:p>
            <a:p>
              <a:r>
                <a:rPr lang="en-US" altLang="zh-CN" b="0">
                  <a:ea typeface="宋体" pitchFamily="2" charset="-122"/>
                </a:rPr>
                <a:t>  i</a:t>
              </a:r>
            </a:p>
          </p:txBody>
        </p:sp>
      </p:grpSp>
      <p:grpSp>
        <p:nvGrpSpPr>
          <p:cNvPr id="47" name="Group 91"/>
          <p:cNvGrpSpPr>
            <a:grpSpLocks/>
          </p:cNvGrpSpPr>
          <p:nvPr/>
        </p:nvGrpSpPr>
        <p:grpSpPr bwMode="auto">
          <a:xfrm>
            <a:off x="1447800" y="3733800"/>
            <a:ext cx="7239000" cy="1524000"/>
            <a:chOff x="912" y="2352"/>
            <a:chExt cx="4560" cy="960"/>
          </a:xfrm>
        </p:grpSpPr>
        <p:grpSp>
          <p:nvGrpSpPr>
            <p:cNvPr id="48" name="Group 92"/>
            <p:cNvGrpSpPr>
              <a:grpSpLocks/>
            </p:cNvGrpSpPr>
            <p:nvPr/>
          </p:nvGrpSpPr>
          <p:grpSpPr bwMode="auto">
            <a:xfrm>
              <a:off x="4224" y="2784"/>
              <a:ext cx="1248" cy="528"/>
              <a:chOff x="4224" y="2784"/>
              <a:chExt cx="1248" cy="528"/>
            </a:xfrm>
          </p:grpSpPr>
          <p:sp>
            <p:nvSpPr>
              <p:cNvPr id="54" name="Text Box 93"/>
              <p:cNvSpPr txBox="1">
                <a:spLocks noChangeArrowheads="1"/>
              </p:cNvSpPr>
              <p:nvPr/>
            </p:nvSpPr>
            <p:spPr bwMode="auto">
              <a:xfrm>
                <a:off x="5136" y="3024"/>
                <a:ext cx="336" cy="288"/>
              </a:xfrm>
              <a:prstGeom prst="rect">
                <a:avLst/>
              </a:prstGeom>
              <a:noFill/>
              <a:ln w="9525">
                <a:noFill/>
                <a:miter lim="800000"/>
                <a:headEnd/>
                <a:tailEnd/>
              </a:ln>
            </p:spPr>
            <p:txBody>
              <a:bodyPr>
                <a:spAutoFit/>
              </a:bodyPr>
              <a:lstStyle/>
              <a:p>
                <a:pPr>
                  <a:spcBef>
                    <a:spcPct val="50000"/>
                  </a:spcBef>
                </a:pPr>
                <a:r>
                  <a:rPr lang="en-US" altLang="zh-CN" b="0">
                    <a:ea typeface="宋体" pitchFamily="2" charset="-122"/>
                  </a:rPr>
                  <a:t> 4</a:t>
                </a:r>
              </a:p>
            </p:txBody>
          </p:sp>
          <p:sp>
            <p:nvSpPr>
              <p:cNvPr id="55" name="Line 94"/>
              <p:cNvSpPr>
                <a:spLocks noChangeShapeType="1"/>
              </p:cNvSpPr>
              <p:nvPr/>
            </p:nvSpPr>
            <p:spPr bwMode="auto">
              <a:xfrm flipH="1">
                <a:off x="4704" y="3168"/>
                <a:ext cx="432" cy="0"/>
              </a:xfrm>
              <a:prstGeom prst="line">
                <a:avLst/>
              </a:prstGeom>
              <a:noFill/>
              <a:ln w="9525">
                <a:solidFill>
                  <a:schemeClr val="tx1"/>
                </a:solidFill>
                <a:round/>
                <a:headEnd/>
                <a:tailEnd/>
              </a:ln>
            </p:spPr>
            <p:txBody>
              <a:bodyPr wrap="none" anchor="ctr"/>
              <a:lstStyle/>
              <a:p>
                <a:endParaRPr lang="zh-CN" altLang="en-US"/>
              </a:p>
            </p:txBody>
          </p:sp>
          <p:sp>
            <p:nvSpPr>
              <p:cNvPr id="56" name="Line 95"/>
              <p:cNvSpPr>
                <a:spLocks noChangeShapeType="1"/>
              </p:cNvSpPr>
              <p:nvPr/>
            </p:nvSpPr>
            <p:spPr bwMode="auto">
              <a:xfrm flipV="1">
                <a:off x="4704" y="2784"/>
                <a:ext cx="0" cy="384"/>
              </a:xfrm>
              <a:prstGeom prst="line">
                <a:avLst/>
              </a:prstGeom>
              <a:noFill/>
              <a:ln w="9525">
                <a:solidFill>
                  <a:schemeClr val="tx1"/>
                </a:solidFill>
                <a:round/>
                <a:headEnd/>
                <a:tailEnd/>
              </a:ln>
            </p:spPr>
            <p:txBody>
              <a:bodyPr wrap="none" anchor="ctr"/>
              <a:lstStyle/>
              <a:p>
                <a:endParaRPr lang="zh-CN" altLang="en-US"/>
              </a:p>
            </p:txBody>
          </p:sp>
          <p:sp>
            <p:nvSpPr>
              <p:cNvPr id="57" name="Line 96"/>
              <p:cNvSpPr>
                <a:spLocks noChangeShapeType="1"/>
              </p:cNvSpPr>
              <p:nvPr/>
            </p:nvSpPr>
            <p:spPr bwMode="auto">
              <a:xfrm flipH="1">
                <a:off x="4224" y="2784"/>
                <a:ext cx="480"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49" name="Group 97"/>
            <p:cNvGrpSpPr>
              <a:grpSpLocks/>
            </p:cNvGrpSpPr>
            <p:nvPr/>
          </p:nvGrpSpPr>
          <p:grpSpPr bwMode="auto">
            <a:xfrm>
              <a:off x="912" y="2352"/>
              <a:ext cx="4220" cy="576"/>
              <a:chOff x="912" y="2352"/>
              <a:chExt cx="4220" cy="576"/>
            </a:xfrm>
          </p:grpSpPr>
          <p:sp>
            <p:nvSpPr>
              <p:cNvPr id="50" name="Text Box 98"/>
              <p:cNvSpPr txBox="1">
                <a:spLocks noChangeArrowheads="1"/>
              </p:cNvSpPr>
              <p:nvPr/>
            </p:nvSpPr>
            <p:spPr bwMode="auto">
              <a:xfrm>
                <a:off x="912" y="2640"/>
                <a:ext cx="1104" cy="288"/>
              </a:xfrm>
              <a:prstGeom prst="rect">
                <a:avLst/>
              </a:prstGeom>
              <a:noFill/>
              <a:ln w="9525">
                <a:noFill/>
                <a:miter lim="800000"/>
                <a:headEnd/>
                <a:tailEnd/>
              </a:ln>
            </p:spPr>
            <p:txBody>
              <a:bodyPr>
                <a:spAutoFit/>
              </a:bodyPr>
              <a:lstStyle/>
              <a:p>
                <a:pPr>
                  <a:spcBef>
                    <a:spcPct val="50000"/>
                  </a:spcBef>
                </a:pPr>
                <a:r>
                  <a:rPr lang="en-US" altLang="zh-CN" b="0">
                    <a:ea typeface="宋体" pitchFamily="2" charset="-122"/>
                  </a:rPr>
                  <a:t>  i</a:t>
                </a:r>
              </a:p>
            </p:txBody>
          </p:sp>
          <p:grpSp>
            <p:nvGrpSpPr>
              <p:cNvPr id="51" name="Group 99"/>
              <p:cNvGrpSpPr>
                <a:grpSpLocks/>
              </p:cNvGrpSpPr>
              <p:nvPr/>
            </p:nvGrpSpPr>
            <p:grpSpPr bwMode="auto">
              <a:xfrm>
                <a:off x="4224" y="2352"/>
                <a:ext cx="908" cy="379"/>
                <a:chOff x="4200" y="1062"/>
                <a:chExt cx="908" cy="379"/>
              </a:xfrm>
            </p:grpSpPr>
            <p:sp>
              <p:nvSpPr>
                <p:cNvPr id="52" name="Line 100"/>
                <p:cNvSpPr>
                  <a:spLocks noChangeShapeType="1"/>
                </p:cNvSpPr>
                <p:nvPr/>
              </p:nvSpPr>
              <p:spPr bwMode="auto">
                <a:xfrm flipH="1">
                  <a:off x="4200" y="1252"/>
                  <a:ext cx="410" cy="0"/>
                </a:xfrm>
                <a:prstGeom prst="line">
                  <a:avLst/>
                </a:prstGeom>
                <a:noFill/>
                <a:ln w="9525">
                  <a:solidFill>
                    <a:srgbClr val="000000"/>
                  </a:solidFill>
                  <a:round/>
                  <a:headEnd/>
                  <a:tailEnd type="triangle" w="sm" len="med"/>
                </a:ln>
              </p:spPr>
              <p:txBody>
                <a:bodyPr/>
                <a:lstStyle/>
                <a:p>
                  <a:endParaRPr lang="zh-CN" altLang="en-US"/>
                </a:p>
              </p:txBody>
            </p:sp>
            <p:sp>
              <p:nvSpPr>
                <p:cNvPr id="53" name="Text Box 101"/>
                <p:cNvSpPr txBox="1">
                  <a:spLocks noChangeArrowheads="1"/>
                </p:cNvSpPr>
                <p:nvPr/>
              </p:nvSpPr>
              <p:spPr bwMode="auto">
                <a:xfrm>
                  <a:off x="4564" y="1062"/>
                  <a:ext cx="544" cy="379"/>
                </a:xfrm>
                <a:prstGeom prst="rect">
                  <a:avLst/>
                </a:prstGeom>
                <a:noFill/>
                <a:ln w="9525">
                  <a:noFill/>
                  <a:miter lim="800000"/>
                  <a:headEnd/>
                  <a:tailEnd/>
                </a:ln>
              </p:spPr>
              <p:txBody>
                <a:bodyPr/>
                <a:lstStyle/>
                <a:p>
                  <a:pPr algn="just"/>
                  <a:r>
                    <a:rPr lang="en-US" altLang="zh-CN" b="0">
                      <a:ea typeface="宋体" pitchFamily="2" charset="-122"/>
                    </a:rPr>
                    <a:t>top</a:t>
                  </a:r>
                </a:p>
              </p:txBody>
            </p:sp>
          </p:grpSp>
        </p:grpSp>
      </p:grpSp>
      <p:sp>
        <p:nvSpPr>
          <p:cNvPr id="58" name="Text Box 102"/>
          <p:cNvSpPr txBox="1">
            <a:spLocks noChangeArrowheads="1"/>
          </p:cNvSpPr>
          <p:nvPr/>
        </p:nvSpPr>
        <p:spPr bwMode="auto">
          <a:xfrm>
            <a:off x="1447800" y="4191000"/>
            <a:ext cx="1752600" cy="457200"/>
          </a:xfrm>
          <a:prstGeom prst="rect">
            <a:avLst/>
          </a:prstGeom>
          <a:noFill/>
          <a:ln w="9525">
            <a:noFill/>
            <a:miter lim="800000"/>
            <a:headEnd/>
            <a:tailEnd/>
          </a:ln>
        </p:spPr>
        <p:txBody>
          <a:bodyPr>
            <a:spAutoFit/>
          </a:bodyPr>
          <a:lstStyle/>
          <a:p>
            <a:pPr>
              <a:spcBef>
                <a:spcPct val="50000"/>
              </a:spcBef>
            </a:pPr>
            <a:r>
              <a:rPr lang="en-US" altLang="zh-CN" b="0" dirty="0">
                <a:ea typeface="宋体" pitchFamily="2" charset="-122"/>
              </a:rPr>
              <a:t>  exchange</a:t>
            </a:r>
          </a:p>
        </p:txBody>
      </p:sp>
      <p:grpSp>
        <p:nvGrpSpPr>
          <p:cNvPr id="59" name="Group 103"/>
          <p:cNvGrpSpPr>
            <a:grpSpLocks/>
          </p:cNvGrpSpPr>
          <p:nvPr/>
        </p:nvGrpSpPr>
        <p:grpSpPr bwMode="auto">
          <a:xfrm>
            <a:off x="6629400" y="3657600"/>
            <a:ext cx="2057400" cy="1600200"/>
            <a:chOff x="4224" y="2784"/>
            <a:chExt cx="1296" cy="1008"/>
          </a:xfrm>
        </p:grpSpPr>
        <p:sp>
          <p:nvSpPr>
            <p:cNvPr id="60" name="Text Box 104"/>
            <p:cNvSpPr txBox="1">
              <a:spLocks noChangeArrowheads="1"/>
            </p:cNvSpPr>
            <p:nvPr/>
          </p:nvSpPr>
          <p:spPr bwMode="auto">
            <a:xfrm>
              <a:off x="5184" y="3504"/>
              <a:ext cx="336" cy="288"/>
            </a:xfrm>
            <a:prstGeom prst="rect">
              <a:avLst/>
            </a:prstGeom>
            <a:noFill/>
            <a:ln w="9525">
              <a:noFill/>
              <a:miter lim="800000"/>
              <a:headEnd/>
              <a:tailEnd/>
            </a:ln>
          </p:spPr>
          <p:txBody>
            <a:bodyPr>
              <a:spAutoFit/>
            </a:bodyPr>
            <a:lstStyle/>
            <a:p>
              <a:pPr>
                <a:spcBef>
                  <a:spcPct val="50000"/>
                </a:spcBef>
              </a:pPr>
              <a:r>
                <a:rPr lang="en-US" altLang="zh-CN" b="0">
                  <a:ea typeface="宋体" pitchFamily="2" charset="-122"/>
                </a:rPr>
                <a:t> 5</a:t>
              </a:r>
            </a:p>
          </p:txBody>
        </p:sp>
        <p:sp>
          <p:nvSpPr>
            <p:cNvPr id="61" name="Line 105"/>
            <p:cNvSpPr>
              <a:spLocks noChangeShapeType="1"/>
            </p:cNvSpPr>
            <p:nvPr/>
          </p:nvSpPr>
          <p:spPr bwMode="auto">
            <a:xfrm flipH="1">
              <a:off x="4752" y="3648"/>
              <a:ext cx="432" cy="0"/>
            </a:xfrm>
            <a:prstGeom prst="line">
              <a:avLst/>
            </a:prstGeom>
            <a:noFill/>
            <a:ln w="9525">
              <a:solidFill>
                <a:schemeClr val="tx1"/>
              </a:solidFill>
              <a:round/>
              <a:headEnd/>
              <a:tailEnd/>
            </a:ln>
          </p:spPr>
          <p:txBody>
            <a:bodyPr wrap="none" anchor="ctr"/>
            <a:lstStyle/>
            <a:p>
              <a:endParaRPr lang="zh-CN" altLang="en-US"/>
            </a:p>
          </p:txBody>
        </p:sp>
        <p:sp>
          <p:nvSpPr>
            <p:cNvPr id="62" name="Line 106"/>
            <p:cNvSpPr>
              <a:spLocks noChangeShapeType="1"/>
            </p:cNvSpPr>
            <p:nvPr/>
          </p:nvSpPr>
          <p:spPr bwMode="auto">
            <a:xfrm flipV="1">
              <a:off x="4752" y="3072"/>
              <a:ext cx="0" cy="576"/>
            </a:xfrm>
            <a:prstGeom prst="line">
              <a:avLst/>
            </a:prstGeom>
            <a:noFill/>
            <a:ln w="9525">
              <a:solidFill>
                <a:schemeClr val="tx1"/>
              </a:solidFill>
              <a:round/>
              <a:headEnd/>
              <a:tailEnd/>
            </a:ln>
          </p:spPr>
          <p:txBody>
            <a:bodyPr wrap="none" anchor="ctr"/>
            <a:lstStyle/>
            <a:p>
              <a:endParaRPr lang="zh-CN" altLang="en-US"/>
            </a:p>
          </p:txBody>
        </p:sp>
        <p:sp>
          <p:nvSpPr>
            <p:cNvPr id="63" name="Line 107"/>
            <p:cNvSpPr>
              <a:spLocks noChangeShapeType="1"/>
            </p:cNvSpPr>
            <p:nvPr/>
          </p:nvSpPr>
          <p:spPr bwMode="auto">
            <a:xfrm flipH="1">
              <a:off x="4224" y="3072"/>
              <a:ext cx="528" cy="0"/>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64" name="Group 108"/>
            <p:cNvGrpSpPr>
              <a:grpSpLocks/>
            </p:cNvGrpSpPr>
            <p:nvPr/>
          </p:nvGrpSpPr>
          <p:grpSpPr bwMode="auto">
            <a:xfrm>
              <a:off x="4224" y="2784"/>
              <a:ext cx="908" cy="379"/>
              <a:chOff x="4200" y="1062"/>
              <a:chExt cx="908" cy="379"/>
            </a:xfrm>
          </p:grpSpPr>
          <p:sp>
            <p:nvSpPr>
              <p:cNvPr id="65" name="Line 109"/>
              <p:cNvSpPr>
                <a:spLocks noChangeShapeType="1"/>
              </p:cNvSpPr>
              <p:nvPr/>
            </p:nvSpPr>
            <p:spPr bwMode="auto">
              <a:xfrm flipH="1">
                <a:off x="4200" y="1252"/>
                <a:ext cx="410" cy="0"/>
              </a:xfrm>
              <a:prstGeom prst="line">
                <a:avLst/>
              </a:prstGeom>
              <a:noFill/>
              <a:ln w="9525">
                <a:solidFill>
                  <a:srgbClr val="000000"/>
                </a:solidFill>
                <a:round/>
                <a:headEnd/>
                <a:tailEnd type="triangle" w="sm" len="med"/>
              </a:ln>
            </p:spPr>
            <p:txBody>
              <a:bodyPr/>
              <a:lstStyle/>
              <a:p>
                <a:endParaRPr lang="zh-CN" altLang="en-US"/>
              </a:p>
            </p:txBody>
          </p:sp>
          <p:sp>
            <p:nvSpPr>
              <p:cNvPr id="66" name="Text Box 110"/>
              <p:cNvSpPr txBox="1">
                <a:spLocks noChangeArrowheads="1"/>
              </p:cNvSpPr>
              <p:nvPr/>
            </p:nvSpPr>
            <p:spPr bwMode="auto">
              <a:xfrm>
                <a:off x="4564" y="1062"/>
                <a:ext cx="544" cy="379"/>
              </a:xfrm>
              <a:prstGeom prst="rect">
                <a:avLst/>
              </a:prstGeom>
              <a:noFill/>
              <a:ln w="9525">
                <a:noFill/>
                <a:miter lim="800000"/>
                <a:headEnd/>
                <a:tailEnd/>
              </a:ln>
            </p:spPr>
            <p:txBody>
              <a:bodyPr/>
              <a:lstStyle/>
              <a:p>
                <a:pPr algn="just"/>
                <a:r>
                  <a:rPr lang="en-US" altLang="zh-CN" b="0">
                    <a:ea typeface="宋体" pitchFamily="2" charset="-122"/>
                  </a:rPr>
                  <a:t>top</a:t>
                </a:r>
              </a:p>
            </p:txBody>
          </p:sp>
        </p:grpSp>
      </p:grpSp>
      <p:sp>
        <p:nvSpPr>
          <p:cNvPr id="67" name="Text Box 111"/>
          <p:cNvSpPr txBox="1">
            <a:spLocks noChangeArrowheads="1"/>
          </p:cNvSpPr>
          <p:nvPr/>
        </p:nvSpPr>
        <p:spPr bwMode="auto">
          <a:xfrm>
            <a:off x="1447800" y="3810000"/>
            <a:ext cx="1752600" cy="457200"/>
          </a:xfrm>
          <a:prstGeom prst="rect">
            <a:avLst/>
          </a:prstGeom>
          <a:noFill/>
          <a:ln w="9525">
            <a:noFill/>
            <a:miter lim="800000"/>
            <a:headEnd/>
            <a:tailEnd/>
          </a:ln>
        </p:spPr>
        <p:txBody>
          <a:bodyPr>
            <a:spAutoFit/>
          </a:bodyPr>
          <a:lstStyle/>
          <a:p>
            <a:pPr>
              <a:spcBef>
                <a:spcPct val="50000"/>
              </a:spcBef>
            </a:pPr>
            <a:r>
              <a:rPr lang="en-US" altLang="zh-CN" b="0" dirty="0">
                <a:ea typeface="宋体" pitchFamily="2" charset="-122"/>
              </a:rPr>
              <a:t>  </a:t>
            </a:r>
            <a:r>
              <a:rPr lang="en-US" altLang="zh-CN" b="0" dirty="0" err="1">
                <a:ea typeface="宋体" pitchFamily="2" charset="-122"/>
              </a:rPr>
              <a:t>quicksort</a:t>
            </a:r>
            <a:endParaRPr lang="en-US" altLang="zh-CN" b="0" dirty="0">
              <a:ea typeface="宋体" pitchFamily="2" charset="-122"/>
            </a:endParaRPr>
          </a:p>
        </p:txBody>
      </p:sp>
      <p:grpSp>
        <p:nvGrpSpPr>
          <p:cNvPr id="68" name="Group 112"/>
          <p:cNvGrpSpPr>
            <a:grpSpLocks/>
          </p:cNvGrpSpPr>
          <p:nvPr/>
        </p:nvGrpSpPr>
        <p:grpSpPr bwMode="auto">
          <a:xfrm>
            <a:off x="6705600" y="4114800"/>
            <a:ext cx="1441450" cy="601663"/>
            <a:chOff x="4200" y="1062"/>
            <a:chExt cx="908" cy="379"/>
          </a:xfrm>
        </p:grpSpPr>
        <p:sp>
          <p:nvSpPr>
            <p:cNvPr id="69" name="Line 113"/>
            <p:cNvSpPr>
              <a:spLocks noChangeShapeType="1"/>
            </p:cNvSpPr>
            <p:nvPr/>
          </p:nvSpPr>
          <p:spPr bwMode="auto">
            <a:xfrm flipH="1">
              <a:off x="4200" y="1252"/>
              <a:ext cx="410" cy="0"/>
            </a:xfrm>
            <a:prstGeom prst="line">
              <a:avLst/>
            </a:prstGeom>
            <a:noFill/>
            <a:ln w="9525">
              <a:solidFill>
                <a:srgbClr val="000000"/>
              </a:solidFill>
              <a:round/>
              <a:headEnd/>
              <a:tailEnd type="triangle" w="sm" len="med"/>
            </a:ln>
          </p:spPr>
          <p:txBody>
            <a:bodyPr/>
            <a:lstStyle/>
            <a:p>
              <a:endParaRPr lang="zh-CN" altLang="en-US"/>
            </a:p>
          </p:txBody>
        </p:sp>
        <p:sp>
          <p:nvSpPr>
            <p:cNvPr id="70" name="Text Box 114"/>
            <p:cNvSpPr txBox="1">
              <a:spLocks noChangeArrowheads="1"/>
            </p:cNvSpPr>
            <p:nvPr/>
          </p:nvSpPr>
          <p:spPr bwMode="auto">
            <a:xfrm>
              <a:off x="4564" y="1062"/>
              <a:ext cx="544" cy="379"/>
            </a:xfrm>
            <a:prstGeom prst="rect">
              <a:avLst/>
            </a:prstGeom>
            <a:noFill/>
            <a:ln w="9525">
              <a:noFill/>
              <a:miter lim="800000"/>
              <a:headEnd/>
              <a:tailEnd/>
            </a:ln>
          </p:spPr>
          <p:txBody>
            <a:bodyPr/>
            <a:lstStyle/>
            <a:p>
              <a:pPr algn="just"/>
              <a:r>
                <a:rPr lang="en-US" altLang="zh-CN" b="0">
                  <a:ea typeface="宋体" pitchFamily="2" charset="-122"/>
                </a:rPr>
                <a:t>top</a:t>
              </a:r>
            </a:p>
          </p:txBody>
        </p:sp>
      </p:grpSp>
      <p:grpSp>
        <p:nvGrpSpPr>
          <p:cNvPr id="71" name="Group 115"/>
          <p:cNvGrpSpPr>
            <a:grpSpLocks/>
          </p:cNvGrpSpPr>
          <p:nvPr/>
        </p:nvGrpSpPr>
        <p:grpSpPr bwMode="auto">
          <a:xfrm>
            <a:off x="6705600" y="3429000"/>
            <a:ext cx="1441450" cy="601663"/>
            <a:chOff x="4200" y="1062"/>
            <a:chExt cx="908" cy="379"/>
          </a:xfrm>
        </p:grpSpPr>
        <p:sp>
          <p:nvSpPr>
            <p:cNvPr id="72" name="Line 116"/>
            <p:cNvSpPr>
              <a:spLocks noChangeShapeType="1"/>
            </p:cNvSpPr>
            <p:nvPr/>
          </p:nvSpPr>
          <p:spPr bwMode="auto">
            <a:xfrm flipH="1">
              <a:off x="4200" y="1252"/>
              <a:ext cx="410" cy="0"/>
            </a:xfrm>
            <a:prstGeom prst="line">
              <a:avLst/>
            </a:prstGeom>
            <a:noFill/>
            <a:ln w="9525">
              <a:solidFill>
                <a:srgbClr val="000000"/>
              </a:solidFill>
              <a:round/>
              <a:headEnd/>
              <a:tailEnd type="triangle" w="sm" len="med"/>
            </a:ln>
          </p:spPr>
          <p:txBody>
            <a:bodyPr/>
            <a:lstStyle/>
            <a:p>
              <a:endParaRPr lang="zh-CN" altLang="en-US"/>
            </a:p>
          </p:txBody>
        </p:sp>
        <p:sp>
          <p:nvSpPr>
            <p:cNvPr id="73" name="Text Box 117"/>
            <p:cNvSpPr txBox="1">
              <a:spLocks noChangeArrowheads="1"/>
            </p:cNvSpPr>
            <p:nvPr/>
          </p:nvSpPr>
          <p:spPr bwMode="auto">
            <a:xfrm>
              <a:off x="4564" y="1062"/>
              <a:ext cx="544" cy="379"/>
            </a:xfrm>
            <a:prstGeom prst="rect">
              <a:avLst/>
            </a:prstGeom>
            <a:noFill/>
            <a:ln w="9525">
              <a:noFill/>
              <a:miter lim="800000"/>
              <a:headEnd/>
              <a:tailEnd/>
            </a:ln>
          </p:spPr>
          <p:txBody>
            <a:bodyPr/>
            <a:lstStyle/>
            <a:p>
              <a:pPr algn="just"/>
              <a:r>
                <a:rPr lang="en-US" altLang="zh-CN" b="0">
                  <a:ea typeface="宋体" pitchFamily="2" charset="-122"/>
                </a:rPr>
                <a:t>top</a:t>
              </a:r>
            </a:p>
          </p:txBody>
        </p:sp>
      </p:grpSp>
      <p:grpSp>
        <p:nvGrpSpPr>
          <p:cNvPr id="74" name="Group 118"/>
          <p:cNvGrpSpPr>
            <a:grpSpLocks/>
          </p:cNvGrpSpPr>
          <p:nvPr/>
        </p:nvGrpSpPr>
        <p:grpSpPr bwMode="auto">
          <a:xfrm>
            <a:off x="6705600" y="2286000"/>
            <a:ext cx="1441450" cy="601663"/>
            <a:chOff x="4200" y="1062"/>
            <a:chExt cx="908" cy="379"/>
          </a:xfrm>
        </p:grpSpPr>
        <p:sp>
          <p:nvSpPr>
            <p:cNvPr id="75" name="Line 119"/>
            <p:cNvSpPr>
              <a:spLocks noChangeShapeType="1"/>
            </p:cNvSpPr>
            <p:nvPr/>
          </p:nvSpPr>
          <p:spPr bwMode="auto">
            <a:xfrm flipH="1">
              <a:off x="4200" y="1252"/>
              <a:ext cx="410" cy="0"/>
            </a:xfrm>
            <a:prstGeom prst="line">
              <a:avLst/>
            </a:prstGeom>
            <a:noFill/>
            <a:ln w="9525">
              <a:solidFill>
                <a:srgbClr val="000000"/>
              </a:solidFill>
              <a:round/>
              <a:headEnd/>
              <a:tailEnd type="triangle" w="sm" len="med"/>
            </a:ln>
          </p:spPr>
          <p:txBody>
            <a:bodyPr/>
            <a:lstStyle/>
            <a:p>
              <a:endParaRPr lang="zh-CN" altLang="en-US"/>
            </a:p>
          </p:txBody>
        </p:sp>
        <p:sp>
          <p:nvSpPr>
            <p:cNvPr id="76" name="Text Box 120"/>
            <p:cNvSpPr txBox="1">
              <a:spLocks noChangeArrowheads="1"/>
            </p:cNvSpPr>
            <p:nvPr/>
          </p:nvSpPr>
          <p:spPr bwMode="auto">
            <a:xfrm>
              <a:off x="4564" y="1062"/>
              <a:ext cx="544" cy="379"/>
            </a:xfrm>
            <a:prstGeom prst="rect">
              <a:avLst/>
            </a:prstGeom>
            <a:noFill/>
            <a:ln w="9525">
              <a:noFill/>
              <a:miter lim="800000"/>
              <a:headEnd/>
              <a:tailEnd/>
            </a:ln>
          </p:spPr>
          <p:txBody>
            <a:bodyPr/>
            <a:lstStyle/>
            <a:p>
              <a:pPr algn="just"/>
              <a:r>
                <a:rPr lang="en-US" altLang="zh-CN" b="0">
                  <a:ea typeface="宋体" pitchFamily="2" charset="-122"/>
                </a:rPr>
                <a:t>top</a:t>
              </a:r>
            </a:p>
          </p:txBody>
        </p:sp>
      </p:grpSp>
      <p:grpSp>
        <p:nvGrpSpPr>
          <p:cNvPr id="77" name="Group 121"/>
          <p:cNvGrpSpPr>
            <a:grpSpLocks/>
          </p:cNvGrpSpPr>
          <p:nvPr/>
        </p:nvGrpSpPr>
        <p:grpSpPr bwMode="auto">
          <a:xfrm>
            <a:off x="6705600" y="1600200"/>
            <a:ext cx="1441450" cy="601663"/>
            <a:chOff x="4200" y="1062"/>
            <a:chExt cx="908" cy="379"/>
          </a:xfrm>
        </p:grpSpPr>
        <p:sp>
          <p:nvSpPr>
            <p:cNvPr id="78" name="Line 122"/>
            <p:cNvSpPr>
              <a:spLocks noChangeShapeType="1"/>
            </p:cNvSpPr>
            <p:nvPr/>
          </p:nvSpPr>
          <p:spPr bwMode="auto">
            <a:xfrm flipH="1">
              <a:off x="4200" y="1252"/>
              <a:ext cx="410" cy="0"/>
            </a:xfrm>
            <a:prstGeom prst="line">
              <a:avLst/>
            </a:prstGeom>
            <a:noFill/>
            <a:ln w="9525">
              <a:solidFill>
                <a:srgbClr val="000000"/>
              </a:solidFill>
              <a:round/>
              <a:headEnd/>
              <a:tailEnd type="triangle" w="sm" len="med"/>
            </a:ln>
          </p:spPr>
          <p:txBody>
            <a:bodyPr/>
            <a:lstStyle/>
            <a:p>
              <a:endParaRPr lang="zh-CN" altLang="en-US"/>
            </a:p>
          </p:txBody>
        </p:sp>
        <p:sp>
          <p:nvSpPr>
            <p:cNvPr id="79" name="Text Box 123"/>
            <p:cNvSpPr txBox="1">
              <a:spLocks noChangeArrowheads="1"/>
            </p:cNvSpPr>
            <p:nvPr/>
          </p:nvSpPr>
          <p:spPr bwMode="auto">
            <a:xfrm>
              <a:off x="4564" y="1062"/>
              <a:ext cx="544" cy="379"/>
            </a:xfrm>
            <a:prstGeom prst="rect">
              <a:avLst/>
            </a:prstGeom>
            <a:noFill/>
            <a:ln w="9525">
              <a:noFill/>
              <a:miter lim="800000"/>
              <a:headEnd/>
              <a:tailEnd/>
            </a:ln>
          </p:spPr>
          <p:txBody>
            <a:bodyPr/>
            <a:lstStyle/>
            <a:p>
              <a:pPr algn="just"/>
              <a:r>
                <a:rPr lang="en-US" altLang="zh-CN" b="0">
                  <a:ea typeface="宋体" pitchFamily="2" charset="-122"/>
                </a:rPr>
                <a:t>top</a:t>
              </a:r>
            </a:p>
          </p:txBody>
        </p:sp>
      </p:grpSp>
      <p:graphicFrame>
        <p:nvGraphicFramePr>
          <p:cNvPr id="80" name="Object 124">
            <a:hlinkClick r:id="" action="ppaction://hlinkshowjump?jump=previousslide"/>
          </p:cNvPr>
          <p:cNvGraphicFramePr>
            <a:graphicFrameLocks noChangeAspect="1"/>
          </p:cNvGraphicFramePr>
          <p:nvPr/>
        </p:nvGraphicFramePr>
        <p:xfrm>
          <a:off x="8385175" y="61913"/>
          <a:ext cx="682625" cy="395287"/>
        </p:xfrm>
        <a:graphic>
          <a:graphicData uri="http://schemas.openxmlformats.org/presentationml/2006/ole">
            <mc:AlternateContent xmlns:mc="http://schemas.openxmlformats.org/markup-compatibility/2006">
              <mc:Choice xmlns:v="urn:schemas-microsoft-com:vml" Requires="v">
                <p:oleObj spid="_x0000_s228355" name="剪辑" r:id="rId3" imgW="7002463" imgH="4060825" progId="">
                  <p:embed/>
                </p:oleObj>
              </mc:Choice>
              <mc:Fallback>
                <p:oleObj name="剪辑" r:id="rId3" imgW="7002463" imgH="4060825" progId="">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5175" y="61913"/>
                        <a:ext cx="68262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down)">
                                      <p:cBhvr>
                                        <p:cTn id="16" dur="500"/>
                                        <p:tgtEl>
                                          <p:spTgt spid="68"/>
                                        </p:tgtEl>
                                      </p:cBhvr>
                                    </p:animEffec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down)">
                                      <p:cBhvr>
                                        <p:cTn id="21"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down)">
                                      <p:cBhvr>
                                        <p:cTn id="26" dur="500"/>
                                        <p:tgtEl>
                                          <p:spTgt spid="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wipe(down)">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down)">
                                      <p:cBhvr>
                                        <p:cTn id="41" dur="5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down)">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wipe(down)">
                                      <p:cBhvr>
                                        <p:cTn id="5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77"/>
                                        </p:tgtEl>
                                        <p:attrNameLst>
                                          <p:attrName>style.visibility</p:attrName>
                                        </p:attrNameLst>
                                      </p:cBhvr>
                                      <p:to>
                                        <p:strVal val="visible"/>
                                      </p:to>
                                    </p:set>
                                    <p:animEffect transition="in" filter="wipe(down)">
                                      <p:cBhvr>
                                        <p:cTn id="6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58" grpId="0" autoUpdateAnimBg="0"/>
      <p:bldP spid="6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8954" y="683695"/>
            <a:ext cx="5143546" cy="3555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0"/>
          </p:nvPr>
        </p:nvSpPr>
        <p:spPr/>
        <p:txBody>
          <a:bodyPr/>
          <a:lstStyle/>
          <a:p>
            <a:pPr>
              <a:defRPr/>
            </a:pPr>
            <a:fld id="{B29336A4-EF7B-4C3C-A801-07D641440337}" type="slidenum">
              <a:rPr lang="en-US" altLang="zh-CN"/>
              <a:pPr>
                <a:defRPr/>
              </a:pPr>
              <a:t>34</a:t>
            </a:fld>
            <a:endParaRPr lang="en-US" altLang="zh-CN"/>
          </a:p>
        </p:txBody>
      </p:sp>
      <p:sp>
        <p:nvSpPr>
          <p:cNvPr id="34819" name="Rectangle 2"/>
          <p:cNvSpPr>
            <a:spLocks noGrp="1" noChangeArrowheads="1"/>
          </p:cNvSpPr>
          <p:nvPr>
            <p:ph type="title"/>
          </p:nvPr>
        </p:nvSpPr>
        <p:spPr/>
        <p:txBody>
          <a:bodyPr/>
          <a:lstStyle/>
          <a:p>
            <a:pPr eaLnBrk="1" hangingPunct="1"/>
            <a:r>
              <a:rPr lang="zh-CN" altLang="en-US" dirty="0" smtClean="0">
                <a:latin typeface="宋体" pitchFamily="2" charset="-122"/>
              </a:rPr>
              <a:t>栈式符号表</a:t>
            </a:r>
            <a:r>
              <a:rPr lang="zh-CN" altLang="en-US" dirty="0" smtClean="0"/>
              <a:t>操作</a:t>
            </a:r>
          </a:p>
        </p:txBody>
      </p:sp>
      <p:sp>
        <p:nvSpPr>
          <p:cNvPr id="361475" name="Rectangle 3"/>
          <p:cNvSpPr>
            <a:spLocks noGrp="1" noChangeArrowheads="1"/>
          </p:cNvSpPr>
          <p:nvPr>
            <p:ph type="body" idx="1"/>
          </p:nvPr>
        </p:nvSpPr>
        <p:spPr>
          <a:xfrm>
            <a:off x="228600" y="1583795"/>
            <a:ext cx="8686800" cy="4817005"/>
          </a:xfrm>
        </p:spPr>
        <p:txBody>
          <a:bodyPr/>
          <a:lstStyle/>
          <a:p>
            <a:pPr eaLnBrk="1" hangingPunct="1"/>
            <a:r>
              <a:rPr lang="zh-CN" altLang="en-US" dirty="0" smtClean="0"/>
              <a:t>插入</a:t>
            </a:r>
          </a:p>
          <a:p>
            <a:pPr lvl="1" eaLnBrk="1" hangingPunct="1"/>
            <a:r>
              <a:rPr lang="zh-CN" altLang="en-US" dirty="0" smtClean="0"/>
              <a:t>检查子表中是否有</a:t>
            </a:r>
            <a:r>
              <a:rPr lang="en-US" altLang="zh-CN" dirty="0" smtClean="0"/>
              <a:t/>
            </a:r>
            <a:br>
              <a:rPr lang="en-US" altLang="zh-CN" dirty="0" smtClean="0"/>
            </a:br>
            <a:r>
              <a:rPr lang="zh-CN" altLang="en-US" dirty="0" smtClean="0"/>
              <a:t>重名变量</a:t>
            </a:r>
          </a:p>
          <a:p>
            <a:pPr lvl="2" eaLnBrk="1" hangingPunct="1"/>
            <a:r>
              <a:rPr lang="zh-CN" altLang="en-US" dirty="0" smtClean="0"/>
              <a:t>无，</a:t>
            </a:r>
            <a:r>
              <a:rPr lang="zh-CN" altLang="en-US" dirty="0" smtClean="0">
                <a:latin typeface="宋体" pitchFamily="2" charset="-122"/>
              </a:rPr>
              <a:t>新记录</a:t>
            </a:r>
            <a:r>
              <a:rPr lang="zh-CN" altLang="en-US" dirty="0">
                <a:latin typeface="宋体" pitchFamily="2" charset="-122"/>
              </a:rPr>
              <a:t>压</a:t>
            </a:r>
            <a:r>
              <a:rPr lang="zh-CN" altLang="en-US" dirty="0" smtClean="0">
                <a:latin typeface="宋体" pitchFamily="2" charset="-122"/>
              </a:rPr>
              <a:t>入栈顶</a:t>
            </a:r>
          </a:p>
          <a:p>
            <a:pPr lvl="2" eaLnBrk="1" hangingPunct="1"/>
            <a:r>
              <a:rPr lang="zh-CN" altLang="en-US" dirty="0" smtClean="0">
                <a:latin typeface="宋体" pitchFamily="2" charset="-122"/>
              </a:rPr>
              <a:t>有，报告错误</a:t>
            </a:r>
            <a:endParaRPr lang="zh-CN" altLang="en-US" dirty="0" smtClean="0"/>
          </a:p>
          <a:p>
            <a:pPr eaLnBrk="1" hangingPunct="1"/>
            <a:r>
              <a:rPr lang="zh-CN" altLang="en-US" dirty="0" smtClean="0"/>
              <a:t>检索</a:t>
            </a:r>
          </a:p>
          <a:p>
            <a:pPr lvl="1" eaLnBrk="1" hangingPunct="1"/>
            <a:r>
              <a:rPr lang="zh-CN" altLang="en-US" dirty="0" smtClean="0"/>
              <a:t>从栈顶到栈底</a:t>
            </a:r>
            <a:r>
              <a:rPr lang="zh-CN" altLang="en-US" dirty="0" smtClean="0">
                <a:latin typeface="宋体" pitchFamily="2" charset="-122"/>
              </a:rPr>
              <a:t>线性</a:t>
            </a:r>
            <a:r>
              <a:rPr lang="zh-CN" altLang="en-US" dirty="0" smtClean="0"/>
              <a:t>检索</a:t>
            </a:r>
          </a:p>
          <a:p>
            <a:pPr lvl="2" eaLnBrk="1" hangingPunct="1"/>
            <a:r>
              <a:rPr lang="zh-CN" altLang="en-US" dirty="0" smtClean="0"/>
              <a:t>在当前子表中找到，局部变量</a:t>
            </a:r>
          </a:p>
          <a:p>
            <a:pPr lvl="2" eaLnBrk="1" hangingPunct="1"/>
            <a:r>
              <a:rPr lang="zh-CN" altLang="en-US" dirty="0" smtClean="0"/>
              <a:t>在其他子表中找到，非局部名字</a:t>
            </a:r>
          </a:p>
          <a:p>
            <a:pPr lvl="1" eaLnBrk="1" hangingPunct="1"/>
            <a:r>
              <a:rPr lang="zh-CN" altLang="en-US" dirty="0" smtClean="0"/>
              <a:t>实现了最近嵌套作用域原则</a:t>
            </a:r>
            <a:endParaRPr lang="en-US" altLang="zh-CN" dirty="0" smtClean="0"/>
          </a:p>
          <a:p>
            <a:pPr lvl="2" eaLnBrk="1" hangingPunct="1"/>
            <a:r>
              <a:rPr lang="zh-CN" altLang="en-US" dirty="0" smtClean="0"/>
              <a:t>第一次检索到的名字就是按照最近嵌套作用域原则要求的名字的申明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Effect transition="in" filter="wipe(up)">
                                      <p:cBhvr>
                                        <p:cTn id="7" dur="500"/>
                                        <p:tgtEl>
                                          <p:spTgt spid="361475">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1475">
                                            <p:txEl>
                                              <p:pRg st="1" end="1"/>
                                            </p:txEl>
                                          </p:spTgt>
                                        </p:tgtEl>
                                        <p:attrNameLst>
                                          <p:attrName>style.visibility</p:attrName>
                                        </p:attrNameLst>
                                      </p:cBhvr>
                                      <p:to>
                                        <p:strVal val="visible"/>
                                      </p:to>
                                    </p:set>
                                    <p:animEffect transition="in" filter="wipe(up)">
                                      <p:cBhvr>
                                        <p:cTn id="11" dur="500"/>
                                        <p:tgtEl>
                                          <p:spTgt spid="36147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1475">
                                            <p:txEl>
                                              <p:pRg st="2" end="2"/>
                                            </p:txEl>
                                          </p:spTgt>
                                        </p:tgtEl>
                                        <p:attrNameLst>
                                          <p:attrName>style.visibility</p:attrName>
                                        </p:attrNameLst>
                                      </p:cBhvr>
                                      <p:to>
                                        <p:strVal val="visible"/>
                                      </p:to>
                                    </p:set>
                                    <p:animEffect transition="in" filter="wipe(up)">
                                      <p:cBhvr>
                                        <p:cTn id="15" dur="500"/>
                                        <p:tgtEl>
                                          <p:spTgt spid="361475">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1475">
                                            <p:txEl>
                                              <p:pRg st="3" end="3"/>
                                            </p:txEl>
                                          </p:spTgt>
                                        </p:tgtEl>
                                        <p:attrNameLst>
                                          <p:attrName>style.visibility</p:attrName>
                                        </p:attrNameLst>
                                      </p:cBhvr>
                                      <p:to>
                                        <p:strVal val="visible"/>
                                      </p:to>
                                    </p:set>
                                    <p:animEffect transition="in" filter="wipe(up)">
                                      <p:cBhvr>
                                        <p:cTn id="19" dur="500"/>
                                        <p:tgtEl>
                                          <p:spTgt spid="36147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61475">
                                            <p:txEl>
                                              <p:pRg st="4" end="4"/>
                                            </p:txEl>
                                          </p:spTgt>
                                        </p:tgtEl>
                                        <p:attrNameLst>
                                          <p:attrName>style.visibility</p:attrName>
                                        </p:attrNameLst>
                                      </p:cBhvr>
                                      <p:to>
                                        <p:strVal val="visible"/>
                                      </p:to>
                                    </p:set>
                                    <p:animEffect transition="in" filter="wipe(up)">
                                      <p:cBhvr>
                                        <p:cTn id="24" dur="500"/>
                                        <p:tgtEl>
                                          <p:spTgt spid="361475">
                                            <p:txEl>
                                              <p:pRg st="4" end="4"/>
                                            </p:txEl>
                                          </p:spTgt>
                                        </p:tgtEl>
                                      </p:cBhvr>
                                    </p:animEffect>
                                  </p:childTnLst>
                                </p:cTn>
                              </p:par>
                            </p:childTnLst>
                          </p:cTn>
                        </p:par>
                        <p:par>
                          <p:cTn id="25" fill="hold" nodeType="with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61475">
                                            <p:txEl>
                                              <p:pRg st="5" end="5"/>
                                            </p:txEl>
                                          </p:spTgt>
                                        </p:tgtEl>
                                        <p:attrNameLst>
                                          <p:attrName>style.visibility</p:attrName>
                                        </p:attrNameLst>
                                      </p:cBhvr>
                                      <p:to>
                                        <p:strVal val="visible"/>
                                      </p:to>
                                    </p:set>
                                    <p:animEffect transition="in" filter="wipe(up)">
                                      <p:cBhvr>
                                        <p:cTn id="28" dur="500"/>
                                        <p:tgtEl>
                                          <p:spTgt spid="361475">
                                            <p:txEl>
                                              <p:pRg st="5" end="5"/>
                                            </p:txEl>
                                          </p:spTgt>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361475">
                                            <p:txEl>
                                              <p:pRg st="6" end="6"/>
                                            </p:txEl>
                                          </p:spTgt>
                                        </p:tgtEl>
                                        <p:attrNameLst>
                                          <p:attrName>style.visibility</p:attrName>
                                        </p:attrNameLst>
                                      </p:cBhvr>
                                      <p:to>
                                        <p:strVal val="visible"/>
                                      </p:to>
                                    </p:set>
                                    <p:animEffect transition="in" filter="wipe(up)">
                                      <p:cBhvr>
                                        <p:cTn id="32" dur="500"/>
                                        <p:tgtEl>
                                          <p:spTgt spid="361475">
                                            <p:txEl>
                                              <p:pRg st="6" end="6"/>
                                            </p:txEl>
                                          </p:spTgt>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361475">
                                            <p:txEl>
                                              <p:pRg st="7" end="7"/>
                                            </p:txEl>
                                          </p:spTgt>
                                        </p:tgtEl>
                                        <p:attrNameLst>
                                          <p:attrName>style.visibility</p:attrName>
                                        </p:attrNameLst>
                                      </p:cBhvr>
                                      <p:to>
                                        <p:strVal val="visible"/>
                                      </p:to>
                                    </p:set>
                                    <p:animEffect transition="in" filter="wipe(up)">
                                      <p:cBhvr>
                                        <p:cTn id="36" dur="500"/>
                                        <p:tgtEl>
                                          <p:spTgt spid="361475">
                                            <p:txEl>
                                              <p:pRg st="7" end="7"/>
                                            </p:txEl>
                                          </p:spTgt>
                                        </p:tgtEl>
                                      </p:cBhvr>
                                    </p:animEffect>
                                  </p:childTnLst>
                                </p:cTn>
                              </p:par>
                            </p:childTnLst>
                          </p:cTn>
                        </p:par>
                        <p:par>
                          <p:cTn id="37" fill="hold" nodeType="withGroup">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361475">
                                            <p:txEl>
                                              <p:pRg st="8" end="8"/>
                                            </p:txEl>
                                          </p:spTgt>
                                        </p:tgtEl>
                                        <p:attrNameLst>
                                          <p:attrName>style.visibility</p:attrName>
                                        </p:attrNameLst>
                                      </p:cBhvr>
                                      <p:to>
                                        <p:strVal val="visible"/>
                                      </p:to>
                                    </p:set>
                                    <p:animEffect transition="in" filter="wipe(up)">
                                      <p:cBhvr>
                                        <p:cTn id="40" dur="500"/>
                                        <p:tgtEl>
                                          <p:spTgt spid="361475">
                                            <p:txEl>
                                              <p:pRg st="8" end="8"/>
                                            </p:txEl>
                                          </p:spTgt>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361475">
                                            <p:txEl>
                                              <p:pRg st="9" end="9"/>
                                            </p:txEl>
                                          </p:spTgt>
                                        </p:tgtEl>
                                        <p:attrNameLst>
                                          <p:attrName>style.visibility</p:attrName>
                                        </p:attrNameLst>
                                      </p:cBhvr>
                                      <p:to>
                                        <p:strVal val="visible"/>
                                      </p:to>
                                    </p:set>
                                    <p:animEffect transition="in" filter="wipe(up)">
                                      <p:cBhvr>
                                        <p:cTn id="44" dur="500"/>
                                        <p:tgtEl>
                                          <p:spTgt spid="361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uiExpand="1"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EC082B6-1395-4686-A666-F6C25C4AD60A}" type="slidenum">
              <a:rPr lang="en-US" altLang="zh-CN"/>
              <a:pPr>
                <a:defRPr/>
              </a:pPr>
              <a:t>35</a:t>
            </a:fld>
            <a:endParaRPr lang="en-US" altLang="zh-CN"/>
          </a:p>
        </p:txBody>
      </p:sp>
      <p:sp>
        <p:nvSpPr>
          <p:cNvPr id="362499" name="Rectangle 3"/>
          <p:cNvSpPr>
            <a:spLocks noGrp="1" noChangeArrowheads="1"/>
          </p:cNvSpPr>
          <p:nvPr>
            <p:ph type="body" idx="1"/>
          </p:nvPr>
        </p:nvSpPr>
        <p:spPr>
          <a:xfrm>
            <a:off x="387350" y="1178750"/>
            <a:ext cx="8190095" cy="5298249"/>
          </a:xfrm>
        </p:spPr>
        <p:txBody>
          <a:bodyPr/>
          <a:lstStyle/>
          <a:p>
            <a:pPr eaLnBrk="1" hangingPunct="1"/>
            <a:r>
              <a:rPr lang="zh-CN" altLang="en-US" dirty="0" smtClean="0"/>
              <a:t>定位</a:t>
            </a:r>
            <a:endParaRPr lang="en-US" altLang="zh-CN" dirty="0" smtClean="0"/>
          </a:p>
          <a:p>
            <a:pPr lvl="1" eaLnBrk="1" hangingPunct="1"/>
            <a:r>
              <a:rPr lang="zh-CN" altLang="en-US" dirty="0" smtClean="0"/>
              <a:t>将栈顶指针</a:t>
            </a:r>
            <a:r>
              <a:rPr lang="en-US" altLang="zh-CN" dirty="0" smtClean="0"/>
              <a:t>top</a:t>
            </a:r>
            <a:r>
              <a:rPr lang="zh-CN" altLang="en-US" dirty="0" smtClean="0"/>
              <a:t>的值</a:t>
            </a:r>
            <a:r>
              <a:rPr lang="en-US" altLang="zh-CN" dirty="0" smtClean="0"/>
              <a:t/>
            </a:r>
            <a:br>
              <a:rPr lang="en-US" altLang="zh-CN" dirty="0" smtClean="0"/>
            </a:br>
            <a:r>
              <a:rPr lang="zh-CN" altLang="en-US" dirty="0" smtClean="0"/>
              <a:t>压入块索引表顶端。</a:t>
            </a:r>
          </a:p>
          <a:p>
            <a:pPr lvl="1" eaLnBrk="1" hangingPunct="1"/>
            <a:r>
              <a:rPr lang="zh-CN" altLang="en-US" dirty="0" smtClean="0"/>
              <a:t>块索引表的元素是</a:t>
            </a:r>
            <a:r>
              <a:rPr lang="en-US" altLang="zh-CN" dirty="0" smtClean="0"/>
              <a:t/>
            </a:r>
            <a:br>
              <a:rPr lang="en-US" altLang="zh-CN" dirty="0" smtClean="0"/>
            </a:br>
            <a:r>
              <a:rPr lang="zh-CN" altLang="en-US" dirty="0" smtClean="0"/>
              <a:t>指针，指向相应块</a:t>
            </a:r>
            <a:r>
              <a:rPr lang="en-US" altLang="zh-CN" dirty="0" smtClean="0"/>
              <a:t/>
            </a:r>
            <a:br>
              <a:rPr lang="en-US" altLang="zh-CN" dirty="0" smtClean="0"/>
            </a:br>
            <a:r>
              <a:rPr lang="zh-CN" altLang="en-US" dirty="0" smtClean="0"/>
              <a:t>的子表中第一个记</a:t>
            </a:r>
            <a:r>
              <a:rPr lang="en-US" altLang="zh-CN" dirty="0" smtClean="0"/>
              <a:t/>
            </a:r>
            <a:br>
              <a:rPr lang="en-US" altLang="zh-CN" dirty="0" smtClean="0"/>
            </a:br>
            <a:r>
              <a:rPr lang="zh-CN" altLang="en-US" dirty="0" smtClean="0"/>
              <a:t>录在栈中的位置。</a:t>
            </a:r>
          </a:p>
          <a:p>
            <a:pPr eaLnBrk="1" hangingPunct="1"/>
            <a:r>
              <a:rPr lang="zh-CN" altLang="en-US" dirty="0" smtClean="0"/>
              <a:t>重定位</a:t>
            </a:r>
          </a:p>
          <a:p>
            <a:pPr lvl="1" eaLnBrk="1" hangingPunct="1"/>
            <a:r>
              <a:rPr lang="zh-CN" altLang="en-US" dirty="0" smtClean="0"/>
              <a:t>用块索引表顶端元素的值恢复栈顶指针</a:t>
            </a:r>
            <a:r>
              <a:rPr lang="en-US" altLang="zh-CN" dirty="0" smtClean="0"/>
              <a:t>top</a:t>
            </a:r>
            <a:r>
              <a:rPr lang="zh-CN" altLang="en-US" dirty="0" smtClean="0"/>
              <a:t>，完成重定位操作。</a:t>
            </a:r>
          </a:p>
          <a:p>
            <a:pPr lvl="1" algn="just" eaLnBrk="1" hangingPunct="1"/>
            <a:r>
              <a:rPr lang="zh-CN" altLang="en-US" dirty="0" smtClean="0"/>
              <a:t>清除刚刚被编译完的块在栈式符号表中的所有记录。</a:t>
            </a:r>
            <a:endParaRPr lang="en-US" altLang="zh-CN" dirty="0" smtClean="0"/>
          </a:p>
          <a:p>
            <a:pPr lvl="1" algn="just" eaLnBrk="1" hangingPunct="1"/>
            <a:r>
              <a:rPr lang="en-US" altLang="zh-CN" dirty="0" smtClean="0"/>
              <a:t>top</a:t>
            </a:r>
            <a:r>
              <a:rPr lang="zh-CN" altLang="en-US" dirty="0" smtClean="0"/>
              <a:t>指示符号表栈顶第一个空闲的记录存储单元。</a:t>
            </a:r>
          </a:p>
          <a:p>
            <a:pPr lvl="1" eaLnBrk="1" hangingPunct="1"/>
            <a:endParaRPr lang="zh-CN" altLang="en-US" dirty="0" smtClean="0"/>
          </a:p>
          <a:p>
            <a:pPr eaLnBrk="1" hangingPunct="1"/>
            <a:endParaRPr lang="en-US" altLang="zh-CN" dirty="0" smtClean="0"/>
          </a:p>
        </p:txBody>
      </p:sp>
      <p:sp>
        <p:nvSpPr>
          <p:cNvPr id="5" name="Rectangle 2"/>
          <p:cNvSpPr txBox="1">
            <a:spLocks noChangeArrowheads="1"/>
          </p:cNvSpPr>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kern="0" dirty="0" smtClean="0">
                <a:latin typeface="宋体" pitchFamily="2" charset="-122"/>
              </a:rPr>
              <a:t>栈式符号表</a:t>
            </a:r>
            <a:r>
              <a:rPr lang="zh-CN" altLang="en-US" kern="0" dirty="0" smtClean="0"/>
              <a:t>操作（续）</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6936" y="990600"/>
            <a:ext cx="5040560" cy="3484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wipe(up)">
                                      <p:cBhvr>
                                        <p:cTn id="7" dur="500"/>
                                        <p:tgtEl>
                                          <p:spTgt spid="36249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animEffect transition="in" filter="wipe(up)">
                                      <p:cBhvr>
                                        <p:cTn id="11" dur="500"/>
                                        <p:tgtEl>
                                          <p:spTgt spid="362499">
                                            <p:txEl>
                                              <p:pRg st="1" end="1"/>
                                            </p:txEl>
                                          </p:spTgt>
                                        </p:tgtEl>
                                      </p:cBhvr>
                                    </p:animEffect>
                                  </p:childTnLst>
                                </p:cTn>
                              </p:par>
                            </p:childTnLst>
                          </p:cTn>
                        </p:par>
                        <p:par>
                          <p:cTn id="12" fill="hold" nodeType="with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animEffect transition="in" filter="wipe(up)">
                                      <p:cBhvr>
                                        <p:cTn id="15" dur="500"/>
                                        <p:tgtEl>
                                          <p:spTgt spid="3624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62499">
                                            <p:txEl>
                                              <p:pRg st="3" end="3"/>
                                            </p:txEl>
                                          </p:spTgt>
                                        </p:tgtEl>
                                        <p:attrNameLst>
                                          <p:attrName>style.visibility</p:attrName>
                                        </p:attrNameLst>
                                      </p:cBhvr>
                                      <p:to>
                                        <p:strVal val="visible"/>
                                      </p:to>
                                    </p:set>
                                    <p:animEffect transition="in" filter="wipe(up)">
                                      <p:cBhvr>
                                        <p:cTn id="20" dur="500"/>
                                        <p:tgtEl>
                                          <p:spTgt spid="362499">
                                            <p:txEl>
                                              <p:pRg st="3" end="3"/>
                                            </p:txEl>
                                          </p:spTgt>
                                        </p:tgtEl>
                                      </p:cBhvr>
                                    </p:animEffect>
                                  </p:childTnLst>
                                </p:cTn>
                              </p:par>
                            </p:childTnLst>
                          </p:cTn>
                        </p:par>
                        <p:par>
                          <p:cTn id="21" fill="hold" nodeType="with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62499">
                                            <p:txEl>
                                              <p:pRg st="4" end="4"/>
                                            </p:txEl>
                                          </p:spTgt>
                                        </p:tgtEl>
                                        <p:attrNameLst>
                                          <p:attrName>style.visibility</p:attrName>
                                        </p:attrNameLst>
                                      </p:cBhvr>
                                      <p:to>
                                        <p:strVal val="visible"/>
                                      </p:to>
                                    </p:set>
                                    <p:animEffect transition="in" filter="wipe(up)">
                                      <p:cBhvr>
                                        <p:cTn id="24" dur="500"/>
                                        <p:tgtEl>
                                          <p:spTgt spid="362499">
                                            <p:txEl>
                                              <p:pRg st="4" end="4"/>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62499">
                                            <p:txEl>
                                              <p:pRg st="5" end="5"/>
                                            </p:txEl>
                                          </p:spTgt>
                                        </p:tgtEl>
                                        <p:attrNameLst>
                                          <p:attrName>style.visibility</p:attrName>
                                        </p:attrNameLst>
                                      </p:cBhvr>
                                      <p:to>
                                        <p:strVal val="visible"/>
                                      </p:to>
                                    </p:set>
                                    <p:animEffect transition="in" filter="wipe(up)">
                                      <p:cBhvr>
                                        <p:cTn id="28" dur="500"/>
                                        <p:tgtEl>
                                          <p:spTgt spid="362499">
                                            <p:txEl>
                                              <p:pRg st="5" end="5"/>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62499">
                                            <p:txEl>
                                              <p:pRg st="6" end="6"/>
                                            </p:txEl>
                                          </p:spTgt>
                                        </p:tgtEl>
                                        <p:attrNameLst>
                                          <p:attrName>style.visibility</p:attrName>
                                        </p:attrNameLst>
                                      </p:cBhvr>
                                      <p:to>
                                        <p:strVal val="visible"/>
                                      </p:to>
                                    </p:set>
                                    <p:animEffect transition="in" filter="wipe(up)">
                                      <p:cBhvr>
                                        <p:cTn id="32" dur="500"/>
                                        <p:tgtEl>
                                          <p:spTgt spid="362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pPr>
              <a:defRPr/>
            </a:pPr>
            <a:fld id="{888FF9E9-CDEA-44F8-A376-94FEB99D9237}" type="slidenum">
              <a:rPr lang="en-US" altLang="zh-CN"/>
              <a:pPr>
                <a:defRPr/>
              </a:pPr>
              <a:t>36</a:t>
            </a:fld>
            <a:endParaRPr lang="en-US" altLang="zh-CN"/>
          </a:p>
        </p:txBody>
      </p:sp>
      <p:sp>
        <p:nvSpPr>
          <p:cNvPr id="36867" name="Rectangle 2"/>
          <p:cNvSpPr>
            <a:spLocks noGrp="1" noChangeArrowheads="1"/>
          </p:cNvSpPr>
          <p:nvPr>
            <p:ph type="title"/>
          </p:nvPr>
        </p:nvSpPr>
        <p:spPr/>
        <p:txBody>
          <a:bodyPr/>
          <a:lstStyle/>
          <a:p>
            <a:pPr eaLnBrk="1" hangingPunct="1"/>
            <a:r>
              <a:rPr lang="zh-CN" altLang="en-US" dirty="0" smtClean="0">
                <a:latin typeface="宋体" pitchFamily="2" charset="-122"/>
              </a:rPr>
              <a:t>栈式散列符号表</a:t>
            </a:r>
          </a:p>
        </p:txBody>
      </p:sp>
      <p:sp>
        <p:nvSpPr>
          <p:cNvPr id="363523" name="Rectangle 3"/>
          <p:cNvSpPr>
            <a:spLocks noGrp="1" noChangeArrowheads="1"/>
          </p:cNvSpPr>
          <p:nvPr>
            <p:ph type="body" idx="1"/>
          </p:nvPr>
        </p:nvSpPr>
        <p:spPr>
          <a:xfrm>
            <a:off x="228600" y="1219200"/>
            <a:ext cx="8686800" cy="609600"/>
          </a:xfrm>
        </p:spPr>
        <p:txBody>
          <a:bodyPr/>
          <a:lstStyle/>
          <a:p>
            <a:pPr eaLnBrk="1" hangingPunct="1"/>
            <a:r>
              <a:rPr lang="zh-CN" altLang="en-US" dirty="0" smtClean="0">
                <a:latin typeface="宋体" pitchFamily="2" charset="-122"/>
              </a:rPr>
              <a:t>假设散列表的大小为</a:t>
            </a:r>
            <a:r>
              <a:rPr lang="en-US" altLang="zh-CN" dirty="0" smtClean="0">
                <a:latin typeface="宋体" pitchFamily="2" charset="-122"/>
              </a:rPr>
              <a:t>11</a:t>
            </a:r>
            <a:r>
              <a:rPr lang="zh-CN" altLang="en-US" dirty="0" smtClean="0">
                <a:latin typeface="宋体" pitchFamily="2" charset="-122"/>
              </a:rPr>
              <a:t>，散列函数执行如下变换：</a:t>
            </a:r>
          </a:p>
        </p:txBody>
      </p:sp>
      <p:pic>
        <p:nvPicPr>
          <p:cNvPr id="1822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938" y="2078850"/>
            <a:ext cx="48101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Effect transition="in" filter="wipe(up)">
                                      <p:cBhvr>
                                        <p:cTn id="7" dur="500"/>
                                        <p:tgtEl>
                                          <p:spTgt spid="36352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2274"/>
                                        </p:tgtEl>
                                        <p:attrNameLst>
                                          <p:attrName>style.visibility</p:attrName>
                                        </p:attrNameLst>
                                      </p:cBhvr>
                                      <p:to>
                                        <p:strVal val="visible"/>
                                      </p:to>
                                    </p:set>
                                    <p:animEffect transition="in" filter="wipe(up)">
                                      <p:cBhvr>
                                        <p:cTn id="11" dur="500"/>
                                        <p:tgtEl>
                                          <p:spTgt spid="18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灯片编号占位符 3"/>
          <p:cNvSpPr>
            <a:spLocks noGrp="1"/>
          </p:cNvSpPr>
          <p:nvPr>
            <p:ph type="sldNum" sz="quarter" idx="10"/>
          </p:nvPr>
        </p:nvSpPr>
        <p:spPr/>
        <p:txBody>
          <a:bodyPr/>
          <a:lstStyle/>
          <a:p>
            <a:pPr>
              <a:defRPr/>
            </a:pPr>
            <a:fld id="{35617FCA-BFF5-4137-9C69-3301002FEB47}" type="slidenum">
              <a:rPr lang="en-US" altLang="zh-CN"/>
              <a:pPr>
                <a:defRPr/>
              </a:pPr>
              <a:t>37</a:t>
            </a:fld>
            <a:endParaRPr lang="en-US" altLang="zh-CN"/>
          </a:p>
        </p:txBody>
      </p:sp>
      <p:sp>
        <p:nvSpPr>
          <p:cNvPr id="37905" name="Rectangle 34"/>
          <p:cNvSpPr>
            <a:spLocks noGrp="1" noChangeArrowheads="1"/>
          </p:cNvSpPr>
          <p:nvPr>
            <p:ph type="title"/>
          </p:nvPr>
        </p:nvSpPr>
        <p:spPr/>
        <p:txBody>
          <a:bodyPr/>
          <a:lstStyle/>
          <a:p>
            <a:pPr eaLnBrk="1" hangingPunct="1"/>
            <a:r>
              <a:rPr lang="zh-CN" altLang="en-US" dirty="0" smtClean="0">
                <a:latin typeface="宋体" pitchFamily="2" charset="-122"/>
              </a:rPr>
              <a:t>栈式</a:t>
            </a:r>
            <a:r>
              <a:rPr lang="zh-CN" altLang="en-US" dirty="0">
                <a:latin typeface="宋体" pitchFamily="2" charset="-122"/>
              </a:rPr>
              <a:t>散列</a:t>
            </a:r>
            <a:r>
              <a:rPr lang="zh-CN" altLang="en-US" dirty="0" smtClean="0">
                <a:latin typeface="宋体" pitchFamily="2" charset="-122"/>
              </a:rPr>
              <a:t>符号表示意图</a:t>
            </a:r>
          </a:p>
        </p:txBody>
      </p:sp>
      <p:sp>
        <p:nvSpPr>
          <p:cNvPr id="365710" name="Text Box 142"/>
          <p:cNvSpPr txBox="1">
            <a:spLocks noChangeArrowheads="1"/>
          </p:cNvSpPr>
          <p:nvPr/>
        </p:nvSpPr>
        <p:spPr bwMode="auto">
          <a:xfrm>
            <a:off x="7542330" y="139378"/>
            <a:ext cx="1557337" cy="30469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lnSpc>
                <a:spcPct val="120000"/>
              </a:lnSpc>
            </a:pPr>
            <a:r>
              <a:rPr lang="en-US" altLang="zh-CN" sz="1600" dirty="0" smtClean="0">
                <a:ea typeface="宋体" pitchFamily="2" charset="-122"/>
              </a:rPr>
              <a:t>a</a:t>
            </a:r>
            <a:r>
              <a:rPr lang="en-US" altLang="zh-CN" sz="1600" dirty="0">
                <a:ea typeface="宋体" pitchFamily="2" charset="-122"/>
              </a:rPr>
              <a:t>	    </a:t>
            </a:r>
            <a:r>
              <a:rPr lang="en-US" altLang="zh-CN" sz="1600" dirty="0" smtClean="0">
                <a:ea typeface="宋体" pitchFamily="2" charset="-122"/>
              </a:rPr>
              <a:t> 1</a:t>
            </a:r>
            <a:endParaRPr lang="en-US" altLang="zh-CN" sz="1600" dirty="0">
              <a:ea typeface="宋体" pitchFamily="2" charset="-122"/>
            </a:endParaRPr>
          </a:p>
          <a:p>
            <a:pPr eaLnBrk="1" hangingPunct="1">
              <a:lnSpc>
                <a:spcPct val="120000"/>
              </a:lnSpc>
            </a:pPr>
            <a:r>
              <a:rPr lang="en-US" altLang="zh-CN" sz="1600" dirty="0" smtClean="0">
                <a:ea typeface="宋体" pitchFamily="2" charset="-122"/>
              </a:rPr>
              <a:t>x</a:t>
            </a:r>
            <a:r>
              <a:rPr lang="en-US" altLang="zh-CN" sz="1600" dirty="0">
                <a:ea typeface="宋体" pitchFamily="2" charset="-122"/>
              </a:rPr>
              <a:t>	    </a:t>
            </a:r>
            <a:r>
              <a:rPr lang="en-US" altLang="zh-CN" sz="1600" dirty="0" smtClean="0">
                <a:ea typeface="宋体" pitchFamily="2" charset="-122"/>
              </a:rPr>
              <a:t> 3</a:t>
            </a:r>
            <a:endParaRPr lang="en-US" altLang="zh-CN" sz="1600" dirty="0">
              <a:ea typeface="宋体" pitchFamily="2" charset="-122"/>
            </a:endParaRPr>
          </a:p>
          <a:p>
            <a:pPr eaLnBrk="1" hangingPunct="1">
              <a:lnSpc>
                <a:spcPct val="120000"/>
              </a:lnSpc>
            </a:pPr>
            <a:r>
              <a:rPr lang="en-US" altLang="zh-CN" sz="1600" dirty="0" err="1">
                <a:ea typeface="宋体" pitchFamily="2" charset="-122"/>
              </a:rPr>
              <a:t>readarray</a:t>
            </a:r>
            <a:r>
              <a:rPr lang="en-US" altLang="zh-CN" sz="1600" dirty="0">
                <a:ea typeface="宋体" pitchFamily="2" charset="-122"/>
              </a:rPr>
              <a:t>     </a:t>
            </a:r>
            <a:r>
              <a:rPr lang="en-US" altLang="zh-CN" sz="1600" dirty="0" smtClean="0">
                <a:ea typeface="宋体" pitchFamily="2" charset="-122"/>
              </a:rPr>
              <a:t> 8</a:t>
            </a:r>
            <a:endParaRPr lang="en-US" altLang="zh-CN" sz="1600" dirty="0">
              <a:ea typeface="宋体" pitchFamily="2" charset="-122"/>
            </a:endParaRPr>
          </a:p>
          <a:p>
            <a:pPr eaLnBrk="1" hangingPunct="1">
              <a:lnSpc>
                <a:spcPct val="120000"/>
              </a:lnSpc>
            </a:pPr>
            <a:r>
              <a:rPr lang="en-US" altLang="zh-CN" sz="1600" dirty="0">
                <a:ea typeface="宋体" pitchFamily="2" charset="-122"/>
              </a:rPr>
              <a:t>exchange      11 quicksort      </a:t>
            </a:r>
            <a:r>
              <a:rPr lang="en-US" altLang="zh-CN" sz="1600" dirty="0" smtClean="0">
                <a:ea typeface="宋体" pitchFamily="2" charset="-122"/>
              </a:rPr>
              <a:t> 1</a:t>
            </a:r>
            <a:endParaRPr lang="en-US" altLang="zh-CN" sz="1600" dirty="0">
              <a:ea typeface="宋体" pitchFamily="2" charset="-122"/>
            </a:endParaRPr>
          </a:p>
          <a:p>
            <a:pPr eaLnBrk="1" hangingPunct="1">
              <a:lnSpc>
                <a:spcPct val="120000"/>
              </a:lnSpc>
            </a:pPr>
            <a:r>
              <a:rPr lang="en-US" altLang="zh-CN" sz="1600" dirty="0" smtClean="0">
                <a:ea typeface="宋体" pitchFamily="2" charset="-122"/>
              </a:rPr>
              <a:t>k                     8</a:t>
            </a:r>
          </a:p>
          <a:p>
            <a:pPr eaLnBrk="1" hangingPunct="1">
              <a:lnSpc>
                <a:spcPct val="120000"/>
              </a:lnSpc>
            </a:pPr>
            <a:r>
              <a:rPr lang="en-US" altLang="zh-CN" sz="1600" dirty="0" smtClean="0">
                <a:ea typeface="宋体" pitchFamily="2" charset="-122"/>
              </a:rPr>
              <a:t>V              </a:t>
            </a:r>
            <a:r>
              <a:rPr lang="en-US" altLang="zh-CN" sz="1600" dirty="0">
                <a:ea typeface="宋体" pitchFamily="2" charset="-122"/>
              </a:rPr>
              <a:t>	    </a:t>
            </a:r>
            <a:r>
              <a:rPr lang="en-US" altLang="zh-CN" sz="1600" dirty="0" smtClean="0">
                <a:ea typeface="宋体" pitchFamily="2" charset="-122"/>
              </a:rPr>
              <a:t> 3</a:t>
            </a:r>
            <a:endParaRPr lang="en-US" altLang="zh-CN" sz="1600" dirty="0">
              <a:ea typeface="宋体" pitchFamily="2" charset="-122"/>
            </a:endParaRPr>
          </a:p>
          <a:p>
            <a:pPr eaLnBrk="1" hangingPunct="1">
              <a:lnSpc>
                <a:spcPct val="120000"/>
              </a:lnSpc>
            </a:pPr>
            <a:r>
              <a:rPr lang="en-US" altLang="zh-CN" sz="1600" dirty="0" smtClean="0">
                <a:ea typeface="宋体" pitchFamily="2" charset="-122"/>
              </a:rPr>
              <a:t>partition        4 </a:t>
            </a:r>
            <a:endParaRPr lang="en-US" altLang="zh-CN" sz="1600" dirty="0">
              <a:ea typeface="宋体" pitchFamily="2" charset="-122"/>
            </a:endParaRPr>
          </a:p>
          <a:p>
            <a:pPr eaLnBrk="1" hangingPunct="1">
              <a:lnSpc>
                <a:spcPct val="120000"/>
              </a:lnSpc>
            </a:pPr>
            <a:r>
              <a:rPr lang="en-US" altLang="zh-CN" sz="1600" dirty="0" err="1" smtClean="0">
                <a:ea typeface="宋体" pitchFamily="2" charset="-122"/>
              </a:rPr>
              <a:t>i</a:t>
            </a:r>
            <a:r>
              <a:rPr lang="en-US" altLang="zh-CN" sz="1600" dirty="0" smtClean="0">
                <a:ea typeface="宋体" pitchFamily="2" charset="-122"/>
              </a:rPr>
              <a:t>                      5 </a:t>
            </a:r>
            <a:endParaRPr lang="en-US" altLang="zh-CN" sz="1600" dirty="0">
              <a:ea typeface="宋体" pitchFamily="2" charset="-122"/>
            </a:endParaRPr>
          </a:p>
          <a:p>
            <a:pPr eaLnBrk="1" hangingPunct="1">
              <a:lnSpc>
                <a:spcPct val="120000"/>
              </a:lnSpc>
            </a:pPr>
            <a:r>
              <a:rPr lang="en-US" altLang="zh-CN" sz="1600" dirty="0" smtClean="0">
                <a:ea typeface="宋体" pitchFamily="2" charset="-122"/>
              </a:rPr>
              <a:t>j                      3 </a:t>
            </a:r>
            <a:endParaRPr lang="en-US" altLang="zh-CN" sz="1600" dirty="0">
              <a:ea typeface="宋体" pitchFamily="2" charset="-122"/>
            </a:endParaRPr>
          </a:p>
        </p:txBody>
      </p:sp>
      <p:sp>
        <p:nvSpPr>
          <p:cNvPr id="2" name="TextBox 1"/>
          <p:cNvSpPr txBox="1"/>
          <p:nvPr/>
        </p:nvSpPr>
        <p:spPr>
          <a:xfrm>
            <a:off x="116505" y="998730"/>
            <a:ext cx="7342587" cy="461665"/>
          </a:xfrm>
          <a:prstGeom prst="rect">
            <a:avLst/>
          </a:prstGeom>
          <a:solidFill>
            <a:srgbClr val="FFFF00"/>
          </a:solidFill>
        </p:spPr>
        <p:txBody>
          <a:bodyPr wrap="none" rtlCol="0">
            <a:spAutoFit/>
          </a:bodyPr>
          <a:lstStyle/>
          <a:p>
            <a:r>
              <a:rPr lang="en-US" altLang="zh-CN" dirty="0" smtClean="0"/>
              <a:t>a, x, </a:t>
            </a:r>
            <a:r>
              <a:rPr lang="en-US" altLang="zh-CN" dirty="0" err="1" smtClean="0"/>
              <a:t>readarray</a:t>
            </a:r>
            <a:r>
              <a:rPr lang="en-US" altLang="zh-CN" dirty="0" smtClean="0"/>
              <a:t>, exchange, quicksort, k, v, partition, </a:t>
            </a:r>
            <a:r>
              <a:rPr lang="en-US" altLang="zh-CN" dirty="0" err="1" smtClean="0"/>
              <a:t>i</a:t>
            </a:r>
            <a:r>
              <a:rPr lang="en-US" altLang="zh-CN" dirty="0" smtClean="0"/>
              <a:t>, j</a:t>
            </a:r>
            <a:endParaRPr lang="zh-CN" altLang="en-US" dirty="0"/>
          </a:p>
        </p:txBody>
      </p:sp>
      <p:grpSp>
        <p:nvGrpSpPr>
          <p:cNvPr id="457" name="Group 143"/>
          <p:cNvGrpSpPr>
            <a:grpSpLocks/>
          </p:cNvGrpSpPr>
          <p:nvPr/>
        </p:nvGrpSpPr>
        <p:grpSpPr bwMode="auto">
          <a:xfrm>
            <a:off x="6248400" y="4495800"/>
            <a:ext cx="1071563" cy="549275"/>
            <a:chOff x="7934" y="6345"/>
            <a:chExt cx="1197" cy="480"/>
          </a:xfrm>
        </p:grpSpPr>
        <p:sp>
          <p:nvSpPr>
            <p:cNvPr id="458" name="Line 144"/>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459" name="Text Box 145"/>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460" name="Rectangle 146"/>
          <p:cNvSpPr>
            <a:spLocks noChangeArrowheads="1"/>
          </p:cNvSpPr>
          <p:nvPr/>
        </p:nvSpPr>
        <p:spPr bwMode="auto">
          <a:xfrm>
            <a:off x="6324600" y="4495800"/>
            <a:ext cx="914400" cy="45720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461" name="Group 147"/>
          <p:cNvGrpSpPr>
            <a:grpSpLocks/>
          </p:cNvGrpSpPr>
          <p:nvPr/>
        </p:nvGrpSpPr>
        <p:grpSpPr bwMode="auto">
          <a:xfrm>
            <a:off x="6248400" y="5181600"/>
            <a:ext cx="1071563" cy="549275"/>
            <a:chOff x="7934" y="6345"/>
            <a:chExt cx="1197" cy="480"/>
          </a:xfrm>
        </p:grpSpPr>
        <p:sp>
          <p:nvSpPr>
            <p:cNvPr id="462" name="Line 148"/>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463" name="Text Box 149"/>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464" name="Line 150"/>
          <p:cNvSpPr>
            <a:spLocks noChangeShapeType="1"/>
          </p:cNvSpPr>
          <p:nvPr/>
        </p:nvSpPr>
        <p:spPr bwMode="auto">
          <a:xfrm>
            <a:off x="1371600" y="4876800"/>
            <a:ext cx="1009650" cy="287338"/>
          </a:xfrm>
          <a:prstGeom prst="line">
            <a:avLst/>
          </a:prstGeom>
          <a:noFill/>
          <a:ln w="9525">
            <a:solidFill>
              <a:srgbClr val="000000"/>
            </a:solidFill>
            <a:round/>
            <a:headEnd/>
            <a:tailEnd type="triangle" w="sm" len="med"/>
          </a:ln>
        </p:spPr>
        <p:txBody>
          <a:bodyPr/>
          <a:lstStyle/>
          <a:p>
            <a:endParaRPr lang="zh-CN" altLang="en-US"/>
          </a:p>
        </p:txBody>
      </p:sp>
      <p:sp>
        <p:nvSpPr>
          <p:cNvPr id="465" name="Line 151"/>
          <p:cNvSpPr>
            <a:spLocks noChangeShapeType="1"/>
          </p:cNvSpPr>
          <p:nvPr/>
        </p:nvSpPr>
        <p:spPr bwMode="auto">
          <a:xfrm>
            <a:off x="1371600" y="3200400"/>
            <a:ext cx="990600" cy="2238375"/>
          </a:xfrm>
          <a:prstGeom prst="line">
            <a:avLst/>
          </a:prstGeom>
          <a:noFill/>
          <a:ln w="9525">
            <a:solidFill>
              <a:srgbClr val="000000"/>
            </a:solidFill>
            <a:round/>
            <a:headEnd/>
            <a:tailEnd type="triangle" w="sm" len="med"/>
          </a:ln>
        </p:spPr>
        <p:txBody>
          <a:bodyPr/>
          <a:lstStyle/>
          <a:p>
            <a:endParaRPr lang="zh-CN" altLang="en-US"/>
          </a:p>
        </p:txBody>
      </p:sp>
      <p:sp>
        <p:nvSpPr>
          <p:cNvPr id="466" name="Line 152"/>
          <p:cNvSpPr>
            <a:spLocks noChangeShapeType="1"/>
          </p:cNvSpPr>
          <p:nvPr/>
        </p:nvSpPr>
        <p:spPr bwMode="auto">
          <a:xfrm>
            <a:off x="1371600" y="2514600"/>
            <a:ext cx="1009650" cy="3306763"/>
          </a:xfrm>
          <a:prstGeom prst="line">
            <a:avLst/>
          </a:prstGeom>
          <a:noFill/>
          <a:ln w="9525">
            <a:solidFill>
              <a:srgbClr val="000000"/>
            </a:solidFill>
            <a:round/>
            <a:headEnd/>
            <a:tailEnd type="triangle" w="sm" len="med"/>
          </a:ln>
        </p:spPr>
        <p:txBody>
          <a:bodyPr/>
          <a:lstStyle/>
          <a:p>
            <a:endParaRPr lang="zh-CN" altLang="en-US"/>
          </a:p>
        </p:txBody>
      </p:sp>
      <p:grpSp>
        <p:nvGrpSpPr>
          <p:cNvPr id="467" name="Group 153"/>
          <p:cNvGrpSpPr>
            <a:grpSpLocks/>
          </p:cNvGrpSpPr>
          <p:nvPr/>
        </p:nvGrpSpPr>
        <p:grpSpPr bwMode="auto">
          <a:xfrm>
            <a:off x="457200" y="1752600"/>
            <a:ext cx="7467600" cy="4873625"/>
            <a:chOff x="672" y="816"/>
            <a:chExt cx="4704" cy="3070"/>
          </a:xfrm>
        </p:grpSpPr>
        <p:sp>
          <p:nvSpPr>
            <p:cNvPr id="468" name="Rectangle 154" descr="浅色上对角线"/>
            <p:cNvSpPr>
              <a:spLocks noChangeArrowheads="1"/>
            </p:cNvSpPr>
            <p:nvPr/>
          </p:nvSpPr>
          <p:spPr bwMode="auto">
            <a:xfrm>
              <a:off x="2680" y="1378"/>
              <a:ext cx="1320" cy="2104"/>
            </a:xfrm>
            <a:prstGeom prst="rect">
              <a:avLst/>
            </a:prstGeom>
            <a:pattFill prst="ltUpDiag">
              <a:fgClr>
                <a:srgbClr val="000000"/>
              </a:fgClr>
              <a:bgClr>
                <a:srgbClr val="FFFFFF"/>
              </a:bgClr>
            </a:pattFill>
            <a:ln w="9525">
              <a:noFill/>
              <a:miter lim="800000"/>
              <a:headEnd/>
              <a:tailEnd/>
            </a:ln>
          </p:spPr>
          <p:txBody>
            <a:bodyPr/>
            <a:lstStyle/>
            <a:p>
              <a:endParaRPr lang="zh-CN" altLang="en-US"/>
            </a:p>
          </p:txBody>
        </p:sp>
        <p:sp>
          <p:nvSpPr>
            <p:cNvPr id="469" name="Text Box 155"/>
            <p:cNvSpPr txBox="1">
              <a:spLocks noChangeArrowheads="1"/>
            </p:cNvSpPr>
            <p:nvPr/>
          </p:nvSpPr>
          <p:spPr bwMode="auto">
            <a:xfrm>
              <a:off x="1597" y="1320"/>
              <a:ext cx="1173" cy="2162"/>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10</a:t>
              </a:r>
            </a:p>
            <a:p>
              <a:pPr algn="just">
                <a:lnSpc>
                  <a:spcPct val="110000"/>
                </a:lnSpc>
              </a:pPr>
              <a:r>
                <a:rPr lang="en-US" altLang="zh-CN" sz="2000" b="0">
                  <a:ea typeface="宋体" pitchFamily="2" charset="-122"/>
                </a:rPr>
                <a:t> 9</a:t>
              </a:r>
            </a:p>
            <a:p>
              <a:pPr algn="just">
                <a:lnSpc>
                  <a:spcPct val="110000"/>
                </a:lnSpc>
              </a:pPr>
              <a:r>
                <a:rPr lang="en-US" altLang="zh-CN" sz="2000" b="0">
                  <a:ea typeface="宋体" pitchFamily="2" charset="-122"/>
                </a:rPr>
                <a:t> 8</a:t>
              </a:r>
            </a:p>
            <a:p>
              <a:pPr algn="just">
                <a:lnSpc>
                  <a:spcPct val="110000"/>
                </a:lnSpc>
              </a:pPr>
              <a:r>
                <a:rPr lang="en-US" altLang="zh-CN" sz="2000" b="0">
                  <a:ea typeface="宋体" pitchFamily="2" charset="-122"/>
                </a:rPr>
                <a:t> 7</a:t>
              </a:r>
            </a:p>
            <a:p>
              <a:pPr algn="just">
                <a:lnSpc>
                  <a:spcPct val="110000"/>
                </a:lnSpc>
              </a:pPr>
              <a:r>
                <a:rPr lang="en-US" altLang="zh-CN" sz="2000" b="0">
                  <a:ea typeface="宋体" pitchFamily="2" charset="-122"/>
                </a:rPr>
                <a:t> 6</a:t>
              </a:r>
            </a:p>
            <a:p>
              <a:pPr algn="just">
                <a:lnSpc>
                  <a:spcPct val="110000"/>
                </a:lnSpc>
              </a:pPr>
              <a:r>
                <a:rPr lang="en-US" altLang="zh-CN" sz="2000" b="0">
                  <a:ea typeface="宋体" pitchFamily="2" charset="-122"/>
                </a:rPr>
                <a:t> 5</a:t>
              </a:r>
            </a:p>
            <a:p>
              <a:pPr algn="just">
                <a:lnSpc>
                  <a:spcPct val="110000"/>
                </a:lnSpc>
              </a:pPr>
              <a:r>
                <a:rPr lang="en-US" altLang="zh-CN" sz="2000" b="0">
                  <a:ea typeface="宋体" pitchFamily="2" charset="-122"/>
                </a:rPr>
                <a:t> 4</a:t>
              </a:r>
            </a:p>
            <a:p>
              <a:pPr algn="just">
                <a:lnSpc>
                  <a:spcPct val="110000"/>
                </a:lnSpc>
              </a:pPr>
              <a:r>
                <a:rPr lang="en-US" altLang="zh-CN" sz="2000" b="0">
                  <a:ea typeface="宋体" pitchFamily="2" charset="-122"/>
                </a:rPr>
                <a:t> 3</a:t>
              </a:r>
            </a:p>
            <a:p>
              <a:pPr algn="just">
                <a:lnSpc>
                  <a:spcPct val="110000"/>
                </a:lnSpc>
              </a:pPr>
              <a:r>
                <a:rPr lang="en-US" altLang="zh-CN" sz="2000" b="0">
                  <a:ea typeface="宋体" pitchFamily="2" charset="-122"/>
                </a:rPr>
                <a:t> 2</a:t>
              </a:r>
            </a:p>
            <a:p>
              <a:pPr algn="just">
                <a:lnSpc>
                  <a:spcPct val="110000"/>
                </a:lnSpc>
              </a:pPr>
              <a:r>
                <a:rPr lang="en-US" altLang="zh-CN" sz="2000" b="0">
                  <a:ea typeface="宋体" pitchFamily="2" charset="-122"/>
                </a:rPr>
                <a:t> 1</a:t>
              </a:r>
            </a:p>
          </p:txBody>
        </p:sp>
        <p:grpSp>
          <p:nvGrpSpPr>
            <p:cNvPr id="470" name="Group 156"/>
            <p:cNvGrpSpPr>
              <a:grpSpLocks/>
            </p:cNvGrpSpPr>
            <p:nvPr/>
          </p:nvGrpSpPr>
          <p:grpSpPr bwMode="auto">
            <a:xfrm>
              <a:off x="1890" y="1061"/>
              <a:ext cx="2448" cy="2421"/>
              <a:chOff x="3654" y="7865"/>
              <a:chExt cx="4340" cy="3360"/>
            </a:xfrm>
          </p:grpSpPr>
          <p:sp>
            <p:nvSpPr>
              <p:cNvPr id="500" name="Line 157"/>
              <p:cNvSpPr>
                <a:spLocks noChangeShapeType="1"/>
              </p:cNvSpPr>
              <p:nvPr/>
            </p:nvSpPr>
            <p:spPr bwMode="auto">
              <a:xfrm>
                <a:off x="3654" y="10925"/>
                <a:ext cx="4320" cy="0"/>
              </a:xfrm>
              <a:prstGeom prst="line">
                <a:avLst/>
              </a:prstGeom>
              <a:noFill/>
              <a:ln w="9525">
                <a:solidFill>
                  <a:srgbClr val="000000"/>
                </a:solidFill>
                <a:round/>
                <a:headEnd/>
                <a:tailEnd/>
              </a:ln>
            </p:spPr>
            <p:txBody>
              <a:bodyPr/>
              <a:lstStyle/>
              <a:p>
                <a:endParaRPr lang="zh-CN" altLang="en-US"/>
              </a:p>
            </p:txBody>
          </p:sp>
          <p:sp>
            <p:nvSpPr>
              <p:cNvPr id="501" name="Line 158"/>
              <p:cNvSpPr>
                <a:spLocks noChangeShapeType="1"/>
              </p:cNvSpPr>
              <p:nvPr/>
            </p:nvSpPr>
            <p:spPr bwMode="auto">
              <a:xfrm>
                <a:off x="3654" y="10625"/>
                <a:ext cx="4320" cy="0"/>
              </a:xfrm>
              <a:prstGeom prst="line">
                <a:avLst/>
              </a:prstGeom>
              <a:noFill/>
              <a:ln w="9525">
                <a:solidFill>
                  <a:srgbClr val="000000"/>
                </a:solidFill>
                <a:round/>
                <a:headEnd/>
                <a:tailEnd/>
              </a:ln>
            </p:spPr>
            <p:txBody>
              <a:bodyPr/>
              <a:lstStyle/>
              <a:p>
                <a:endParaRPr lang="zh-CN" altLang="en-US"/>
              </a:p>
            </p:txBody>
          </p:sp>
          <p:sp>
            <p:nvSpPr>
              <p:cNvPr id="502" name="Line 159"/>
              <p:cNvSpPr>
                <a:spLocks noChangeShapeType="1"/>
              </p:cNvSpPr>
              <p:nvPr/>
            </p:nvSpPr>
            <p:spPr bwMode="auto">
              <a:xfrm>
                <a:off x="3654" y="10325"/>
                <a:ext cx="4320" cy="0"/>
              </a:xfrm>
              <a:prstGeom prst="line">
                <a:avLst/>
              </a:prstGeom>
              <a:noFill/>
              <a:ln w="9525">
                <a:solidFill>
                  <a:srgbClr val="000000"/>
                </a:solidFill>
                <a:round/>
                <a:headEnd/>
                <a:tailEnd/>
              </a:ln>
            </p:spPr>
            <p:txBody>
              <a:bodyPr/>
              <a:lstStyle/>
              <a:p>
                <a:endParaRPr lang="zh-CN" altLang="en-US"/>
              </a:p>
            </p:txBody>
          </p:sp>
          <p:sp>
            <p:nvSpPr>
              <p:cNvPr id="503" name="Line 160"/>
              <p:cNvSpPr>
                <a:spLocks noChangeShapeType="1"/>
              </p:cNvSpPr>
              <p:nvPr/>
            </p:nvSpPr>
            <p:spPr bwMode="auto">
              <a:xfrm>
                <a:off x="3654" y="10025"/>
                <a:ext cx="4320" cy="0"/>
              </a:xfrm>
              <a:prstGeom prst="line">
                <a:avLst/>
              </a:prstGeom>
              <a:noFill/>
              <a:ln w="9525">
                <a:solidFill>
                  <a:srgbClr val="000000"/>
                </a:solidFill>
                <a:round/>
                <a:headEnd/>
                <a:tailEnd/>
              </a:ln>
            </p:spPr>
            <p:txBody>
              <a:bodyPr/>
              <a:lstStyle/>
              <a:p>
                <a:endParaRPr lang="zh-CN" altLang="en-US"/>
              </a:p>
            </p:txBody>
          </p:sp>
          <p:sp>
            <p:nvSpPr>
              <p:cNvPr id="504" name="Line 161"/>
              <p:cNvSpPr>
                <a:spLocks noChangeShapeType="1"/>
              </p:cNvSpPr>
              <p:nvPr/>
            </p:nvSpPr>
            <p:spPr bwMode="auto">
              <a:xfrm>
                <a:off x="3654" y="8285"/>
                <a:ext cx="4320" cy="0"/>
              </a:xfrm>
              <a:prstGeom prst="line">
                <a:avLst/>
              </a:prstGeom>
              <a:noFill/>
              <a:ln w="9525">
                <a:solidFill>
                  <a:srgbClr val="000000"/>
                </a:solidFill>
                <a:round/>
                <a:headEnd/>
                <a:tailEnd/>
              </a:ln>
            </p:spPr>
            <p:txBody>
              <a:bodyPr/>
              <a:lstStyle/>
              <a:p>
                <a:endParaRPr lang="zh-CN" altLang="en-US"/>
              </a:p>
            </p:txBody>
          </p:sp>
          <p:sp>
            <p:nvSpPr>
              <p:cNvPr id="505" name="Line 162"/>
              <p:cNvSpPr>
                <a:spLocks noChangeShapeType="1"/>
              </p:cNvSpPr>
              <p:nvPr/>
            </p:nvSpPr>
            <p:spPr bwMode="auto">
              <a:xfrm>
                <a:off x="3674" y="8585"/>
                <a:ext cx="4320" cy="0"/>
              </a:xfrm>
              <a:prstGeom prst="line">
                <a:avLst/>
              </a:prstGeom>
              <a:noFill/>
              <a:ln w="9525">
                <a:solidFill>
                  <a:srgbClr val="000000"/>
                </a:solidFill>
                <a:round/>
                <a:headEnd/>
                <a:tailEnd/>
              </a:ln>
            </p:spPr>
            <p:txBody>
              <a:bodyPr/>
              <a:lstStyle/>
              <a:p>
                <a:endParaRPr lang="zh-CN" altLang="en-US"/>
              </a:p>
            </p:txBody>
          </p:sp>
          <p:sp>
            <p:nvSpPr>
              <p:cNvPr id="506" name="Line 163"/>
              <p:cNvSpPr>
                <a:spLocks noChangeShapeType="1"/>
              </p:cNvSpPr>
              <p:nvPr/>
            </p:nvSpPr>
            <p:spPr bwMode="auto">
              <a:xfrm>
                <a:off x="3654" y="8865"/>
                <a:ext cx="4320" cy="0"/>
              </a:xfrm>
              <a:prstGeom prst="line">
                <a:avLst/>
              </a:prstGeom>
              <a:noFill/>
              <a:ln w="9525">
                <a:solidFill>
                  <a:srgbClr val="000000"/>
                </a:solidFill>
                <a:round/>
                <a:headEnd/>
                <a:tailEnd/>
              </a:ln>
            </p:spPr>
            <p:txBody>
              <a:bodyPr/>
              <a:lstStyle/>
              <a:p>
                <a:endParaRPr lang="zh-CN" altLang="en-US"/>
              </a:p>
            </p:txBody>
          </p:sp>
          <p:sp>
            <p:nvSpPr>
              <p:cNvPr id="507" name="Line 164"/>
              <p:cNvSpPr>
                <a:spLocks noChangeShapeType="1"/>
              </p:cNvSpPr>
              <p:nvPr/>
            </p:nvSpPr>
            <p:spPr bwMode="auto">
              <a:xfrm>
                <a:off x="3654" y="9165"/>
                <a:ext cx="4320" cy="0"/>
              </a:xfrm>
              <a:prstGeom prst="line">
                <a:avLst/>
              </a:prstGeom>
              <a:noFill/>
              <a:ln w="9525">
                <a:solidFill>
                  <a:srgbClr val="000000"/>
                </a:solidFill>
                <a:round/>
                <a:headEnd/>
                <a:tailEnd/>
              </a:ln>
            </p:spPr>
            <p:txBody>
              <a:bodyPr/>
              <a:lstStyle/>
              <a:p>
                <a:endParaRPr lang="zh-CN" altLang="en-US"/>
              </a:p>
            </p:txBody>
          </p:sp>
          <p:sp>
            <p:nvSpPr>
              <p:cNvPr id="508" name="Line 165"/>
              <p:cNvSpPr>
                <a:spLocks noChangeShapeType="1"/>
              </p:cNvSpPr>
              <p:nvPr/>
            </p:nvSpPr>
            <p:spPr bwMode="auto">
              <a:xfrm>
                <a:off x="3654" y="9445"/>
                <a:ext cx="4320" cy="0"/>
              </a:xfrm>
              <a:prstGeom prst="line">
                <a:avLst/>
              </a:prstGeom>
              <a:noFill/>
              <a:ln w="9525">
                <a:solidFill>
                  <a:srgbClr val="000000"/>
                </a:solidFill>
                <a:round/>
                <a:headEnd/>
                <a:tailEnd/>
              </a:ln>
            </p:spPr>
            <p:txBody>
              <a:bodyPr/>
              <a:lstStyle/>
              <a:p>
                <a:endParaRPr lang="zh-CN" altLang="en-US"/>
              </a:p>
            </p:txBody>
          </p:sp>
          <p:sp>
            <p:nvSpPr>
              <p:cNvPr id="509" name="Line 166"/>
              <p:cNvSpPr>
                <a:spLocks noChangeShapeType="1"/>
              </p:cNvSpPr>
              <p:nvPr/>
            </p:nvSpPr>
            <p:spPr bwMode="auto">
              <a:xfrm>
                <a:off x="3654" y="9725"/>
                <a:ext cx="4320" cy="0"/>
              </a:xfrm>
              <a:prstGeom prst="line">
                <a:avLst/>
              </a:prstGeom>
              <a:noFill/>
              <a:ln w="9525">
                <a:solidFill>
                  <a:srgbClr val="000000"/>
                </a:solidFill>
                <a:round/>
                <a:headEnd/>
                <a:tailEnd/>
              </a:ln>
            </p:spPr>
            <p:txBody>
              <a:bodyPr/>
              <a:lstStyle/>
              <a:p>
                <a:endParaRPr lang="zh-CN" altLang="en-US"/>
              </a:p>
            </p:txBody>
          </p:sp>
          <p:grpSp>
            <p:nvGrpSpPr>
              <p:cNvPr id="510" name="Group 167"/>
              <p:cNvGrpSpPr>
                <a:grpSpLocks/>
              </p:cNvGrpSpPr>
              <p:nvPr/>
            </p:nvGrpSpPr>
            <p:grpSpPr bwMode="auto">
              <a:xfrm>
                <a:off x="3654" y="7865"/>
                <a:ext cx="4320" cy="3360"/>
                <a:chOff x="3654" y="5965"/>
                <a:chExt cx="4320" cy="5260"/>
              </a:xfrm>
            </p:grpSpPr>
            <p:grpSp>
              <p:nvGrpSpPr>
                <p:cNvPr id="511" name="Group 168"/>
                <p:cNvGrpSpPr>
                  <a:grpSpLocks/>
                </p:cNvGrpSpPr>
                <p:nvPr/>
              </p:nvGrpSpPr>
              <p:grpSpPr bwMode="auto">
                <a:xfrm>
                  <a:off x="3654" y="5965"/>
                  <a:ext cx="4320" cy="5260"/>
                  <a:chOff x="3654" y="5965"/>
                  <a:chExt cx="4320" cy="5260"/>
                </a:xfrm>
              </p:grpSpPr>
              <p:sp>
                <p:nvSpPr>
                  <p:cNvPr id="513" name="Line 169"/>
                  <p:cNvSpPr>
                    <a:spLocks noChangeShapeType="1"/>
                  </p:cNvSpPr>
                  <p:nvPr/>
                </p:nvSpPr>
                <p:spPr bwMode="auto">
                  <a:xfrm>
                    <a:off x="3654" y="5965"/>
                    <a:ext cx="0" cy="5247"/>
                  </a:xfrm>
                  <a:prstGeom prst="line">
                    <a:avLst/>
                  </a:prstGeom>
                  <a:noFill/>
                  <a:ln w="9525">
                    <a:solidFill>
                      <a:srgbClr val="000000"/>
                    </a:solidFill>
                    <a:round/>
                    <a:headEnd/>
                    <a:tailEnd/>
                  </a:ln>
                </p:spPr>
                <p:txBody>
                  <a:bodyPr/>
                  <a:lstStyle/>
                  <a:p>
                    <a:endParaRPr lang="zh-CN" altLang="en-US"/>
                  </a:p>
                </p:txBody>
              </p:sp>
              <p:sp>
                <p:nvSpPr>
                  <p:cNvPr id="514" name="Line 170"/>
                  <p:cNvSpPr>
                    <a:spLocks noChangeShapeType="1"/>
                  </p:cNvSpPr>
                  <p:nvPr/>
                </p:nvSpPr>
                <p:spPr bwMode="auto">
                  <a:xfrm>
                    <a:off x="7974" y="5978"/>
                    <a:ext cx="0" cy="5247"/>
                  </a:xfrm>
                  <a:prstGeom prst="line">
                    <a:avLst/>
                  </a:prstGeom>
                  <a:noFill/>
                  <a:ln w="9525">
                    <a:solidFill>
                      <a:srgbClr val="000000"/>
                    </a:solidFill>
                    <a:round/>
                    <a:headEnd/>
                    <a:tailEnd/>
                  </a:ln>
                </p:spPr>
                <p:txBody>
                  <a:bodyPr/>
                  <a:lstStyle/>
                  <a:p>
                    <a:endParaRPr lang="zh-CN" altLang="en-US"/>
                  </a:p>
                </p:txBody>
              </p:sp>
              <p:sp>
                <p:nvSpPr>
                  <p:cNvPr id="515" name="Line 171"/>
                  <p:cNvSpPr>
                    <a:spLocks noChangeShapeType="1"/>
                  </p:cNvSpPr>
                  <p:nvPr/>
                </p:nvSpPr>
                <p:spPr bwMode="auto">
                  <a:xfrm>
                    <a:off x="3654" y="11212"/>
                    <a:ext cx="4320" cy="0"/>
                  </a:xfrm>
                  <a:prstGeom prst="line">
                    <a:avLst/>
                  </a:prstGeom>
                  <a:noFill/>
                  <a:ln w="9525">
                    <a:solidFill>
                      <a:srgbClr val="000000"/>
                    </a:solidFill>
                    <a:round/>
                    <a:headEnd/>
                    <a:tailEnd/>
                  </a:ln>
                </p:spPr>
                <p:txBody>
                  <a:bodyPr/>
                  <a:lstStyle/>
                  <a:p>
                    <a:endParaRPr lang="zh-CN" altLang="en-US"/>
                  </a:p>
                </p:txBody>
              </p:sp>
            </p:grpSp>
            <p:sp>
              <p:nvSpPr>
                <p:cNvPr id="512" name="Line 172"/>
                <p:cNvSpPr>
                  <a:spLocks noChangeShapeType="1"/>
                </p:cNvSpPr>
                <p:nvPr/>
              </p:nvSpPr>
              <p:spPr bwMode="auto">
                <a:xfrm>
                  <a:off x="5054" y="5965"/>
                  <a:ext cx="0" cy="5240"/>
                </a:xfrm>
                <a:prstGeom prst="line">
                  <a:avLst/>
                </a:prstGeom>
                <a:noFill/>
                <a:ln w="9525">
                  <a:solidFill>
                    <a:srgbClr val="000000"/>
                  </a:solidFill>
                  <a:round/>
                  <a:headEnd/>
                  <a:tailEnd/>
                </a:ln>
              </p:spPr>
              <p:txBody>
                <a:bodyPr/>
                <a:lstStyle/>
                <a:p>
                  <a:endParaRPr lang="zh-CN" altLang="en-US"/>
                </a:p>
              </p:txBody>
            </p:sp>
          </p:grpSp>
        </p:grpSp>
        <p:grpSp>
          <p:nvGrpSpPr>
            <p:cNvPr id="471" name="Group 173"/>
            <p:cNvGrpSpPr>
              <a:grpSpLocks/>
            </p:cNvGrpSpPr>
            <p:nvPr/>
          </p:nvGrpSpPr>
          <p:grpSpPr bwMode="auto">
            <a:xfrm>
              <a:off x="4936" y="2661"/>
              <a:ext cx="260" cy="850"/>
              <a:chOff x="8694" y="8465"/>
              <a:chExt cx="460" cy="1180"/>
            </a:xfrm>
          </p:grpSpPr>
          <p:grpSp>
            <p:nvGrpSpPr>
              <p:cNvPr id="492" name="Group 174"/>
              <p:cNvGrpSpPr>
                <a:grpSpLocks/>
              </p:cNvGrpSpPr>
              <p:nvPr/>
            </p:nvGrpSpPr>
            <p:grpSpPr bwMode="auto">
              <a:xfrm>
                <a:off x="8734" y="8505"/>
                <a:ext cx="420" cy="1140"/>
                <a:chOff x="3714" y="5545"/>
                <a:chExt cx="440" cy="2000"/>
              </a:xfrm>
            </p:grpSpPr>
            <p:sp>
              <p:nvSpPr>
                <p:cNvPr id="497" name="Line 175"/>
                <p:cNvSpPr>
                  <a:spLocks noChangeShapeType="1"/>
                </p:cNvSpPr>
                <p:nvPr/>
              </p:nvSpPr>
              <p:spPr bwMode="auto">
                <a:xfrm>
                  <a:off x="3714" y="5545"/>
                  <a:ext cx="0" cy="1980"/>
                </a:xfrm>
                <a:prstGeom prst="line">
                  <a:avLst/>
                </a:prstGeom>
                <a:noFill/>
                <a:ln w="9525">
                  <a:solidFill>
                    <a:srgbClr val="000000"/>
                  </a:solidFill>
                  <a:round/>
                  <a:headEnd/>
                  <a:tailEnd/>
                </a:ln>
              </p:spPr>
              <p:txBody>
                <a:bodyPr/>
                <a:lstStyle/>
                <a:p>
                  <a:endParaRPr lang="zh-CN" altLang="en-US"/>
                </a:p>
              </p:txBody>
            </p:sp>
            <p:sp>
              <p:nvSpPr>
                <p:cNvPr id="498" name="Line 176"/>
                <p:cNvSpPr>
                  <a:spLocks noChangeShapeType="1"/>
                </p:cNvSpPr>
                <p:nvPr/>
              </p:nvSpPr>
              <p:spPr bwMode="auto">
                <a:xfrm>
                  <a:off x="4154" y="5565"/>
                  <a:ext cx="0" cy="1980"/>
                </a:xfrm>
                <a:prstGeom prst="line">
                  <a:avLst/>
                </a:prstGeom>
                <a:noFill/>
                <a:ln w="9525">
                  <a:solidFill>
                    <a:srgbClr val="000000"/>
                  </a:solidFill>
                  <a:round/>
                  <a:headEnd/>
                  <a:tailEnd/>
                </a:ln>
              </p:spPr>
              <p:txBody>
                <a:bodyPr/>
                <a:lstStyle/>
                <a:p>
                  <a:endParaRPr lang="zh-CN" altLang="en-US"/>
                </a:p>
              </p:txBody>
            </p:sp>
            <p:sp>
              <p:nvSpPr>
                <p:cNvPr id="499" name="Line 177"/>
                <p:cNvSpPr>
                  <a:spLocks noChangeShapeType="1"/>
                </p:cNvSpPr>
                <p:nvPr/>
              </p:nvSpPr>
              <p:spPr bwMode="auto">
                <a:xfrm>
                  <a:off x="3714" y="7525"/>
                  <a:ext cx="440" cy="0"/>
                </a:xfrm>
                <a:prstGeom prst="line">
                  <a:avLst/>
                </a:prstGeom>
                <a:noFill/>
                <a:ln w="9525">
                  <a:solidFill>
                    <a:srgbClr val="000000"/>
                  </a:solidFill>
                  <a:round/>
                  <a:headEnd/>
                  <a:tailEnd/>
                </a:ln>
              </p:spPr>
              <p:txBody>
                <a:bodyPr/>
                <a:lstStyle/>
                <a:p>
                  <a:endParaRPr lang="zh-CN" altLang="en-US"/>
                </a:p>
              </p:txBody>
            </p:sp>
          </p:grpSp>
          <p:sp>
            <p:nvSpPr>
              <p:cNvPr id="493" name="Text Box 178"/>
              <p:cNvSpPr txBox="1">
                <a:spLocks noChangeArrowheads="1"/>
              </p:cNvSpPr>
              <p:nvPr/>
            </p:nvSpPr>
            <p:spPr bwMode="auto">
              <a:xfrm>
                <a:off x="8694" y="8465"/>
                <a:ext cx="460" cy="1180"/>
              </a:xfrm>
              <a:prstGeom prst="rect">
                <a:avLst/>
              </a:prstGeom>
              <a:noFill/>
              <a:ln w="9525">
                <a:noFill/>
                <a:miter lim="800000"/>
                <a:headEnd/>
                <a:tailEnd/>
              </a:ln>
            </p:spPr>
            <p:txBody>
              <a:bodyPr/>
              <a:lstStyle/>
              <a:p>
                <a:pPr algn="ctr">
                  <a:lnSpc>
                    <a:spcPct val="110000"/>
                  </a:lnSpc>
                </a:pPr>
                <a:endParaRPr lang="en-US" altLang="zh-CN" sz="2000" b="0">
                  <a:ea typeface="宋体" pitchFamily="2" charset="-122"/>
                </a:endParaRPr>
              </a:p>
              <a:p>
                <a:pPr algn="ctr">
                  <a:lnSpc>
                    <a:spcPct val="160000"/>
                  </a:lnSpc>
                </a:pPr>
                <a:endParaRPr lang="en-US" altLang="zh-CN" sz="2000" b="0">
                  <a:ea typeface="宋体" pitchFamily="2" charset="-122"/>
                </a:endParaRPr>
              </a:p>
              <a:p>
                <a:pPr algn="ctr">
                  <a:lnSpc>
                    <a:spcPct val="130000"/>
                  </a:lnSpc>
                </a:pPr>
                <a:endParaRPr lang="en-US" altLang="zh-CN" sz="2000" b="0">
                  <a:ea typeface="宋体" pitchFamily="2" charset="-122"/>
                </a:endParaRPr>
              </a:p>
            </p:txBody>
          </p:sp>
          <p:sp>
            <p:nvSpPr>
              <p:cNvPr id="494" name="Line 179"/>
              <p:cNvSpPr>
                <a:spLocks noChangeShapeType="1"/>
              </p:cNvSpPr>
              <p:nvPr/>
            </p:nvSpPr>
            <p:spPr bwMode="auto">
              <a:xfrm>
                <a:off x="8734" y="9245"/>
                <a:ext cx="420" cy="0"/>
              </a:xfrm>
              <a:prstGeom prst="line">
                <a:avLst/>
              </a:prstGeom>
              <a:noFill/>
              <a:ln w="9525">
                <a:solidFill>
                  <a:srgbClr val="000000"/>
                </a:solidFill>
                <a:round/>
                <a:headEnd/>
                <a:tailEnd/>
              </a:ln>
            </p:spPr>
            <p:txBody>
              <a:bodyPr/>
              <a:lstStyle/>
              <a:p>
                <a:endParaRPr lang="zh-CN" altLang="en-US"/>
              </a:p>
            </p:txBody>
          </p:sp>
          <p:sp>
            <p:nvSpPr>
              <p:cNvPr id="495" name="Line 180"/>
              <p:cNvSpPr>
                <a:spLocks noChangeShapeType="1"/>
              </p:cNvSpPr>
              <p:nvPr/>
            </p:nvSpPr>
            <p:spPr bwMode="auto">
              <a:xfrm>
                <a:off x="8734" y="8885"/>
                <a:ext cx="420" cy="0"/>
              </a:xfrm>
              <a:prstGeom prst="line">
                <a:avLst/>
              </a:prstGeom>
              <a:noFill/>
              <a:ln w="9525">
                <a:solidFill>
                  <a:srgbClr val="000000"/>
                </a:solidFill>
                <a:round/>
                <a:headEnd/>
                <a:tailEnd/>
              </a:ln>
            </p:spPr>
            <p:txBody>
              <a:bodyPr/>
              <a:lstStyle/>
              <a:p>
                <a:endParaRPr lang="zh-CN" altLang="en-US"/>
              </a:p>
            </p:txBody>
          </p:sp>
          <p:sp>
            <p:nvSpPr>
              <p:cNvPr id="496" name="Line 181"/>
              <p:cNvSpPr>
                <a:spLocks noChangeShapeType="1"/>
              </p:cNvSpPr>
              <p:nvPr/>
            </p:nvSpPr>
            <p:spPr bwMode="auto">
              <a:xfrm>
                <a:off x="8734" y="8505"/>
                <a:ext cx="420" cy="0"/>
              </a:xfrm>
              <a:prstGeom prst="line">
                <a:avLst/>
              </a:prstGeom>
              <a:noFill/>
              <a:ln w="9525">
                <a:solidFill>
                  <a:srgbClr val="000000"/>
                </a:solidFill>
                <a:round/>
                <a:headEnd/>
                <a:tailEnd/>
              </a:ln>
            </p:spPr>
            <p:txBody>
              <a:bodyPr/>
              <a:lstStyle/>
              <a:p>
                <a:endParaRPr lang="zh-CN" altLang="en-US"/>
              </a:p>
            </p:txBody>
          </p:sp>
        </p:grpSp>
        <p:sp>
          <p:nvSpPr>
            <p:cNvPr id="472" name="Line 182"/>
            <p:cNvSpPr>
              <a:spLocks noChangeShapeType="1"/>
            </p:cNvSpPr>
            <p:nvPr/>
          </p:nvSpPr>
          <p:spPr bwMode="auto">
            <a:xfrm flipH="1">
              <a:off x="4327" y="3352"/>
              <a:ext cx="632" cy="3"/>
            </a:xfrm>
            <a:prstGeom prst="line">
              <a:avLst/>
            </a:prstGeom>
            <a:noFill/>
            <a:ln w="9525">
              <a:solidFill>
                <a:srgbClr val="000000"/>
              </a:solidFill>
              <a:round/>
              <a:headEnd/>
              <a:tailEnd type="triangle" w="sm" len="med"/>
            </a:ln>
          </p:spPr>
          <p:txBody>
            <a:bodyPr/>
            <a:lstStyle/>
            <a:p>
              <a:endParaRPr lang="zh-CN" altLang="en-US"/>
            </a:p>
          </p:txBody>
        </p:sp>
        <p:sp>
          <p:nvSpPr>
            <p:cNvPr id="473" name="Text Box 183"/>
            <p:cNvSpPr txBox="1">
              <a:spLocks noChangeArrowheads="1"/>
            </p:cNvSpPr>
            <p:nvPr/>
          </p:nvSpPr>
          <p:spPr bwMode="auto">
            <a:xfrm>
              <a:off x="2612" y="3540"/>
              <a:ext cx="2764" cy="346"/>
            </a:xfrm>
            <a:prstGeom prst="rect">
              <a:avLst/>
            </a:prstGeom>
            <a:noFill/>
            <a:ln w="9525">
              <a:noFill/>
              <a:miter lim="800000"/>
              <a:headEnd/>
              <a:tailEnd/>
            </a:ln>
          </p:spPr>
          <p:txBody>
            <a:bodyPr/>
            <a:lstStyle/>
            <a:p>
              <a:pPr algn="just">
                <a:lnSpc>
                  <a:spcPct val="110000"/>
                </a:lnSpc>
              </a:pPr>
              <a:r>
                <a:rPr lang="zh-CN" altLang="en-US" sz="1800" b="0">
                  <a:ea typeface="宋体" pitchFamily="2" charset="-122"/>
                </a:rPr>
                <a:t>栈式符号表                                     块索引表</a:t>
              </a:r>
            </a:p>
          </p:txBody>
        </p:sp>
        <p:grpSp>
          <p:nvGrpSpPr>
            <p:cNvPr id="474" name="Group 184"/>
            <p:cNvGrpSpPr>
              <a:grpSpLocks/>
            </p:cNvGrpSpPr>
            <p:nvPr/>
          </p:nvGrpSpPr>
          <p:grpSpPr bwMode="auto">
            <a:xfrm>
              <a:off x="672" y="1133"/>
              <a:ext cx="624" cy="2378"/>
              <a:chOff x="2014" y="8285"/>
              <a:chExt cx="1020" cy="3300"/>
            </a:xfrm>
          </p:grpSpPr>
          <p:sp>
            <p:nvSpPr>
              <p:cNvPr id="480" name="Rectangle 185"/>
              <p:cNvSpPr>
                <a:spLocks noChangeArrowheads="1"/>
              </p:cNvSpPr>
              <p:nvPr/>
            </p:nvSpPr>
            <p:spPr bwMode="auto">
              <a:xfrm>
                <a:off x="2454" y="8325"/>
                <a:ext cx="560" cy="3200"/>
              </a:xfrm>
              <a:prstGeom prst="rect">
                <a:avLst/>
              </a:prstGeom>
              <a:noFill/>
              <a:ln w="9525">
                <a:solidFill>
                  <a:srgbClr val="000000"/>
                </a:solidFill>
                <a:miter lim="800000"/>
                <a:headEnd/>
                <a:tailEnd/>
              </a:ln>
            </p:spPr>
            <p:txBody>
              <a:bodyPr/>
              <a:lstStyle/>
              <a:p>
                <a:endParaRPr lang="zh-CN" altLang="en-US"/>
              </a:p>
            </p:txBody>
          </p:sp>
          <p:sp>
            <p:nvSpPr>
              <p:cNvPr id="481" name="Text Box 186"/>
              <p:cNvSpPr txBox="1">
                <a:spLocks noChangeArrowheads="1"/>
              </p:cNvSpPr>
              <p:nvPr/>
            </p:nvSpPr>
            <p:spPr bwMode="auto">
              <a:xfrm>
                <a:off x="2014" y="8285"/>
                <a:ext cx="940" cy="330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 1    nil</a:t>
                </a:r>
              </a:p>
              <a:p>
                <a:pPr algn="just">
                  <a:lnSpc>
                    <a:spcPct val="110000"/>
                  </a:lnSpc>
                </a:pPr>
                <a:r>
                  <a:rPr lang="en-US" altLang="zh-CN" sz="2000" b="0">
                    <a:ea typeface="宋体" pitchFamily="2" charset="-122"/>
                  </a:rPr>
                  <a:t> 2    nil</a:t>
                </a:r>
              </a:p>
              <a:p>
                <a:pPr algn="just">
                  <a:lnSpc>
                    <a:spcPct val="110000"/>
                  </a:lnSpc>
                </a:pPr>
                <a:r>
                  <a:rPr lang="en-US" altLang="zh-CN" sz="2000" b="0">
                    <a:ea typeface="宋体" pitchFamily="2" charset="-122"/>
                  </a:rPr>
                  <a:t> 3    nil</a:t>
                </a:r>
              </a:p>
              <a:p>
                <a:pPr algn="just">
                  <a:lnSpc>
                    <a:spcPct val="110000"/>
                  </a:lnSpc>
                </a:pPr>
                <a:r>
                  <a:rPr lang="en-US" altLang="zh-CN" sz="2000" b="0">
                    <a:ea typeface="宋体" pitchFamily="2" charset="-122"/>
                  </a:rPr>
                  <a:t> 4    nil</a:t>
                </a:r>
              </a:p>
              <a:p>
                <a:pPr algn="just">
                  <a:lnSpc>
                    <a:spcPct val="110000"/>
                  </a:lnSpc>
                </a:pPr>
                <a:r>
                  <a:rPr lang="en-US" altLang="zh-CN" sz="2000" b="0">
                    <a:ea typeface="宋体" pitchFamily="2" charset="-122"/>
                  </a:rPr>
                  <a:t> 5    nil</a:t>
                </a:r>
              </a:p>
              <a:p>
                <a:pPr algn="just">
                  <a:lnSpc>
                    <a:spcPct val="110000"/>
                  </a:lnSpc>
                </a:pPr>
                <a:r>
                  <a:rPr lang="en-US" altLang="zh-CN" sz="2000" b="0">
                    <a:ea typeface="宋体" pitchFamily="2" charset="-122"/>
                  </a:rPr>
                  <a:t> 6    nil</a:t>
                </a:r>
              </a:p>
              <a:p>
                <a:pPr algn="just">
                  <a:lnSpc>
                    <a:spcPct val="110000"/>
                  </a:lnSpc>
                </a:pPr>
                <a:r>
                  <a:rPr lang="en-US" altLang="zh-CN" sz="2000" b="0">
                    <a:ea typeface="宋体" pitchFamily="2" charset="-122"/>
                  </a:rPr>
                  <a:t> 7    nil</a:t>
                </a:r>
              </a:p>
              <a:p>
                <a:pPr algn="just">
                  <a:lnSpc>
                    <a:spcPct val="110000"/>
                  </a:lnSpc>
                </a:pPr>
                <a:r>
                  <a:rPr lang="en-US" altLang="zh-CN" sz="2000" b="0">
                    <a:ea typeface="宋体" pitchFamily="2" charset="-122"/>
                  </a:rPr>
                  <a:t> 8    nil</a:t>
                </a:r>
              </a:p>
              <a:p>
                <a:pPr algn="just">
                  <a:lnSpc>
                    <a:spcPct val="110000"/>
                  </a:lnSpc>
                </a:pPr>
                <a:r>
                  <a:rPr lang="en-US" altLang="zh-CN" sz="2000" b="0">
                    <a:ea typeface="宋体" pitchFamily="2" charset="-122"/>
                  </a:rPr>
                  <a:t> 9    nil</a:t>
                </a:r>
              </a:p>
              <a:p>
                <a:pPr algn="just">
                  <a:lnSpc>
                    <a:spcPct val="110000"/>
                  </a:lnSpc>
                </a:pPr>
                <a:r>
                  <a:rPr lang="en-US" altLang="zh-CN" sz="2000" b="0">
                    <a:ea typeface="宋体" pitchFamily="2" charset="-122"/>
                  </a:rPr>
                  <a:t>10   nil</a:t>
                </a:r>
              </a:p>
              <a:p>
                <a:pPr algn="just">
                  <a:lnSpc>
                    <a:spcPct val="110000"/>
                  </a:lnSpc>
                </a:pPr>
                <a:r>
                  <a:rPr lang="en-US" altLang="zh-CN" sz="2000" b="0">
                    <a:ea typeface="宋体" pitchFamily="2" charset="-122"/>
                  </a:rPr>
                  <a:t>11   nil</a:t>
                </a:r>
              </a:p>
            </p:txBody>
          </p:sp>
          <p:sp>
            <p:nvSpPr>
              <p:cNvPr id="482" name="Line 187"/>
              <p:cNvSpPr>
                <a:spLocks noChangeShapeType="1"/>
              </p:cNvSpPr>
              <p:nvPr/>
            </p:nvSpPr>
            <p:spPr bwMode="auto">
              <a:xfrm>
                <a:off x="2454" y="11225"/>
                <a:ext cx="560" cy="0"/>
              </a:xfrm>
              <a:prstGeom prst="line">
                <a:avLst/>
              </a:prstGeom>
              <a:noFill/>
              <a:ln w="9525">
                <a:solidFill>
                  <a:srgbClr val="000000"/>
                </a:solidFill>
                <a:round/>
                <a:headEnd/>
                <a:tailEnd/>
              </a:ln>
            </p:spPr>
            <p:txBody>
              <a:bodyPr/>
              <a:lstStyle/>
              <a:p>
                <a:endParaRPr lang="zh-CN" altLang="en-US"/>
              </a:p>
            </p:txBody>
          </p:sp>
          <p:sp>
            <p:nvSpPr>
              <p:cNvPr id="483" name="Line 188"/>
              <p:cNvSpPr>
                <a:spLocks noChangeShapeType="1"/>
              </p:cNvSpPr>
              <p:nvPr/>
            </p:nvSpPr>
            <p:spPr bwMode="auto">
              <a:xfrm>
                <a:off x="2474" y="10385"/>
                <a:ext cx="560" cy="0"/>
              </a:xfrm>
              <a:prstGeom prst="line">
                <a:avLst/>
              </a:prstGeom>
              <a:noFill/>
              <a:ln w="9525">
                <a:solidFill>
                  <a:srgbClr val="000000"/>
                </a:solidFill>
                <a:round/>
                <a:headEnd/>
                <a:tailEnd/>
              </a:ln>
            </p:spPr>
            <p:txBody>
              <a:bodyPr/>
              <a:lstStyle/>
              <a:p>
                <a:endParaRPr lang="zh-CN" altLang="en-US"/>
              </a:p>
            </p:txBody>
          </p:sp>
          <p:sp>
            <p:nvSpPr>
              <p:cNvPr id="484" name="Line 189"/>
              <p:cNvSpPr>
                <a:spLocks noChangeShapeType="1"/>
              </p:cNvSpPr>
              <p:nvPr/>
            </p:nvSpPr>
            <p:spPr bwMode="auto">
              <a:xfrm>
                <a:off x="2474" y="10105"/>
                <a:ext cx="560" cy="0"/>
              </a:xfrm>
              <a:prstGeom prst="line">
                <a:avLst/>
              </a:prstGeom>
              <a:noFill/>
              <a:ln w="9525">
                <a:solidFill>
                  <a:srgbClr val="000000"/>
                </a:solidFill>
                <a:round/>
                <a:headEnd/>
                <a:tailEnd/>
              </a:ln>
            </p:spPr>
            <p:txBody>
              <a:bodyPr/>
              <a:lstStyle/>
              <a:p>
                <a:endParaRPr lang="zh-CN" altLang="en-US"/>
              </a:p>
            </p:txBody>
          </p:sp>
          <p:sp>
            <p:nvSpPr>
              <p:cNvPr id="485" name="Line 190"/>
              <p:cNvSpPr>
                <a:spLocks noChangeShapeType="1"/>
              </p:cNvSpPr>
              <p:nvPr/>
            </p:nvSpPr>
            <p:spPr bwMode="auto">
              <a:xfrm>
                <a:off x="2474" y="9845"/>
                <a:ext cx="560" cy="0"/>
              </a:xfrm>
              <a:prstGeom prst="line">
                <a:avLst/>
              </a:prstGeom>
              <a:noFill/>
              <a:ln w="9525">
                <a:solidFill>
                  <a:srgbClr val="000000"/>
                </a:solidFill>
                <a:round/>
                <a:headEnd/>
                <a:tailEnd/>
              </a:ln>
            </p:spPr>
            <p:txBody>
              <a:bodyPr/>
              <a:lstStyle/>
              <a:p>
                <a:endParaRPr lang="zh-CN" altLang="en-US"/>
              </a:p>
            </p:txBody>
          </p:sp>
          <p:sp>
            <p:nvSpPr>
              <p:cNvPr id="486" name="Line 191"/>
              <p:cNvSpPr>
                <a:spLocks noChangeShapeType="1"/>
              </p:cNvSpPr>
              <p:nvPr/>
            </p:nvSpPr>
            <p:spPr bwMode="auto">
              <a:xfrm>
                <a:off x="2454" y="9545"/>
                <a:ext cx="560" cy="0"/>
              </a:xfrm>
              <a:prstGeom prst="line">
                <a:avLst/>
              </a:prstGeom>
              <a:noFill/>
              <a:ln w="9525">
                <a:solidFill>
                  <a:srgbClr val="000000"/>
                </a:solidFill>
                <a:round/>
                <a:headEnd/>
                <a:tailEnd/>
              </a:ln>
            </p:spPr>
            <p:txBody>
              <a:bodyPr/>
              <a:lstStyle/>
              <a:p>
                <a:endParaRPr lang="zh-CN" altLang="en-US"/>
              </a:p>
            </p:txBody>
          </p:sp>
          <p:sp>
            <p:nvSpPr>
              <p:cNvPr id="487" name="Line 192"/>
              <p:cNvSpPr>
                <a:spLocks noChangeShapeType="1"/>
              </p:cNvSpPr>
              <p:nvPr/>
            </p:nvSpPr>
            <p:spPr bwMode="auto">
              <a:xfrm>
                <a:off x="2454" y="9225"/>
                <a:ext cx="560" cy="0"/>
              </a:xfrm>
              <a:prstGeom prst="line">
                <a:avLst/>
              </a:prstGeom>
              <a:noFill/>
              <a:ln w="9525">
                <a:solidFill>
                  <a:srgbClr val="000000"/>
                </a:solidFill>
                <a:round/>
                <a:headEnd/>
                <a:tailEnd/>
              </a:ln>
            </p:spPr>
            <p:txBody>
              <a:bodyPr/>
              <a:lstStyle/>
              <a:p>
                <a:endParaRPr lang="zh-CN" altLang="en-US"/>
              </a:p>
            </p:txBody>
          </p:sp>
          <p:sp>
            <p:nvSpPr>
              <p:cNvPr id="488" name="Line 193"/>
              <p:cNvSpPr>
                <a:spLocks noChangeShapeType="1"/>
              </p:cNvSpPr>
              <p:nvPr/>
            </p:nvSpPr>
            <p:spPr bwMode="auto">
              <a:xfrm>
                <a:off x="2454" y="8905"/>
                <a:ext cx="560" cy="0"/>
              </a:xfrm>
              <a:prstGeom prst="line">
                <a:avLst/>
              </a:prstGeom>
              <a:noFill/>
              <a:ln w="9525">
                <a:solidFill>
                  <a:srgbClr val="000000"/>
                </a:solidFill>
                <a:round/>
                <a:headEnd/>
                <a:tailEnd/>
              </a:ln>
            </p:spPr>
            <p:txBody>
              <a:bodyPr/>
              <a:lstStyle/>
              <a:p>
                <a:endParaRPr lang="zh-CN" altLang="en-US"/>
              </a:p>
            </p:txBody>
          </p:sp>
          <p:sp>
            <p:nvSpPr>
              <p:cNvPr id="489" name="Line 194"/>
              <p:cNvSpPr>
                <a:spLocks noChangeShapeType="1"/>
              </p:cNvSpPr>
              <p:nvPr/>
            </p:nvSpPr>
            <p:spPr bwMode="auto">
              <a:xfrm>
                <a:off x="2454" y="8645"/>
                <a:ext cx="560" cy="0"/>
              </a:xfrm>
              <a:prstGeom prst="line">
                <a:avLst/>
              </a:prstGeom>
              <a:noFill/>
              <a:ln w="9525">
                <a:solidFill>
                  <a:srgbClr val="000000"/>
                </a:solidFill>
                <a:round/>
                <a:headEnd/>
                <a:tailEnd/>
              </a:ln>
            </p:spPr>
            <p:txBody>
              <a:bodyPr/>
              <a:lstStyle/>
              <a:p>
                <a:endParaRPr lang="zh-CN" altLang="en-US"/>
              </a:p>
            </p:txBody>
          </p:sp>
          <p:sp>
            <p:nvSpPr>
              <p:cNvPr id="490" name="Line 195"/>
              <p:cNvSpPr>
                <a:spLocks noChangeShapeType="1"/>
              </p:cNvSpPr>
              <p:nvPr/>
            </p:nvSpPr>
            <p:spPr bwMode="auto">
              <a:xfrm>
                <a:off x="2454" y="10945"/>
                <a:ext cx="560" cy="0"/>
              </a:xfrm>
              <a:prstGeom prst="line">
                <a:avLst/>
              </a:prstGeom>
              <a:noFill/>
              <a:ln w="9525">
                <a:solidFill>
                  <a:srgbClr val="000000"/>
                </a:solidFill>
                <a:round/>
                <a:headEnd/>
                <a:tailEnd/>
              </a:ln>
            </p:spPr>
            <p:txBody>
              <a:bodyPr/>
              <a:lstStyle/>
              <a:p>
                <a:endParaRPr lang="zh-CN" altLang="en-US"/>
              </a:p>
            </p:txBody>
          </p:sp>
          <p:sp>
            <p:nvSpPr>
              <p:cNvPr id="491" name="Line 196"/>
              <p:cNvSpPr>
                <a:spLocks noChangeShapeType="1"/>
              </p:cNvSpPr>
              <p:nvPr/>
            </p:nvSpPr>
            <p:spPr bwMode="auto">
              <a:xfrm>
                <a:off x="2454" y="10665"/>
                <a:ext cx="560" cy="0"/>
              </a:xfrm>
              <a:prstGeom prst="line">
                <a:avLst/>
              </a:prstGeom>
              <a:noFill/>
              <a:ln w="9525">
                <a:solidFill>
                  <a:srgbClr val="000000"/>
                </a:solidFill>
                <a:round/>
                <a:headEnd/>
                <a:tailEnd/>
              </a:ln>
            </p:spPr>
            <p:txBody>
              <a:bodyPr/>
              <a:lstStyle/>
              <a:p>
                <a:endParaRPr lang="zh-CN" altLang="en-US"/>
              </a:p>
            </p:txBody>
          </p:sp>
        </p:grpSp>
        <p:sp>
          <p:nvSpPr>
            <p:cNvPr id="475" name="Text Box 197"/>
            <p:cNvSpPr txBox="1">
              <a:spLocks noChangeArrowheads="1"/>
            </p:cNvSpPr>
            <p:nvPr/>
          </p:nvSpPr>
          <p:spPr bwMode="auto">
            <a:xfrm>
              <a:off x="819" y="816"/>
              <a:ext cx="677" cy="288"/>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Hash</a:t>
              </a:r>
              <a:r>
                <a:rPr lang="zh-CN" altLang="en-US" sz="2000" b="0">
                  <a:ea typeface="宋体" pitchFamily="2" charset="-122"/>
                </a:rPr>
                <a:t>表</a:t>
              </a:r>
            </a:p>
          </p:txBody>
        </p:sp>
        <p:sp>
          <p:nvSpPr>
            <p:cNvPr id="476" name="Line 198"/>
            <p:cNvSpPr>
              <a:spLocks noChangeShapeType="1"/>
            </p:cNvSpPr>
            <p:nvPr/>
          </p:nvSpPr>
          <p:spPr bwMode="auto">
            <a:xfrm>
              <a:off x="4000" y="1061"/>
              <a:ext cx="0" cy="2421"/>
            </a:xfrm>
            <a:prstGeom prst="line">
              <a:avLst/>
            </a:prstGeom>
            <a:noFill/>
            <a:ln w="9525">
              <a:solidFill>
                <a:srgbClr val="000000"/>
              </a:solidFill>
              <a:round/>
              <a:headEnd/>
              <a:tailEnd/>
            </a:ln>
          </p:spPr>
          <p:txBody>
            <a:bodyPr/>
            <a:lstStyle/>
            <a:p>
              <a:endParaRPr lang="zh-CN" altLang="en-US"/>
            </a:p>
          </p:txBody>
        </p:sp>
        <p:sp>
          <p:nvSpPr>
            <p:cNvPr id="477" name="Text Box 199"/>
            <p:cNvSpPr txBox="1">
              <a:spLocks noChangeArrowheads="1"/>
            </p:cNvSpPr>
            <p:nvPr/>
          </p:nvSpPr>
          <p:spPr bwMode="auto">
            <a:xfrm>
              <a:off x="2048" y="1018"/>
              <a:ext cx="2313" cy="331"/>
            </a:xfrm>
            <a:prstGeom prst="rect">
              <a:avLst/>
            </a:prstGeom>
            <a:noFill/>
            <a:ln w="9525">
              <a:noFill/>
              <a:miter lim="800000"/>
              <a:headEnd/>
              <a:tailEnd/>
            </a:ln>
          </p:spPr>
          <p:txBody>
            <a:bodyPr/>
            <a:lstStyle/>
            <a:p>
              <a:pPr algn="just">
                <a:lnSpc>
                  <a:spcPct val="110000"/>
                </a:lnSpc>
              </a:pPr>
              <a:r>
                <a:rPr lang="zh-CN" altLang="en-US" sz="1800" b="0">
                  <a:ea typeface="宋体" pitchFamily="2" charset="-122"/>
                </a:rPr>
                <a:t>变量名                属性                   链</a:t>
              </a:r>
            </a:p>
          </p:txBody>
        </p:sp>
        <p:sp>
          <p:nvSpPr>
            <p:cNvPr id="478" name="Text Box 200"/>
            <p:cNvSpPr txBox="1">
              <a:spLocks noChangeArrowheads="1"/>
            </p:cNvSpPr>
            <p:nvPr/>
          </p:nvSpPr>
          <p:spPr bwMode="auto">
            <a:xfrm>
              <a:off x="3977" y="2560"/>
              <a:ext cx="418" cy="937"/>
            </a:xfrm>
            <a:prstGeom prst="rect">
              <a:avLst/>
            </a:prstGeom>
            <a:noFill/>
            <a:ln w="9525">
              <a:noFill/>
              <a:miter lim="800000"/>
              <a:headEnd/>
              <a:tailEnd/>
            </a:ln>
          </p:spPr>
          <p:txBody>
            <a:bodyPr/>
            <a:lstStyle/>
            <a:p>
              <a:pPr algn="just">
                <a:lnSpc>
                  <a:spcPct val="110000"/>
                </a:lnSpc>
              </a:pPr>
              <a:endParaRPr lang="en-US" altLang="zh-CN" sz="2000" b="0">
                <a:ea typeface="宋体" pitchFamily="2" charset="-122"/>
              </a:endParaRPr>
            </a:p>
            <a:p>
              <a:pPr algn="just">
                <a:lnSpc>
                  <a:spcPct val="110000"/>
                </a:lnSpc>
              </a:pPr>
              <a:endParaRPr lang="en-US" altLang="zh-CN" sz="2000" b="0">
                <a:ea typeface="宋体" pitchFamily="2" charset="-122"/>
              </a:endParaRPr>
            </a:p>
            <a:p>
              <a:pPr algn="just">
                <a:lnSpc>
                  <a:spcPct val="110000"/>
                </a:lnSpc>
              </a:pPr>
              <a:endParaRPr lang="en-US" altLang="zh-CN" sz="2000" b="0">
                <a:ea typeface="宋体" pitchFamily="2" charset="-122"/>
              </a:endParaRPr>
            </a:p>
            <a:p>
              <a:pPr algn="just">
                <a:lnSpc>
                  <a:spcPct val="110000"/>
                </a:lnSpc>
              </a:pPr>
              <a:endParaRPr lang="en-US" altLang="zh-CN" sz="2000" b="0">
                <a:ea typeface="宋体" pitchFamily="2" charset="-122"/>
              </a:endParaRPr>
            </a:p>
          </p:txBody>
        </p:sp>
        <p:sp>
          <p:nvSpPr>
            <p:cNvPr id="479" name="Text Box 201"/>
            <p:cNvSpPr txBox="1">
              <a:spLocks noChangeArrowheads="1"/>
            </p:cNvSpPr>
            <p:nvPr/>
          </p:nvSpPr>
          <p:spPr bwMode="auto">
            <a:xfrm>
              <a:off x="3988" y="1508"/>
              <a:ext cx="418" cy="562"/>
            </a:xfrm>
            <a:prstGeom prst="rect">
              <a:avLst/>
            </a:prstGeom>
            <a:noFill/>
            <a:ln w="9525">
              <a:noFill/>
              <a:miter lim="800000"/>
              <a:headEnd/>
              <a:tailEnd/>
            </a:ln>
          </p:spPr>
          <p:txBody>
            <a:bodyPr/>
            <a:lstStyle/>
            <a:p>
              <a:pPr algn="just">
                <a:lnSpc>
                  <a:spcPct val="110000"/>
                </a:lnSpc>
              </a:pPr>
              <a:endParaRPr lang="zh-CN" altLang="zh-CN" sz="2000" b="0">
                <a:ea typeface="宋体" pitchFamily="2" charset="-122"/>
              </a:endParaRPr>
            </a:p>
          </p:txBody>
        </p:sp>
      </p:grpSp>
      <p:sp>
        <p:nvSpPr>
          <p:cNvPr id="516" name="Text Box 202"/>
          <p:cNvSpPr txBox="1">
            <a:spLocks noChangeArrowheads="1"/>
          </p:cNvSpPr>
          <p:nvPr/>
        </p:nvSpPr>
        <p:spPr bwMode="auto">
          <a:xfrm>
            <a:off x="914400" y="2362200"/>
            <a:ext cx="381000" cy="287338"/>
          </a:xfrm>
          <a:prstGeom prst="rect">
            <a:avLst/>
          </a:prstGeom>
          <a:solidFill>
            <a:schemeClr val="bg1"/>
          </a:solidFill>
          <a:ln w="9525">
            <a:noFill/>
            <a:miter lim="800000"/>
            <a:headEnd/>
            <a:tailEnd/>
          </a:ln>
        </p:spPr>
        <p:txBody>
          <a:bodyPr>
            <a:spAutoFit/>
          </a:bodyPr>
          <a:lstStyle/>
          <a:p>
            <a:pPr>
              <a:lnSpc>
                <a:spcPct val="80000"/>
              </a:lnSpc>
            </a:pPr>
            <a:r>
              <a:rPr lang="en-US" altLang="zh-CN" sz="1600">
                <a:ea typeface="宋体" pitchFamily="2" charset="-122"/>
              </a:rPr>
              <a:t>1</a:t>
            </a:r>
          </a:p>
        </p:txBody>
      </p:sp>
      <p:sp>
        <p:nvSpPr>
          <p:cNvPr id="517" name="Text Box 203"/>
          <p:cNvSpPr txBox="1">
            <a:spLocks noChangeArrowheads="1"/>
          </p:cNvSpPr>
          <p:nvPr/>
        </p:nvSpPr>
        <p:spPr bwMode="auto">
          <a:xfrm>
            <a:off x="914400" y="3048000"/>
            <a:ext cx="381000" cy="263525"/>
          </a:xfrm>
          <a:prstGeom prst="rect">
            <a:avLst/>
          </a:prstGeom>
          <a:solidFill>
            <a:schemeClr val="bg1"/>
          </a:solidFill>
          <a:ln w="9525">
            <a:noFill/>
            <a:miter lim="800000"/>
            <a:headEnd/>
            <a:tailEnd/>
          </a:ln>
        </p:spPr>
        <p:txBody>
          <a:bodyPr>
            <a:spAutoFit/>
          </a:bodyPr>
          <a:lstStyle/>
          <a:p>
            <a:pPr>
              <a:lnSpc>
                <a:spcPct val="70000"/>
              </a:lnSpc>
            </a:pPr>
            <a:r>
              <a:rPr lang="en-US" altLang="zh-CN" sz="1600">
                <a:ea typeface="宋体" pitchFamily="2" charset="-122"/>
              </a:rPr>
              <a:t>2</a:t>
            </a:r>
          </a:p>
        </p:txBody>
      </p:sp>
      <p:sp>
        <p:nvSpPr>
          <p:cNvPr id="518" name="Text Box 204"/>
          <p:cNvSpPr txBox="1">
            <a:spLocks noChangeArrowheads="1"/>
          </p:cNvSpPr>
          <p:nvPr/>
        </p:nvSpPr>
        <p:spPr bwMode="auto">
          <a:xfrm>
            <a:off x="914400" y="4724400"/>
            <a:ext cx="381000" cy="238125"/>
          </a:xfrm>
          <a:prstGeom prst="rect">
            <a:avLst/>
          </a:prstGeom>
          <a:solidFill>
            <a:schemeClr val="bg1"/>
          </a:solidFill>
          <a:ln w="9525">
            <a:noFill/>
            <a:miter lim="800000"/>
            <a:headEnd/>
            <a:tailEnd/>
          </a:ln>
        </p:spPr>
        <p:txBody>
          <a:bodyPr>
            <a:spAutoFit/>
          </a:bodyPr>
          <a:lstStyle/>
          <a:p>
            <a:pPr>
              <a:lnSpc>
                <a:spcPct val="60000"/>
              </a:lnSpc>
            </a:pPr>
            <a:r>
              <a:rPr lang="en-US" altLang="zh-CN" sz="1600">
                <a:ea typeface="宋体" pitchFamily="2" charset="-122"/>
              </a:rPr>
              <a:t>3</a:t>
            </a:r>
          </a:p>
        </p:txBody>
      </p:sp>
      <p:grpSp>
        <p:nvGrpSpPr>
          <p:cNvPr id="519" name="Group 205"/>
          <p:cNvGrpSpPr>
            <a:grpSpLocks/>
          </p:cNvGrpSpPr>
          <p:nvPr/>
        </p:nvGrpSpPr>
        <p:grpSpPr bwMode="auto">
          <a:xfrm>
            <a:off x="6248400" y="4876800"/>
            <a:ext cx="1071563" cy="549275"/>
            <a:chOff x="7934" y="6345"/>
            <a:chExt cx="1197" cy="480"/>
          </a:xfrm>
        </p:grpSpPr>
        <p:sp>
          <p:nvSpPr>
            <p:cNvPr id="520" name="Line 206"/>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521" name="Text Box 207"/>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522" name="Text Box 208"/>
          <p:cNvSpPr txBox="1">
            <a:spLocks noChangeArrowheads="1"/>
          </p:cNvSpPr>
          <p:nvPr/>
        </p:nvSpPr>
        <p:spPr bwMode="auto">
          <a:xfrm>
            <a:off x="2593975" y="5686425"/>
            <a:ext cx="3810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a</a:t>
            </a:r>
          </a:p>
        </p:txBody>
      </p:sp>
      <p:sp>
        <p:nvSpPr>
          <p:cNvPr id="523" name="Text Box 209"/>
          <p:cNvSpPr txBox="1">
            <a:spLocks noChangeArrowheads="1"/>
          </p:cNvSpPr>
          <p:nvPr/>
        </p:nvSpPr>
        <p:spPr bwMode="auto">
          <a:xfrm>
            <a:off x="2590800" y="5334000"/>
            <a:ext cx="3810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x</a:t>
            </a:r>
          </a:p>
        </p:txBody>
      </p:sp>
      <p:sp>
        <p:nvSpPr>
          <p:cNvPr id="524" name="Text Box 210"/>
          <p:cNvSpPr txBox="1">
            <a:spLocks noChangeArrowheads="1"/>
          </p:cNvSpPr>
          <p:nvPr/>
        </p:nvSpPr>
        <p:spPr bwMode="auto">
          <a:xfrm>
            <a:off x="2514600" y="5029200"/>
            <a:ext cx="10668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readarray</a:t>
            </a:r>
          </a:p>
        </p:txBody>
      </p:sp>
      <p:sp>
        <p:nvSpPr>
          <p:cNvPr id="525" name="Text Box 211"/>
          <p:cNvSpPr txBox="1">
            <a:spLocks noChangeArrowheads="1"/>
          </p:cNvSpPr>
          <p:nvPr/>
        </p:nvSpPr>
        <p:spPr bwMode="auto">
          <a:xfrm>
            <a:off x="5791200" y="5715000"/>
            <a:ext cx="4572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526" name="Text Box 212"/>
          <p:cNvSpPr txBox="1">
            <a:spLocks noChangeArrowheads="1"/>
          </p:cNvSpPr>
          <p:nvPr/>
        </p:nvSpPr>
        <p:spPr bwMode="auto">
          <a:xfrm>
            <a:off x="5791200" y="5334000"/>
            <a:ext cx="4572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527" name="Text Box 213"/>
          <p:cNvSpPr txBox="1">
            <a:spLocks noChangeArrowheads="1"/>
          </p:cNvSpPr>
          <p:nvPr/>
        </p:nvSpPr>
        <p:spPr bwMode="auto">
          <a:xfrm>
            <a:off x="5791200" y="5029200"/>
            <a:ext cx="4572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528" name="Text Box 214"/>
          <p:cNvSpPr txBox="1">
            <a:spLocks noChangeArrowheads="1"/>
          </p:cNvSpPr>
          <p:nvPr/>
        </p:nvSpPr>
        <p:spPr bwMode="auto">
          <a:xfrm>
            <a:off x="7315200" y="5638800"/>
            <a:ext cx="228600" cy="311150"/>
          </a:xfrm>
          <a:prstGeom prst="rect">
            <a:avLst/>
          </a:prstGeom>
          <a:solidFill>
            <a:schemeClr val="bg1"/>
          </a:solidFill>
          <a:ln w="9525">
            <a:noFill/>
            <a:miter lim="800000"/>
            <a:headEnd/>
            <a:tailEnd/>
          </a:ln>
        </p:spPr>
        <p:txBody>
          <a:bodyPr>
            <a:spAutoFit/>
          </a:bodyPr>
          <a:lstStyle/>
          <a:p>
            <a:pPr>
              <a:lnSpc>
                <a:spcPct val="80000"/>
              </a:lnSpc>
            </a:pPr>
            <a:r>
              <a:rPr lang="en-US" altLang="zh-CN" sz="1800" b="0">
                <a:ea typeface="宋体" pitchFamily="2" charset="-122"/>
              </a:rPr>
              <a:t>1</a:t>
            </a:r>
          </a:p>
        </p:txBody>
      </p:sp>
      <p:sp>
        <p:nvSpPr>
          <p:cNvPr id="529" name="Text Box 215"/>
          <p:cNvSpPr txBox="1">
            <a:spLocks noChangeArrowheads="1"/>
          </p:cNvSpPr>
          <p:nvPr/>
        </p:nvSpPr>
        <p:spPr bwMode="auto">
          <a:xfrm>
            <a:off x="7315200" y="5257800"/>
            <a:ext cx="228600" cy="311150"/>
          </a:xfrm>
          <a:prstGeom prst="rect">
            <a:avLst/>
          </a:prstGeom>
          <a:solidFill>
            <a:schemeClr val="bg1"/>
          </a:solidFill>
          <a:ln w="9525">
            <a:noFill/>
            <a:miter lim="800000"/>
            <a:headEnd/>
            <a:tailEnd/>
          </a:ln>
        </p:spPr>
        <p:txBody>
          <a:bodyPr>
            <a:spAutoFit/>
          </a:bodyPr>
          <a:lstStyle/>
          <a:p>
            <a:pPr>
              <a:lnSpc>
                <a:spcPct val="80000"/>
              </a:lnSpc>
            </a:pPr>
            <a:r>
              <a:rPr lang="en-US" altLang="zh-CN" sz="1800" b="0">
                <a:ea typeface="宋体" pitchFamily="2" charset="-122"/>
              </a:rPr>
              <a:t>4</a:t>
            </a:r>
          </a:p>
        </p:txBody>
      </p:sp>
      <p:grpSp>
        <p:nvGrpSpPr>
          <p:cNvPr id="530" name="Group 216"/>
          <p:cNvGrpSpPr>
            <a:grpSpLocks/>
          </p:cNvGrpSpPr>
          <p:nvPr/>
        </p:nvGrpSpPr>
        <p:grpSpPr bwMode="auto">
          <a:xfrm>
            <a:off x="6248400" y="4800600"/>
            <a:ext cx="990600" cy="533400"/>
            <a:chOff x="4320" y="2736"/>
            <a:chExt cx="624" cy="336"/>
          </a:xfrm>
        </p:grpSpPr>
        <p:sp>
          <p:nvSpPr>
            <p:cNvPr id="531" name="Line 217"/>
            <p:cNvSpPr>
              <a:spLocks noChangeShapeType="1"/>
            </p:cNvSpPr>
            <p:nvPr/>
          </p:nvSpPr>
          <p:spPr bwMode="auto">
            <a:xfrm flipH="1" flipV="1">
              <a:off x="4848" y="3072"/>
              <a:ext cx="96" cy="0"/>
            </a:xfrm>
            <a:prstGeom prst="line">
              <a:avLst/>
            </a:prstGeom>
            <a:noFill/>
            <a:ln w="9525">
              <a:solidFill>
                <a:schemeClr val="tx1"/>
              </a:solidFill>
              <a:round/>
              <a:headEnd/>
              <a:tailEnd/>
            </a:ln>
          </p:spPr>
          <p:txBody>
            <a:bodyPr wrap="none" anchor="ctr"/>
            <a:lstStyle/>
            <a:p>
              <a:endParaRPr lang="zh-CN" altLang="en-US"/>
            </a:p>
          </p:txBody>
        </p:sp>
        <p:sp>
          <p:nvSpPr>
            <p:cNvPr id="532" name="Line 218"/>
            <p:cNvSpPr>
              <a:spLocks noChangeShapeType="1"/>
            </p:cNvSpPr>
            <p:nvPr/>
          </p:nvSpPr>
          <p:spPr bwMode="auto">
            <a:xfrm flipV="1">
              <a:off x="4848" y="2736"/>
              <a:ext cx="0" cy="336"/>
            </a:xfrm>
            <a:prstGeom prst="line">
              <a:avLst/>
            </a:prstGeom>
            <a:noFill/>
            <a:ln w="9525">
              <a:solidFill>
                <a:schemeClr val="tx1"/>
              </a:solidFill>
              <a:round/>
              <a:headEnd/>
              <a:tailEnd/>
            </a:ln>
          </p:spPr>
          <p:txBody>
            <a:bodyPr wrap="none" anchor="ctr"/>
            <a:lstStyle/>
            <a:p>
              <a:endParaRPr lang="zh-CN" altLang="en-US"/>
            </a:p>
          </p:txBody>
        </p:sp>
        <p:sp>
          <p:nvSpPr>
            <p:cNvPr id="533" name="Line 219"/>
            <p:cNvSpPr>
              <a:spLocks noChangeShapeType="1"/>
            </p:cNvSpPr>
            <p:nvPr/>
          </p:nvSpPr>
          <p:spPr bwMode="auto">
            <a:xfrm flipH="1">
              <a:off x="4320" y="2736"/>
              <a:ext cx="528"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534" name="Text Box 220"/>
          <p:cNvSpPr txBox="1">
            <a:spLocks noChangeArrowheads="1"/>
          </p:cNvSpPr>
          <p:nvPr/>
        </p:nvSpPr>
        <p:spPr bwMode="auto">
          <a:xfrm>
            <a:off x="2590800" y="4648200"/>
            <a:ext cx="381000" cy="298450"/>
          </a:xfrm>
          <a:prstGeom prst="rect">
            <a:avLst/>
          </a:prstGeom>
          <a:solidFill>
            <a:schemeClr val="bg1"/>
          </a:solidFill>
          <a:ln w="9525">
            <a:noFill/>
            <a:miter lim="800000"/>
            <a:headEnd/>
            <a:tailEnd/>
          </a:ln>
        </p:spPr>
        <p:txBody>
          <a:bodyPr>
            <a:spAutoFit/>
          </a:bodyPr>
          <a:lstStyle/>
          <a:p>
            <a:pPr>
              <a:lnSpc>
                <a:spcPct val="75000"/>
              </a:lnSpc>
            </a:pPr>
            <a:r>
              <a:rPr lang="en-US" altLang="zh-CN" sz="1800" b="0">
                <a:ea typeface="宋体" pitchFamily="2" charset="-122"/>
              </a:rPr>
              <a:t>i</a:t>
            </a:r>
          </a:p>
        </p:txBody>
      </p:sp>
      <p:sp>
        <p:nvSpPr>
          <p:cNvPr id="535" name="Text Box 221"/>
          <p:cNvSpPr txBox="1">
            <a:spLocks noChangeArrowheads="1"/>
          </p:cNvSpPr>
          <p:nvPr/>
        </p:nvSpPr>
        <p:spPr bwMode="auto">
          <a:xfrm>
            <a:off x="914400" y="3733800"/>
            <a:ext cx="381000" cy="263525"/>
          </a:xfrm>
          <a:prstGeom prst="rect">
            <a:avLst/>
          </a:prstGeom>
          <a:solidFill>
            <a:schemeClr val="bg1"/>
          </a:solidFill>
          <a:ln w="9525">
            <a:noFill/>
            <a:miter lim="800000"/>
            <a:headEnd/>
            <a:tailEnd/>
          </a:ln>
        </p:spPr>
        <p:txBody>
          <a:bodyPr>
            <a:spAutoFit/>
          </a:bodyPr>
          <a:lstStyle/>
          <a:p>
            <a:pPr>
              <a:lnSpc>
                <a:spcPct val="70000"/>
              </a:lnSpc>
            </a:pPr>
            <a:r>
              <a:rPr lang="en-US" altLang="zh-CN" sz="1600">
                <a:ea typeface="宋体" pitchFamily="2" charset="-122"/>
              </a:rPr>
              <a:t>4</a:t>
            </a:r>
          </a:p>
        </p:txBody>
      </p:sp>
      <p:sp>
        <p:nvSpPr>
          <p:cNvPr id="536" name="Line 222"/>
          <p:cNvSpPr>
            <a:spLocks noChangeShapeType="1"/>
          </p:cNvSpPr>
          <p:nvPr/>
        </p:nvSpPr>
        <p:spPr bwMode="auto">
          <a:xfrm>
            <a:off x="1447800" y="3886200"/>
            <a:ext cx="914400" cy="914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7" name="Text Box 223"/>
          <p:cNvSpPr txBox="1">
            <a:spLocks noChangeArrowheads="1"/>
          </p:cNvSpPr>
          <p:nvPr/>
        </p:nvSpPr>
        <p:spPr bwMode="auto">
          <a:xfrm>
            <a:off x="5791200" y="4648200"/>
            <a:ext cx="4572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grpSp>
        <p:nvGrpSpPr>
          <p:cNvPr id="538" name="Group 224"/>
          <p:cNvGrpSpPr>
            <a:grpSpLocks/>
          </p:cNvGrpSpPr>
          <p:nvPr/>
        </p:nvGrpSpPr>
        <p:grpSpPr bwMode="auto">
          <a:xfrm>
            <a:off x="6248400" y="4114800"/>
            <a:ext cx="1071563" cy="549275"/>
            <a:chOff x="7934" y="6345"/>
            <a:chExt cx="1197" cy="480"/>
          </a:xfrm>
        </p:grpSpPr>
        <p:sp>
          <p:nvSpPr>
            <p:cNvPr id="539" name="Line 225"/>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540" name="Text Box 226"/>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grpSp>
        <p:nvGrpSpPr>
          <p:cNvPr id="541" name="Group 227"/>
          <p:cNvGrpSpPr>
            <a:grpSpLocks/>
          </p:cNvGrpSpPr>
          <p:nvPr/>
        </p:nvGrpSpPr>
        <p:grpSpPr bwMode="auto">
          <a:xfrm>
            <a:off x="6248400" y="4800600"/>
            <a:ext cx="990600" cy="533400"/>
            <a:chOff x="4320" y="2736"/>
            <a:chExt cx="624" cy="336"/>
          </a:xfrm>
        </p:grpSpPr>
        <p:sp>
          <p:nvSpPr>
            <p:cNvPr id="542" name="Line 228"/>
            <p:cNvSpPr>
              <a:spLocks noChangeShapeType="1"/>
            </p:cNvSpPr>
            <p:nvPr/>
          </p:nvSpPr>
          <p:spPr bwMode="auto">
            <a:xfrm flipH="1" flipV="1">
              <a:off x="4848" y="3072"/>
              <a:ext cx="96" cy="0"/>
            </a:xfrm>
            <a:prstGeom prst="line">
              <a:avLst/>
            </a:prstGeom>
            <a:noFill/>
            <a:ln w="9525">
              <a:solidFill>
                <a:schemeClr val="bg1"/>
              </a:solidFill>
              <a:round/>
              <a:headEnd/>
              <a:tailEnd/>
            </a:ln>
          </p:spPr>
          <p:txBody>
            <a:bodyPr wrap="none" anchor="ctr"/>
            <a:lstStyle/>
            <a:p>
              <a:endParaRPr lang="zh-CN" altLang="en-US"/>
            </a:p>
          </p:txBody>
        </p:sp>
        <p:sp>
          <p:nvSpPr>
            <p:cNvPr id="543" name="Line 229"/>
            <p:cNvSpPr>
              <a:spLocks noChangeShapeType="1"/>
            </p:cNvSpPr>
            <p:nvPr/>
          </p:nvSpPr>
          <p:spPr bwMode="auto">
            <a:xfrm flipV="1">
              <a:off x="4848" y="2736"/>
              <a:ext cx="0" cy="336"/>
            </a:xfrm>
            <a:prstGeom prst="line">
              <a:avLst/>
            </a:prstGeom>
            <a:noFill/>
            <a:ln w="9525">
              <a:solidFill>
                <a:schemeClr val="bg1"/>
              </a:solidFill>
              <a:round/>
              <a:headEnd/>
              <a:tailEnd/>
            </a:ln>
          </p:spPr>
          <p:txBody>
            <a:bodyPr wrap="none" anchor="ctr"/>
            <a:lstStyle/>
            <a:p>
              <a:endParaRPr lang="zh-CN" altLang="en-US"/>
            </a:p>
          </p:txBody>
        </p:sp>
        <p:sp>
          <p:nvSpPr>
            <p:cNvPr id="544" name="Line 230"/>
            <p:cNvSpPr>
              <a:spLocks noChangeShapeType="1"/>
            </p:cNvSpPr>
            <p:nvPr/>
          </p:nvSpPr>
          <p:spPr bwMode="auto">
            <a:xfrm flipH="1">
              <a:off x="4320" y="2736"/>
              <a:ext cx="528" cy="0"/>
            </a:xfrm>
            <a:prstGeom prst="line">
              <a:avLst/>
            </a:prstGeom>
            <a:noFill/>
            <a:ln w="9525">
              <a:solidFill>
                <a:schemeClr val="bg1"/>
              </a:solidFill>
              <a:round/>
              <a:headEnd/>
              <a:tailEnd type="triangle" w="med" len="med"/>
            </a:ln>
          </p:spPr>
          <p:txBody>
            <a:bodyPr wrap="none" anchor="ctr"/>
            <a:lstStyle/>
            <a:p>
              <a:endParaRPr lang="zh-CN" altLang="en-US"/>
            </a:p>
          </p:txBody>
        </p:sp>
      </p:grpSp>
      <p:sp>
        <p:nvSpPr>
          <p:cNvPr id="545" name="Rectangle 231"/>
          <p:cNvSpPr>
            <a:spLocks noChangeArrowheads="1"/>
          </p:cNvSpPr>
          <p:nvPr/>
        </p:nvSpPr>
        <p:spPr bwMode="auto">
          <a:xfrm>
            <a:off x="6324600" y="4191000"/>
            <a:ext cx="914400" cy="4572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46" name="Rectangle 232"/>
          <p:cNvSpPr>
            <a:spLocks noChangeArrowheads="1"/>
          </p:cNvSpPr>
          <p:nvPr/>
        </p:nvSpPr>
        <p:spPr bwMode="auto">
          <a:xfrm>
            <a:off x="7315200" y="5257800"/>
            <a:ext cx="304800" cy="2286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47" name="Rectangle 233"/>
          <p:cNvSpPr>
            <a:spLocks noChangeArrowheads="1"/>
          </p:cNvSpPr>
          <p:nvPr/>
        </p:nvSpPr>
        <p:spPr bwMode="auto">
          <a:xfrm>
            <a:off x="2590800" y="4648200"/>
            <a:ext cx="304800" cy="2286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48" name="Rectangle 234"/>
          <p:cNvSpPr>
            <a:spLocks noChangeArrowheads="1"/>
          </p:cNvSpPr>
          <p:nvPr/>
        </p:nvSpPr>
        <p:spPr bwMode="auto">
          <a:xfrm>
            <a:off x="5867400" y="4648200"/>
            <a:ext cx="304800" cy="2286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49" name="Line 235"/>
          <p:cNvSpPr>
            <a:spLocks noChangeShapeType="1"/>
          </p:cNvSpPr>
          <p:nvPr/>
        </p:nvSpPr>
        <p:spPr bwMode="auto">
          <a:xfrm>
            <a:off x="1447800" y="3886200"/>
            <a:ext cx="914400" cy="914400"/>
          </a:xfrm>
          <a:prstGeom prst="line">
            <a:avLst/>
          </a:prstGeom>
          <a:noFill/>
          <a:ln w="9525">
            <a:solidFill>
              <a:schemeClr val="bg1"/>
            </a:solidFill>
            <a:round/>
            <a:headEnd/>
            <a:tailEnd type="triangle" w="med" len="med"/>
          </a:ln>
        </p:spPr>
        <p:txBody>
          <a:bodyPr wrap="none" anchor="ctr"/>
          <a:lstStyle/>
          <a:p>
            <a:endParaRPr lang="zh-CN" altLang="en-US"/>
          </a:p>
        </p:txBody>
      </p:sp>
      <p:sp>
        <p:nvSpPr>
          <p:cNvPr id="550" name="Text Box 236"/>
          <p:cNvSpPr txBox="1">
            <a:spLocks noChangeArrowheads="1"/>
          </p:cNvSpPr>
          <p:nvPr/>
        </p:nvSpPr>
        <p:spPr bwMode="auto">
          <a:xfrm>
            <a:off x="914400" y="3733800"/>
            <a:ext cx="4572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grpSp>
        <p:nvGrpSpPr>
          <p:cNvPr id="551" name="Group 237"/>
          <p:cNvGrpSpPr>
            <a:grpSpLocks/>
          </p:cNvGrpSpPr>
          <p:nvPr/>
        </p:nvGrpSpPr>
        <p:grpSpPr bwMode="auto">
          <a:xfrm>
            <a:off x="6248400" y="4495800"/>
            <a:ext cx="1071563" cy="549275"/>
            <a:chOff x="7934" y="6345"/>
            <a:chExt cx="1197" cy="480"/>
          </a:xfrm>
        </p:grpSpPr>
        <p:sp>
          <p:nvSpPr>
            <p:cNvPr id="552" name="Line 238"/>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553" name="Text Box 239"/>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554" name="Text Box 240"/>
          <p:cNvSpPr txBox="1">
            <a:spLocks noChangeArrowheads="1"/>
          </p:cNvSpPr>
          <p:nvPr/>
        </p:nvSpPr>
        <p:spPr bwMode="auto">
          <a:xfrm>
            <a:off x="2514600" y="4648200"/>
            <a:ext cx="10668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exchange</a:t>
            </a:r>
          </a:p>
        </p:txBody>
      </p:sp>
      <p:sp>
        <p:nvSpPr>
          <p:cNvPr id="555" name="Text Box 241"/>
          <p:cNvSpPr txBox="1">
            <a:spLocks noChangeArrowheads="1"/>
          </p:cNvSpPr>
          <p:nvPr/>
        </p:nvSpPr>
        <p:spPr bwMode="auto">
          <a:xfrm>
            <a:off x="5791200" y="4648200"/>
            <a:ext cx="4572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556" name="Text Box 242"/>
          <p:cNvSpPr txBox="1">
            <a:spLocks noChangeArrowheads="1"/>
          </p:cNvSpPr>
          <p:nvPr/>
        </p:nvSpPr>
        <p:spPr bwMode="auto">
          <a:xfrm>
            <a:off x="914400" y="5715000"/>
            <a:ext cx="381000" cy="238125"/>
          </a:xfrm>
          <a:prstGeom prst="rect">
            <a:avLst/>
          </a:prstGeom>
          <a:solidFill>
            <a:schemeClr val="bg1"/>
          </a:solidFill>
          <a:ln w="9525">
            <a:noFill/>
            <a:miter lim="800000"/>
            <a:headEnd/>
            <a:tailEnd/>
          </a:ln>
        </p:spPr>
        <p:txBody>
          <a:bodyPr>
            <a:spAutoFit/>
          </a:bodyPr>
          <a:lstStyle/>
          <a:p>
            <a:pPr>
              <a:lnSpc>
                <a:spcPct val="60000"/>
              </a:lnSpc>
            </a:pPr>
            <a:r>
              <a:rPr lang="en-US" altLang="zh-CN" sz="1600">
                <a:ea typeface="宋体" pitchFamily="2" charset="-122"/>
              </a:rPr>
              <a:t>4</a:t>
            </a:r>
          </a:p>
        </p:txBody>
      </p:sp>
      <p:sp>
        <p:nvSpPr>
          <p:cNvPr id="557" name="Line 243"/>
          <p:cNvSpPr>
            <a:spLocks noChangeShapeType="1"/>
          </p:cNvSpPr>
          <p:nvPr/>
        </p:nvSpPr>
        <p:spPr bwMode="auto">
          <a:xfrm flipV="1">
            <a:off x="1447800" y="4800600"/>
            <a:ext cx="914400" cy="990600"/>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558" name="Group 244"/>
          <p:cNvGrpSpPr>
            <a:grpSpLocks/>
          </p:cNvGrpSpPr>
          <p:nvPr/>
        </p:nvGrpSpPr>
        <p:grpSpPr bwMode="auto">
          <a:xfrm>
            <a:off x="6248400" y="4191000"/>
            <a:ext cx="1071563" cy="549275"/>
            <a:chOff x="7934" y="6345"/>
            <a:chExt cx="1197" cy="480"/>
          </a:xfrm>
        </p:grpSpPr>
        <p:sp>
          <p:nvSpPr>
            <p:cNvPr id="559" name="Line 245"/>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560" name="Text Box 246"/>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5710"/>
                                        </p:tgtEl>
                                        <p:attrNameLst>
                                          <p:attrName>style.visibility</p:attrName>
                                        </p:attrNameLst>
                                      </p:cBhvr>
                                      <p:to>
                                        <p:strVal val="visible"/>
                                      </p:to>
                                    </p:set>
                                    <p:animEffect transition="in" filter="wipe(left)">
                                      <p:cBhvr>
                                        <p:cTn id="7" dur="500"/>
                                        <p:tgtEl>
                                          <p:spTgt spid="3657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7"/>
                                        </p:tgtEl>
                                        <p:attrNameLst>
                                          <p:attrName>style.visibility</p:attrName>
                                        </p:attrNameLst>
                                      </p:cBhvr>
                                      <p:to>
                                        <p:strVal val="visible"/>
                                      </p:to>
                                    </p:set>
                                    <p:animEffect transition="in" filter="wipe(down)">
                                      <p:cBhvr>
                                        <p:cTn id="12" dur="500"/>
                                        <p:tgtEl>
                                          <p:spTgt spid="46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16"/>
                                        </p:tgtEl>
                                        <p:attrNameLst>
                                          <p:attrName>style.visibility</p:attrName>
                                        </p:attrNameLst>
                                      </p:cBhvr>
                                      <p:to>
                                        <p:strVal val="visible"/>
                                      </p:to>
                                    </p:se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466"/>
                                        </p:tgtEl>
                                        <p:attrNameLst>
                                          <p:attrName>style.visibility</p:attrName>
                                        </p:attrNameLst>
                                      </p:cBhvr>
                                      <p:to>
                                        <p:strVal val="visible"/>
                                      </p:to>
                                    </p:set>
                                    <p:animEffect transition="in" filter="wipe(up)">
                                      <p:cBhvr>
                                        <p:cTn id="27" dur="500"/>
                                        <p:tgtEl>
                                          <p:spTgt spid="466"/>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525"/>
                                        </p:tgtEl>
                                        <p:attrNameLst>
                                          <p:attrName>style.visibility</p:attrName>
                                        </p:attrNameLst>
                                      </p:cBhvr>
                                      <p:to>
                                        <p:strVal val="visible"/>
                                      </p:to>
                                    </p:se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461"/>
                                        </p:tgtEl>
                                        <p:attrNameLst>
                                          <p:attrName>style.visibility</p:attrName>
                                        </p:attrNameLst>
                                      </p:cBhvr>
                                      <p:to>
                                        <p:strVal val="visible"/>
                                      </p:to>
                                    </p:set>
                                    <p:animEffect transition="in" filter="wipe(right)">
                                      <p:cBhvr>
                                        <p:cTn id="34" dur="500"/>
                                        <p:tgtEl>
                                          <p:spTgt spid="461"/>
                                        </p:tgtEl>
                                      </p:cBhvr>
                                    </p:animEffect>
                                  </p:childTnLst>
                                  <p:subTnLst>
                                    <p:set>
                                      <p:cBhvr override="childStyle">
                                        <p:cTn dur="1" fill="hold" display="0" masterRel="nextClick" afterEffect="1"/>
                                        <p:tgtEl>
                                          <p:spTgt spid="46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7"/>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465"/>
                                        </p:tgtEl>
                                        <p:attrNameLst>
                                          <p:attrName>style.visibility</p:attrName>
                                        </p:attrNameLst>
                                      </p:cBhvr>
                                      <p:to>
                                        <p:strVal val="visible"/>
                                      </p:to>
                                    </p:set>
                                    <p:animEffect transition="in" filter="wipe(up)">
                                      <p:cBhvr>
                                        <p:cTn id="46" dur="500"/>
                                        <p:tgtEl>
                                          <p:spTgt spid="465"/>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526"/>
                                        </p:tgtEl>
                                        <p:attrNameLst>
                                          <p:attrName>style.visibility</p:attrName>
                                        </p:attrNameLst>
                                      </p:cBhvr>
                                      <p:to>
                                        <p:strVal val="visible"/>
                                      </p:to>
                                    </p:set>
                                  </p:childTnLst>
                                </p:cTn>
                              </p:par>
                            </p:childTnLst>
                          </p:cTn>
                        </p:par>
                        <p:par>
                          <p:cTn id="50" fill="hold">
                            <p:stCondLst>
                              <p:cond delay="1500"/>
                            </p:stCondLst>
                            <p:childTnLst>
                              <p:par>
                                <p:cTn id="51" presetID="22" presetClass="entr" presetSubtype="2" fill="hold" nodeType="afterEffect">
                                  <p:stCondLst>
                                    <p:cond delay="0"/>
                                  </p:stCondLst>
                                  <p:childTnLst>
                                    <p:set>
                                      <p:cBhvr>
                                        <p:cTn id="52" dur="1" fill="hold">
                                          <p:stCondLst>
                                            <p:cond delay="0"/>
                                          </p:stCondLst>
                                        </p:cTn>
                                        <p:tgtEl>
                                          <p:spTgt spid="519"/>
                                        </p:tgtEl>
                                        <p:attrNameLst>
                                          <p:attrName>style.visibility</p:attrName>
                                        </p:attrNameLst>
                                      </p:cBhvr>
                                      <p:to>
                                        <p:strVal val="visible"/>
                                      </p:to>
                                    </p:set>
                                    <p:animEffect transition="in" filter="wipe(right)">
                                      <p:cBhvr>
                                        <p:cTn id="53" dur="500"/>
                                        <p:tgtEl>
                                          <p:spTgt spid="519"/>
                                        </p:tgtEl>
                                      </p:cBhvr>
                                    </p:animEffect>
                                  </p:childTnLst>
                                  <p:subTnLst>
                                    <p:set>
                                      <p:cBhvr override="childStyle">
                                        <p:cTn dur="1" fill="hold" display="0" masterRel="nextClick" afterEffect="1"/>
                                        <p:tgtEl>
                                          <p:spTgt spid="519"/>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52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518"/>
                                        </p:tgtEl>
                                        <p:attrNameLst>
                                          <p:attrName>style.visibility</p:attrName>
                                        </p:attrNameLst>
                                      </p:cBhvr>
                                      <p:to>
                                        <p:strVal val="visible"/>
                                      </p:to>
                                    </p:se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464"/>
                                        </p:tgtEl>
                                        <p:attrNameLst>
                                          <p:attrName>style.visibility</p:attrName>
                                        </p:attrNameLst>
                                      </p:cBhvr>
                                      <p:to>
                                        <p:strVal val="visible"/>
                                      </p:to>
                                    </p:set>
                                    <p:animEffect transition="in" filter="wipe(left)">
                                      <p:cBhvr>
                                        <p:cTn id="65" dur="500"/>
                                        <p:tgtEl>
                                          <p:spTgt spid="464"/>
                                        </p:tgtEl>
                                      </p:cBhvr>
                                    </p:animEffect>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527"/>
                                        </p:tgtEl>
                                        <p:attrNameLst>
                                          <p:attrName>style.visibility</p:attrName>
                                        </p:attrNameLst>
                                      </p:cBhvr>
                                      <p:to>
                                        <p:strVal val="visible"/>
                                      </p:to>
                                    </p:set>
                                  </p:childTnLst>
                                </p:cTn>
                              </p:par>
                            </p:childTnLst>
                          </p:cTn>
                        </p:par>
                        <p:par>
                          <p:cTn id="69" fill="hold">
                            <p:stCondLst>
                              <p:cond delay="1500"/>
                            </p:stCondLst>
                            <p:childTnLst>
                              <p:par>
                                <p:cTn id="70" presetID="1" presetClass="entr" presetSubtype="0" fill="hold" nodeType="afterEffect">
                                  <p:stCondLst>
                                    <p:cond delay="0"/>
                                  </p:stCondLst>
                                  <p:childTnLst>
                                    <p:set>
                                      <p:cBhvr>
                                        <p:cTn id="71" dur="1" fill="hold">
                                          <p:stCondLst>
                                            <p:cond delay="499"/>
                                          </p:stCondLst>
                                        </p:cTn>
                                        <p:tgtEl>
                                          <p:spTgt spid="4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529"/>
                                        </p:tgtEl>
                                        <p:attrNameLst>
                                          <p:attrName>style.visibility</p:attrName>
                                        </p:attrNameLst>
                                      </p:cBhvr>
                                      <p:to>
                                        <p:strVal val="visible"/>
                                      </p:to>
                                    </p:set>
                                  </p:childTnLst>
                                </p:cTn>
                              </p:par>
                            </p:childTnLst>
                          </p:cTn>
                        </p:par>
                        <p:par>
                          <p:cTn id="76" fill="hold">
                            <p:stCondLst>
                              <p:cond delay="500"/>
                            </p:stCondLst>
                            <p:childTnLst>
                              <p:par>
                                <p:cTn id="77" presetID="22" presetClass="entr" presetSubtype="2" fill="hold" nodeType="afterEffect">
                                  <p:stCondLst>
                                    <p:cond delay="0"/>
                                  </p:stCondLst>
                                  <p:childTnLst>
                                    <p:set>
                                      <p:cBhvr>
                                        <p:cTn id="78" dur="1" fill="hold">
                                          <p:stCondLst>
                                            <p:cond delay="0"/>
                                          </p:stCondLst>
                                        </p:cTn>
                                        <p:tgtEl>
                                          <p:spTgt spid="530"/>
                                        </p:tgtEl>
                                        <p:attrNameLst>
                                          <p:attrName>style.visibility</p:attrName>
                                        </p:attrNameLst>
                                      </p:cBhvr>
                                      <p:to>
                                        <p:strVal val="visible"/>
                                      </p:to>
                                    </p:set>
                                    <p:animEffect transition="in" filter="wipe(right)">
                                      <p:cBhvr>
                                        <p:cTn id="79" dur="500"/>
                                        <p:tgtEl>
                                          <p:spTgt spid="530"/>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534"/>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499"/>
                                          </p:stCondLst>
                                        </p:cTn>
                                        <p:tgtEl>
                                          <p:spTgt spid="46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35"/>
                                        </p:tgtEl>
                                        <p:attrNameLst>
                                          <p:attrName>style.visibility</p:attrName>
                                        </p:attrNameLst>
                                      </p:cBhvr>
                                      <p:to>
                                        <p:strVal val="visible"/>
                                      </p:to>
                                    </p:se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536"/>
                                        </p:tgtEl>
                                        <p:attrNameLst>
                                          <p:attrName>style.visibility</p:attrName>
                                        </p:attrNameLst>
                                      </p:cBhvr>
                                      <p:to>
                                        <p:strVal val="visible"/>
                                      </p:to>
                                    </p:set>
                                    <p:animEffect transition="in" filter="wipe(left)">
                                      <p:cBhvr>
                                        <p:cTn id="94" dur="500"/>
                                        <p:tgtEl>
                                          <p:spTgt spid="536"/>
                                        </p:tgtEl>
                                      </p:cBhvr>
                                    </p:animEffect>
                                  </p:childTnLst>
                                </p:cTn>
                              </p:par>
                            </p:childTnLst>
                          </p:cTn>
                        </p:par>
                        <p:par>
                          <p:cTn id="95" fill="hold">
                            <p:stCondLst>
                              <p:cond delay="1000"/>
                            </p:stCondLst>
                            <p:childTnLst>
                              <p:par>
                                <p:cTn id="96" presetID="1" presetClass="entr" presetSubtype="0" fill="hold" grpId="0" nodeType="afterEffect">
                                  <p:stCondLst>
                                    <p:cond delay="0"/>
                                  </p:stCondLst>
                                  <p:childTnLst>
                                    <p:set>
                                      <p:cBhvr>
                                        <p:cTn id="97" dur="1" fill="hold">
                                          <p:stCondLst>
                                            <p:cond delay="499"/>
                                          </p:stCondLst>
                                        </p:cTn>
                                        <p:tgtEl>
                                          <p:spTgt spid="537"/>
                                        </p:tgtEl>
                                        <p:attrNameLst>
                                          <p:attrName>style.visibility</p:attrName>
                                        </p:attrNameLst>
                                      </p:cBhvr>
                                      <p:to>
                                        <p:strVal val="visible"/>
                                      </p:to>
                                    </p:set>
                                  </p:childTnLst>
                                </p:cTn>
                              </p:par>
                            </p:childTnLst>
                          </p:cTn>
                        </p:par>
                        <p:par>
                          <p:cTn id="98" fill="hold">
                            <p:stCondLst>
                              <p:cond delay="1500"/>
                            </p:stCondLst>
                            <p:childTnLst>
                              <p:par>
                                <p:cTn id="99" presetID="1" presetClass="entr" presetSubtype="0" fill="hold" nodeType="afterEffect">
                                  <p:stCondLst>
                                    <p:cond delay="0"/>
                                  </p:stCondLst>
                                  <p:childTnLst>
                                    <p:set>
                                      <p:cBhvr>
                                        <p:cTn id="100" dur="1" fill="hold">
                                          <p:stCondLst>
                                            <p:cond delay="499"/>
                                          </p:stCondLst>
                                        </p:cTn>
                                        <p:tgtEl>
                                          <p:spTgt spid="538"/>
                                        </p:tgtEl>
                                        <p:attrNameLst>
                                          <p:attrName>style.visibility</p:attrName>
                                        </p:attrNameLst>
                                      </p:cBhvr>
                                      <p:to>
                                        <p:strVal val="visible"/>
                                      </p:to>
                                    </p:set>
                                  </p:childTnLst>
                                  <p:subTnLst>
                                    <p:set>
                                      <p:cBhvr override="childStyle">
                                        <p:cTn dur="1" fill="hold" display="0" masterRel="nextClick" afterEffect="1"/>
                                        <p:tgtEl>
                                          <p:spTgt spid="538"/>
                                        </p:tgtEl>
                                        <p:attrNameLst>
                                          <p:attrName>style.visibility</p:attrName>
                                        </p:attrNameLst>
                                      </p:cBhvr>
                                      <p:to>
                                        <p:strVal val="hidden"/>
                                      </p:to>
                                    </p:set>
                                  </p:sub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547"/>
                                        </p:tgtEl>
                                        <p:attrNameLst>
                                          <p:attrName>style.visibility</p:attrName>
                                        </p:attrNameLst>
                                      </p:cBhvr>
                                      <p:to>
                                        <p:strVal val="visible"/>
                                      </p:to>
                                    </p:set>
                                  </p:childTnLst>
                                </p:cTn>
                              </p:par>
                            </p:childTnLst>
                          </p:cTn>
                        </p:par>
                        <p:par>
                          <p:cTn id="105" fill="hold">
                            <p:stCondLst>
                              <p:cond delay="500"/>
                            </p:stCondLst>
                            <p:childTnLst>
                              <p:par>
                                <p:cTn id="106" presetID="1" presetClass="entr" presetSubtype="0" fill="hold" grpId="0" nodeType="afterEffect">
                                  <p:stCondLst>
                                    <p:cond delay="0"/>
                                  </p:stCondLst>
                                  <p:childTnLst>
                                    <p:set>
                                      <p:cBhvr>
                                        <p:cTn id="107" dur="1" fill="hold">
                                          <p:stCondLst>
                                            <p:cond delay="499"/>
                                          </p:stCondLst>
                                        </p:cTn>
                                        <p:tgtEl>
                                          <p:spTgt spid="548"/>
                                        </p:tgtEl>
                                        <p:attrNameLst>
                                          <p:attrName>style.visibility</p:attrName>
                                        </p:attrNameLst>
                                      </p:cBhvr>
                                      <p:to>
                                        <p:strVal val="visible"/>
                                      </p:to>
                                    </p:se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499"/>
                                          </p:stCondLst>
                                        </p:cTn>
                                        <p:tgtEl>
                                          <p:spTgt spid="550"/>
                                        </p:tgtEl>
                                        <p:attrNameLst>
                                          <p:attrName>style.visibility</p:attrName>
                                        </p:attrNameLst>
                                      </p:cBhvr>
                                      <p:to>
                                        <p:strVal val="visible"/>
                                      </p:to>
                                    </p:set>
                                  </p:childTnLst>
                                </p:cTn>
                              </p:par>
                            </p:childTnLst>
                          </p:cTn>
                        </p:par>
                        <p:par>
                          <p:cTn id="111" fill="hold">
                            <p:stCondLst>
                              <p:cond delay="1500"/>
                            </p:stCondLst>
                            <p:childTnLst>
                              <p:par>
                                <p:cTn id="112" presetID="1" presetClass="entr" presetSubtype="0" fill="hold" grpId="0" nodeType="afterEffect">
                                  <p:stCondLst>
                                    <p:cond delay="0"/>
                                  </p:stCondLst>
                                  <p:childTnLst>
                                    <p:set>
                                      <p:cBhvr>
                                        <p:cTn id="113" dur="1" fill="hold">
                                          <p:stCondLst>
                                            <p:cond delay="499"/>
                                          </p:stCondLst>
                                        </p:cTn>
                                        <p:tgtEl>
                                          <p:spTgt spid="549"/>
                                        </p:tgtEl>
                                        <p:attrNameLst>
                                          <p:attrName>style.visibility</p:attrName>
                                        </p:attrNameLst>
                                      </p:cBhvr>
                                      <p:to>
                                        <p:strVal val="visible"/>
                                      </p:to>
                                    </p:set>
                                  </p:childTnLst>
                                </p:cTn>
                              </p:par>
                            </p:childTnLst>
                          </p:cTn>
                        </p:par>
                        <p:par>
                          <p:cTn id="114" fill="hold">
                            <p:stCondLst>
                              <p:cond delay="2000"/>
                            </p:stCondLst>
                            <p:childTnLst>
                              <p:par>
                                <p:cTn id="115" presetID="1" presetClass="entr" presetSubtype="0" fill="hold" grpId="0" nodeType="afterEffect">
                                  <p:stCondLst>
                                    <p:cond delay="0"/>
                                  </p:stCondLst>
                                  <p:childTnLst>
                                    <p:set>
                                      <p:cBhvr>
                                        <p:cTn id="116" dur="1" fill="hold">
                                          <p:stCondLst>
                                            <p:cond delay="499"/>
                                          </p:stCondLst>
                                        </p:cTn>
                                        <p:tgtEl>
                                          <p:spTgt spid="54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546"/>
                                        </p:tgtEl>
                                        <p:attrNameLst>
                                          <p:attrName>style.visibility</p:attrName>
                                        </p:attrNameLst>
                                      </p:cBhvr>
                                      <p:to>
                                        <p:strVal val="visible"/>
                                      </p:to>
                                    </p:set>
                                  </p:childTnLst>
                                </p:cTn>
                              </p:par>
                            </p:childTnLst>
                          </p:cTn>
                        </p:par>
                        <p:par>
                          <p:cTn id="121" fill="hold">
                            <p:stCondLst>
                              <p:cond delay="500"/>
                            </p:stCondLst>
                            <p:childTnLst>
                              <p:par>
                                <p:cTn id="122" presetID="1" presetClass="entr" presetSubtype="0" fill="hold" nodeType="afterEffect">
                                  <p:stCondLst>
                                    <p:cond delay="0"/>
                                  </p:stCondLst>
                                  <p:childTnLst>
                                    <p:set>
                                      <p:cBhvr>
                                        <p:cTn id="123" dur="1" fill="hold">
                                          <p:stCondLst>
                                            <p:cond delay="499"/>
                                          </p:stCondLst>
                                        </p:cTn>
                                        <p:tgtEl>
                                          <p:spTgt spid="541"/>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551"/>
                                        </p:tgtEl>
                                        <p:attrNameLst>
                                          <p:attrName>style.visibility</p:attrName>
                                        </p:attrNameLst>
                                      </p:cBhvr>
                                      <p:to>
                                        <p:strVal val="visible"/>
                                      </p:to>
                                    </p:set>
                                    <p:animEffect transition="in" filter="wipe(right)">
                                      <p:cBhvr>
                                        <p:cTn id="127" dur="500"/>
                                        <p:tgtEl>
                                          <p:spTgt spid="551"/>
                                        </p:tgtEl>
                                      </p:cBhvr>
                                    </p:animEffect>
                                  </p:childTnLst>
                                  <p:subTnLst>
                                    <p:set>
                                      <p:cBhvr override="childStyle">
                                        <p:cTn dur="1" fill="hold" display="0" masterRel="nextClick" afterEffect="1"/>
                                        <p:tgtEl>
                                          <p:spTgt spid="551"/>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55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499"/>
                                          </p:stCondLst>
                                        </p:cTn>
                                        <p:tgtEl>
                                          <p:spTgt spid="556"/>
                                        </p:tgtEl>
                                        <p:attrNameLst>
                                          <p:attrName>style.visibility</p:attrName>
                                        </p:attrNameLst>
                                      </p:cBhvr>
                                      <p:to>
                                        <p:strVal val="visible"/>
                                      </p:to>
                                    </p:set>
                                  </p:childTnLst>
                                </p:cTn>
                              </p:par>
                            </p:childTnLst>
                          </p:cTn>
                        </p:par>
                        <p:par>
                          <p:cTn id="136" fill="hold">
                            <p:stCondLst>
                              <p:cond delay="500"/>
                            </p:stCondLst>
                            <p:childTnLst>
                              <p:par>
                                <p:cTn id="137" presetID="22" presetClass="entr" presetSubtype="8" fill="hold" grpId="0" nodeType="afterEffect">
                                  <p:stCondLst>
                                    <p:cond delay="0"/>
                                  </p:stCondLst>
                                  <p:childTnLst>
                                    <p:set>
                                      <p:cBhvr>
                                        <p:cTn id="138" dur="1" fill="hold">
                                          <p:stCondLst>
                                            <p:cond delay="0"/>
                                          </p:stCondLst>
                                        </p:cTn>
                                        <p:tgtEl>
                                          <p:spTgt spid="557"/>
                                        </p:tgtEl>
                                        <p:attrNameLst>
                                          <p:attrName>style.visibility</p:attrName>
                                        </p:attrNameLst>
                                      </p:cBhvr>
                                      <p:to>
                                        <p:strVal val="visible"/>
                                      </p:to>
                                    </p:set>
                                    <p:animEffect transition="in" filter="wipe(left)">
                                      <p:cBhvr>
                                        <p:cTn id="139" dur="500"/>
                                        <p:tgtEl>
                                          <p:spTgt spid="557"/>
                                        </p:tgtEl>
                                      </p:cBhvr>
                                    </p:animEffect>
                                  </p:childTnLst>
                                </p:cTn>
                              </p:par>
                            </p:childTnLst>
                          </p:cTn>
                        </p:par>
                        <p:par>
                          <p:cTn id="140" fill="hold">
                            <p:stCondLst>
                              <p:cond delay="1000"/>
                            </p:stCondLst>
                            <p:childTnLst>
                              <p:par>
                                <p:cTn id="141" presetID="1" presetClass="entr" presetSubtype="0" fill="hold" grpId="0" nodeType="afterEffect">
                                  <p:stCondLst>
                                    <p:cond delay="0"/>
                                  </p:stCondLst>
                                  <p:childTnLst>
                                    <p:set>
                                      <p:cBhvr>
                                        <p:cTn id="142" dur="1" fill="hold">
                                          <p:stCondLst>
                                            <p:cond delay="499"/>
                                          </p:stCondLst>
                                        </p:cTn>
                                        <p:tgtEl>
                                          <p:spTgt spid="555"/>
                                        </p:tgtEl>
                                        <p:attrNameLst>
                                          <p:attrName>style.visibility</p:attrName>
                                        </p:attrNameLst>
                                      </p:cBhvr>
                                      <p:to>
                                        <p:strVal val="visible"/>
                                      </p:to>
                                    </p:set>
                                  </p:childTnLst>
                                </p:cTn>
                              </p:par>
                            </p:childTnLst>
                          </p:cTn>
                        </p:par>
                        <p:par>
                          <p:cTn id="143" fill="hold">
                            <p:stCondLst>
                              <p:cond delay="1500"/>
                            </p:stCondLst>
                            <p:childTnLst>
                              <p:par>
                                <p:cTn id="144" presetID="22" presetClass="entr" presetSubtype="2" fill="hold" nodeType="afterEffect">
                                  <p:stCondLst>
                                    <p:cond delay="0"/>
                                  </p:stCondLst>
                                  <p:childTnLst>
                                    <p:set>
                                      <p:cBhvr>
                                        <p:cTn id="145" dur="1" fill="hold">
                                          <p:stCondLst>
                                            <p:cond delay="0"/>
                                          </p:stCondLst>
                                        </p:cTn>
                                        <p:tgtEl>
                                          <p:spTgt spid="558"/>
                                        </p:tgtEl>
                                        <p:attrNameLst>
                                          <p:attrName>style.visibility</p:attrName>
                                        </p:attrNameLst>
                                      </p:cBhvr>
                                      <p:to>
                                        <p:strVal val="visible"/>
                                      </p:to>
                                    </p:set>
                                    <p:animEffect transition="in" filter="wipe(right)">
                                      <p:cBhvr>
                                        <p:cTn id="146" dur="500"/>
                                        <p:tgtEl>
                                          <p:spTgt spid="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710" grpId="0" animBg="1"/>
      <p:bldP spid="460" grpId="0" animBg="1"/>
      <p:bldP spid="464" grpId="0" animBg="1"/>
      <p:bldP spid="465" grpId="0" animBg="1"/>
      <p:bldP spid="466" grpId="0" animBg="1"/>
      <p:bldP spid="516" grpId="0" animBg="1" autoUpdateAnimBg="0"/>
      <p:bldP spid="517" grpId="0" animBg="1" autoUpdateAnimBg="0"/>
      <p:bldP spid="518" grpId="0" animBg="1" autoUpdateAnimBg="0"/>
      <p:bldP spid="522" grpId="0" animBg="1" autoUpdateAnimBg="0"/>
      <p:bldP spid="523" grpId="0" animBg="1" autoUpdateAnimBg="0"/>
      <p:bldP spid="524" grpId="0" animBg="1" autoUpdateAnimBg="0"/>
      <p:bldP spid="525" grpId="0" animBg="1" autoUpdateAnimBg="0"/>
      <p:bldP spid="526" grpId="0" animBg="1" autoUpdateAnimBg="0"/>
      <p:bldP spid="527" grpId="0" animBg="1" autoUpdateAnimBg="0"/>
      <p:bldP spid="528" grpId="0" animBg="1" autoUpdateAnimBg="0"/>
      <p:bldP spid="529" grpId="0" animBg="1" autoUpdateAnimBg="0"/>
      <p:bldP spid="534" grpId="0" animBg="1" autoUpdateAnimBg="0"/>
      <p:bldP spid="535" grpId="0" animBg="1" autoUpdateAnimBg="0"/>
      <p:bldP spid="536" grpId="0" animBg="1"/>
      <p:bldP spid="537" grpId="0" animBg="1" autoUpdateAnimBg="0"/>
      <p:bldP spid="545" grpId="0" animBg="1"/>
      <p:bldP spid="546" grpId="0" animBg="1"/>
      <p:bldP spid="547" grpId="0" animBg="1"/>
      <p:bldP spid="548" grpId="0" animBg="1"/>
      <p:bldP spid="549" grpId="0" animBg="1"/>
      <p:bldP spid="550" grpId="0" animBg="1" autoUpdateAnimBg="0"/>
      <p:bldP spid="554" grpId="0" animBg="1" autoUpdateAnimBg="0"/>
      <p:bldP spid="555" grpId="0" animBg="1" autoUpdateAnimBg="0"/>
      <p:bldP spid="556" grpId="0" animBg="1" autoUpdateAnimBg="0"/>
      <p:bldP spid="55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00035F-28D2-4173-80CA-8604D2AE8261}" type="slidenum">
              <a:rPr lang="en-US" altLang="zh-CN" smtClean="0"/>
              <a:pPr>
                <a:defRPr/>
              </a:pPr>
              <a:t>38</a:t>
            </a:fld>
            <a:endParaRPr lang="en-US" altLang="zh-CN"/>
          </a:p>
        </p:txBody>
      </p:sp>
      <p:sp>
        <p:nvSpPr>
          <p:cNvPr id="3" name="Rectangle 34"/>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宋体" pitchFamily="2" charset="-122"/>
                <a:ea typeface="+mj-ea"/>
                <a:cs typeface="+mj-cs"/>
              </a:rPr>
              <a:t>栈式散列符号表示意图</a:t>
            </a:r>
            <a:endParaRPr kumimoji="1" lang="zh-CN" altLang="en-US" sz="4000" b="1" i="0" u="none" strike="noStrike" kern="0" cap="none" spc="0" normalizeH="0" baseline="0" noProof="0" dirty="0" smtClean="0">
              <a:ln>
                <a:noFill/>
              </a:ln>
              <a:solidFill>
                <a:srgbClr val="FF3300"/>
              </a:solidFill>
              <a:effectLst/>
              <a:uLnTx/>
              <a:uFillTx/>
              <a:latin typeface="宋体" pitchFamily="2" charset="-122"/>
              <a:ea typeface="+mj-ea"/>
              <a:cs typeface="+mj-cs"/>
            </a:endParaRPr>
          </a:p>
        </p:txBody>
      </p:sp>
      <p:sp>
        <p:nvSpPr>
          <p:cNvPr id="4" name="Text Box 142"/>
          <p:cNvSpPr txBox="1">
            <a:spLocks noChangeArrowheads="1"/>
          </p:cNvSpPr>
          <p:nvPr/>
        </p:nvSpPr>
        <p:spPr bwMode="auto">
          <a:xfrm>
            <a:off x="7542330" y="139378"/>
            <a:ext cx="1557337" cy="30469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lnSpc>
                <a:spcPct val="120000"/>
              </a:lnSpc>
            </a:pPr>
            <a:r>
              <a:rPr lang="en-US" altLang="zh-CN" sz="1600" dirty="0" smtClean="0">
                <a:ea typeface="宋体" pitchFamily="2" charset="-122"/>
              </a:rPr>
              <a:t>a</a:t>
            </a:r>
            <a:r>
              <a:rPr lang="en-US" altLang="zh-CN" sz="1600" dirty="0">
                <a:ea typeface="宋体" pitchFamily="2" charset="-122"/>
              </a:rPr>
              <a:t>	    </a:t>
            </a:r>
            <a:r>
              <a:rPr lang="en-US" altLang="zh-CN" sz="1600" dirty="0" smtClean="0">
                <a:ea typeface="宋体" pitchFamily="2" charset="-122"/>
              </a:rPr>
              <a:t> 1</a:t>
            </a:r>
            <a:endParaRPr lang="en-US" altLang="zh-CN" sz="1600" dirty="0">
              <a:ea typeface="宋体" pitchFamily="2" charset="-122"/>
            </a:endParaRPr>
          </a:p>
          <a:p>
            <a:pPr eaLnBrk="1" hangingPunct="1">
              <a:lnSpc>
                <a:spcPct val="120000"/>
              </a:lnSpc>
            </a:pPr>
            <a:r>
              <a:rPr lang="en-US" altLang="zh-CN" sz="1600" dirty="0" smtClean="0">
                <a:ea typeface="宋体" pitchFamily="2" charset="-122"/>
              </a:rPr>
              <a:t>x</a:t>
            </a:r>
            <a:r>
              <a:rPr lang="en-US" altLang="zh-CN" sz="1600" dirty="0">
                <a:ea typeface="宋体" pitchFamily="2" charset="-122"/>
              </a:rPr>
              <a:t>	    </a:t>
            </a:r>
            <a:r>
              <a:rPr lang="en-US" altLang="zh-CN" sz="1600" dirty="0" smtClean="0">
                <a:ea typeface="宋体" pitchFamily="2" charset="-122"/>
              </a:rPr>
              <a:t> 3</a:t>
            </a:r>
            <a:endParaRPr lang="en-US" altLang="zh-CN" sz="1600" dirty="0">
              <a:ea typeface="宋体" pitchFamily="2" charset="-122"/>
            </a:endParaRPr>
          </a:p>
          <a:p>
            <a:pPr eaLnBrk="1" hangingPunct="1">
              <a:lnSpc>
                <a:spcPct val="120000"/>
              </a:lnSpc>
            </a:pPr>
            <a:r>
              <a:rPr lang="en-US" altLang="zh-CN" sz="1600" dirty="0" err="1">
                <a:ea typeface="宋体" pitchFamily="2" charset="-122"/>
              </a:rPr>
              <a:t>readarray</a:t>
            </a:r>
            <a:r>
              <a:rPr lang="en-US" altLang="zh-CN" sz="1600" dirty="0">
                <a:ea typeface="宋体" pitchFamily="2" charset="-122"/>
              </a:rPr>
              <a:t>     </a:t>
            </a:r>
            <a:r>
              <a:rPr lang="en-US" altLang="zh-CN" sz="1600" dirty="0" smtClean="0">
                <a:ea typeface="宋体" pitchFamily="2" charset="-122"/>
              </a:rPr>
              <a:t> 8</a:t>
            </a:r>
            <a:endParaRPr lang="en-US" altLang="zh-CN" sz="1600" dirty="0">
              <a:ea typeface="宋体" pitchFamily="2" charset="-122"/>
            </a:endParaRPr>
          </a:p>
          <a:p>
            <a:pPr eaLnBrk="1" hangingPunct="1">
              <a:lnSpc>
                <a:spcPct val="120000"/>
              </a:lnSpc>
            </a:pPr>
            <a:r>
              <a:rPr lang="en-US" altLang="zh-CN" sz="1600" dirty="0">
                <a:ea typeface="宋体" pitchFamily="2" charset="-122"/>
              </a:rPr>
              <a:t>exchange      11 quicksort      </a:t>
            </a:r>
            <a:r>
              <a:rPr lang="en-US" altLang="zh-CN" sz="1600" dirty="0" smtClean="0">
                <a:ea typeface="宋体" pitchFamily="2" charset="-122"/>
              </a:rPr>
              <a:t> 1</a:t>
            </a:r>
            <a:endParaRPr lang="en-US" altLang="zh-CN" sz="1600" dirty="0">
              <a:ea typeface="宋体" pitchFamily="2" charset="-122"/>
            </a:endParaRPr>
          </a:p>
          <a:p>
            <a:pPr eaLnBrk="1" hangingPunct="1">
              <a:lnSpc>
                <a:spcPct val="120000"/>
              </a:lnSpc>
            </a:pPr>
            <a:r>
              <a:rPr lang="en-US" altLang="zh-CN" sz="1600" dirty="0" smtClean="0">
                <a:ea typeface="宋体" pitchFamily="2" charset="-122"/>
              </a:rPr>
              <a:t>k                     8</a:t>
            </a:r>
          </a:p>
          <a:p>
            <a:pPr eaLnBrk="1" hangingPunct="1">
              <a:lnSpc>
                <a:spcPct val="120000"/>
              </a:lnSpc>
            </a:pPr>
            <a:r>
              <a:rPr lang="en-US" altLang="zh-CN" sz="1600" dirty="0" smtClean="0">
                <a:ea typeface="宋体" pitchFamily="2" charset="-122"/>
              </a:rPr>
              <a:t>V              </a:t>
            </a:r>
            <a:r>
              <a:rPr lang="en-US" altLang="zh-CN" sz="1600" dirty="0">
                <a:ea typeface="宋体" pitchFamily="2" charset="-122"/>
              </a:rPr>
              <a:t>	    </a:t>
            </a:r>
            <a:r>
              <a:rPr lang="en-US" altLang="zh-CN" sz="1600" dirty="0" smtClean="0">
                <a:ea typeface="宋体" pitchFamily="2" charset="-122"/>
              </a:rPr>
              <a:t> 3</a:t>
            </a:r>
            <a:endParaRPr lang="en-US" altLang="zh-CN" sz="1600" dirty="0">
              <a:ea typeface="宋体" pitchFamily="2" charset="-122"/>
            </a:endParaRPr>
          </a:p>
          <a:p>
            <a:pPr eaLnBrk="1" hangingPunct="1">
              <a:lnSpc>
                <a:spcPct val="120000"/>
              </a:lnSpc>
            </a:pPr>
            <a:r>
              <a:rPr lang="en-US" altLang="zh-CN" sz="1600" dirty="0" smtClean="0">
                <a:ea typeface="宋体" pitchFamily="2" charset="-122"/>
              </a:rPr>
              <a:t>partition        4 </a:t>
            </a:r>
            <a:endParaRPr lang="en-US" altLang="zh-CN" sz="1600" dirty="0">
              <a:ea typeface="宋体" pitchFamily="2" charset="-122"/>
            </a:endParaRPr>
          </a:p>
          <a:p>
            <a:pPr eaLnBrk="1" hangingPunct="1">
              <a:lnSpc>
                <a:spcPct val="120000"/>
              </a:lnSpc>
            </a:pPr>
            <a:r>
              <a:rPr lang="en-US" altLang="zh-CN" sz="1600" dirty="0" err="1" smtClean="0">
                <a:ea typeface="宋体" pitchFamily="2" charset="-122"/>
              </a:rPr>
              <a:t>i</a:t>
            </a:r>
            <a:r>
              <a:rPr lang="en-US" altLang="zh-CN" sz="1600" dirty="0" smtClean="0">
                <a:ea typeface="宋体" pitchFamily="2" charset="-122"/>
              </a:rPr>
              <a:t>                      5 </a:t>
            </a:r>
            <a:endParaRPr lang="en-US" altLang="zh-CN" sz="1600" dirty="0">
              <a:ea typeface="宋体" pitchFamily="2" charset="-122"/>
            </a:endParaRPr>
          </a:p>
          <a:p>
            <a:pPr eaLnBrk="1" hangingPunct="1">
              <a:lnSpc>
                <a:spcPct val="120000"/>
              </a:lnSpc>
            </a:pPr>
            <a:r>
              <a:rPr lang="en-US" altLang="zh-CN" sz="1600" dirty="0" smtClean="0">
                <a:ea typeface="宋体" pitchFamily="2" charset="-122"/>
              </a:rPr>
              <a:t>j                      3 </a:t>
            </a:r>
            <a:endParaRPr lang="en-US" altLang="zh-CN" sz="1600" dirty="0">
              <a:ea typeface="宋体" pitchFamily="2" charset="-122"/>
            </a:endParaRPr>
          </a:p>
        </p:txBody>
      </p:sp>
      <p:sp>
        <p:nvSpPr>
          <p:cNvPr id="5" name="TextBox 4"/>
          <p:cNvSpPr txBox="1"/>
          <p:nvPr/>
        </p:nvSpPr>
        <p:spPr>
          <a:xfrm>
            <a:off x="116505" y="998730"/>
            <a:ext cx="7342587" cy="461665"/>
          </a:xfrm>
          <a:prstGeom prst="rect">
            <a:avLst/>
          </a:prstGeom>
          <a:solidFill>
            <a:srgbClr val="FFFF00"/>
          </a:solidFill>
        </p:spPr>
        <p:txBody>
          <a:bodyPr wrap="none" rtlCol="0">
            <a:spAutoFit/>
          </a:bodyPr>
          <a:lstStyle/>
          <a:p>
            <a:r>
              <a:rPr lang="en-US" altLang="zh-CN" dirty="0" smtClean="0"/>
              <a:t>a, x, </a:t>
            </a:r>
            <a:r>
              <a:rPr lang="en-US" altLang="zh-CN" dirty="0" err="1" smtClean="0"/>
              <a:t>readarray</a:t>
            </a:r>
            <a:r>
              <a:rPr lang="en-US" altLang="zh-CN" dirty="0" smtClean="0"/>
              <a:t>, exchange, quicksort, k, v, partition, </a:t>
            </a:r>
            <a:r>
              <a:rPr lang="en-US" altLang="zh-CN" dirty="0" err="1" smtClean="0"/>
              <a:t>i</a:t>
            </a:r>
            <a:r>
              <a:rPr lang="en-US" altLang="zh-CN" dirty="0" smtClean="0"/>
              <a:t>, j</a:t>
            </a:r>
            <a:endParaRPr lang="zh-CN" altLang="en-US" dirty="0"/>
          </a:p>
        </p:txBody>
      </p:sp>
      <p:sp>
        <p:nvSpPr>
          <p:cNvPr id="6" name="Text Box 297"/>
          <p:cNvSpPr txBox="1">
            <a:spLocks noChangeArrowheads="1"/>
          </p:cNvSpPr>
          <p:nvPr/>
        </p:nvSpPr>
        <p:spPr bwMode="auto">
          <a:xfrm>
            <a:off x="5791200" y="3048000"/>
            <a:ext cx="457200" cy="242888"/>
          </a:xfrm>
          <a:prstGeom prst="rect">
            <a:avLst/>
          </a:prstGeom>
          <a:solidFill>
            <a:schemeClr val="bg1"/>
          </a:solidFill>
          <a:ln w="9525">
            <a:noFill/>
            <a:miter lim="800000"/>
            <a:headEnd/>
            <a:tailEnd/>
          </a:ln>
        </p:spPr>
        <p:txBody>
          <a:bodyPr>
            <a:spAutoFit/>
          </a:bodyPr>
          <a:lstStyle/>
          <a:p>
            <a:pPr>
              <a:lnSpc>
                <a:spcPct val="55000"/>
              </a:lnSpc>
            </a:pPr>
            <a:r>
              <a:rPr lang="en-US" altLang="zh-CN" sz="1800" b="0">
                <a:ea typeface="宋体" pitchFamily="2" charset="-122"/>
              </a:rPr>
              <a:t>nil</a:t>
            </a:r>
          </a:p>
        </p:txBody>
      </p:sp>
      <p:grpSp>
        <p:nvGrpSpPr>
          <p:cNvPr id="7" name="Group 160"/>
          <p:cNvGrpSpPr>
            <a:grpSpLocks/>
          </p:cNvGrpSpPr>
          <p:nvPr/>
        </p:nvGrpSpPr>
        <p:grpSpPr bwMode="auto">
          <a:xfrm>
            <a:off x="6248400" y="3810000"/>
            <a:ext cx="1071563" cy="549275"/>
            <a:chOff x="7934" y="6345"/>
            <a:chExt cx="1197" cy="480"/>
          </a:xfrm>
        </p:grpSpPr>
        <p:sp>
          <p:nvSpPr>
            <p:cNvPr id="8" name="Line 161"/>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9" name="Text Box 162"/>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10" name="Rectangle 163"/>
          <p:cNvSpPr>
            <a:spLocks noChangeArrowheads="1"/>
          </p:cNvSpPr>
          <p:nvPr/>
        </p:nvSpPr>
        <p:spPr bwMode="auto">
          <a:xfrm>
            <a:off x="6324600" y="3886200"/>
            <a:ext cx="914400" cy="30480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1" name="Group 164"/>
          <p:cNvGrpSpPr>
            <a:grpSpLocks/>
          </p:cNvGrpSpPr>
          <p:nvPr/>
        </p:nvGrpSpPr>
        <p:grpSpPr bwMode="auto">
          <a:xfrm>
            <a:off x="6248400" y="4191000"/>
            <a:ext cx="1071563" cy="549275"/>
            <a:chOff x="7934" y="6345"/>
            <a:chExt cx="1197" cy="480"/>
          </a:xfrm>
        </p:grpSpPr>
        <p:sp>
          <p:nvSpPr>
            <p:cNvPr id="12" name="Line 165"/>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13" name="Text Box 166"/>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grpSp>
        <p:nvGrpSpPr>
          <p:cNvPr id="14" name="Group 167"/>
          <p:cNvGrpSpPr>
            <a:grpSpLocks/>
          </p:cNvGrpSpPr>
          <p:nvPr/>
        </p:nvGrpSpPr>
        <p:grpSpPr bwMode="auto">
          <a:xfrm>
            <a:off x="6248400" y="4114800"/>
            <a:ext cx="990600" cy="1295400"/>
            <a:chOff x="4320" y="2304"/>
            <a:chExt cx="624" cy="816"/>
          </a:xfrm>
        </p:grpSpPr>
        <p:sp>
          <p:nvSpPr>
            <p:cNvPr id="15" name="Line 168"/>
            <p:cNvSpPr>
              <a:spLocks noChangeShapeType="1"/>
            </p:cNvSpPr>
            <p:nvPr/>
          </p:nvSpPr>
          <p:spPr bwMode="auto">
            <a:xfrm flipH="1" flipV="1">
              <a:off x="4848" y="3120"/>
              <a:ext cx="96" cy="0"/>
            </a:xfrm>
            <a:prstGeom prst="line">
              <a:avLst/>
            </a:prstGeom>
            <a:noFill/>
            <a:ln w="9525">
              <a:solidFill>
                <a:schemeClr val="tx1"/>
              </a:solidFill>
              <a:round/>
              <a:headEnd/>
              <a:tailEnd/>
            </a:ln>
          </p:spPr>
          <p:txBody>
            <a:bodyPr wrap="none" anchor="ctr"/>
            <a:lstStyle/>
            <a:p>
              <a:endParaRPr lang="zh-CN" altLang="en-US"/>
            </a:p>
          </p:txBody>
        </p:sp>
        <p:sp>
          <p:nvSpPr>
            <p:cNvPr id="16" name="Line 169"/>
            <p:cNvSpPr>
              <a:spLocks noChangeShapeType="1"/>
            </p:cNvSpPr>
            <p:nvPr/>
          </p:nvSpPr>
          <p:spPr bwMode="auto">
            <a:xfrm flipV="1">
              <a:off x="4848" y="2304"/>
              <a:ext cx="0" cy="816"/>
            </a:xfrm>
            <a:prstGeom prst="line">
              <a:avLst/>
            </a:prstGeom>
            <a:noFill/>
            <a:ln w="9525">
              <a:solidFill>
                <a:schemeClr val="tx1"/>
              </a:solidFill>
              <a:round/>
              <a:headEnd/>
              <a:tailEnd/>
            </a:ln>
          </p:spPr>
          <p:txBody>
            <a:bodyPr wrap="none" anchor="ctr"/>
            <a:lstStyle/>
            <a:p>
              <a:endParaRPr lang="zh-CN" altLang="en-US"/>
            </a:p>
          </p:txBody>
        </p:sp>
        <p:sp>
          <p:nvSpPr>
            <p:cNvPr id="17" name="Line 170"/>
            <p:cNvSpPr>
              <a:spLocks noChangeShapeType="1"/>
            </p:cNvSpPr>
            <p:nvPr/>
          </p:nvSpPr>
          <p:spPr bwMode="auto">
            <a:xfrm flipH="1">
              <a:off x="4320" y="2304"/>
              <a:ext cx="528"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8" name="Text Box 171"/>
          <p:cNvSpPr txBox="1">
            <a:spLocks noChangeArrowheads="1"/>
          </p:cNvSpPr>
          <p:nvPr/>
        </p:nvSpPr>
        <p:spPr bwMode="auto">
          <a:xfrm>
            <a:off x="7315200" y="5181600"/>
            <a:ext cx="228600" cy="311150"/>
          </a:xfrm>
          <a:prstGeom prst="rect">
            <a:avLst/>
          </a:prstGeom>
          <a:solidFill>
            <a:schemeClr val="bg1"/>
          </a:solidFill>
          <a:ln w="9525">
            <a:noFill/>
            <a:miter lim="800000"/>
            <a:headEnd/>
            <a:tailEnd/>
          </a:ln>
        </p:spPr>
        <p:txBody>
          <a:bodyPr>
            <a:spAutoFit/>
          </a:bodyPr>
          <a:lstStyle/>
          <a:p>
            <a:pPr>
              <a:lnSpc>
                <a:spcPct val="80000"/>
              </a:lnSpc>
            </a:pPr>
            <a:r>
              <a:rPr lang="en-US" altLang="zh-CN" sz="1800" b="0">
                <a:ea typeface="宋体" pitchFamily="2" charset="-122"/>
              </a:rPr>
              <a:t>6</a:t>
            </a:r>
          </a:p>
        </p:txBody>
      </p:sp>
      <p:grpSp>
        <p:nvGrpSpPr>
          <p:cNvPr id="19" name="Group 172"/>
          <p:cNvGrpSpPr>
            <a:grpSpLocks/>
          </p:cNvGrpSpPr>
          <p:nvPr/>
        </p:nvGrpSpPr>
        <p:grpSpPr bwMode="auto">
          <a:xfrm>
            <a:off x="457200" y="1752600"/>
            <a:ext cx="7467600" cy="4873625"/>
            <a:chOff x="672" y="816"/>
            <a:chExt cx="4704" cy="3070"/>
          </a:xfrm>
        </p:grpSpPr>
        <p:sp>
          <p:nvSpPr>
            <p:cNvPr id="20" name="Line 173"/>
            <p:cNvSpPr>
              <a:spLocks noChangeShapeType="1"/>
            </p:cNvSpPr>
            <p:nvPr/>
          </p:nvSpPr>
          <p:spPr bwMode="auto">
            <a:xfrm>
              <a:off x="1248" y="2784"/>
              <a:ext cx="636" cy="181"/>
            </a:xfrm>
            <a:prstGeom prst="line">
              <a:avLst/>
            </a:prstGeom>
            <a:noFill/>
            <a:ln w="9525">
              <a:solidFill>
                <a:srgbClr val="000000"/>
              </a:solidFill>
              <a:round/>
              <a:headEnd/>
              <a:tailEnd type="triangle" w="sm" len="med"/>
            </a:ln>
          </p:spPr>
          <p:txBody>
            <a:bodyPr/>
            <a:lstStyle/>
            <a:p>
              <a:endParaRPr lang="zh-CN" altLang="en-US"/>
            </a:p>
          </p:txBody>
        </p:sp>
        <p:sp>
          <p:nvSpPr>
            <p:cNvPr id="21" name="Line 174"/>
            <p:cNvSpPr>
              <a:spLocks noChangeShapeType="1"/>
            </p:cNvSpPr>
            <p:nvPr/>
          </p:nvSpPr>
          <p:spPr bwMode="auto">
            <a:xfrm>
              <a:off x="1248" y="1728"/>
              <a:ext cx="624" cy="1410"/>
            </a:xfrm>
            <a:prstGeom prst="line">
              <a:avLst/>
            </a:prstGeom>
            <a:noFill/>
            <a:ln w="9525">
              <a:solidFill>
                <a:srgbClr val="000000"/>
              </a:solidFill>
              <a:round/>
              <a:headEnd/>
              <a:tailEnd type="triangle" w="sm" len="med"/>
            </a:ln>
          </p:spPr>
          <p:txBody>
            <a:bodyPr/>
            <a:lstStyle/>
            <a:p>
              <a:endParaRPr lang="zh-CN" altLang="en-US"/>
            </a:p>
          </p:txBody>
        </p:sp>
        <p:sp>
          <p:nvSpPr>
            <p:cNvPr id="22" name="Line 175"/>
            <p:cNvSpPr>
              <a:spLocks noChangeShapeType="1"/>
            </p:cNvSpPr>
            <p:nvPr/>
          </p:nvSpPr>
          <p:spPr bwMode="auto">
            <a:xfrm>
              <a:off x="1248" y="1296"/>
              <a:ext cx="636" cy="2083"/>
            </a:xfrm>
            <a:prstGeom prst="line">
              <a:avLst/>
            </a:prstGeom>
            <a:noFill/>
            <a:ln w="9525">
              <a:solidFill>
                <a:srgbClr val="000000"/>
              </a:solidFill>
              <a:round/>
              <a:headEnd/>
              <a:tailEnd type="triangle" w="sm" len="med"/>
            </a:ln>
          </p:spPr>
          <p:txBody>
            <a:bodyPr/>
            <a:lstStyle/>
            <a:p>
              <a:endParaRPr lang="zh-CN" altLang="en-US"/>
            </a:p>
          </p:txBody>
        </p:sp>
        <p:grpSp>
          <p:nvGrpSpPr>
            <p:cNvPr id="23" name="Group 176"/>
            <p:cNvGrpSpPr>
              <a:grpSpLocks/>
            </p:cNvGrpSpPr>
            <p:nvPr/>
          </p:nvGrpSpPr>
          <p:grpSpPr bwMode="auto">
            <a:xfrm>
              <a:off x="672" y="816"/>
              <a:ext cx="4704" cy="3070"/>
              <a:chOff x="672" y="816"/>
              <a:chExt cx="4704" cy="3070"/>
            </a:xfrm>
          </p:grpSpPr>
          <p:sp>
            <p:nvSpPr>
              <p:cNvPr id="46" name="Rectangle 177" descr="浅色上对角线"/>
              <p:cNvSpPr>
                <a:spLocks noChangeArrowheads="1"/>
              </p:cNvSpPr>
              <p:nvPr/>
            </p:nvSpPr>
            <p:spPr bwMode="auto">
              <a:xfrm>
                <a:off x="2680" y="1378"/>
                <a:ext cx="1320" cy="2104"/>
              </a:xfrm>
              <a:prstGeom prst="rect">
                <a:avLst/>
              </a:prstGeom>
              <a:pattFill prst="ltUpDiag">
                <a:fgClr>
                  <a:srgbClr val="000000"/>
                </a:fgClr>
                <a:bgClr>
                  <a:srgbClr val="FFFFFF"/>
                </a:bgClr>
              </a:pattFill>
              <a:ln w="9525">
                <a:noFill/>
                <a:miter lim="800000"/>
                <a:headEnd/>
                <a:tailEnd/>
              </a:ln>
            </p:spPr>
            <p:txBody>
              <a:bodyPr/>
              <a:lstStyle/>
              <a:p>
                <a:endParaRPr lang="zh-CN" altLang="en-US"/>
              </a:p>
            </p:txBody>
          </p:sp>
          <p:sp>
            <p:nvSpPr>
              <p:cNvPr id="47" name="Text Box 178"/>
              <p:cNvSpPr txBox="1">
                <a:spLocks noChangeArrowheads="1"/>
              </p:cNvSpPr>
              <p:nvPr/>
            </p:nvSpPr>
            <p:spPr bwMode="auto">
              <a:xfrm>
                <a:off x="1597" y="1320"/>
                <a:ext cx="1173" cy="2162"/>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10</a:t>
                </a:r>
              </a:p>
              <a:p>
                <a:pPr algn="just">
                  <a:lnSpc>
                    <a:spcPct val="110000"/>
                  </a:lnSpc>
                </a:pPr>
                <a:r>
                  <a:rPr lang="en-US" altLang="zh-CN" sz="2000" b="0">
                    <a:ea typeface="宋体" pitchFamily="2" charset="-122"/>
                  </a:rPr>
                  <a:t> 9</a:t>
                </a:r>
              </a:p>
              <a:p>
                <a:pPr algn="just">
                  <a:lnSpc>
                    <a:spcPct val="110000"/>
                  </a:lnSpc>
                </a:pPr>
                <a:r>
                  <a:rPr lang="en-US" altLang="zh-CN" sz="2000" b="0">
                    <a:ea typeface="宋体" pitchFamily="2" charset="-122"/>
                  </a:rPr>
                  <a:t> 8</a:t>
                </a:r>
              </a:p>
              <a:p>
                <a:pPr algn="just">
                  <a:lnSpc>
                    <a:spcPct val="110000"/>
                  </a:lnSpc>
                </a:pPr>
                <a:r>
                  <a:rPr lang="en-US" altLang="zh-CN" sz="2000" b="0">
                    <a:ea typeface="宋体" pitchFamily="2" charset="-122"/>
                  </a:rPr>
                  <a:t> 7</a:t>
                </a:r>
              </a:p>
              <a:p>
                <a:pPr algn="just">
                  <a:lnSpc>
                    <a:spcPct val="110000"/>
                  </a:lnSpc>
                </a:pPr>
                <a:r>
                  <a:rPr lang="en-US" altLang="zh-CN" sz="2000" b="0">
                    <a:ea typeface="宋体" pitchFamily="2" charset="-122"/>
                  </a:rPr>
                  <a:t> 6</a:t>
                </a:r>
              </a:p>
              <a:p>
                <a:pPr algn="just">
                  <a:lnSpc>
                    <a:spcPct val="110000"/>
                  </a:lnSpc>
                </a:pPr>
                <a:r>
                  <a:rPr lang="en-US" altLang="zh-CN" sz="2000" b="0">
                    <a:ea typeface="宋体" pitchFamily="2" charset="-122"/>
                  </a:rPr>
                  <a:t> 5</a:t>
                </a:r>
              </a:p>
              <a:p>
                <a:pPr algn="just">
                  <a:lnSpc>
                    <a:spcPct val="110000"/>
                  </a:lnSpc>
                </a:pPr>
                <a:r>
                  <a:rPr lang="en-US" altLang="zh-CN" sz="2000" b="0">
                    <a:ea typeface="宋体" pitchFamily="2" charset="-122"/>
                  </a:rPr>
                  <a:t> 4</a:t>
                </a:r>
              </a:p>
              <a:p>
                <a:pPr algn="just">
                  <a:lnSpc>
                    <a:spcPct val="110000"/>
                  </a:lnSpc>
                </a:pPr>
                <a:r>
                  <a:rPr lang="en-US" altLang="zh-CN" sz="2000" b="0">
                    <a:ea typeface="宋体" pitchFamily="2" charset="-122"/>
                  </a:rPr>
                  <a:t> 3</a:t>
                </a:r>
              </a:p>
              <a:p>
                <a:pPr algn="just">
                  <a:lnSpc>
                    <a:spcPct val="110000"/>
                  </a:lnSpc>
                </a:pPr>
                <a:r>
                  <a:rPr lang="en-US" altLang="zh-CN" sz="2000" b="0">
                    <a:ea typeface="宋体" pitchFamily="2" charset="-122"/>
                  </a:rPr>
                  <a:t> 2</a:t>
                </a:r>
              </a:p>
              <a:p>
                <a:pPr algn="just">
                  <a:lnSpc>
                    <a:spcPct val="110000"/>
                  </a:lnSpc>
                </a:pPr>
                <a:r>
                  <a:rPr lang="en-US" altLang="zh-CN" sz="2000" b="0">
                    <a:ea typeface="宋体" pitchFamily="2" charset="-122"/>
                  </a:rPr>
                  <a:t> 1</a:t>
                </a:r>
              </a:p>
            </p:txBody>
          </p:sp>
          <p:grpSp>
            <p:nvGrpSpPr>
              <p:cNvPr id="48" name="Group 179"/>
              <p:cNvGrpSpPr>
                <a:grpSpLocks/>
              </p:cNvGrpSpPr>
              <p:nvPr/>
            </p:nvGrpSpPr>
            <p:grpSpPr bwMode="auto">
              <a:xfrm>
                <a:off x="1890" y="1061"/>
                <a:ext cx="2448" cy="2421"/>
                <a:chOff x="3654" y="7865"/>
                <a:chExt cx="4340" cy="3360"/>
              </a:xfrm>
            </p:grpSpPr>
            <p:sp>
              <p:nvSpPr>
                <p:cNvPr id="78" name="Line 180"/>
                <p:cNvSpPr>
                  <a:spLocks noChangeShapeType="1"/>
                </p:cNvSpPr>
                <p:nvPr/>
              </p:nvSpPr>
              <p:spPr bwMode="auto">
                <a:xfrm>
                  <a:off x="3654" y="10925"/>
                  <a:ext cx="4320" cy="0"/>
                </a:xfrm>
                <a:prstGeom prst="line">
                  <a:avLst/>
                </a:prstGeom>
                <a:noFill/>
                <a:ln w="9525">
                  <a:solidFill>
                    <a:srgbClr val="000000"/>
                  </a:solidFill>
                  <a:round/>
                  <a:headEnd/>
                  <a:tailEnd/>
                </a:ln>
              </p:spPr>
              <p:txBody>
                <a:bodyPr/>
                <a:lstStyle/>
                <a:p>
                  <a:endParaRPr lang="zh-CN" altLang="en-US"/>
                </a:p>
              </p:txBody>
            </p:sp>
            <p:sp>
              <p:nvSpPr>
                <p:cNvPr id="79" name="Line 181"/>
                <p:cNvSpPr>
                  <a:spLocks noChangeShapeType="1"/>
                </p:cNvSpPr>
                <p:nvPr/>
              </p:nvSpPr>
              <p:spPr bwMode="auto">
                <a:xfrm>
                  <a:off x="3654" y="10625"/>
                  <a:ext cx="4320" cy="0"/>
                </a:xfrm>
                <a:prstGeom prst="line">
                  <a:avLst/>
                </a:prstGeom>
                <a:noFill/>
                <a:ln w="9525">
                  <a:solidFill>
                    <a:srgbClr val="000000"/>
                  </a:solidFill>
                  <a:round/>
                  <a:headEnd/>
                  <a:tailEnd/>
                </a:ln>
              </p:spPr>
              <p:txBody>
                <a:bodyPr/>
                <a:lstStyle/>
                <a:p>
                  <a:endParaRPr lang="zh-CN" altLang="en-US"/>
                </a:p>
              </p:txBody>
            </p:sp>
            <p:sp>
              <p:nvSpPr>
                <p:cNvPr id="80" name="Line 182"/>
                <p:cNvSpPr>
                  <a:spLocks noChangeShapeType="1"/>
                </p:cNvSpPr>
                <p:nvPr/>
              </p:nvSpPr>
              <p:spPr bwMode="auto">
                <a:xfrm>
                  <a:off x="3654" y="10325"/>
                  <a:ext cx="4320" cy="0"/>
                </a:xfrm>
                <a:prstGeom prst="line">
                  <a:avLst/>
                </a:prstGeom>
                <a:noFill/>
                <a:ln w="9525">
                  <a:solidFill>
                    <a:srgbClr val="000000"/>
                  </a:solidFill>
                  <a:round/>
                  <a:headEnd/>
                  <a:tailEnd/>
                </a:ln>
              </p:spPr>
              <p:txBody>
                <a:bodyPr/>
                <a:lstStyle/>
                <a:p>
                  <a:endParaRPr lang="zh-CN" altLang="en-US"/>
                </a:p>
              </p:txBody>
            </p:sp>
            <p:sp>
              <p:nvSpPr>
                <p:cNvPr id="81" name="Line 183"/>
                <p:cNvSpPr>
                  <a:spLocks noChangeShapeType="1"/>
                </p:cNvSpPr>
                <p:nvPr/>
              </p:nvSpPr>
              <p:spPr bwMode="auto">
                <a:xfrm>
                  <a:off x="3654" y="10025"/>
                  <a:ext cx="4320" cy="0"/>
                </a:xfrm>
                <a:prstGeom prst="line">
                  <a:avLst/>
                </a:prstGeom>
                <a:noFill/>
                <a:ln w="9525">
                  <a:solidFill>
                    <a:srgbClr val="000000"/>
                  </a:solidFill>
                  <a:round/>
                  <a:headEnd/>
                  <a:tailEnd/>
                </a:ln>
              </p:spPr>
              <p:txBody>
                <a:bodyPr/>
                <a:lstStyle/>
                <a:p>
                  <a:endParaRPr lang="zh-CN" altLang="en-US"/>
                </a:p>
              </p:txBody>
            </p:sp>
            <p:sp>
              <p:nvSpPr>
                <p:cNvPr id="82" name="Line 184"/>
                <p:cNvSpPr>
                  <a:spLocks noChangeShapeType="1"/>
                </p:cNvSpPr>
                <p:nvPr/>
              </p:nvSpPr>
              <p:spPr bwMode="auto">
                <a:xfrm>
                  <a:off x="3654" y="8285"/>
                  <a:ext cx="4320" cy="0"/>
                </a:xfrm>
                <a:prstGeom prst="line">
                  <a:avLst/>
                </a:prstGeom>
                <a:noFill/>
                <a:ln w="9525">
                  <a:solidFill>
                    <a:srgbClr val="000000"/>
                  </a:solidFill>
                  <a:round/>
                  <a:headEnd/>
                  <a:tailEnd/>
                </a:ln>
              </p:spPr>
              <p:txBody>
                <a:bodyPr/>
                <a:lstStyle/>
                <a:p>
                  <a:endParaRPr lang="zh-CN" altLang="en-US"/>
                </a:p>
              </p:txBody>
            </p:sp>
            <p:sp>
              <p:nvSpPr>
                <p:cNvPr id="83" name="Line 185"/>
                <p:cNvSpPr>
                  <a:spLocks noChangeShapeType="1"/>
                </p:cNvSpPr>
                <p:nvPr/>
              </p:nvSpPr>
              <p:spPr bwMode="auto">
                <a:xfrm>
                  <a:off x="3674" y="8585"/>
                  <a:ext cx="4320" cy="0"/>
                </a:xfrm>
                <a:prstGeom prst="line">
                  <a:avLst/>
                </a:prstGeom>
                <a:noFill/>
                <a:ln w="9525">
                  <a:solidFill>
                    <a:srgbClr val="000000"/>
                  </a:solidFill>
                  <a:round/>
                  <a:headEnd/>
                  <a:tailEnd/>
                </a:ln>
              </p:spPr>
              <p:txBody>
                <a:bodyPr/>
                <a:lstStyle/>
                <a:p>
                  <a:endParaRPr lang="zh-CN" altLang="en-US"/>
                </a:p>
              </p:txBody>
            </p:sp>
            <p:sp>
              <p:nvSpPr>
                <p:cNvPr id="84" name="Line 186"/>
                <p:cNvSpPr>
                  <a:spLocks noChangeShapeType="1"/>
                </p:cNvSpPr>
                <p:nvPr/>
              </p:nvSpPr>
              <p:spPr bwMode="auto">
                <a:xfrm>
                  <a:off x="3654" y="8865"/>
                  <a:ext cx="4320" cy="0"/>
                </a:xfrm>
                <a:prstGeom prst="line">
                  <a:avLst/>
                </a:prstGeom>
                <a:noFill/>
                <a:ln w="9525">
                  <a:solidFill>
                    <a:srgbClr val="000000"/>
                  </a:solidFill>
                  <a:round/>
                  <a:headEnd/>
                  <a:tailEnd/>
                </a:ln>
              </p:spPr>
              <p:txBody>
                <a:bodyPr/>
                <a:lstStyle/>
                <a:p>
                  <a:endParaRPr lang="zh-CN" altLang="en-US"/>
                </a:p>
              </p:txBody>
            </p:sp>
            <p:sp>
              <p:nvSpPr>
                <p:cNvPr id="85" name="Line 187"/>
                <p:cNvSpPr>
                  <a:spLocks noChangeShapeType="1"/>
                </p:cNvSpPr>
                <p:nvPr/>
              </p:nvSpPr>
              <p:spPr bwMode="auto">
                <a:xfrm>
                  <a:off x="3654" y="9165"/>
                  <a:ext cx="4320" cy="0"/>
                </a:xfrm>
                <a:prstGeom prst="line">
                  <a:avLst/>
                </a:prstGeom>
                <a:noFill/>
                <a:ln w="9525">
                  <a:solidFill>
                    <a:srgbClr val="000000"/>
                  </a:solidFill>
                  <a:round/>
                  <a:headEnd/>
                  <a:tailEnd/>
                </a:ln>
              </p:spPr>
              <p:txBody>
                <a:bodyPr/>
                <a:lstStyle/>
                <a:p>
                  <a:endParaRPr lang="zh-CN" altLang="en-US"/>
                </a:p>
              </p:txBody>
            </p:sp>
            <p:sp>
              <p:nvSpPr>
                <p:cNvPr id="86" name="Line 188"/>
                <p:cNvSpPr>
                  <a:spLocks noChangeShapeType="1"/>
                </p:cNvSpPr>
                <p:nvPr/>
              </p:nvSpPr>
              <p:spPr bwMode="auto">
                <a:xfrm>
                  <a:off x="3654" y="9445"/>
                  <a:ext cx="4320" cy="0"/>
                </a:xfrm>
                <a:prstGeom prst="line">
                  <a:avLst/>
                </a:prstGeom>
                <a:noFill/>
                <a:ln w="9525">
                  <a:solidFill>
                    <a:srgbClr val="000000"/>
                  </a:solidFill>
                  <a:round/>
                  <a:headEnd/>
                  <a:tailEnd/>
                </a:ln>
              </p:spPr>
              <p:txBody>
                <a:bodyPr/>
                <a:lstStyle/>
                <a:p>
                  <a:endParaRPr lang="zh-CN" altLang="en-US"/>
                </a:p>
              </p:txBody>
            </p:sp>
            <p:sp>
              <p:nvSpPr>
                <p:cNvPr id="87" name="Line 189"/>
                <p:cNvSpPr>
                  <a:spLocks noChangeShapeType="1"/>
                </p:cNvSpPr>
                <p:nvPr/>
              </p:nvSpPr>
              <p:spPr bwMode="auto">
                <a:xfrm>
                  <a:off x="3654" y="9725"/>
                  <a:ext cx="4320" cy="0"/>
                </a:xfrm>
                <a:prstGeom prst="line">
                  <a:avLst/>
                </a:prstGeom>
                <a:noFill/>
                <a:ln w="9525">
                  <a:solidFill>
                    <a:srgbClr val="000000"/>
                  </a:solidFill>
                  <a:round/>
                  <a:headEnd/>
                  <a:tailEnd/>
                </a:ln>
              </p:spPr>
              <p:txBody>
                <a:bodyPr/>
                <a:lstStyle/>
                <a:p>
                  <a:endParaRPr lang="zh-CN" altLang="en-US"/>
                </a:p>
              </p:txBody>
            </p:sp>
            <p:grpSp>
              <p:nvGrpSpPr>
                <p:cNvPr id="88" name="Group 190"/>
                <p:cNvGrpSpPr>
                  <a:grpSpLocks/>
                </p:cNvGrpSpPr>
                <p:nvPr/>
              </p:nvGrpSpPr>
              <p:grpSpPr bwMode="auto">
                <a:xfrm>
                  <a:off x="3654" y="7865"/>
                  <a:ext cx="4320" cy="3360"/>
                  <a:chOff x="3654" y="5965"/>
                  <a:chExt cx="4320" cy="5260"/>
                </a:xfrm>
              </p:grpSpPr>
              <p:grpSp>
                <p:nvGrpSpPr>
                  <p:cNvPr id="89" name="Group 191"/>
                  <p:cNvGrpSpPr>
                    <a:grpSpLocks/>
                  </p:cNvGrpSpPr>
                  <p:nvPr/>
                </p:nvGrpSpPr>
                <p:grpSpPr bwMode="auto">
                  <a:xfrm>
                    <a:off x="3654" y="5965"/>
                    <a:ext cx="4320" cy="5260"/>
                    <a:chOff x="3654" y="5965"/>
                    <a:chExt cx="4320" cy="5260"/>
                  </a:xfrm>
                </p:grpSpPr>
                <p:sp>
                  <p:nvSpPr>
                    <p:cNvPr id="91" name="Line 192"/>
                    <p:cNvSpPr>
                      <a:spLocks noChangeShapeType="1"/>
                    </p:cNvSpPr>
                    <p:nvPr/>
                  </p:nvSpPr>
                  <p:spPr bwMode="auto">
                    <a:xfrm>
                      <a:off x="3654" y="5965"/>
                      <a:ext cx="0" cy="5247"/>
                    </a:xfrm>
                    <a:prstGeom prst="line">
                      <a:avLst/>
                    </a:prstGeom>
                    <a:noFill/>
                    <a:ln w="9525">
                      <a:solidFill>
                        <a:srgbClr val="000000"/>
                      </a:solidFill>
                      <a:round/>
                      <a:headEnd/>
                      <a:tailEnd/>
                    </a:ln>
                  </p:spPr>
                  <p:txBody>
                    <a:bodyPr/>
                    <a:lstStyle/>
                    <a:p>
                      <a:endParaRPr lang="zh-CN" altLang="en-US"/>
                    </a:p>
                  </p:txBody>
                </p:sp>
                <p:sp>
                  <p:nvSpPr>
                    <p:cNvPr id="92" name="Line 193"/>
                    <p:cNvSpPr>
                      <a:spLocks noChangeShapeType="1"/>
                    </p:cNvSpPr>
                    <p:nvPr/>
                  </p:nvSpPr>
                  <p:spPr bwMode="auto">
                    <a:xfrm>
                      <a:off x="7974" y="5978"/>
                      <a:ext cx="0" cy="5247"/>
                    </a:xfrm>
                    <a:prstGeom prst="line">
                      <a:avLst/>
                    </a:prstGeom>
                    <a:noFill/>
                    <a:ln w="9525">
                      <a:solidFill>
                        <a:srgbClr val="000000"/>
                      </a:solidFill>
                      <a:round/>
                      <a:headEnd/>
                      <a:tailEnd/>
                    </a:ln>
                  </p:spPr>
                  <p:txBody>
                    <a:bodyPr/>
                    <a:lstStyle/>
                    <a:p>
                      <a:endParaRPr lang="zh-CN" altLang="en-US"/>
                    </a:p>
                  </p:txBody>
                </p:sp>
                <p:sp>
                  <p:nvSpPr>
                    <p:cNvPr id="93" name="Line 194"/>
                    <p:cNvSpPr>
                      <a:spLocks noChangeShapeType="1"/>
                    </p:cNvSpPr>
                    <p:nvPr/>
                  </p:nvSpPr>
                  <p:spPr bwMode="auto">
                    <a:xfrm>
                      <a:off x="3654" y="11212"/>
                      <a:ext cx="4320" cy="0"/>
                    </a:xfrm>
                    <a:prstGeom prst="line">
                      <a:avLst/>
                    </a:prstGeom>
                    <a:noFill/>
                    <a:ln w="9525">
                      <a:solidFill>
                        <a:srgbClr val="000000"/>
                      </a:solidFill>
                      <a:round/>
                      <a:headEnd/>
                      <a:tailEnd/>
                    </a:ln>
                  </p:spPr>
                  <p:txBody>
                    <a:bodyPr/>
                    <a:lstStyle/>
                    <a:p>
                      <a:endParaRPr lang="zh-CN" altLang="en-US"/>
                    </a:p>
                  </p:txBody>
                </p:sp>
              </p:grpSp>
              <p:sp>
                <p:nvSpPr>
                  <p:cNvPr id="90" name="Line 195"/>
                  <p:cNvSpPr>
                    <a:spLocks noChangeShapeType="1"/>
                  </p:cNvSpPr>
                  <p:nvPr/>
                </p:nvSpPr>
                <p:spPr bwMode="auto">
                  <a:xfrm>
                    <a:off x="5054" y="5965"/>
                    <a:ext cx="0" cy="5240"/>
                  </a:xfrm>
                  <a:prstGeom prst="line">
                    <a:avLst/>
                  </a:prstGeom>
                  <a:noFill/>
                  <a:ln w="9525">
                    <a:solidFill>
                      <a:srgbClr val="000000"/>
                    </a:solidFill>
                    <a:round/>
                    <a:headEnd/>
                    <a:tailEnd/>
                  </a:ln>
                </p:spPr>
                <p:txBody>
                  <a:bodyPr/>
                  <a:lstStyle/>
                  <a:p>
                    <a:endParaRPr lang="zh-CN" altLang="en-US"/>
                  </a:p>
                </p:txBody>
              </p:sp>
            </p:grpSp>
          </p:grpSp>
          <p:grpSp>
            <p:nvGrpSpPr>
              <p:cNvPr id="49" name="Group 196"/>
              <p:cNvGrpSpPr>
                <a:grpSpLocks/>
              </p:cNvGrpSpPr>
              <p:nvPr/>
            </p:nvGrpSpPr>
            <p:grpSpPr bwMode="auto">
              <a:xfrm>
                <a:off x="4936" y="2661"/>
                <a:ext cx="260" cy="850"/>
                <a:chOff x="8694" y="8465"/>
                <a:chExt cx="460" cy="1180"/>
              </a:xfrm>
            </p:grpSpPr>
            <p:grpSp>
              <p:nvGrpSpPr>
                <p:cNvPr id="70" name="Group 197"/>
                <p:cNvGrpSpPr>
                  <a:grpSpLocks/>
                </p:cNvGrpSpPr>
                <p:nvPr/>
              </p:nvGrpSpPr>
              <p:grpSpPr bwMode="auto">
                <a:xfrm>
                  <a:off x="8734" y="8505"/>
                  <a:ext cx="420" cy="1140"/>
                  <a:chOff x="3714" y="5545"/>
                  <a:chExt cx="440" cy="2000"/>
                </a:xfrm>
              </p:grpSpPr>
              <p:sp>
                <p:nvSpPr>
                  <p:cNvPr id="75" name="Line 198"/>
                  <p:cNvSpPr>
                    <a:spLocks noChangeShapeType="1"/>
                  </p:cNvSpPr>
                  <p:nvPr/>
                </p:nvSpPr>
                <p:spPr bwMode="auto">
                  <a:xfrm>
                    <a:off x="3714" y="5545"/>
                    <a:ext cx="0" cy="1980"/>
                  </a:xfrm>
                  <a:prstGeom prst="line">
                    <a:avLst/>
                  </a:prstGeom>
                  <a:noFill/>
                  <a:ln w="9525">
                    <a:solidFill>
                      <a:srgbClr val="000000"/>
                    </a:solidFill>
                    <a:round/>
                    <a:headEnd/>
                    <a:tailEnd/>
                  </a:ln>
                </p:spPr>
                <p:txBody>
                  <a:bodyPr/>
                  <a:lstStyle/>
                  <a:p>
                    <a:endParaRPr lang="zh-CN" altLang="en-US"/>
                  </a:p>
                </p:txBody>
              </p:sp>
              <p:sp>
                <p:nvSpPr>
                  <p:cNvPr id="76" name="Line 199"/>
                  <p:cNvSpPr>
                    <a:spLocks noChangeShapeType="1"/>
                  </p:cNvSpPr>
                  <p:nvPr/>
                </p:nvSpPr>
                <p:spPr bwMode="auto">
                  <a:xfrm>
                    <a:off x="4154" y="5565"/>
                    <a:ext cx="0" cy="1980"/>
                  </a:xfrm>
                  <a:prstGeom prst="line">
                    <a:avLst/>
                  </a:prstGeom>
                  <a:noFill/>
                  <a:ln w="9525">
                    <a:solidFill>
                      <a:srgbClr val="000000"/>
                    </a:solidFill>
                    <a:round/>
                    <a:headEnd/>
                    <a:tailEnd/>
                  </a:ln>
                </p:spPr>
                <p:txBody>
                  <a:bodyPr/>
                  <a:lstStyle/>
                  <a:p>
                    <a:endParaRPr lang="zh-CN" altLang="en-US"/>
                  </a:p>
                </p:txBody>
              </p:sp>
              <p:sp>
                <p:nvSpPr>
                  <p:cNvPr id="77" name="Line 200"/>
                  <p:cNvSpPr>
                    <a:spLocks noChangeShapeType="1"/>
                  </p:cNvSpPr>
                  <p:nvPr/>
                </p:nvSpPr>
                <p:spPr bwMode="auto">
                  <a:xfrm>
                    <a:off x="3714" y="7525"/>
                    <a:ext cx="440" cy="0"/>
                  </a:xfrm>
                  <a:prstGeom prst="line">
                    <a:avLst/>
                  </a:prstGeom>
                  <a:noFill/>
                  <a:ln w="9525">
                    <a:solidFill>
                      <a:srgbClr val="000000"/>
                    </a:solidFill>
                    <a:round/>
                    <a:headEnd/>
                    <a:tailEnd/>
                  </a:ln>
                </p:spPr>
                <p:txBody>
                  <a:bodyPr/>
                  <a:lstStyle/>
                  <a:p>
                    <a:endParaRPr lang="zh-CN" altLang="en-US"/>
                  </a:p>
                </p:txBody>
              </p:sp>
            </p:grpSp>
            <p:sp>
              <p:nvSpPr>
                <p:cNvPr id="71" name="Text Box 201"/>
                <p:cNvSpPr txBox="1">
                  <a:spLocks noChangeArrowheads="1"/>
                </p:cNvSpPr>
                <p:nvPr/>
              </p:nvSpPr>
              <p:spPr bwMode="auto">
                <a:xfrm>
                  <a:off x="8694" y="8465"/>
                  <a:ext cx="460" cy="1180"/>
                </a:xfrm>
                <a:prstGeom prst="rect">
                  <a:avLst/>
                </a:prstGeom>
                <a:noFill/>
                <a:ln w="9525">
                  <a:noFill/>
                  <a:miter lim="800000"/>
                  <a:headEnd/>
                  <a:tailEnd/>
                </a:ln>
              </p:spPr>
              <p:txBody>
                <a:bodyPr/>
                <a:lstStyle/>
                <a:p>
                  <a:pPr algn="ctr">
                    <a:lnSpc>
                      <a:spcPct val="110000"/>
                    </a:lnSpc>
                  </a:pPr>
                  <a:endParaRPr lang="en-US" altLang="zh-CN" sz="2000" b="0">
                    <a:ea typeface="宋体" pitchFamily="2" charset="-122"/>
                  </a:endParaRPr>
                </a:p>
                <a:p>
                  <a:pPr algn="ctr">
                    <a:lnSpc>
                      <a:spcPct val="160000"/>
                    </a:lnSpc>
                  </a:pPr>
                  <a:endParaRPr lang="en-US" altLang="zh-CN" sz="2000" b="0">
                    <a:ea typeface="宋体" pitchFamily="2" charset="-122"/>
                  </a:endParaRPr>
                </a:p>
                <a:p>
                  <a:pPr algn="ctr">
                    <a:lnSpc>
                      <a:spcPct val="130000"/>
                    </a:lnSpc>
                  </a:pPr>
                  <a:endParaRPr lang="en-US" altLang="zh-CN" sz="2000" b="0">
                    <a:ea typeface="宋体" pitchFamily="2" charset="-122"/>
                  </a:endParaRPr>
                </a:p>
              </p:txBody>
            </p:sp>
            <p:sp>
              <p:nvSpPr>
                <p:cNvPr id="72" name="Line 202"/>
                <p:cNvSpPr>
                  <a:spLocks noChangeShapeType="1"/>
                </p:cNvSpPr>
                <p:nvPr/>
              </p:nvSpPr>
              <p:spPr bwMode="auto">
                <a:xfrm>
                  <a:off x="8734" y="9245"/>
                  <a:ext cx="420" cy="0"/>
                </a:xfrm>
                <a:prstGeom prst="line">
                  <a:avLst/>
                </a:prstGeom>
                <a:noFill/>
                <a:ln w="9525">
                  <a:solidFill>
                    <a:srgbClr val="000000"/>
                  </a:solidFill>
                  <a:round/>
                  <a:headEnd/>
                  <a:tailEnd/>
                </a:ln>
              </p:spPr>
              <p:txBody>
                <a:bodyPr/>
                <a:lstStyle/>
                <a:p>
                  <a:endParaRPr lang="zh-CN" altLang="en-US"/>
                </a:p>
              </p:txBody>
            </p:sp>
            <p:sp>
              <p:nvSpPr>
                <p:cNvPr id="73" name="Line 203"/>
                <p:cNvSpPr>
                  <a:spLocks noChangeShapeType="1"/>
                </p:cNvSpPr>
                <p:nvPr/>
              </p:nvSpPr>
              <p:spPr bwMode="auto">
                <a:xfrm>
                  <a:off x="8734" y="8885"/>
                  <a:ext cx="420" cy="0"/>
                </a:xfrm>
                <a:prstGeom prst="line">
                  <a:avLst/>
                </a:prstGeom>
                <a:noFill/>
                <a:ln w="9525">
                  <a:solidFill>
                    <a:srgbClr val="000000"/>
                  </a:solidFill>
                  <a:round/>
                  <a:headEnd/>
                  <a:tailEnd/>
                </a:ln>
              </p:spPr>
              <p:txBody>
                <a:bodyPr/>
                <a:lstStyle/>
                <a:p>
                  <a:endParaRPr lang="zh-CN" altLang="en-US"/>
                </a:p>
              </p:txBody>
            </p:sp>
            <p:sp>
              <p:nvSpPr>
                <p:cNvPr id="74" name="Line 204"/>
                <p:cNvSpPr>
                  <a:spLocks noChangeShapeType="1"/>
                </p:cNvSpPr>
                <p:nvPr/>
              </p:nvSpPr>
              <p:spPr bwMode="auto">
                <a:xfrm>
                  <a:off x="8734" y="8505"/>
                  <a:ext cx="420" cy="0"/>
                </a:xfrm>
                <a:prstGeom prst="line">
                  <a:avLst/>
                </a:prstGeom>
                <a:noFill/>
                <a:ln w="9525">
                  <a:solidFill>
                    <a:srgbClr val="000000"/>
                  </a:solidFill>
                  <a:round/>
                  <a:headEnd/>
                  <a:tailEnd/>
                </a:ln>
              </p:spPr>
              <p:txBody>
                <a:bodyPr/>
                <a:lstStyle/>
                <a:p>
                  <a:endParaRPr lang="zh-CN" altLang="en-US"/>
                </a:p>
              </p:txBody>
            </p:sp>
          </p:grpSp>
          <p:sp>
            <p:nvSpPr>
              <p:cNvPr id="50" name="Line 205"/>
              <p:cNvSpPr>
                <a:spLocks noChangeShapeType="1"/>
              </p:cNvSpPr>
              <p:nvPr/>
            </p:nvSpPr>
            <p:spPr bwMode="auto">
              <a:xfrm flipH="1">
                <a:off x="4327" y="3352"/>
                <a:ext cx="632" cy="3"/>
              </a:xfrm>
              <a:prstGeom prst="line">
                <a:avLst/>
              </a:prstGeom>
              <a:noFill/>
              <a:ln w="9525">
                <a:solidFill>
                  <a:srgbClr val="000000"/>
                </a:solidFill>
                <a:round/>
                <a:headEnd/>
                <a:tailEnd type="triangle" w="sm" len="med"/>
              </a:ln>
            </p:spPr>
            <p:txBody>
              <a:bodyPr/>
              <a:lstStyle/>
              <a:p>
                <a:endParaRPr lang="zh-CN" altLang="en-US"/>
              </a:p>
            </p:txBody>
          </p:sp>
          <p:sp>
            <p:nvSpPr>
              <p:cNvPr id="51" name="Text Box 206"/>
              <p:cNvSpPr txBox="1">
                <a:spLocks noChangeArrowheads="1"/>
              </p:cNvSpPr>
              <p:nvPr/>
            </p:nvSpPr>
            <p:spPr bwMode="auto">
              <a:xfrm>
                <a:off x="2612" y="3540"/>
                <a:ext cx="2764" cy="346"/>
              </a:xfrm>
              <a:prstGeom prst="rect">
                <a:avLst/>
              </a:prstGeom>
              <a:noFill/>
              <a:ln w="9525">
                <a:noFill/>
                <a:miter lim="800000"/>
                <a:headEnd/>
                <a:tailEnd/>
              </a:ln>
            </p:spPr>
            <p:txBody>
              <a:bodyPr/>
              <a:lstStyle/>
              <a:p>
                <a:pPr algn="just">
                  <a:lnSpc>
                    <a:spcPct val="110000"/>
                  </a:lnSpc>
                </a:pPr>
                <a:r>
                  <a:rPr lang="zh-CN" altLang="en-US" sz="1800" b="0" dirty="0">
                    <a:ea typeface="宋体" pitchFamily="2" charset="-122"/>
                  </a:rPr>
                  <a:t>栈式符号表                                     块索引表</a:t>
                </a:r>
              </a:p>
            </p:txBody>
          </p:sp>
          <p:grpSp>
            <p:nvGrpSpPr>
              <p:cNvPr id="52" name="Group 207"/>
              <p:cNvGrpSpPr>
                <a:grpSpLocks/>
              </p:cNvGrpSpPr>
              <p:nvPr/>
            </p:nvGrpSpPr>
            <p:grpSpPr bwMode="auto">
              <a:xfrm>
                <a:off x="672" y="1133"/>
                <a:ext cx="624" cy="2378"/>
                <a:chOff x="2014" y="8285"/>
                <a:chExt cx="1020" cy="3300"/>
              </a:xfrm>
            </p:grpSpPr>
            <p:sp>
              <p:nvSpPr>
                <p:cNvPr id="58" name="Rectangle 208"/>
                <p:cNvSpPr>
                  <a:spLocks noChangeArrowheads="1"/>
                </p:cNvSpPr>
                <p:nvPr/>
              </p:nvSpPr>
              <p:spPr bwMode="auto">
                <a:xfrm>
                  <a:off x="2454" y="8325"/>
                  <a:ext cx="560" cy="3200"/>
                </a:xfrm>
                <a:prstGeom prst="rect">
                  <a:avLst/>
                </a:prstGeom>
                <a:noFill/>
                <a:ln w="9525">
                  <a:solidFill>
                    <a:srgbClr val="000000"/>
                  </a:solidFill>
                  <a:miter lim="800000"/>
                  <a:headEnd/>
                  <a:tailEnd/>
                </a:ln>
              </p:spPr>
              <p:txBody>
                <a:bodyPr/>
                <a:lstStyle/>
                <a:p>
                  <a:endParaRPr lang="zh-CN" altLang="en-US"/>
                </a:p>
              </p:txBody>
            </p:sp>
            <p:sp>
              <p:nvSpPr>
                <p:cNvPr id="59" name="Text Box 209"/>
                <p:cNvSpPr txBox="1">
                  <a:spLocks noChangeArrowheads="1"/>
                </p:cNvSpPr>
                <p:nvPr/>
              </p:nvSpPr>
              <p:spPr bwMode="auto">
                <a:xfrm>
                  <a:off x="2014" y="8285"/>
                  <a:ext cx="940" cy="330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 1    nil</a:t>
                  </a:r>
                </a:p>
                <a:p>
                  <a:pPr algn="just">
                    <a:lnSpc>
                      <a:spcPct val="110000"/>
                    </a:lnSpc>
                  </a:pPr>
                  <a:r>
                    <a:rPr lang="en-US" altLang="zh-CN" sz="2000" b="0">
                      <a:ea typeface="宋体" pitchFamily="2" charset="-122"/>
                    </a:rPr>
                    <a:t> 2    nil</a:t>
                  </a:r>
                </a:p>
                <a:p>
                  <a:pPr algn="just">
                    <a:lnSpc>
                      <a:spcPct val="110000"/>
                    </a:lnSpc>
                  </a:pPr>
                  <a:r>
                    <a:rPr lang="en-US" altLang="zh-CN" sz="2000" b="0">
                      <a:ea typeface="宋体" pitchFamily="2" charset="-122"/>
                    </a:rPr>
                    <a:t> 3    nil</a:t>
                  </a:r>
                </a:p>
                <a:p>
                  <a:pPr algn="just">
                    <a:lnSpc>
                      <a:spcPct val="110000"/>
                    </a:lnSpc>
                  </a:pPr>
                  <a:r>
                    <a:rPr lang="en-US" altLang="zh-CN" sz="2000" b="0">
                      <a:ea typeface="宋体" pitchFamily="2" charset="-122"/>
                    </a:rPr>
                    <a:t> 4    nil</a:t>
                  </a:r>
                </a:p>
                <a:p>
                  <a:pPr algn="just">
                    <a:lnSpc>
                      <a:spcPct val="110000"/>
                    </a:lnSpc>
                  </a:pPr>
                  <a:r>
                    <a:rPr lang="en-US" altLang="zh-CN" sz="2000" b="0">
                      <a:ea typeface="宋体" pitchFamily="2" charset="-122"/>
                    </a:rPr>
                    <a:t> 5    nil</a:t>
                  </a:r>
                </a:p>
                <a:p>
                  <a:pPr algn="just">
                    <a:lnSpc>
                      <a:spcPct val="110000"/>
                    </a:lnSpc>
                  </a:pPr>
                  <a:r>
                    <a:rPr lang="en-US" altLang="zh-CN" sz="2000" b="0">
                      <a:ea typeface="宋体" pitchFamily="2" charset="-122"/>
                    </a:rPr>
                    <a:t> 6    nil</a:t>
                  </a:r>
                </a:p>
                <a:p>
                  <a:pPr algn="just">
                    <a:lnSpc>
                      <a:spcPct val="110000"/>
                    </a:lnSpc>
                  </a:pPr>
                  <a:r>
                    <a:rPr lang="en-US" altLang="zh-CN" sz="2000" b="0">
                      <a:ea typeface="宋体" pitchFamily="2" charset="-122"/>
                    </a:rPr>
                    <a:t> 7    nil</a:t>
                  </a:r>
                </a:p>
                <a:p>
                  <a:pPr algn="just">
                    <a:lnSpc>
                      <a:spcPct val="110000"/>
                    </a:lnSpc>
                  </a:pPr>
                  <a:r>
                    <a:rPr lang="en-US" altLang="zh-CN" sz="2000" b="0">
                      <a:ea typeface="宋体" pitchFamily="2" charset="-122"/>
                    </a:rPr>
                    <a:t> 8    nil</a:t>
                  </a:r>
                </a:p>
                <a:p>
                  <a:pPr algn="just">
                    <a:lnSpc>
                      <a:spcPct val="110000"/>
                    </a:lnSpc>
                  </a:pPr>
                  <a:r>
                    <a:rPr lang="en-US" altLang="zh-CN" sz="2000" b="0">
                      <a:ea typeface="宋体" pitchFamily="2" charset="-122"/>
                    </a:rPr>
                    <a:t> 9    nil</a:t>
                  </a:r>
                </a:p>
                <a:p>
                  <a:pPr algn="just">
                    <a:lnSpc>
                      <a:spcPct val="110000"/>
                    </a:lnSpc>
                  </a:pPr>
                  <a:r>
                    <a:rPr lang="en-US" altLang="zh-CN" sz="2000" b="0">
                      <a:ea typeface="宋体" pitchFamily="2" charset="-122"/>
                    </a:rPr>
                    <a:t>10   nil</a:t>
                  </a:r>
                </a:p>
                <a:p>
                  <a:pPr algn="just">
                    <a:lnSpc>
                      <a:spcPct val="110000"/>
                    </a:lnSpc>
                  </a:pPr>
                  <a:r>
                    <a:rPr lang="en-US" altLang="zh-CN" sz="2000" b="0">
                      <a:ea typeface="宋体" pitchFamily="2" charset="-122"/>
                    </a:rPr>
                    <a:t>11   nil</a:t>
                  </a:r>
                </a:p>
              </p:txBody>
            </p:sp>
            <p:sp>
              <p:nvSpPr>
                <p:cNvPr id="60" name="Line 210"/>
                <p:cNvSpPr>
                  <a:spLocks noChangeShapeType="1"/>
                </p:cNvSpPr>
                <p:nvPr/>
              </p:nvSpPr>
              <p:spPr bwMode="auto">
                <a:xfrm>
                  <a:off x="2454" y="11225"/>
                  <a:ext cx="560" cy="0"/>
                </a:xfrm>
                <a:prstGeom prst="line">
                  <a:avLst/>
                </a:prstGeom>
                <a:noFill/>
                <a:ln w="9525">
                  <a:solidFill>
                    <a:srgbClr val="000000"/>
                  </a:solidFill>
                  <a:round/>
                  <a:headEnd/>
                  <a:tailEnd/>
                </a:ln>
              </p:spPr>
              <p:txBody>
                <a:bodyPr/>
                <a:lstStyle/>
                <a:p>
                  <a:endParaRPr lang="zh-CN" altLang="en-US"/>
                </a:p>
              </p:txBody>
            </p:sp>
            <p:sp>
              <p:nvSpPr>
                <p:cNvPr id="61" name="Line 211"/>
                <p:cNvSpPr>
                  <a:spLocks noChangeShapeType="1"/>
                </p:cNvSpPr>
                <p:nvPr/>
              </p:nvSpPr>
              <p:spPr bwMode="auto">
                <a:xfrm>
                  <a:off x="2474" y="10385"/>
                  <a:ext cx="560" cy="0"/>
                </a:xfrm>
                <a:prstGeom prst="line">
                  <a:avLst/>
                </a:prstGeom>
                <a:noFill/>
                <a:ln w="9525">
                  <a:solidFill>
                    <a:srgbClr val="000000"/>
                  </a:solidFill>
                  <a:round/>
                  <a:headEnd/>
                  <a:tailEnd/>
                </a:ln>
              </p:spPr>
              <p:txBody>
                <a:bodyPr/>
                <a:lstStyle/>
                <a:p>
                  <a:endParaRPr lang="zh-CN" altLang="en-US"/>
                </a:p>
              </p:txBody>
            </p:sp>
            <p:sp>
              <p:nvSpPr>
                <p:cNvPr id="62" name="Line 212"/>
                <p:cNvSpPr>
                  <a:spLocks noChangeShapeType="1"/>
                </p:cNvSpPr>
                <p:nvPr/>
              </p:nvSpPr>
              <p:spPr bwMode="auto">
                <a:xfrm>
                  <a:off x="2474" y="10105"/>
                  <a:ext cx="560" cy="0"/>
                </a:xfrm>
                <a:prstGeom prst="line">
                  <a:avLst/>
                </a:prstGeom>
                <a:noFill/>
                <a:ln w="9525">
                  <a:solidFill>
                    <a:srgbClr val="000000"/>
                  </a:solidFill>
                  <a:round/>
                  <a:headEnd/>
                  <a:tailEnd/>
                </a:ln>
              </p:spPr>
              <p:txBody>
                <a:bodyPr/>
                <a:lstStyle/>
                <a:p>
                  <a:endParaRPr lang="zh-CN" altLang="en-US"/>
                </a:p>
              </p:txBody>
            </p:sp>
            <p:sp>
              <p:nvSpPr>
                <p:cNvPr id="63" name="Line 213"/>
                <p:cNvSpPr>
                  <a:spLocks noChangeShapeType="1"/>
                </p:cNvSpPr>
                <p:nvPr/>
              </p:nvSpPr>
              <p:spPr bwMode="auto">
                <a:xfrm>
                  <a:off x="2474" y="9845"/>
                  <a:ext cx="560" cy="0"/>
                </a:xfrm>
                <a:prstGeom prst="line">
                  <a:avLst/>
                </a:prstGeom>
                <a:noFill/>
                <a:ln w="9525">
                  <a:solidFill>
                    <a:srgbClr val="000000"/>
                  </a:solidFill>
                  <a:round/>
                  <a:headEnd/>
                  <a:tailEnd/>
                </a:ln>
              </p:spPr>
              <p:txBody>
                <a:bodyPr/>
                <a:lstStyle/>
                <a:p>
                  <a:endParaRPr lang="zh-CN" altLang="en-US"/>
                </a:p>
              </p:txBody>
            </p:sp>
            <p:sp>
              <p:nvSpPr>
                <p:cNvPr id="64" name="Line 214"/>
                <p:cNvSpPr>
                  <a:spLocks noChangeShapeType="1"/>
                </p:cNvSpPr>
                <p:nvPr/>
              </p:nvSpPr>
              <p:spPr bwMode="auto">
                <a:xfrm>
                  <a:off x="2454" y="9545"/>
                  <a:ext cx="560" cy="0"/>
                </a:xfrm>
                <a:prstGeom prst="line">
                  <a:avLst/>
                </a:prstGeom>
                <a:noFill/>
                <a:ln w="9525">
                  <a:solidFill>
                    <a:srgbClr val="000000"/>
                  </a:solidFill>
                  <a:round/>
                  <a:headEnd/>
                  <a:tailEnd/>
                </a:ln>
              </p:spPr>
              <p:txBody>
                <a:bodyPr/>
                <a:lstStyle/>
                <a:p>
                  <a:endParaRPr lang="zh-CN" altLang="en-US"/>
                </a:p>
              </p:txBody>
            </p:sp>
            <p:sp>
              <p:nvSpPr>
                <p:cNvPr id="65" name="Line 215"/>
                <p:cNvSpPr>
                  <a:spLocks noChangeShapeType="1"/>
                </p:cNvSpPr>
                <p:nvPr/>
              </p:nvSpPr>
              <p:spPr bwMode="auto">
                <a:xfrm>
                  <a:off x="2454" y="9225"/>
                  <a:ext cx="560" cy="0"/>
                </a:xfrm>
                <a:prstGeom prst="line">
                  <a:avLst/>
                </a:prstGeom>
                <a:noFill/>
                <a:ln w="9525">
                  <a:solidFill>
                    <a:srgbClr val="000000"/>
                  </a:solidFill>
                  <a:round/>
                  <a:headEnd/>
                  <a:tailEnd/>
                </a:ln>
              </p:spPr>
              <p:txBody>
                <a:bodyPr/>
                <a:lstStyle/>
                <a:p>
                  <a:endParaRPr lang="zh-CN" altLang="en-US"/>
                </a:p>
              </p:txBody>
            </p:sp>
            <p:sp>
              <p:nvSpPr>
                <p:cNvPr id="66" name="Line 216"/>
                <p:cNvSpPr>
                  <a:spLocks noChangeShapeType="1"/>
                </p:cNvSpPr>
                <p:nvPr/>
              </p:nvSpPr>
              <p:spPr bwMode="auto">
                <a:xfrm>
                  <a:off x="2454" y="8905"/>
                  <a:ext cx="560" cy="0"/>
                </a:xfrm>
                <a:prstGeom prst="line">
                  <a:avLst/>
                </a:prstGeom>
                <a:noFill/>
                <a:ln w="9525">
                  <a:solidFill>
                    <a:srgbClr val="000000"/>
                  </a:solidFill>
                  <a:round/>
                  <a:headEnd/>
                  <a:tailEnd/>
                </a:ln>
              </p:spPr>
              <p:txBody>
                <a:bodyPr/>
                <a:lstStyle/>
                <a:p>
                  <a:endParaRPr lang="zh-CN" altLang="en-US"/>
                </a:p>
              </p:txBody>
            </p:sp>
            <p:sp>
              <p:nvSpPr>
                <p:cNvPr id="67" name="Line 217"/>
                <p:cNvSpPr>
                  <a:spLocks noChangeShapeType="1"/>
                </p:cNvSpPr>
                <p:nvPr/>
              </p:nvSpPr>
              <p:spPr bwMode="auto">
                <a:xfrm>
                  <a:off x="2454" y="8645"/>
                  <a:ext cx="560" cy="0"/>
                </a:xfrm>
                <a:prstGeom prst="line">
                  <a:avLst/>
                </a:prstGeom>
                <a:noFill/>
                <a:ln w="9525">
                  <a:solidFill>
                    <a:srgbClr val="000000"/>
                  </a:solidFill>
                  <a:round/>
                  <a:headEnd/>
                  <a:tailEnd/>
                </a:ln>
              </p:spPr>
              <p:txBody>
                <a:bodyPr/>
                <a:lstStyle/>
                <a:p>
                  <a:endParaRPr lang="zh-CN" altLang="en-US"/>
                </a:p>
              </p:txBody>
            </p:sp>
            <p:sp>
              <p:nvSpPr>
                <p:cNvPr id="68" name="Line 218"/>
                <p:cNvSpPr>
                  <a:spLocks noChangeShapeType="1"/>
                </p:cNvSpPr>
                <p:nvPr/>
              </p:nvSpPr>
              <p:spPr bwMode="auto">
                <a:xfrm>
                  <a:off x="2454" y="10945"/>
                  <a:ext cx="560" cy="0"/>
                </a:xfrm>
                <a:prstGeom prst="line">
                  <a:avLst/>
                </a:prstGeom>
                <a:noFill/>
                <a:ln w="9525">
                  <a:solidFill>
                    <a:srgbClr val="000000"/>
                  </a:solidFill>
                  <a:round/>
                  <a:headEnd/>
                  <a:tailEnd/>
                </a:ln>
              </p:spPr>
              <p:txBody>
                <a:bodyPr/>
                <a:lstStyle/>
                <a:p>
                  <a:endParaRPr lang="zh-CN" altLang="en-US"/>
                </a:p>
              </p:txBody>
            </p:sp>
            <p:sp>
              <p:nvSpPr>
                <p:cNvPr id="69" name="Line 219"/>
                <p:cNvSpPr>
                  <a:spLocks noChangeShapeType="1"/>
                </p:cNvSpPr>
                <p:nvPr/>
              </p:nvSpPr>
              <p:spPr bwMode="auto">
                <a:xfrm>
                  <a:off x="2454" y="10665"/>
                  <a:ext cx="560" cy="0"/>
                </a:xfrm>
                <a:prstGeom prst="line">
                  <a:avLst/>
                </a:prstGeom>
                <a:noFill/>
                <a:ln w="9525">
                  <a:solidFill>
                    <a:srgbClr val="000000"/>
                  </a:solidFill>
                  <a:round/>
                  <a:headEnd/>
                  <a:tailEnd/>
                </a:ln>
              </p:spPr>
              <p:txBody>
                <a:bodyPr/>
                <a:lstStyle/>
                <a:p>
                  <a:endParaRPr lang="zh-CN" altLang="en-US"/>
                </a:p>
              </p:txBody>
            </p:sp>
          </p:grpSp>
          <p:sp>
            <p:nvSpPr>
              <p:cNvPr id="53" name="Text Box 220"/>
              <p:cNvSpPr txBox="1">
                <a:spLocks noChangeArrowheads="1"/>
              </p:cNvSpPr>
              <p:nvPr/>
            </p:nvSpPr>
            <p:spPr bwMode="auto">
              <a:xfrm>
                <a:off x="819" y="816"/>
                <a:ext cx="677" cy="288"/>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Hash</a:t>
                </a:r>
                <a:r>
                  <a:rPr lang="zh-CN" altLang="en-US" sz="2000" b="0">
                    <a:ea typeface="宋体" pitchFamily="2" charset="-122"/>
                  </a:rPr>
                  <a:t>表</a:t>
                </a:r>
              </a:p>
            </p:txBody>
          </p:sp>
          <p:sp>
            <p:nvSpPr>
              <p:cNvPr id="54" name="Line 221"/>
              <p:cNvSpPr>
                <a:spLocks noChangeShapeType="1"/>
              </p:cNvSpPr>
              <p:nvPr/>
            </p:nvSpPr>
            <p:spPr bwMode="auto">
              <a:xfrm>
                <a:off x="4000" y="1061"/>
                <a:ext cx="0" cy="2421"/>
              </a:xfrm>
              <a:prstGeom prst="line">
                <a:avLst/>
              </a:prstGeom>
              <a:noFill/>
              <a:ln w="9525">
                <a:solidFill>
                  <a:srgbClr val="000000"/>
                </a:solidFill>
                <a:round/>
                <a:headEnd/>
                <a:tailEnd/>
              </a:ln>
            </p:spPr>
            <p:txBody>
              <a:bodyPr/>
              <a:lstStyle/>
              <a:p>
                <a:endParaRPr lang="zh-CN" altLang="en-US"/>
              </a:p>
            </p:txBody>
          </p:sp>
          <p:sp>
            <p:nvSpPr>
              <p:cNvPr id="55" name="Text Box 222"/>
              <p:cNvSpPr txBox="1">
                <a:spLocks noChangeArrowheads="1"/>
              </p:cNvSpPr>
              <p:nvPr/>
            </p:nvSpPr>
            <p:spPr bwMode="auto">
              <a:xfrm>
                <a:off x="2048" y="1018"/>
                <a:ext cx="2313" cy="331"/>
              </a:xfrm>
              <a:prstGeom prst="rect">
                <a:avLst/>
              </a:prstGeom>
              <a:noFill/>
              <a:ln w="9525">
                <a:noFill/>
                <a:miter lim="800000"/>
                <a:headEnd/>
                <a:tailEnd/>
              </a:ln>
            </p:spPr>
            <p:txBody>
              <a:bodyPr/>
              <a:lstStyle/>
              <a:p>
                <a:pPr algn="just">
                  <a:lnSpc>
                    <a:spcPct val="110000"/>
                  </a:lnSpc>
                </a:pPr>
                <a:r>
                  <a:rPr lang="zh-CN" altLang="en-US" sz="1800" b="0">
                    <a:ea typeface="宋体" pitchFamily="2" charset="-122"/>
                  </a:rPr>
                  <a:t>变量名                属性                   链</a:t>
                </a:r>
              </a:p>
            </p:txBody>
          </p:sp>
          <p:sp>
            <p:nvSpPr>
              <p:cNvPr id="56" name="Text Box 223"/>
              <p:cNvSpPr txBox="1">
                <a:spLocks noChangeArrowheads="1"/>
              </p:cNvSpPr>
              <p:nvPr/>
            </p:nvSpPr>
            <p:spPr bwMode="auto">
              <a:xfrm>
                <a:off x="3977" y="2560"/>
                <a:ext cx="418" cy="937"/>
              </a:xfrm>
              <a:prstGeom prst="rect">
                <a:avLst/>
              </a:prstGeom>
              <a:noFill/>
              <a:ln w="9525">
                <a:noFill/>
                <a:miter lim="800000"/>
                <a:headEnd/>
                <a:tailEnd/>
              </a:ln>
            </p:spPr>
            <p:txBody>
              <a:bodyPr/>
              <a:lstStyle/>
              <a:p>
                <a:pPr algn="just">
                  <a:lnSpc>
                    <a:spcPct val="110000"/>
                  </a:lnSpc>
                </a:pPr>
                <a:endParaRPr lang="en-US" altLang="zh-CN" sz="2000" b="0">
                  <a:ea typeface="宋体" pitchFamily="2" charset="-122"/>
                </a:endParaRPr>
              </a:p>
              <a:p>
                <a:pPr algn="just">
                  <a:lnSpc>
                    <a:spcPct val="110000"/>
                  </a:lnSpc>
                </a:pPr>
                <a:endParaRPr lang="en-US" altLang="zh-CN" sz="2000" b="0">
                  <a:ea typeface="宋体" pitchFamily="2" charset="-122"/>
                </a:endParaRPr>
              </a:p>
              <a:p>
                <a:pPr algn="just">
                  <a:lnSpc>
                    <a:spcPct val="110000"/>
                  </a:lnSpc>
                </a:pPr>
                <a:endParaRPr lang="en-US" altLang="zh-CN" sz="2000" b="0">
                  <a:ea typeface="宋体" pitchFamily="2" charset="-122"/>
                </a:endParaRPr>
              </a:p>
              <a:p>
                <a:pPr algn="just">
                  <a:lnSpc>
                    <a:spcPct val="110000"/>
                  </a:lnSpc>
                </a:pPr>
                <a:endParaRPr lang="en-US" altLang="zh-CN" sz="2000" b="0">
                  <a:ea typeface="宋体" pitchFamily="2" charset="-122"/>
                </a:endParaRPr>
              </a:p>
            </p:txBody>
          </p:sp>
          <p:sp>
            <p:nvSpPr>
              <p:cNvPr id="57" name="Text Box 224"/>
              <p:cNvSpPr txBox="1">
                <a:spLocks noChangeArrowheads="1"/>
              </p:cNvSpPr>
              <p:nvPr/>
            </p:nvSpPr>
            <p:spPr bwMode="auto">
              <a:xfrm>
                <a:off x="3988" y="1508"/>
                <a:ext cx="418" cy="562"/>
              </a:xfrm>
              <a:prstGeom prst="rect">
                <a:avLst/>
              </a:prstGeom>
              <a:noFill/>
              <a:ln w="9525">
                <a:noFill/>
                <a:miter lim="800000"/>
                <a:headEnd/>
                <a:tailEnd/>
              </a:ln>
            </p:spPr>
            <p:txBody>
              <a:bodyPr/>
              <a:lstStyle/>
              <a:p>
                <a:pPr algn="just">
                  <a:lnSpc>
                    <a:spcPct val="110000"/>
                  </a:lnSpc>
                </a:pPr>
                <a:endParaRPr lang="zh-CN" altLang="zh-CN" sz="2000" b="0">
                  <a:ea typeface="宋体" pitchFamily="2" charset="-122"/>
                </a:endParaRPr>
              </a:p>
            </p:txBody>
          </p:sp>
        </p:grpSp>
        <p:sp>
          <p:nvSpPr>
            <p:cNvPr id="24" name="Text Box 225"/>
            <p:cNvSpPr txBox="1">
              <a:spLocks noChangeArrowheads="1"/>
            </p:cNvSpPr>
            <p:nvPr/>
          </p:nvSpPr>
          <p:spPr bwMode="auto">
            <a:xfrm>
              <a:off x="960" y="1200"/>
              <a:ext cx="240" cy="181"/>
            </a:xfrm>
            <a:prstGeom prst="rect">
              <a:avLst/>
            </a:prstGeom>
            <a:solidFill>
              <a:schemeClr val="bg1"/>
            </a:solidFill>
            <a:ln w="9525">
              <a:noFill/>
              <a:miter lim="800000"/>
              <a:headEnd/>
              <a:tailEnd/>
            </a:ln>
          </p:spPr>
          <p:txBody>
            <a:bodyPr>
              <a:spAutoFit/>
            </a:bodyPr>
            <a:lstStyle/>
            <a:p>
              <a:pPr>
                <a:lnSpc>
                  <a:spcPct val="80000"/>
                </a:lnSpc>
              </a:pPr>
              <a:r>
                <a:rPr lang="en-US" altLang="zh-CN" sz="1600">
                  <a:ea typeface="宋体" pitchFamily="2" charset="-122"/>
                </a:rPr>
                <a:t>1</a:t>
              </a:r>
            </a:p>
          </p:txBody>
        </p:sp>
        <p:sp>
          <p:nvSpPr>
            <p:cNvPr id="25" name="Text Box 226"/>
            <p:cNvSpPr txBox="1">
              <a:spLocks noChangeArrowheads="1"/>
            </p:cNvSpPr>
            <p:nvPr/>
          </p:nvSpPr>
          <p:spPr bwMode="auto">
            <a:xfrm>
              <a:off x="960" y="1632"/>
              <a:ext cx="240" cy="166"/>
            </a:xfrm>
            <a:prstGeom prst="rect">
              <a:avLst/>
            </a:prstGeom>
            <a:solidFill>
              <a:schemeClr val="bg1"/>
            </a:solidFill>
            <a:ln w="9525">
              <a:noFill/>
              <a:miter lim="800000"/>
              <a:headEnd/>
              <a:tailEnd/>
            </a:ln>
          </p:spPr>
          <p:txBody>
            <a:bodyPr>
              <a:spAutoFit/>
            </a:bodyPr>
            <a:lstStyle/>
            <a:p>
              <a:pPr>
                <a:lnSpc>
                  <a:spcPct val="70000"/>
                </a:lnSpc>
              </a:pPr>
              <a:r>
                <a:rPr lang="en-US" altLang="zh-CN" sz="1600">
                  <a:ea typeface="宋体" pitchFamily="2" charset="-122"/>
                </a:rPr>
                <a:t>2</a:t>
              </a:r>
            </a:p>
          </p:txBody>
        </p:sp>
        <p:sp>
          <p:nvSpPr>
            <p:cNvPr id="26" name="Text Box 227"/>
            <p:cNvSpPr txBox="1">
              <a:spLocks noChangeArrowheads="1"/>
            </p:cNvSpPr>
            <p:nvPr/>
          </p:nvSpPr>
          <p:spPr bwMode="auto">
            <a:xfrm>
              <a:off x="960" y="2688"/>
              <a:ext cx="240" cy="150"/>
            </a:xfrm>
            <a:prstGeom prst="rect">
              <a:avLst/>
            </a:prstGeom>
            <a:solidFill>
              <a:schemeClr val="bg1"/>
            </a:solidFill>
            <a:ln w="9525">
              <a:noFill/>
              <a:miter lim="800000"/>
              <a:headEnd/>
              <a:tailEnd/>
            </a:ln>
          </p:spPr>
          <p:txBody>
            <a:bodyPr>
              <a:spAutoFit/>
            </a:bodyPr>
            <a:lstStyle/>
            <a:p>
              <a:pPr>
                <a:lnSpc>
                  <a:spcPct val="60000"/>
                </a:lnSpc>
              </a:pPr>
              <a:r>
                <a:rPr lang="en-US" altLang="zh-CN" sz="1600">
                  <a:ea typeface="宋体" pitchFamily="2" charset="-122"/>
                </a:rPr>
                <a:t>3</a:t>
              </a:r>
            </a:p>
          </p:txBody>
        </p:sp>
        <p:sp>
          <p:nvSpPr>
            <p:cNvPr id="27" name="Text Box 228"/>
            <p:cNvSpPr txBox="1">
              <a:spLocks noChangeArrowheads="1"/>
            </p:cNvSpPr>
            <p:nvPr/>
          </p:nvSpPr>
          <p:spPr bwMode="auto">
            <a:xfrm>
              <a:off x="2016" y="3312"/>
              <a:ext cx="240"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a</a:t>
              </a:r>
            </a:p>
          </p:txBody>
        </p:sp>
        <p:sp>
          <p:nvSpPr>
            <p:cNvPr id="28" name="Text Box 229"/>
            <p:cNvSpPr txBox="1">
              <a:spLocks noChangeArrowheads="1"/>
            </p:cNvSpPr>
            <p:nvPr/>
          </p:nvSpPr>
          <p:spPr bwMode="auto">
            <a:xfrm>
              <a:off x="2016" y="3072"/>
              <a:ext cx="240"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x</a:t>
              </a:r>
            </a:p>
          </p:txBody>
        </p:sp>
        <p:sp>
          <p:nvSpPr>
            <p:cNvPr id="29" name="Text Box 230"/>
            <p:cNvSpPr txBox="1">
              <a:spLocks noChangeArrowheads="1"/>
            </p:cNvSpPr>
            <p:nvPr/>
          </p:nvSpPr>
          <p:spPr bwMode="auto">
            <a:xfrm>
              <a:off x="1968" y="2880"/>
              <a:ext cx="672"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readarray</a:t>
              </a:r>
            </a:p>
          </p:txBody>
        </p:sp>
        <p:sp>
          <p:nvSpPr>
            <p:cNvPr id="30" name="Text Box 231"/>
            <p:cNvSpPr txBox="1">
              <a:spLocks noChangeArrowheads="1"/>
            </p:cNvSpPr>
            <p:nvPr/>
          </p:nvSpPr>
          <p:spPr bwMode="auto">
            <a:xfrm>
              <a:off x="4032" y="3312"/>
              <a:ext cx="288"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31" name="Text Box 232"/>
            <p:cNvSpPr txBox="1">
              <a:spLocks noChangeArrowheads="1"/>
            </p:cNvSpPr>
            <p:nvPr/>
          </p:nvSpPr>
          <p:spPr bwMode="auto">
            <a:xfrm>
              <a:off x="4032" y="3072"/>
              <a:ext cx="288"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32" name="Text Box 233"/>
            <p:cNvSpPr txBox="1">
              <a:spLocks noChangeArrowheads="1"/>
            </p:cNvSpPr>
            <p:nvPr/>
          </p:nvSpPr>
          <p:spPr bwMode="auto">
            <a:xfrm>
              <a:off x="4032" y="2880"/>
              <a:ext cx="288"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33" name="Text Box 234"/>
            <p:cNvSpPr txBox="1">
              <a:spLocks noChangeArrowheads="1"/>
            </p:cNvSpPr>
            <p:nvPr/>
          </p:nvSpPr>
          <p:spPr bwMode="auto">
            <a:xfrm>
              <a:off x="4992" y="3264"/>
              <a:ext cx="144" cy="196"/>
            </a:xfrm>
            <a:prstGeom prst="rect">
              <a:avLst/>
            </a:prstGeom>
            <a:solidFill>
              <a:schemeClr val="bg1"/>
            </a:solidFill>
            <a:ln w="9525">
              <a:noFill/>
              <a:miter lim="800000"/>
              <a:headEnd/>
              <a:tailEnd/>
            </a:ln>
          </p:spPr>
          <p:txBody>
            <a:bodyPr>
              <a:spAutoFit/>
            </a:bodyPr>
            <a:lstStyle/>
            <a:p>
              <a:pPr>
                <a:lnSpc>
                  <a:spcPct val="80000"/>
                </a:lnSpc>
              </a:pPr>
              <a:r>
                <a:rPr lang="en-US" altLang="zh-CN" sz="1800" b="0">
                  <a:ea typeface="宋体" pitchFamily="2" charset="-122"/>
                </a:rPr>
                <a:t>1</a:t>
              </a:r>
            </a:p>
          </p:txBody>
        </p:sp>
        <p:sp>
          <p:nvSpPr>
            <p:cNvPr id="34" name="Text Box 235"/>
            <p:cNvSpPr txBox="1">
              <a:spLocks noChangeArrowheads="1"/>
            </p:cNvSpPr>
            <p:nvPr/>
          </p:nvSpPr>
          <p:spPr bwMode="auto">
            <a:xfrm>
              <a:off x="2016" y="2640"/>
              <a:ext cx="240" cy="188"/>
            </a:xfrm>
            <a:prstGeom prst="rect">
              <a:avLst/>
            </a:prstGeom>
            <a:solidFill>
              <a:schemeClr val="bg1"/>
            </a:solidFill>
            <a:ln w="9525">
              <a:noFill/>
              <a:miter lim="800000"/>
              <a:headEnd/>
              <a:tailEnd/>
            </a:ln>
          </p:spPr>
          <p:txBody>
            <a:bodyPr>
              <a:spAutoFit/>
            </a:bodyPr>
            <a:lstStyle/>
            <a:p>
              <a:pPr>
                <a:lnSpc>
                  <a:spcPct val="75000"/>
                </a:lnSpc>
              </a:pPr>
              <a:r>
                <a:rPr lang="en-US" altLang="zh-CN" sz="1800" b="0">
                  <a:ea typeface="宋体" pitchFamily="2" charset="-122"/>
                </a:rPr>
                <a:t>i</a:t>
              </a:r>
            </a:p>
          </p:txBody>
        </p:sp>
        <p:sp>
          <p:nvSpPr>
            <p:cNvPr id="35" name="Text Box 236"/>
            <p:cNvSpPr txBox="1">
              <a:spLocks noChangeArrowheads="1"/>
            </p:cNvSpPr>
            <p:nvPr/>
          </p:nvSpPr>
          <p:spPr bwMode="auto">
            <a:xfrm>
              <a:off x="960" y="2064"/>
              <a:ext cx="240" cy="166"/>
            </a:xfrm>
            <a:prstGeom prst="rect">
              <a:avLst/>
            </a:prstGeom>
            <a:solidFill>
              <a:schemeClr val="bg1"/>
            </a:solidFill>
            <a:ln w="9525">
              <a:noFill/>
              <a:miter lim="800000"/>
              <a:headEnd/>
              <a:tailEnd/>
            </a:ln>
          </p:spPr>
          <p:txBody>
            <a:bodyPr>
              <a:spAutoFit/>
            </a:bodyPr>
            <a:lstStyle/>
            <a:p>
              <a:pPr>
                <a:lnSpc>
                  <a:spcPct val="70000"/>
                </a:lnSpc>
              </a:pPr>
              <a:r>
                <a:rPr lang="en-US" altLang="zh-CN" sz="1600">
                  <a:ea typeface="宋体" pitchFamily="2" charset="-122"/>
                </a:rPr>
                <a:t>4</a:t>
              </a:r>
            </a:p>
          </p:txBody>
        </p:sp>
        <p:sp>
          <p:nvSpPr>
            <p:cNvPr id="36" name="Line 237"/>
            <p:cNvSpPr>
              <a:spLocks noChangeShapeType="1"/>
            </p:cNvSpPr>
            <p:nvPr/>
          </p:nvSpPr>
          <p:spPr bwMode="auto">
            <a:xfrm>
              <a:off x="1296" y="2160"/>
              <a:ext cx="576" cy="576"/>
            </a:xfrm>
            <a:prstGeom prst="line">
              <a:avLst/>
            </a:prstGeom>
            <a:noFill/>
            <a:ln w="9525">
              <a:solidFill>
                <a:schemeClr val="tx1"/>
              </a:solidFill>
              <a:round/>
              <a:headEnd/>
              <a:tailEnd type="triangle" w="med" len="med"/>
            </a:ln>
          </p:spPr>
          <p:txBody>
            <a:bodyPr wrap="none" anchor="ctr"/>
            <a:lstStyle/>
            <a:p>
              <a:endParaRPr lang="zh-CN" altLang="en-US"/>
            </a:p>
          </p:txBody>
        </p:sp>
        <p:sp>
          <p:nvSpPr>
            <p:cNvPr id="37" name="Text Box 238"/>
            <p:cNvSpPr txBox="1">
              <a:spLocks noChangeArrowheads="1"/>
            </p:cNvSpPr>
            <p:nvPr/>
          </p:nvSpPr>
          <p:spPr bwMode="auto">
            <a:xfrm>
              <a:off x="4032" y="2640"/>
              <a:ext cx="288"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38" name="Rectangle 239"/>
            <p:cNvSpPr>
              <a:spLocks noChangeArrowheads="1"/>
            </p:cNvSpPr>
            <p:nvPr/>
          </p:nvSpPr>
          <p:spPr bwMode="auto">
            <a:xfrm>
              <a:off x="2016" y="2640"/>
              <a:ext cx="192" cy="14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9" name="Rectangle 240"/>
            <p:cNvSpPr>
              <a:spLocks noChangeArrowheads="1"/>
            </p:cNvSpPr>
            <p:nvPr/>
          </p:nvSpPr>
          <p:spPr bwMode="auto">
            <a:xfrm>
              <a:off x="4080" y="2640"/>
              <a:ext cx="192" cy="14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40" name="Line 241"/>
            <p:cNvSpPr>
              <a:spLocks noChangeShapeType="1"/>
            </p:cNvSpPr>
            <p:nvPr/>
          </p:nvSpPr>
          <p:spPr bwMode="auto">
            <a:xfrm>
              <a:off x="1296" y="2160"/>
              <a:ext cx="576" cy="576"/>
            </a:xfrm>
            <a:prstGeom prst="line">
              <a:avLst/>
            </a:prstGeom>
            <a:noFill/>
            <a:ln w="9525">
              <a:solidFill>
                <a:schemeClr val="bg1"/>
              </a:solidFill>
              <a:round/>
              <a:headEnd/>
              <a:tailEnd type="triangle" w="med" len="med"/>
            </a:ln>
          </p:spPr>
          <p:txBody>
            <a:bodyPr wrap="none" anchor="ctr"/>
            <a:lstStyle/>
            <a:p>
              <a:endParaRPr lang="zh-CN" altLang="en-US"/>
            </a:p>
          </p:txBody>
        </p:sp>
        <p:sp>
          <p:nvSpPr>
            <p:cNvPr id="41" name="Text Box 242"/>
            <p:cNvSpPr txBox="1">
              <a:spLocks noChangeArrowheads="1"/>
            </p:cNvSpPr>
            <p:nvPr/>
          </p:nvSpPr>
          <p:spPr bwMode="auto">
            <a:xfrm>
              <a:off x="960" y="2064"/>
              <a:ext cx="288"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42" name="Text Box 243"/>
            <p:cNvSpPr txBox="1">
              <a:spLocks noChangeArrowheads="1"/>
            </p:cNvSpPr>
            <p:nvPr/>
          </p:nvSpPr>
          <p:spPr bwMode="auto">
            <a:xfrm>
              <a:off x="1968" y="2640"/>
              <a:ext cx="672"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exchange</a:t>
              </a:r>
            </a:p>
          </p:txBody>
        </p:sp>
        <p:sp>
          <p:nvSpPr>
            <p:cNvPr id="43" name="Text Box 244"/>
            <p:cNvSpPr txBox="1">
              <a:spLocks noChangeArrowheads="1"/>
            </p:cNvSpPr>
            <p:nvPr/>
          </p:nvSpPr>
          <p:spPr bwMode="auto">
            <a:xfrm>
              <a:off x="4032" y="2640"/>
              <a:ext cx="288" cy="162"/>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44" name="Text Box 245"/>
            <p:cNvSpPr txBox="1">
              <a:spLocks noChangeArrowheads="1"/>
            </p:cNvSpPr>
            <p:nvPr/>
          </p:nvSpPr>
          <p:spPr bwMode="auto">
            <a:xfrm>
              <a:off x="960" y="3312"/>
              <a:ext cx="240" cy="150"/>
            </a:xfrm>
            <a:prstGeom prst="rect">
              <a:avLst/>
            </a:prstGeom>
            <a:solidFill>
              <a:schemeClr val="bg1"/>
            </a:solidFill>
            <a:ln w="9525">
              <a:noFill/>
              <a:miter lim="800000"/>
              <a:headEnd/>
              <a:tailEnd/>
            </a:ln>
          </p:spPr>
          <p:txBody>
            <a:bodyPr>
              <a:spAutoFit/>
            </a:bodyPr>
            <a:lstStyle/>
            <a:p>
              <a:pPr>
                <a:lnSpc>
                  <a:spcPct val="60000"/>
                </a:lnSpc>
              </a:pPr>
              <a:r>
                <a:rPr lang="en-US" altLang="zh-CN" sz="1600">
                  <a:ea typeface="宋体" pitchFamily="2" charset="-122"/>
                </a:rPr>
                <a:t>4</a:t>
              </a:r>
            </a:p>
          </p:txBody>
        </p:sp>
        <p:sp>
          <p:nvSpPr>
            <p:cNvPr id="45" name="Line 246"/>
            <p:cNvSpPr>
              <a:spLocks noChangeShapeType="1"/>
            </p:cNvSpPr>
            <p:nvPr/>
          </p:nvSpPr>
          <p:spPr bwMode="auto">
            <a:xfrm flipV="1">
              <a:off x="1296" y="2736"/>
              <a:ext cx="576" cy="624"/>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94" name="Text Box 247"/>
          <p:cNvSpPr txBox="1">
            <a:spLocks noChangeArrowheads="1"/>
          </p:cNvSpPr>
          <p:nvPr/>
        </p:nvSpPr>
        <p:spPr bwMode="auto">
          <a:xfrm>
            <a:off x="2514600" y="4343400"/>
            <a:ext cx="10668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quicksort</a:t>
            </a:r>
          </a:p>
        </p:txBody>
      </p:sp>
      <p:sp>
        <p:nvSpPr>
          <p:cNvPr id="95" name="Line 248"/>
          <p:cNvSpPr>
            <a:spLocks noChangeShapeType="1"/>
          </p:cNvSpPr>
          <p:nvPr/>
        </p:nvSpPr>
        <p:spPr bwMode="auto">
          <a:xfrm>
            <a:off x="1371600" y="2514600"/>
            <a:ext cx="1009650" cy="3306763"/>
          </a:xfrm>
          <a:prstGeom prst="line">
            <a:avLst/>
          </a:prstGeom>
          <a:noFill/>
          <a:ln w="9525">
            <a:solidFill>
              <a:schemeClr val="bg1"/>
            </a:solidFill>
            <a:round/>
            <a:headEnd/>
            <a:tailEnd type="triangle" w="sm" len="med"/>
          </a:ln>
        </p:spPr>
        <p:txBody>
          <a:bodyPr/>
          <a:lstStyle/>
          <a:p>
            <a:endParaRPr lang="zh-CN" altLang="en-US"/>
          </a:p>
        </p:txBody>
      </p:sp>
      <p:sp>
        <p:nvSpPr>
          <p:cNvPr id="96" name="Text Box 249"/>
          <p:cNvSpPr txBox="1">
            <a:spLocks noChangeArrowheads="1"/>
          </p:cNvSpPr>
          <p:nvPr/>
        </p:nvSpPr>
        <p:spPr bwMode="auto">
          <a:xfrm>
            <a:off x="914400" y="2362200"/>
            <a:ext cx="381000" cy="287338"/>
          </a:xfrm>
          <a:prstGeom prst="rect">
            <a:avLst/>
          </a:prstGeom>
          <a:solidFill>
            <a:schemeClr val="bg1"/>
          </a:solidFill>
          <a:ln w="9525">
            <a:noFill/>
            <a:miter lim="800000"/>
            <a:headEnd/>
            <a:tailEnd/>
          </a:ln>
        </p:spPr>
        <p:txBody>
          <a:bodyPr>
            <a:spAutoFit/>
          </a:bodyPr>
          <a:lstStyle/>
          <a:p>
            <a:pPr>
              <a:lnSpc>
                <a:spcPct val="80000"/>
              </a:lnSpc>
            </a:pPr>
            <a:r>
              <a:rPr lang="en-US" altLang="zh-CN" sz="1600">
                <a:ea typeface="宋体" pitchFamily="2" charset="-122"/>
              </a:rPr>
              <a:t>5</a:t>
            </a:r>
          </a:p>
        </p:txBody>
      </p:sp>
      <p:sp>
        <p:nvSpPr>
          <p:cNvPr id="97" name="Line 250"/>
          <p:cNvSpPr>
            <a:spLocks noChangeShapeType="1"/>
          </p:cNvSpPr>
          <p:nvPr/>
        </p:nvSpPr>
        <p:spPr bwMode="auto">
          <a:xfrm>
            <a:off x="1447800" y="2514600"/>
            <a:ext cx="914400" cy="1981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8" name="Text Box 251"/>
          <p:cNvSpPr txBox="1">
            <a:spLocks noChangeArrowheads="1"/>
          </p:cNvSpPr>
          <p:nvPr/>
        </p:nvSpPr>
        <p:spPr bwMode="auto">
          <a:xfrm>
            <a:off x="5791200" y="4343400"/>
            <a:ext cx="381000" cy="238125"/>
          </a:xfrm>
          <a:prstGeom prst="rect">
            <a:avLst/>
          </a:prstGeom>
          <a:solidFill>
            <a:schemeClr val="bg1"/>
          </a:solidFill>
          <a:ln w="9525">
            <a:noFill/>
            <a:miter lim="800000"/>
            <a:headEnd/>
            <a:tailEnd/>
          </a:ln>
        </p:spPr>
        <p:txBody>
          <a:bodyPr>
            <a:spAutoFit/>
          </a:bodyPr>
          <a:lstStyle/>
          <a:p>
            <a:pPr>
              <a:lnSpc>
                <a:spcPct val="60000"/>
              </a:lnSpc>
            </a:pPr>
            <a:r>
              <a:rPr lang="en-US" altLang="zh-CN" sz="1600">
                <a:ea typeface="宋体" pitchFamily="2" charset="-122"/>
              </a:rPr>
              <a:t>1</a:t>
            </a:r>
          </a:p>
        </p:txBody>
      </p:sp>
      <p:grpSp>
        <p:nvGrpSpPr>
          <p:cNvPr id="99" name="Group 252"/>
          <p:cNvGrpSpPr>
            <a:grpSpLocks/>
          </p:cNvGrpSpPr>
          <p:nvPr/>
        </p:nvGrpSpPr>
        <p:grpSpPr bwMode="auto">
          <a:xfrm>
            <a:off x="5991225" y="4452938"/>
            <a:ext cx="590550" cy="1257300"/>
            <a:chOff x="8034" y="9565"/>
            <a:chExt cx="520" cy="1440"/>
          </a:xfrm>
        </p:grpSpPr>
        <p:grpSp>
          <p:nvGrpSpPr>
            <p:cNvPr id="100" name="Group 253"/>
            <p:cNvGrpSpPr>
              <a:grpSpLocks/>
            </p:cNvGrpSpPr>
            <p:nvPr/>
          </p:nvGrpSpPr>
          <p:grpSpPr bwMode="auto">
            <a:xfrm>
              <a:off x="8034" y="9565"/>
              <a:ext cx="520" cy="1180"/>
              <a:chOff x="8014" y="8705"/>
              <a:chExt cx="520" cy="820"/>
            </a:xfrm>
          </p:grpSpPr>
          <p:sp>
            <p:nvSpPr>
              <p:cNvPr id="102" name="Line 254"/>
              <p:cNvSpPr>
                <a:spLocks noChangeShapeType="1"/>
              </p:cNvSpPr>
              <p:nvPr/>
            </p:nvSpPr>
            <p:spPr bwMode="auto">
              <a:xfrm>
                <a:off x="8014" y="8705"/>
                <a:ext cx="520" cy="0"/>
              </a:xfrm>
              <a:prstGeom prst="line">
                <a:avLst/>
              </a:prstGeom>
              <a:noFill/>
              <a:ln w="9525">
                <a:solidFill>
                  <a:srgbClr val="000000"/>
                </a:solidFill>
                <a:round/>
                <a:headEnd/>
                <a:tailEnd/>
              </a:ln>
            </p:spPr>
            <p:txBody>
              <a:bodyPr/>
              <a:lstStyle/>
              <a:p>
                <a:endParaRPr lang="zh-CN" altLang="en-US"/>
              </a:p>
            </p:txBody>
          </p:sp>
          <p:sp>
            <p:nvSpPr>
              <p:cNvPr id="103" name="Line 255"/>
              <p:cNvSpPr>
                <a:spLocks noChangeShapeType="1"/>
              </p:cNvSpPr>
              <p:nvPr/>
            </p:nvSpPr>
            <p:spPr bwMode="auto">
              <a:xfrm>
                <a:off x="8534" y="8705"/>
                <a:ext cx="0" cy="820"/>
              </a:xfrm>
              <a:prstGeom prst="line">
                <a:avLst/>
              </a:prstGeom>
              <a:noFill/>
              <a:ln w="9525">
                <a:solidFill>
                  <a:srgbClr val="000000"/>
                </a:solidFill>
                <a:round/>
                <a:headEnd/>
                <a:tailEnd/>
              </a:ln>
            </p:spPr>
            <p:txBody>
              <a:bodyPr/>
              <a:lstStyle/>
              <a:p>
                <a:endParaRPr lang="zh-CN" altLang="en-US"/>
              </a:p>
            </p:txBody>
          </p:sp>
        </p:grpSp>
        <p:sp>
          <p:nvSpPr>
            <p:cNvPr id="101" name="Line 256"/>
            <p:cNvSpPr>
              <a:spLocks noChangeShapeType="1"/>
            </p:cNvSpPr>
            <p:nvPr/>
          </p:nvSpPr>
          <p:spPr bwMode="auto">
            <a:xfrm flipH="1">
              <a:off x="8274" y="10745"/>
              <a:ext cx="280" cy="260"/>
            </a:xfrm>
            <a:prstGeom prst="line">
              <a:avLst/>
            </a:prstGeom>
            <a:noFill/>
            <a:ln w="9525">
              <a:solidFill>
                <a:srgbClr val="000000"/>
              </a:solidFill>
              <a:round/>
              <a:headEnd/>
              <a:tailEnd type="triangle" w="sm" len="med"/>
            </a:ln>
          </p:spPr>
          <p:txBody>
            <a:bodyPr/>
            <a:lstStyle/>
            <a:p>
              <a:endParaRPr lang="zh-CN" altLang="en-US"/>
            </a:p>
          </p:txBody>
        </p:sp>
      </p:grpSp>
      <p:sp>
        <p:nvSpPr>
          <p:cNvPr id="104" name="Text Box 257"/>
          <p:cNvSpPr txBox="1">
            <a:spLocks noChangeArrowheads="1"/>
          </p:cNvSpPr>
          <p:nvPr/>
        </p:nvSpPr>
        <p:spPr bwMode="auto">
          <a:xfrm>
            <a:off x="2514600" y="3962400"/>
            <a:ext cx="10668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 k</a:t>
            </a:r>
          </a:p>
        </p:txBody>
      </p:sp>
      <p:sp>
        <p:nvSpPr>
          <p:cNvPr id="105" name="Text Box 258"/>
          <p:cNvSpPr txBox="1">
            <a:spLocks noChangeArrowheads="1"/>
          </p:cNvSpPr>
          <p:nvPr/>
        </p:nvSpPr>
        <p:spPr bwMode="auto">
          <a:xfrm>
            <a:off x="5791200" y="3962400"/>
            <a:ext cx="381000" cy="238125"/>
          </a:xfrm>
          <a:prstGeom prst="rect">
            <a:avLst/>
          </a:prstGeom>
          <a:solidFill>
            <a:schemeClr val="bg1"/>
          </a:solidFill>
          <a:ln w="9525">
            <a:noFill/>
            <a:miter lim="800000"/>
            <a:headEnd/>
            <a:tailEnd/>
          </a:ln>
        </p:spPr>
        <p:txBody>
          <a:bodyPr>
            <a:spAutoFit/>
          </a:bodyPr>
          <a:lstStyle/>
          <a:p>
            <a:pPr>
              <a:lnSpc>
                <a:spcPct val="60000"/>
              </a:lnSpc>
            </a:pPr>
            <a:r>
              <a:rPr lang="en-US" altLang="zh-CN" sz="1600">
                <a:ea typeface="宋体" pitchFamily="2" charset="-122"/>
              </a:rPr>
              <a:t>3</a:t>
            </a:r>
          </a:p>
        </p:txBody>
      </p:sp>
      <p:grpSp>
        <p:nvGrpSpPr>
          <p:cNvPr id="106" name="Group 259"/>
          <p:cNvGrpSpPr>
            <a:grpSpLocks/>
          </p:cNvGrpSpPr>
          <p:nvPr/>
        </p:nvGrpSpPr>
        <p:grpSpPr bwMode="auto">
          <a:xfrm>
            <a:off x="6026150" y="4040188"/>
            <a:ext cx="841375" cy="1076325"/>
            <a:chOff x="8034" y="9805"/>
            <a:chExt cx="940" cy="920"/>
          </a:xfrm>
        </p:grpSpPr>
        <p:grpSp>
          <p:nvGrpSpPr>
            <p:cNvPr id="107" name="Group 260"/>
            <p:cNvGrpSpPr>
              <a:grpSpLocks/>
            </p:cNvGrpSpPr>
            <p:nvPr/>
          </p:nvGrpSpPr>
          <p:grpSpPr bwMode="auto">
            <a:xfrm>
              <a:off x="8034" y="9805"/>
              <a:ext cx="940" cy="705"/>
              <a:chOff x="8014" y="8705"/>
              <a:chExt cx="520" cy="820"/>
            </a:xfrm>
          </p:grpSpPr>
          <p:sp>
            <p:nvSpPr>
              <p:cNvPr id="109" name="Line 261"/>
              <p:cNvSpPr>
                <a:spLocks noChangeShapeType="1"/>
              </p:cNvSpPr>
              <p:nvPr/>
            </p:nvSpPr>
            <p:spPr bwMode="auto">
              <a:xfrm>
                <a:off x="8014" y="8705"/>
                <a:ext cx="520" cy="0"/>
              </a:xfrm>
              <a:prstGeom prst="line">
                <a:avLst/>
              </a:prstGeom>
              <a:noFill/>
              <a:ln w="9525">
                <a:solidFill>
                  <a:srgbClr val="000000"/>
                </a:solidFill>
                <a:round/>
                <a:headEnd/>
                <a:tailEnd/>
              </a:ln>
            </p:spPr>
            <p:txBody>
              <a:bodyPr/>
              <a:lstStyle/>
              <a:p>
                <a:endParaRPr lang="zh-CN" altLang="en-US"/>
              </a:p>
            </p:txBody>
          </p:sp>
          <p:sp>
            <p:nvSpPr>
              <p:cNvPr id="110" name="Line 262"/>
              <p:cNvSpPr>
                <a:spLocks noChangeShapeType="1"/>
              </p:cNvSpPr>
              <p:nvPr/>
            </p:nvSpPr>
            <p:spPr bwMode="auto">
              <a:xfrm>
                <a:off x="8534" y="8705"/>
                <a:ext cx="0" cy="820"/>
              </a:xfrm>
              <a:prstGeom prst="line">
                <a:avLst/>
              </a:prstGeom>
              <a:noFill/>
              <a:ln w="9525">
                <a:solidFill>
                  <a:srgbClr val="000000"/>
                </a:solidFill>
                <a:round/>
                <a:headEnd/>
                <a:tailEnd/>
              </a:ln>
            </p:spPr>
            <p:txBody>
              <a:bodyPr/>
              <a:lstStyle/>
              <a:p>
                <a:endParaRPr lang="zh-CN" altLang="en-US"/>
              </a:p>
            </p:txBody>
          </p:sp>
        </p:grpSp>
        <p:sp>
          <p:nvSpPr>
            <p:cNvPr id="108" name="Line 263"/>
            <p:cNvSpPr>
              <a:spLocks noChangeShapeType="1"/>
            </p:cNvSpPr>
            <p:nvPr/>
          </p:nvSpPr>
          <p:spPr bwMode="auto">
            <a:xfrm flipH="1">
              <a:off x="8254" y="10510"/>
              <a:ext cx="720" cy="215"/>
            </a:xfrm>
            <a:prstGeom prst="line">
              <a:avLst/>
            </a:prstGeom>
            <a:noFill/>
            <a:ln w="9525">
              <a:solidFill>
                <a:srgbClr val="000000"/>
              </a:solidFill>
              <a:round/>
              <a:headEnd/>
              <a:tailEnd type="triangle" w="sm" len="med"/>
            </a:ln>
          </p:spPr>
          <p:txBody>
            <a:bodyPr/>
            <a:lstStyle/>
            <a:p>
              <a:endParaRPr lang="zh-CN" altLang="en-US"/>
            </a:p>
          </p:txBody>
        </p:sp>
      </p:grpSp>
      <p:sp>
        <p:nvSpPr>
          <p:cNvPr id="111" name="Text Box 264"/>
          <p:cNvSpPr txBox="1">
            <a:spLocks noChangeArrowheads="1"/>
          </p:cNvSpPr>
          <p:nvPr/>
        </p:nvSpPr>
        <p:spPr bwMode="auto">
          <a:xfrm>
            <a:off x="914400" y="4724400"/>
            <a:ext cx="381000" cy="238125"/>
          </a:xfrm>
          <a:prstGeom prst="rect">
            <a:avLst/>
          </a:prstGeom>
          <a:solidFill>
            <a:schemeClr val="bg1"/>
          </a:solidFill>
          <a:ln w="9525">
            <a:noFill/>
            <a:miter lim="800000"/>
            <a:headEnd/>
            <a:tailEnd/>
          </a:ln>
        </p:spPr>
        <p:txBody>
          <a:bodyPr>
            <a:spAutoFit/>
          </a:bodyPr>
          <a:lstStyle/>
          <a:p>
            <a:pPr>
              <a:lnSpc>
                <a:spcPct val="60000"/>
              </a:lnSpc>
            </a:pPr>
            <a:r>
              <a:rPr lang="en-US" altLang="zh-CN" sz="1600">
                <a:ea typeface="宋体" pitchFamily="2" charset="-122"/>
              </a:rPr>
              <a:t>6</a:t>
            </a:r>
          </a:p>
        </p:txBody>
      </p:sp>
      <p:sp>
        <p:nvSpPr>
          <p:cNvPr id="112" name="Line 265"/>
          <p:cNvSpPr>
            <a:spLocks noChangeShapeType="1"/>
          </p:cNvSpPr>
          <p:nvPr/>
        </p:nvSpPr>
        <p:spPr bwMode="auto">
          <a:xfrm>
            <a:off x="1371600" y="4876800"/>
            <a:ext cx="1009650" cy="287338"/>
          </a:xfrm>
          <a:prstGeom prst="line">
            <a:avLst/>
          </a:prstGeom>
          <a:noFill/>
          <a:ln w="9525">
            <a:solidFill>
              <a:schemeClr val="bg1"/>
            </a:solidFill>
            <a:round/>
            <a:headEnd/>
            <a:tailEnd type="triangle" w="sm" len="med"/>
          </a:ln>
        </p:spPr>
        <p:txBody>
          <a:bodyPr/>
          <a:lstStyle/>
          <a:p>
            <a:endParaRPr lang="zh-CN" altLang="en-US"/>
          </a:p>
        </p:txBody>
      </p:sp>
      <p:sp>
        <p:nvSpPr>
          <p:cNvPr id="113" name="Line 266"/>
          <p:cNvSpPr>
            <a:spLocks noChangeShapeType="1"/>
          </p:cNvSpPr>
          <p:nvPr/>
        </p:nvSpPr>
        <p:spPr bwMode="auto">
          <a:xfrm flipV="1">
            <a:off x="1352550" y="4132263"/>
            <a:ext cx="1039813" cy="685800"/>
          </a:xfrm>
          <a:prstGeom prst="line">
            <a:avLst/>
          </a:prstGeom>
          <a:noFill/>
          <a:ln w="9525">
            <a:solidFill>
              <a:srgbClr val="000000"/>
            </a:solidFill>
            <a:round/>
            <a:headEnd/>
            <a:tailEnd type="triangle" w="sm" len="med"/>
          </a:ln>
        </p:spPr>
        <p:txBody>
          <a:bodyPr/>
          <a:lstStyle/>
          <a:p>
            <a:endParaRPr lang="zh-CN" altLang="en-US"/>
          </a:p>
        </p:txBody>
      </p:sp>
      <p:grpSp>
        <p:nvGrpSpPr>
          <p:cNvPr id="114" name="Group 267"/>
          <p:cNvGrpSpPr>
            <a:grpSpLocks/>
          </p:cNvGrpSpPr>
          <p:nvPr/>
        </p:nvGrpSpPr>
        <p:grpSpPr bwMode="auto">
          <a:xfrm>
            <a:off x="6248400" y="3505200"/>
            <a:ext cx="1071563" cy="549275"/>
            <a:chOff x="7934" y="6345"/>
            <a:chExt cx="1197" cy="480"/>
          </a:xfrm>
        </p:grpSpPr>
        <p:sp>
          <p:nvSpPr>
            <p:cNvPr id="115" name="Line 268"/>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116" name="Text Box 269"/>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117" name="Text Box 270"/>
          <p:cNvSpPr txBox="1">
            <a:spLocks noChangeArrowheads="1"/>
          </p:cNvSpPr>
          <p:nvPr/>
        </p:nvSpPr>
        <p:spPr bwMode="auto">
          <a:xfrm>
            <a:off x="2514600" y="3657600"/>
            <a:ext cx="10668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 v</a:t>
            </a:r>
          </a:p>
        </p:txBody>
      </p:sp>
      <p:sp>
        <p:nvSpPr>
          <p:cNvPr id="118" name="Text Box 271"/>
          <p:cNvSpPr txBox="1">
            <a:spLocks noChangeArrowheads="1"/>
          </p:cNvSpPr>
          <p:nvPr/>
        </p:nvSpPr>
        <p:spPr bwMode="auto">
          <a:xfrm>
            <a:off x="5791200" y="3657600"/>
            <a:ext cx="381000" cy="238125"/>
          </a:xfrm>
          <a:prstGeom prst="rect">
            <a:avLst/>
          </a:prstGeom>
          <a:solidFill>
            <a:schemeClr val="bg1"/>
          </a:solidFill>
          <a:ln w="9525">
            <a:noFill/>
            <a:miter lim="800000"/>
            <a:headEnd/>
            <a:tailEnd/>
          </a:ln>
        </p:spPr>
        <p:txBody>
          <a:bodyPr>
            <a:spAutoFit/>
          </a:bodyPr>
          <a:lstStyle/>
          <a:p>
            <a:pPr>
              <a:lnSpc>
                <a:spcPct val="60000"/>
              </a:lnSpc>
            </a:pPr>
            <a:r>
              <a:rPr lang="en-US" altLang="zh-CN" sz="1600">
                <a:ea typeface="宋体" pitchFamily="2" charset="-122"/>
              </a:rPr>
              <a:t>2</a:t>
            </a:r>
          </a:p>
        </p:txBody>
      </p:sp>
      <p:grpSp>
        <p:nvGrpSpPr>
          <p:cNvPr id="119" name="Group 272"/>
          <p:cNvGrpSpPr>
            <a:grpSpLocks/>
          </p:cNvGrpSpPr>
          <p:nvPr/>
        </p:nvGrpSpPr>
        <p:grpSpPr bwMode="auto">
          <a:xfrm>
            <a:off x="6026150" y="3789363"/>
            <a:ext cx="466725" cy="1647825"/>
            <a:chOff x="8034" y="9565"/>
            <a:chExt cx="520" cy="1440"/>
          </a:xfrm>
        </p:grpSpPr>
        <p:grpSp>
          <p:nvGrpSpPr>
            <p:cNvPr id="120" name="Group 273"/>
            <p:cNvGrpSpPr>
              <a:grpSpLocks/>
            </p:cNvGrpSpPr>
            <p:nvPr/>
          </p:nvGrpSpPr>
          <p:grpSpPr bwMode="auto">
            <a:xfrm>
              <a:off x="8034" y="9565"/>
              <a:ext cx="520" cy="1180"/>
              <a:chOff x="8014" y="8705"/>
              <a:chExt cx="520" cy="820"/>
            </a:xfrm>
          </p:grpSpPr>
          <p:sp>
            <p:nvSpPr>
              <p:cNvPr id="122" name="Line 274"/>
              <p:cNvSpPr>
                <a:spLocks noChangeShapeType="1"/>
              </p:cNvSpPr>
              <p:nvPr/>
            </p:nvSpPr>
            <p:spPr bwMode="auto">
              <a:xfrm>
                <a:off x="8014" y="8705"/>
                <a:ext cx="520" cy="0"/>
              </a:xfrm>
              <a:prstGeom prst="line">
                <a:avLst/>
              </a:prstGeom>
              <a:noFill/>
              <a:ln w="9525">
                <a:solidFill>
                  <a:srgbClr val="000000"/>
                </a:solidFill>
                <a:round/>
                <a:headEnd/>
                <a:tailEnd/>
              </a:ln>
            </p:spPr>
            <p:txBody>
              <a:bodyPr/>
              <a:lstStyle/>
              <a:p>
                <a:endParaRPr lang="zh-CN" altLang="en-US"/>
              </a:p>
            </p:txBody>
          </p:sp>
          <p:sp>
            <p:nvSpPr>
              <p:cNvPr id="123" name="Line 275"/>
              <p:cNvSpPr>
                <a:spLocks noChangeShapeType="1"/>
              </p:cNvSpPr>
              <p:nvPr/>
            </p:nvSpPr>
            <p:spPr bwMode="auto">
              <a:xfrm>
                <a:off x="8534" y="8705"/>
                <a:ext cx="0" cy="820"/>
              </a:xfrm>
              <a:prstGeom prst="line">
                <a:avLst/>
              </a:prstGeom>
              <a:noFill/>
              <a:ln w="9525">
                <a:solidFill>
                  <a:srgbClr val="000000"/>
                </a:solidFill>
                <a:round/>
                <a:headEnd/>
                <a:tailEnd/>
              </a:ln>
            </p:spPr>
            <p:txBody>
              <a:bodyPr/>
              <a:lstStyle/>
              <a:p>
                <a:endParaRPr lang="zh-CN" altLang="en-US"/>
              </a:p>
            </p:txBody>
          </p:sp>
        </p:grpSp>
        <p:sp>
          <p:nvSpPr>
            <p:cNvPr id="121" name="Line 276"/>
            <p:cNvSpPr>
              <a:spLocks noChangeShapeType="1"/>
            </p:cNvSpPr>
            <p:nvPr/>
          </p:nvSpPr>
          <p:spPr bwMode="auto">
            <a:xfrm flipH="1">
              <a:off x="8274" y="10745"/>
              <a:ext cx="280" cy="260"/>
            </a:xfrm>
            <a:prstGeom prst="line">
              <a:avLst/>
            </a:prstGeom>
            <a:noFill/>
            <a:ln w="9525">
              <a:solidFill>
                <a:srgbClr val="000000"/>
              </a:solidFill>
              <a:round/>
              <a:headEnd/>
              <a:tailEnd type="triangle" w="sm" len="med"/>
            </a:ln>
          </p:spPr>
          <p:txBody>
            <a:bodyPr/>
            <a:lstStyle/>
            <a:p>
              <a:endParaRPr lang="zh-CN" altLang="en-US"/>
            </a:p>
          </p:txBody>
        </p:sp>
      </p:grpSp>
      <p:sp>
        <p:nvSpPr>
          <p:cNvPr id="124" name="Text Box 277"/>
          <p:cNvSpPr txBox="1">
            <a:spLocks noChangeArrowheads="1"/>
          </p:cNvSpPr>
          <p:nvPr/>
        </p:nvSpPr>
        <p:spPr bwMode="auto">
          <a:xfrm>
            <a:off x="914400" y="3048000"/>
            <a:ext cx="457200" cy="263525"/>
          </a:xfrm>
          <a:prstGeom prst="rect">
            <a:avLst/>
          </a:prstGeom>
          <a:solidFill>
            <a:schemeClr val="bg1"/>
          </a:solidFill>
          <a:ln w="9525">
            <a:noFill/>
            <a:miter lim="800000"/>
            <a:headEnd/>
            <a:tailEnd/>
          </a:ln>
        </p:spPr>
        <p:txBody>
          <a:bodyPr>
            <a:spAutoFit/>
          </a:bodyPr>
          <a:lstStyle/>
          <a:p>
            <a:pPr>
              <a:lnSpc>
                <a:spcPct val="70000"/>
              </a:lnSpc>
            </a:pPr>
            <a:r>
              <a:rPr lang="en-US" altLang="zh-CN" sz="1600">
                <a:ea typeface="宋体" pitchFamily="2" charset="-122"/>
              </a:rPr>
              <a:t>7</a:t>
            </a:r>
          </a:p>
        </p:txBody>
      </p:sp>
      <p:sp>
        <p:nvSpPr>
          <p:cNvPr id="125" name="Line 278"/>
          <p:cNvSpPr>
            <a:spLocks noChangeShapeType="1"/>
          </p:cNvSpPr>
          <p:nvPr/>
        </p:nvSpPr>
        <p:spPr bwMode="auto">
          <a:xfrm>
            <a:off x="1371600" y="3200400"/>
            <a:ext cx="990600" cy="2238375"/>
          </a:xfrm>
          <a:prstGeom prst="line">
            <a:avLst/>
          </a:prstGeom>
          <a:noFill/>
          <a:ln w="9525">
            <a:solidFill>
              <a:schemeClr val="bg1"/>
            </a:solidFill>
            <a:round/>
            <a:headEnd/>
            <a:tailEnd type="triangle" w="sm" len="med"/>
          </a:ln>
        </p:spPr>
        <p:txBody>
          <a:bodyPr/>
          <a:lstStyle/>
          <a:p>
            <a:endParaRPr lang="zh-CN" altLang="en-US"/>
          </a:p>
        </p:txBody>
      </p:sp>
      <p:sp>
        <p:nvSpPr>
          <p:cNvPr id="126" name="Line 279"/>
          <p:cNvSpPr>
            <a:spLocks noChangeShapeType="1"/>
          </p:cNvSpPr>
          <p:nvPr/>
        </p:nvSpPr>
        <p:spPr bwMode="auto">
          <a:xfrm>
            <a:off x="1447800" y="3124200"/>
            <a:ext cx="914400" cy="685800"/>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127" name="Group 280"/>
          <p:cNvGrpSpPr>
            <a:grpSpLocks/>
          </p:cNvGrpSpPr>
          <p:nvPr/>
        </p:nvGrpSpPr>
        <p:grpSpPr bwMode="auto">
          <a:xfrm>
            <a:off x="6248400" y="3200400"/>
            <a:ext cx="1071563" cy="549275"/>
            <a:chOff x="7934" y="6345"/>
            <a:chExt cx="1197" cy="480"/>
          </a:xfrm>
        </p:grpSpPr>
        <p:sp>
          <p:nvSpPr>
            <p:cNvPr id="128" name="Line 281"/>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129" name="Text Box 282"/>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130" name="Text Box 283"/>
          <p:cNvSpPr txBox="1">
            <a:spLocks noChangeArrowheads="1"/>
          </p:cNvSpPr>
          <p:nvPr/>
        </p:nvSpPr>
        <p:spPr bwMode="auto">
          <a:xfrm>
            <a:off x="2514600" y="3352800"/>
            <a:ext cx="10668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parttition</a:t>
            </a:r>
          </a:p>
        </p:txBody>
      </p:sp>
      <p:sp>
        <p:nvSpPr>
          <p:cNvPr id="131" name="Text Box 284"/>
          <p:cNvSpPr txBox="1">
            <a:spLocks noChangeArrowheads="1"/>
          </p:cNvSpPr>
          <p:nvPr/>
        </p:nvSpPr>
        <p:spPr bwMode="auto">
          <a:xfrm>
            <a:off x="5791200" y="3352800"/>
            <a:ext cx="457200" cy="257175"/>
          </a:xfrm>
          <a:prstGeom prst="rect">
            <a:avLst/>
          </a:prstGeom>
          <a:solidFill>
            <a:schemeClr val="bg1"/>
          </a:solidFill>
          <a:ln w="9525">
            <a:noFill/>
            <a:miter lim="800000"/>
            <a:headEnd/>
            <a:tailEnd/>
          </a:ln>
        </p:spPr>
        <p:txBody>
          <a:bodyPr>
            <a:spAutoFit/>
          </a:bodyPr>
          <a:lstStyle/>
          <a:p>
            <a:pPr>
              <a:lnSpc>
                <a:spcPct val="60000"/>
              </a:lnSpc>
            </a:pPr>
            <a:r>
              <a:rPr lang="en-US" altLang="zh-CN" sz="1800" b="0">
                <a:ea typeface="宋体" pitchFamily="2" charset="-122"/>
              </a:rPr>
              <a:t>nil</a:t>
            </a:r>
          </a:p>
        </p:txBody>
      </p:sp>
      <p:sp>
        <p:nvSpPr>
          <p:cNvPr id="132" name="Text Box 285"/>
          <p:cNvSpPr txBox="1">
            <a:spLocks noChangeArrowheads="1"/>
          </p:cNvSpPr>
          <p:nvPr/>
        </p:nvSpPr>
        <p:spPr bwMode="auto">
          <a:xfrm>
            <a:off x="914400" y="3352800"/>
            <a:ext cx="381000" cy="263525"/>
          </a:xfrm>
          <a:prstGeom prst="rect">
            <a:avLst/>
          </a:prstGeom>
          <a:solidFill>
            <a:schemeClr val="bg1"/>
          </a:solidFill>
          <a:ln w="9525">
            <a:noFill/>
            <a:miter lim="800000"/>
            <a:headEnd/>
            <a:tailEnd/>
          </a:ln>
        </p:spPr>
        <p:txBody>
          <a:bodyPr>
            <a:spAutoFit/>
          </a:bodyPr>
          <a:lstStyle/>
          <a:p>
            <a:pPr>
              <a:lnSpc>
                <a:spcPct val="70000"/>
              </a:lnSpc>
            </a:pPr>
            <a:r>
              <a:rPr lang="en-US" altLang="zh-CN" sz="1600">
                <a:ea typeface="宋体" pitchFamily="2" charset="-122"/>
              </a:rPr>
              <a:t>8</a:t>
            </a:r>
          </a:p>
        </p:txBody>
      </p:sp>
      <p:sp>
        <p:nvSpPr>
          <p:cNvPr id="133" name="Line 286"/>
          <p:cNvSpPr>
            <a:spLocks noChangeShapeType="1"/>
          </p:cNvSpPr>
          <p:nvPr/>
        </p:nvSpPr>
        <p:spPr bwMode="auto">
          <a:xfrm flipV="1">
            <a:off x="1371600" y="3514725"/>
            <a:ext cx="1020763" cy="0"/>
          </a:xfrm>
          <a:prstGeom prst="line">
            <a:avLst/>
          </a:prstGeom>
          <a:noFill/>
          <a:ln w="9525">
            <a:solidFill>
              <a:srgbClr val="000000"/>
            </a:solidFill>
            <a:round/>
            <a:headEnd/>
            <a:tailEnd type="triangle" w="sm" len="med"/>
          </a:ln>
        </p:spPr>
        <p:txBody>
          <a:bodyPr/>
          <a:lstStyle/>
          <a:p>
            <a:endParaRPr lang="zh-CN" altLang="en-US"/>
          </a:p>
        </p:txBody>
      </p:sp>
      <p:grpSp>
        <p:nvGrpSpPr>
          <p:cNvPr id="134" name="Group 287"/>
          <p:cNvGrpSpPr>
            <a:grpSpLocks/>
          </p:cNvGrpSpPr>
          <p:nvPr/>
        </p:nvGrpSpPr>
        <p:grpSpPr bwMode="auto">
          <a:xfrm>
            <a:off x="6248400" y="2819400"/>
            <a:ext cx="1071563" cy="549275"/>
            <a:chOff x="7934" y="6345"/>
            <a:chExt cx="1197" cy="480"/>
          </a:xfrm>
        </p:grpSpPr>
        <p:sp>
          <p:nvSpPr>
            <p:cNvPr id="135" name="Line 288"/>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136" name="Text Box 289"/>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137" name="Text Box 290"/>
          <p:cNvSpPr txBox="1">
            <a:spLocks noChangeArrowheads="1"/>
          </p:cNvSpPr>
          <p:nvPr/>
        </p:nvSpPr>
        <p:spPr bwMode="auto">
          <a:xfrm>
            <a:off x="7315200" y="4800600"/>
            <a:ext cx="228600" cy="311150"/>
          </a:xfrm>
          <a:prstGeom prst="rect">
            <a:avLst/>
          </a:prstGeom>
          <a:solidFill>
            <a:schemeClr val="bg1"/>
          </a:solidFill>
          <a:ln w="9525">
            <a:noFill/>
            <a:miter lim="800000"/>
            <a:headEnd/>
            <a:tailEnd/>
          </a:ln>
        </p:spPr>
        <p:txBody>
          <a:bodyPr>
            <a:spAutoFit/>
          </a:bodyPr>
          <a:lstStyle/>
          <a:p>
            <a:pPr>
              <a:lnSpc>
                <a:spcPct val="80000"/>
              </a:lnSpc>
            </a:pPr>
            <a:r>
              <a:rPr lang="en-US" altLang="zh-CN" sz="1800" b="0">
                <a:ea typeface="宋体" pitchFamily="2" charset="-122"/>
              </a:rPr>
              <a:t>9</a:t>
            </a:r>
          </a:p>
        </p:txBody>
      </p:sp>
      <p:grpSp>
        <p:nvGrpSpPr>
          <p:cNvPr id="138" name="Group 291"/>
          <p:cNvGrpSpPr>
            <a:grpSpLocks/>
          </p:cNvGrpSpPr>
          <p:nvPr/>
        </p:nvGrpSpPr>
        <p:grpSpPr bwMode="auto">
          <a:xfrm>
            <a:off x="6276975" y="3148013"/>
            <a:ext cx="985838" cy="1852612"/>
            <a:chOff x="8314" y="9005"/>
            <a:chExt cx="1100" cy="1620"/>
          </a:xfrm>
        </p:grpSpPr>
        <p:sp>
          <p:nvSpPr>
            <p:cNvPr id="139" name="Line 292"/>
            <p:cNvSpPr>
              <a:spLocks noChangeShapeType="1"/>
            </p:cNvSpPr>
            <p:nvPr/>
          </p:nvSpPr>
          <p:spPr bwMode="auto">
            <a:xfrm flipH="1">
              <a:off x="8314" y="9005"/>
              <a:ext cx="940" cy="0"/>
            </a:xfrm>
            <a:prstGeom prst="line">
              <a:avLst/>
            </a:prstGeom>
            <a:noFill/>
            <a:ln w="9525">
              <a:solidFill>
                <a:srgbClr val="000000"/>
              </a:solidFill>
              <a:round/>
              <a:headEnd/>
              <a:tailEnd type="triangle" w="sm" len="med"/>
            </a:ln>
          </p:spPr>
          <p:txBody>
            <a:bodyPr/>
            <a:lstStyle/>
            <a:p>
              <a:endParaRPr lang="zh-CN" altLang="en-US"/>
            </a:p>
          </p:txBody>
        </p:sp>
        <p:grpSp>
          <p:nvGrpSpPr>
            <p:cNvPr id="140" name="Group 293"/>
            <p:cNvGrpSpPr>
              <a:grpSpLocks/>
            </p:cNvGrpSpPr>
            <p:nvPr/>
          </p:nvGrpSpPr>
          <p:grpSpPr bwMode="auto">
            <a:xfrm>
              <a:off x="9274" y="9005"/>
              <a:ext cx="140" cy="1620"/>
              <a:chOff x="9194" y="9005"/>
              <a:chExt cx="220" cy="1620"/>
            </a:xfrm>
          </p:grpSpPr>
          <p:sp>
            <p:nvSpPr>
              <p:cNvPr id="141" name="Line 294"/>
              <p:cNvSpPr>
                <a:spLocks noChangeShapeType="1"/>
              </p:cNvSpPr>
              <p:nvPr/>
            </p:nvSpPr>
            <p:spPr bwMode="auto">
              <a:xfrm>
                <a:off x="9194" y="9005"/>
                <a:ext cx="0" cy="1620"/>
              </a:xfrm>
              <a:prstGeom prst="line">
                <a:avLst/>
              </a:prstGeom>
              <a:noFill/>
              <a:ln w="9525">
                <a:solidFill>
                  <a:srgbClr val="000000"/>
                </a:solidFill>
                <a:round/>
                <a:headEnd/>
                <a:tailEnd/>
              </a:ln>
            </p:spPr>
            <p:txBody>
              <a:bodyPr/>
              <a:lstStyle/>
              <a:p>
                <a:endParaRPr lang="zh-CN" altLang="en-US"/>
              </a:p>
            </p:txBody>
          </p:sp>
          <p:sp>
            <p:nvSpPr>
              <p:cNvPr id="142" name="Line 295"/>
              <p:cNvSpPr>
                <a:spLocks noChangeShapeType="1"/>
              </p:cNvSpPr>
              <p:nvPr/>
            </p:nvSpPr>
            <p:spPr bwMode="auto">
              <a:xfrm>
                <a:off x="9194" y="10625"/>
                <a:ext cx="220" cy="0"/>
              </a:xfrm>
              <a:prstGeom prst="line">
                <a:avLst/>
              </a:prstGeom>
              <a:noFill/>
              <a:ln w="9525">
                <a:solidFill>
                  <a:srgbClr val="000000"/>
                </a:solidFill>
                <a:round/>
                <a:headEnd/>
                <a:tailEnd/>
              </a:ln>
            </p:spPr>
            <p:txBody>
              <a:bodyPr/>
              <a:lstStyle/>
              <a:p>
                <a:endParaRPr lang="zh-CN" altLang="en-US"/>
              </a:p>
            </p:txBody>
          </p:sp>
        </p:grpSp>
      </p:grpSp>
      <p:sp>
        <p:nvSpPr>
          <p:cNvPr id="143" name="Text Box 296"/>
          <p:cNvSpPr txBox="1">
            <a:spLocks noChangeArrowheads="1"/>
          </p:cNvSpPr>
          <p:nvPr/>
        </p:nvSpPr>
        <p:spPr bwMode="auto">
          <a:xfrm>
            <a:off x="2522538" y="3022600"/>
            <a:ext cx="1066800" cy="242888"/>
          </a:xfrm>
          <a:prstGeom prst="rect">
            <a:avLst/>
          </a:prstGeom>
          <a:solidFill>
            <a:schemeClr val="bg1"/>
          </a:solidFill>
          <a:ln w="9525">
            <a:noFill/>
            <a:miter lim="800000"/>
            <a:headEnd/>
            <a:tailEnd/>
          </a:ln>
        </p:spPr>
        <p:txBody>
          <a:bodyPr>
            <a:spAutoFit/>
          </a:bodyPr>
          <a:lstStyle/>
          <a:p>
            <a:pPr>
              <a:lnSpc>
                <a:spcPct val="55000"/>
              </a:lnSpc>
            </a:pPr>
            <a:r>
              <a:rPr lang="en-US" altLang="zh-CN" sz="1800" b="0">
                <a:ea typeface="宋体" pitchFamily="2" charset="-122"/>
              </a:rPr>
              <a:t> i</a:t>
            </a:r>
          </a:p>
        </p:txBody>
      </p:sp>
      <p:sp>
        <p:nvSpPr>
          <p:cNvPr id="144" name="Text Box 298"/>
          <p:cNvSpPr txBox="1">
            <a:spLocks noChangeArrowheads="1"/>
          </p:cNvSpPr>
          <p:nvPr/>
        </p:nvSpPr>
        <p:spPr bwMode="auto">
          <a:xfrm>
            <a:off x="914400" y="3733800"/>
            <a:ext cx="381000" cy="263525"/>
          </a:xfrm>
          <a:prstGeom prst="rect">
            <a:avLst/>
          </a:prstGeom>
          <a:solidFill>
            <a:schemeClr val="bg1"/>
          </a:solidFill>
          <a:ln w="9525">
            <a:noFill/>
            <a:miter lim="800000"/>
            <a:headEnd/>
            <a:tailEnd/>
          </a:ln>
        </p:spPr>
        <p:txBody>
          <a:bodyPr>
            <a:spAutoFit/>
          </a:bodyPr>
          <a:lstStyle/>
          <a:p>
            <a:pPr>
              <a:lnSpc>
                <a:spcPct val="70000"/>
              </a:lnSpc>
            </a:pPr>
            <a:r>
              <a:rPr lang="en-US" altLang="zh-CN" sz="1600">
                <a:ea typeface="宋体" pitchFamily="2" charset="-122"/>
              </a:rPr>
              <a:t>9</a:t>
            </a:r>
          </a:p>
        </p:txBody>
      </p:sp>
      <p:sp>
        <p:nvSpPr>
          <p:cNvPr id="145" name="Line 299"/>
          <p:cNvSpPr>
            <a:spLocks noChangeShapeType="1"/>
          </p:cNvSpPr>
          <p:nvPr/>
        </p:nvSpPr>
        <p:spPr bwMode="auto">
          <a:xfrm flipV="1">
            <a:off x="1352550" y="3125788"/>
            <a:ext cx="1039813" cy="731837"/>
          </a:xfrm>
          <a:prstGeom prst="line">
            <a:avLst/>
          </a:prstGeom>
          <a:noFill/>
          <a:ln w="9525">
            <a:solidFill>
              <a:srgbClr val="000000"/>
            </a:solidFill>
            <a:round/>
            <a:headEnd/>
            <a:tailEnd type="triangle" w="sm" len="med"/>
          </a:ln>
        </p:spPr>
        <p:txBody>
          <a:bodyPr/>
          <a:lstStyle/>
          <a:p>
            <a:endParaRPr lang="zh-CN" altLang="en-US"/>
          </a:p>
        </p:txBody>
      </p:sp>
      <p:grpSp>
        <p:nvGrpSpPr>
          <p:cNvPr id="146" name="Group 300"/>
          <p:cNvGrpSpPr>
            <a:grpSpLocks/>
          </p:cNvGrpSpPr>
          <p:nvPr/>
        </p:nvGrpSpPr>
        <p:grpSpPr bwMode="auto">
          <a:xfrm>
            <a:off x="6248400" y="2514600"/>
            <a:ext cx="1071563" cy="549275"/>
            <a:chOff x="7934" y="6345"/>
            <a:chExt cx="1197" cy="480"/>
          </a:xfrm>
        </p:grpSpPr>
        <p:sp>
          <p:nvSpPr>
            <p:cNvPr id="147" name="Line 301"/>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148" name="Text Box 302"/>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149" name="Text Box 303"/>
          <p:cNvSpPr txBox="1">
            <a:spLocks noChangeArrowheads="1"/>
          </p:cNvSpPr>
          <p:nvPr/>
        </p:nvSpPr>
        <p:spPr bwMode="auto">
          <a:xfrm>
            <a:off x="2514600" y="2667000"/>
            <a:ext cx="1066800" cy="242888"/>
          </a:xfrm>
          <a:prstGeom prst="rect">
            <a:avLst/>
          </a:prstGeom>
          <a:solidFill>
            <a:schemeClr val="bg1"/>
          </a:solidFill>
          <a:ln w="9525">
            <a:noFill/>
            <a:miter lim="800000"/>
            <a:headEnd/>
            <a:tailEnd/>
          </a:ln>
        </p:spPr>
        <p:txBody>
          <a:bodyPr>
            <a:spAutoFit/>
          </a:bodyPr>
          <a:lstStyle/>
          <a:p>
            <a:pPr>
              <a:lnSpc>
                <a:spcPct val="55000"/>
              </a:lnSpc>
            </a:pPr>
            <a:r>
              <a:rPr lang="en-US" altLang="zh-CN" sz="1800" b="0">
                <a:ea typeface="宋体" pitchFamily="2" charset="-122"/>
              </a:rPr>
              <a:t> j</a:t>
            </a:r>
          </a:p>
        </p:txBody>
      </p:sp>
      <p:sp>
        <p:nvSpPr>
          <p:cNvPr id="150" name="Text Box 304"/>
          <p:cNvSpPr txBox="1">
            <a:spLocks noChangeArrowheads="1"/>
          </p:cNvSpPr>
          <p:nvPr/>
        </p:nvSpPr>
        <p:spPr bwMode="auto">
          <a:xfrm>
            <a:off x="5791200" y="2667000"/>
            <a:ext cx="381000" cy="263525"/>
          </a:xfrm>
          <a:prstGeom prst="rect">
            <a:avLst/>
          </a:prstGeom>
          <a:solidFill>
            <a:schemeClr val="bg1"/>
          </a:solidFill>
          <a:ln w="9525">
            <a:noFill/>
            <a:miter lim="800000"/>
            <a:headEnd/>
            <a:tailEnd/>
          </a:ln>
        </p:spPr>
        <p:txBody>
          <a:bodyPr>
            <a:spAutoFit/>
          </a:bodyPr>
          <a:lstStyle/>
          <a:p>
            <a:pPr>
              <a:lnSpc>
                <a:spcPct val="70000"/>
              </a:lnSpc>
            </a:pPr>
            <a:r>
              <a:rPr lang="en-US" altLang="zh-CN" sz="1600">
                <a:ea typeface="宋体" pitchFamily="2" charset="-122"/>
              </a:rPr>
              <a:t>7</a:t>
            </a:r>
          </a:p>
        </p:txBody>
      </p:sp>
      <p:grpSp>
        <p:nvGrpSpPr>
          <p:cNvPr id="151" name="Group 305"/>
          <p:cNvGrpSpPr>
            <a:grpSpLocks/>
          </p:cNvGrpSpPr>
          <p:nvPr/>
        </p:nvGrpSpPr>
        <p:grpSpPr bwMode="auto">
          <a:xfrm>
            <a:off x="6008688" y="2805113"/>
            <a:ext cx="465137" cy="892175"/>
            <a:chOff x="8014" y="8705"/>
            <a:chExt cx="520" cy="740"/>
          </a:xfrm>
        </p:grpSpPr>
        <p:grpSp>
          <p:nvGrpSpPr>
            <p:cNvPr id="152" name="Group 306"/>
            <p:cNvGrpSpPr>
              <a:grpSpLocks/>
            </p:cNvGrpSpPr>
            <p:nvPr/>
          </p:nvGrpSpPr>
          <p:grpSpPr bwMode="auto">
            <a:xfrm>
              <a:off x="8014" y="8705"/>
              <a:ext cx="520" cy="600"/>
              <a:chOff x="8014" y="8705"/>
              <a:chExt cx="520" cy="820"/>
            </a:xfrm>
          </p:grpSpPr>
          <p:sp>
            <p:nvSpPr>
              <p:cNvPr id="154" name="Line 307"/>
              <p:cNvSpPr>
                <a:spLocks noChangeShapeType="1"/>
              </p:cNvSpPr>
              <p:nvPr/>
            </p:nvSpPr>
            <p:spPr bwMode="auto">
              <a:xfrm>
                <a:off x="8014" y="8705"/>
                <a:ext cx="520" cy="0"/>
              </a:xfrm>
              <a:prstGeom prst="line">
                <a:avLst/>
              </a:prstGeom>
              <a:noFill/>
              <a:ln w="9525">
                <a:solidFill>
                  <a:srgbClr val="000000"/>
                </a:solidFill>
                <a:round/>
                <a:headEnd/>
                <a:tailEnd/>
              </a:ln>
            </p:spPr>
            <p:txBody>
              <a:bodyPr/>
              <a:lstStyle/>
              <a:p>
                <a:endParaRPr lang="zh-CN" altLang="en-US"/>
              </a:p>
            </p:txBody>
          </p:sp>
          <p:sp>
            <p:nvSpPr>
              <p:cNvPr id="155" name="Line 308"/>
              <p:cNvSpPr>
                <a:spLocks noChangeShapeType="1"/>
              </p:cNvSpPr>
              <p:nvPr/>
            </p:nvSpPr>
            <p:spPr bwMode="auto">
              <a:xfrm>
                <a:off x="8534" y="8705"/>
                <a:ext cx="0" cy="820"/>
              </a:xfrm>
              <a:prstGeom prst="line">
                <a:avLst/>
              </a:prstGeom>
              <a:noFill/>
              <a:ln w="9525">
                <a:solidFill>
                  <a:srgbClr val="000000"/>
                </a:solidFill>
                <a:round/>
                <a:headEnd/>
                <a:tailEnd/>
              </a:ln>
            </p:spPr>
            <p:txBody>
              <a:bodyPr/>
              <a:lstStyle/>
              <a:p>
                <a:endParaRPr lang="zh-CN" altLang="en-US"/>
              </a:p>
            </p:txBody>
          </p:sp>
        </p:grpSp>
        <p:sp>
          <p:nvSpPr>
            <p:cNvPr id="153" name="Line 309"/>
            <p:cNvSpPr>
              <a:spLocks noChangeShapeType="1"/>
            </p:cNvSpPr>
            <p:nvPr/>
          </p:nvSpPr>
          <p:spPr bwMode="auto">
            <a:xfrm flipH="1">
              <a:off x="8314" y="9265"/>
              <a:ext cx="220" cy="180"/>
            </a:xfrm>
            <a:prstGeom prst="line">
              <a:avLst/>
            </a:prstGeom>
            <a:noFill/>
            <a:ln w="9525">
              <a:solidFill>
                <a:srgbClr val="000000"/>
              </a:solidFill>
              <a:round/>
              <a:headEnd/>
              <a:tailEnd type="triangle" w="sm" len="med"/>
            </a:ln>
          </p:spPr>
          <p:txBody>
            <a:bodyPr/>
            <a:lstStyle/>
            <a:p>
              <a:endParaRPr lang="zh-CN" altLang="en-US"/>
            </a:p>
          </p:txBody>
        </p:sp>
      </p:grpSp>
      <p:sp>
        <p:nvSpPr>
          <p:cNvPr id="156" name="Line 310"/>
          <p:cNvSpPr>
            <a:spLocks noChangeShapeType="1"/>
          </p:cNvSpPr>
          <p:nvPr/>
        </p:nvSpPr>
        <p:spPr bwMode="auto">
          <a:xfrm>
            <a:off x="1447800" y="3124200"/>
            <a:ext cx="914400" cy="685800"/>
          </a:xfrm>
          <a:prstGeom prst="line">
            <a:avLst/>
          </a:prstGeom>
          <a:noFill/>
          <a:ln w="9525">
            <a:solidFill>
              <a:schemeClr val="bg1"/>
            </a:solidFill>
            <a:round/>
            <a:headEnd/>
            <a:tailEnd type="triangle" w="med" len="med"/>
          </a:ln>
        </p:spPr>
        <p:txBody>
          <a:bodyPr wrap="none" anchor="ctr"/>
          <a:lstStyle/>
          <a:p>
            <a:endParaRPr lang="zh-CN" altLang="en-US"/>
          </a:p>
        </p:txBody>
      </p:sp>
      <p:sp>
        <p:nvSpPr>
          <p:cNvPr id="157" name="Line 311"/>
          <p:cNvSpPr>
            <a:spLocks noChangeShapeType="1"/>
          </p:cNvSpPr>
          <p:nvPr/>
        </p:nvSpPr>
        <p:spPr bwMode="auto">
          <a:xfrm flipV="1">
            <a:off x="1371600" y="2805113"/>
            <a:ext cx="1020763" cy="366712"/>
          </a:xfrm>
          <a:prstGeom prst="line">
            <a:avLst/>
          </a:prstGeom>
          <a:noFill/>
          <a:ln w="9525">
            <a:solidFill>
              <a:srgbClr val="000000"/>
            </a:solidFill>
            <a:round/>
            <a:headEnd/>
            <a:tailEnd type="triangle" w="sm" len="med"/>
          </a:ln>
        </p:spPr>
        <p:txBody>
          <a:bodyPr/>
          <a:lstStyle/>
          <a:p>
            <a:endParaRPr lang="zh-CN" altLang="en-US"/>
          </a:p>
        </p:txBody>
      </p:sp>
      <p:grpSp>
        <p:nvGrpSpPr>
          <p:cNvPr id="158" name="Group 312"/>
          <p:cNvGrpSpPr>
            <a:grpSpLocks/>
          </p:cNvGrpSpPr>
          <p:nvPr/>
        </p:nvGrpSpPr>
        <p:grpSpPr bwMode="auto">
          <a:xfrm>
            <a:off x="6259513" y="2163763"/>
            <a:ext cx="1071562" cy="549275"/>
            <a:chOff x="7934" y="6345"/>
            <a:chExt cx="1197" cy="480"/>
          </a:xfrm>
        </p:grpSpPr>
        <p:sp>
          <p:nvSpPr>
            <p:cNvPr id="159" name="Line 313"/>
            <p:cNvSpPr>
              <a:spLocks noChangeShapeType="1"/>
            </p:cNvSpPr>
            <p:nvPr/>
          </p:nvSpPr>
          <p:spPr bwMode="auto">
            <a:xfrm flipH="1">
              <a:off x="7934" y="6585"/>
              <a:ext cx="540" cy="0"/>
            </a:xfrm>
            <a:prstGeom prst="line">
              <a:avLst/>
            </a:prstGeom>
            <a:noFill/>
            <a:ln w="9525">
              <a:solidFill>
                <a:srgbClr val="000000"/>
              </a:solidFill>
              <a:round/>
              <a:headEnd/>
              <a:tailEnd type="triangle" w="sm" len="med"/>
            </a:ln>
          </p:spPr>
          <p:txBody>
            <a:bodyPr/>
            <a:lstStyle/>
            <a:p>
              <a:endParaRPr lang="zh-CN" altLang="en-US"/>
            </a:p>
          </p:txBody>
        </p:sp>
        <p:sp>
          <p:nvSpPr>
            <p:cNvPr id="160" name="Text Box 314"/>
            <p:cNvSpPr txBox="1">
              <a:spLocks noChangeArrowheads="1"/>
            </p:cNvSpPr>
            <p:nvPr/>
          </p:nvSpPr>
          <p:spPr bwMode="auto">
            <a:xfrm>
              <a:off x="8414" y="6345"/>
              <a:ext cx="717" cy="480"/>
            </a:xfrm>
            <a:prstGeom prst="rect">
              <a:avLst/>
            </a:prstGeom>
            <a:noFill/>
            <a:ln w="9525">
              <a:noFill/>
              <a:miter lim="800000"/>
              <a:headEnd/>
              <a:tailEnd/>
            </a:ln>
          </p:spPr>
          <p:txBody>
            <a:bodyPr/>
            <a:lstStyle/>
            <a:p>
              <a:pPr algn="just">
                <a:lnSpc>
                  <a:spcPct val="110000"/>
                </a:lnSpc>
              </a:pPr>
              <a:r>
                <a:rPr lang="en-US" altLang="zh-CN" sz="2000" b="0">
                  <a:ea typeface="宋体" pitchFamily="2" charset="-122"/>
                </a:rPr>
                <a:t>top</a:t>
              </a:r>
            </a:p>
          </p:txBody>
        </p:sp>
      </p:grpSp>
      <p:sp>
        <p:nvSpPr>
          <p:cNvPr id="161" name="Text Box 315"/>
          <p:cNvSpPr txBox="1">
            <a:spLocks noChangeArrowheads="1"/>
          </p:cNvSpPr>
          <p:nvPr/>
        </p:nvSpPr>
        <p:spPr bwMode="auto">
          <a:xfrm>
            <a:off x="914400" y="3048000"/>
            <a:ext cx="457200" cy="263525"/>
          </a:xfrm>
          <a:prstGeom prst="rect">
            <a:avLst/>
          </a:prstGeom>
          <a:solidFill>
            <a:schemeClr val="bg1"/>
          </a:solidFill>
          <a:ln w="9525">
            <a:noFill/>
            <a:miter lim="800000"/>
            <a:headEnd/>
            <a:tailEnd/>
          </a:ln>
        </p:spPr>
        <p:txBody>
          <a:bodyPr>
            <a:spAutoFit/>
          </a:bodyPr>
          <a:lstStyle/>
          <a:p>
            <a:pPr>
              <a:lnSpc>
                <a:spcPct val="70000"/>
              </a:lnSpc>
            </a:pPr>
            <a:r>
              <a:rPr lang="en-US" altLang="zh-CN" sz="1600">
                <a:ea typeface="宋体" pitchFamily="2" charset="-122"/>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
                                        </p:tgtEl>
                                        <p:attrNameLst>
                                          <p:attrName>style.visibility</p:attrName>
                                        </p:attrNameLst>
                                      </p:cBhvr>
                                      <p:to>
                                        <p:strVal val="visible"/>
                                      </p:to>
                                    </p:se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wipe(up)">
                                      <p:cBhvr>
                                        <p:cTn id="18" dur="500"/>
                                        <p:tgtEl>
                                          <p:spTgt spid="9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6"/>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95"/>
                                        </p:tgtEl>
                                        <p:attrNameLst>
                                          <p:attrName>style.visibility</p:attrName>
                                        </p:attrNameLst>
                                      </p:cBhvr>
                                      <p:to>
                                        <p:strVal val="visible"/>
                                      </p:to>
                                    </p:se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wipe(up)">
                                      <p:cBhvr>
                                        <p:cTn id="29" dur="500"/>
                                        <p:tgtEl>
                                          <p:spTgt spid="97"/>
                                        </p:tgtEl>
                                      </p:cBhvr>
                                    </p:animEffect>
                                  </p:childTnLst>
                                </p:cTn>
                              </p:par>
                            </p:childTnLst>
                          </p:cTn>
                        </p:par>
                        <p:par>
                          <p:cTn id="30" fill="hold">
                            <p:stCondLst>
                              <p:cond delay="1500"/>
                            </p:stCondLst>
                            <p:childTnLst>
                              <p:par>
                                <p:cTn id="31" presetID="22" presetClass="entr" presetSubtype="2"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8"/>
                                        </p:tgtEl>
                                        <p:attrNameLst>
                                          <p:attrName>style.visibility</p:attrName>
                                        </p:attrNameLst>
                                      </p:cBhvr>
                                      <p:to>
                                        <p:strVal val="visible"/>
                                      </p:to>
                                    </p:se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04"/>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05"/>
                                        </p:tgtEl>
                                        <p:attrNameLst>
                                          <p:attrName>style.visibility</p:attrName>
                                        </p:attrNameLst>
                                      </p:cBhvr>
                                      <p:to>
                                        <p:strVal val="visible"/>
                                      </p:to>
                                    </p:se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up)">
                                      <p:cBhvr>
                                        <p:cTn id="56" dur="500"/>
                                        <p:tgtEl>
                                          <p:spTgt spid="10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1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12"/>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wipe(left)">
                                      <p:cBhvr>
                                        <p:cTn id="67" dur="500"/>
                                        <p:tgtEl>
                                          <p:spTgt spid="113"/>
                                        </p:tgtEl>
                                      </p:cBhvr>
                                    </p:animEffect>
                                  </p:childTnLst>
                                </p:cTn>
                              </p:par>
                            </p:childTnLst>
                          </p:cTn>
                        </p:par>
                        <p:par>
                          <p:cTn id="68" fill="hold">
                            <p:stCondLst>
                              <p:cond delay="1500"/>
                            </p:stCondLst>
                            <p:childTnLst>
                              <p:par>
                                <p:cTn id="69" presetID="22" presetClass="entr" presetSubtype="2" fill="hold" nodeType="after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wipe(right)">
                                      <p:cBhvr>
                                        <p:cTn id="71" dur="500"/>
                                        <p:tgtEl>
                                          <p:spTgt spid="114"/>
                                        </p:tgtEl>
                                      </p:cBhvr>
                                    </p:animEffec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118"/>
                                        </p:tgtEl>
                                        <p:attrNameLst>
                                          <p:attrName>style.visibility</p:attrName>
                                        </p:attrNameLst>
                                      </p:cBhvr>
                                      <p:to>
                                        <p:strVal val="visible"/>
                                      </p:to>
                                    </p:set>
                                  </p:childTnLst>
                                </p:cTn>
                              </p:par>
                            </p:childTnLst>
                          </p:cTn>
                        </p:par>
                        <p:par>
                          <p:cTn id="80" fill="hold">
                            <p:stCondLst>
                              <p:cond delay="500"/>
                            </p:stCondLst>
                            <p:childTnLst>
                              <p:par>
                                <p:cTn id="81" presetID="22" presetClass="entr" presetSubtype="1" fill="hold" nodeType="after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wipe(up)">
                                      <p:cBhvr>
                                        <p:cTn id="83" dur="500"/>
                                        <p:tgtEl>
                                          <p:spTgt spid="119"/>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124"/>
                                        </p:tgtEl>
                                        <p:attrNameLst>
                                          <p:attrName>style.visibility</p:attrName>
                                        </p:attrNameLst>
                                      </p:cBhvr>
                                      <p:to>
                                        <p:strVal val="visible"/>
                                      </p:to>
                                    </p:se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125"/>
                                        </p:tgtEl>
                                        <p:attrNameLst>
                                          <p:attrName>style.visibility</p:attrName>
                                        </p:attrNameLst>
                                      </p:cBhvr>
                                      <p:to>
                                        <p:strVal val="visible"/>
                                      </p:to>
                                    </p:se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wipe(up)">
                                      <p:cBhvr>
                                        <p:cTn id="94" dur="500"/>
                                        <p:tgtEl>
                                          <p:spTgt spid="126"/>
                                        </p:tgtEl>
                                      </p:cBhvr>
                                    </p:animEffect>
                                  </p:childTnLst>
                                </p:cTn>
                              </p:par>
                            </p:childTnLst>
                          </p:cTn>
                        </p:par>
                        <p:par>
                          <p:cTn id="95" fill="hold">
                            <p:stCondLst>
                              <p:cond delay="1500"/>
                            </p:stCondLst>
                            <p:childTnLst>
                              <p:par>
                                <p:cTn id="96" presetID="22" presetClass="entr" presetSubtype="2" fill="hold" nodeType="afterEffect">
                                  <p:stCondLst>
                                    <p:cond delay="0"/>
                                  </p:stCondLst>
                                  <p:childTnLst>
                                    <p:set>
                                      <p:cBhvr>
                                        <p:cTn id="97" dur="1" fill="hold">
                                          <p:stCondLst>
                                            <p:cond delay="0"/>
                                          </p:stCondLst>
                                        </p:cTn>
                                        <p:tgtEl>
                                          <p:spTgt spid="127"/>
                                        </p:tgtEl>
                                        <p:attrNameLst>
                                          <p:attrName>style.visibility</p:attrName>
                                        </p:attrNameLst>
                                      </p:cBhvr>
                                      <p:to>
                                        <p:strVal val="visible"/>
                                      </p:to>
                                    </p:set>
                                    <p:animEffect transition="in" filter="wipe(right)">
                                      <p:cBhvr>
                                        <p:cTn id="98" dur="500"/>
                                        <p:tgtEl>
                                          <p:spTgt spid="127"/>
                                        </p:tgtEl>
                                      </p:cBhvr>
                                    </p:animEffect>
                                  </p:childTnLst>
                                  <p:subTnLst>
                                    <p:set>
                                      <p:cBhvr override="childStyle">
                                        <p:cTn dur="1" fill="hold" display="0" masterRel="nextClick" afterEffect="1"/>
                                        <p:tgtEl>
                                          <p:spTgt spid="127"/>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3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3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32"/>
                                        </p:tgtEl>
                                        <p:attrNameLst>
                                          <p:attrName>style.visibility</p:attrName>
                                        </p:attrNameLst>
                                      </p:cBhvr>
                                      <p:to>
                                        <p:strVal val="visible"/>
                                      </p:to>
                                    </p:se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133"/>
                                        </p:tgtEl>
                                        <p:attrNameLst>
                                          <p:attrName>style.visibility</p:attrName>
                                        </p:attrNameLst>
                                      </p:cBhvr>
                                      <p:to>
                                        <p:strVal val="visible"/>
                                      </p:to>
                                    </p:set>
                                    <p:animEffect transition="in" filter="wipe(left)">
                                      <p:cBhvr>
                                        <p:cTn id="114" dur="500"/>
                                        <p:tgtEl>
                                          <p:spTgt spid="133"/>
                                        </p:tgtEl>
                                      </p:cBhvr>
                                    </p:animEffect>
                                  </p:childTnLst>
                                </p:cTn>
                              </p:par>
                            </p:childTnLst>
                          </p:cTn>
                        </p:par>
                        <p:par>
                          <p:cTn id="115" fill="hold">
                            <p:stCondLst>
                              <p:cond delay="1000"/>
                            </p:stCondLst>
                            <p:childTnLst>
                              <p:par>
                                <p:cTn id="116" presetID="22" presetClass="entr" presetSubtype="2" fill="hold" nodeType="after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wipe(right)">
                                      <p:cBhvr>
                                        <p:cTn id="11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37"/>
                                        </p:tgtEl>
                                        <p:attrNameLst>
                                          <p:attrName>style.visibility</p:attrName>
                                        </p:attrNameLst>
                                      </p:cBhvr>
                                      <p:to>
                                        <p:strVal val="visible"/>
                                      </p:to>
                                    </p:set>
                                  </p:childTnLst>
                                </p:cTn>
                              </p:par>
                            </p:childTnLst>
                          </p:cTn>
                        </p:par>
                        <p:par>
                          <p:cTn id="123" fill="hold">
                            <p:stCondLst>
                              <p:cond delay="500"/>
                            </p:stCondLst>
                            <p:childTnLst>
                              <p:par>
                                <p:cTn id="124" presetID="22" presetClass="entr" presetSubtype="4" fill="hold" nodeType="afterEffect">
                                  <p:stCondLst>
                                    <p:cond delay="0"/>
                                  </p:stCondLst>
                                  <p:childTnLst>
                                    <p:set>
                                      <p:cBhvr>
                                        <p:cTn id="125" dur="1" fill="hold">
                                          <p:stCondLst>
                                            <p:cond delay="0"/>
                                          </p:stCondLst>
                                        </p:cTn>
                                        <p:tgtEl>
                                          <p:spTgt spid="138"/>
                                        </p:tgtEl>
                                        <p:attrNameLst>
                                          <p:attrName>style.visibility</p:attrName>
                                        </p:attrNameLst>
                                      </p:cBhvr>
                                      <p:to>
                                        <p:strVal val="visible"/>
                                      </p:to>
                                    </p:set>
                                    <p:animEffect transition="in" filter="wipe(down)">
                                      <p:cBhvr>
                                        <p:cTn id="126" dur="500"/>
                                        <p:tgtEl>
                                          <p:spTgt spid="138"/>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4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144"/>
                                        </p:tgtEl>
                                        <p:attrNameLst>
                                          <p:attrName>style.visibility</p:attrName>
                                        </p:attrNameLst>
                                      </p:cBhvr>
                                      <p:to>
                                        <p:strVal val="visible"/>
                                      </p:to>
                                    </p:set>
                                  </p:childTnLst>
                                </p:cTn>
                              </p:par>
                            </p:childTnLst>
                          </p:cTn>
                        </p:par>
                        <p:par>
                          <p:cTn id="139" fill="hold">
                            <p:stCondLst>
                              <p:cond delay="500"/>
                            </p:stCondLst>
                            <p:childTnLst>
                              <p:par>
                                <p:cTn id="140" presetID="22" presetClass="entr" presetSubtype="4" fill="hold" grpId="0" nodeType="afterEffect">
                                  <p:stCondLst>
                                    <p:cond delay="0"/>
                                  </p:stCondLst>
                                  <p:childTnLst>
                                    <p:set>
                                      <p:cBhvr>
                                        <p:cTn id="141" dur="1" fill="hold">
                                          <p:stCondLst>
                                            <p:cond delay="0"/>
                                          </p:stCondLst>
                                        </p:cTn>
                                        <p:tgtEl>
                                          <p:spTgt spid="145"/>
                                        </p:tgtEl>
                                        <p:attrNameLst>
                                          <p:attrName>style.visibility</p:attrName>
                                        </p:attrNameLst>
                                      </p:cBhvr>
                                      <p:to>
                                        <p:strVal val="visible"/>
                                      </p:to>
                                    </p:set>
                                    <p:animEffect transition="in" filter="wipe(down)">
                                      <p:cBhvr>
                                        <p:cTn id="142" dur="500"/>
                                        <p:tgtEl>
                                          <p:spTgt spid="145"/>
                                        </p:tgtEl>
                                      </p:cBhvr>
                                    </p:animEffect>
                                  </p:childTnLst>
                                </p:cTn>
                              </p:par>
                            </p:childTnLst>
                          </p:cTn>
                        </p:par>
                        <p:par>
                          <p:cTn id="143" fill="hold">
                            <p:stCondLst>
                              <p:cond delay="1000"/>
                            </p:stCondLst>
                            <p:childTnLst>
                              <p:par>
                                <p:cTn id="144" presetID="22" presetClass="entr" presetSubtype="2" fill="hold" nodeType="afterEffect">
                                  <p:stCondLst>
                                    <p:cond delay="0"/>
                                  </p:stCondLst>
                                  <p:childTnLst>
                                    <p:set>
                                      <p:cBhvr>
                                        <p:cTn id="145" dur="1" fill="hold">
                                          <p:stCondLst>
                                            <p:cond delay="0"/>
                                          </p:stCondLst>
                                        </p:cTn>
                                        <p:tgtEl>
                                          <p:spTgt spid="146"/>
                                        </p:tgtEl>
                                        <p:attrNameLst>
                                          <p:attrName>style.visibility</p:attrName>
                                        </p:attrNameLst>
                                      </p:cBhvr>
                                      <p:to>
                                        <p:strVal val="visible"/>
                                      </p:to>
                                    </p:set>
                                    <p:animEffect transition="in" filter="wipe(right)">
                                      <p:cBhvr>
                                        <p:cTn id="146" dur="500"/>
                                        <p:tgtEl>
                                          <p:spTgt spid="146"/>
                                        </p:tgtEl>
                                      </p:cBhvr>
                                    </p:animEffect>
                                  </p:childTnLst>
                                  <p:subTnLst>
                                    <p:set>
                                      <p:cBhvr override="childStyle">
                                        <p:cTn dur="1" fill="hold" display="0" masterRel="nextClick" afterEffect="1"/>
                                        <p:tgtEl>
                                          <p:spTgt spid="146"/>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14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50"/>
                                        </p:tgtEl>
                                        <p:attrNameLst>
                                          <p:attrName>style.visibility</p:attrName>
                                        </p:attrNameLst>
                                      </p:cBhvr>
                                      <p:to>
                                        <p:strVal val="visible"/>
                                      </p:to>
                                    </p:set>
                                  </p:childTnLst>
                                </p:cTn>
                              </p:par>
                            </p:childTnLst>
                          </p:cTn>
                        </p:par>
                        <p:par>
                          <p:cTn id="155" fill="hold">
                            <p:stCondLst>
                              <p:cond delay="500"/>
                            </p:stCondLst>
                            <p:childTnLst>
                              <p:par>
                                <p:cTn id="156" presetID="22" presetClass="entr" presetSubtype="1" fill="hold" nodeType="afterEffect">
                                  <p:stCondLst>
                                    <p:cond delay="0"/>
                                  </p:stCondLst>
                                  <p:childTnLst>
                                    <p:set>
                                      <p:cBhvr>
                                        <p:cTn id="157" dur="1" fill="hold">
                                          <p:stCondLst>
                                            <p:cond delay="0"/>
                                          </p:stCondLst>
                                        </p:cTn>
                                        <p:tgtEl>
                                          <p:spTgt spid="151"/>
                                        </p:tgtEl>
                                        <p:attrNameLst>
                                          <p:attrName>style.visibility</p:attrName>
                                        </p:attrNameLst>
                                      </p:cBhvr>
                                      <p:to>
                                        <p:strVal val="visible"/>
                                      </p:to>
                                    </p:set>
                                    <p:animEffect transition="in" filter="wipe(up)">
                                      <p:cBhvr>
                                        <p:cTn id="158" dur="500"/>
                                        <p:tgtEl>
                                          <p:spTgt spid="151"/>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161"/>
                                        </p:tgtEl>
                                        <p:attrNameLst>
                                          <p:attrName>style.visibility</p:attrName>
                                        </p:attrNameLst>
                                      </p:cBhvr>
                                      <p:to>
                                        <p:strVal val="visible"/>
                                      </p:to>
                                    </p:set>
                                  </p:childTnLst>
                                </p:cTn>
                              </p:par>
                            </p:childTnLst>
                          </p:cTn>
                        </p:par>
                        <p:par>
                          <p:cTn id="163" fill="hold">
                            <p:stCondLst>
                              <p:cond delay="500"/>
                            </p:stCondLst>
                            <p:childTnLst>
                              <p:par>
                                <p:cTn id="164" presetID="1" presetClass="entr" presetSubtype="0" fill="hold" grpId="0" nodeType="afterEffect">
                                  <p:stCondLst>
                                    <p:cond delay="0"/>
                                  </p:stCondLst>
                                  <p:childTnLst>
                                    <p:set>
                                      <p:cBhvr>
                                        <p:cTn id="165" dur="1" fill="hold">
                                          <p:stCondLst>
                                            <p:cond delay="499"/>
                                          </p:stCondLst>
                                        </p:cTn>
                                        <p:tgtEl>
                                          <p:spTgt spid="156"/>
                                        </p:tgtEl>
                                        <p:attrNameLst>
                                          <p:attrName>style.visibility</p:attrName>
                                        </p:attrNameLst>
                                      </p:cBhvr>
                                      <p:to>
                                        <p:strVal val="visible"/>
                                      </p:to>
                                    </p:set>
                                  </p:childTnLst>
                                </p:cTn>
                              </p:par>
                            </p:childTnLst>
                          </p:cTn>
                        </p:par>
                        <p:par>
                          <p:cTn id="166" fill="hold">
                            <p:stCondLst>
                              <p:cond delay="1000"/>
                            </p:stCondLst>
                            <p:childTnLst>
                              <p:par>
                                <p:cTn id="167" presetID="22" presetClass="entr" presetSubtype="4" fill="hold" grpId="0" nodeType="afterEffect">
                                  <p:stCondLst>
                                    <p:cond delay="0"/>
                                  </p:stCondLst>
                                  <p:childTnLst>
                                    <p:set>
                                      <p:cBhvr>
                                        <p:cTn id="168" dur="1" fill="hold">
                                          <p:stCondLst>
                                            <p:cond delay="0"/>
                                          </p:stCondLst>
                                        </p:cTn>
                                        <p:tgtEl>
                                          <p:spTgt spid="157"/>
                                        </p:tgtEl>
                                        <p:attrNameLst>
                                          <p:attrName>style.visibility</p:attrName>
                                        </p:attrNameLst>
                                      </p:cBhvr>
                                      <p:to>
                                        <p:strVal val="visible"/>
                                      </p:to>
                                    </p:set>
                                    <p:animEffect transition="in" filter="wipe(down)">
                                      <p:cBhvr>
                                        <p:cTn id="169" dur="500"/>
                                        <p:tgtEl>
                                          <p:spTgt spid="157"/>
                                        </p:tgtEl>
                                      </p:cBhvr>
                                    </p:animEffect>
                                  </p:childTnLst>
                                </p:cTn>
                              </p:par>
                            </p:childTnLst>
                          </p:cTn>
                        </p:par>
                        <p:par>
                          <p:cTn id="170" fill="hold">
                            <p:stCondLst>
                              <p:cond delay="1500"/>
                            </p:stCondLst>
                            <p:childTnLst>
                              <p:par>
                                <p:cTn id="171" presetID="22" presetClass="entr" presetSubtype="2" fill="hold" nodeType="afterEffect">
                                  <p:stCondLst>
                                    <p:cond delay="0"/>
                                  </p:stCondLst>
                                  <p:childTnLst>
                                    <p:set>
                                      <p:cBhvr>
                                        <p:cTn id="172" dur="1" fill="hold">
                                          <p:stCondLst>
                                            <p:cond delay="0"/>
                                          </p:stCondLst>
                                        </p:cTn>
                                        <p:tgtEl>
                                          <p:spTgt spid="158"/>
                                        </p:tgtEl>
                                        <p:attrNameLst>
                                          <p:attrName>style.visibility</p:attrName>
                                        </p:attrNameLst>
                                      </p:cBhvr>
                                      <p:to>
                                        <p:strVal val="visible"/>
                                      </p:to>
                                    </p:set>
                                    <p:animEffect transition="in" filter="wipe(right)">
                                      <p:cBhvr>
                                        <p:cTn id="173"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10" grpId="0" animBg="1"/>
      <p:bldP spid="18" grpId="0" animBg="1" autoUpdateAnimBg="0"/>
      <p:bldP spid="94" grpId="0" animBg="1" autoUpdateAnimBg="0"/>
      <p:bldP spid="95" grpId="0" animBg="1"/>
      <p:bldP spid="96" grpId="0" animBg="1" autoUpdateAnimBg="0"/>
      <p:bldP spid="97" grpId="0" animBg="1"/>
      <p:bldP spid="98" grpId="0" animBg="1" autoUpdateAnimBg="0"/>
      <p:bldP spid="104" grpId="0" animBg="1" autoUpdateAnimBg="0"/>
      <p:bldP spid="105" grpId="0" animBg="1" autoUpdateAnimBg="0"/>
      <p:bldP spid="111" grpId="0" animBg="1" autoUpdateAnimBg="0"/>
      <p:bldP spid="112" grpId="0" animBg="1"/>
      <p:bldP spid="113" grpId="0" animBg="1"/>
      <p:bldP spid="117" grpId="0" animBg="1" autoUpdateAnimBg="0"/>
      <p:bldP spid="118" grpId="0" animBg="1" autoUpdateAnimBg="0"/>
      <p:bldP spid="124" grpId="0" animBg="1" autoUpdateAnimBg="0"/>
      <p:bldP spid="125" grpId="0" animBg="1"/>
      <p:bldP spid="126" grpId="0" animBg="1"/>
      <p:bldP spid="130" grpId="0" animBg="1" autoUpdateAnimBg="0"/>
      <p:bldP spid="131" grpId="0" animBg="1" autoUpdateAnimBg="0"/>
      <p:bldP spid="132" grpId="0" animBg="1" autoUpdateAnimBg="0"/>
      <p:bldP spid="133" grpId="0" animBg="1"/>
      <p:bldP spid="137" grpId="0" animBg="1" autoUpdateAnimBg="0"/>
      <p:bldP spid="143" grpId="0" animBg="1" autoUpdateAnimBg="0"/>
      <p:bldP spid="144" grpId="0" animBg="1" autoUpdateAnimBg="0"/>
      <p:bldP spid="145" grpId="0" animBg="1"/>
      <p:bldP spid="149" grpId="0" animBg="1" autoUpdateAnimBg="0"/>
      <p:bldP spid="150" grpId="0" animBg="1" autoUpdateAnimBg="0"/>
      <p:bldP spid="156" grpId="0" animBg="1"/>
      <p:bldP spid="157" grpId="0" animBg="1"/>
      <p:bldP spid="16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C590511-898C-42B2-8F87-BFCCC8C7890E}" type="slidenum">
              <a:rPr lang="en-US" altLang="zh-CN"/>
              <a:pPr>
                <a:defRPr/>
              </a:pPr>
              <a:t>39</a:t>
            </a:fld>
            <a:endParaRPr lang="en-US" altLang="zh-CN"/>
          </a:p>
        </p:txBody>
      </p:sp>
      <p:sp>
        <p:nvSpPr>
          <p:cNvPr id="38915" name="Rectangle 2"/>
          <p:cNvSpPr>
            <a:spLocks noGrp="1" noChangeArrowheads="1"/>
          </p:cNvSpPr>
          <p:nvPr>
            <p:ph type="title"/>
          </p:nvPr>
        </p:nvSpPr>
        <p:spPr/>
        <p:txBody>
          <a:bodyPr/>
          <a:lstStyle/>
          <a:p>
            <a:pPr eaLnBrk="1" hangingPunct="1"/>
            <a:r>
              <a:rPr lang="zh-CN" altLang="en-US" dirty="0">
                <a:latin typeface="宋体" pitchFamily="2" charset="-122"/>
              </a:rPr>
              <a:t>栈式散列</a:t>
            </a:r>
            <a:r>
              <a:rPr lang="zh-CN" altLang="en-US" dirty="0" smtClean="0">
                <a:latin typeface="宋体" pitchFamily="2" charset="-122"/>
              </a:rPr>
              <a:t>符号表</a:t>
            </a:r>
            <a:r>
              <a:rPr lang="zh-CN" altLang="en-US" dirty="0" smtClean="0"/>
              <a:t>操作</a:t>
            </a:r>
          </a:p>
        </p:txBody>
      </p:sp>
      <p:sp>
        <p:nvSpPr>
          <p:cNvPr id="366595" name="Rectangle 3"/>
          <p:cNvSpPr>
            <a:spLocks noGrp="1" noChangeArrowheads="1"/>
          </p:cNvSpPr>
          <p:nvPr>
            <p:ph type="body" idx="1"/>
          </p:nvPr>
        </p:nvSpPr>
        <p:spPr/>
        <p:txBody>
          <a:bodyPr/>
          <a:lstStyle/>
          <a:p>
            <a:pPr eaLnBrk="1" hangingPunct="1"/>
            <a:r>
              <a:rPr lang="zh-CN" altLang="en-US" dirty="0" smtClean="0">
                <a:latin typeface="Verdana" pitchFamily="34" charset="0"/>
              </a:rPr>
              <a:t>插入</a:t>
            </a:r>
          </a:p>
          <a:p>
            <a:pPr lvl="1" eaLnBrk="1" hangingPunct="1"/>
            <a:r>
              <a:rPr lang="zh-CN" altLang="en-US" dirty="0">
                <a:latin typeface="Verdana" pitchFamily="34" charset="0"/>
              </a:rPr>
              <a:t>散列</a:t>
            </a:r>
            <a:r>
              <a:rPr lang="zh-CN" altLang="en-US" dirty="0" smtClean="0">
                <a:latin typeface="Verdana" pitchFamily="34" charset="0"/>
              </a:rPr>
              <a:t>函数将标识符映射到散列表单元</a:t>
            </a:r>
          </a:p>
          <a:p>
            <a:pPr lvl="1" eaLnBrk="1" hangingPunct="1"/>
            <a:r>
              <a:rPr lang="zh-CN" altLang="en-US" dirty="0" smtClean="0">
                <a:latin typeface="Verdana" pitchFamily="34" charset="0"/>
              </a:rPr>
              <a:t>是否存在冲突？该表单元是否为空？</a:t>
            </a:r>
          </a:p>
          <a:p>
            <a:pPr marL="1150938" lvl="2" eaLnBrk="1" hangingPunct="1"/>
            <a:r>
              <a:rPr lang="zh-CN" altLang="en-US" dirty="0" smtClean="0">
                <a:latin typeface="Verdana" pitchFamily="34" charset="0"/>
              </a:rPr>
              <a:t>无冲突：</a:t>
            </a:r>
          </a:p>
          <a:p>
            <a:pPr marL="1558925" lvl="3" eaLnBrk="1" hangingPunct="1"/>
            <a:r>
              <a:rPr lang="zh-CN" altLang="en-US" sz="2000" dirty="0" smtClean="0">
                <a:latin typeface="Verdana" pitchFamily="34" charset="0"/>
              </a:rPr>
              <a:t>将栈指针</a:t>
            </a:r>
            <a:r>
              <a:rPr lang="en-US" altLang="zh-CN" sz="2000" dirty="0" smtClean="0">
                <a:latin typeface="Verdana" pitchFamily="34" charset="0"/>
              </a:rPr>
              <a:t>top</a:t>
            </a:r>
            <a:r>
              <a:rPr lang="zh-CN" altLang="en-US" sz="2000" dirty="0" smtClean="0">
                <a:latin typeface="Verdana" pitchFamily="34" charset="0"/>
              </a:rPr>
              <a:t>的值记入该散列表单元</a:t>
            </a:r>
          </a:p>
          <a:p>
            <a:pPr marL="1558925" lvl="3" eaLnBrk="1" hangingPunct="1"/>
            <a:r>
              <a:rPr lang="zh-CN" altLang="en-US" sz="2000" dirty="0" smtClean="0">
                <a:latin typeface="Verdana" pitchFamily="34" charset="0"/>
              </a:rPr>
              <a:t>将新记录</a:t>
            </a:r>
            <a:r>
              <a:rPr lang="zh-CN" altLang="en-US" sz="2000" dirty="0">
                <a:latin typeface="Verdana" pitchFamily="34" charset="0"/>
              </a:rPr>
              <a:t>压</a:t>
            </a:r>
            <a:r>
              <a:rPr lang="zh-CN" altLang="en-US" sz="2000" dirty="0" smtClean="0">
                <a:latin typeface="Verdana" pitchFamily="34" charset="0"/>
              </a:rPr>
              <a:t>入栈顶</a:t>
            </a:r>
          </a:p>
          <a:p>
            <a:pPr marL="1150938" lvl="2" eaLnBrk="1" hangingPunct="1"/>
            <a:r>
              <a:rPr lang="zh-CN" altLang="en-US" dirty="0" smtClean="0">
                <a:latin typeface="Verdana" pitchFamily="34" charset="0"/>
              </a:rPr>
              <a:t>有冲突</a:t>
            </a:r>
          </a:p>
          <a:p>
            <a:pPr marL="1558925" lvl="3" eaLnBrk="1" hangingPunct="1"/>
            <a:r>
              <a:rPr lang="zh-CN" altLang="en-US" sz="2000" dirty="0" smtClean="0">
                <a:latin typeface="Verdana" pitchFamily="34" charset="0"/>
              </a:rPr>
              <a:t>检查冲突链中是否有同名标识符的重复定义</a:t>
            </a:r>
          </a:p>
          <a:p>
            <a:pPr marL="1966913" lvl="4" eaLnBrk="1" hangingPunct="1"/>
            <a:r>
              <a:rPr lang="zh-CN" altLang="en-US" sz="2000" dirty="0" smtClean="0">
                <a:latin typeface="Verdana" pitchFamily="34" charset="0"/>
              </a:rPr>
              <a:t>没有：将新记录插入冲突链的链头</a:t>
            </a:r>
          </a:p>
          <a:p>
            <a:pPr marL="1966913" lvl="4" eaLnBrk="1" hangingPunct="1"/>
            <a:r>
              <a:rPr lang="zh-CN" altLang="en-US" sz="2000" dirty="0" smtClean="0">
                <a:latin typeface="Verdana" pitchFamily="34" charset="0"/>
              </a:rPr>
              <a:t>有：检查同名标识符是否属于当前子表</a:t>
            </a:r>
          </a:p>
          <a:p>
            <a:pPr marL="1966913" lvl="4" eaLnBrk="1" hangingPunct="1">
              <a:buFontTx/>
              <a:buNone/>
            </a:pPr>
            <a:r>
              <a:rPr lang="zh-CN" altLang="en-US" sz="2000" dirty="0" smtClean="0">
                <a:latin typeface="Verdana" pitchFamily="34" charset="0"/>
              </a:rPr>
              <a:t>   同名标识符在栈中的位置 </a:t>
            </a:r>
            <a:r>
              <a:rPr lang="en-US" altLang="zh-CN" sz="2000" dirty="0" smtClean="0">
                <a:solidFill>
                  <a:srgbClr val="FF3300"/>
                </a:solidFill>
                <a:latin typeface="Verdana" pitchFamily="34" charset="0"/>
              </a:rPr>
              <a:t>&gt;= </a:t>
            </a:r>
            <a:r>
              <a:rPr lang="zh-CN" altLang="en-US" sz="2000" dirty="0" smtClean="0">
                <a:latin typeface="Verdana" pitchFamily="34" charset="0"/>
              </a:rPr>
              <a:t>块索引表顶端元素的值？</a:t>
            </a:r>
          </a:p>
          <a:p>
            <a:pPr marL="1966913" lvl="4" eaLnBrk="1" hangingPunct="1">
              <a:buFontTx/>
              <a:buNone/>
            </a:pPr>
            <a:r>
              <a:rPr lang="zh-CN" altLang="en-US" sz="2000" dirty="0" smtClean="0">
                <a:solidFill>
                  <a:srgbClr val="FF3300"/>
                </a:solidFill>
                <a:latin typeface="Verdana" pitchFamily="34" charset="0"/>
              </a:rPr>
              <a:t>   </a:t>
            </a:r>
            <a:r>
              <a:rPr lang="en-US" altLang="zh-CN" sz="2000" dirty="0" smtClean="0">
                <a:solidFill>
                  <a:srgbClr val="FF3300"/>
                </a:solidFill>
                <a:latin typeface="Verdana" pitchFamily="34" charset="0"/>
              </a:rPr>
              <a:t>&gt;=</a:t>
            </a:r>
            <a:r>
              <a:rPr lang="zh-CN" altLang="en-US" sz="2000" dirty="0" smtClean="0">
                <a:solidFill>
                  <a:srgbClr val="FF3300"/>
                </a:solidFill>
                <a:latin typeface="Verdana" pitchFamily="34" charset="0"/>
              </a:rPr>
              <a:t>：</a:t>
            </a:r>
            <a:r>
              <a:rPr lang="zh-CN" altLang="en-US" sz="2000" dirty="0" smtClean="0">
                <a:latin typeface="Verdana" pitchFamily="34" charset="0"/>
              </a:rPr>
              <a:t>在当前子表中，报告错误</a:t>
            </a:r>
          </a:p>
          <a:p>
            <a:pPr marL="1966913" lvl="4" eaLnBrk="1" hangingPunct="1">
              <a:buFontTx/>
              <a:buNone/>
            </a:pPr>
            <a:r>
              <a:rPr lang="zh-CN" altLang="en-US" sz="2000" dirty="0" smtClean="0">
                <a:solidFill>
                  <a:srgbClr val="FF3300"/>
                </a:solidFill>
                <a:latin typeface="Verdana" pitchFamily="34" charset="0"/>
              </a:rPr>
              <a:t>     </a:t>
            </a:r>
            <a:r>
              <a:rPr lang="en-US" altLang="zh-CN" sz="2000" dirty="0" smtClean="0">
                <a:solidFill>
                  <a:srgbClr val="FF3300"/>
                </a:solidFill>
                <a:latin typeface="Verdana" pitchFamily="34" charset="0"/>
              </a:rPr>
              <a:t>&lt;</a:t>
            </a:r>
            <a:r>
              <a:rPr lang="zh-CN" altLang="en-US" sz="2000" dirty="0" smtClean="0">
                <a:solidFill>
                  <a:srgbClr val="FF3300"/>
                </a:solidFill>
                <a:latin typeface="Verdana" pitchFamily="34" charset="0"/>
              </a:rPr>
              <a:t>：</a:t>
            </a:r>
            <a:r>
              <a:rPr lang="zh-CN" altLang="en-US" sz="2000" dirty="0" smtClean="0">
                <a:latin typeface="Verdana" pitchFamily="34" charset="0"/>
              </a:rPr>
              <a:t>不在当前子表中，将新记录插入冲突链的链头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wipe(up)">
                                      <p:cBhvr>
                                        <p:cTn id="7" dur="500"/>
                                        <p:tgtEl>
                                          <p:spTgt spid="36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wipe(up)">
                                      <p:cBhvr>
                                        <p:cTn id="12" dur="500"/>
                                        <p:tgtEl>
                                          <p:spTgt spid="36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6595">
                                            <p:txEl>
                                              <p:pRg st="2" end="2"/>
                                            </p:txEl>
                                          </p:spTgt>
                                        </p:tgtEl>
                                        <p:attrNameLst>
                                          <p:attrName>style.visibility</p:attrName>
                                        </p:attrNameLst>
                                      </p:cBhvr>
                                      <p:to>
                                        <p:strVal val="visible"/>
                                      </p:to>
                                    </p:set>
                                    <p:animEffect transition="in" filter="wipe(up)">
                                      <p:cBhvr>
                                        <p:cTn id="17" dur="500"/>
                                        <p:tgtEl>
                                          <p:spTgt spid="366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6595">
                                            <p:txEl>
                                              <p:pRg st="3" end="3"/>
                                            </p:txEl>
                                          </p:spTgt>
                                        </p:tgtEl>
                                        <p:attrNameLst>
                                          <p:attrName>style.visibility</p:attrName>
                                        </p:attrNameLst>
                                      </p:cBhvr>
                                      <p:to>
                                        <p:strVal val="visible"/>
                                      </p:to>
                                    </p:set>
                                    <p:animEffect transition="in" filter="wipe(up)">
                                      <p:cBhvr>
                                        <p:cTn id="22" dur="500"/>
                                        <p:tgtEl>
                                          <p:spTgt spid="366595">
                                            <p:txEl>
                                              <p:pRg st="3" end="3"/>
                                            </p:txEl>
                                          </p:spTgt>
                                        </p:tgtEl>
                                      </p:cBhvr>
                                    </p:animEffect>
                                  </p:childTnLst>
                                </p:cTn>
                              </p:par>
                            </p:childTnLst>
                          </p:cTn>
                        </p:par>
                        <p:par>
                          <p:cTn id="23" fill="hold" nodeType="with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66595">
                                            <p:txEl>
                                              <p:pRg st="4" end="4"/>
                                            </p:txEl>
                                          </p:spTgt>
                                        </p:tgtEl>
                                        <p:attrNameLst>
                                          <p:attrName>style.visibility</p:attrName>
                                        </p:attrNameLst>
                                      </p:cBhvr>
                                      <p:to>
                                        <p:strVal val="visible"/>
                                      </p:to>
                                    </p:set>
                                    <p:animEffect transition="in" filter="wipe(up)">
                                      <p:cBhvr>
                                        <p:cTn id="26" dur="500"/>
                                        <p:tgtEl>
                                          <p:spTgt spid="366595">
                                            <p:txEl>
                                              <p:pRg st="4" end="4"/>
                                            </p:txEl>
                                          </p:spTgt>
                                        </p:tgtEl>
                                      </p:cBhvr>
                                    </p:animEffect>
                                  </p:childTnLst>
                                </p:cTn>
                              </p:par>
                            </p:childTnLst>
                          </p:cTn>
                        </p:par>
                        <p:par>
                          <p:cTn id="27" fill="hold" nodeType="afterGroup">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66595">
                                            <p:txEl>
                                              <p:pRg st="5" end="5"/>
                                            </p:txEl>
                                          </p:spTgt>
                                        </p:tgtEl>
                                        <p:attrNameLst>
                                          <p:attrName>style.visibility</p:attrName>
                                        </p:attrNameLst>
                                      </p:cBhvr>
                                      <p:to>
                                        <p:strVal val="visible"/>
                                      </p:to>
                                    </p:set>
                                    <p:animEffect transition="in" filter="wipe(up)">
                                      <p:cBhvr>
                                        <p:cTn id="30" dur="500"/>
                                        <p:tgtEl>
                                          <p:spTgt spid="36659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66595">
                                            <p:txEl>
                                              <p:pRg st="6" end="6"/>
                                            </p:txEl>
                                          </p:spTgt>
                                        </p:tgtEl>
                                        <p:attrNameLst>
                                          <p:attrName>style.visibility</p:attrName>
                                        </p:attrNameLst>
                                      </p:cBhvr>
                                      <p:to>
                                        <p:strVal val="visible"/>
                                      </p:to>
                                    </p:set>
                                    <p:animEffect transition="in" filter="wipe(up)">
                                      <p:cBhvr>
                                        <p:cTn id="35" dur="500"/>
                                        <p:tgtEl>
                                          <p:spTgt spid="366595">
                                            <p:txEl>
                                              <p:pRg st="6" end="6"/>
                                            </p:txEl>
                                          </p:spTgt>
                                        </p:tgtEl>
                                      </p:cBhvr>
                                    </p:animEffect>
                                  </p:childTnLst>
                                </p:cTn>
                              </p:par>
                            </p:childTnLst>
                          </p:cTn>
                        </p:par>
                        <p:par>
                          <p:cTn id="36" fill="hold" nodeType="with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366595">
                                            <p:txEl>
                                              <p:pRg st="7" end="7"/>
                                            </p:txEl>
                                          </p:spTgt>
                                        </p:tgtEl>
                                        <p:attrNameLst>
                                          <p:attrName>style.visibility</p:attrName>
                                        </p:attrNameLst>
                                      </p:cBhvr>
                                      <p:to>
                                        <p:strVal val="visible"/>
                                      </p:to>
                                    </p:set>
                                    <p:animEffect transition="in" filter="wipe(up)">
                                      <p:cBhvr>
                                        <p:cTn id="39" dur="500"/>
                                        <p:tgtEl>
                                          <p:spTgt spid="366595">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66595">
                                            <p:txEl>
                                              <p:pRg st="8" end="8"/>
                                            </p:txEl>
                                          </p:spTgt>
                                        </p:tgtEl>
                                        <p:attrNameLst>
                                          <p:attrName>style.visibility</p:attrName>
                                        </p:attrNameLst>
                                      </p:cBhvr>
                                      <p:to>
                                        <p:strVal val="visible"/>
                                      </p:to>
                                    </p:set>
                                    <p:animEffect transition="in" filter="wipe(up)">
                                      <p:cBhvr>
                                        <p:cTn id="44" dur="500"/>
                                        <p:tgtEl>
                                          <p:spTgt spid="366595">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66595">
                                            <p:txEl>
                                              <p:pRg st="9" end="9"/>
                                            </p:txEl>
                                          </p:spTgt>
                                        </p:tgtEl>
                                        <p:attrNameLst>
                                          <p:attrName>style.visibility</p:attrName>
                                        </p:attrNameLst>
                                      </p:cBhvr>
                                      <p:to>
                                        <p:strVal val="visible"/>
                                      </p:to>
                                    </p:set>
                                    <p:animEffect transition="in" filter="wipe(up)">
                                      <p:cBhvr>
                                        <p:cTn id="49" dur="500"/>
                                        <p:tgtEl>
                                          <p:spTgt spid="366595">
                                            <p:txEl>
                                              <p:pRg st="9" end="9"/>
                                            </p:txEl>
                                          </p:spTgt>
                                        </p:tgtEl>
                                      </p:cBhvr>
                                    </p:animEffect>
                                  </p:childTnLst>
                                </p:cTn>
                              </p:par>
                            </p:childTnLst>
                          </p:cTn>
                        </p:par>
                        <p:par>
                          <p:cTn id="50" fill="hold" nodeType="withGroup">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366595">
                                            <p:txEl>
                                              <p:pRg st="10" end="10"/>
                                            </p:txEl>
                                          </p:spTgt>
                                        </p:tgtEl>
                                        <p:attrNameLst>
                                          <p:attrName>style.visibility</p:attrName>
                                        </p:attrNameLst>
                                      </p:cBhvr>
                                      <p:to>
                                        <p:strVal val="visible"/>
                                      </p:to>
                                    </p:set>
                                    <p:animEffect transition="in" filter="wipe(up)">
                                      <p:cBhvr>
                                        <p:cTn id="53" dur="500"/>
                                        <p:tgtEl>
                                          <p:spTgt spid="366595">
                                            <p:txEl>
                                              <p:pRg st="10" end="10"/>
                                            </p:txEl>
                                          </p:spTgt>
                                        </p:tgtEl>
                                      </p:cBhvr>
                                    </p:animEffect>
                                  </p:childTnLst>
                                </p:cTn>
                              </p:par>
                            </p:childTnLst>
                          </p:cTn>
                        </p:par>
                        <p:par>
                          <p:cTn id="54" fill="hold" nodeType="withGroup">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366595">
                                            <p:txEl>
                                              <p:pRg st="11" end="11"/>
                                            </p:txEl>
                                          </p:spTgt>
                                        </p:tgtEl>
                                        <p:attrNameLst>
                                          <p:attrName>style.visibility</p:attrName>
                                        </p:attrNameLst>
                                      </p:cBhvr>
                                      <p:to>
                                        <p:strVal val="visible"/>
                                      </p:to>
                                    </p:set>
                                    <p:animEffect transition="in" filter="wipe(up)">
                                      <p:cBhvr>
                                        <p:cTn id="57" dur="500"/>
                                        <p:tgtEl>
                                          <p:spTgt spid="366595">
                                            <p:txEl>
                                              <p:pRg st="11" end="11"/>
                                            </p:txEl>
                                          </p:spTgt>
                                        </p:tgtEl>
                                      </p:cBhvr>
                                    </p:animEffect>
                                  </p:childTnLst>
                                </p:cTn>
                              </p:par>
                            </p:childTnLst>
                          </p:cTn>
                        </p:par>
                        <p:par>
                          <p:cTn id="58" fill="hold" nodeType="withGroup">
                            <p:stCondLst>
                              <p:cond delay="1500"/>
                            </p:stCondLst>
                            <p:childTnLst>
                              <p:par>
                                <p:cTn id="59" presetID="22" presetClass="entr" presetSubtype="1" fill="hold" grpId="0" nodeType="afterEffect">
                                  <p:stCondLst>
                                    <p:cond delay="0"/>
                                  </p:stCondLst>
                                  <p:childTnLst>
                                    <p:set>
                                      <p:cBhvr>
                                        <p:cTn id="60" dur="1" fill="hold">
                                          <p:stCondLst>
                                            <p:cond delay="0"/>
                                          </p:stCondLst>
                                        </p:cTn>
                                        <p:tgtEl>
                                          <p:spTgt spid="366595">
                                            <p:txEl>
                                              <p:pRg st="12" end="12"/>
                                            </p:txEl>
                                          </p:spTgt>
                                        </p:tgtEl>
                                        <p:attrNameLst>
                                          <p:attrName>style.visibility</p:attrName>
                                        </p:attrNameLst>
                                      </p:cBhvr>
                                      <p:to>
                                        <p:strVal val="visible"/>
                                      </p:to>
                                    </p:set>
                                    <p:animEffect transition="in" filter="wipe(up)">
                                      <p:cBhvr>
                                        <p:cTn id="61" dur="500"/>
                                        <p:tgtEl>
                                          <p:spTgt spid="3665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uiExpand="1"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6.1.1 </a:t>
            </a:r>
            <a:r>
              <a:rPr lang="zh-CN" altLang="en-US" dirty="0" smtClean="0"/>
              <a:t>语义分析的任务</a:t>
            </a:r>
            <a:endParaRPr lang="zh-CN" altLang="en-US" dirty="0"/>
          </a:p>
        </p:txBody>
      </p:sp>
      <p:sp>
        <p:nvSpPr>
          <p:cNvPr id="3" name="内容占位符 2"/>
          <p:cNvSpPr>
            <a:spLocks noGrp="1"/>
          </p:cNvSpPr>
          <p:nvPr>
            <p:ph idx="1"/>
          </p:nvPr>
        </p:nvSpPr>
        <p:spPr/>
        <p:txBody>
          <a:bodyPr/>
          <a:lstStyle/>
          <a:p>
            <a:r>
              <a:rPr lang="zh-CN" altLang="zh-CN" dirty="0"/>
              <a:t>语义分析程序通过将变量的定义与变量的引用联系起来，对源程序的含义进行</a:t>
            </a:r>
            <a:r>
              <a:rPr lang="zh-CN" altLang="zh-CN" dirty="0" smtClean="0"/>
              <a:t>检查</a:t>
            </a:r>
            <a:r>
              <a:rPr lang="zh-CN" altLang="en-US" dirty="0" smtClean="0"/>
              <a:t>。</a:t>
            </a:r>
            <a:r>
              <a:rPr lang="en-US" altLang="zh-CN" dirty="0" smtClean="0"/>
              <a:t/>
            </a:r>
            <a:br>
              <a:rPr lang="en-US" altLang="zh-CN" dirty="0" smtClean="0"/>
            </a:br>
            <a:r>
              <a:rPr lang="zh-CN" altLang="zh-CN" dirty="0" smtClean="0"/>
              <a:t>检查</a:t>
            </a:r>
            <a:r>
              <a:rPr lang="zh-CN" altLang="zh-CN" dirty="0"/>
              <a:t>每一个语法成分是否具有正确的</a:t>
            </a:r>
            <a:r>
              <a:rPr lang="zh-CN" altLang="zh-CN" dirty="0" smtClean="0"/>
              <a:t>语义</a:t>
            </a:r>
            <a:r>
              <a:rPr lang="zh-CN" altLang="en-US" dirty="0" smtClean="0"/>
              <a:t>。</a:t>
            </a:r>
            <a:endParaRPr lang="en-US" altLang="zh-CN" dirty="0" smtClean="0"/>
          </a:p>
          <a:p>
            <a:r>
              <a:rPr lang="zh-CN" altLang="en-US" dirty="0" smtClean="0"/>
              <a:t>语义分析的任务</a:t>
            </a:r>
            <a:endParaRPr lang="en-US" altLang="zh-CN" dirty="0" smtClean="0"/>
          </a:p>
          <a:p>
            <a:pPr marL="457200" lvl="1" indent="0">
              <a:buNone/>
            </a:pPr>
            <a:r>
              <a:rPr lang="zh-CN" altLang="en-US" dirty="0" smtClean="0"/>
              <a:t>（</a:t>
            </a:r>
            <a:r>
              <a:rPr lang="en-US" altLang="zh-CN" dirty="0" smtClean="0"/>
              <a:t>1</a:t>
            </a:r>
            <a:r>
              <a:rPr lang="zh-CN" altLang="en-US" dirty="0" smtClean="0"/>
              <a:t>）收集并保存上下文有关的信息；</a:t>
            </a:r>
            <a:endParaRPr lang="en-US" altLang="zh-CN" dirty="0" smtClean="0"/>
          </a:p>
          <a:p>
            <a:pPr marL="457200" lvl="1" indent="0">
              <a:buNone/>
            </a:pPr>
            <a:r>
              <a:rPr lang="zh-CN" altLang="en-US" dirty="0" smtClean="0"/>
              <a:t>（</a:t>
            </a:r>
            <a:r>
              <a:rPr lang="en-US" altLang="zh-CN" dirty="0" smtClean="0"/>
              <a:t>2</a:t>
            </a:r>
            <a:r>
              <a:rPr lang="zh-CN" altLang="en-US" dirty="0" smtClean="0"/>
              <a:t>）类型检查。</a:t>
            </a:r>
            <a:endParaRPr lang="en-US" altLang="zh-CN" dirty="0" smtClean="0"/>
          </a:p>
          <a:p>
            <a:r>
              <a:rPr lang="zh-CN" altLang="en-US" dirty="0" smtClean="0"/>
              <a:t>符号表</a:t>
            </a:r>
            <a:r>
              <a:rPr lang="zh-CN" altLang="zh-CN" dirty="0" smtClean="0"/>
              <a:t>的</a:t>
            </a:r>
            <a:r>
              <a:rPr lang="zh-CN" altLang="zh-CN" dirty="0"/>
              <a:t>建立和</a:t>
            </a:r>
            <a:r>
              <a:rPr lang="zh-CN" altLang="zh-CN" dirty="0" smtClean="0"/>
              <a:t>管理</a:t>
            </a:r>
            <a:endParaRPr lang="en-US" altLang="zh-CN" dirty="0" smtClean="0"/>
          </a:p>
          <a:p>
            <a:pPr lvl="1"/>
            <a:r>
              <a:rPr lang="zh-CN" altLang="en-US" dirty="0" smtClean="0"/>
              <a:t>在</a:t>
            </a:r>
            <a:r>
              <a:rPr lang="zh-CN" altLang="zh-CN" dirty="0" smtClean="0"/>
              <a:t>分析</a:t>
            </a:r>
            <a:r>
              <a:rPr lang="zh-CN" altLang="zh-CN" dirty="0"/>
              <a:t>声明语句时，收集所声明标识符的有关</a:t>
            </a:r>
            <a:r>
              <a:rPr lang="zh-CN" altLang="zh-CN" dirty="0" smtClean="0"/>
              <a:t>信息</a:t>
            </a:r>
            <a:r>
              <a:rPr lang="zh-CN" altLang="en-US" dirty="0" smtClean="0"/>
              <a:t>，</a:t>
            </a:r>
            <a:r>
              <a:rPr lang="zh-CN" altLang="zh-CN" dirty="0" smtClean="0"/>
              <a:t>如</a:t>
            </a:r>
            <a:r>
              <a:rPr lang="zh-CN" altLang="zh-CN" dirty="0"/>
              <a:t>类型、存储位置、作用域</a:t>
            </a:r>
            <a:r>
              <a:rPr lang="zh-CN" altLang="zh-CN" dirty="0" smtClean="0"/>
              <a:t>等</a:t>
            </a:r>
            <a:r>
              <a:rPr lang="zh-CN" altLang="en-US" dirty="0" smtClean="0"/>
              <a:t>，</a:t>
            </a:r>
            <a:r>
              <a:rPr lang="zh-CN" altLang="zh-CN" dirty="0" smtClean="0"/>
              <a:t>并</a:t>
            </a:r>
            <a:r>
              <a:rPr lang="zh-CN" altLang="zh-CN" dirty="0"/>
              <a:t>记录在符号表</a:t>
            </a:r>
            <a:r>
              <a:rPr lang="zh-CN" altLang="zh-CN" dirty="0" smtClean="0"/>
              <a:t>中</a:t>
            </a:r>
            <a:r>
              <a:rPr lang="zh-CN" altLang="en-US" dirty="0" smtClean="0"/>
              <a:t>。</a:t>
            </a:r>
            <a:endParaRPr lang="en-US" altLang="zh-CN" dirty="0" smtClean="0"/>
          </a:p>
          <a:p>
            <a:pPr lvl="1"/>
            <a:r>
              <a:rPr lang="zh-CN" altLang="zh-CN" dirty="0" smtClean="0"/>
              <a:t>只要编译</a:t>
            </a:r>
            <a:r>
              <a:rPr lang="zh-CN" altLang="en-US" dirty="0" smtClean="0"/>
              <a:t>时</a:t>
            </a:r>
            <a:r>
              <a:rPr lang="zh-CN" altLang="zh-CN" dirty="0" smtClean="0"/>
              <a:t>控制</a:t>
            </a:r>
            <a:r>
              <a:rPr lang="zh-CN" altLang="zh-CN" dirty="0"/>
              <a:t>处于声明该标识符的程序块中，就可以从符号表中查到它的</a:t>
            </a:r>
            <a:r>
              <a:rPr lang="zh-CN" altLang="zh-CN" dirty="0" smtClean="0"/>
              <a:t>记录</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4</a:t>
            </a:fld>
            <a:endParaRPr lang="en-US" altLang="zh-CN"/>
          </a:p>
        </p:txBody>
      </p:sp>
    </p:spTree>
    <p:extLst>
      <p:ext uri="{BB962C8B-B14F-4D97-AF65-F5344CB8AC3E}">
        <p14:creationId xmlns:p14="http://schemas.microsoft.com/office/powerpoint/2010/main" val="37306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up)">
                                      <p:cBhvr>
                                        <p:cTn id="29" dur="500"/>
                                        <p:tgtEl>
                                          <p:spTgt spid="3">
                                            <p:txEl>
                                              <p:pRg st="5" end="5"/>
                                            </p:txEl>
                                          </p:spTgt>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up)">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84274B9-D43B-4BBE-BC0A-1644B5F7F88B}" type="slidenum">
              <a:rPr lang="en-US" altLang="zh-CN"/>
              <a:pPr>
                <a:defRPr/>
              </a:pPr>
              <a:t>40</a:t>
            </a:fld>
            <a:endParaRPr lang="en-US" altLang="zh-CN"/>
          </a:p>
        </p:txBody>
      </p:sp>
      <p:sp>
        <p:nvSpPr>
          <p:cNvPr id="39939" name="Rectangle 2"/>
          <p:cNvSpPr>
            <a:spLocks noGrp="1" noChangeArrowheads="1"/>
          </p:cNvSpPr>
          <p:nvPr>
            <p:ph type="title"/>
          </p:nvPr>
        </p:nvSpPr>
        <p:spPr/>
        <p:txBody>
          <a:bodyPr/>
          <a:lstStyle/>
          <a:p>
            <a:pPr eaLnBrk="1" hangingPunct="1"/>
            <a:r>
              <a:rPr lang="zh-CN" altLang="en-US" dirty="0">
                <a:latin typeface="宋体" pitchFamily="2" charset="-122"/>
              </a:rPr>
              <a:t>栈式散列</a:t>
            </a:r>
            <a:r>
              <a:rPr lang="zh-CN" altLang="en-US" dirty="0" smtClean="0">
                <a:latin typeface="宋体" pitchFamily="2" charset="-122"/>
              </a:rPr>
              <a:t>符号</a:t>
            </a:r>
            <a:r>
              <a:rPr lang="zh-CN" altLang="en-US" dirty="0">
                <a:latin typeface="宋体" pitchFamily="2" charset="-122"/>
              </a:rPr>
              <a:t>表</a:t>
            </a:r>
            <a:r>
              <a:rPr lang="zh-CN" altLang="en-US" dirty="0" smtClean="0">
                <a:latin typeface="宋体" pitchFamily="2" charset="-122"/>
              </a:rPr>
              <a:t>操作（续</a:t>
            </a:r>
            <a:r>
              <a:rPr lang="en-US" altLang="zh-CN" dirty="0" smtClean="0">
                <a:latin typeface="宋体" pitchFamily="2" charset="-122"/>
              </a:rPr>
              <a:t>1</a:t>
            </a:r>
            <a:r>
              <a:rPr lang="zh-CN" altLang="en-US" dirty="0" smtClean="0">
                <a:latin typeface="宋体" pitchFamily="2" charset="-122"/>
              </a:rPr>
              <a:t>）</a:t>
            </a:r>
            <a:endParaRPr lang="zh-CN" altLang="en-US" dirty="0" smtClean="0">
              <a:latin typeface="Verdana" pitchFamily="34" charset="0"/>
            </a:endParaRPr>
          </a:p>
        </p:txBody>
      </p:sp>
      <p:sp>
        <p:nvSpPr>
          <p:cNvPr id="367619" name="Rectangle 3"/>
          <p:cNvSpPr>
            <a:spLocks noGrp="1" noChangeArrowheads="1"/>
          </p:cNvSpPr>
          <p:nvPr>
            <p:ph type="body" idx="1"/>
          </p:nvPr>
        </p:nvSpPr>
        <p:spPr/>
        <p:txBody>
          <a:bodyPr/>
          <a:lstStyle/>
          <a:p>
            <a:pPr eaLnBrk="1" hangingPunct="1"/>
            <a:r>
              <a:rPr lang="zh-CN" altLang="en-US" dirty="0" smtClean="0">
                <a:latin typeface="Verdana" pitchFamily="34" charset="0"/>
              </a:rPr>
              <a:t>检索</a:t>
            </a:r>
          </a:p>
          <a:p>
            <a:pPr lvl="1" eaLnBrk="1" hangingPunct="1"/>
            <a:r>
              <a:rPr lang="zh-CN" altLang="en-US" dirty="0">
                <a:latin typeface="Verdana" pitchFamily="34" charset="0"/>
              </a:rPr>
              <a:t>散列</a:t>
            </a:r>
            <a:r>
              <a:rPr lang="zh-CN" altLang="en-US" dirty="0" smtClean="0">
                <a:latin typeface="Verdana" pitchFamily="34" charset="0"/>
              </a:rPr>
              <a:t>函数将标识符名字映射到散列表单元</a:t>
            </a:r>
          </a:p>
          <a:p>
            <a:pPr lvl="1" eaLnBrk="1" hangingPunct="1"/>
            <a:r>
              <a:rPr lang="zh-CN" altLang="en-US" dirty="0" smtClean="0">
                <a:latin typeface="Verdana" pitchFamily="34" charset="0"/>
              </a:rPr>
              <a:t>该散列表单元是否为空？</a:t>
            </a:r>
          </a:p>
          <a:p>
            <a:pPr lvl="2" eaLnBrk="1" hangingPunct="1"/>
            <a:r>
              <a:rPr lang="zh-CN" altLang="en-US" dirty="0" smtClean="0">
                <a:latin typeface="Verdana" pitchFamily="34" charset="0"/>
              </a:rPr>
              <a:t>空：名字未定义，报告错误</a:t>
            </a:r>
          </a:p>
          <a:p>
            <a:pPr lvl="2" eaLnBrk="1" hangingPunct="1"/>
            <a:r>
              <a:rPr lang="zh-CN" altLang="en-US" dirty="0" smtClean="0">
                <a:latin typeface="Verdana" pitchFamily="34" charset="0"/>
              </a:rPr>
              <a:t>不空：沿冲突链检索</a:t>
            </a:r>
          </a:p>
          <a:p>
            <a:pPr lvl="3" eaLnBrk="1" hangingPunct="1"/>
            <a:r>
              <a:rPr lang="zh-CN" altLang="en-US" sz="2000" dirty="0" smtClean="0">
                <a:latin typeface="Verdana" pitchFamily="34" charset="0"/>
              </a:rPr>
              <a:t>未找到：名字未定义，报告错误</a:t>
            </a:r>
          </a:p>
          <a:p>
            <a:pPr lvl="3" eaLnBrk="1" hangingPunct="1"/>
            <a:r>
              <a:rPr lang="zh-CN" altLang="en-US" sz="2000" dirty="0" smtClean="0">
                <a:latin typeface="Verdana" pitchFamily="34" charset="0"/>
              </a:rPr>
              <a:t>找到：名字在栈中的位置</a:t>
            </a:r>
            <a:r>
              <a:rPr lang="en-US" altLang="zh-CN" sz="2000" dirty="0" smtClean="0">
                <a:solidFill>
                  <a:srgbClr val="FF3300"/>
                </a:solidFill>
                <a:latin typeface="Verdana" pitchFamily="34" charset="0"/>
              </a:rPr>
              <a:t>&gt;=</a:t>
            </a:r>
            <a:r>
              <a:rPr lang="zh-CN" altLang="en-US" sz="2000" dirty="0" smtClean="0">
                <a:latin typeface="Verdana" pitchFamily="34" charset="0"/>
              </a:rPr>
              <a:t>块索引表顶端元素的值</a:t>
            </a:r>
          </a:p>
          <a:p>
            <a:pPr lvl="4" eaLnBrk="1" hangingPunct="1">
              <a:buFontTx/>
              <a:buNone/>
            </a:pPr>
            <a:r>
              <a:rPr lang="en-US" altLang="zh-CN" sz="2000" dirty="0" smtClean="0">
                <a:solidFill>
                  <a:srgbClr val="FF3300"/>
                </a:solidFill>
                <a:latin typeface="Verdana" pitchFamily="34" charset="0"/>
              </a:rPr>
              <a:t>&gt;=</a:t>
            </a:r>
            <a:r>
              <a:rPr lang="zh-CN" altLang="en-US" sz="2000" dirty="0" smtClean="0">
                <a:solidFill>
                  <a:srgbClr val="FF3300"/>
                </a:solidFill>
                <a:latin typeface="Verdana" pitchFamily="34" charset="0"/>
              </a:rPr>
              <a:t>：</a:t>
            </a:r>
            <a:r>
              <a:rPr lang="zh-CN" altLang="en-US" sz="2000" dirty="0" smtClean="0">
                <a:latin typeface="Verdana" pitchFamily="34" charset="0"/>
              </a:rPr>
              <a:t>局部名字</a:t>
            </a:r>
          </a:p>
          <a:p>
            <a:pPr lvl="4" eaLnBrk="1" hangingPunct="1">
              <a:buFontTx/>
              <a:buNone/>
            </a:pPr>
            <a:r>
              <a:rPr lang="zh-CN" altLang="en-US" sz="2000" dirty="0" smtClean="0">
                <a:solidFill>
                  <a:srgbClr val="FF3300"/>
                </a:solidFill>
                <a:latin typeface="Verdana" pitchFamily="34" charset="0"/>
              </a:rPr>
              <a:t>  </a:t>
            </a:r>
            <a:r>
              <a:rPr lang="en-US" altLang="zh-CN" sz="2000" dirty="0" smtClean="0">
                <a:solidFill>
                  <a:srgbClr val="FF3300"/>
                </a:solidFill>
                <a:latin typeface="Verdana" pitchFamily="34" charset="0"/>
              </a:rPr>
              <a:t>&lt;</a:t>
            </a:r>
            <a:r>
              <a:rPr lang="zh-CN" altLang="en-US" sz="2000" dirty="0" smtClean="0">
                <a:solidFill>
                  <a:srgbClr val="FF3300"/>
                </a:solidFill>
                <a:latin typeface="Verdana" pitchFamily="34" charset="0"/>
              </a:rPr>
              <a:t>：</a:t>
            </a:r>
            <a:r>
              <a:rPr lang="zh-CN" altLang="en-US" sz="2000" dirty="0" smtClean="0">
                <a:latin typeface="Verdana" pitchFamily="34" charset="0"/>
              </a:rPr>
              <a:t>非局部名字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wipe(up)">
                                      <p:cBhvr>
                                        <p:cTn id="7" dur="500"/>
                                        <p:tgtEl>
                                          <p:spTgt spid="367619">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animEffect transition="in" filter="wipe(up)">
                                      <p:cBhvr>
                                        <p:cTn id="11" dur="500"/>
                                        <p:tgtEl>
                                          <p:spTgt spid="36761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67619">
                                            <p:txEl>
                                              <p:pRg st="2" end="2"/>
                                            </p:txEl>
                                          </p:spTgt>
                                        </p:tgtEl>
                                        <p:attrNameLst>
                                          <p:attrName>style.visibility</p:attrName>
                                        </p:attrNameLst>
                                      </p:cBhvr>
                                      <p:to>
                                        <p:strVal val="visible"/>
                                      </p:to>
                                    </p:set>
                                    <p:animEffect transition="in" filter="wipe(up)">
                                      <p:cBhvr>
                                        <p:cTn id="16" dur="500"/>
                                        <p:tgtEl>
                                          <p:spTgt spid="367619">
                                            <p:txEl>
                                              <p:pRg st="2" end="2"/>
                                            </p:txEl>
                                          </p:spTgt>
                                        </p:tgtEl>
                                      </p:cBhvr>
                                    </p:animEffect>
                                  </p:childTnLst>
                                </p:cTn>
                              </p:par>
                            </p:childTnLst>
                          </p:cTn>
                        </p:par>
                        <p:par>
                          <p:cTn id="17" fill="hold" nodeType="with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67619">
                                            <p:txEl>
                                              <p:pRg st="3" end="3"/>
                                            </p:txEl>
                                          </p:spTgt>
                                        </p:tgtEl>
                                        <p:attrNameLst>
                                          <p:attrName>style.visibility</p:attrName>
                                        </p:attrNameLst>
                                      </p:cBhvr>
                                      <p:to>
                                        <p:strVal val="visible"/>
                                      </p:to>
                                    </p:set>
                                    <p:animEffect transition="in" filter="wipe(up)">
                                      <p:cBhvr>
                                        <p:cTn id="20" dur="500"/>
                                        <p:tgtEl>
                                          <p:spTgt spid="36761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7619">
                                            <p:txEl>
                                              <p:pRg st="4" end="4"/>
                                            </p:txEl>
                                          </p:spTgt>
                                        </p:tgtEl>
                                        <p:attrNameLst>
                                          <p:attrName>style.visibility</p:attrName>
                                        </p:attrNameLst>
                                      </p:cBhvr>
                                      <p:to>
                                        <p:strVal val="visible"/>
                                      </p:to>
                                    </p:set>
                                    <p:animEffect transition="in" filter="wipe(up)">
                                      <p:cBhvr>
                                        <p:cTn id="25" dur="500"/>
                                        <p:tgtEl>
                                          <p:spTgt spid="367619">
                                            <p:txEl>
                                              <p:pRg st="4" end="4"/>
                                            </p:txEl>
                                          </p:spTgt>
                                        </p:tgtEl>
                                      </p:cBhvr>
                                    </p:animEffect>
                                  </p:childTnLst>
                                </p:cTn>
                              </p:par>
                            </p:childTnLst>
                          </p:cTn>
                        </p:par>
                        <p:par>
                          <p:cTn id="26" fill="hold" nodeType="with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67619">
                                            <p:txEl>
                                              <p:pRg st="5" end="5"/>
                                            </p:txEl>
                                          </p:spTgt>
                                        </p:tgtEl>
                                        <p:attrNameLst>
                                          <p:attrName>style.visibility</p:attrName>
                                        </p:attrNameLst>
                                      </p:cBhvr>
                                      <p:to>
                                        <p:strVal val="visible"/>
                                      </p:to>
                                    </p:set>
                                    <p:animEffect transition="in" filter="wipe(up)">
                                      <p:cBhvr>
                                        <p:cTn id="29" dur="500"/>
                                        <p:tgtEl>
                                          <p:spTgt spid="367619">
                                            <p:txEl>
                                              <p:pRg st="5" end="5"/>
                                            </p:txEl>
                                          </p:spTgt>
                                        </p:tgtEl>
                                      </p:cBhvr>
                                    </p:animEffect>
                                  </p:childTnLst>
                                </p:cTn>
                              </p:par>
                            </p:childTnLst>
                          </p:cTn>
                        </p:par>
                        <p:par>
                          <p:cTn id="30" fill="hold" nodeType="with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67619">
                                            <p:txEl>
                                              <p:pRg st="6" end="6"/>
                                            </p:txEl>
                                          </p:spTgt>
                                        </p:tgtEl>
                                        <p:attrNameLst>
                                          <p:attrName>style.visibility</p:attrName>
                                        </p:attrNameLst>
                                      </p:cBhvr>
                                      <p:to>
                                        <p:strVal val="visible"/>
                                      </p:to>
                                    </p:set>
                                    <p:animEffect transition="in" filter="wipe(up)">
                                      <p:cBhvr>
                                        <p:cTn id="33" dur="500"/>
                                        <p:tgtEl>
                                          <p:spTgt spid="367619">
                                            <p:txEl>
                                              <p:pRg st="6" end="6"/>
                                            </p:txEl>
                                          </p:spTgt>
                                        </p:tgtEl>
                                      </p:cBhvr>
                                    </p:animEffect>
                                  </p:childTnLst>
                                </p:cTn>
                              </p:par>
                            </p:childTnLst>
                          </p:cTn>
                        </p:par>
                        <p:par>
                          <p:cTn id="34" fill="hold" nodeType="withGroup">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367619">
                                            <p:txEl>
                                              <p:pRg st="7" end="7"/>
                                            </p:txEl>
                                          </p:spTgt>
                                        </p:tgtEl>
                                        <p:attrNameLst>
                                          <p:attrName>style.visibility</p:attrName>
                                        </p:attrNameLst>
                                      </p:cBhvr>
                                      <p:to>
                                        <p:strVal val="visible"/>
                                      </p:to>
                                    </p:set>
                                    <p:animEffect transition="in" filter="wipe(up)">
                                      <p:cBhvr>
                                        <p:cTn id="37" dur="500"/>
                                        <p:tgtEl>
                                          <p:spTgt spid="367619">
                                            <p:txEl>
                                              <p:pRg st="7" end="7"/>
                                            </p:txEl>
                                          </p:spTgt>
                                        </p:tgtEl>
                                      </p:cBhvr>
                                    </p:animEffect>
                                  </p:childTnLst>
                                </p:cTn>
                              </p:par>
                            </p:childTnLst>
                          </p:cTn>
                        </p:par>
                        <p:par>
                          <p:cTn id="38" fill="hold" nodeType="withGroup">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367619">
                                            <p:txEl>
                                              <p:pRg st="8" end="8"/>
                                            </p:txEl>
                                          </p:spTgt>
                                        </p:tgtEl>
                                        <p:attrNameLst>
                                          <p:attrName>style.visibility</p:attrName>
                                        </p:attrNameLst>
                                      </p:cBhvr>
                                      <p:to>
                                        <p:strVal val="visible"/>
                                      </p:to>
                                    </p:set>
                                    <p:animEffect transition="in" filter="wipe(up)">
                                      <p:cBhvr>
                                        <p:cTn id="41" dur="500"/>
                                        <p:tgtEl>
                                          <p:spTgt spid="367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uiExpand="1" build="p" bldLvl="5"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2E25977-2BB8-431B-A40E-64F712EA9CF8}" type="slidenum">
              <a:rPr lang="en-US" altLang="zh-CN"/>
              <a:pPr>
                <a:defRPr/>
              </a:pPr>
              <a:t>41</a:t>
            </a:fld>
            <a:endParaRPr lang="en-US" altLang="zh-CN"/>
          </a:p>
        </p:txBody>
      </p:sp>
      <p:sp>
        <p:nvSpPr>
          <p:cNvPr id="40963" name="Rectangle 2"/>
          <p:cNvSpPr>
            <a:spLocks noGrp="1" noChangeArrowheads="1"/>
          </p:cNvSpPr>
          <p:nvPr>
            <p:ph type="title"/>
          </p:nvPr>
        </p:nvSpPr>
        <p:spPr>
          <a:xfrm>
            <a:off x="304800" y="152400"/>
            <a:ext cx="8610600" cy="669925"/>
          </a:xfrm>
        </p:spPr>
        <p:txBody>
          <a:bodyPr/>
          <a:lstStyle/>
          <a:p>
            <a:pPr eaLnBrk="1" hangingPunct="1"/>
            <a:r>
              <a:rPr lang="zh-CN" altLang="en-US" dirty="0">
                <a:latin typeface="宋体" pitchFamily="2" charset="-122"/>
              </a:rPr>
              <a:t>栈式散列</a:t>
            </a:r>
            <a:r>
              <a:rPr lang="zh-CN" altLang="en-US" dirty="0" smtClean="0">
                <a:latin typeface="宋体" pitchFamily="2" charset="-122"/>
              </a:rPr>
              <a:t>符号</a:t>
            </a:r>
            <a:r>
              <a:rPr lang="zh-CN" altLang="en-US" dirty="0">
                <a:latin typeface="宋体" pitchFamily="2" charset="-122"/>
              </a:rPr>
              <a:t>表</a:t>
            </a:r>
            <a:r>
              <a:rPr lang="zh-CN" altLang="en-US" dirty="0" smtClean="0">
                <a:latin typeface="宋体" pitchFamily="2" charset="-122"/>
              </a:rPr>
              <a:t>操作（续</a:t>
            </a:r>
            <a:r>
              <a:rPr lang="en-US" altLang="zh-CN" dirty="0" smtClean="0">
                <a:latin typeface="宋体" pitchFamily="2" charset="-122"/>
              </a:rPr>
              <a:t>2</a:t>
            </a:r>
            <a:r>
              <a:rPr lang="zh-CN" altLang="en-US" dirty="0" smtClean="0">
                <a:latin typeface="宋体" pitchFamily="2" charset="-122"/>
              </a:rPr>
              <a:t>）</a:t>
            </a:r>
            <a:endParaRPr lang="zh-CN" altLang="en-US" dirty="0" smtClean="0">
              <a:latin typeface="Verdana" pitchFamily="34" charset="0"/>
            </a:endParaRPr>
          </a:p>
        </p:txBody>
      </p:sp>
      <p:sp>
        <p:nvSpPr>
          <p:cNvPr id="368643" name="Rectangle 3"/>
          <p:cNvSpPr>
            <a:spLocks noGrp="1" noChangeArrowheads="1"/>
          </p:cNvSpPr>
          <p:nvPr>
            <p:ph type="body" idx="1"/>
          </p:nvPr>
        </p:nvSpPr>
        <p:spPr>
          <a:xfrm>
            <a:off x="323850" y="1133745"/>
            <a:ext cx="8621713" cy="5498830"/>
          </a:xfrm>
        </p:spPr>
        <p:txBody>
          <a:bodyPr/>
          <a:lstStyle/>
          <a:p>
            <a:pPr eaLnBrk="1" hangingPunct="1"/>
            <a:r>
              <a:rPr lang="zh-CN" altLang="en-US" dirty="0" smtClean="0">
                <a:latin typeface="Verdana" pitchFamily="34" charset="0"/>
              </a:rPr>
              <a:t>定位</a:t>
            </a:r>
          </a:p>
          <a:p>
            <a:pPr lvl="1" eaLnBrk="1" hangingPunct="1"/>
            <a:r>
              <a:rPr lang="zh-CN" altLang="en-US" dirty="0" smtClean="0">
                <a:latin typeface="Verdana" pitchFamily="34" charset="0"/>
              </a:rPr>
              <a:t>识别出一个新块的开始时，执行定位操作。</a:t>
            </a:r>
            <a:endParaRPr lang="en-US" altLang="zh-CN" dirty="0" smtClean="0">
              <a:latin typeface="Verdana" pitchFamily="34" charset="0"/>
            </a:endParaRPr>
          </a:p>
          <a:p>
            <a:pPr lvl="1" eaLnBrk="1" hangingPunct="1"/>
            <a:r>
              <a:rPr lang="zh-CN" altLang="en-US" dirty="0" smtClean="0">
                <a:latin typeface="Verdana" pitchFamily="34" charset="0"/>
              </a:rPr>
              <a:t>将栈顶指针</a:t>
            </a:r>
            <a:r>
              <a:rPr lang="en-US" altLang="zh-CN" dirty="0" smtClean="0">
                <a:latin typeface="Verdana" pitchFamily="34" charset="0"/>
              </a:rPr>
              <a:t>top</a:t>
            </a:r>
            <a:r>
              <a:rPr lang="zh-CN" altLang="en-US" dirty="0" smtClean="0">
                <a:latin typeface="Verdana" pitchFamily="34" charset="0"/>
              </a:rPr>
              <a:t>的值压入块索引表的顶端。</a:t>
            </a:r>
          </a:p>
          <a:p>
            <a:pPr lvl="1" eaLnBrk="1" hangingPunct="1"/>
            <a:r>
              <a:rPr lang="zh-CN" altLang="en-US" dirty="0" smtClean="0">
                <a:latin typeface="Verdana" pitchFamily="34" charset="0"/>
              </a:rPr>
              <a:t>标识新块的符号子表的开始位置</a:t>
            </a:r>
          </a:p>
          <a:p>
            <a:pPr eaLnBrk="1" hangingPunct="1"/>
            <a:r>
              <a:rPr lang="zh-CN" altLang="en-US" dirty="0" smtClean="0">
                <a:latin typeface="Verdana" pitchFamily="34" charset="0"/>
              </a:rPr>
              <a:t>重定位</a:t>
            </a:r>
          </a:p>
          <a:p>
            <a:pPr lvl="1" eaLnBrk="1" hangingPunct="1"/>
            <a:r>
              <a:rPr lang="zh-CN" altLang="en-US" dirty="0" smtClean="0">
                <a:latin typeface="Verdana" pitchFamily="34" charset="0"/>
              </a:rPr>
              <a:t>分析到一个块结束时，执行重定位操作。</a:t>
            </a:r>
            <a:endParaRPr lang="en-US" altLang="zh-CN" dirty="0" smtClean="0">
              <a:latin typeface="Verdana" pitchFamily="34" charset="0"/>
            </a:endParaRPr>
          </a:p>
          <a:p>
            <a:pPr lvl="1" eaLnBrk="1" hangingPunct="1"/>
            <a:r>
              <a:rPr lang="zh-CN" altLang="en-US" dirty="0" smtClean="0">
                <a:latin typeface="Verdana" pitchFamily="34" charset="0"/>
              </a:rPr>
              <a:t>将该块的</a:t>
            </a:r>
            <a:r>
              <a:rPr lang="zh-CN" altLang="en-US" dirty="0">
                <a:latin typeface="Verdana" pitchFamily="34" charset="0"/>
              </a:rPr>
              <a:t>有关记录从符号表中</a:t>
            </a:r>
            <a:r>
              <a:rPr lang="zh-CN" altLang="en-US" dirty="0" smtClean="0">
                <a:latin typeface="Verdana" pitchFamily="34" charset="0"/>
              </a:rPr>
              <a:t>“逻辑”</a:t>
            </a:r>
            <a:r>
              <a:rPr lang="en-US" altLang="zh-CN" dirty="0" smtClean="0">
                <a:latin typeface="Verdana" pitchFamily="34" charset="0"/>
              </a:rPr>
              <a:t>/</a:t>
            </a:r>
            <a:r>
              <a:rPr lang="zh-CN" altLang="en-US" dirty="0" smtClean="0">
                <a:latin typeface="Verdana" pitchFamily="34" charset="0"/>
              </a:rPr>
              <a:t>“物理”删除。</a:t>
            </a:r>
          </a:p>
          <a:p>
            <a:pPr lvl="2" eaLnBrk="1" hangingPunct="1"/>
            <a:r>
              <a:rPr lang="zh-CN" altLang="en-US" dirty="0" smtClean="0">
                <a:latin typeface="Verdana" pitchFamily="34" charset="0"/>
              </a:rPr>
              <a:t>用栈顶指针</a:t>
            </a:r>
            <a:r>
              <a:rPr lang="en-US" altLang="zh-CN" dirty="0" smtClean="0">
                <a:latin typeface="Verdana" pitchFamily="34" charset="0"/>
              </a:rPr>
              <a:t>top</a:t>
            </a:r>
            <a:r>
              <a:rPr lang="zh-CN" altLang="en-US" dirty="0" smtClean="0">
                <a:latin typeface="Verdana" pitchFamily="34" charset="0"/>
              </a:rPr>
              <a:t>确定要删除的栈单元</a:t>
            </a:r>
          </a:p>
          <a:p>
            <a:pPr lvl="2" eaLnBrk="1" hangingPunct="1"/>
            <a:r>
              <a:rPr lang="zh-CN" altLang="en-US" dirty="0" smtClean="0">
                <a:latin typeface="Verdana" pitchFamily="34" charset="0"/>
              </a:rPr>
              <a:t>依次取出栈单元中的名字</a:t>
            </a:r>
          </a:p>
          <a:p>
            <a:pPr lvl="3" eaLnBrk="1" hangingPunct="1"/>
            <a:r>
              <a:rPr lang="zh-CN" altLang="en-US" dirty="0" smtClean="0">
                <a:latin typeface="Verdana" pitchFamily="34" charset="0"/>
              </a:rPr>
              <a:t>通过散列函数将该名字映射到散列表单元</a:t>
            </a:r>
          </a:p>
          <a:p>
            <a:pPr lvl="3" eaLnBrk="1" hangingPunct="1"/>
            <a:r>
              <a:rPr lang="zh-CN" altLang="en-US" dirty="0" smtClean="0">
                <a:latin typeface="Verdana" pitchFamily="34" charset="0"/>
              </a:rPr>
              <a:t>从链中把链头记录删除</a:t>
            </a:r>
          </a:p>
          <a:p>
            <a:pPr lvl="3" eaLnBrk="1" hangingPunct="1"/>
            <a:r>
              <a:rPr lang="zh-CN" altLang="en-US" dirty="0" smtClean="0">
                <a:latin typeface="Verdana" pitchFamily="34" charset="0"/>
              </a:rPr>
              <a:t>重复，直到新链头在栈中的位置</a:t>
            </a:r>
            <a:r>
              <a:rPr lang="en-US" altLang="zh-CN" dirty="0" smtClean="0">
                <a:solidFill>
                  <a:srgbClr val="FF3300"/>
                </a:solidFill>
                <a:latin typeface="Verdana" pitchFamily="34" charset="0"/>
              </a:rPr>
              <a:t>&lt;</a:t>
            </a:r>
            <a:r>
              <a:rPr lang="zh-CN" altLang="en-US" dirty="0" smtClean="0">
                <a:latin typeface="Verdana" pitchFamily="34" charset="0"/>
              </a:rPr>
              <a:t>块索引表顶端单元的值</a:t>
            </a:r>
          </a:p>
          <a:p>
            <a:pPr lvl="2" eaLnBrk="1" hangingPunct="1"/>
            <a:r>
              <a:rPr lang="zh-CN" altLang="en-US" dirty="0" smtClean="0">
                <a:latin typeface="Verdana" pitchFamily="34" charset="0"/>
              </a:rPr>
              <a:t>用块索引表顶端单元的值设置栈顶指针</a:t>
            </a:r>
            <a:r>
              <a:rPr lang="en-US" altLang="zh-CN" dirty="0" smtClean="0">
                <a:latin typeface="Verdana" pitchFamily="34" charset="0"/>
              </a:rPr>
              <a:t>top</a:t>
            </a:r>
            <a:r>
              <a:rPr lang="zh-CN" altLang="en-US" dirty="0" smtClean="0">
                <a:latin typeface="Verdana" pitchFamily="34" charset="0"/>
              </a:rPr>
              <a:t>。</a:t>
            </a:r>
            <a:endParaRPr lang="en-US" altLang="zh-CN" dirty="0" smtClean="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wipe(up)">
                                      <p:cBhvr>
                                        <p:cTn id="7" dur="500"/>
                                        <p:tgtEl>
                                          <p:spTgt spid="36864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8643">
                                            <p:txEl>
                                              <p:pRg st="1" end="1"/>
                                            </p:txEl>
                                          </p:spTgt>
                                        </p:tgtEl>
                                        <p:attrNameLst>
                                          <p:attrName>style.visibility</p:attrName>
                                        </p:attrNameLst>
                                      </p:cBhvr>
                                      <p:to>
                                        <p:strVal val="visible"/>
                                      </p:to>
                                    </p:set>
                                    <p:animEffect transition="in" filter="wipe(up)">
                                      <p:cBhvr>
                                        <p:cTn id="11" dur="500"/>
                                        <p:tgtEl>
                                          <p:spTgt spid="36864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8643">
                                            <p:txEl>
                                              <p:pRg st="2" end="2"/>
                                            </p:txEl>
                                          </p:spTgt>
                                        </p:tgtEl>
                                        <p:attrNameLst>
                                          <p:attrName>style.visibility</p:attrName>
                                        </p:attrNameLst>
                                      </p:cBhvr>
                                      <p:to>
                                        <p:strVal val="visible"/>
                                      </p:to>
                                    </p:set>
                                    <p:animEffect transition="in" filter="wipe(up)">
                                      <p:cBhvr>
                                        <p:cTn id="15" dur="500"/>
                                        <p:tgtEl>
                                          <p:spTgt spid="368643">
                                            <p:txEl>
                                              <p:pRg st="2" end="2"/>
                                            </p:txEl>
                                          </p:spTgt>
                                        </p:tgtEl>
                                      </p:cBhvr>
                                    </p:animEffect>
                                  </p:childTnLst>
                                </p:cTn>
                              </p:par>
                            </p:childTnLst>
                          </p:cTn>
                        </p:par>
                        <p:par>
                          <p:cTn id="16" fill="hold" nodeType="with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8643">
                                            <p:txEl>
                                              <p:pRg st="3" end="3"/>
                                            </p:txEl>
                                          </p:spTgt>
                                        </p:tgtEl>
                                        <p:attrNameLst>
                                          <p:attrName>style.visibility</p:attrName>
                                        </p:attrNameLst>
                                      </p:cBhvr>
                                      <p:to>
                                        <p:strVal val="visible"/>
                                      </p:to>
                                    </p:set>
                                    <p:animEffect transition="in" filter="wipe(up)">
                                      <p:cBhvr>
                                        <p:cTn id="19" dur="500"/>
                                        <p:tgtEl>
                                          <p:spTgt spid="36864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68643">
                                            <p:txEl>
                                              <p:pRg st="4" end="4"/>
                                            </p:txEl>
                                          </p:spTgt>
                                        </p:tgtEl>
                                        <p:attrNameLst>
                                          <p:attrName>style.visibility</p:attrName>
                                        </p:attrNameLst>
                                      </p:cBhvr>
                                      <p:to>
                                        <p:strVal val="visible"/>
                                      </p:to>
                                    </p:set>
                                    <p:animEffect transition="in" filter="wipe(up)">
                                      <p:cBhvr>
                                        <p:cTn id="24" dur="500"/>
                                        <p:tgtEl>
                                          <p:spTgt spid="368643">
                                            <p:txEl>
                                              <p:pRg st="4" end="4"/>
                                            </p:txEl>
                                          </p:spTgt>
                                        </p:tgtEl>
                                      </p:cBhvr>
                                    </p:animEffect>
                                  </p:childTnLst>
                                </p:cTn>
                              </p:par>
                            </p:childTnLst>
                          </p:cTn>
                        </p:par>
                        <p:par>
                          <p:cTn id="25" fill="hold" nodeType="with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68643">
                                            <p:txEl>
                                              <p:pRg st="5" end="5"/>
                                            </p:txEl>
                                          </p:spTgt>
                                        </p:tgtEl>
                                        <p:attrNameLst>
                                          <p:attrName>style.visibility</p:attrName>
                                        </p:attrNameLst>
                                      </p:cBhvr>
                                      <p:to>
                                        <p:strVal val="visible"/>
                                      </p:to>
                                    </p:set>
                                    <p:animEffect transition="in" filter="wipe(up)">
                                      <p:cBhvr>
                                        <p:cTn id="28" dur="500"/>
                                        <p:tgtEl>
                                          <p:spTgt spid="368643">
                                            <p:txEl>
                                              <p:pRg st="5" end="5"/>
                                            </p:txEl>
                                          </p:spTgt>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368643">
                                            <p:txEl>
                                              <p:pRg st="6" end="6"/>
                                            </p:txEl>
                                          </p:spTgt>
                                        </p:tgtEl>
                                        <p:attrNameLst>
                                          <p:attrName>style.visibility</p:attrName>
                                        </p:attrNameLst>
                                      </p:cBhvr>
                                      <p:to>
                                        <p:strVal val="visible"/>
                                      </p:to>
                                    </p:set>
                                    <p:animEffect transition="in" filter="wipe(up)">
                                      <p:cBhvr>
                                        <p:cTn id="32" dur="500"/>
                                        <p:tgtEl>
                                          <p:spTgt spid="368643">
                                            <p:txEl>
                                              <p:pRg st="6" end="6"/>
                                            </p:txEl>
                                          </p:spTgt>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368643">
                                            <p:txEl>
                                              <p:pRg st="7" end="7"/>
                                            </p:txEl>
                                          </p:spTgt>
                                        </p:tgtEl>
                                        <p:attrNameLst>
                                          <p:attrName>style.visibility</p:attrName>
                                        </p:attrNameLst>
                                      </p:cBhvr>
                                      <p:to>
                                        <p:strVal val="visible"/>
                                      </p:to>
                                    </p:set>
                                    <p:animEffect transition="in" filter="wipe(up)">
                                      <p:cBhvr>
                                        <p:cTn id="36" dur="500"/>
                                        <p:tgtEl>
                                          <p:spTgt spid="368643">
                                            <p:txEl>
                                              <p:pRg st="7" end="7"/>
                                            </p:txEl>
                                          </p:spTgt>
                                        </p:tgtEl>
                                      </p:cBhvr>
                                    </p:animEffect>
                                  </p:child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368643">
                                            <p:txEl>
                                              <p:pRg st="8" end="8"/>
                                            </p:txEl>
                                          </p:spTgt>
                                        </p:tgtEl>
                                        <p:attrNameLst>
                                          <p:attrName>style.visibility</p:attrName>
                                        </p:attrNameLst>
                                      </p:cBhvr>
                                      <p:to>
                                        <p:strVal val="visible"/>
                                      </p:to>
                                    </p:set>
                                    <p:animEffect transition="in" filter="wipe(up)">
                                      <p:cBhvr>
                                        <p:cTn id="40" dur="500"/>
                                        <p:tgtEl>
                                          <p:spTgt spid="368643">
                                            <p:txEl>
                                              <p:pRg st="8" end="8"/>
                                            </p:txEl>
                                          </p:spTgt>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368643">
                                            <p:txEl>
                                              <p:pRg st="9" end="9"/>
                                            </p:txEl>
                                          </p:spTgt>
                                        </p:tgtEl>
                                        <p:attrNameLst>
                                          <p:attrName>style.visibility</p:attrName>
                                        </p:attrNameLst>
                                      </p:cBhvr>
                                      <p:to>
                                        <p:strVal val="visible"/>
                                      </p:to>
                                    </p:set>
                                    <p:animEffect transition="in" filter="wipe(up)">
                                      <p:cBhvr>
                                        <p:cTn id="44" dur="500"/>
                                        <p:tgtEl>
                                          <p:spTgt spid="368643">
                                            <p:txEl>
                                              <p:pRg st="9" end="9"/>
                                            </p:txEl>
                                          </p:spTgt>
                                        </p:tgtEl>
                                      </p:cBhvr>
                                    </p:animEffect>
                                  </p:childTnLst>
                                </p:cTn>
                              </p:par>
                            </p:childTnLst>
                          </p:cTn>
                        </p:par>
                        <p:par>
                          <p:cTn id="45" fill="hold">
                            <p:stCondLst>
                              <p:cond delay="3000"/>
                            </p:stCondLst>
                            <p:childTnLst>
                              <p:par>
                                <p:cTn id="46" presetID="22" presetClass="entr" presetSubtype="1" fill="hold" grpId="0" nodeType="afterEffect">
                                  <p:stCondLst>
                                    <p:cond delay="0"/>
                                  </p:stCondLst>
                                  <p:childTnLst>
                                    <p:set>
                                      <p:cBhvr>
                                        <p:cTn id="47" dur="1" fill="hold">
                                          <p:stCondLst>
                                            <p:cond delay="0"/>
                                          </p:stCondLst>
                                        </p:cTn>
                                        <p:tgtEl>
                                          <p:spTgt spid="368643">
                                            <p:txEl>
                                              <p:pRg st="10" end="10"/>
                                            </p:txEl>
                                          </p:spTgt>
                                        </p:tgtEl>
                                        <p:attrNameLst>
                                          <p:attrName>style.visibility</p:attrName>
                                        </p:attrNameLst>
                                      </p:cBhvr>
                                      <p:to>
                                        <p:strVal val="visible"/>
                                      </p:to>
                                    </p:set>
                                    <p:animEffect transition="in" filter="wipe(up)">
                                      <p:cBhvr>
                                        <p:cTn id="48" dur="500"/>
                                        <p:tgtEl>
                                          <p:spTgt spid="368643">
                                            <p:txEl>
                                              <p:pRg st="10" end="10"/>
                                            </p:txEl>
                                          </p:spTgt>
                                        </p:tgtEl>
                                      </p:cBhvr>
                                    </p:animEffect>
                                  </p:childTnLst>
                                </p:cTn>
                              </p:par>
                            </p:childTnLst>
                          </p:cTn>
                        </p:par>
                        <p:par>
                          <p:cTn id="49" fill="hold">
                            <p:stCondLst>
                              <p:cond delay="3500"/>
                            </p:stCondLst>
                            <p:childTnLst>
                              <p:par>
                                <p:cTn id="50" presetID="22" presetClass="entr" presetSubtype="1" fill="hold" grpId="0" nodeType="afterEffect">
                                  <p:stCondLst>
                                    <p:cond delay="0"/>
                                  </p:stCondLst>
                                  <p:childTnLst>
                                    <p:set>
                                      <p:cBhvr>
                                        <p:cTn id="51" dur="1" fill="hold">
                                          <p:stCondLst>
                                            <p:cond delay="0"/>
                                          </p:stCondLst>
                                        </p:cTn>
                                        <p:tgtEl>
                                          <p:spTgt spid="368643">
                                            <p:txEl>
                                              <p:pRg st="11" end="11"/>
                                            </p:txEl>
                                          </p:spTgt>
                                        </p:tgtEl>
                                        <p:attrNameLst>
                                          <p:attrName>style.visibility</p:attrName>
                                        </p:attrNameLst>
                                      </p:cBhvr>
                                      <p:to>
                                        <p:strVal val="visible"/>
                                      </p:to>
                                    </p:set>
                                    <p:animEffect transition="in" filter="wipe(up)">
                                      <p:cBhvr>
                                        <p:cTn id="52" dur="500"/>
                                        <p:tgtEl>
                                          <p:spTgt spid="368643">
                                            <p:txEl>
                                              <p:pRg st="11" end="11"/>
                                            </p:txEl>
                                          </p:spTgt>
                                        </p:tgtEl>
                                      </p:cBhvr>
                                    </p:animEffect>
                                  </p:childTnLst>
                                </p:cTn>
                              </p:par>
                            </p:childTnLst>
                          </p:cTn>
                        </p:par>
                        <p:par>
                          <p:cTn id="53" fill="hold">
                            <p:stCondLst>
                              <p:cond delay="4000"/>
                            </p:stCondLst>
                            <p:childTnLst>
                              <p:par>
                                <p:cTn id="54" presetID="22" presetClass="entr" presetSubtype="1" fill="hold" grpId="0" nodeType="afterEffect">
                                  <p:stCondLst>
                                    <p:cond delay="0"/>
                                  </p:stCondLst>
                                  <p:childTnLst>
                                    <p:set>
                                      <p:cBhvr>
                                        <p:cTn id="55" dur="1" fill="hold">
                                          <p:stCondLst>
                                            <p:cond delay="0"/>
                                          </p:stCondLst>
                                        </p:cTn>
                                        <p:tgtEl>
                                          <p:spTgt spid="368643">
                                            <p:txEl>
                                              <p:pRg st="12" end="12"/>
                                            </p:txEl>
                                          </p:spTgt>
                                        </p:tgtEl>
                                        <p:attrNameLst>
                                          <p:attrName>style.visibility</p:attrName>
                                        </p:attrNameLst>
                                      </p:cBhvr>
                                      <p:to>
                                        <p:strVal val="visible"/>
                                      </p:to>
                                    </p:set>
                                    <p:animEffect transition="in" filter="wipe(up)">
                                      <p:cBhvr>
                                        <p:cTn id="56" dur="500"/>
                                        <p:tgtEl>
                                          <p:spTgt spid="3686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uiExpand="1"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 </a:t>
            </a:r>
            <a:r>
              <a:rPr lang="zh-CN" altLang="en-US" dirty="0" smtClean="0"/>
              <a:t>类型检查</a:t>
            </a:r>
            <a:endParaRPr lang="zh-CN" altLang="en-US" dirty="0"/>
          </a:p>
        </p:txBody>
      </p:sp>
      <p:sp>
        <p:nvSpPr>
          <p:cNvPr id="3" name="内容占位符 2"/>
          <p:cNvSpPr>
            <a:spLocks noGrp="1"/>
          </p:cNvSpPr>
          <p:nvPr>
            <p:ph idx="1"/>
          </p:nvPr>
        </p:nvSpPr>
        <p:spPr/>
        <p:txBody>
          <a:bodyPr>
            <a:normAutofit/>
          </a:bodyPr>
          <a:lstStyle/>
          <a:p>
            <a:r>
              <a:rPr lang="zh-CN" altLang="en-US" dirty="0" smtClean="0"/>
              <a:t>不同的观点</a:t>
            </a:r>
            <a:endParaRPr lang="en-US" altLang="zh-CN" dirty="0" smtClean="0"/>
          </a:p>
          <a:p>
            <a:pPr lvl="1"/>
            <a:r>
              <a:rPr lang="zh-CN" altLang="zh-CN" dirty="0" smtClean="0"/>
              <a:t>强调</a:t>
            </a:r>
            <a:r>
              <a:rPr lang="zh-CN" altLang="zh-CN" dirty="0"/>
              <a:t>最大程度的限制，要求执行严格的类型</a:t>
            </a:r>
            <a:r>
              <a:rPr lang="zh-CN" altLang="zh-CN" dirty="0" smtClean="0"/>
              <a:t>检查</a:t>
            </a:r>
            <a:r>
              <a:rPr lang="zh-CN" altLang="en-US" dirty="0" smtClean="0"/>
              <a:t>。</a:t>
            </a:r>
            <a:endParaRPr lang="en-US" altLang="zh-CN" dirty="0" smtClean="0"/>
          </a:p>
          <a:p>
            <a:pPr lvl="2"/>
            <a:r>
              <a:rPr lang="zh-CN" altLang="zh-CN" sz="2400" dirty="0" smtClean="0"/>
              <a:t>如</a:t>
            </a:r>
            <a:r>
              <a:rPr lang="en-US" altLang="zh-CN" sz="2400" dirty="0"/>
              <a:t>Ada</a:t>
            </a:r>
            <a:r>
              <a:rPr lang="zh-CN" altLang="zh-CN" sz="2400" dirty="0"/>
              <a:t>语言要求显式声明类型</a:t>
            </a:r>
            <a:r>
              <a:rPr lang="zh-CN" altLang="zh-CN" sz="2400" dirty="0" smtClean="0"/>
              <a:t>，其</a:t>
            </a:r>
            <a:r>
              <a:rPr lang="zh-CN" altLang="zh-CN" sz="2400" dirty="0"/>
              <a:t>编译程序严格执行类型检查</a:t>
            </a:r>
            <a:r>
              <a:rPr lang="zh-CN" altLang="zh-CN" sz="2400" dirty="0" smtClean="0"/>
              <a:t>，</a:t>
            </a:r>
            <a:r>
              <a:rPr lang="en-US" altLang="zh-CN" sz="2400" dirty="0" smtClean="0"/>
              <a:t>Ada</a:t>
            </a:r>
            <a:r>
              <a:rPr lang="zh-CN" altLang="zh-CN" sz="2400" dirty="0" smtClean="0"/>
              <a:t>被</a:t>
            </a:r>
            <a:r>
              <a:rPr lang="zh-CN" altLang="zh-CN" sz="2400" dirty="0"/>
              <a:t>称为“强类型语言”</a:t>
            </a:r>
            <a:r>
              <a:rPr lang="zh-CN" altLang="zh-CN" sz="2400" dirty="0" smtClean="0"/>
              <a:t>。</a:t>
            </a:r>
            <a:endParaRPr lang="en-US" altLang="zh-CN" sz="2400" dirty="0" smtClean="0"/>
          </a:p>
          <a:p>
            <a:pPr lvl="1"/>
            <a:r>
              <a:rPr lang="zh-CN" altLang="zh-CN" dirty="0" smtClean="0"/>
              <a:t>强调</a:t>
            </a:r>
            <a:r>
              <a:rPr lang="zh-CN" altLang="zh-CN" dirty="0"/>
              <a:t>数据类型应用的灵活性，建议采用隐式类型，翻译时无需进行类型</a:t>
            </a:r>
            <a:r>
              <a:rPr lang="zh-CN" altLang="zh-CN" dirty="0" smtClean="0"/>
              <a:t>检查</a:t>
            </a:r>
            <a:r>
              <a:rPr lang="zh-CN" altLang="en-US" dirty="0" smtClean="0"/>
              <a:t>。</a:t>
            </a:r>
            <a:endParaRPr lang="en-US" altLang="zh-CN" dirty="0" smtClean="0"/>
          </a:p>
          <a:p>
            <a:pPr lvl="2"/>
            <a:r>
              <a:rPr lang="zh-CN" altLang="zh-CN" sz="2400" dirty="0" smtClean="0"/>
              <a:t>如</a:t>
            </a:r>
            <a:r>
              <a:rPr lang="en-US" altLang="zh-CN" sz="2400" dirty="0"/>
              <a:t>Scheme</a:t>
            </a:r>
            <a:r>
              <a:rPr lang="zh-CN" altLang="zh-CN" sz="2400" dirty="0"/>
              <a:t>语言是隐式类型语言，它的编译程序不进行类型</a:t>
            </a:r>
            <a:r>
              <a:rPr lang="zh-CN" altLang="zh-CN" sz="2400" dirty="0" smtClean="0"/>
              <a:t>检查</a:t>
            </a:r>
            <a:r>
              <a:rPr lang="zh-CN" altLang="en-US" sz="2400" dirty="0" smtClean="0"/>
              <a:t>。</a:t>
            </a:r>
            <a:endParaRPr lang="en-US" altLang="zh-CN" sz="2400" dirty="0" smtClean="0"/>
          </a:p>
          <a:p>
            <a:pPr lvl="2"/>
            <a:r>
              <a:rPr lang="en-US" altLang="zh-CN" sz="2400" dirty="0" smtClean="0"/>
              <a:t>Scheme</a:t>
            </a:r>
            <a:r>
              <a:rPr lang="zh-CN" altLang="zh-CN" sz="2400" dirty="0"/>
              <a:t>中的每一个数据值都有一个类型，在程序运行期间，系统将对每一个值的类型进行扩展检查</a:t>
            </a:r>
            <a:r>
              <a:rPr lang="zh-CN" altLang="zh-CN" sz="2400" dirty="0" smtClean="0"/>
              <a:t>。</a:t>
            </a:r>
            <a:endParaRPr lang="en-US" altLang="zh-CN" sz="2400" dirty="0" smtClean="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42</a:t>
            </a:fld>
            <a:endParaRPr lang="en-US" altLang="zh-CN"/>
          </a:p>
        </p:txBody>
      </p:sp>
    </p:spTree>
    <p:extLst>
      <p:ext uri="{BB962C8B-B14F-4D97-AF65-F5344CB8AC3E}">
        <p14:creationId xmlns:p14="http://schemas.microsoft.com/office/powerpoint/2010/main" val="130082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类型检查（续）</a:t>
            </a:r>
            <a:endParaRPr lang="zh-CN" altLang="en-US" dirty="0"/>
          </a:p>
        </p:txBody>
      </p:sp>
      <p:sp>
        <p:nvSpPr>
          <p:cNvPr id="3" name="内容占位符 2"/>
          <p:cNvSpPr>
            <a:spLocks noGrp="1"/>
          </p:cNvSpPr>
          <p:nvPr>
            <p:ph idx="1"/>
          </p:nvPr>
        </p:nvSpPr>
        <p:spPr>
          <a:xfrm>
            <a:off x="228600" y="1088740"/>
            <a:ext cx="8686800" cy="5535614"/>
          </a:xfrm>
        </p:spPr>
        <p:txBody>
          <a:bodyPr>
            <a:normAutofit fontScale="85000" lnSpcReduction="20000"/>
          </a:bodyPr>
          <a:lstStyle/>
          <a:p>
            <a:pPr>
              <a:lnSpc>
                <a:spcPct val="110000"/>
              </a:lnSpc>
            </a:pPr>
            <a:r>
              <a:rPr lang="zh-CN" altLang="zh-CN" dirty="0" smtClean="0"/>
              <a:t>强类型</a:t>
            </a:r>
            <a:r>
              <a:rPr lang="zh-CN" altLang="zh-CN" dirty="0"/>
              <a:t>语言</a:t>
            </a:r>
            <a:r>
              <a:rPr lang="zh-CN" altLang="zh-CN" dirty="0" smtClean="0"/>
              <a:t>的</a:t>
            </a:r>
            <a:r>
              <a:rPr lang="zh-CN" altLang="zh-CN" dirty="0"/>
              <a:t>编译程序不可能产生包含导致类型错误的不安全</a:t>
            </a:r>
            <a:r>
              <a:rPr lang="zh-CN" altLang="zh-CN" dirty="0" smtClean="0"/>
              <a:t>程序</a:t>
            </a:r>
            <a:endParaRPr lang="en-US" altLang="zh-CN" dirty="0" smtClean="0"/>
          </a:p>
          <a:p>
            <a:pPr lvl="1">
              <a:lnSpc>
                <a:spcPct val="110000"/>
              </a:lnSpc>
            </a:pPr>
            <a:r>
              <a:rPr lang="zh-CN" altLang="zh-CN" dirty="0" smtClean="0"/>
              <a:t>类型</a:t>
            </a:r>
            <a:r>
              <a:rPr lang="zh-CN" altLang="zh-CN" dirty="0"/>
              <a:t>规则的严格性，确保了大多数不安全</a:t>
            </a:r>
            <a:r>
              <a:rPr lang="zh-CN" altLang="zh-CN" dirty="0" smtClean="0"/>
              <a:t>的程序</a:t>
            </a:r>
            <a:r>
              <a:rPr lang="zh-CN" altLang="zh-CN" dirty="0"/>
              <a:t>在编译阶段被</a:t>
            </a:r>
            <a:r>
              <a:rPr lang="zh-CN" altLang="zh-CN" dirty="0" smtClean="0"/>
              <a:t>检出</a:t>
            </a:r>
            <a:endParaRPr lang="en-US" altLang="zh-CN" dirty="0" smtClean="0"/>
          </a:p>
          <a:p>
            <a:pPr lvl="1">
              <a:lnSpc>
                <a:spcPct val="110000"/>
              </a:lnSpc>
            </a:pPr>
            <a:r>
              <a:rPr lang="zh-CN" altLang="zh-CN" dirty="0" smtClean="0"/>
              <a:t>在</a:t>
            </a:r>
            <a:r>
              <a:rPr lang="zh-CN" altLang="zh-CN" dirty="0"/>
              <a:t>编译阶段没有被检出的不</a:t>
            </a:r>
            <a:r>
              <a:rPr lang="zh-CN" altLang="zh-CN" dirty="0" smtClean="0"/>
              <a:t>安全程序</a:t>
            </a:r>
            <a:r>
              <a:rPr lang="zh-CN" altLang="zh-CN" dirty="0"/>
              <a:t>将在数据被损害之前给出一个执行</a:t>
            </a:r>
            <a:r>
              <a:rPr lang="zh-CN" altLang="zh-CN" dirty="0" smtClean="0"/>
              <a:t>错误</a:t>
            </a:r>
            <a:endParaRPr lang="en-US" altLang="zh-CN" dirty="0" smtClean="0"/>
          </a:p>
          <a:p>
            <a:pPr lvl="1">
              <a:lnSpc>
                <a:spcPct val="110000"/>
              </a:lnSpc>
            </a:pPr>
            <a:r>
              <a:rPr lang="zh-CN" altLang="zh-CN" dirty="0" smtClean="0"/>
              <a:t>有些安全的程序也可能被检出类型错误</a:t>
            </a:r>
            <a:endParaRPr lang="en-US" altLang="zh-CN" dirty="0" smtClean="0"/>
          </a:p>
          <a:p>
            <a:pPr lvl="1">
              <a:lnSpc>
                <a:spcPct val="110000"/>
              </a:lnSpc>
            </a:pPr>
            <a:r>
              <a:rPr lang="zh-CN" altLang="zh-CN" dirty="0" smtClean="0"/>
              <a:t>给</a:t>
            </a:r>
            <a:r>
              <a:rPr lang="zh-CN" altLang="zh-CN" dirty="0"/>
              <a:t>程序员带来了额外的</a:t>
            </a:r>
            <a:r>
              <a:rPr lang="zh-CN" altLang="zh-CN" dirty="0" smtClean="0"/>
              <a:t>负担</a:t>
            </a:r>
            <a:endParaRPr lang="en-US" altLang="zh-CN" dirty="0" smtClean="0"/>
          </a:p>
          <a:p>
            <a:pPr>
              <a:lnSpc>
                <a:spcPct val="110000"/>
              </a:lnSpc>
            </a:pPr>
            <a:r>
              <a:rPr lang="en-US" altLang="zh-CN" dirty="0" smtClean="0"/>
              <a:t>Pascal</a:t>
            </a:r>
            <a:r>
              <a:rPr lang="zh-CN" altLang="en-US" dirty="0" smtClean="0"/>
              <a:t>语言不如</a:t>
            </a:r>
            <a:r>
              <a:rPr lang="en-US" altLang="zh-CN" dirty="0" err="1" smtClean="0"/>
              <a:t>Ada</a:t>
            </a:r>
            <a:r>
              <a:rPr lang="zh-CN" altLang="en-US" dirty="0" smtClean="0"/>
              <a:t>要求严格，但</a:t>
            </a:r>
            <a:r>
              <a:rPr lang="zh-CN" altLang="zh-CN" dirty="0" smtClean="0"/>
              <a:t>通常</a:t>
            </a:r>
            <a:r>
              <a:rPr lang="zh-CN" altLang="zh-CN" dirty="0"/>
              <a:t>也被认为是强类型的</a:t>
            </a:r>
            <a:r>
              <a:rPr lang="zh-CN" altLang="zh-CN" dirty="0" smtClean="0"/>
              <a:t>语言。</a:t>
            </a:r>
            <a:endParaRPr lang="en-US" altLang="zh-CN" dirty="0" smtClean="0"/>
          </a:p>
          <a:p>
            <a:pPr>
              <a:lnSpc>
                <a:spcPct val="110000"/>
              </a:lnSpc>
            </a:pPr>
            <a:r>
              <a:rPr lang="en-US" altLang="zh-CN" dirty="0" smtClean="0"/>
              <a:t>C</a:t>
            </a:r>
            <a:r>
              <a:rPr lang="zh-CN" altLang="zh-CN" dirty="0" smtClean="0"/>
              <a:t>语言</a:t>
            </a:r>
            <a:r>
              <a:rPr lang="zh-CN" altLang="en-US" dirty="0" smtClean="0"/>
              <a:t>有较多漏洞，</a:t>
            </a:r>
            <a:r>
              <a:rPr lang="zh-CN" altLang="zh-CN" dirty="0" smtClean="0"/>
              <a:t>有时</a:t>
            </a:r>
            <a:r>
              <a:rPr lang="zh-CN" altLang="zh-CN" dirty="0"/>
              <a:t>被</a:t>
            </a:r>
            <a:r>
              <a:rPr lang="zh-CN" altLang="zh-CN" dirty="0" smtClean="0"/>
              <a:t>称为</a:t>
            </a:r>
            <a:r>
              <a:rPr lang="zh-CN" altLang="en-US" dirty="0" smtClean="0"/>
              <a:t>是</a:t>
            </a:r>
            <a:r>
              <a:rPr lang="zh-CN" altLang="zh-CN" dirty="0" smtClean="0"/>
              <a:t>弱</a:t>
            </a:r>
            <a:r>
              <a:rPr lang="zh-CN" altLang="zh-CN" dirty="0"/>
              <a:t>类型语言</a:t>
            </a:r>
            <a:r>
              <a:rPr lang="zh-CN" altLang="zh-CN" dirty="0" smtClean="0"/>
              <a:t>。</a:t>
            </a:r>
            <a:endParaRPr lang="en-US" altLang="zh-CN" dirty="0" smtClean="0"/>
          </a:p>
          <a:p>
            <a:pPr>
              <a:lnSpc>
                <a:spcPct val="110000"/>
              </a:lnSpc>
            </a:pPr>
            <a:r>
              <a:rPr lang="en-US" altLang="zh-CN" dirty="0" smtClean="0"/>
              <a:t>C</a:t>
            </a:r>
            <a:r>
              <a:rPr lang="en-US" altLang="zh-CN" dirty="0"/>
              <a:t>++</a:t>
            </a:r>
            <a:r>
              <a:rPr lang="zh-CN" altLang="zh-CN" dirty="0"/>
              <a:t>企图去除</a:t>
            </a:r>
            <a:r>
              <a:rPr lang="en-US" altLang="zh-CN" dirty="0"/>
              <a:t>C</a:t>
            </a:r>
            <a:r>
              <a:rPr lang="zh-CN" altLang="zh-CN" dirty="0"/>
              <a:t>的一些最严重的类型漏洞，但由于兼容性原因仍然不是完全强类型的语言</a:t>
            </a:r>
            <a:r>
              <a:rPr lang="zh-CN" altLang="zh-CN" dirty="0" smtClean="0"/>
              <a:t>。</a:t>
            </a:r>
            <a:endParaRPr lang="en-US" altLang="zh-CN" dirty="0" smtClean="0"/>
          </a:p>
          <a:p>
            <a:pPr>
              <a:lnSpc>
                <a:spcPct val="110000"/>
              </a:lnSpc>
            </a:pPr>
            <a:r>
              <a:rPr lang="zh-CN" altLang="zh-CN" dirty="0" smtClean="0"/>
              <a:t>没有</a:t>
            </a:r>
            <a:r>
              <a:rPr lang="zh-CN" altLang="zh-CN" dirty="0"/>
              <a:t>类型系统的语言通常被</a:t>
            </a:r>
            <a:r>
              <a:rPr lang="zh-CN" altLang="zh-CN" dirty="0" smtClean="0"/>
              <a:t>称为无</a:t>
            </a:r>
            <a:r>
              <a:rPr lang="zh-CN" altLang="zh-CN" dirty="0"/>
              <a:t>类型语言或动态类型</a:t>
            </a:r>
            <a:r>
              <a:rPr lang="zh-CN" altLang="zh-CN" dirty="0" smtClean="0"/>
              <a:t>语言</a:t>
            </a:r>
            <a:endParaRPr lang="en-US" altLang="zh-CN" dirty="0" smtClean="0"/>
          </a:p>
          <a:p>
            <a:pPr lvl="1">
              <a:lnSpc>
                <a:spcPct val="110000"/>
              </a:lnSpc>
            </a:pPr>
            <a:r>
              <a:rPr lang="zh-CN" altLang="zh-CN" dirty="0" smtClean="0"/>
              <a:t>像</a:t>
            </a:r>
            <a:r>
              <a:rPr lang="en-US" altLang="zh-CN" dirty="0"/>
              <a:t>Lisp</a:t>
            </a:r>
            <a:r>
              <a:rPr lang="zh-CN" altLang="zh-CN" dirty="0"/>
              <a:t>、</a:t>
            </a:r>
            <a:r>
              <a:rPr lang="en-US" altLang="zh-CN" dirty="0"/>
              <a:t>Scheme</a:t>
            </a:r>
            <a:r>
              <a:rPr lang="zh-CN" altLang="zh-CN" dirty="0"/>
              <a:t>，以及大多数脚本语言</a:t>
            </a:r>
            <a:r>
              <a:rPr lang="zh-CN" altLang="zh-CN" dirty="0" smtClean="0"/>
              <a:t>等。</a:t>
            </a:r>
            <a:endParaRPr lang="en-US" altLang="zh-CN" dirty="0" smtClean="0"/>
          </a:p>
          <a:p>
            <a:pPr lvl="1">
              <a:lnSpc>
                <a:spcPct val="110000"/>
              </a:lnSpc>
            </a:pPr>
            <a:r>
              <a:rPr lang="zh-CN" altLang="zh-CN" dirty="0" smtClean="0"/>
              <a:t>意味着</a:t>
            </a:r>
            <a:r>
              <a:rPr lang="zh-CN" altLang="zh-CN" dirty="0"/>
              <a:t>所有安全检查都是在程序执行期间进行</a:t>
            </a:r>
            <a:r>
              <a:rPr lang="zh-CN" altLang="zh-CN" dirty="0" smtClean="0"/>
              <a:t>的</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43</a:t>
            </a:fld>
            <a:endParaRPr lang="en-US" altLang="zh-CN"/>
          </a:p>
        </p:txBody>
      </p:sp>
    </p:spTree>
    <p:extLst>
      <p:ext uri="{BB962C8B-B14F-4D97-AF65-F5344CB8AC3E}">
        <p14:creationId xmlns:p14="http://schemas.microsoft.com/office/powerpoint/2010/main" val="294369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up)">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up)">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up)">
                                      <p:cBhvr>
                                        <p:cTn id="47" dur="500"/>
                                        <p:tgtEl>
                                          <p:spTgt spid="3">
                                            <p:txEl>
                                              <p:pRg st="9" end="9"/>
                                            </p:txEl>
                                          </p:spTgt>
                                        </p:tgtEl>
                                      </p:cBhvr>
                                    </p:animEffect>
                                  </p:childTnLst>
                                </p:cTn>
                              </p:par>
                            </p:childTnLst>
                          </p:cTn>
                        </p:par>
                        <p:par>
                          <p:cTn id="48" fill="hold">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up)">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6EBC131-1FD8-4D1C-808D-2006E16EC4AD}" type="slidenum">
              <a:rPr lang="en-US" altLang="zh-CN"/>
              <a:pPr>
                <a:defRPr/>
              </a:pPr>
              <a:t>44</a:t>
            </a:fld>
            <a:endParaRPr lang="en-US" altLang="zh-CN"/>
          </a:p>
        </p:txBody>
      </p:sp>
      <p:sp>
        <p:nvSpPr>
          <p:cNvPr id="52227" name="Rectangle 2"/>
          <p:cNvSpPr>
            <a:spLocks noGrp="1" noChangeArrowheads="1"/>
          </p:cNvSpPr>
          <p:nvPr>
            <p:ph type="title"/>
          </p:nvPr>
        </p:nvSpPr>
        <p:spPr>
          <a:xfrm>
            <a:off x="304800" y="152400"/>
            <a:ext cx="8610600" cy="801325"/>
          </a:xfrm>
        </p:spPr>
        <p:txBody>
          <a:bodyPr/>
          <a:lstStyle/>
          <a:p>
            <a:pPr eaLnBrk="1" hangingPunct="1"/>
            <a:r>
              <a:rPr lang="zh-CN" altLang="en-US" dirty="0" smtClean="0"/>
              <a:t>类型检查（续</a:t>
            </a:r>
            <a:r>
              <a:rPr lang="en-US" altLang="zh-CN" dirty="0" smtClean="0"/>
              <a:t>1</a:t>
            </a:r>
            <a:r>
              <a:rPr lang="zh-CN" altLang="en-US" dirty="0" smtClean="0"/>
              <a:t>）</a:t>
            </a:r>
          </a:p>
        </p:txBody>
      </p:sp>
      <p:sp>
        <p:nvSpPr>
          <p:cNvPr id="195587" name="Rectangle 3"/>
          <p:cNvSpPr>
            <a:spLocks noGrp="1" noChangeArrowheads="1"/>
          </p:cNvSpPr>
          <p:nvPr>
            <p:ph type="body" idx="1"/>
          </p:nvPr>
        </p:nvSpPr>
        <p:spPr>
          <a:xfrm>
            <a:off x="250825" y="1133745"/>
            <a:ext cx="8553450" cy="5495654"/>
          </a:xfrm>
        </p:spPr>
        <p:txBody>
          <a:bodyPr/>
          <a:lstStyle/>
          <a:p>
            <a:pPr algn="just" eaLnBrk="1" hangingPunct="1"/>
            <a:r>
              <a:rPr lang="zh-CN" altLang="en-US" sz="2400" dirty="0" smtClean="0">
                <a:latin typeface="Verdana" pitchFamily="34" charset="0"/>
              </a:rPr>
              <a:t>静态类型检查：由编译程序完成的检查</a:t>
            </a:r>
          </a:p>
          <a:p>
            <a:pPr algn="just" eaLnBrk="1" hangingPunct="1"/>
            <a:r>
              <a:rPr lang="zh-CN" altLang="en-US" sz="2400" dirty="0" smtClean="0">
                <a:latin typeface="Verdana" pitchFamily="34" charset="0"/>
              </a:rPr>
              <a:t>动态类型检查：目标程序运行时完成的检查</a:t>
            </a:r>
          </a:p>
          <a:p>
            <a:pPr lvl="1" algn="just" eaLnBrk="1" hangingPunct="1"/>
            <a:r>
              <a:rPr lang="zh-CN" altLang="en-US" dirty="0" smtClean="0">
                <a:latin typeface="Verdana" pitchFamily="34" charset="0"/>
              </a:rPr>
              <a:t>如果目标代码把每个对象的类型和该对象的值一起保存，那么任何检查都可以动态完成。</a:t>
            </a:r>
          </a:p>
          <a:p>
            <a:pPr algn="just" eaLnBrk="1" hangingPunct="1"/>
            <a:r>
              <a:rPr lang="zh-CN" altLang="en-US" sz="2400" dirty="0" smtClean="0">
                <a:latin typeface="Verdana" pitchFamily="34" charset="0"/>
              </a:rPr>
              <a:t>一个</a:t>
            </a:r>
            <a:r>
              <a:rPr lang="zh-CN" altLang="en-US" sz="2400" dirty="0" smtClean="0">
                <a:solidFill>
                  <a:srgbClr val="3333FF"/>
                </a:solidFill>
                <a:latin typeface="Verdana" pitchFamily="34" charset="0"/>
              </a:rPr>
              <a:t>健全的类型体制</a:t>
            </a:r>
            <a:r>
              <a:rPr lang="zh-CN" altLang="en-US" sz="2400" dirty="0" smtClean="0">
                <a:latin typeface="Verdana" pitchFamily="34" charset="0"/>
              </a:rPr>
              <a:t>不需要动态检查类型错误。</a:t>
            </a:r>
          </a:p>
          <a:p>
            <a:pPr algn="just" eaLnBrk="1" hangingPunct="1"/>
            <a:r>
              <a:rPr lang="zh-CN" altLang="en-US" sz="2400" dirty="0" smtClean="0">
                <a:latin typeface="Verdana" pitchFamily="34" charset="0"/>
              </a:rPr>
              <a:t>如果一种语言的编译程</a:t>
            </a:r>
            <a:r>
              <a:rPr lang="zh-CN" sz="2400" dirty="0" smtClean="0">
                <a:latin typeface="Verdana" pitchFamily="34" charset="0"/>
              </a:rPr>
              <a:t>序</a:t>
            </a:r>
            <a:r>
              <a:rPr lang="zh-CN" altLang="en-US" sz="2400" dirty="0" smtClean="0">
                <a:latin typeface="Verdana" pitchFamily="34" charset="0"/>
              </a:rPr>
              <a:t>能够保证它所接受的程序不会有运行时的类型错误，则称这种语言是</a:t>
            </a:r>
            <a:r>
              <a:rPr lang="zh-CN" altLang="en-US" sz="2400" dirty="0" smtClean="0">
                <a:solidFill>
                  <a:srgbClr val="3333FF"/>
                </a:solidFill>
                <a:latin typeface="Verdana" pitchFamily="34" charset="0"/>
              </a:rPr>
              <a:t>强类型语言</a:t>
            </a:r>
            <a:r>
              <a:rPr lang="zh-CN" altLang="en-US" sz="2400" dirty="0" smtClean="0">
                <a:latin typeface="Verdana" pitchFamily="34" charset="0"/>
              </a:rPr>
              <a:t>。</a:t>
            </a:r>
          </a:p>
          <a:p>
            <a:pPr algn="just" eaLnBrk="1" hangingPunct="1"/>
            <a:r>
              <a:rPr lang="zh-CN" altLang="en-US" sz="2400" dirty="0" smtClean="0">
                <a:latin typeface="Verdana" pitchFamily="34" charset="0"/>
              </a:rPr>
              <a:t>有些检查只能动态完成，如：</a:t>
            </a:r>
          </a:p>
        </p:txBody>
      </p:sp>
      <p:sp>
        <p:nvSpPr>
          <p:cNvPr id="2" name="矩形 1"/>
          <p:cNvSpPr/>
          <p:nvPr/>
        </p:nvSpPr>
        <p:spPr bwMode="auto">
          <a:xfrm>
            <a:off x="5067055" y="4239090"/>
            <a:ext cx="2340260" cy="234026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t>char table[10];</a:t>
            </a:r>
            <a:endParaRPr lang="zh-CN" altLang="zh-CN" dirty="0"/>
          </a:p>
          <a:p>
            <a:r>
              <a:rPr lang="en-US" altLang="zh-CN" dirty="0" err="1"/>
              <a:t>int</a:t>
            </a:r>
            <a:r>
              <a:rPr lang="en-US" altLang="zh-CN" dirty="0"/>
              <a:t> </a:t>
            </a:r>
            <a:r>
              <a:rPr lang="en-US" altLang="zh-CN" dirty="0" err="1"/>
              <a:t>i</a:t>
            </a:r>
            <a:r>
              <a:rPr lang="en-US" altLang="zh-CN" dirty="0"/>
              <a:t>;</a:t>
            </a:r>
            <a:endParaRPr lang="zh-CN" altLang="zh-CN" dirty="0"/>
          </a:p>
          <a:p>
            <a:r>
              <a:rPr lang="zh-CN" altLang="zh-CN" dirty="0" smtClean="0"/>
              <a:t>…</a:t>
            </a:r>
            <a:endParaRPr lang="zh-CN" altLang="zh-CN" dirty="0"/>
          </a:p>
          <a:p>
            <a:r>
              <a:rPr lang="en-US" altLang="zh-CN" dirty="0"/>
              <a:t>table[</a:t>
            </a:r>
            <a:r>
              <a:rPr lang="en-US" altLang="zh-CN" dirty="0" err="1"/>
              <a:t>i</a:t>
            </a:r>
            <a:r>
              <a:rPr lang="en-US" altLang="zh-CN" dirty="0"/>
              <a:t>]:=9;</a:t>
            </a:r>
            <a:endParaRPr lang="zh-CN" altLang="zh-CN" dirty="0"/>
          </a:p>
          <a:p>
            <a:r>
              <a:rPr lang="zh-CN" altLang="zh-CN" dirty="0" smtClean="0"/>
              <a:t>…</a:t>
            </a:r>
            <a:endParaRPr kumimoji="1" lang="zh-CN" altLang="en-US" sz="2400" b="1" i="0" u="none" strike="noStrike" cap="none" normalizeH="0" baseline="0" dirty="0" smtClean="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329538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up)">
                                      <p:cBhvr>
                                        <p:cTn id="7" dur="500"/>
                                        <p:tgtEl>
                                          <p:spTgt spid="19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wipe(up)">
                                      <p:cBhvr>
                                        <p:cTn id="12" dur="500"/>
                                        <p:tgtEl>
                                          <p:spTgt spid="195587">
                                            <p:txEl>
                                              <p:pRg st="1" end="1"/>
                                            </p:txEl>
                                          </p:spTgt>
                                        </p:tgtEl>
                                      </p:cBhvr>
                                    </p:animEffect>
                                  </p:childTnLst>
                                </p:cTn>
                              </p:par>
                            </p:childTnLst>
                          </p:cTn>
                        </p:par>
                        <p:par>
                          <p:cTn id="13" fill="hold" nodeType="with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5587">
                                            <p:txEl>
                                              <p:pRg st="2" end="2"/>
                                            </p:txEl>
                                          </p:spTgt>
                                        </p:tgtEl>
                                        <p:attrNameLst>
                                          <p:attrName>style.visibility</p:attrName>
                                        </p:attrNameLst>
                                      </p:cBhvr>
                                      <p:to>
                                        <p:strVal val="visible"/>
                                      </p:to>
                                    </p:set>
                                    <p:animEffect transition="in" filter="wipe(up)">
                                      <p:cBhvr>
                                        <p:cTn id="16" dur="500"/>
                                        <p:tgtEl>
                                          <p:spTgt spid="195587">
                                            <p:txEl>
                                              <p:pRg st="2" end="2"/>
                                            </p:txEl>
                                          </p:spTgt>
                                        </p:tgtEl>
                                      </p:cBhvr>
                                    </p:animEffect>
                                  </p:childTnLst>
                                </p:cTn>
                              </p:par>
                            </p:childTnLst>
                          </p:cTn>
                        </p:par>
                      </p:childTnLst>
                    </p:cTn>
                  </p:par>
                  <p:par>
                    <p:cTn id="17" fill="hold">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5587">
                                            <p:txEl>
                                              <p:pRg st="3" end="3"/>
                                            </p:txEl>
                                          </p:spTgt>
                                        </p:tgtEl>
                                        <p:attrNameLst>
                                          <p:attrName>style.visibility</p:attrName>
                                        </p:attrNameLst>
                                      </p:cBhvr>
                                      <p:to>
                                        <p:strVal val="visible"/>
                                      </p:to>
                                    </p:set>
                                    <p:animEffect transition="in" filter="wipe(up)">
                                      <p:cBhvr>
                                        <p:cTn id="21" dur="500"/>
                                        <p:tgtEl>
                                          <p:spTgt spid="19558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95587">
                                            <p:txEl>
                                              <p:pRg st="4" end="4"/>
                                            </p:txEl>
                                          </p:spTgt>
                                        </p:tgtEl>
                                        <p:attrNameLst>
                                          <p:attrName>style.visibility</p:attrName>
                                        </p:attrNameLst>
                                      </p:cBhvr>
                                      <p:to>
                                        <p:strVal val="visible"/>
                                      </p:to>
                                    </p:set>
                                    <p:animEffect transition="in" filter="wipe(up)">
                                      <p:cBhvr>
                                        <p:cTn id="26" dur="500"/>
                                        <p:tgtEl>
                                          <p:spTgt spid="195587">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5587">
                                            <p:txEl>
                                              <p:pRg st="5" end="5"/>
                                            </p:txEl>
                                          </p:spTgt>
                                        </p:tgtEl>
                                        <p:attrNameLst>
                                          <p:attrName>style.visibility</p:attrName>
                                        </p:attrNameLst>
                                      </p:cBhvr>
                                      <p:to>
                                        <p:strVal val="visible"/>
                                      </p:to>
                                    </p:set>
                                    <p:animEffect transition="in" filter="wipe(up)">
                                      <p:cBhvr>
                                        <p:cTn id="31" dur="500"/>
                                        <p:tgtEl>
                                          <p:spTgt spid="195587">
                                            <p:txEl>
                                              <p:pRg st="5" end="5"/>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uiExpand="1" build="p" bldLvl="2" autoUpdateAnimBg="0"/>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显式类型和静态类型检查</a:t>
            </a:r>
            <a:endParaRPr lang="zh-CN" altLang="en-US" dirty="0"/>
          </a:p>
        </p:txBody>
      </p:sp>
      <p:sp>
        <p:nvSpPr>
          <p:cNvPr id="3" name="内容占位符 2"/>
          <p:cNvSpPr>
            <a:spLocks noGrp="1"/>
          </p:cNvSpPr>
          <p:nvPr>
            <p:ph idx="1"/>
          </p:nvPr>
        </p:nvSpPr>
        <p:spPr>
          <a:xfrm>
            <a:off x="228600" y="1219200"/>
            <a:ext cx="8686800" cy="5450160"/>
          </a:xfrm>
        </p:spPr>
        <p:txBody>
          <a:bodyPr>
            <a:normAutofit fontScale="92500" lnSpcReduction="10000"/>
          </a:bodyPr>
          <a:lstStyle/>
          <a:p>
            <a:r>
              <a:rPr lang="zh-CN" altLang="zh-CN" dirty="0" smtClean="0"/>
              <a:t>显</a:t>
            </a:r>
            <a:r>
              <a:rPr lang="zh-CN" altLang="zh-CN" dirty="0"/>
              <a:t>式</a:t>
            </a:r>
            <a:r>
              <a:rPr lang="zh-CN" altLang="zh-CN" dirty="0" smtClean="0"/>
              <a:t>类型</a:t>
            </a:r>
            <a:endParaRPr lang="en-US" altLang="zh-CN" dirty="0" smtClean="0"/>
          </a:p>
          <a:p>
            <a:pPr lvl="1"/>
            <a:r>
              <a:rPr lang="zh-CN" altLang="zh-CN" dirty="0" smtClean="0"/>
              <a:t>可</a:t>
            </a:r>
            <a:r>
              <a:rPr lang="zh-CN" altLang="zh-CN" dirty="0"/>
              <a:t>提高程序的可读性</a:t>
            </a:r>
            <a:r>
              <a:rPr lang="zh-CN" altLang="zh-CN" dirty="0" smtClean="0"/>
              <a:t>，</a:t>
            </a:r>
            <a:r>
              <a:rPr lang="zh-CN" altLang="en-US" dirty="0" smtClean="0"/>
              <a:t>有助于</a:t>
            </a:r>
            <a:r>
              <a:rPr lang="zh-CN" altLang="zh-CN" dirty="0" smtClean="0"/>
              <a:t>理解</a:t>
            </a:r>
            <a:r>
              <a:rPr lang="zh-CN" altLang="zh-CN" dirty="0"/>
              <a:t>程序中每一个数据结构的作用</a:t>
            </a:r>
            <a:r>
              <a:rPr lang="zh-CN" altLang="zh-CN" dirty="0" smtClean="0"/>
              <a:t>，</a:t>
            </a:r>
            <a:r>
              <a:rPr lang="zh-CN" altLang="en-US" dirty="0" smtClean="0"/>
              <a:t>及其所允许的操作。</a:t>
            </a:r>
            <a:endParaRPr lang="en-US" altLang="zh-CN" dirty="0" smtClean="0"/>
          </a:p>
          <a:p>
            <a:pPr lvl="1"/>
            <a:r>
              <a:rPr lang="zh-CN" altLang="en-US" dirty="0" smtClean="0"/>
              <a:t>可以用类型信息</a:t>
            </a:r>
            <a:r>
              <a:rPr lang="zh-CN" altLang="zh-CN" dirty="0" smtClean="0"/>
              <a:t>去除运算符</a:t>
            </a:r>
            <a:r>
              <a:rPr lang="zh-CN" altLang="zh-CN" dirty="0"/>
              <a:t>的</a:t>
            </a:r>
            <a:r>
              <a:rPr lang="zh-CN" altLang="zh-CN" dirty="0" smtClean="0"/>
              <a:t>重载</a:t>
            </a:r>
            <a:r>
              <a:rPr lang="zh-CN" altLang="en-US" dirty="0" smtClean="0"/>
              <a:t>。</a:t>
            </a:r>
            <a:endParaRPr lang="en-US" altLang="zh-CN" dirty="0" smtClean="0"/>
          </a:p>
          <a:p>
            <a:r>
              <a:rPr lang="zh-CN" altLang="en-US" dirty="0" smtClean="0"/>
              <a:t>静态</a:t>
            </a:r>
            <a:r>
              <a:rPr lang="zh-CN" altLang="zh-CN" dirty="0" smtClean="0"/>
              <a:t>类型信息</a:t>
            </a:r>
            <a:endParaRPr lang="en-US" altLang="zh-CN" dirty="0" smtClean="0"/>
          </a:p>
          <a:p>
            <a:pPr lvl="1"/>
            <a:r>
              <a:rPr lang="zh-CN" altLang="zh-CN" dirty="0" smtClean="0"/>
              <a:t>编译程序</a:t>
            </a:r>
            <a:r>
              <a:rPr lang="zh-CN" altLang="zh-CN" dirty="0"/>
              <a:t>更有效地进行存储分配、</a:t>
            </a:r>
            <a:r>
              <a:rPr lang="zh-CN" altLang="zh-CN" dirty="0" smtClean="0"/>
              <a:t>产生</a:t>
            </a:r>
            <a:r>
              <a:rPr lang="zh-CN" altLang="en-US" dirty="0" smtClean="0"/>
              <a:t>高效的</a:t>
            </a:r>
            <a:r>
              <a:rPr lang="zh-CN" altLang="zh-CN" dirty="0" smtClean="0"/>
              <a:t>机器代码</a:t>
            </a:r>
            <a:r>
              <a:rPr lang="zh-CN" altLang="en-US" dirty="0" smtClean="0"/>
              <a:t>。</a:t>
            </a:r>
            <a:endParaRPr lang="en-US" altLang="zh-CN" dirty="0" smtClean="0"/>
          </a:p>
          <a:p>
            <a:pPr lvl="1"/>
            <a:r>
              <a:rPr lang="zh-CN" altLang="zh-CN" dirty="0" smtClean="0"/>
              <a:t>可</a:t>
            </a:r>
            <a:r>
              <a:rPr lang="zh-CN" altLang="zh-CN" dirty="0"/>
              <a:t>提高编译</a:t>
            </a:r>
            <a:r>
              <a:rPr lang="zh-CN" altLang="zh-CN" dirty="0" smtClean="0"/>
              <a:t>效率。</a:t>
            </a:r>
            <a:endParaRPr lang="en-US" altLang="zh-CN" dirty="0" smtClean="0"/>
          </a:p>
          <a:p>
            <a:pPr lvl="1"/>
            <a:r>
              <a:rPr lang="zh-CN" altLang="zh-CN" dirty="0" smtClean="0"/>
              <a:t>使用静态接口类型，通过证明接口一致性和正确性</a:t>
            </a:r>
            <a:r>
              <a:rPr lang="zh-CN" altLang="en-US" dirty="0" smtClean="0"/>
              <a:t>，</a:t>
            </a:r>
            <a:r>
              <a:rPr lang="zh-CN" altLang="zh-CN" dirty="0" smtClean="0"/>
              <a:t>可以提高大型程序的开发效率。</a:t>
            </a:r>
            <a:endParaRPr lang="en-US" altLang="zh-CN" dirty="0" smtClean="0"/>
          </a:p>
          <a:p>
            <a:r>
              <a:rPr lang="zh-CN" altLang="zh-CN" dirty="0" smtClean="0"/>
              <a:t>显式类型和静态类型检查相结合</a:t>
            </a:r>
            <a:endParaRPr lang="en-US" altLang="zh-CN" dirty="0" smtClean="0"/>
          </a:p>
          <a:p>
            <a:pPr lvl="1"/>
            <a:r>
              <a:rPr lang="zh-CN" altLang="en-US" dirty="0" smtClean="0"/>
              <a:t>可尽早检出</a:t>
            </a:r>
            <a:r>
              <a:rPr lang="zh-CN" altLang="zh-CN" dirty="0" smtClean="0"/>
              <a:t>标准程序错误、减少可能出现的执行错误。</a:t>
            </a:r>
            <a:endParaRPr lang="en-US" altLang="zh-CN" dirty="0" smtClean="0"/>
          </a:p>
          <a:p>
            <a:pPr lvl="1"/>
            <a:r>
              <a:rPr lang="zh-CN" altLang="en-US" dirty="0" smtClean="0"/>
              <a:t>编译时发现</a:t>
            </a:r>
            <a:r>
              <a:rPr lang="zh-CN" altLang="zh-CN" dirty="0" smtClean="0"/>
              <a:t>不正确的程序设计</a:t>
            </a:r>
            <a:r>
              <a:rPr lang="zh-CN" altLang="en-US" dirty="0" smtClean="0"/>
              <a:t>。</a:t>
            </a:r>
            <a:endParaRPr lang="en-US" altLang="zh-CN" dirty="0" smtClean="0"/>
          </a:p>
          <a:p>
            <a:r>
              <a:rPr lang="zh-CN" altLang="zh-CN" dirty="0" smtClean="0"/>
              <a:t>大多数</a:t>
            </a:r>
            <a:r>
              <a:rPr lang="zh-CN" altLang="zh-CN" dirty="0"/>
              <a:t>现代</a:t>
            </a:r>
            <a:r>
              <a:rPr lang="zh-CN" altLang="zh-CN" dirty="0" smtClean="0"/>
              <a:t>程序设计语言都使用</a:t>
            </a:r>
            <a:r>
              <a:rPr lang="zh-CN" altLang="zh-CN" dirty="0"/>
              <a:t>显式</a:t>
            </a:r>
            <a:r>
              <a:rPr lang="zh-CN" altLang="zh-CN" dirty="0" smtClean="0"/>
              <a:t>类型</a:t>
            </a:r>
            <a:r>
              <a:rPr lang="zh-CN" altLang="en-US" dirty="0" smtClean="0"/>
              <a:t>，由编译程序进行</a:t>
            </a:r>
            <a:r>
              <a:rPr lang="zh-CN" altLang="zh-CN" dirty="0" smtClean="0"/>
              <a:t>静态类型</a:t>
            </a:r>
            <a:r>
              <a:rPr lang="zh-CN" altLang="en-US" dirty="0" smtClean="0"/>
              <a:t>检查</a:t>
            </a:r>
            <a:r>
              <a:rPr lang="zh-CN"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45</a:t>
            </a:fld>
            <a:endParaRPr lang="en-US" altLang="zh-CN"/>
          </a:p>
        </p:txBody>
      </p:sp>
    </p:spTree>
    <p:extLst>
      <p:ext uri="{BB962C8B-B14F-4D97-AF65-F5344CB8AC3E}">
        <p14:creationId xmlns:p14="http://schemas.microsoft.com/office/powerpoint/2010/main" val="84224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up)">
                                      <p:cBhvr>
                                        <p:cTn id="37" dur="500"/>
                                        <p:tgtEl>
                                          <p:spTgt spid="3">
                                            <p:txEl>
                                              <p:pRg st="7" end="7"/>
                                            </p:txEl>
                                          </p:spTgt>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up)">
                                      <p:cBhvr>
                                        <p:cTn id="41" dur="500"/>
                                        <p:tgtEl>
                                          <p:spTgt spid="3">
                                            <p:txEl>
                                              <p:pRg st="8" end="8"/>
                                            </p:txEl>
                                          </p:spTgt>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up)">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up)">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DB76785-46AA-47DA-813A-C717D8ABAB91}" type="slidenum">
              <a:rPr lang="en-US" altLang="zh-CN"/>
              <a:pPr>
                <a:defRPr/>
              </a:pPr>
              <a:t>46</a:t>
            </a:fld>
            <a:endParaRPr lang="en-US" altLang="zh-CN"/>
          </a:p>
        </p:txBody>
      </p:sp>
      <p:sp>
        <p:nvSpPr>
          <p:cNvPr id="53251" name="Rectangle 2"/>
          <p:cNvSpPr>
            <a:spLocks noGrp="1" noChangeArrowheads="1"/>
          </p:cNvSpPr>
          <p:nvPr>
            <p:ph type="title"/>
          </p:nvPr>
        </p:nvSpPr>
        <p:spPr/>
        <p:txBody>
          <a:bodyPr/>
          <a:lstStyle/>
          <a:p>
            <a:pPr eaLnBrk="1" hangingPunct="1"/>
            <a:r>
              <a:rPr lang="en-US" altLang="zh-CN" dirty="0" smtClean="0"/>
              <a:t>6.3.1 </a:t>
            </a:r>
            <a:r>
              <a:rPr lang="zh-CN" altLang="en-US" dirty="0" smtClean="0"/>
              <a:t>类型表达式</a:t>
            </a:r>
          </a:p>
        </p:txBody>
      </p:sp>
      <p:sp>
        <p:nvSpPr>
          <p:cNvPr id="393219" name="Rectangle 3"/>
          <p:cNvSpPr>
            <a:spLocks noGrp="1" noChangeArrowheads="1"/>
          </p:cNvSpPr>
          <p:nvPr>
            <p:ph type="body" idx="1"/>
          </p:nvPr>
        </p:nvSpPr>
        <p:spPr>
          <a:xfrm>
            <a:off x="228600" y="1219200"/>
            <a:ext cx="8686800" cy="5449888"/>
          </a:xfrm>
        </p:spPr>
        <p:txBody>
          <a:bodyPr/>
          <a:lstStyle/>
          <a:p>
            <a:pPr eaLnBrk="1" hangingPunct="1">
              <a:lnSpc>
                <a:spcPct val="90000"/>
              </a:lnSpc>
            </a:pPr>
            <a:r>
              <a:rPr lang="zh-CN" altLang="en-US" dirty="0" smtClean="0"/>
              <a:t>设计类型检查程序时要</a:t>
            </a:r>
            <a:r>
              <a:rPr lang="zh-CN" altLang="en-US" dirty="0"/>
              <a:t>考虑的因素</a:t>
            </a:r>
            <a:r>
              <a:rPr lang="zh-CN" altLang="en-US" dirty="0" smtClean="0"/>
              <a:t>：</a:t>
            </a:r>
          </a:p>
          <a:p>
            <a:pPr lvl="1" eaLnBrk="1" hangingPunct="1">
              <a:lnSpc>
                <a:spcPct val="90000"/>
              </a:lnSpc>
            </a:pPr>
            <a:r>
              <a:rPr lang="zh-CN" altLang="en-US" dirty="0" smtClean="0"/>
              <a:t>语法结构：由上下文无关文法描述</a:t>
            </a:r>
          </a:p>
          <a:p>
            <a:pPr lvl="1" eaLnBrk="1" hangingPunct="1">
              <a:lnSpc>
                <a:spcPct val="90000"/>
              </a:lnSpc>
            </a:pPr>
            <a:r>
              <a:rPr lang="zh-CN" altLang="en-US" dirty="0" smtClean="0"/>
              <a:t>数据类型：数据集合以及其上的操作集合</a:t>
            </a:r>
          </a:p>
          <a:p>
            <a:pPr lvl="1" eaLnBrk="1" hangingPunct="1">
              <a:lnSpc>
                <a:spcPct val="90000"/>
              </a:lnSpc>
            </a:pPr>
            <a:r>
              <a:rPr lang="zh-CN" altLang="en-US" dirty="0" smtClean="0"/>
              <a:t>类型体制：把类型指派给语法结构的规则</a:t>
            </a:r>
          </a:p>
          <a:p>
            <a:pPr eaLnBrk="1" hangingPunct="1">
              <a:lnSpc>
                <a:spcPct val="90000"/>
              </a:lnSpc>
            </a:pPr>
            <a:r>
              <a:rPr lang="en-US" altLang="zh-CN" dirty="0" smtClean="0"/>
              <a:t>Pascal</a:t>
            </a:r>
            <a:r>
              <a:rPr lang="zh-CN" altLang="en-US" dirty="0" smtClean="0"/>
              <a:t>、</a:t>
            </a:r>
            <a:r>
              <a:rPr lang="en-US" altLang="zh-CN" dirty="0" smtClean="0"/>
              <a:t>C</a:t>
            </a:r>
            <a:r>
              <a:rPr lang="zh-CN" altLang="en-US" dirty="0" smtClean="0"/>
              <a:t>语言报告中有关于类型的描述：</a:t>
            </a:r>
          </a:p>
          <a:p>
            <a:pPr lvl="1" eaLnBrk="1" hangingPunct="1">
              <a:lnSpc>
                <a:spcPct val="90000"/>
              </a:lnSpc>
            </a:pPr>
            <a:r>
              <a:rPr lang="zh-CN" altLang="en-US" dirty="0" smtClean="0"/>
              <a:t>如果算术运算符加、减和乘的两个运算对象都是整型，那么结果是整型。</a:t>
            </a:r>
          </a:p>
          <a:p>
            <a:pPr lvl="1" eaLnBrk="1" hangingPunct="1">
              <a:lnSpc>
                <a:spcPct val="90000"/>
              </a:lnSpc>
            </a:pPr>
            <a:r>
              <a:rPr lang="zh-CN" altLang="en-US" dirty="0" smtClean="0"/>
              <a:t>一元运算符</a:t>
            </a:r>
            <a:r>
              <a:rPr lang="en-US" altLang="zh-CN" dirty="0" smtClean="0"/>
              <a:t>&amp;</a:t>
            </a:r>
            <a:r>
              <a:rPr lang="zh-CN" altLang="en-US" dirty="0" smtClean="0"/>
              <a:t>的结果是指向运算对象所代表的实体的指针，如果运算对象的类型是</a:t>
            </a:r>
            <a:r>
              <a:rPr lang="zh-CN" altLang="en-US" dirty="0" smtClean="0">
                <a:latin typeface="MS Sans Serif" charset="0"/>
              </a:rPr>
              <a:t>‘</a:t>
            </a:r>
            <a:r>
              <a:rPr lang="en-US" altLang="zh-CN" dirty="0" smtClean="0">
                <a:latin typeface="宋体" pitchFamily="2" charset="-122"/>
              </a:rPr>
              <a:t>…</a:t>
            </a:r>
            <a:r>
              <a:rPr lang="en-US" altLang="zh-CN" dirty="0" smtClean="0">
                <a:latin typeface="MS Sans Serif" charset="0"/>
              </a:rPr>
              <a:t>’</a:t>
            </a:r>
            <a:r>
              <a:rPr lang="zh-CN" altLang="en-US" dirty="0" smtClean="0"/>
              <a:t>，结果类型就是指向</a:t>
            </a:r>
            <a:r>
              <a:rPr lang="zh-CN" altLang="en-US" dirty="0" smtClean="0">
                <a:latin typeface="MS Sans Serif" charset="0"/>
              </a:rPr>
              <a:t>‘</a:t>
            </a:r>
            <a:r>
              <a:rPr lang="en-US" altLang="zh-CN" dirty="0" smtClean="0">
                <a:latin typeface="宋体" pitchFamily="2" charset="-122"/>
              </a:rPr>
              <a:t>…</a:t>
            </a:r>
            <a:r>
              <a:rPr lang="en-US" altLang="zh-CN" dirty="0" smtClean="0">
                <a:latin typeface="MS Sans Serif" charset="0"/>
              </a:rPr>
              <a:t>’</a:t>
            </a:r>
            <a:r>
              <a:rPr lang="zh-CN" altLang="en-US" dirty="0" smtClean="0"/>
              <a:t>的指针。</a:t>
            </a:r>
          </a:p>
          <a:p>
            <a:pPr eaLnBrk="1" hangingPunct="1">
              <a:lnSpc>
                <a:spcPct val="90000"/>
              </a:lnSpc>
            </a:pPr>
            <a:r>
              <a:rPr lang="zh-CN" altLang="en-US" dirty="0" smtClean="0"/>
              <a:t>暗示的概念：</a:t>
            </a:r>
          </a:p>
          <a:p>
            <a:pPr lvl="1" eaLnBrk="1" hangingPunct="1">
              <a:lnSpc>
                <a:spcPct val="90000"/>
              </a:lnSpc>
            </a:pPr>
            <a:r>
              <a:rPr lang="zh-CN" altLang="en-US" dirty="0" smtClean="0">
                <a:solidFill>
                  <a:srgbClr val="3333FF"/>
                </a:solidFill>
              </a:rPr>
              <a:t>每一个表达式有一个类型</a:t>
            </a:r>
          </a:p>
          <a:p>
            <a:pPr lvl="1" eaLnBrk="1" hangingPunct="1">
              <a:lnSpc>
                <a:spcPct val="90000"/>
              </a:lnSpc>
            </a:pPr>
            <a:r>
              <a:rPr lang="zh-CN" altLang="en-US" dirty="0" smtClean="0">
                <a:solidFill>
                  <a:srgbClr val="3333FF"/>
                </a:solidFill>
              </a:rPr>
              <a:t>类型有结构</a:t>
            </a:r>
            <a:endParaRPr lang="zh-CN" altLang="en-US" dirty="0" smtClean="0"/>
          </a:p>
        </p:txBody>
      </p:sp>
    </p:spTree>
    <p:extLst>
      <p:ext uri="{BB962C8B-B14F-4D97-AF65-F5344CB8AC3E}">
        <p14:creationId xmlns:p14="http://schemas.microsoft.com/office/powerpoint/2010/main" val="2113797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up)">
                                      <p:cBhvr>
                                        <p:cTn id="7" dur="500"/>
                                        <p:tgtEl>
                                          <p:spTgt spid="39321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3219">
                                            <p:txEl>
                                              <p:pRg st="1" end="1"/>
                                            </p:txEl>
                                          </p:spTgt>
                                        </p:tgtEl>
                                        <p:attrNameLst>
                                          <p:attrName>style.visibility</p:attrName>
                                        </p:attrNameLst>
                                      </p:cBhvr>
                                      <p:to>
                                        <p:strVal val="visible"/>
                                      </p:to>
                                    </p:set>
                                    <p:animEffect transition="in" filter="wipe(up)">
                                      <p:cBhvr>
                                        <p:cTn id="11" dur="500"/>
                                        <p:tgtEl>
                                          <p:spTgt spid="393219">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3219">
                                            <p:txEl>
                                              <p:pRg st="2" end="2"/>
                                            </p:txEl>
                                          </p:spTgt>
                                        </p:tgtEl>
                                        <p:attrNameLst>
                                          <p:attrName>style.visibility</p:attrName>
                                        </p:attrNameLst>
                                      </p:cBhvr>
                                      <p:to>
                                        <p:strVal val="visible"/>
                                      </p:to>
                                    </p:set>
                                    <p:animEffect transition="in" filter="wipe(up)">
                                      <p:cBhvr>
                                        <p:cTn id="15" dur="500"/>
                                        <p:tgtEl>
                                          <p:spTgt spid="393219">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93219">
                                            <p:txEl>
                                              <p:pRg st="3" end="3"/>
                                            </p:txEl>
                                          </p:spTgt>
                                        </p:tgtEl>
                                        <p:attrNameLst>
                                          <p:attrName>style.visibility</p:attrName>
                                        </p:attrNameLst>
                                      </p:cBhvr>
                                      <p:to>
                                        <p:strVal val="visible"/>
                                      </p:to>
                                    </p:set>
                                    <p:animEffect transition="in" filter="wipe(up)">
                                      <p:cBhvr>
                                        <p:cTn id="19" dur="500"/>
                                        <p:tgtEl>
                                          <p:spTgt spid="39321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93219">
                                            <p:txEl>
                                              <p:pRg st="4" end="4"/>
                                            </p:txEl>
                                          </p:spTgt>
                                        </p:tgtEl>
                                        <p:attrNameLst>
                                          <p:attrName>style.visibility</p:attrName>
                                        </p:attrNameLst>
                                      </p:cBhvr>
                                      <p:to>
                                        <p:strVal val="visible"/>
                                      </p:to>
                                    </p:set>
                                    <p:animEffect transition="in" filter="wipe(up)">
                                      <p:cBhvr>
                                        <p:cTn id="24" dur="500"/>
                                        <p:tgtEl>
                                          <p:spTgt spid="393219">
                                            <p:txEl>
                                              <p:pRg st="4" end="4"/>
                                            </p:txEl>
                                          </p:spTgt>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93219">
                                            <p:txEl>
                                              <p:pRg st="5" end="5"/>
                                            </p:txEl>
                                          </p:spTgt>
                                        </p:tgtEl>
                                        <p:attrNameLst>
                                          <p:attrName>style.visibility</p:attrName>
                                        </p:attrNameLst>
                                      </p:cBhvr>
                                      <p:to>
                                        <p:strVal val="visible"/>
                                      </p:to>
                                    </p:set>
                                    <p:animEffect transition="in" filter="wipe(up)">
                                      <p:cBhvr>
                                        <p:cTn id="28" dur="500"/>
                                        <p:tgtEl>
                                          <p:spTgt spid="393219">
                                            <p:txEl>
                                              <p:pRg st="5" end="5"/>
                                            </p:txEl>
                                          </p:spTgt>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393219">
                                            <p:txEl>
                                              <p:pRg st="6" end="6"/>
                                            </p:txEl>
                                          </p:spTgt>
                                        </p:tgtEl>
                                        <p:attrNameLst>
                                          <p:attrName>style.visibility</p:attrName>
                                        </p:attrNameLst>
                                      </p:cBhvr>
                                      <p:to>
                                        <p:strVal val="visible"/>
                                      </p:to>
                                    </p:set>
                                    <p:animEffect transition="in" filter="wipe(up)">
                                      <p:cBhvr>
                                        <p:cTn id="32" dur="500"/>
                                        <p:tgtEl>
                                          <p:spTgt spid="39321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93219">
                                            <p:txEl>
                                              <p:pRg st="7" end="7"/>
                                            </p:txEl>
                                          </p:spTgt>
                                        </p:tgtEl>
                                        <p:attrNameLst>
                                          <p:attrName>style.visibility</p:attrName>
                                        </p:attrNameLst>
                                      </p:cBhvr>
                                      <p:to>
                                        <p:strVal val="visible"/>
                                      </p:to>
                                    </p:set>
                                    <p:animEffect transition="in" filter="wipe(up)">
                                      <p:cBhvr>
                                        <p:cTn id="37" dur="500"/>
                                        <p:tgtEl>
                                          <p:spTgt spid="393219">
                                            <p:txEl>
                                              <p:pRg st="7" end="7"/>
                                            </p:txEl>
                                          </p:spTgt>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393219">
                                            <p:txEl>
                                              <p:pRg st="8" end="8"/>
                                            </p:txEl>
                                          </p:spTgt>
                                        </p:tgtEl>
                                        <p:attrNameLst>
                                          <p:attrName>style.visibility</p:attrName>
                                        </p:attrNameLst>
                                      </p:cBhvr>
                                      <p:to>
                                        <p:strVal val="visible"/>
                                      </p:to>
                                    </p:set>
                                    <p:animEffect transition="in" filter="wipe(up)">
                                      <p:cBhvr>
                                        <p:cTn id="41" dur="500"/>
                                        <p:tgtEl>
                                          <p:spTgt spid="393219">
                                            <p:txEl>
                                              <p:pRg st="8" end="8"/>
                                            </p:txEl>
                                          </p:spTgt>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393219">
                                            <p:txEl>
                                              <p:pRg st="9" end="9"/>
                                            </p:txEl>
                                          </p:spTgt>
                                        </p:tgtEl>
                                        <p:attrNameLst>
                                          <p:attrName>style.visibility</p:attrName>
                                        </p:attrNameLst>
                                      </p:cBhvr>
                                      <p:to>
                                        <p:strVal val="visible"/>
                                      </p:to>
                                    </p:set>
                                    <p:animEffect transition="in" filter="wipe(up)">
                                      <p:cBhvr>
                                        <p:cTn id="45" dur="500"/>
                                        <p:tgtEl>
                                          <p:spTgt spid="393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endParaRPr lang="zh-CN" altLang="en-US" dirty="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47</a:t>
            </a:fld>
            <a:endParaRPr lang="en-US" altLang="zh-CN"/>
          </a:p>
        </p:txBody>
      </p:sp>
      <p:sp>
        <p:nvSpPr>
          <p:cNvPr id="6" name="Rectangle 3"/>
          <p:cNvSpPr txBox="1">
            <a:spLocks noChangeArrowheads="1"/>
          </p:cNvSpPr>
          <p:nvPr/>
        </p:nvSpPr>
        <p:spPr bwMode="auto">
          <a:xfrm>
            <a:off x="304800" y="1066800"/>
            <a:ext cx="8613775" cy="5602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accent1"/>
              </a:buClr>
              <a:buSzPct val="70000"/>
              <a:buFont typeface="Monotype Sorts" pitchFamily="2" charset="2"/>
              <a:buChar char="n"/>
              <a:tabLst/>
              <a:defRPr/>
            </a:pP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使用类型声明的语言都有一套类型声明规则</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1" lang="zh-CN" altLang="en-US" sz="2000" b="1" i="0" u="none" strike="noStrike" kern="0" cap="none" spc="0" normalizeH="0" baseline="0" noProof="0" smtClean="0">
                <a:ln>
                  <a:noFill/>
                </a:ln>
                <a:solidFill>
                  <a:schemeClr val="tx1"/>
                </a:solidFill>
                <a:effectLst/>
                <a:uLnTx/>
                <a:uFillTx/>
                <a:latin typeface="Verdana" pitchFamily="34" charset="0"/>
                <a:ea typeface="+mn-ea"/>
              </a:rPr>
              <a:t>基本类型：对程序员来说没有内部结构的类型，如</a:t>
            </a:r>
            <a:r>
              <a:rPr kumimoji="1" lang="en-US" altLang="zh-CN" sz="2000" b="1" i="0" u="none" strike="noStrike" kern="0" cap="none" spc="0" normalizeH="0" baseline="0" noProof="0" smtClean="0">
                <a:ln>
                  <a:noFill/>
                </a:ln>
                <a:solidFill>
                  <a:schemeClr val="tx1"/>
                </a:solidFill>
                <a:effectLst/>
                <a:uLnTx/>
                <a:uFillTx/>
                <a:latin typeface="Verdana" pitchFamily="34" charset="0"/>
                <a:ea typeface="+mn-ea"/>
              </a:rPr>
              <a:t>int,char</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1" lang="zh-CN" altLang="en-US" sz="2000" b="1" i="0" u="none" strike="noStrike" kern="0" cap="none" spc="0" normalizeH="0" baseline="0" noProof="0" smtClean="0">
                <a:ln>
                  <a:noFill/>
                </a:ln>
                <a:solidFill>
                  <a:schemeClr val="tx1"/>
                </a:solidFill>
                <a:effectLst/>
                <a:uLnTx/>
                <a:uFillTx/>
                <a:latin typeface="Verdana" pitchFamily="34" charset="0"/>
                <a:ea typeface="+mn-ea"/>
              </a:rPr>
              <a:t>类型构造器：由基本类型构造复杂类型的方法，构造的类型称为用户定义类型，如数组、结构（记录）等</a:t>
            </a:r>
          </a:p>
          <a:p>
            <a:pPr marL="342900" marR="0" lvl="0" indent="-342900" algn="l" defTabSz="914400" rtl="0" eaLnBrk="1" fontAlgn="base" latinLnBrk="0" hangingPunct="1">
              <a:lnSpc>
                <a:spcPct val="90000"/>
              </a:lnSpc>
              <a:spcBef>
                <a:spcPct val="20000"/>
              </a:spcBef>
              <a:spcAft>
                <a:spcPct val="0"/>
              </a:spcAft>
              <a:buClr>
                <a:schemeClr val="accent1"/>
              </a:buClr>
              <a:buSzPct val="70000"/>
              <a:buFont typeface="Monotype Sorts" pitchFamily="2" charset="2"/>
              <a:buChar char="n"/>
              <a:tabLst/>
              <a:defRPr/>
            </a:pP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例：数组的类型构造器</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rgbClr val="0000FF"/>
                </a:solidFill>
                <a:effectLst/>
                <a:uLnTx/>
                <a:uFillTx/>
                <a:latin typeface="Verdana" pitchFamily="34" charset="0"/>
                <a:ea typeface="+mn-ea"/>
              </a:rPr>
              <a:t>Pascal</a:t>
            </a:r>
            <a:r>
              <a:rPr kumimoji="1" lang="zh-CN" altLang="en-US" sz="2000" b="1" i="0" u="none" strike="noStrike" kern="0" cap="none" spc="0" normalizeH="0" baseline="0" noProof="0" smtClean="0">
                <a:ln>
                  <a:noFill/>
                </a:ln>
                <a:solidFill>
                  <a:srgbClr val="0000FF"/>
                </a:solidFill>
                <a:effectLst/>
                <a:uLnTx/>
                <a:uFillTx/>
                <a:latin typeface="Verdana" pitchFamily="34" charset="0"/>
                <a:ea typeface="+mn-ea"/>
              </a:rPr>
              <a:t>语言的定义：</a:t>
            </a:r>
            <a:r>
              <a:rPr kumimoji="1" lang="en-US" altLang="zh-CN" sz="2000" b="1" i="0" u="none" strike="noStrike" kern="0" cap="none" spc="0" normalizeH="0" baseline="0" noProof="0" smtClean="0">
                <a:ln>
                  <a:noFill/>
                </a:ln>
                <a:solidFill>
                  <a:schemeClr val="tx1"/>
                </a:solidFill>
                <a:effectLst/>
                <a:uLnTx/>
                <a:uFillTx/>
                <a:latin typeface="Verdana" pitchFamily="34" charset="0"/>
                <a:ea typeface="+mn-ea"/>
              </a:rPr>
              <a:t>a:array[1..10]of integer</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rgbClr val="0000FF"/>
                </a:solidFill>
                <a:effectLst/>
                <a:uLnTx/>
                <a:uFillTx/>
                <a:latin typeface="Verdana" pitchFamily="34" charset="0"/>
                <a:ea typeface="+mn-ea"/>
              </a:rPr>
              <a:t>C</a:t>
            </a:r>
            <a:r>
              <a:rPr kumimoji="1" lang="zh-CN" altLang="en-US" sz="2000" b="1" i="0" u="none" strike="noStrike" kern="0" cap="none" spc="0" normalizeH="0" baseline="0" noProof="0" smtClean="0">
                <a:ln>
                  <a:noFill/>
                </a:ln>
                <a:solidFill>
                  <a:srgbClr val="0000FF"/>
                </a:solidFill>
                <a:effectLst/>
                <a:uLnTx/>
                <a:uFillTx/>
                <a:latin typeface="Verdana" pitchFamily="34" charset="0"/>
                <a:ea typeface="+mn-ea"/>
              </a:rPr>
              <a:t>语言的定义：</a:t>
            </a:r>
            <a:r>
              <a:rPr kumimoji="1" lang="en-US" altLang="zh-CN" sz="2000" b="1" i="0" u="none" strike="noStrike" kern="0" cap="none" spc="0" normalizeH="0" baseline="0" noProof="0" smtClean="0">
                <a:ln>
                  <a:noFill/>
                </a:ln>
                <a:solidFill>
                  <a:schemeClr val="tx1"/>
                </a:solidFill>
                <a:effectLst/>
                <a:uLnTx/>
                <a:uFillTx/>
                <a:latin typeface="Verdana" pitchFamily="34" charset="0"/>
                <a:ea typeface="+mn-ea"/>
              </a:rPr>
              <a:t>int a[10]</a:t>
            </a:r>
          </a:p>
          <a:p>
            <a:pPr marL="342900" marR="0" lvl="0" indent="-342900" algn="l" defTabSz="914400" rtl="0" eaLnBrk="1" fontAlgn="base" latinLnBrk="0" hangingPunct="1">
              <a:lnSpc>
                <a:spcPct val="90000"/>
              </a:lnSpc>
              <a:spcBef>
                <a:spcPct val="20000"/>
              </a:spcBef>
              <a:spcAft>
                <a:spcPct val="0"/>
              </a:spcAft>
              <a:buClr>
                <a:schemeClr val="accent1"/>
              </a:buClr>
              <a:buSzPct val="70000"/>
              <a:buFont typeface="Monotype Sorts" pitchFamily="2" charset="2"/>
              <a:buChar char="n"/>
              <a:tabLst/>
              <a:defRPr/>
            </a:pPr>
            <a:r>
              <a:rPr kumimoji="1" lang="zh-CN" altLang="en-US" sz="2400" b="1" i="0" u="none" strike="noStrike" kern="0" cap="none" spc="0" normalizeH="0" baseline="0" noProof="0" smtClean="0">
                <a:ln>
                  <a:noFill/>
                </a:ln>
                <a:solidFill>
                  <a:schemeClr val="tx1"/>
                </a:solidFill>
                <a:effectLst/>
                <a:uLnTx/>
                <a:uFillTx/>
                <a:latin typeface="Verdana" pitchFamily="34" charset="0"/>
                <a:ea typeface="+mn-ea"/>
                <a:cs typeface="+mn-cs"/>
              </a:rPr>
              <a:t>由类型构造器创建的类型不能自动获得名字，需要由类型声明（定义）创建，名字不仅是对新的数据类型的命名，对于类型检查、递归类型的构造都具有重要作用</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rgbClr val="0000FF"/>
                </a:solidFill>
                <a:effectLst/>
                <a:uLnTx/>
                <a:uFillTx/>
                <a:latin typeface="Verdana" pitchFamily="34" charset="0"/>
                <a:ea typeface="+mn-ea"/>
              </a:rPr>
              <a:t>Pascal</a:t>
            </a:r>
            <a:r>
              <a:rPr kumimoji="1" lang="zh-CN" altLang="en-US" sz="2000" b="1" i="0" u="none" strike="noStrike" kern="0" cap="none" spc="0" normalizeH="0" baseline="0" noProof="0" smtClean="0">
                <a:ln>
                  <a:noFill/>
                </a:ln>
                <a:solidFill>
                  <a:srgbClr val="0000FF"/>
                </a:solidFill>
                <a:effectLst/>
                <a:uLnTx/>
                <a:uFillTx/>
                <a:latin typeface="Verdana" pitchFamily="34" charset="0"/>
                <a:ea typeface="+mn-ea"/>
              </a:rPr>
              <a:t>语言的类型声明</a:t>
            </a:r>
            <a:r>
              <a:rPr kumimoji="1" lang="en-US" altLang="zh-CN" sz="2000" b="1" i="0" u="none" strike="noStrike" kern="0" cap="none" spc="0" normalizeH="0" baseline="0" noProof="0" smtClean="0">
                <a:ln>
                  <a:noFill/>
                </a:ln>
                <a:solidFill>
                  <a:srgbClr val="0000FF"/>
                </a:solidFill>
                <a:effectLst/>
                <a:uLnTx/>
                <a:uFillTx/>
                <a:latin typeface="Verdana" pitchFamily="34" charset="0"/>
                <a:ea typeface="+mn-ea"/>
              </a:rPr>
              <a:t>:</a:t>
            </a:r>
          </a:p>
          <a:p>
            <a:pPr marL="1143000" marR="0" lvl="2" indent="-2286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rgbClr val="FF3300"/>
                </a:solidFill>
                <a:effectLst/>
                <a:uLnTx/>
                <a:uFillTx/>
                <a:latin typeface="Verdana" pitchFamily="34" charset="0"/>
                <a:ea typeface="+mn-ea"/>
              </a:rPr>
              <a:t>type</a:t>
            </a:r>
            <a:r>
              <a:rPr kumimoji="1" lang="en-US" altLang="zh-CN" sz="2000" b="1" i="0" u="none" strike="noStrike" kern="0" cap="none" spc="0" normalizeH="0" baseline="0" noProof="0" smtClean="0">
                <a:ln>
                  <a:noFill/>
                </a:ln>
                <a:solidFill>
                  <a:schemeClr val="tx1"/>
                </a:solidFill>
                <a:effectLst/>
                <a:uLnTx/>
                <a:uFillTx/>
                <a:latin typeface="Verdana" pitchFamily="34" charset="0"/>
                <a:ea typeface="+mn-ea"/>
              </a:rPr>
              <a:t> Array_integer_ten=array[1..10]of integer;</a:t>
            </a:r>
          </a:p>
          <a:p>
            <a:pPr marL="1143000" marR="0" lvl="2" indent="-2286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chemeClr val="tx1"/>
                </a:solidFill>
                <a:effectLst/>
                <a:uLnTx/>
                <a:uFillTx/>
                <a:latin typeface="Verdana" pitchFamily="34" charset="0"/>
                <a:ea typeface="+mn-ea"/>
              </a:rPr>
              <a:t>a: Array_integer_ten;</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rgbClr val="0000FF"/>
                </a:solidFill>
                <a:effectLst/>
                <a:uLnTx/>
                <a:uFillTx/>
                <a:latin typeface="Verdana" pitchFamily="34" charset="0"/>
                <a:ea typeface="+mn-ea"/>
              </a:rPr>
              <a:t>C</a:t>
            </a:r>
            <a:r>
              <a:rPr kumimoji="1" lang="zh-CN" altLang="en-US" sz="2000" b="1" i="0" u="none" strike="noStrike" kern="0" cap="none" spc="0" normalizeH="0" baseline="0" noProof="0" smtClean="0">
                <a:ln>
                  <a:noFill/>
                </a:ln>
                <a:solidFill>
                  <a:srgbClr val="0000FF"/>
                </a:solidFill>
                <a:effectLst/>
                <a:uLnTx/>
                <a:uFillTx/>
                <a:latin typeface="Verdana" pitchFamily="34" charset="0"/>
                <a:ea typeface="+mn-ea"/>
              </a:rPr>
              <a:t>语言的类型声明</a:t>
            </a:r>
            <a:r>
              <a:rPr kumimoji="1" lang="en-US" altLang="zh-CN" sz="2000" b="1" i="0" u="none" strike="noStrike" kern="0" cap="none" spc="0" normalizeH="0" baseline="0" noProof="0" smtClean="0">
                <a:ln>
                  <a:noFill/>
                </a:ln>
                <a:solidFill>
                  <a:srgbClr val="0000FF"/>
                </a:solidFill>
                <a:effectLst/>
                <a:uLnTx/>
                <a:uFillTx/>
                <a:latin typeface="Verdana" pitchFamily="34" charset="0"/>
                <a:ea typeface="+mn-ea"/>
              </a:rPr>
              <a:t>:</a:t>
            </a:r>
          </a:p>
          <a:p>
            <a:pPr marL="1143000" marR="0" lvl="2" indent="-2286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rgbClr val="FF3300"/>
                </a:solidFill>
                <a:effectLst/>
                <a:uLnTx/>
                <a:uFillTx/>
                <a:latin typeface="Verdana" pitchFamily="34" charset="0"/>
                <a:ea typeface="+mn-ea"/>
              </a:rPr>
              <a:t>typedef</a:t>
            </a:r>
            <a:r>
              <a:rPr kumimoji="1" lang="en-US" altLang="zh-CN" sz="2000" b="1" i="0" u="none" strike="noStrike" kern="0" cap="none" spc="0" normalizeH="0" baseline="0" noProof="0" smtClean="0">
                <a:ln>
                  <a:noFill/>
                </a:ln>
                <a:solidFill>
                  <a:schemeClr val="tx1"/>
                </a:solidFill>
                <a:effectLst/>
                <a:uLnTx/>
                <a:uFillTx/>
                <a:latin typeface="Verdana" pitchFamily="34" charset="0"/>
                <a:ea typeface="+mn-ea"/>
              </a:rPr>
              <a:t> int Array_integer_ten[10];</a:t>
            </a:r>
          </a:p>
          <a:p>
            <a:pPr marL="1143000" marR="0" lvl="2" indent="-2286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smtClean="0">
                <a:ln>
                  <a:noFill/>
                </a:ln>
                <a:solidFill>
                  <a:schemeClr val="tx1"/>
                </a:solidFill>
                <a:effectLst/>
                <a:uLnTx/>
                <a:uFillTx/>
                <a:latin typeface="Verdana" pitchFamily="34" charset="0"/>
                <a:ea typeface="+mn-ea"/>
              </a:rPr>
              <a:t>Array_integer_ten a;</a:t>
            </a:r>
            <a:endPar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endParaRPr>
          </a:p>
        </p:txBody>
      </p:sp>
    </p:spTree>
    <p:extLst>
      <p:ext uri="{BB962C8B-B14F-4D97-AF65-F5344CB8AC3E}">
        <p14:creationId xmlns:p14="http://schemas.microsoft.com/office/powerpoint/2010/main" val="145722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up)">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up)">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up)">
                                      <p:cBhvr>
                                        <p:cTn id="42" dur="500"/>
                                        <p:tgtEl>
                                          <p:spTgt spid="6">
                                            <p:txEl>
                                              <p:pRg st="7" end="7"/>
                                            </p:txEl>
                                          </p:spTgt>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wipe(up)">
                                      <p:cBhvr>
                                        <p:cTn id="46" dur="500"/>
                                        <p:tgtEl>
                                          <p:spTgt spid="6">
                                            <p:txEl>
                                              <p:pRg st="8" end="8"/>
                                            </p:txEl>
                                          </p:spTgt>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Effect transition="in" filter="wipe(up)">
                                      <p:cBhvr>
                                        <p:cTn id="50" dur="500"/>
                                        <p:tgtEl>
                                          <p:spTgt spid="6">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Effect transition="in" filter="wipe(up)">
                                      <p:cBhvr>
                                        <p:cTn id="55" dur="500"/>
                                        <p:tgtEl>
                                          <p:spTgt spid="6">
                                            <p:txEl>
                                              <p:pRg st="10" end="10"/>
                                            </p:txEl>
                                          </p:spTgt>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Effect transition="in" filter="wipe(up)">
                                      <p:cBhvr>
                                        <p:cTn id="59" dur="500"/>
                                        <p:tgtEl>
                                          <p:spTgt spid="6">
                                            <p:txEl>
                                              <p:pRg st="11" end="11"/>
                                            </p:txEl>
                                          </p:spTgt>
                                        </p:tgtEl>
                                      </p:cBhvr>
                                    </p:animEffect>
                                  </p:childTnLst>
                                </p:cTn>
                              </p:par>
                            </p:childTnLst>
                          </p:cTn>
                        </p:par>
                        <p:par>
                          <p:cTn id="60" fill="hold">
                            <p:stCondLst>
                              <p:cond delay="1000"/>
                            </p:stCondLst>
                            <p:childTnLst>
                              <p:par>
                                <p:cTn id="61" presetID="22" presetClass="entr" presetSubtype="1" fill="hold" grpId="0" nodeType="after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animEffect transition="in" filter="wipe(up)">
                                      <p:cBhvr>
                                        <p:cTn id="63"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3B73B0A-3927-4003-9EE3-9DAF1A54D1A0}" type="slidenum">
              <a:rPr lang="en-US" altLang="zh-CN"/>
              <a:pPr>
                <a:defRPr/>
              </a:pPr>
              <a:t>48</a:t>
            </a:fld>
            <a:endParaRPr lang="en-US" altLang="zh-CN"/>
          </a:p>
        </p:txBody>
      </p:sp>
      <p:sp>
        <p:nvSpPr>
          <p:cNvPr id="55299" name="Rectangle 2"/>
          <p:cNvSpPr>
            <a:spLocks noGrp="1" noChangeArrowheads="1"/>
          </p:cNvSpPr>
          <p:nvPr>
            <p:ph type="title"/>
          </p:nvPr>
        </p:nvSpPr>
        <p:spPr>
          <a:xfrm>
            <a:off x="304800" y="152400"/>
            <a:ext cx="8610600" cy="669925"/>
          </a:xfrm>
        </p:spPr>
        <p:txBody>
          <a:bodyPr/>
          <a:lstStyle/>
          <a:p>
            <a:pPr eaLnBrk="1" hangingPunct="1"/>
            <a:r>
              <a:rPr lang="zh-CN" altLang="en-US" dirty="0" smtClean="0">
                <a:latin typeface="Verdana" pitchFamily="34" charset="0"/>
              </a:rPr>
              <a:t>类型表达式的递归定义</a:t>
            </a:r>
          </a:p>
        </p:txBody>
      </p:sp>
      <p:sp>
        <p:nvSpPr>
          <p:cNvPr id="6" name="Rectangle 3"/>
          <p:cNvSpPr txBox="1">
            <a:spLocks noChangeArrowheads="1"/>
          </p:cNvSpPr>
          <p:nvPr/>
        </p:nvSpPr>
        <p:spPr bwMode="auto">
          <a:xfrm>
            <a:off x="250825" y="914400"/>
            <a:ext cx="8553450" cy="575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20000"/>
              </a:spcBef>
              <a:spcAft>
                <a:spcPct val="0"/>
              </a:spcAft>
              <a:buClr>
                <a:schemeClr val="accent1"/>
              </a:buClr>
              <a:buSzPct val="70000"/>
              <a:buFont typeface="Monotype Sorts" pitchFamily="2" charset="2"/>
              <a:buChar char="n"/>
              <a:tabLst/>
              <a:defRPr/>
            </a:pPr>
            <a:r>
              <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类型表达式：</a:t>
            </a:r>
          </a:p>
          <a:p>
            <a:pPr marL="838200" marR="0" lvl="1" indent="-381000" algn="l" defTabSz="914400" rtl="0" eaLnBrk="1" fontAlgn="base" latinLnBrk="0" hangingPunct="1">
              <a:lnSpc>
                <a:spcPct val="9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或者由一个基本类型组成，或者由类型构造器施于其他类型表达式组成</a:t>
            </a:r>
          </a:p>
          <a:p>
            <a:pPr marL="838200" marR="0" lvl="1" indent="-381000" algn="l" defTabSz="914400" rtl="0" eaLnBrk="1" fontAlgn="base" latinLnBrk="0" hangingPunct="1">
              <a:lnSpc>
                <a:spcPct val="9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基本类型和类型构造器都取决于具体语言</a:t>
            </a:r>
          </a:p>
          <a:p>
            <a:pPr marL="457200" marR="0" lvl="0" indent="-457200" algn="l" defTabSz="914400" rtl="0" eaLnBrk="1" fontAlgn="base" latinLnBrk="0" hangingPunct="1">
              <a:lnSpc>
                <a:spcPct val="90000"/>
              </a:lnSpc>
              <a:spcBef>
                <a:spcPct val="20000"/>
              </a:spcBef>
              <a:spcAft>
                <a:spcPct val="0"/>
              </a:spcAft>
              <a:buClr>
                <a:schemeClr val="accent1"/>
              </a:buClr>
              <a:buSzPct val="70000"/>
              <a:buFont typeface="Monotype Sorts" pitchFamily="2" charset="2"/>
              <a:buChar char="n"/>
              <a:tabLst/>
              <a:defRPr/>
            </a:pPr>
            <a:r>
              <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本章使用的类型表达式定义（定义</a:t>
            </a:r>
            <a:r>
              <a:rPr kumimoji="1" lang="en-US" altLang="zh-CN" sz="2400" b="1" i="0" u="none" strike="noStrike" kern="0" cap="none" spc="0" normalizeH="0" baseline="0" noProof="0" dirty="0" smtClean="0">
                <a:ln>
                  <a:noFill/>
                </a:ln>
                <a:solidFill>
                  <a:schemeClr val="tx1"/>
                </a:solidFill>
                <a:effectLst/>
                <a:uLnTx/>
                <a:uFillTx/>
                <a:latin typeface="宋体" pitchFamily="2" charset="-122"/>
                <a:ea typeface="+mn-ea"/>
                <a:cs typeface="+mn-cs"/>
              </a:rPr>
              <a:t>6.1</a:t>
            </a:r>
            <a:r>
              <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a:t>
            </a:r>
          </a:p>
          <a:p>
            <a:pPr marL="838200" marR="0" lvl="1" indent="-381000" algn="l" defTabSz="914400" rtl="0" eaLnBrk="1" fontAlgn="base" latinLnBrk="0" hangingPunct="1">
              <a:lnSpc>
                <a:spcPct val="90000"/>
              </a:lnSpc>
              <a:spcBef>
                <a:spcPct val="20000"/>
              </a:spcBef>
              <a:spcAft>
                <a:spcPct val="0"/>
              </a:spcAft>
              <a:buClr>
                <a:schemeClr val="tx1"/>
              </a:buClr>
              <a:buSzTx/>
              <a:buFontTx/>
              <a:buAutoNum type="arabicPeriod"/>
              <a:tabLst/>
              <a:defRPr/>
            </a:pP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基本类型是类型表达式：</a:t>
            </a:r>
            <a:r>
              <a:rPr kumimoji="1" lang="en-US" altLang="zh-CN" sz="2000" b="1" i="0" u="none" strike="noStrike" kern="0" cap="none" spc="0" normalizeH="0" baseline="0" noProof="0" dirty="0" err="1" smtClean="0">
                <a:ln>
                  <a:noFill/>
                </a:ln>
                <a:solidFill>
                  <a:schemeClr val="tx1"/>
                </a:solidFill>
                <a:effectLst/>
                <a:uLnTx/>
                <a:uFillTx/>
                <a:latin typeface="宋体" pitchFamily="2" charset="-122"/>
                <a:ea typeface="+mn-ea"/>
              </a:rPr>
              <a:t>boolean</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a:t>
            </a:r>
            <a:r>
              <a:rPr kumimoji="1" lang="en-US" altLang="zh-CN" sz="2000" b="1" i="0" u="none" strike="noStrike" kern="0" cap="none" spc="0" normalizeH="0" baseline="0" noProof="0" dirty="0" smtClean="0">
                <a:ln>
                  <a:noFill/>
                </a:ln>
                <a:solidFill>
                  <a:schemeClr val="tx1"/>
                </a:solidFill>
                <a:effectLst/>
                <a:uLnTx/>
                <a:uFillTx/>
                <a:latin typeface="宋体" pitchFamily="2" charset="-122"/>
                <a:ea typeface="+mn-ea"/>
              </a:rPr>
              <a:t>char</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a:t>
            </a:r>
            <a:r>
              <a:rPr kumimoji="1" lang="en-US" altLang="zh-CN" sz="2000" b="1" i="0" u="none" strike="noStrike" kern="0" cap="none" spc="0" normalizeH="0" baseline="0" noProof="0" dirty="0" smtClean="0">
                <a:ln>
                  <a:noFill/>
                </a:ln>
                <a:solidFill>
                  <a:schemeClr val="tx1"/>
                </a:solidFill>
                <a:effectLst/>
                <a:uLnTx/>
                <a:uFillTx/>
                <a:latin typeface="宋体" pitchFamily="2" charset="-122"/>
                <a:ea typeface="+mn-ea"/>
              </a:rPr>
              <a:t>integer</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和 </a:t>
            </a:r>
            <a:r>
              <a:rPr kumimoji="1" lang="en-US" altLang="zh-CN" sz="2000" b="1" i="0" u="none" strike="noStrike" kern="0" cap="none" spc="0" normalizeH="0" baseline="0" noProof="0" dirty="0" smtClean="0">
                <a:ln>
                  <a:noFill/>
                </a:ln>
                <a:solidFill>
                  <a:schemeClr val="tx1"/>
                </a:solidFill>
                <a:effectLst/>
                <a:uLnTx/>
                <a:uFillTx/>
                <a:latin typeface="宋体" pitchFamily="2" charset="-122"/>
                <a:ea typeface="+mn-ea"/>
              </a:rPr>
              <a:t>real</a:t>
            </a:r>
          </a:p>
          <a:p>
            <a:pPr marL="1257300" marR="0" lvl="2" indent="-342900" algn="l" defTabSz="914400" rtl="0" eaLnBrk="1" fontAlgn="base" latinLnBrk="0" hangingPunct="1">
              <a:lnSpc>
                <a:spcPct val="9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专用基本类型：</a:t>
            </a:r>
          </a:p>
          <a:p>
            <a:pPr marL="1257300" marR="0" lvl="2" indent="-3429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dirty="0" err="1" smtClean="0">
                <a:ln>
                  <a:noFill/>
                </a:ln>
                <a:solidFill>
                  <a:schemeClr val="tx1"/>
                </a:solidFill>
                <a:effectLst/>
                <a:uLnTx/>
                <a:uFillTx/>
                <a:latin typeface="宋体" pitchFamily="2" charset="-122"/>
                <a:ea typeface="+mn-ea"/>
              </a:rPr>
              <a:t>type_error</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错误类型：标志类型检查期间的错误</a:t>
            </a:r>
          </a:p>
          <a:p>
            <a:pPr marL="1257300" marR="0" lvl="2" indent="-342900" algn="l" defTabSz="914400" rtl="0" eaLnBrk="1" fontAlgn="base" latinLnBrk="0" hangingPunct="1">
              <a:lnSpc>
                <a:spcPct val="90000"/>
              </a:lnSpc>
              <a:spcBef>
                <a:spcPct val="20000"/>
              </a:spcBef>
              <a:spcAft>
                <a:spcPct val="0"/>
              </a:spcAft>
              <a:buClrTx/>
              <a:buSzTx/>
              <a:buFontTx/>
              <a:buNone/>
              <a:tabLst/>
              <a:defRPr/>
            </a:pPr>
            <a:r>
              <a:rPr kumimoji="1" lang="en-US" altLang="zh-CN" sz="2000" b="1" i="0" u="none" strike="noStrike" kern="0" cap="none" spc="0" normalizeH="0" baseline="0" noProof="0" dirty="0" smtClean="0">
                <a:ln>
                  <a:noFill/>
                </a:ln>
                <a:solidFill>
                  <a:schemeClr val="tx1"/>
                </a:solidFill>
                <a:effectLst/>
                <a:uLnTx/>
                <a:uFillTx/>
                <a:latin typeface="宋体" pitchFamily="2" charset="-122"/>
                <a:ea typeface="+mn-ea"/>
              </a:rPr>
              <a:t>void</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回避类型：检查语句、语句序列等没有数据类型的语言结构</a:t>
            </a:r>
          </a:p>
          <a:p>
            <a:pPr marL="838200" marR="0" lvl="1" indent="-381000" algn="l" defTabSz="914400" rtl="0" eaLnBrk="1" fontAlgn="base" latinLnBrk="0" hangingPunct="1">
              <a:lnSpc>
                <a:spcPct val="90000"/>
              </a:lnSpc>
              <a:spcBef>
                <a:spcPct val="20000"/>
              </a:spcBef>
              <a:spcAft>
                <a:spcPct val="0"/>
              </a:spcAft>
              <a:buClr>
                <a:schemeClr val="tx1"/>
              </a:buClr>
              <a:buSzTx/>
              <a:buFontTx/>
              <a:buAutoNum type="arabicPeriod"/>
              <a:tabLst/>
              <a:defRPr/>
            </a:pP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类型表达式可以命名，类型名是类型表达式。</a:t>
            </a:r>
          </a:p>
          <a:p>
            <a:pPr marL="838200" marR="0" lvl="1" indent="-381000" algn="l" defTabSz="914400" rtl="0" eaLnBrk="1" fontAlgn="base" latinLnBrk="0" hangingPunct="1">
              <a:lnSpc>
                <a:spcPct val="90000"/>
              </a:lnSpc>
              <a:spcBef>
                <a:spcPct val="20000"/>
              </a:spcBef>
              <a:spcAft>
                <a:spcPct val="0"/>
              </a:spcAft>
              <a:buClr>
                <a:schemeClr val="tx1"/>
              </a:buClr>
              <a:buSzTx/>
              <a:buFontTx/>
              <a:buAutoNum type="arabicPeriod"/>
              <a:tabLst/>
              <a:defRPr/>
            </a:pPr>
            <a:r>
              <a:rPr kumimoji="1" lang="zh-CN" altLang="en-US" sz="2000" b="1" i="0" u="none" strike="noStrike" kern="0" cap="none" spc="0" normalizeH="0" baseline="0" noProof="0" dirty="0" smtClean="0">
                <a:ln>
                  <a:noFill/>
                </a:ln>
                <a:solidFill>
                  <a:srgbClr val="3333FF"/>
                </a:solidFill>
                <a:effectLst/>
                <a:uLnTx/>
                <a:uFillTx/>
                <a:latin typeface="宋体" pitchFamily="2" charset="-122"/>
                <a:ea typeface="+mn-ea"/>
              </a:rPr>
              <a:t>类型构造器</a:t>
            </a:r>
            <a:r>
              <a:rPr kumimoji="1" lang="zh-CN" altLang="en-US" sz="2000" b="1" i="0" u="none" strike="noStrike" kern="0" cap="none" spc="0" normalizeH="0" baseline="0" noProof="0" dirty="0" smtClean="0">
                <a:ln>
                  <a:noFill/>
                </a:ln>
                <a:solidFill>
                  <a:schemeClr val="tx1"/>
                </a:solidFill>
                <a:effectLst/>
                <a:uLnTx/>
                <a:uFillTx/>
                <a:latin typeface="宋体" pitchFamily="2" charset="-122"/>
                <a:ea typeface="+mn-ea"/>
              </a:rPr>
              <a:t>作用于类型表达式的结果仍是类型表达式</a:t>
            </a:r>
          </a:p>
          <a:p>
            <a:pPr marL="1257300" marR="0" lvl="2" indent="-342900" algn="l" defTabSz="914400" rtl="0" eaLnBrk="1" fontAlgn="base" latinLnBrk="0" hangingPunct="1">
              <a:lnSpc>
                <a:spcPct val="90000"/>
              </a:lnSpc>
              <a:spcBef>
                <a:spcPct val="20000"/>
              </a:spcBef>
              <a:spcAft>
                <a:spcPct val="0"/>
              </a:spcAft>
              <a:buClr>
                <a:schemeClr val="tx1"/>
              </a:buClr>
              <a:buSzTx/>
              <a:buFontTx/>
              <a:buAutoNum type="arabicParenR"/>
              <a:tabLst/>
              <a:defRPr/>
            </a:pPr>
            <a:r>
              <a:rPr kumimoji="1" lang="zh-CN" altLang="en-US" sz="1800" b="1" i="0" u="none" strike="noStrike" kern="0" cap="none" spc="0" normalizeH="0" baseline="0" noProof="0" dirty="0" smtClean="0">
                <a:ln>
                  <a:noFill/>
                </a:ln>
                <a:solidFill>
                  <a:srgbClr val="3333FF"/>
                </a:solidFill>
                <a:effectLst/>
                <a:uLnTx/>
                <a:uFillTx/>
                <a:latin typeface="宋体" pitchFamily="2" charset="-122"/>
                <a:ea typeface="+mn-ea"/>
              </a:rPr>
              <a:t>数组</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：如果</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T</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是类型表达式，那么</a:t>
            </a:r>
            <a:r>
              <a:rPr kumimoji="1" lang="en-US" altLang="zh-CN" sz="1800" b="1" i="0" u="none" strike="noStrike" kern="0" cap="none" spc="0" normalizeH="0" baseline="0" noProof="0" dirty="0" smtClean="0">
                <a:ln>
                  <a:noFill/>
                </a:ln>
                <a:solidFill>
                  <a:srgbClr val="3333FF"/>
                </a:solidFill>
                <a:effectLst/>
                <a:uLnTx/>
                <a:uFillTx/>
                <a:latin typeface="Verdana" pitchFamily="34" charset="0"/>
                <a:ea typeface="+mn-ea"/>
              </a:rPr>
              <a:t>array(I</a:t>
            </a:r>
            <a:r>
              <a:rPr kumimoji="1" lang="zh-CN" altLang="en-US" sz="1800" b="1" i="0" u="none" strike="noStrike" kern="0" cap="none" spc="0" normalizeH="0" baseline="0" noProof="0" dirty="0" smtClean="0">
                <a:ln>
                  <a:noFill/>
                </a:ln>
                <a:solidFill>
                  <a:srgbClr val="3333FF"/>
                </a:solidFill>
                <a:effectLst/>
                <a:uLnTx/>
                <a:uFillTx/>
                <a:latin typeface="Verdana" pitchFamily="34" charset="0"/>
                <a:ea typeface="+mn-ea"/>
              </a:rPr>
              <a:t>，</a:t>
            </a:r>
            <a:r>
              <a:rPr kumimoji="1" lang="en-US" altLang="zh-CN" sz="1800" b="1" i="0" u="none" strike="noStrike" kern="0" cap="none" spc="0" normalizeH="0" baseline="0" noProof="0" dirty="0" smtClean="0">
                <a:ln>
                  <a:noFill/>
                </a:ln>
                <a:solidFill>
                  <a:srgbClr val="3333FF"/>
                </a:solidFill>
                <a:effectLst/>
                <a:uLnTx/>
                <a:uFillTx/>
                <a:latin typeface="Verdana" pitchFamily="34" charset="0"/>
                <a:ea typeface="+mn-ea"/>
              </a:rPr>
              <a:t>T)</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是一个类型表达式，表示一个数组类型， </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T</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为元素类型， </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I</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为下标集合，</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I</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通常是一个整数域。</a:t>
            </a:r>
          </a:p>
          <a:p>
            <a:pPr marL="1257300" marR="0" lvl="2" indent="-342900" algn="just" defTabSz="914400" rtl="0" eaLnBrk="1" fontAlgn="base" latinLnBrk="0" hangingPunct="1">
              <a:lnSpc>
                <a:spcPct val="90000"/>
              </a:lnSpc>
              <a:spcBef>
                <a:spcPct val="20000"/>
              </a:spcBef>
              <a:spcAft>
                <a:spcPct val="0"/>
              </a:spcAft>
              <a:buClrTx/>
              <a:buSzTx/>
              <a:buFontTx/>
              <a:buNone/>
              <a:tabLst/>
              <a:defRPr/>
            </a:pP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      </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Pascal</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的例子：</a:t>
            </a:r>
            <a:r>
              <a:rPr kumimoji="1" lang="en-US" altLang="zh-CN" sz="1800" b="1" i="0" u="none" strike="noStrike" kern="0" cap="none" spc="0" normalizeH="0" baseline="0" noProof="0" dirty="0" err="1" smtClean="0">
                <a:ln>
                  <a:noFill/>
                </a:ln>
                <a:solidFill>
                  <a:schemeClr val="tx1"/>
                </a:solidFill>
                <a:effectLst/>
                <a:uLnTx/>
                <a:uFillTx/>
                <a:latin typeface="宋体" pitchFamily="2" charset="-122"/>
                <a:ea typeface="+mn-ea"/>
              </a:rPr>
              <a:t>var</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  a:array[1..10] of integer;</a:t>
            </a:r>
          </a:p>
          <a:p>
            <a:pPr marL="1257300" marR="0" lvl="2" indent="-342900" algn="l" defTabSz="914400" rtl="0" eaLnBrk="1" fontAlgn="base" latinLnBrk="0" hangingPunct="1">
              <a:lnSpc>
                <a:spcPct val="90000"/>
              </a:lnSpc>
              <a:spcBef>
                <a:spcPct val="20000"/>
              </a:spcBef>
              <a:spcAft>
                <a:spcPct val="0"/>
              </a:spcAft>
              <a:buClrTx/>
              <a:buSzTx/>
              <a:buFontTx/>
              <a:buNone/>
              <a:tabLst/>
              <a:defRPr/>
            </a:pP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      </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与</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a</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数组相关的类型表达式为：</a:t>
            </a:r>
            <a:r>
              <a:rPr kumimoji="1" lang="en-US" altLang="zh-CN" sz="1800" b="1" i="0" u="none" strike="noStrike" kern="0" cap="none" spc="0" normalizeH="0" baseline="0" noProof="0" dirty="0" smtClean="0">
                <a:ln>
                  <a:noFill/>
                </a:ln>
                <a:solidFill>
                  <a:srgbClr val="0000FF"/>
                </a:solidFill>
                <a:effectLst/>
                <a:uLnTx/>
                <a:uFillTx/>
                <a:latin typeface="宋体" pitchFamily="2" charset="-122"/>
                <a:ea typeface="+mn-ea"/>
              </a:rPr>
              <a:t>array</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(1..10,integer)</a:t>
            </a:r>
          </a:p>
          <a:p>
            <a:pPr marL="1257300" marR="0" lvl="2" indent="-342900" algn="l" defTabSz="914400" rtl="0" eaLnBrk="1" fontAlgn="base" latinLnBrk="0" hangingPunct="1">
              <a:lnSpc>
                <a:spcPct val="90000"/>
              </a:lnSpc>
              <a:spcBef>
                <a:spcPct val="20000"/>
              </a:spcBef>
              <a:spcAft>
                <a:spcPct val="0"/>
              </a:spcAft>
              <a:buClrTx/>
              <a:buSzTx/>
              <a:buFontTx/>
              <a:buNone/>
              <a:tabLst/>
              <a:defRPr/>
            </a:pP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      C</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语言的例子</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宋体" pitchFamily="2" charset="-122"/>
              </a:rPr>
              <a:t>：</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宋体" pitchFamily="2" charset="-122"/>
              </a:rPr>
              <a:t> </a:t>
            </a:r>
            <a:r>
              <a:rPr kumimoji="1" lang="en-US" altLang="zh-CN" sz="1800" b="1" i="0" u="none" strike="noStrike" kern="0" cap="none" spc="0" normalizeH="0" baseline="0" noProof="0" dirty="0" err="1" smtClean="0">
                <a:ln>
                  <a:noFill/>
                </a:ln>
                <a:solidFill>
                  <a:schemeClr val="tx1"/>
                </a:solidFill>
                <a:effectLst/>
                <a:uLnTx/>
                <a:uFillTx/>
                <a:latin typeface="宋体" pitchFamily="2" charset="-122"/>
                <a:ea typeface="宋体" pitchFamily="2" charset="-122"/>
              </a:rPr>
              <a:t>int</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宋体" pitchFamily="2" charset="-122"/>
              </a:rPr>
              <a:t> a[10];</a:t>
            </a:r>
          </a:p>
          <a:p>
            <a:pPr marL="1257300" marR="0" lvl="2" indent="-342900" algn="l" defTabSz="914400" rtl="0" eaLnBrk="1" fontAlgn="base" latinLnBrk="0" hangingPunct="1">
              <a:lnSpc>
                <a:spcPct val="90000"/>
              </a:lnSpc>
              <a:spcBef>
                <a:spcPct val="20000"/>
              </a:spcBef>
              <a:spcAft>
                <a:spcPct val="0"/>
              </a:spcAft>
              <a:buClrTx/>
              <a:buSzTx/>
              <a:buFontTx/>
              <a:buNone/>
              <a:tabLst/>
              <a:defRPr/>
            </a:pP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      与</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a</a:t>
            </a:r>
            <a:r>
              <a:rPr kumimoji="1" lang="zh-CN" altLang="en-US" sz="1800" b="1" i="0" u="none" strike="noStrike" kern="0" cap="none" spc="0" normalizeH="0" baseline="0" noProof="0" dirty="0" smtClean="0">
                <a:ln>
                  <a:noFill/>
                </a:ln>
                <a:solidFill>
                  <a:schemeClr val="tx1"/>
                </a:solidFill>
                <a:effectLst/>
                <a:uLnTx/>
                <a:uFillTx/>
                <a:latin typeface="宋体" pitchFamily="2" charset="-122"/>
                <a:ea typeface="+mn-ea"/>
              </a:rPr>
              <a:t>数组相关的类型表达式为：</a:t>
            </a:r>
            <a:r>
              <a:rPr kumimoji="1" lang="en-US" altLang="zh-CN" sz="1800" b="1" i="0" u="none" strike="noStrike" kern="0" cap="none" spc="0" normalizeH="0" baseline="0" noProof="0" dirty="0" smtClean="0">
                <a:ln>
                  <a:noFill/>
                </a:ln>
                <a:solidFill>
                  <a:srgbClr val="0000FF"/>
                </a:solidFill>
                <a:effectLst/>
                <a:uLnTx/>
                <a:uFillTx/>
                <a:latin typeface="宋体" pitchFamily="2" charset="-122"/>
                <a:ea typeface="+mn-ea"/>
              </a:rPr>
              <a:t>array</a:t>
            </a:r>
            <a:r>
              <a:rPr kumimoji="1" lang="en-US" altLang="zh-CN" sz="1800" b="1" i="0" u="none" strike="noStrike" kern="0" cap="none" spc="0" normalizeH="0" baseline="0" noProof="0" dirty="0" smtClean="0">
                <a:ln>
                  <a:noFill/>
                </a:ln>
                <a:solidFill>
                  <a:schemeClr val="tx1"/>
                </a:solidFill>
                <a:effectLst/>
                <a:uLnTx/>
                <a:uFillTx/>
                <a:latin typeface="宋体" pitchFamily="2" charset="-122"/>
                <a:ea typeface="+mn-ea"/>
              </a:rPr>
              <a:t>(0..9,integer)</a:t>
            </a:r>
          </a:p>
        </p:txBody>
      </p:sp>
    </p:spTree>
    <p:extLst>
      <p:ext uri="{BB962C8B-B14F-4D97-AF65-F5344CB8AC3E}">
        <p14:creationId xmlns:p14="http://schemas.microsoft.com/office/powerpoint/2010/main" val="62341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up)">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up)">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up)">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up)">
                                      <p:cBhvr>
                                        <p:cTn id="30" dur="500"/>
                                        <p:tgtEl>
                                          <p:spTgt spid="6">
                                            <p:txEl>
                                              <p:pRg st="5" end="5"/>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wipe(up)">
                                      <p:cBhvr>
                                        <p:cTn id="34" dur="500"/>
                                        <p:tgtEl>
                                          <p:spTgt spid="6">
                                            <p:txEl>
                                              <p:pRg st="6" end="6"/>
                                            </p:txEl>
                                          </p:spTgt>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wipe(up)">
                                      <p:cBhvr>
                                        <p:cTn id="38" dur="500"/>
                                        <p:tgtEl>
                                          <p:spTgt spid="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wipe(up)">
                                      <p:cBhvr>
                                        <p:cTn id="43" dur="500"/>
                                        <p:tgtEl>
                                          <p:spTgt spid="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wipe(up)">
                                      <p:cBhvr>
                                        <p:cTn id="48" dur="500"/>
                                        <p:tgtEl>
                                          <p:spTgt spid="6">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animEffect transition="in" filter="wipe(up)">
                                      <p:cBhvr>
                                        <p:cTn id="53" dur="500"/>
                                        <p:tgtEl>
                                          <p:spTgt spid="6">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
                                            <p:txEl>
                                              <p:pRg st="11" end="11"/>
                                            </p:txEl>
                                          </p:spTgt>
                                        </p:tgtEl>
                                        <p:attrNameLst>
                                          <p:attrName>style.visibility</p:attrName>
                                        </p:attrNameLst>
                                      </p:cBhvr>
                                      <p:to>
                                        <p:strVal val="visible"/>
                                      </p:to>
                                    </p:set>
                                    <p:animEffect transition="in" filter="wipe(up)">
                                      <p:cBhvr>
                                        <p:cTn id="58" dur="500"/>
                                        <p:tgtEl>
                                          <p:spTgt spid="6">
                                            <p:txEl>
                                              <p:pRg st="11" end="11"/>
                                            </p:txEl>
                                          </p:spTgt>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wipe(up)">
                                      <p:cBhvr>
                                        <p:cTn id="62" dur="500"/>
                                        <p:tgtEl>
                                          <p:spTgt spid="6">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Effect transition="in" filter="wipe(up)">
                                      <p:cBhvr>
                                        <p:cTn id="67" dur="500"/>
                                        <p:tgtEl>
                                          <p:spTgt spid="6">
                                            <p:txEl>
                                              <p:pRg st="13" end="13"/>
                                            </p:txEl>
                                          </p:spTgt>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6">
                                            <p:txEl>
                                              <p:pRg st="14" end="14"/>
                                            </p:txEl>
                                          </p:spTgt>
                                        </p:tgtEl>
                                        <p:attrNameLst>
                                          <p:attrName>style.visibility</p:attrName>
                                        </p:attrNameLst>
                                      </p:cBhvr>
                                      <p:to>
                                        <p:strVal val="visible"/>
                                      </p:to>
                                    </p:set>
                                    <p:animEffect transition="in" filter="wipe(up)">
                                      <p:cBhvr>
                                        <p:cTn id="71"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525" y="98630"/>
            <a:ext cx="8610600" cy="838200"/>
          </a:xfrm>
        </p:spPr>
        <p:txBody>
          <a:bodyPr/>
          <a:lstStyle/>
          <a:p>
            <a:r>
              <a:rPr lang="zh-CN" altLang="en-US" dirty="0">
                <a:latin typeface="Verdana" pitchFamily="34" charset="0"/>
              </a:rPr>
              <a:t>类型表达式的递归</a:t>
            </a:r>
            <a:r>
              <a:rPr lang="zh-CN" altLang="en-US" dirty="0" smtClean="0">
                <a:latin typeface="Verdana" pitchFamily="34" charset="0"/>
              </a:rPr>
              <a:t>定义（续</a:t>
            </a:r>
            <a:r>
              <a:rPr lang="en-US" altLang="zh-CN" dirty="0" smtClean="0">
                <a:latin typeface="Verdana" pitchFamily="34" charset="0"/>
              </a:rPr>
              <a:t>1</a:t>
            </a:r>
            <a:r>
              <a:rPr lang="zh-CN" altLang="en-US" dirty="0" smtClean="0">
                <a:latin typeface="Verdana" pitchFamily="34" charset="0"/>
              </a:rPr>
              <a:t>）</a:t>
            </a:r>
            <a:endParaRPr lang="zh-CN" altLang="en-US" dirty="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49</a:t>
            </a:fld>
            <a:endParaRPr lang="en-US" altLang="zh-CN"/>
          </a:p>
        </p:txBody>
      </p:sp>
      <p:sp>
        <p:nvSpPr>
          <p:cNvPr id="12" name="内容占位符 2"/>
          <p:cNvSpPr>
            <a:spLocks noGrp="1"/>
          </p:cNvSpPr>
          <p:nvPr>
            <p:ph idx="1"/>
          </p:nvPr>
        </p:nvSpPr>
        <p:spPr>
          <a:xfrm>
            <a:off x="296863" y="819007"/>
            <a:ext cx="8393112" cy="1439863"/>
          </a:xfrm>
        </p:spPr>
        <p:txBody>
          <a:bodyPr/>
          <a:lstStyle/>
          <a:p>
            <a:pPr marL="1042988" lvl="2" indent="-682625" eaLnBrk="1" hangingPunct="1">
              <a:buSzPct val="70000"/>
              <a:buFontTx/>
              <a:buNone/>
            </a:pPr>
            <a:r>
              <a:rPr lang="zh-CN" altLang="en-US" smtClean="0">
                <a:solidFill>
                  <a:srgbClr val="3333FF"/>
                </a:solidFill>
                <a:latin typeface="宋体" pitchFamily="2" charset="-122"/>
              </a:rPr>
              <a:t>  </a:t>
            </a:r>
            <a:r>
              <a:rPr lang="en-US" altLang="zh-CN" smtClean="0">
                <a:latin typeface="宋体" pitchFamily="2" charset="-122"/>
              </a:rPr>
              <a:t>2) </a:t>
            </a:r>
            <a:r>
              <a:rPr lang="zh-CN" altLang="en-US" smtClean="0">
                <a:solidFill>
                  <a:srgbClr val="3333FF"/>
                </a:solidFill>
                <a:latin typeface="宋体" pitchFamily="2" charset="-122"/>
              </a:rPr>
              <a:t>笛卡儿乘积</a:t>
            </a:r>
            <a:r>
              <a:rPr lang="zh-CN" altLang="en-US" smtClean="0">
                <a:latin typeface="宋体" pitchFamily="2" charset="-122"/>
              </a:rPr>
              <a:t>：如果</a:t>
            </a:r>
            <a:r>
              <a:rPr lang="en-US" altLang="zh-CN" smtClean="0">
                <a:latin typeface="宋体" pitchFamily="2" charset="-122"/>
              </a:rPr>
              <a:t>T</a:t>
            </a:r>
            <a:r>
              <a:rPr lang="en-US" altLang="zh-CN" baseline="-25000" smtClean="0">
                <a:latin typeface="宋体" pitchFamily="2" charset="-122"/>
              </a:rPr>
              <a:t>1</a:t>
            </a:r>
            <a:r>
              <a:rPr lang="zh-CN" altLang="en-US" smtClean="0">
                <a:latin typeface="宋体" pitchFamily="2" charset="-122"/>
              </a:rPr>
              <a:t>和</a:t>
            </a:r>
            <a:r>
              <a:rPr lang="en-US" altLang="zh-CN" smtClean="0">
                <a:latin typeface="宋体" pitchFamily="2" charset="-122"/>
              </a:rPr>
              <a:t>T</a:t>
            </a:r>
            <a:r>
              <a:rPr lang="en-US" altLang="zh-CN" baseline="-25000" smtClean="0">
                <a:latin typeface="宋体" pitchFamily="2" charset="-122"/>
              </a:rPr>
              <a:t>2</a:t>
            </a:r>
            <a:r>
              <a:rPr lang="zh-CN" altLang="en-US" smtClean="0">
                <a:latin typeface="宋体" pitchFamily="2" charset="-122"/>
              </a:rPr>
              <a:t>是类型表达式，那么它们的笛卡儿乘积</a:t>
            </a:r>
            <a:r>
              <a:rPr lang="en-US" altLang="zh-CN" smtClean="0">
                <a:solidFill>
                  <a:srgbClr val="3333FF"/>
                </a:solidFill>
                <a:latin typeface="Verdana" pitchFamily="34" charset="0"/>
              </a:rPr>
              <a:t>T</a:t>
            </a:r>
            <a:r>
              <a:rPr lang="en-US" altLang="zh-CN" baseline="-25000" smtClean="0">
                <a:solidFill>
                  <a:srgbClr val="3333FF"/>
                </a:solidFill>
                <a:latin typeface="Verdana" pitchFamily="34" charset="0"/>
              </a:rPr>
              <a:t>1</a:t>
            </a:r>
            <a:r>
              <a:rPr lang="en-US" altLang="zh-CN" smtClean="0">
                <a:solidFill>
                  <a:srgbClr val="3333FF"/>
                </a:solidFill>
                <a:latin typeface="Verdana" pitchFamily="34" charset="0"/>
                <a:sym typeface="Symbol" pitchFamily="18" charset="2"/>
              </a:rPr>
              <a:t></a:t>
            </a:r>
            <a:r>
              <a:rPr lang="en-US" altLang="zh-CN" smtClean="0">
                <a:solidFill>
                  <a:srgbClr val="3333FF"/>
                </a:solidFill>
                <a:latin typeface="Verdana" pitchFamily="34" charset="0"/>
              </a:rPr>
              <a:t>T</a:t>
            </a:r>
            <a:r>
              <a:rPr lang="en-US" altLang="zh-CN" baseline="-25000" smtClean="0">
                <a:solidFill>
                  <a:srgbClr val="3333FF"/>
                </a:solidFill>
                <a:latin typeface="Verdana" pitchFamily="34" charset="0"/>
              </a:rPr>
              <a:t>2</a:t>
            </a:r>
            <a:r>
              <a:rPr lang="zh-CN" altLang="en-US" smtClean="0">
                <a:latin typeface="宋体" pitchFamily="2" charset="-122"/>
              </a:rPr>
              <a:t>也是类型表达式，假定</a:t>
            </a:r>
            <a:r>
              <a:rPr lang="zh-CN" altLang="en-US" smtClean="0">
                <a:latin typeface="宋体" pitchFamily="2" charset="-122"/>
                <a:sym typeface="Symbol" pitchFamily="18" charset="2"/>
              </a:rPr>
              <a:t></a:t>
            </a:r>
            <a:r>
              <a:rPr lang="zh-CN" altLang="en-US" smtClean="0">
                <a:latin typeface="宋体" pitchFamily="2" charset="-122"/>
              </a:rPr>
              <a:t>是左结合的。</a:t>
            </a:r>
            <a:endParaRPr lang="en-US" altLang="zh-CN" smtClean="0">
              <a:latin typeface="宋体" pitchFamily="2" charset="-122"/>
            </a:endParaRPr>
          </a:p>
          <a:p>
            <a:pPr marL="1042988" lvl="2" indent="-682625" eaLnBrk="1" hangingPunct="1">
              <a:buSzPct val="70000"/>
              <a:buFontTx/>
              <a:buNone/>
            </a:pPr>
            <a:r>
              <a:rPr lang="zh-CN" altLang="en-US" smtClean="0">
                <a:latin typeface="宋体" pitchFamily="2" charset="-122"/>
              </a:rPr>
              <a:t>      引入笛卡尔积主要是为了保证定义的完整性，它可以用于描述类型的列表或元组（例如，用于表示函数参数和结构的分量）</a:t>
            </a:r>
            <a:endParaRPr lang="en-US" altLang="zh-CN" smtClean="0">
              <a:latin typeface="宋体" pitchFamily="2" charset="-122"/>
            </a:endParaRPr>
          </a:p>
          <a:p>
            <a:pPr marL="1042988" lvl="2" indent="-682625" eaLnBrk="1" hangingPunct="1">
              <a:buSzPct val="70000"/>
              <a:buFontTx/>
              <a:buNone/>
            </a:pPr>
            <a:r>
              <a:rPr lang="zh-CN" altLang="en-US" smtClean="0">
                <a:latin typeface="宋体" pitchFamily="2" charset="-122"/>
              </a:rPr>
              <a:t>         </a:t>
            </a:r>
          </a:p>
          <a:p>
            <a:pPr eaLnBrk="1" hangingPunct="1">
              <a:buFont typeface="Monotype Sorts" pitchFamily="2" charset="2"/>
              <a:buNone/>
            </a:pPr>
            <a:endParaRPr lang="zh-CN" altLang="en-US" smtClean="0"/>
          </a:p>
        </p:txBody>
      </p:sp>
      <p:sp>
        <p:nvSpPr>
          <p:cNvPr id="13" name="Text Box 5"/>
          <p:cNvSpPr txBox="1">
            <a:spLocks noChangeArrowheads="1"/>
          </p:cNvSpPr>
          <p:nvPr/>
        </p:nvSpPr>
        <p:spPr bwMode="auto">
          <a:xfrm>
            <a:off x="0" y="2258870"/>
            <a:ext cx="8729663" cy="1006475"/>
          </a:xfrm>
          <a:prstGeom prst="rect">
            <a:avLst/>
          </a:prstGeom>
          <a:noFill/>
          <a:ln w="9525">
            <a:noFill/>
            <a:miter lim="800000"/>
            <a:headEnd/>
            <a:tailEnd/>
          </a:ln>
        </p:spPr>
        <p:txBody>
          <a:bodyPr>
            <a:spAutoFit/>
          </a:bodyPr>
          <a:lstStyle/>
          <a:p>
            <a:pPr marL="1371600" lvl="2" indent="-457200">
              <a:spcBef>
                <a:spcPct val="20000"/>
              </a:spcBef>
              <a:buClr>
                <a:schemeClr val="tx1"/>
              </a:buClr>
              <a:buFontTx/>
              <a:buAutoNum type="arabicParenR" startAt="3"/>
            </a:pPr>
            <a:r>
              <a:rPr lang="zh-CN" altLang="en-US" sz="2000" dirty="0">
                <a:solidFill>
                  <a:srgbClr val="3333FF"/>
                </a:solidFill>
                <a:latin typeface="黑体" pitchFamily="2" charset="-122"/>
              </a:rPr>
              <a:t>记录</a:t>
            </a:r>
            <a:r>
              <a:rPr lang="zh-CN" altLang="en-US" sz="2000" dirty="0">
                <a:latin typeface="黑体" pitchFamily="2" charset="-122"/>
              </a:rPr>
              <a:t>：记录类型是它的各域类型的笛卡儿乘积，</a:t>
            </a:r>
            <a:r>
              <a:rPr lang="zh-CN" altLang="en-US" sz="2000" dirty="0">
                <a:latin typeface="Verdana" pitchFamily="34" charset="0"/>
              </a:rPr>
              <a:t>把类型构造器 </a:t>
            </a:r>
            <a:r>
              <a:rPr lang="en-US" altLang="zh-CN" sz="2000" dirty="0">
                <a:solidFill>
                  <a:srgbClr val="3333FF"/>
                </a:solidFill>
                <a:latin typeface="Verdana" pitchFamily="34" charset="0"/>
              </a:rPr>
              <a:t>record </a:t>
            </a:r>
            <a:r>
              <a:rPr lang="zh-CN" altLang="en-US" sz="2000" dirty="0">
                <a:latin typeface="Verdana" pitchFamily="34" charset="0"/>
              </a:rPr>
              <a:t>作用于由域名和与之相关的类型表达式组成的二元组，就形成记录的类型表达式</a:t>
            </a:r>
          </a:p>
        </p:txBody>
      </p:sp>
      <p:sp>
        <p:nvSpPr>
          <p:cNvPr id="14" name="Rectangle 2"/>
          <p:cNvSpPr>
            <a:spLocks noChangeArrowheads="1"/>
          </p:cNvSpPr>
          <p:nvPr/>
        </p:nvSpPr>
        <p:spPr bwMode="auto">
          <a:xfrm>
            <a:off x="250825" y="3384407"/>
            <a:ext cx="8335963" cy="2251075"/>
          </a:xfrm>
          <a:prstGeom prst="rect">
            <a:avLst/>
          </a:prstGeom>
          <a:noFill/>
          <a:ln w="9525">
            <a:noFill/>
            <a:miter lim="800000"/>
            <a:headEnd/>
            <a:tailEnd/>
          </a:ln>
        </p:spPr>
        <p:txBody>
          <a:bodyPr anchor="ctr"/>
          <a:lstStyle/>
          <a:p>
            <a:r>
              <a:rPr lang="en-US" altLang="zh-CN" sz="2000">
                <a:latin typeface="宋体" pitchFamily="2" charset="-122"/>
              </a:rPr>
              <a:t>         </a:t>
            </a:r>
            <a:r>
              <a:rPr lang="zh-CN" altLang="en-US" sz="2000">
                <a:latin typeface="宋体" pitchFamily="2" charset="-122"/>
              </a:rPr>
              <a:t>如</a:t>
            </a:r>
            <a:r>
              <a:rPr lang="en-US" altLang="zh-CN" sz="2000">
                <a:latin typeface="宋体" pitchFamily="2" charset="-122"/>
              </a:rPr>
              <a:t>Pascal</a:t>
            </a:r>
            <a:r>
              <a:rPr lang="zh-CN" altLang="en-US" sz="2000">
                <a:latin typeface="宋体" pitchFamily="2" charset="-122"/>
              </a:rPr>
              <a:t>语言中的申明：</a:t>
            </a:r>
            <a:endParaRPr lang="en-US" altLang="zh-CN" sz="2000">
              <a:latin typeface="宋体" pitchFamily="2" charset="-122"/>
            </a:endParaRPr>
          </a:p>
          <a:p>
            <a:pPr marL="1720850" lvl="2" indent="-228600" algn="just">
              <a:spcBef>
                <a:spcPct val="20000"/>
              </a:spcBef>
            </a:pPr>
            <a:r>
              <a:rPr lang="en-US" altLang="zh-CN" sz="2000">
                <a:latin typeface="宋体" pitchFamily="2" charset="-122"/>
              </a:rPr>
              <a:t>type  row=record</a:t>
            </a:r>
          </a:p>
          <a:p>
            <a:pPr marL="1720850" lvl="2" indent="-228600" algn="just">
              <a:spcBef>
                <a:spcPct val="20000"/>
              </a:spcBef>
            </a:pPr>
            <a:r>
              <a:rPr lang="en-US" altLang="zh-CN" sz="2000">
                <a:latin typeface="宋体" pitchFamily="2" charset="-122"/>
              </a:rPr>
              <a:t>            addr:integer;</a:t>
            </a:r>
          </a:p>
          <a:p>
            <a:pPr marL="1720850" lvl="2" indent="-228600" algn="just">
              <a:spcBef>
                <a:spcPct val="20000"/>
              </a:spcBef>
            </a:pPr>
            <a:r>
              <a:rPr lang="en-US" altLang="zh-CN" sz="2000">
                <a:latin typeface="宋体" pitchFamily="2" charset="-122"/>
              </a:rPr>
              <a:t>            name:array[1..10] of char</a:t>
            </a:r>
          </a:p>
          <a:p>
            <a:pPr marL="1720850" lvl="2" indent="-228600" algn="just">
              <a:spcBef>
                <a:spcPct val="20000"/>
              </a:spcBef>
            </a:pPr>
            <a:r>
              <a:rPr lang="en-US" altLang="zh-CN" sz="2000">
                <a:latin typeface="宋体" pitchFamily="2" charset="-122"/>
              </a:rPr>
              <a:t>          end;</a:t>
            </a:r>
          </a:p>
          <a:p>
            <a:pPr marL="1720850" lvl="2" indent="-228600">
              <a:spcBef>
                <a:spcPct val="20000"/>
              </a:spcBef>
            </a:pPr>
            <a:r>
              <a:rPr lang="en-US" altLang="zh-CN" sz="2000">
                <a:latin typeface="宋体" pitchFamily="2" charset="-122"/>
              </a:rPr>
              <a:t>var table:array[1..10] of row;</a:t>
            </a:r>
          </a:p>
          <a:p>
            <a:endParaRPr lang="zh-CN" altLang="en-US" sz="2000">
              <a:latin typeface="宋体" pitchFamily="2" charset="-122"/>
            </a:endParaRPr>
          </a:p>
        </p:txBody>
      </p:sp>
      <p:sp>
        <p:nvSpPr>
          <p:cNvPr id="15" name="Rectangle 3"/>
          <p:cNvSpPr>
            <a:spLocks noChangeArrowheads="1"/>
          </p:cNvSpPr>
          <p:nvPr/>
        </p:nvSpPr>
        <p:spPr bwMode="auto">
          <a:xfrm>
            <a:off x="161925" y="5500545"/>
            <a:ext cx="8335963" cy="1260475"/>
          </a:xfrm>
          <a:prstGeom prst="rect">
            <a:avLst/>
          </a:prstGeom>
          <a:noFill/>
          <a:ln w="9525">
            <a:noFill/>
            <a:miter lim="800000"/>
            <a:headEnd/>
            <a:tailEnd/>
          </a:ln>
        </p:spPr>
        <p:txBody>
          <a:bodyPr/>
          <a:lstStyle/>
          <a:p>
            <a:pPr marL="1714500" lvl="3" indent="-342900" algn="just">
              <a:spcBef>
                <a:spcPct val="20000"/>
              </a:spcBef>
            </a:pPr>
            <a:r>
              <a:rPr lang="zh-CN" altLang="en-US" sz="2000" dirty="0">
                <a:latin typeface="宋体" pitchFamily="2" charset="-122"/>
              </a:rPr>
              <a:t>类型名</a:t>
            </a:r>
            <a:r>
              <a:rPr lang="en-US" altLang="zh-CN" sz="2000" dirty="0">
                <a:latin typeface="宋体" pitchFamily="2" charset="-122"/>
              </a:rPr>
              <a:t>row</a:t>
            </a:r>
            <a:r>
              <a:rPr lang="zh-CN" altLang="en-US" sz="2000" dirty="0">
                <a:latin typeface="宋体" pitchFamily="2" charset="-122"/>
              </a:rPr>
              <a:t>代表类型表达式</a:t>
            </a:r>
            <a:r>
              <a:rPr lang="en-US" altLang="zh-CN" sz="2000" dirty="0">
                <a:latin typeface="宋体" pitchFamily="2" charset="-122"/>
              </a:rPr>
              <a:t>:</a:t>
            </a:r>
          </a:p>
          <a:p>
            <a:pPr marL="1714500" lvl="3" indent="-342900" algn="just">
              <a:spcBef>
                <a:spcPct val="20000"/>
              </a:spcBef>
            </a:pPr>
            <a:r>
              <a:rPr lang="en-US" altLang="zh-CN" sz="2000" dirty="0">
                <a:solidFill>
                  <a:srgbClr val="0000FF"/>
                </a:solidFill>
                <a:latin typeface="宋体" pitchFamily="2" charset="-122"/>
              </a:rPr>
              <a:t>record</a:t>
            </a:r>
            <a:r>
              <a:rPr lang="en-US" altLang="zh-CN" sz="2000" dirty="0">
                <a:latin typeface="宋体" pitchFamily="2" charset="-122"/>
              </a:rPr>
              <a:t>((</a:t>
            </a:r>
            <a:r>
              <a:rPr lang="en-US" altLang="zh-CN" sz="2000" dirty="0" err="1">
                <a:latin typeface="宋体" pitchFamily="2" charset="-122"/>
              </a:rPr>
              <a:t>addr</a:t>
            </a:r>
            <a:r>
              <a:rPr lang="en-US" altLang="zh-CN" sz="2000" dirty="0" err="1">
                <a:latin typeface="宋体" pitchFamily="2" charset="-122"/>
                <a:sym typeface="Symbol" pitchFamily="18" charset="2"/>
              </a:rPr>
              <a:t></a:t>
            </a:r>
            <a:r>
              <a:rPr lang="en-US" altLang="zh-CN" sz="2000" dirty="0" err="1">
                <a:latin typeface="宋体" pitchFamily="2" charset="-122"/>
              </a:rPr>
              <a:t>integer</a:t>
            </a:r>
            <a:r>
              <a:rPr lang="en-US" altLang="zh-CN" sz="2000" dirty="0">
                <a:latin typeface="宋体" pitchFamily="2" charset="-122"/>
              </a:rPr>
              <a:t>)</a:t>
            </a:r>
            <a:r>
              <a:rPr lang="en-US" altLang="zh-CN" sz="2000" dirty="0">
                <a:latin typeface="宋体" pitchFamily="2" charset="-122"/>
                <a:sym typeface="Symbol" pitchFamily="18" charset="2"/>
              </a:rPr>
              <a:t></a:t>
            </a:r>
            <a:r>
              <a:rPr lang="en-US" altLang="zh-CN" sz="2000" dirty="0" smtClean="0">
                <a:latin typeface="宋体" pitchFamily="2" charset="-122"/>
              </a:rPr>
              <a:t>(</a:t>
            </a:r>
            <a:r>
              <a:rPr lang="en-US" altLang="zh-CN" sz="2000" dirty="0" err="1" smtClean="0">
                <a:latin typeface="宋体" pitchFamily="2" charset="-122"/>
              </a:rPr>
              <a:t>name</a:t>
            </a:r>
            <a:r>
              <a:rPr lang="en-US" altLang="zh-CN" sz="2000" dirty="0" err="1">
                <a:latin typeface="宋体" pitchFamily="2" charset="-122"/>
                <a:sym typeface="Symbol" pitchFamily="18" charset="2"/>
              </a:rPr>
              <a:t></a:t>
            </a:r>
            <a:r>
              <a:rPr lang="en-US" altLang="zh-CN" sz="2000" dirty="0" err="1">
                <a:latin typeface="宋体" pitchFamily="2" charset="-122"/>
              </a:rPr>
              <a:t>array</a:t>
            </a:r>
            <a:r>
              <a:rPr lang="en-US" altLang="zh-CN" sz="2000" dirty="0">
                <a:latin typeface="宋体" pitchFamily="2" charset="-122"/>
              </a:rPr>
              <a:t>(1..10,char)))</a:t>
            </a:r>
          </a:p>
          <a:p>
            <a:pPr marL="1295400" lvl="2" indent="-381000" algn="just">
              <a:spcBef>
                <a:spcPct val="20000"/>
              </a:spcBef>
            </a:pPr>
            <a:r>
              <a:rPr lang="en-US" altLang="zh-CN" sz="2000" dirty="0">
                <a:latin typeface="宋体" pitchFamily="2" charset="-122"/>
              </a:rPr>
              <a:t>   </a:t>
            </a:r>
            <a:r>
              <a:rPr lang="zh-CN" altLang="en-US" sz="2000" dirty="0">
                <a:latin typeface="宋体" pitchFamily="2" charset="-122"/>
              </a:rPr>
              <a:t>变量</a:t>
            </a:r>
            <a:r>
              <a:rPr lang="en-US" altLang="zh-CN" sz="2000" dirty="0">
                <a:latin typeface="宋体" pitchFamily="2" charset="-122"/>
              </a:rPr>
              <a:t>table</a:t>
            </a:r>
            <a:r>
              <a:rPr lang="zh-CN" altLang="en-US" sz="2000" dirty="0">
                <a:latin typeface="宋体" pitchFamily="2" charset="-122"/>
              </a:rPr>
              <a:t>的类型表达式为：</a:t>
            </a:r>
            <a:r>
              <a:rPr lang="en-US" altLang="zh-CN" sz="2000" dirty="0">
                <a:solidFill>
                  <a:srgbClr val="0000FF"/>
                </a:solidFill>
                <a:latin typeface="宋体" pitchFamily="2" charset="-122"/>
              </a:rPr>
              <a:t>array</a:t>
            </a:r>
            <a:r>
              <a:rPr lang="en-US" altLang="zh-CN" sz="2000" dirty="0">
                <a:latin typeface="宋体" pitchFamily="2" charset="-122"/>
              </a:rPr>
              <a:t>(1..10,row)</a:t>
            </a:r>
          </a:p>
        </p:txBody>
      </p:sp>
    </p:spTree>
    <p:extLst>
      <p:ext uri="{BB962C8B-B14F-4D97-AF65-F5344CB8AC3E}">
        <p14:creationId xmlns:p14="http://schemas.microsoft.com/office/powerpoint/2010/main" val="396395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up)">
                                      <p:cBhvr>
                                        <p:cTn id="11" dur="500"/>
                                        <p:tgtEl>
                                          <p:spTgt spid="12">
                                            <p:txEl>
                                              <p:pRg st="1" end="1"/>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wipe(up)">
                                      <p:cBhvr>
                                        <p:cTn id="14" dur="500"/>
                                        <p:tgtEl>
                                          <p:spTgt spid="1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up)">
                                      <p:cBhvr>
                                        <p:cTn id="19" dur="500"/>
                                        <p:tgtEl>
                                          <p:spTgt spid="1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up)">
                                      <p:cBhvr>
                                        <p:cTn id="29" dur="500"/>
                                        <p:tgtEl>
                                          <p:spTgt spid="15">
                                            <p:txEl>
                                              <p:pRg st="0" end="0"/>
                                            </p:txEl>
                                          </p:spTgt>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animEffect transition="in" filter="wipe(up)">
                                      <p:cBhvr>
                                        <p:cTn id="33" dur="500"/>
                                        <p:tgtEl>
                                          <p:spTgt spid="1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5">
                                            <p:txEl>
                                              <p:pRg st="2" end="2"/>
                                            </p:txEl>
                                          </p:spTgt>
                                        </p:tgtEl>
                                        <p:attrNameLst>
                                          <p:attrName>style.visibility</p:attrName>
                                        </p:attrNameLst>
                                      </p:cBhvr>
                                      <p:to>
                                        <p:strVal val="visible"/>
                                      </p:to>
                                    </p:set>
                                    <p:animEffect transition="in" filter="wipe(up)">
                                      <p:cBhvr>
                                        <p:cTn id="38"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33EE3DCF-9562-44C8-998A-80F63DB0740B}" type="slidenum">
              <a:rPr lang="en-US" altLang="zh-CN"/>
              <a:pPr>
                <a:defRPr/>
              </a:pPr>
              <a:t>5</a:t>
            </a:fld>
            <a:endParaRPr lang="en-US" altLang="zh-CN"/>
          </a:p>
        </p:txBody>
      </p:sp>
      <p:sp>
        <p:nvSpPr>
          <p:cNvPr id="7172" name="Rectangle 3"/>
          <p:cNvSpPr>
            <a:spLocks noGrp="1" noChangeArrowheads="1"/>
          </p:cNvSpPr>
          <p:nvPr>
            <p:ph type="title"/>
          </p:nvPr>
        </p:nvSpPr>
        <p:spPr/>
        <p:txBody>
          <a:bodyPr/>
          <a:lstStyle/>
          <a:p>
            <a:pPr eaLnBrk="1" hangingPunct="1"/>
            <a:r>
              <a:rPr lang="zh-CN" altLang="en-US" dirty="0" smtClean="0"/>
              <a:t>类型检查</a:t>
            </a:r>
          </a:p>
        </p:txBody>
      </p:sp>
      <p:sp>
        <p:nvSpPr>
          <p:cNvPr id="191492" name="Rectangle 4"/>
          <p:cNvSpPr>
            <a:spLocks noGrp="1" noChangeArrowheads="1"/>
          </p:cNvSpPr>
          <p:nvPr>
            <p:ph type="body" idx="1"/>
          </p:nvPr>
        </p:nvSpPr>
        <p:spPr>
          <a:xfrm>
            <a:off x="323850" y="1043735"/>
            <a:ext cx="8496300" cy="5625625"/>
          </a:xfrm>
        </p:spPr>
        <p:txBody>
          <a:bodyPr/>
          <a:lstStyle/>
          <a:p>
            <a:pPr eaLnBrk="1" hangingPunct="1"/>
            <a:r>
              <a:rPr lang="zh-CN" altLang="en-US" sz="2400" dirty="0" smtClean="0">
                <a:solidFill>
                  <a:srgbClr val="3333FF"/>
                </a:solidFill>
              </a:rPr>
              <a:t>动态检查</a:t>
            </a:r>
            <a:r>
              <a:rPr lang="zh-CN" altLang="en-US" sz="2400" dirty="0" smtClean="0"/>
              <a:t>：目标程序运行时进行的检查</a:t>
            </a:r>
          </a:p>
          <a:p>
            <a:pPr eaLnBrk="1" hangingPunct="1"/>
            <a:r>
              <a:rPr lang="zh-CN" altLang="en-US" sz="2400" dirty="0" smtClean="0">
                <a:solidFill>
                  <a:srgbClr val="3333FF"/>
                </a:solidFill>
              </a:rPr>
              <a:t>静态检查</a:t>
            </a:r>
            <a:r>
              <a:rPr lang="zh-CN" altLang="en-US" sz="2400" dirty="0" smtClean="0"/>
              <a:t>：读入源程序但不执行源程序的情况下进行的检查</a:t>
            </a:r>
          </a:p>
          <a:p>
            <a:pPr eaLnBrk="1" hangingPunct="1"/>
            <a:r>
              <a:rPr lang="zh-CN" altLang="en-US" sz="2400" dirty="0" smtClean="0"/>
              <a:t>由类型检查程序完成。</a:t>
            </a:r>
          </a:p>
          <a:p>
            <a:pPr lvl="1" eaLnBrk="1" hangingPunct="1"/>
            <a:r>
              <a:rPr lang="zh-CN" altLang="en-US" dirty="0" smtClean="0"/>
              <a:t>检验结构的类型是否与其上下文所期望的一致，检查操作的合法性和数据类型的相容性。如：</a:t>
            </a:r>
            <a:endParaRPr lang="en-US" altLang="zh-CN" dirty="0" smtClean="0"/>
          </a:p>
          <a:p>
            <a:pPr lvl="2" eaLnBrk="1" hangingPunct="1"/>
            <a:r>
              <a:rPr lang="zh-CN" altLang="en-US" dirty="0" smtClean="0"/>
              <a:t>内部函数 </a:t>
            </a:r>
            <a:r>
              <a:rPr lang="en-US" altLang="zh-CN" dirty="0" smtClean="0"/>
              <a:t>mod </a:t>
            </a:r>
            <a:r>
              <a:rPr lang="zh-CN" altLang="en-US" dirty="0" smtClean="0"/>
              <a:t>的运算对象的类型</a:t>
            </a:r>
            <a:endParaRPr lang="en-US" altLang="zh-CN" dirty="0" smtClean="0"/>
          </a:p>
          <a:p>
            <a:pPr lvl="2" eaLnBrk="1" hangingPunct="1"/>
            <a:r>
              <a:rPr lang="zh-CN" altLang="en-US" dirty="0" smtClean="0"/>
              <a:t>表达式中各运算对象的类型</a:t>
            </a:r>
            <a:endParaRPr lang="en-US" altLang="zh-CN" dirty="0" smtClean="0"/>
          </a:p>
          <a:p>
            <a:pPr lvl="2" eaLnBrk="1" hangingPunct="1"/>
            <a:r>
              <a:rPr lang="zh-CN" altLang="en-US" dirty="0" smtClean="0"/>
              <a:t>用户自定义函数的参数类型、返回值类型</a:t>
            </a:r>
            <a:endParaRPr lang="en-US" altLang="zh-CN" dirty="0" smtClean="0"/>
          </a:p>
          <a:p>
            <a:pPr lvl="1" eaLnBrk="1" hangingPunct="1"/>
            <a:r>
              <a:rPr lang="zh-CN" altLang="en-US" dirty="0"/>
              <a:t>唯一性检查</a:t>
            </a:r>
          </a:p>
          <a:p>
            <a:pPr lvl="2" eaLnBrk="1" hangingPunct="1"/>
            <a:r>
              <a:rPr lang="zh-CN" altLang="en-US" dirty="0"/>
              <a:t>一个标识符在同</a:t>
            </a:r>
            <a:r>
              <a:rPr lang="zh-CN" altLang="en-US" dirty="0" smtClean="0"/>
              <a:t>一作用域中必须且</a:t>
            </a:r>
            <a:r>
              <a:rPr lang="zh-CN" altLang="en-US" dirty="0"/>
              <a:t>只能被说明一次</a:t>
            </a:r>
          </a:p>
          <a:p>
            <a:pPr lvl="2" eaLnBrk="1" hangingPunct="1"/>
            <a:r>
              <a:rPr lang="en-US" altLang="zh-CN" dirty="0"/>
              <a:t>CASE</a:t>
            </a:r>
            <a:r>
              <a:rPr lang="zh-CN" altLang="en-US" dirty="0"/>
              <a:t>语句中用于匹配选择表达式的常量必须各不相同</a:t>
            </a:r>
          </a:p>
          <a:p>
            <a:pPr lvl="2" eaLnBrk="1" hangingPunct="1"/>
            <a:r>
              <a:rPr lang="zh-CN" altLang="en-US" dirty="0" smtClean="0"/>
              <a:t>枚举类型定义中的各元素不允许重复</a:t>
            </a:r>
            <a:endParaRPr lang="en-US" altLang="zh-CN" dirty="0" smtClean="0"/>
          </a:p>
          <a:p>
            <a:pPr lvl="1" eaLnBrk="1" hangingPunct="1"/>
            <a:r>
              <a:rPr lang="zh-CN" altLang="en-US" dirty="0"/>
              <a:t>控制流检查</a:t>
            </a:r>
          </a:p>
          <a:p>
            <a:pPr lvl="2" eaLnBrk="1" hangingPunct="1"/>
            <a:r>
              <a:rPr lang="zh-CN" altLang="en-US" dirty="0"/>
              <a:t>检查控制语句是否使控制转移到一个合法的位置</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492">
                                            <p:txEl>
                                              <p:pRg st="0" end="0"/>
                                            </p:txEl>
                                          </p:spTgt>
                                        </p:tgtEl>
                                        <p:attrNameLst>
                                          <p:attrName>style.visibility</p:attrName>
                                        </p:attrNameLst>
                                      </p:cBhvr>
                                      <p:to>
                                        <p:strVal val="visible"/>
                                      </p:to>
                                    </p:set>
                                    <p:animEffect transition="in" filter="wipe(up)">
                                      <p:cBhvr>
                                        <p:cTn id="7" dur="500"/>
                                        <p:tgtEl>
                                          <p:spTgt spid="191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1492">
                                            <p:txEl>
                                              <p:pRg st="1" end="1"/>
                                            </p:txEl>
                                          </p:spTgt>
                                        </p:tgtEl>
                                        <p:attrNameLst>
                                          <p:attrName>style.visibility</p:attrName>
                                        </p:attrNameLst>
                                      </p:cBhvr>
                                      <p:to>
                                        <p:strVal val="visible"/>
                                      </p:to>
                                    </p:set>
                                    <p:animEffect transition="in" filter="wipe(up)">
                                      <p:cBhvr>
                                        <p:cTn id="12" dur="500"/>
                                        <p:tgtEl>
                                          <p:spTgt spid="1914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1492">
                                            <p:txEl>
                                              <p:pRg st="2" end="2"/>
                                            </p:txEl>
                                          </p:spTgt>
                                        </p:tgtEl>
                                        <p:attrNameLst>
                                          <p:attrName>style.visibility</p:attrName>
                                        </p:attrNameLst>
                                      </p:cBhvr>
                                      <p:to>
                                        <p:strVal val="visible"/>
                                      </p:to>
                                    </p:set>
                                    <p:animEffect transition="in" filter="wipe(up)">
                                      <p:cBhvr>
                                        <p:cTn id="17" dur="500"/>
                                        <p:tgtEl>
                                          <p:spTgt spid="1914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1492">
                                            <p:txEl>
                                              <p:pRg st="3" end="3"/>
                                            </p:txEl>
                                          </p:spTgt>
                                        </p:tgtEl>
                                        <p:attrNameLst>
                                          <p:attrName>style.visibility</p:attrName>
                                        </p:attrNameLst>
                                      </p:cBhvr>
                                      <p:to>
                                        <p:strVal val="visible"/>
                                      </p:to>
                                    </p:set>
                                    <p:animEffect transition="in" filter="wipe(up)">
                                      <p:cBhvr>
                                        <p:cTn id="22" dur="500"/>
                                        <p:tgtEl>
                                          <p:spTgt spid="191492">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91492">
                                            <p:txEl>
                                              <p:pRg st="4" end="4"/>
                                            </p:txEl>
                                          </p:spTgt>
                                        </p:tgtEl>
                                        <p:attrNameLst>
                                          <p:attrName>style.visibility</p:attrName>
                                        </p:attrNameLst>
                                      </p:cBhvr>
                                      <p:to>
                                        <p:strVal val="visible"/>
                                      </p:to>
                                    </p:set>
                                    <p:animEffect transition="in" filter="wipe(up)">
                                      <p:cBhvr>
                                        <p:cTn id="26" dur="500"/>
                                        <p:tgtEl>
                                          <p:spTgt spid="191492">
                                            <p:txEl>
                                              <p:pRg st="4" end="4"/>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191492">
                                            <p:txEl>
                                              <p:pRg st="5" end="5"/>
                                            </p:txEl>
                                          </p:spTgt>
                                        </p:tgtEl>
                                        <p:attrNameLst>
                                          <p:attrName>style.visibility</p:attrName>
                                        </p:attrNameLst>
                                      </p:cBhvr>
                                      <p:to>
                                        <p:strVal val="visible"/>
                                      </p:to>
                                    </p:set>
                                    <p:animEffect transition="in" filter="wipe(up)">
                                      <p:cBhvr>
                                        <p:cTn id="30" dur="500"/>
                                        <p:tgtEl>
                                          <p:spTgt spid="191492">
                                            <p:txEl>
                                              <p:pRg st="5" end="5"/>
                                            </p:txEl>
                                          </p:spTgt>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191492">
                                            <p:txEl>
                                              <p:pRg st="6" end="6"/>
                                            </p:txEl>
                                          </p:spTgt>
                                        </p:tgtEl>
                                        <p:attrNameLst>
                                          <p:attrName>style.visibility</p:attrName>
                                        </p:attrNameLst>
                                      </p:cBhvr>
                                      <p:to>
                                        <p:strVal val="visible"/>
                                      </p:to>
                                    </p:set>
                                    <p:animEffect transition="in" filter="wipe(up)">
                                      <p:cBhvr>
                                        <p:cTn id="34" dur="500"/>
                                        <p:tgtEl>
                                          <p:spTgt spid="19149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91492">
                                            <p:txEl>
                                              <p:pRg st="7" end="7"/>
                                            </p:txEl>
                                          </p:spTgt>
                                        </p:tgtEl>
                                        <p:attrNameLst>
                                          <p:attrName>style.visibility</p:attrName>
                                        </p:attrNameLst>
                                      </p:cBhvr>
                                      <p:to>
                                        <p:strVal val="visible"/>
                                      </p:to>
                                    </p:set>
                                    <p:animEffect transition="in" filter="wipe(up)">
                                      <p:cBhvr>
                                        <p:cTn id="39" dur="500"/>
                                        <p:tgtEl>
                                          <p:spTgt spid="191492">
                                            <p:txEl>
                                              <p:pRg st="7" end="7"/>
                                            </p:txEl>
                                          </p:spTgt>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91492">
                                            <p:txEl>
                                              <p:pRg st="8" end="8"/>
                                            </p:txEl>
                                          </p:spTgt>
                                        </p:tgtEl>
                                        <p:attrNameLst>
                                          <p:attrName>style.visibility</p:attrName>
                                        </p:attrNameLst>
                                      </p:cBhvr>
                                      <p:to>
                                        <p:strVal val="visible"/>
                                      </p:to>
                                    </p:set>
                                    <p:animEffect transition="in" filter="wipe(up)">
                                      <p:cBhvr>
                                        <p:cTn id="43" dur="500"/>
                                        <p:tgtEl>
                                          <p:spTgt spid="191492">
                                            <p:txEl>
                                              <p:pRg st="8" end="8"/>
                                            </p:txEl>
                                          </p:spTgt>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191492">
                                            <p:txEl>
                                              <p:pRg st="9" end="9"/>
                                            </p:txEl>
                                          </p:spTgt>
                                        </p:tgtEl>
                                        <p:attrNameLst>
                                          <p:attrName>style.visibility</p:attrName>
                                        </p:attrNameLst>
                                      </p:cBhvr>
                                      <p:to>
                                        <p:strVal val="visible"/>
                                      </p:to>
                                    </p:set>
                                    <p:animEffect transition="in" filter="wipe(up)">
                                      <p:cBhvr>
                                        <p:cTn id="47" dur="500"/>
                                        <p:tgtEl>
                                          <p:spTgt spid="191492">
                                            <p:txEl>
                                              <p:pRg st="9" end="9"/>
                                            </p:txEl>
                                          </p:spTgt>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191492">
                                            <p:txEl>
                                              <p:pRg st="10" end="10"/>
                                            </p:txEl>
                                          </p:spTgt>
                                        </p:tgtEl>
                                        <p:attrNameLst>
                                          <p:attrName>style.visibility</p:attrName>
                                        </p:attrNameLst>
                                      </p:cBhvr>
                                      <p:to>
                                        <p:strVal val="visible"/>
                                      </p:to>
                                    </p:set>
                                    <p:animEffect transition="in" filter="wipe(up)">
                                      <p:cBhvr>
                                        <p:cTn id="51" dur="500"/>
                                        <p:tgtEl>
                                          <p:spTgt spid="191492">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91492">
                                            <p:txEl>
                                              <p:pRg st="11" end="11"/>
                                            </p:txEl>
                                          </p:spTgt>
                                        </p:tgtEl>
                                        <p:attrNameLst>
                                          <p:attrName>style.visibility</p:attrName>
                                        </p:attrNameLst>
                                      </p:cBhvr>
                                      <p:to>
                                        <p:strVal val="visible"/>
                                      </p:to>
                                    </p:set>
                                    <p:animEffect transition="in" filter="wipe(up)">
                                      <p:cBhvr>
                                        <p:cTn id="56" dur="500"/>
                                        <p:tgtEl>
                                          <p:spTgt spid="191492">
                                            <p:txEl>
                                              <p:pRg st="11" end="11"/>
                                            </p:txEl>
                                          </p:spTgt>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91492">
                                            <p:txEl>
                                              <p:pRg st="12" end="12"/>
                                            </p:txEl>
                                          </p:spTgt>
                                        </p:tgtEl>
                                        <p:attrNameLst>
                                          <p:attrName>style.visibility</p:attrName>
                                        </p:attrNameLst>
                                      </p:cBhvr>
                                      <p:to>
                                        <p:strVal val="visible"/>
                                      </p:to>
                                    </p:set>
                                    <p:animEffect transition="in" filter="wipe(up)">
                                      <p:cBhvr>
                                        <p:cTn id="60" dur="500"/>
                                        <p:tgtEl>
                                          <p:spTgt spid="19149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uiExpand="1"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9E22E59D-5EBA-4A02-A897-A26CC8151A3B}" type="slidenum">
              <a:rPr lang="en-US" altLang="zh-CN"/>
              <a:pPr>
                <a:defRPr/>
              </a:pPr>
              <a:t>50</a:t>
            </a:fld>
            <a:endParaRPr lang="en-US" altLang="zh-CN"/>
          </a:p>
        </p:txBody>
      </p:sp>
      <p:sp>
        <p:nvSpPr>
          <p:cNvPr id="2" name="标题 1"/>
          <p:cNvSpPr>
            <a:spLocks noGrp="1"/>
          </p:cNvSpPr>
          <p:nvPr>
            <p:ph type="title"/>
          </p:nvPr>
        </p:nvSpPr>
        <p:spPr/>
        <p:txBody>
          <a:bodyPr/>
          <a:lstStyle/>
          <a:p>
            <a:r>
              <a:rPr lang="zh-CN" altLang="en-US" dirty="0">
                <a:latin typeface="Verdana" pitchFamily="34" charset="0"/>
              </a:rPr>
              <a:t>类型表达式的递归定义（</a:t>
            </a:r>
            <a:r>
              <a:rPr lang="zh-CN" altLang="en-US" dirty="0" smtClean="0">
                <a:latin typeface="Verdana" pitchFamily="34" charset="0"/>
              </a:rPr>
              <a:t>续</a:t>
            </a:r>
            <a:r>
              <a:rPr lang="en-US" altLang="zh-CN" dirty="0" smtClean="0">
                <a:latin typeface="Verdana" pitchFamily="34" charset="0"/>
              </a:rPr>
              <a:t>2</a:t>
            </a:r>
            <a:r>
              <a:rPr lang="zh-CN" altLang="en-US" dirty="0" smtClean="0">
                <a:latin typeface="Verdana" pitchFamily="34" charset="0"/>
              </a:rPr>
              <a:t>）</a:t>
            </a:r>
            <a:endParaRPr lang="zh-CN" altLang="en-US" dirty="0"/>
          </a:p>
        </p:txBody>
      </p:sp>
      <p:sp>
        <p:nvSpPr>
          <p:cNvPr id="7" name="Rectangle 3"/>
          <p:cNvSpPr>
            <a:spLocks noChangeArrowheads="1"/>
          </p:cNvSpPr>
          <p:nvPr/>
        </p:nvSpPr>
        <p:spPr bwMode="auto">
          <a:xfrm>
            <a:off x="341530" y="908720"/>
            <a:ext cx="8335962" cy="2413000"/>
          </a:xfrm>
          <a:prstGeom prst="rect">
            <a:avLst/>
          </a:prstGeom>
          <a:noFill/>
          <a:ln w="9525">
            <a:noFill/>
            <a:miter lim="800000"/>
            <a:headEnd/>
            <a:tailEnd/>
          </a:ln>
        </p:spPr>
        <p:txBody>
          <a:bodyPr/>
          <a:lstStyle/>
          <a:p>
            <a:pPr marL="1440000" lvl="2" indent="-228600" algn="just">
              <a:spcBef>
                <a:spcPct val="20000"/>
              </a:spcBef>
              <a:defRPr/>
            </a:pPr>
            <a:r>
              <a:rPr lang="zh-CN" altLang="en-US" sz="2000" dirty="0">
                <a:latin typeface="宋体" pitchFamily="2" charset="-122"/>
              </a:rPr>
              <a:t>功能相同的申明在</a:t>
            </a:r>
            <a:r>
              <a:rPr lang="en-US" altLang="zh-CN" sz="2000" dirty="0">
                <a:latin typeface="宋体" pitchFamily="2" charset="-122"/>
              </a:rPr>
              <a:t>C</a:t>
            </a:r>
            <a:r>
              <a:rPr lang="zh-CN" altLang="en-US" sz="2000" dirty="0">
                <a:latin typeface="宋体" pitchFamily="2" charset="-122"/>
              </a:rPr>
              <a:t>语言中的表示：</a:t>
            </a:r>
            <a:endParaRPr lang="en-US" altLang="zh-CN" sz="2000" dirty="0">
              <a:latin typeface="宋体" pitchFamily="2" charset="-122"/>
            </a:endParaRPr>
          </a:p>
          <a:p>
            <a:pPr marL="1720850" lvl="2" indent="-228600" algn="just">
              <a:spcBef>
                <a:spcPct val="20000"/>
              </a:spcBef>
              <a:defRPr/>
            </a:pPr>
            <a:r>
              <a:rPr lang="en-US" altLang="zh-CN" sz="2000" dirty="0" err="1">
                <a:latin typeface="宋体" pitchFamily="2" charset="-122"/>
              </a:rPr>
              <a:t>typedef</a:t>
            </a:r>
            <a:r>
              <a:rPr lang="en-US" altLang="zh-CN" sz="2000" dirty="0">
                <a:latin typeface="宋体" pitchFamily="2" charset="-122"/>
              </a:rPr>
              <a:t>  </a:t>
            </a:r>
            <a:r>
              <a:rPr lang="en-US" altLang="zh-CN" sz="2000" dirty="0" err="1">
                <a:latin typeface="宋体" pitchFamily="2" charset="-122"/>
              </a:rPr>
              <a:t>struct</a:t>
            </a:r>
            <a:r>
              <a:rPr lang="en-US" altLang="zh-CN" sz="2000" dirty="0">
                <a:latin typeface="宋体" pitchFamily="2" charset="-122"/>
              </a:rPr>
              <a:t>{</a:t>
            </a:r>
          </a:p>
          <a:p>
            <a:pPr marL="1720850" lvl="2" indent="-228600" algn="just">
              <a:spcBef>
                <a:spcPct val="20000"/>
              </a:spcBef>
              <a:defRPr/>
            </a:pPr>
            <a:r>
              <a:rPr lang="en-US" altLang="zh-CN" sz="2000" dirty="0">
                <a:latin typeface="宋体" pitchFamily="2" charset="-122"/>
              </a:rPr>
              <a:t>            </a:t>
            </a:r>
            <a:r>
              <a:rPr lang="en-US" altLang="zh-CN" sz="2000" dirty="0" err="1">
                <a:latin typeface="宋体" pitchFamily="2" charset="-122"/>
              </a:rPr>
              <a:t>int</a:t>
            </a:r>
            <a:r>
              <a:rPr lang="en-US" altLang="zh-CN" sz="2000" dirty="0">
                <a:latin typeface="宋体" pitchFamily="2" charset="-122"/>
              </a:rPr>
              <a:t> </a:t>
            </a:r>
            <a:r>
              <a:rPr lang="en-US" altLang="zh-CN" sz="2000" dirty="0" err="1">
                <a:latin typeface="宋体" pitchFamily="2" charset="-122"/>
              </a:rPr>
              <a:t>addr</a:t>
            </a:r>
            <a:r>
              <a:rPr lang="en-US" altLang="zh-CN" sz="2000" dirty="0">
                <a:latin typeface="宋体" pitchFamily="2" charset="-122"/>
              </a:rPr>
              <a:t>;</a:t>
            </a:r>
          </a:p>
          <a:p>
            <a:pPr marL="1720850" lvl="2" indent="-228600" algn="just">
              <a:spcBef>
                <a:spcPct val="20000"/>
              </a:spcBef>
              <a:defRPr/>
            </a:pPr>
            <a:r>
              <a:rPr lang="en-US" altLang="zh-CN" sz="2000" dirty="0">
                <a:latin typeface="宋体" pitchFamily="2" charset="-122"/>
              </a:rPr>
              <a:t>            char name[10] ;</a:t>
            </a:r>
          </a:p>
          <a:p>
            <a:pPr marL="1720850" lvl="2" indent="-228600" algn="just">
              <a:spcBef>
                <a:spcPct val="20000"/>
              </a:spcBef>
              <a:defRPr/>
            </a:pPr>
            <a:r>
              <a:rPr lang="en-US" altLang="zh-CN" sz="2000" dirty="0">
                <a:latin typeface="宋体" pitchFamily="2" charset="-122"/>
              </a:rPr>
              <a:t> }row;</a:t>
            </a:r>
          </a:p>
          <a:p>
            <a:pPr marL="1720850" lvl="2" indent="-228600">
              <a:spcBef>
                <a:spcPct val="20000"/>
              </a:spcBef>
              <a:defRPr/>
            </a:pPr>
            <a:r>
              <a:rPr lang="en-US" altLang="zh-CN" sz="2000" dirty="0">
                <a:latin typeface="宋体" pitchFamily="2" charset="-122"/>
              </a:rPr>
              <a:t>row table[10] ;</a:t>
            </a:r>
          </a:p>
        </p:txBody>
      </p:sp>
      <p:sp>
        <p:nvSpPr>
          <p:cNvPr id="8" name="Rectangle 4"/>
          <p:cNvSpPr>
            <a:spLocks noChangeArrowheads="1"/>
          </p:cNvSpPr>
          <p:nvPr/>
        </p:nvSpPr>
        <p:spPr bwMode="auto">
          <a:xfrm>
            <a:off x="206592" y="3204245"/>
            <a:ext cx="8335963" cy="3556000"/>
          </a:xfrm>
          <a:prstGeom prst="rect">
            <a:avLst/>
          </a:prstGeom>
          <a:noFill/>
          <a:ln w="9525">
            <a:noFill/>
            <a:miter lim="800000"/>
            <a:headEnd/>
            <a:tailEnd/>
          </a:ln>
        </p:spPr>
        <p:txBody>
          <a:bodyPr/>
          <a:lstStyle/>
          <a:p>
            <a:pPr marL="1714500" lvl="3" indent="-342900" algn="just">
              <a:spcBef>
                <a:spcPct val="20000"/>
              </a:spcBef>
            </a:pPr>
            <a:r>
              <a:rPr lang="zh-CN" altLang="en-US" sz="2000" dirty="0">
                <a:latin typeface="宋体" pitchFamily="2" charset="-122"/>
              </a:rPr>
              <a:t>类型名</a:t>
            </a:r>
            <a:r>
              <a:rPr lang="en-US" altLang="zh-CN" sz="2000" dirty="0">
                <a:latin typeface="宋体" pitchFamily="2" charset="-122"/>
              </a:rPr>
              <a:t>row</a:t>
            </a:r>
            <a:r>
              <a:rPr lang="zh-CN" altLang="en-US" sz="2000" dirty="0">
                <a:latin typeface="宋体" pitchFamily="2" charset="-122"/>
              </a:rPr>
              <a:t>代表类型表达式</a:t>
            </a:r>
            <a:r>
              <a:rPr lang="en-US" altLang="zh-CN" sz="2000" dirty="0">
                <a:latin typeface="宋体" pitchFamily="2" charset="-122"/>
              </a:rPr>
              <a:t>:</a:t>
            </a:r>
          </a:p>
          <a:p>
            <a:pPr marL="1714500" lvl="3" indent="-342900" algn="just">
              <a:spcBef>
                <a:spcPct val="20000"/>
              </a:spcBef>
            </a:pPr>
            <a:r>
              <a:rPr lang="en-US" altLang="zh-CN" sz="2000" dirty="0">
                <a:solidFill>
                  <a:srgbClr val="0000FF"/>
                </a:solidFill>
                <a:latin typeface="宋体" pitchFamily="2" charset="-122"/>
              </a:rPr>
              <a:t>record</a:t>
            </a:r>
            <a:r>
              <a:rPr lang="en-US" altLang="zh-CN" sz="2000" dirty="0">
                <a:latin typeface="宋体" pitchFamily="2" charset="-122"/>
              </a:rPr>
              <a:t>((</a:t>
            </a:r>
            <a:r>
              <a:rPr lang="en-US" altLang="zh-CN" sz="2000" dirty="0" err="1">
                <a:latin typeface="宋体" pitchFamily="2" charset="-122"/>
              </a:rPr>
              <a:t>addr</a:t>
            </a:r>
            <a:r>
              <a:rPr lang="en-US" altLang="zh-CN" sz="2000" dirty="0" err="1">
                <a:latin typeface="宋体" pitchFamily="2" charset="-122"/>
                <a:sym typeface="Symbol" pitchFamily="18" charset="2"/>
              </a:rPr>
              <a:t></a:t>
            </a:r>
            <a:r>
              <a:rPr lang="en-US" altLang="zh-CN" sz="2000" dirty="0" err="1">
                <a:latin typeface="宋体" pitchFamily="2" charset="-122"/>
              </a:rPr>
              <a:t>integer</a:t>
            </a:r>
            <a:r>
              <a:rPr lang="en-US" altLang="zh-CN" sz="2000" dirty="0">
                <a:latin typeface="宋体" pitchFamily="2" charset="-122"/>
              </a:rPr>
              <a:t>)</a:t>
            </a:r>
            <a:r>
              <a:rPr lang="en-US" altLang="zh-CN" sz="2000" dirty="0">
                <a:latin typeface="宋体" pitchFamily="2" charset="-122"/>
                <a:sym typeface="Symbol" pitchFamily="18" charset="2"/>
              </a:rPr>
              <a:t></a:t>
            </a:r>
            <a:r>
              <a:rPr lang="en-US" altLang="zh-CN" sz="2000" dirty="0" smtClean="0">
                <a:latin typeface="宋体" pitchFamily="2" charset="-122"/>
              </a:rPr>
              <a:t>(</a:t>
            </a:r>
            <a:r>
              <a:rPr lang="en-US" altLang="zh-CN" sz="2000" dirty="0" err="1" smtClean="0">
                <a:latin typeface="宋体" pitchFamily="2" charset="-122"/>
              </a:rPr>
              <a:t>name</a:t>
            </a:r>
            <a:r>
              <a:rPr lang="en-US" altLang="zh-CN" sz="2000" dirty="0" err="1">
                <a:latin typeface="宋体" pitchFamily="2" charset="-122"/>
                <a:sym typeface="Symbol" pitchFamily="18" charset="2"/>
              </a:rPr>
              <a:t></a:t>
            </a:r>
            <a:r>
              <a:rPr lang="en-US" altLang="zh-CN" sz="2000" dirty="0" err="1">
                <a:latin typeface="宋体" pitchFamily="2" charset="-122"/>
              </a:rPr>
              <a:t>array</a:t>
            </a:r>
            <a:r>
              <a:rPr lang="en-US" altLang="zh-CN" sz="2000" dirty="0">
                <a:latin typeface="宋体" pitchFamily="2" charset="-122"/>
              </a:rPr>
              <a:t>(0..9,char)))</a:t>
            </a:r>
          </a:p>
          <a:p>
            <a:pPr marL="1295400" lvl="2" indent="-381000" algn="just">
              <a:spcBef>
                <a:spcPct val="20000"/>
              </a:spcBef>
            </a:pPr>
            <a:r>
              <a:rPr lang="en-US" altLang="zh-CN" sz="2000" dirty="0">
                <a:latin typeface="宋体" pitchFamily="2" charset="-122"/>
              </a:rPr>
              <a:t>   </a:t>
            </a:r>
            <a:r>
              <a:rPr lang="zh-CN" altLang="en-US" sz="2000" dirty="0">
                <a:latin typeface="宋体" pitchFamily="2" charset="-122"/>
              </a:rPr>
              <a:t>变量</a:t>
            </a:r>
            <a:r>
              <a:rPr lang="en-US" altLang="zh-CN" sz="2000" dirty="0">
                <a:latin typeface="宋体" pitchFamily="2" charset="-122"/>
              </a:rPr>
              <a:t>table</a:t>
            </a:r>
            <a:r>
              <a:rPr lang="zh-CN" altLang="en-US" sz="2000" dirty="0">
                <a:latin typeface="宋体" pitchFamily="2" charset="-122"/>
              </a:rPr>
              <a:t>的类型表达式为：</a:t>
            </a:r>
            <a:r>
              <a:rPr lang="en-US" altLang="zh-CN" sz="2000" dirty="0">
                <a:solidFill>
                  <a:srgbClr val="0000FF"/>
                </a:solidFill>
                <a:latin typeface="宋体" pitchFamily="2" charset="-122"/>
              </a:rPr>
              <a:t>array</a:t>
            </a:r>
            <a:r>
              <a:rPr lang="en-US" altLang="zh-CN" sz="2000" dirty="0">
                <a:latin typeface="宋体" pitchFamily="2" charset="-122"/>
              </a:rPr>
              <a:t>(0..9,row)</a:t>
            </a:r>
          </a:p>
          <a:p>
            <a:pPr marL="1295400" lvl="2" indent="-381000" algn="just">
              <a:spcBef>
                <a:spcPct val="20000"/>
              </a:spcBef>
              <a:buClr>
                <a:schemeClr val="tx1"/>
              </a:buClr>
              <a:buFontTx/>
              <a:buAutoNum type="arabicParenR" startAt="4"/>
            </a:pPr>
            <a:r>
              <a:rPr lang="zh-CN" altLang="en-US" sz="2000" dirty="0">
                <a:solidFill>
                  <a:srgbClr val="3333FF"/>
                </a:solidFill>
                <a:latin typeface="宋体" pitchFamily="2" charset="-122"/>
              </a:rPr>
              <a:t>指针</a:t>
            </a:r>
            <a:r>
              <a:rPr lang="zh-CN" altLang="en-US" sz="2000" dirty="0">
                <a:latin typeface="宋体" pitchFamily="2" charset="-122"/>
              </a:rPr>
              <a:t>：如果</a:t>
            </a:r>
            <a:r>
              <a:rPr lang="en-US" altLang="zh-CN" sz="2000" dirty="0">
                <a:latin typeface="宋体" pitchFamily="2" charset="-122"/>
              </a:rPr>
              <a:t>T</a:t>
            </a:r>
            <a:r>
              <a:rPr lang="zh-CN" altLang="en-US" sz="2000" dirty="0">
                <a:latin typeface="宋体" pitchFamily="2" charset="-122"/>
              </a:rPr>
              <a:t>是类型表达式，那么</a:t>
            </a:r>
            <a:r>
              <a:rPr lang="en-US" altLang="zh-CN" sz="2000" dirty="0">
                <a:solidFill>
                  <a:srgbClr val="3333FF"/>
                </a:solidFill>
                <a:latin typeface="Verdana" pitchFamily="34" charset="0"/>
              </a:rPr>
              <a:t>pointer(T)</a:t>
            </a:r>
            <a:r>
              <a:rPr lang="zh-CN" altLang="en-US" sz="2000" dirty="0">
                <a:latin typeface="宋体" pitchFamily="2" charset="-122"/>
              </a:rPr>
              <a:t>是表示</a:t>
            </a:r>
            <a:r>
              <a:rPr lang="zh-CN" altLang="en-US" sz="2000" dirty="0">
                <a:latin typeface="MS Sans Serif"/>
              </a:rPr>
              <a:t>“</a:t>
            </a:r>
            <a:r>
              <a:rPr lang="zh-CN" altLang="en-US" sz="2000" dirty="0">
                <a:latin typeface="宋体" pitchFamily="2" charset="-122"/>
              </a:rPr>
              <a:t>指向</a:t>
            </a:r>
            <a:r>
              <a:rPr lang="en-US" altLang="zh-CN" sz="2000" dirty="0">
                <a:latin typeface="宋体" pitchFamily="2" charset="-122"/>
              </a:rPr>
              <a:t>T</a:t>
            </a:r>
            <a:r>
              <a:rPr lang="zh-CN" altLang="en-US" sz="2000" dirty="0">
                <a:latin typeface="宋体" pitchFamily="2" charset="-122"/>
              </a:rPr>
              <a:t>类型对象的指针</a:t>
            </a:r>
            <a:r>
              <a:rPr lang="zh-CN" altLang="en-US" sz="2000" dirty="0">
                <a:latin typeface="MS Sans Serif"/>
              </a:rPr>
              <a:t>”</a:t>
            </a:r>
            <a:r>
              <a:rPr lang="zh-CN" altLang="en-US" sz="2000" dirty="0">
                <a:latin typeface="宋体" pitchFamily="2" charset="-122"/>
              </a:rPr>
              <a:t>的类型表达式。</a:t>
            </a:r>
          </a:p>
          <a:p>
            <a:pPr marL="1295400" lvl="2" indent="-381000" algn="just">
              <a:spcBef>
                <a:spcPct val="20000"/>
              </a:spcBef>
            </a:pPr>
            <a:r>
              <a:rPr lang="zh-CN" altLang="en-US" sz="2000" dirty="0">
                <a:latin typeface="宋体" pitchFamily="2" charset="-122"/>
              </a:rPr>
              <a:t>    </a:t>
            </a:r>
            <a:r>
              <a:rPr lang="en-US" altLang="zh-CN" sz="2000" dirty="0">
                <a:latin typeface="宋体" pitchFamily="2" charset="-122"/>
              </a:rPr>
              <a:t>Pascal</a:t>
            </a:r>
            <a:r>
              <a:rPr lang="zh-CN" altLang="en-US" sz="2000" dirty="0">
                <a:latin typeface="宋体" pitchFamily="2" charset="-122"/>
              </a:rPr>
              <a:t>的例子：</a:t>
            </a:r>
            <a:r>
              <a:rPr lang="en-US" altLang="zh-CN" sz="2000" dirty="0" err="1">
                <a:latin typeface="宋体" pitchFamily="2" charset="-122"/>
              </a:rPr>
              <a:t>var</a:t>
            </a:r>
            <a:r>
              <a:rPr lang="en-US" altLang="zh-CN" sz="2000" dirty="0">
                <a:latin typeface="宋体" pitchFamily="2" charset="-122"/>
              </a:rPr>
              <a:t> p:</a:t>
            </a:r>
            <a:r>
              <a:rPr lang="en-US" altLang="zh-CN" sz="2000" dirty="0">
                <a:latin typeface="宋体" pitchFamily="2" charset="-122"/>
                <a:sym typeface="Symbol" pitchFamily="18" charset="2"/>
              </a:rPr>
              <a:t></a:t>
            </a:r>
            <a:r>
              <a:rPr lang="en-US" altLang="zh-CN" sz="2000" dirty="0">
                <a:latin typeface="宋体" pitchFamily="2" charset="-122"/>
              </a:rPr>
              <a:t>row;</a:t>
            </a:r>
          </a:p>
          <a:p>
            <a:pPr marL="1295400" lvl="2" indent="-381000" algn="just">
              <a:spcBef>
                <a:spcPct val="20000"/>
              </a:spcBef>
            </a:pPr>
            <a:r>
              <a:rPr lang="en-US" altLang="zh-CN" sz="2000" dirty="0">
                <a:latin typeface="宋体" pitchFamily="2" charset="-122"/>
              </a:rPr>
              <a:t>    </a:t>
            </a:r>
            <a:r>
              <a:rPr lang="zh-CN" altLang="en-US" sz="2000" dirty="0">
                <a:latin typeface="宋体" pitchFamily="2" charset="-122"/>
              </a:rPr>
              <a:t>与</a:t>
            </a:r>
            <a:r>
              <a:rPr lang="en-US" altLang="zh-CN" sz="2000" dirty="0">
                <a:latin typeface="宋体" pitchFamily="2" charset="-122"/>
              </a:rPr>
              <a:t>p</a:t>
            </a:r>
            <a:r>
              <a:rPr lang="zh-CN" altLang="en-US" sz="2000" dirty="0">
                <a:latin typeface="宋体" pitchFamily="2" charset="-122"/>
              </a:rPr>
              <a:t>相关的类型表达式为：</a:t>
            </a:r>
            <a:r>
              <a:rPr lang="en-US" altLang="zh-CN" sz="2000" dirty="0">
                <a:solidFill>
                  <a:srgbClr val="0000FF"/>
                </a:solidFill>
                <a:latin typeface="宋体" pitchFamily="2" charset="-122"/>
              </a:rPr>
              <a:t>pointer</a:t>
            </a:r>
            <a:r>
              <a:rPr lang="en-US" altLang="zh-CN" sz="2000" dirty="0">
                <a:latin typeface="宋体" pitchFamily="2" charset="-122"/>
              </a:rPr>
              <a:t>(row)</a:t>
            </a:r>
          </a:p>
          <a:p>
            <a:pPr marL="1295400" lvl="2" indent="-381000" algn="just">
              <a:spcBef>
                <a:spcPct val="20000"/>
              </a:spcBef>
            </a:pPr>
            <a:r>
              <a:rPr lang="en-US" altLang="zh-CN" sz="2000" dirty="0">
                <a:latin typeface="宋体" pitchFamily="2" charset="-122"/>
              </a:rPr>
              <a:t>    C</a:t>
            </a:r>
            <a:r>
              <a:rPr lang="zh-CN" altLang="en-US" sz="2000" dirty="0">
                <a:latin typeface="宋体" pitchFamily="2" charset="-122"/>
              </a:rPr>
              <a:t>的例子：</a:t>
            </a:r>
            <a:r>
              <a:rPr lang="en-US" altLang="zh-CN" sz="2000" dirty="0" err="1">
                <a:latin typeface="宋体" pitchFamily="2" charset="-122"/>
              </a:rPr>
              <a:t>int</a:t>
            </a:r>
            <a:r>
              <a:rPr lang="en-US" altLang="zh-CN" sz="2000" dirty="0">
                <a:latin typeface="宋体" pitchFamily="2" charset="-122"/>
              </a:rPr>
              <a:t> * p</a:t>
            </a:r>
            <a:r>
              <a:rPr lang="zh-CN" altLang="en-US" sz="2000" dirty="0">
                <a:latin typeface="宋体" pitchFamily="2" charset="-122"/>
              </a:rPr>
              <a:t>；</a:t>
            </a:r>
            <a:endParaRPr lang="en-US" altLang="zh-CN" sz="2000" dirty="0">
              <a:latin typeface="宋体" pitchFamily="2" charset="-122"/>
            </a:endParaRPr>
          </a:p>
          <a:p>
            <a:pPr marL="1295400" lvl="2" indent="-381000" algn="just">
              <a:spcBef>
                <a:spcPct val="20000"/>
              </a:spcBef>
            </a:pPr>
            <a:r>
              <a:rPr lang="en-US" altLang="zh-CN" sz="2000" dirty="0">
                <a:latin typeface="宋体" pitchFamily="2" charset="-122"/>
              </a:rPr>
              <a:t>    p</a:t>
            </a:r>
            <a:r>
              <a:rPr lang="zh-CN" altLang="en-US" sz="2000" dirty="0">
                <a:latin typeface="宋体" pitchFamily="2" charset="-122"/>
              </a:rPr>
              <a:t>的类型表达式为：</a:t>
            </a:r>
            <a:r>
              <a:rPr lang="en-US" altLang="zh-CN" sz="2000" dirty="0">
                <a:solidFill>
                  <a:srgbClr val="0000FF"/>
                </a:solidFill>
                <a:latin typeface="宋体" pitchFamily="2" charset="-122"/>
              </a:rPr>
              <a:t>pointer</a:t>
            </a:r>
            <a:r>
              <a:rPr lang="en-US" altLang="zh-CN" sz="2000" dirty="0">
                <a:latin typeface="宋体" pitchFamily="2" charset="-122"/>
              </a:rPr>
              <a:t>(integer)</a:t>
            </a:r>
          </a:p>
        </p:txBody>
      </p:sp>
    </p:spTree>
    <p:extLst>
      <p:ext uri="{BB962C8B-B14F-4D97-AF65-F5344CB8AC3E}">
        <p14:creationId xmlns:p14="http://schemas.microsoft.com/office/powerpoint/2010/main" val="132370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up)">
                                      <p:cBhvr>
                                        <p:cTn id="12" dur="500"/>
                                        <p:tgtEl>
                                          <p:spTgt spid="8">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wipe(up)">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wipe(up)">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wipe(up)">
                                      <p:cBhvr>
                                        <p:cTn id="26" dur="500"/>
                                        <p:tgtEl>
                                          <p:spTgt spid="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wipe(up)">
                                      <p:cBhvr>
                                        <p:cTn id="31" dur="500"/>
                                        <p:tgtEl>
                                          <p:spTgt spid="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up)">
                                      <p:cBhvr>
                                        <p:cTn id="36" dur="500"/>
                                        <p:tgtEl>
                                          <p:spTgt spid="8">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wipe(up)">
                                      <p:cBhvr>
                                        <p:cTn id="41" dur="500"/>
                                        <p:tgtEl>
                                          <p:spTgt spid="8">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wipe(up)">
                                      <p:cBhvr>
                                        <p:cTn id="4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build="p" bldLvl="3"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CDC1DBE-1902-4DC7-9086-9028E562BECD}" type="slidenum">
              <a:rPr lang="en-US" altLang="zh-CN"/>
              <a:pPr>
                <a:defRPr/>
              </a:pPr>
              <a:t>51</a:t>
            </a:fld>
            <a:endParaRPr lang="en-US" altLang="zh-CN"/>
          </a:p>
        </p:txBody>
      </p:sp>
      <p:sp>
        <p:nvSpPr>
          <p:cNvPr id="2" name="标题 1"/>
          <p:cNvSpPr>
            <a:spLocks noGrp="1"/>
          </p:cNvSpPr>
          <p:nvPr>
            <p:ph type="title"/>
          </p:nvPr>
        </p:nvSpPr>
        <p:spPr/>
        <p:txBody>
          <a:bodyPr/>
          <a:lstStyle/>
          <a:p>
            <a:r>
              <a:rPr lang="zh-CN" altLang="en-US" dirty="0">
                <a:latin typeface="Verdana" pitchFamily="34" charset="0"/>
              </a:rPr>
              <a:t>类型表达式的递归定义（</a:t>
            </a:r>
            <a:r>
              <a:rPr lang="zh-CN" altLang="en-US" dirty="0" smtClean="0">
                <a:latin typeface="Verdana" pitchFamily="34" charset="0"/>
              </a:rPr>
              <a:t>续</a:t>
            </a:r>
            <a:r>
              <a:rPr lang="en-US" altLang="zh-CN" dirty="0" smtClean="0">
                <a:latin typeface="Verdana" pitchFamily="34" charset="0"/>
              </a:rPr>
              <a:t>3</a:t>
            </a:r>
            <a:r>
              <a:rPr lang="zh-CN" altLang="en-US" dirty="0" smtClean="0">
                <a:latin typeface="Verdana" pitchFamily="34" charset="0"/>
              </a:rPr>
              <a:t>）</a:t>
            </a:r>
            <a:endParaRPr lang="zh-CN" altLang="en-US" dirty="0"/>
          </a:p>
        </p:txBody>
      </p:sp>
      <p:sp>
        <p:nvSpPr>
          <p:cNvPr id="6" name="Rectangle 2"/>
          <p:cNvSpPr>
            <a:spLocks noChangeArrowheads="1"/>
          </p:cNvSpPr>
          <p:nvPr/>
        </p:nvSpPr>
        <p:spPr bwMode="auto">
          <a:xfrm>
            <a:off x="0" y="773705"/>
            <a:ext cx="8183563" cy="1066800"/>
          </a:xfrm>
          <a:prstGeom prst="rect">
            <a:avLst/>
          </a:prstGeom>
          <a:noFill/>
          <a:ln w="9525">
            <a:noFill/>
            <a:miter lim="800000"/>
            <a:headEnd/>
            <a:tailEnd/>
          </a:ln>
        </p:spPr>
        <p:txBody>
          <a:bodyPr anchor="ctr"/>
          <a:lstStyle/>
          <a:p>
            <a:pPr marL="1320800" indent="-457200">
              <a:lnSpc>
                <a:spcPct val="140000"/>
              </a:lnSpc>
              <a:buClr>
                <a:schemeClr val="tx1"/>
              </a:buClr>
              <a:buFontTx/>
              <a:buAutoNum type="arabicParenR" startAt="5"/>
            </a:pPr>
            <a:r>
              <a:rPr lang="zh-CN" altLang="en-US" sz="2000" dirty="0">
                <a:solidFill>
                  <a:srgbClr val="3333FF"/>
                </a:solidFill>
                <a:latin typeface="宋体" pitchFamily="2" charset="-122"/>
              </a:rPr>
              <a:t>函数：</a:t>
            </a:r>
            <a:r>
              <a:rPr lang="zh-CN" altLang="en-US" sz="2000" dirty="0">
                <a:latin typeface="宋体" pitchFamily="2" charset="-122"/>
              </a:rPr>
              <a:t>从定义域类型</a:t>
            </a:r>
            <a:r>
              <a:rPr lang="en-US" altLang="zh-CN" sz="2000" dirty="0">
                <a:latin typeface="Verdana" pitchFamily="34" charset="0"/>
              </a:rPr>
              <a:t>D</a:t>
            </a:r>
            <a:r>
              <a:rPr lang="zh-CN" altLang="en-US" sz="2000" dirty="0">
                <a:latin typeface="宋体" pitchFamily="2" charset="-122"/>
              </a:rPr>
              <a:t>到值域类型</a:t>
            </a:r>
            <a:r>
              <a:rPr lang="en-US" altLang="zh-CN" sz="2000" dirty="0">
                <a:latin typeface="Verdana" pitchFamily="34" charset="0"/>
              </a:rPr>
              <a:t>R</a:t>
            </a:r>
            <a:r>
              <a:rPr lang="zh-CN" altLang="en-US" sz="2000" dirty="0">
                <a:latin typeface="宋体" pitchFamily="2" charset="-122"/>
              </a:rPr>
              <a:t>的映射</a:t>
            </a:r>
            <a:br>
              <a:rPr lang="zh-CN" altLang="en-US" sz="2000" dirty="0">
                <a:latin typeface="宋体" pitchFamily="2" charset="-122"/>
              </a:rPr>
            </a:br>
            <a:r>
              <a:rPr lang="zh-CN" altLang="en-US" sz="2000" dirty="0">
                <a:latin typeface="宋体" pitchFamily="2" charset="-122"/>
              </a:rPr>
              <a:t>        函数类型由类型表达式 </a:t>
            </a:r>
            <a:r>
              <a:rPr lang="en-US" altLang="zh-CN" sz="2000" dirty="0">
                <a:latin typeface="Verdana" pitchFamily="34" charset="0"/>
              </a:rPr>
              <a:t>D</a:t>
            </a:r>
            <a:r>
              <a:rPr lang="en-US" altLang="zh-CN" sz="2000" dirty="0">
                <a:solidFill>
                  <a:srgbClr val="3333FF"/>
                </a:solidFill>
                <a:latin typeface="Verdana" pitchFamily="34" charset="0"/>
                <a:sym typeface="Symbol" pitchFamily="18" charset="2"/>
              </a:rPr>
              <a:t></a:t>
            </a:r>
            <a:r>
              <a:rPr lang="en-US" altLang="zh-CN" sz="2000" dirty="0">
                <a:latin typeface="Verdana" pitchFamily="34" charset="0"/>
              </a:rPr>
              <a:t>R</a:t>
            </a:r>
            <a:r>
              <a:rPr lang="en-US" altLang="zh-CN" sz="2000" dirty="0">
                <a:solidFill>
                  <a:srgbClr val="3333FF"/>
                </a:solidFill>
                <a:latin typeface="宋体" pitchFamily="2" charset="-122"/>
              </a:rPr>
              <a:t> </a:t>
            </a:r>
            <a:r>
              <a:rPr lang="zh-CN" altLang="en-US" sz="2000" dirty="0">
                <a:latin typeface="宋体" pitchFamily="2" charset="-122"/>
              </a:rPr>
              <a:t>表示。</a:t>
            </a:r>
          </a:p>
        </p:txBody>
      </p:sp>
      <p:sp>
        <p:nvSpPr>
          <p:cNvPr id="7" name="Rectangle 3"/>
          <p:cNvSpPr>
            <a:spLocks noChangeArrowheads="1"/>
          </p:cNvSpPr>
          <p:nvPr/>
        </p:nvSpPr>
        <p:spPr bwMode="auto">
          <a:xfrm>
            <a:off x="431540" y="1763815"/>
            <a:ext cx="8229600" cy="4815045"/>
          </a:xfrm>
          <a:prstGeom prst="rect">
            <a:avLst/>
          </a:prstGeom>
          <a:noFill/>
          <a:ln w="9525">
            <a:noFill/>
            <a:miter lim="800000"/>
            <a:headEnd/>
            <a:tailEnd/>
          </a:ln>
        </p:spPr>
        <p:txBody>
          <a:bodyPr/>
          <a:lstStyle/>
          <a:p>
            <a:pPr marL="1295400" lvl="2" indent="-381000">
              <a:spcBef>
                <a:spcPct val="20000"/>
              </a:spcBef>
            </a:pPr>
            <a:r>
              <a:rPr lang="en-US" altLang="zh-CN" sz="2000" dirty="0">
                <a:latin typeface="宋体" pitchFamily="2" charset="-122"/>
              </a:rPr>
              <a:t>Pascal</a:t>
            </a:r>
            <a:r>
              <a:rPr lang="zh-CN" altLang="en-US" sz="2000" dirty="0">
                <a:latin typeface="宋体" pitchFamily="2" charset="-122"/>
              </a:rPr>
              <a:t>的内部函数</a:t>
            </a:r>
            <a:r>
              <a:rPr lang="en-US" altLang="zh-CN" sz="2000" dirty="0">
                <a:latin typeface="宋体" pitchFamily="2" charset="-122"/>
              </a:rPr>
              <a:t>mod</a:t>
            </a:r>
            <a:r>
              <a:rPr lang="zh-CN" altLang="en-US" sz="2000" dirty="0">
                <a:latin typeface="宋体" pitchFamily="2" charset="-122"/>
              </a:rPr>
              <a:t>的类型表达式：</a:t>
            </a:r>
            <a:r>
              <a:rPr lang="en-US" altLang="zh-CN" sz="2000" dirty="0" err="1">
                <a:latin typeface="宋体" pitchFamily="2" charset="-122"/>
              </a:rPr>
              <a:t>int</a:t>
            </a:r>
            <a:r>
              <a:rPr lang="en-US" altLang="zh-CN" sz="2000" dirty="0" err="1">
                <a:latin typeface="宋体" pitchFamily="2" charset="-122"/>
                <a:sym typeface="Symbol" pitchFamily="18" charset="2"/>
              </a:rPr>
              <a:t></a:t>
            </a:r>
            <a:r>
              <a:rPr lang="en-US" altLang="zh-CN" sz="2000" dirty="0" err="1">
                <a:latin typeface="宋体" pitchFamily="2" charset="-122"/>
              </a:rPr>
              <a:t>int</a:t>
            </a:r>
            <a:r>
              <a:rPr lang="en-US" altLang="zh-CN" sz="2000" dirty="0" err="1">
                <a:solidFill>
                  <a:srgbClr val="0000FF"/>
                </a:solidFill>
                <a:latin typeface="宋体" pitchFamily="2" charset="-122"/>
                <a:sym typeface="Symbol" pitchFamily="18" charset="2"/>
              </a:rPr>
              <a:t></a:t>
            </a:r>
            <a:r>
              <a:rPr lang="en-US" altLang="zh-CN" sz="2000" dirty="0" err="1">
                <a:latin typeface="宋体" pitchFamily="2" charset="-122"/>
              </a:rPr>
              <a:t>int</a:t>
            </a:r>
            <a:endParaRPr lang="en-US" altLang="zh-CN" sz="2000" dirty="0">
              <a:latin typeface="宋体" pitchFamily="2" charset="-122"/>
            </a:endParaRPr>
          </a:p>
          <a:p>
            <a:pPr marL="1295400" lvl="2" indent="-381000">
              <a:spcBef>
                <a:spcPct val="20000"/>
              </a:spcBef>
            </a:pPr>
            <a:r>
              <a:rPr lang="zh-CN" altLang="en-US" sz="2000" dirty="0">
                <a:latin typeface="宋体" pitchFamily="2" charset="-122"/>
              </a:rPr>
              <a:t>这里，“</a:t>
            </a:r>
            <a:r>
              <a:rPr lang="en-US" altLang="zh-CN" sz="2000" dirty="0">
                <a:latin typeface="宋体" pitchFamily="2" charset="-122"/>
                <a:sym typeface="Symbol" pitchFamily="18" charset="2"/>
              </a:rPr>
              <a:t></a:t>
            </a:r>
            <a:r>
              <a:rPr lang="zh-CN" altLang="en-US" sz="2000" dirty="0">
                <a:latin typeface="宋体" pitchFamily="2" charset="-122"/>
              </a:rPr>
              <a:t>”的优先级高于“</a:t>
            </a:r>
            <a:r>
              <a:rPr lang="en-US" altLang="zh-CN" sz="2000" dirty="0">
                <a:latin typeface="宋体" pitchFamily="2" charset="-122"/>
                <a:sym typeface="Symbol" pitchFamily="18" charset="2"/>
              </a:rPr>
              <a:t></a:t>
            </a:r>
            <a:r>
              <a:rPr lang="zh-CN" altLang="en-US" sz="2000" dirty="0">
                <a:latin typeface="宋体" pitchFamily="2" charset="-122"/>
              </a:rPr>
              <a:t>”，“</a:t>
            </a:r>
            <a:r>
              <a:rPr lang="en-US" altLang="zh-CN" sz="2000" dirty="0">
                <a:latin typeface="宋体" pitchFamily="2" charset="-122"/>
                <a:sym typeface="Symbol" pitchFamily="18" charset="2"/>
              </a:rPr>
              <a:t></a:t>
            </a:r>
            <a:r>
              <a:rPr lang="zh-CN" altLang="en-US" sz="2000" dirty="0">
                <a:latin typeface="宋体" pitchFamily="2" charset="-122"/>
              </a:rPr>
              <a:t>”是右结合的</a:t>
            </a:r>
            <a:endParaRPr lang="en-US" altLang="zh-CN" sz="2000" dirty="0">
              <a:latin typeface="宋体" pitchFamily="2" charset="-122"/>
            </a:endParaRPr>
          </a:p>
          <a:p>
            <a:pPr marL="1295400" lvl="2" indent="-381000">
              <a:spcBef>
                <a:spcPct val="20000"/>
              </a:spcBef>
            </a:pPr>
            <a:r>
              <a:rPr lang="zh-CN" altLang="en-US" sz="2000" dirty="0">
                <a:solidFill>
                  <a:srgbClr val="A50021"/>
                </a:solidFill>
                <a:latin typeface="宋体" pitchFamily="2" charset="-122"/>
              </a:rPr>
              <a:t>用户定义的</a:t>
            </a:r>
            <a:r>
              <a:rPr lang="en-US" altLang="zh-CN" sz="2000" dirty="0">
                <a:solidFill>
                  <a:srgbClr val="A50021"/>
                </a:solidFill>
                <a:latin typeface="宋体" pitchFamily="2" charset="-122"/>
              </a:rPr>
              <a:t>Pascal</a:t>
            </a:r>
            <a:r>
              <a:rPr lang="zh-CN" altLang="en-US" sz="2000" dirty="0">
                <a:solidFill>
                  <a:srgbClr val="A50021"/>
                </a:solidFill>
                <a:latin typeface="宋体" pitchFamily="2" charset="-122"/>
              </a:rPr>
              <a:t>函数：</a:t>
            </a:r>
            <a:r>
              <a:rPr lang="en-US" altLang="zh-CN" sz="2000" dirty="0">
                <a:latin typeface="宋体" pitchFamily="2" charset="-122"/>
              </a:rPr>
              <a:t>function fun(</a:t>
            </a:r>
            <a:r>
              <a:rPr lang="en-US" altLang="zh-CN" sz="2000" dirty="0" err="1">
                <a:latin typeface="宋体" pitchFamily="2" charset="-122"/>
              </a:rPr>
              <a:t>a,b:char</a:t>
            </a:r>
            <a:r>
              <a:rPr lang="en-US" altLang="zh-CN" sz="2000" dirty="0">
                <a:latin typeface="宋体" pitchFamily="2" charset="-122"/>
              </a:rPr>
              <a:t>):</a:t>
            </a:r>
            <a:r>
              <a:rPr lang="en-US" altLang="zh-CN" sz="2000" dirty="0">
                <a:latin typeface="宋体" pitchFamily="2" charset="-122"/>
                <a:sym typeface="Symbol" pitchFamily="18" charset="2"/>
              </a:rPr>
              <a:t></a:t>
            </a:r>
            <a:r>
              <a:rPr lang="en-US" altLang="zh-CN" sz="2000" dirty="0">
                <a:latin typeface="宋体" pitchFamily="2" charset="-122"/>
              </a:rPr>
              <a:t>integer;</a:t>
            </a:r>
          </a:p>
          <a:p>
            <a:pPr marL="1295400" lvl="2" indent="-381000">
              <a:spcBef>
                <a:spcPct val="20000"/>
              </a:spcBef>
            </a:pPr>
            <a:r>
              <a:rPr lang="zh-CN" altLang="en-US" sz="2000" dirty="0">
                <a:latin typeface="宋体" pitchFamily="2" charset="-122"/>
              </a:rPr>
              <a:t>函数</a:t>
            </a:r>
            <a:r>
              <a:rPr lang="en-US" altLang="zh-CN" sz="2000" dirty="0">
                <a:latin typeface="宋体" pitchFamily="2" charset="-122"/>
              </a:rPr>
              <a:t>fun</a:t>
            </a:r>
            <a:r>
              <a:rPr lang="zh-CN" altLang="en-US" sz="2000" dirty="0">
                <a:latin typeface="宋体" pitchFamily="2" charset="-122"/>
              </a:rPr>
              <a:t>的类型表达式：</a:t>
            </a:r>
            <a:r>
              <a:rPr lang="en-US" altLang="zh-CN" sz="2000" dirty="0" err="1">
                <a:latin typeface="宋体" pitchFamily="2" charset="-122"/>
              </a:rPr>
              <a:t>char</a:t>
            </a:r>
            <a:r>
              <a:rPr lang="en-US" altLang="zh-CN" sz="2000" dirty="0" err="1">
                <a:latin typeface="宋体" pitchFamily="2" charset="-122"/>
                <a:sym typeface="Symbol" pitchFamily="18" charset="2"/>
              </a:rPr>
              <a:t></a:t>
            </a:r>
            <a:r>
              <a:rPr lang="en-US" altLang="zh-CN" sz="2000" dirty="0" err="1">
                <a:latin typeface="宋体" pitchFamily="2" charset="-122"/>
              </a:rPr>
              <a:t>char</a:t>
            </a:r>
            <a:r>
              <a:rPr lang="en-US" altLang="zh-CN" sz="2000" dirty="0" err="1">
                <a:solidFill>
                  <a:srgbClr val="0000FF"/>
                </a:solidFill>
                <a:latin typeface="宋体" pitchFamily="2" charset="-122"/>
                <a:sym typeface="Symbol" pitchFamily="18" charset="2"/>
              </a:rPr>
              <a:t></a:t>
            </a:r>
            <a:r>
              <a:rPr lang="en-US" altLang="zh-CN" sz="2000" dirty="0" err="1">
                <a:latin typeface="宋体" pitchFamily="2" charset="-122"/>
              </a:rPr>
              <a:t>pointer</a:t>
            </a:r>
            <a:r>
              <a:rPr lang="en-US" altLang="zh-CN" sz="2000" dirty="0">
                <a:latin typeface="宋体" pitchFamily="2" charset="-122"/>
              </a:rPr>
              <a:t>(integer)</a:t>
            </a:r>
          </a:p>
          <a:p>
            <a:pPr marL="1295400" lvl="2" indent="-381000">
              <a:spcBef>
                <a:spcPct val="20000"/>
              </a:spcBef>
            </a:pPr>
            <a:r>
              <a:rPr lang="zh-CN" altLang="en-US" sz="2000" dirty="0">
                <a:solidFill>
                  <a:srgbClr val="A50021"/>
                </a:solidFill>
                <a:latin typeface="宋体" pitchFamily="2" charset="-122"/>
              </a:rPr>
              <a:t>用户定义的</a:t>
            </a:r>
            <a:r>
              <a:rPr lang="en-US" altLang="zh-CN" sz="2000" dirty="0">
                <a:solidFill>
                  <a:srgbClr val="A50021"/>
                </a:solidFill>
                <a:latin typeface="宋体" pitchFamily="2" charset="-122"/>
              </a:rPr>
              <a:t>C</a:t>
            </a:r>
            <a:r>
              <a:rPr lang="zh-CN" altLang="en-US" sz="2000" dirty="0">
                <a:solidFill>
                  <a:srgbClr val="A50021"/>
                </a:solidFill>
                <a:latin typeface="宋体" pitchFamily="2" charset="-122"/>
              </a:rPr>
              <a:t>语言函数：</a:t>
            </a:r>
            <a:r>
              <a:rPr lang="en-US" altLang="zh-CN" sz="2000" dirty="0" err="1">
                <a:latin typeface="宋体" pitchFamily="2" charset="-122"/>
              </a:rPr>
              <a:t>int</a:t>
            </a:r>
            <a:r>
              <a:rPr lang="en-US" altLang="zh-CN" sz="2000" dirty="0">
                <a:latin typeface="宋体" pitchFamily="2" charset="-122"/>
              </a:rPr>
              <a:t> square(</a:t>
            </a:r>
            <a:r>
              <a:rPr lang="en-US" altLang="zh-CN" sz="2000" dirty="0" err="1">
                <a:latin typeface="宋体" pitchFamily="2" charset="-122"/>
              </a:rPr>
              <a:t>int</a:t>
            </a:r>
            <a:r>
              <a:rPr lang="en-US" altLang="zh-CN" sz="2000" dirty="0">
                <a:latin typeface="宋体" pitchFamily="2" charset="-122"/>
              </a:rPr>
              <a:t> x){return x*x}</a:t>
            </a:r>
          </a:p>
          <a:p>
            <a:pPr marL="1295400" lvl="2" indent="-381000">
              <a:spcBef>
                <a:spcPct val="20000"/>
              </a:spcBef>
            </a:pPr>
            <a:r>
              <a:rPr lang="zh-CN" altLang="en-US" sz="2000" dirty="0">
                <a:latin typeface="宋体" pitchFamily="2" charset="-122"/>
              </a:rPr>
              <a:t>函数</a:t>
            </a:r>
            <a:r>
              <a:rPr lang="en-US" altLang="zh-CN" sz="2000" dirty="0">
                <a:latin typeface="宋体" pitchFamily="2" charset="-122"/>
              </a:rPr>
              <a:t>square</a:t>
            </a:r>
            <a:r>
              <a:rPr lang="zh-CN" altLang="en-US" sz="2000" dirty="0">
                <a:latin typeface="宋体" pitchFamily="2" charset="-122"/>
              </a:rPr>
              <a:t>的类型表达式：</a:t>
            </a:r>
            <a:r>
              <a:rPr lang="en-US" altLang="zh-CN" sz="2000" dirty="0" err="1">
                <a:latin typeface="宋体" pitchFamily="2" charset="-122"/>
              </a:rPr>
              <a:t>integer</a:t>
            </a:r>
            <a:r>
              <a:rPr lang="en-US" altLang="zh-CN" sz="2000" dirty="0" err="1">
                <a:solidFill>
                  <a:srgbClr val="0000FF"/>
                </a:solidFill>
                <a:latin typeface="宋体" pitchFamily="2" charset="-122"/>
                <a:sym typeface="Symbol" pitchFamily="18" charset="2"/>
              </a:rPr>
              <a:t></a:t>
            </a:r>
            <a:r>
              <a:rPr lang="en-US" altLang="zh-CN" sz="2000" dirty="0" err="1">
                <a:latin typeface="宋体" pitchFamily="2" charset="-122"/>
              </a:rPr>
              <a:t>integer</a:t>
            </a:r>
            <a:endParaRPr lang="en-US" altLang="zh-CN" sz="2000" dirty="0">
              <a:latin typeface="宋体" pitchFamily="2" charset="-122"/>
            </a:endParaRPr>
          </a:p>
          <a:p>
            <a:pPr marL="1295400" lvl="2" indent="-381000" algn="just">
              <a:spcBef>
                <a:spcPct val="20000"/>
              </a:spcBef>
            </a:pPr>
            <a:r>
              <a:rPr lang="zh-CN" altLang="en-US" sz="2000" dirty="0">
                <a:solidFill>
                  <a:srgbClr val="A50021"/>
                </a:solidFill>
                <a:latin typeface="宋体" pitchFamily="2" charset="-122"/>
              </a:rPr>
              <a:t>函数</a:t>
            </a:r>
            <a:r>
              <a:rPr lang="en-US" altLang="zh-CN" sz="2000" dirty="0">
                <a:solidFill>
                  <a:srgbClr val="A50021"/>
                </a:solidFill>
                <a:latin typeface="宋体" pitchFamily="2" charset="-122"/>
              </a:rPr>
              <a:t>g</a:t>
            </a:r>
            <a:r>
              <a:rPr lang="zh-CN" altLang="en-US" sz="2000" dirty="0">
                <a:solidFill>
                  <a:srgbClr val="A50021"/>
                </a:solidFill>
                <a:latin typeface="宋体" pitchFamily="2" charset="-122"/>
              </a:rPr>
              <a:t>：</a:t>
            </a:r>
          </a:p>
          <a:p>
            <a:pPr marL="1714500" lvl="3" indent="-342900" algn="just">
              <a:spcBef>
                <a:spcPct val="20000"/>
              </a:spcBef>
            </a:pPr>
            <a:r>
              <a:rPr lang="zh-CN" altLang="en-US" sz="1800" dirty="0">
                <a:latin typeface="宋体" pitchFamily="2" charset="-122"/>
              </a:rPr>
              <a:t>参数是把整数映射成整数的函数</a:t>
            </a:r>
          </a:p>
          <a:p>
            <a:pPr marL="1714500" lvl="3" indent="-342900" algn="just">
              <a:spcBef>
                <a:spcPct val="20000"/>
              </a:spcBef>
            </a:pPr>
            <a:r>
              <a:rPr lang="zh-CN" altLang="en-US" sz="1800" dirty="0">
                <a:latin typeface="宋体" pitchFamily="2" charset="-122"/>
              </a:rPr>
              <a:t>返回结果是和参数类型相同的另一函数</a:t>
            </a:r>
          </a:p>
          <a:p>
            <a:pPr marL="1714500" lvl="3" indent="-342900" algn="just">
              <a:spcBef>
                <a:spcPct val="20000"/>
              </a:spcBef>
            </a:pPr>
            <a:r>
              <a:rPr lang="en-US" altLang="zh-CN" sz="1800" dirty="0">
                <a:latin typeface="宋体" pitchFamily="2" charset="-122"/>
              </a:rPr>
              <a:t>g</a:t>
            </a:r>
            <a:r>
              <a:rPr lang="zh-CN" altLang="en-US" sz="1800" dirty="0">
                <a:latin typeface="宋体" pitchFamily="2" charset="-122"/>
              </a:rPr>
              <a:t>的类型表达式为：</a:t>
            </a:r>
          </a:p>
          <a:p>
            <a:pPr marL="1295400" lvl="2" indent="-381000">
              <a:spcBef>
                <a:spcPct val="20000"/>
              </a:spcBef>
            </a:pPr>
            <a:r>
              <a:rPr lang="zh-CN" altLang="en-US" sz="2000" dirty="0">
                <a:latin typeface="宋体" pitchFamily="2" charset="-122"/>
              </a:rPr>
              <a:t>    </a:t>
            </a:r>
            <a:r>
              <a:rPr lang="en-US" altLang="zh-CN" sz="2000" dirty="0">
                <a:latin typeface="宋体" pitchFamily="2" charset="-122"/>
              </a:rPr>
              <a:t>(</a:t>
            </a:r>
            <a:r>
              <a:rPr lang="en-US" altLang="zh-CN" sz="2000" dirty="0" err="1">
                <a:latin typeface="宋体" pitchFamily="2" charset="-122"/>
              </a:rPr>
              <a:t>integer</a:t>
            </a:r>
            <a:r>
              <a:rPr lang="en-US" altLang="zh-CN" sz="2000" dirty="0" err="1">
                <a:latin typeface="宋体" pitchFamily="2" charset="-122"/>
                <a:sym typeface="Symbol" pitchFamily="18" charset="2"/>
              </a:rPr>
              <a:t></a:t>
            </a:r>
            <a:r>
              <a:rPr lang="en-US" altLang="zh-CN" sz="2000" dirty="0" err="1">
                <a:latin typeface="宋体" pitchFamily="2" charset="-122"/>
              </a:rPr>
              <a:t>integer</a:t>
            </a:r>
            <a:r>
              <a:rPr lang="en-US" altLang="zh-CN" sz="2000" dirty="0">
                <a:latin typeface="宋体" pitchFamily="2" charset="-122"/>
              </a:rPr>
              <a:t>)</a:t>
            </a:r>
            <a:r>
              <a:rPr lang="en-US" altLang="zh-CN" sz="2000" dirty="0">
                <a:solidFill>
                  <a:srgbClr val="0000FF"/>
                </a:solidFill>
                <a:latin typeface="宋体" pitchFamily="2" charset="-122"/>
                <a:sym typeface="Symbol" pitchFamily="18" charset="2"/>
              </a:rPr>
              <a:t></a:t>
            </a:r>
            <a:r>
              <a:rPr lang="en-US" altLang="zh-CN" sz="2000" dirty="0">
                <a:latin typeface="宋体" pitchFamily="2" charset="-122"/>
              </a:rPr>
              <a:t>(</a:t>
            </a:r>
            <a:r>
              <a:rPr lang="en-US" altLang="zh-CN" sz="2000" dirty="0" err="1">
                <a:latin typeface="宋体" pitchFamily="2" charset="-122"/>
              </a:rPr>
              <a:t>integer</a:t>
            </a:r>
            <a:r>
              <a:rPr lang="en-US" altLang="zh-CN" sz="2000" dirty="0" err="1">
                <a:latin typeface="宋体" pitchFamily="2" charset="-122"/>
                <a:sym typeface="Symbol" pitchFamily="18" charset="2"/>
              </a:rPr>
              <a:t></a:t>
            </a:r>
            <a:r>
              <a:rPr lang="en-US" altLang="zh-CN" sz="2000" dirty="0" err="1">
                <a:latin typeface="宋体" pitchFamily="2" charset="-122"/>
              </a:rPr>
              <a:t>integer</a:t>
            </a:r>
            <a:r>
              <a:rPr lang="en-US" altLang="zh-CN" sz="2000" dirty="0" smtClean="0">
                <a:latin typeface="宋体" pitchFamily="2" charset="-122"/>
              </a:rPr>
              <a:t>)</a:t>
            </a:r>
            <a:endParaRPr lang="en-US" altLang="zh-CN" sz="1800" dirty="0" smtClean="0">
              <a:latin typeface="宋体" pitchFamily="2" charset="-122"/>
            </a:endParaRPr>
          </a:p>
          <a:p>
            <a:pPr marL="914400" lvl="1" indent="-457200">
              <a:spcBef>
                <a:spcPct val="20000"/>
              </a:spcBef>
              <a:buFontTx/>
              <a:buAutoNum type="arabicPeriod" startAt="4"/>
            </a:pPr>
            <a:r>
              <a:rPr lang="zh-CN" altLang="en-US" dirty="0">
                <a:latin typeface="宋体" pitchFamily="2" charset="-122"/>
              </a:rPr>
              <a:t>类型表达式可以包含变量（称为</a:t>
            </a:r>
            <a:r>
              <a:rPr lang="zh-CN" altLang="en-US" dirty="0">
                <a:solidFill>
                  <a:srgbClr val="3333FF"/>
                </a:solidFill>
                <a:latin typeface="宋体" pitchFamily="2" charset="-122"/>
              </a:rPr>
              <a:t>类型变量</a:t>
            </a:r>
            <a:r>
              <a:rPr lang="zh-CN" altLang="en-US" dirty="0">
                <a:latin typeface="宋体" pitchFamily="2" charset="-122"/>
              </a:rPr>
              <a:t>），变量的值是类型表达式。</a:t>
            </a:r>
          </a:p>
        </p:txBody>
      </p:sp>
    </p:spTree>
    <p:extLst>
      <p:ext uri="{BB962C8B-B14F-4D97-AF65-F5344CB8AC3E}">
        <p14:creationId xmlns:p14="http://schemas.microsoft.com/office/powerpoint/2010/main" val="427399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up)">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up)">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wipe(up)">
                                      <p:cBhvr>
                                        <p:cTn id="26" dur="500"/>
                                        <p:tgtEl>
                                          <p:spTgt spid="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wipe(up)">
                                      <p:cBhvr>
                                        <p:cTn id="31" dur="50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wipe(up)">
                                      <p:cBhvr>
                                        <p:cTn id="36" dur="500"/>
                                        <p:tgtEl>
                                          <p:spTgt spid="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wipe(up)">
                                      <p:cBhvr>
                                        <p:cTn id="41" dur="500"/>
                                        <p:tgtEl>
                                          <p:spTgt spid="7">
                                            <p:txEl>
                                              <p:pRg st="6" end="6"/>
                                            </p:txEl>
                                          </p:spTgt>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wipe(up)">
                                      <p:cBhvr>
                                        <p:cTn id="45" dur="500"/>
                                        <p:tgtEl>
                                          <p:spTgt spid="7">
                                            <p:txEl>
                                              <p:pRg st="7" end="7"/>
                                            </p:txEl>
                                          </p:spTgt>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wipe(up)">
                                      <p:cBhvr>
                                        <p:cTn id="49" dur="500"/>
                                        <p:tgtEl>
                                          <p:spTgt spid="7">
                                            <p:txEl>
                                              <p:pRg st="8" end="8"/>
                                            </p:txEl>
                                          </p:spTgt>
                                        </p:tgtEl>
                                      </p:cBhvr>
                                    </p:animEffect>
                                  </p:childTnLst>
                                </p:cTn>
                              </p:par>
                            </p:childTnLst>
                          </p:cTn>
                        </p:par>
                        <p:par>
                          <p:cTn id="50" fill="hold">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Effect transition="in" filter="wipe(up)">
                                      <p:cBhvr>
                                        <p:cTn id="53" dur="500"/>
                                        <p:tgtEl>
                                          <p:spTgt spid="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7">
                                            <p:txEl>
                                              <p:pRg st="10" end="10"/>
                                            </p:txEl>
                                          </p:spTgt>
                                        </p:tgtEl>
                                        <p:attrNameLst>
                                          <p:attrName>style.visibility</p:attrName>
                                        </p:attrNameLst>
                                      </p:cBhvr>
                                      <p:to>
                                        <p:strVal val="visible"/>
                                      </p:to>
                                    </p:set>
                                    <p:animEffect transition="in" filter="wipe(up)">
                                      <p:cBhvr>
                                        <p:cTn id="58" dur="500"/>
                                        <p:tgtEl>
                                          <p:spTgt spid="7">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7">
                                            <p:txEl>
                                              <p:pRg st="11" end="11"/>
                                            </p:txEl>
                                          </p:spTgt>
                                        </p:tgtEl>
                                        <p:attrNameLst>
                                          <p:attrName>style.visibility</p:attrName>
                                        </p:attrNameLst>
                                      </p:cBhvr>
                                      <p:to>
                                        <p:strVal val="visible"/>
                                      </p:to>
                                    </p:set>
                                    <p:animEffect transition="in" filter="wipe(up)">
                                      <p:cBhvr>
                                        <p:cTn id="63"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3"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EBB8655-1511-4CCC-AD17-AB0581963495}" type="slidenum">
              <a:rPr lang="en-US" altLang="zh-CN"/>
              <a:pPr>
                <a:defRPr/>
              </a:pPr>
              <a:t>52</a:t>
            </a:fld>
            <a:endParaRPr lang="en-US" altLang="zh-CN"/>
          </a:p>
        </p:txBody>
      </p:sp>
      <p:sp>
        <p:nvSpPr>
          <p:cNvPr id="59395" name="Rectangle 2"/>
          <p:cNvSpPr>
            <a:spLocks noGrp="1" noChangeArrowheads="1"/>
          </p:cNvSpPr>
          <p:nvPr>
            <p:ph type="title"/>
          </p:nvPr>
        </p:nvSpPr>
        <p:spPr/>
        <p:txBody>
          <a:bodyPr/>
          <a:lstStyle/>
          <a:p>
            <a:pPr eaLnBrk="1" hangingPunct="1"/>
            <a:r>
              <a:rPr lang="en-US" altLang="zh-CN" dirty="0" smtClean="0">
                <a:latin typeface="Verdana" pitchFamily="34" charset="0"/>
              </a:rPr>
              <a:t>6.3.2 </a:t>
            </a:r>
            <a:r>
              <a:rPr lang="zh-CN" altLang="en-US" dirty="0" smtClean="0">
                <a:latin typeface="Verdana" pitchFamily="34" charset="0"/>
              </a:rPr>
              <a:t>类型等价</a:t>
            </a:r>
          </a:p>
        </p:txBody>
      </p:sp>
      <p:sp>
        <p:nvSpPr>
          <p:cNvPr id="398339" name="Rectangle 3"/>
          <p:cNvSpPr>
            <a:spLocks noGrp="1" noChangeArrowheads="1"/>
          </p:cNvSpPr>
          <p:nvPr>
            <p:ph type="body" idx="1"/>
          </p:nvPr>
        </p:nvSpPr>
        <p:spPr>
          <a:xfrm>
            <a:off x="250825" y="1276350"/>
            <a:ext cx="8435975" cy="5053013"/>
          </a:xfrm>
        </p:spPr>
        <p:txBody>
          <a:bodyPr/>
          <a:lstStyle/>
          <a:p>
            <a:pPr algn="just" eaLnBrk="1" hangingPunct="1"/>
            <a:r>
              <a:rPr lang="zh-CN" altLang="en-US" dirty="0" smtClean="0">
                <a:latin typeface="Verdana" pitchFamily="34" charset="0"/>
              </a:rPr>
              <a:t>关键：</a:t>
            </a:r>
          </a:p>
          <a:p>
            <a:pPr lvl="1" eaLnBrk="1" hangingPunct="1">
              <a:buFontTx/>
              <a:buNone/>
            </a:pPr>
            <a:r>
              <a:rPr lang="zh-CN" altLang="en-US" dirty="0" smtClean="0">
                <a:latin typeface="Verdana" pitchFamily="34" charset="0"/>
              </a:rPr>
              <a:t>精确地定义什么情况下两个类型表达式等价</a:t>
            </a:r>
          </a:p>
          <a:p>
            <a:pPr eaLnBrk="1" hangingPunct="1"/>
            <a:r>
              <a:rPr lang="zh-CN" altLang="en-US" dirty="0" smtClean="0">
                <a:latin typeface="Verdana" pitchFamily="34" charset="0"/>
              </a:rPr>
              <a:t>问题：</a:t>
            </a:r>
          </a:p>
          <a:p>
            <a:pPr lvl="1" eaLnBrk="1" hangingPunct="1"/>
            <a:r>
              <a:rPr lang="zh-CN" altLang="en-US" dirty="0" smtClean="0">
                <a:latin typeface="Verdana" pitchFamily="34" charset="0"/>
              </a:rPr>
              <a:t>类型表达式可以命名，且这个名字可用于随后的类型表达式中</a:t>
            </a:r>
          </a:p>
          <a:p>
            <a:pPr lvl="1" eaLnBrk="1" hangingPunct="1"/>
            <a:r>
              <a:rPr lang="zh-CN" altLang="en-US" dirty="0" smtClean="0">
                <a:latin typeface="Verdana" pitchFamily="34" charset="0"/>
              </a:rPr>
              <a:t>名字代表它自己？代表另一个类型表达式？</a:t>
            </a:r>
          </a:p>
          <a:p>
            <a:pPr lvl="1" eaLnBrk="1" hangingPunct="1"/>
            <a:r>
              <a:rPr lang="zh-CN" altLang="en-US" dirty="0" smtClean="0">
                <a:latin typeface="Verdana" pitchFamily="34" charset="0"/>
              </a:rPr>
              <a:t>新的名</a:t>
            </a:r>
            <a:r>
              <a:rPr lang="zh-CN" altLang="en-US" dirty="0">
                <a:latin typeface="Verdana" pitchFamily="34" charset="0"/>
              </a:rPr>
              <a:t>字</a:t>
            </a:r>
            <a:r>
              <a:rPr lang="zh-CN" altLang="en-US" dirty="0" smtClean="0">
                <a:latin typeface="Verdana" pitchFamily="34" charset="0"/>
              </a:rPr>
              <a:t>是一个类型表达式，这个表达式与名字所代表的类型表达式是否总是等价的？</a:t>
            </a:r>
          </a:p>
        </p:txBody>
      </p:sp>
    </p:spTree>
    <p:extLst>
      <p:ext uri="{BB962C8B-B14F-4D97-AF65-F5344CB8AC3E}">
        <p14:creationId xmlns:p14="http://schemas.microsoft.com/office/powerpoint/2010/main" val="2563378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wipe(up)">
                                      <p:cBhvr>
                                        <p:cTn id="7" dur="500"/>
                                        <p:tgtEl>
                                          <p:spTgt spid="39833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8339">
                                            <p:txEl>
                                              <p:pRg st="1" end="1"/>
                                            </p:txEl>
                                          </p:spTgt>
                                        </p:tgtEl>
                                        <p:attrNameLst>
                                          <p:attrName>style.visibility</p:attrName>
                                        </p:attrNameLst>
                                      </p:cBhvr>
                                      <p:to>
                                        <p:strVal val="visible"/>
                                      </p:to>
                                    </p:set>
                                    <p:animEffect transition="in" filter="wipe(up)">
                                      <p:cBhvr>
                                        <p:cTn id="11" dur="500"/>
                                        <p:tgtEl>
                                          <p:spTgt spid="39833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98339">
                                            <p:txEl>
                                              <p:pRg st="2" end="2"/>
                                            </p:txEl>
                                          </p:spTgt>
                                        </p:tgtEl>
                                        <p:attrNameLst>
                                          <p:attrName>style.visibility</p:attrName>
                                        </p:attrNameLst>
                                      </p:cBhvr>
                                      <p:to>
                                        <p:strVal val="visible"/>
                                      </p:to>
                                    </p:set>
                                    <p:animEffect transition="in" filter="wipe(up)">
                                      <p:cBhvr>
                                        <p:cTn id="16" dur="500"/>
                                        <p:tgtEl>
                                          <p:spTgt spid="398339">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98339">
                                            <p:txEl>
                                              <p:pRg st="3" end="3"/>
                                            </p:txEl>
                                          </p:spTgt>
                                        </p:tgtEl>
                                        <p:attrNameLst>
                                          <p:attrName>style.visibility</p:attrName>
                                        </p:attrNameLst>
                                      </p:cBhvr>
                                      <p:to>
                                        <p:strVal val="visible"/>
                                      </p:to>
                                    </p:set>
                                    <p:animEffect transition="in" filter="wipe(up)">
                                      <p:cBhvr>
                                        <p:cTn id="20" dur="500"/>
                                        <p:tgtEl>
                                          <p:spTgt spid="3983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98339">
                                            <p:txEl>
                                              <p:pRg st="4" end="4"/>
                                            </p:txEl>
                                          </p:spTgt>
                                        </p:tgtEl>
                                        <p:attrNameLst>
                                          <p:attrName>style.visibility</p:attrName>
                                        </p:attrNameLst>
                                      </p:cBhvr>
                                      <p:to>
                                        <p:strVal val="visible"/>
                                      </p:to>
                                    </p:set>
                                    <p:animEffect transition="in" filter="wipe(up)">
                                      <p:cBhvr>
                                        <p:cTn id="25" dur="500"/>
                                        <p:tgtEl>
                                          <p:spTgt spid="39833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98339">
                                            <p:txEl>
                                              <p:pRg st="5" end="5"/>
                                            </p:txEl>
                                          </p:spTgt>
                                        </p:tgtEl>
                                        <p:attrNameLst>
                                          <p:attrName>style.visibility</p:attrName>
                                        </p:attrNameLst>
                                      </p:cBhvr>
                                      <p:to>
                                        <p:strVal val="visible"/>
                                      </p:to>
                                    </p:set>
                                    <p:animEffect transition="in" filter="wipe(up)">
                                      <p:cBhvr>
                                        <p:cTn id="30" dur="500"/>
                                        <p:tgtEl>
                                          <p:spTgt spid="398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uiExpand="1"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B4EAC06-36C6-4751-939B-8DE61ED784A7}" type="slidenum">
              <a:rPr lang="en-US" altLang="zh-CN"/>
              <a:pPr>
                <a:defRPr/>
              </a:pPr>
              <a:t>53</a:t>
            </a:fld>
            <a:endParaRPr lang="en-US" altLang="zh-CN"/>
          </a:p>
        </p:txBody>
      </p:sp>
      <p:sp>
        <p:nvSpPr>
          <p:cNvPr id="60419" name="Rectangle 2"/>
          <p:cNvSpPr>
            <a:spLocks noGrp="1" noChangeArrowheads="1"/>
          </p:cNvSpPr>
          <p:nvPr>
            <p:ph type="title"/>
          </p:nvPr>
        </p:nvSpPr>
        <p:spPr/>
        <p:txBody>
          <a:bodyPr/>
          <a:lstStyle/>
          <a:p>
            <a:pPr eaLnBrk="1" hangingPunct="1"/>
            <a:r>
              <a:rPr lang="en-US" altLang="zh-CN" sz="3600" smtClean="0">
                <a:latin typeface="Verdana" pitchFamily="34" charset="0"/>
              </a:rPr>
              <a:t>1. </a:t>
            </a:r>
            <a:r>
              <a:rPr lang="zh-CN" altLang="en-US" sz="3600" smtClean="0">
                <a:latin typeface="Verdana" pitchFamily="34" charset="0"/>
              </a:rPr>
              <a:t>结构等价</a:t>
            </a:r>
            <a:endParaRPr lang="zh-CN" altLang="en-US" smtClean="0">
              <a:latin typeface="Verdana" pitchFamily="34" charset="0"/>
            </a:endParaRPr>
          </a:p>
        </p:txBody>
      </p:sp>
      <p:sp>
        <p:nvSpPr>
          <p:cNvPr id="400387" name="Rectangle 3"/>
          <p:cNvSpPr>
            <a:spLocks noGrp="1" noChangeArrowheads="1"/>
          </p:cNvSpPr>
          <p:nvPr>
            <p:ph type="body" idx="1"/>
          </p:nvPr>
        </p:nvSpPr>
        <p:spPr>
          <a:xfrm>
            <a:off x="228600" y="1219200"/>
            <a:ext cx="8416925" cy="5181600"/>
          </a:xfrm>
        </p:spPr>
        <p:txBody>
          <a:bodyPr/>
          <a:lstStyle/>
          <a:p>
            <a:pPr eaLnBrk="1" hangingPunct="1"/>
            <a:r>
              <a:rPr lang="zh-CN" altLang="en-US" dirty="0" smtClean="0">
                <a:latin typeface="Verdana" pitchFamily="34" charset="0"/>
              </a:rPr>
              <a:t>如果类型表达式仅由类型构造器作用于基本类型组成，则两个类型表达式等价的自然概念是结构等价</a:t>
            </a:r>
            <a:endParaRPr lang="en-US" altLang="zh-CN" dirty="0" smtClean="0"/>
          </a:p>
          <a:p>
            <a:pPr eaLnBrk="1" hangingPunct="1"/>
            <a:r>
              <a:rPr lang="zh-CN" altLang="zh-CN" dirty="0" smtClean="0"/>
              <a:t>结构等价</a:t>
            </a:r>
            <a:endParaRPr lang="en-US" altLang="zh-CN" dirty="0" smtClean="0"/>
          </a:p>
          <a:p>
            <a:pPr lvl="1" eaLnBrk="1" hangingPunct="1"/>
            <a:r>
              <a:rPr lang="zh-CN" altLang="en-US" dirty="0" smtClean="0">
                <a:latin typeface="Verdana" pitchFamily="34" charset="0"/>
              </a:rPr>
              <a:t>两个类型表达式：</a:t>
            </a:r>
            <a:endParaRPr lang="en-US" altLang="zh-CN" dirty="0" smtClean="0">
              <a:latin typeface="Verdana" pitchFamily="34" charset="0"/>
            </a:endParaRPr>
          </a:p>
          <a:p>
            <a:pPr marL="457200" lvl="1" indent="0" eaLnBrk="1" hangingPunct="1">
              <a:buNone/>
            </a:pPr>
            <a:r>
              <a:rPr lang="en-US" altLang="zh-CN" dirty="0">
                <a:latin typeface="Verdana" pitchFamily="34" charset="0"/>
              </a:rPr>
              <a:t> </a:t>
            </a:r>
            <a:r>
              <a:rPr lang="en-US" altLang="zh-CN" dirty="0" smtClean="0">
                <a:latin typeface="Verdana" pitchFamily="34" charset="0"/>
              </a:rPr>
              <a:t> </a:t>
            </a:r>
            <a:r>
              <a:rPr lang="zh-CN" altLang="en-US" dirty="0" smtClean="0">
                <a:latin typeface="Verdana" pitchFamily="34" charset="0"/>
              </a:rPr>
              <a:t>要么是同样的基本类型</a:t>
            </a:r>
          </a:p>
          <a:p>
            <a:pPr marL="457200" lvl="1" indent="0" eaLnBrk="1" hangingPunct="1">
              <a:buNone/>
            </a:pPr>
            <a:r>
              <a:rPr lang="zh-CN" altLang="en-US" dirty="0" smtClean="0">
                <a:latin typeface="Verdana" pitchFamily="34" charset="0"/>
              </a:rPr>
              <a:t>  要么是同样的构造器作用于结构等价的类型表达式。</a:t>
            </a:r>
          </a:p>
          <a:p>
            <a:pPr eaLnBrk="1" hangingPunct="1"/>
            <a:r>
              <a:rPr lang="zh-CN" altLang="en-US" dirty="0" smtClean="0">
                <a:latin typeface="Verdana" pitchFamily="34" charset="0"/>
              </a:rPr>
              <a:t>两个类型表达式结构等价</a:t>
            </a:r>
            <a:r>
              <a:rPr lang="zh-CN" altLang="en-US" dirty="0" smtClean="0">
                <a:solidFill>
                  <a:srgbClr val="3333FF"/>
                </a:solidFill>
                <a:latin typeface="Verdana" pitchFamily="34" charset="0"/>
              </a:rPr>
              <a:t>当且仅当</a:t>
            </a:r>
            <a:r>
              <a:rPr lang="zh-CN" altLang="en-US" dirty="0" smtClean="0">
                <a:latin typeface="Verdana" pitchFamily="34" charset="0"/>
              </a:rPr>
              <a:t>它们完全相同</a:t>
            </a:r>
          </a:p>
          <a:p>
            <a:pPr eaLnBrk="1" hangingPunct="1">
              <a:buFont typeface="Monotype Sorts" pitchFamily="2" charset="2"/>
              <a:buNone/>
            </a:pPr>
            <a:r>
              <a:rPr lang="zh-CN" altLang="en-US" dirty="0" smtClean="0">
                <a:latin typeface="Verdana" pitchFamily="34" charset="0"/>
              </a:rPr>
              <a:t>例如：</a:t>
            </a:r>
          </a:p>
          <a:p>
            <a:pPr lvl="1" eaLnBrk="1" hangingPunct="1">
              <a:buFontTx/>
              <a:buNone/>
            </a:pPr>
            <a:r>
              <a:rPr lang="zh-CN" altLang="en-US" dirty="0" smtClean="0">
                <a:latin typeface="Verdana" pitchFamily="34" charset="0"/>
              </a:rPr>
              <a:t>  </a:t>
            </a:r>
            <a:r>
              <a:rPr lang="en-US" altLang="zh-CN" dirty="0" smtClean="0">
                <a:latin typeface="Verdana" pitchFamily="34" charset="0"/>
              </a:rPr>
              <a:t>integer </a:t>
            </a:r>
            <a:r>
              <a:rPr lang="zh-CN" altLang="en-US" dirty="0" smtClean="0">
                <a:latin typeface="Verdana" pitchFamily="34" charset="0"/>
              </a:rPr>
              <a:t>仅等价于 </a:t>
            </a:r>
            <a:r>
              <a:rPr lang="en-US" altLang="zh-CN" dirty="0" smtClean="0">
                <a:latin typeface="Verdana" pitchFamily="34" charset="0"/>
              </a:rPr>
              <a:t>integer</a:t>
            </a:r>
          </a:p>
          <a:p>
            <a:pPr lvl="1" eaLnBrk="1" hangingPunct="1">
              <a:buFontTx/>
              <a:buNone/>
            </a:pPr>
            <a:r>
              <a:rPr lang="en-US" altLang="zh-CN" dirty="0" smtClean="0">
                <a:latin typeface="Verdana" pitchFamily="34" charset="0"/>
              </a:rPr>
              <a:t>  pointer(integer) </a:t>
            </a:r>
            <a:r>
              <a:rPr lang="zh-CN" altLang="en-US" dirty="0" smtClean="0">
                <a:latin typeface="Verdana" pitchFamily="34" charset="0"/>
              </a:rPr>
              <a:t>仅等价于 </a:t>
            </a:r>
            <a:r>
              <a:rPr lang="en-US" altLang="zh-CN" dirty="0" smtClean="0">
                <a:latin typeface="Verdana" pitchFamily="34" charset="0"/>
              </a:rPr>
              <a:t>pointer(integer)</a:t>
            </a:r>
          </a:p>
        </p:txBody>
      </p:sp>
    </p:spTree>
    <p:extLst>
      <p:ext uri="{BB962C8B-B14F-4D97-AF65-F5344CB8AC3E}">
        <p14:creationId xmlns:p14="http://schemas.microsoft.com/office/powerpoint/2010/main" val="2724034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up)">
                                      <p:cBhvr>
                                        <p:cTn id="7" dur="500"/>
                                        <p:tgtEl>
                                          <p:spTgt spid="400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0387">
                                            <p:txEl>
                                              <p:pRg st="1" end="1"/>
                                            </p:txEl>
                                          </p:spTgt>
                                        </p:tgtEl>
                                        <p:attrNameLst>
                                          <p:attrName>style.visibility</p:attrName>
                                        </p:attrNameLst>
                                      </p:cBhvr>
                                      <p:to>
                                        <p:strVal val="visible"/>
                                      </p:to>
                                    </p:set>
                                    <p:animEffect transition="in" filter="wipe(up)">
                                      <p:cBhvr>
                                        <p:cTn id="12" dur="500"/>
                                        <p:tgtEl>
                                          <p:spTgt spid="400387">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00387">
                                            <p:txEl>
                                              <p:pRg st="2" end="2"/>
                                            </p:txEl>
                                          </p:spTgt>
                                        </p:tgtEl>
                                        <p:attrNameLst>
                                          <p:attrName>style.visibility</p:attrName>
                                        </p:attrNameLst>
                                      </p:cBhvr>
                                      <p:to>
                                        <p:strVal val="visible"/>
                                      </p:to>
                                    </p:set>
                                    <p:animEffect transition="in" filter="wipe(up)">
                                      <p:cBhvr>
                                        <p:cTn id="16" dur="500"/>
                                        <p:tgtEl>
                                          <p:spTgt spid="400387">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00387">
                                            <p:txEl>
                                              <p:pRg st="3" end="3"/>
                                            </p:txEl>
                                          </p:spTgt>
                                        </p:tgtEl>
                                        <p:attrNameLst>
                                          <p:attrName>style.visibility</p:attrName>
                                        </p:attrNameLst>
                                      </p:cBhvr>
                                      <p:to>
                                        <p:strVal val="visible"/>
                                      </p:to>
                                    </p:set>
                                    <p:animEffect transition="in" filter="wipe(up)">
                                      <p:cBhvr>
                                        <p:cTn id="20" dur="500"/>
                                        <p:tgtEl>
                                          <p:spTgt spid="400387">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00387">
                                            <p:txEl>
                                              <p:pRg st="4" end="4"/>
                                            </p:txEl>
                                          </p:spTgt>
                                        </p:tgtEl>
                                        <p:attrNameLst>
                                          <p:attrName>style.visibility</p:attrName>
                                        </p:attrNameLst>
                                      </p:cBhvr>
                                      <p:to>
                                        <p:strVal val="visible"/>
                                      </p:to>
                                    </p:set>
                                    <p:animEffect transition="in" filter="wipe(up)">
                                      <p:cBhvr>
                                        <p:cTn id="24" dur="500"/>
                                        <p:tgtEl>
                                          <p:spTgt spid="40038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00387">
                                            <p:txEl>
                                              <p:pRg st="5" end="5"/>
                                            </p:txEl>
                                          </p:spTgt>
                                        </p:tgtEl>
                                        <p:attrNameLst>
                                          <p:attrName>style.visibility</p:attrName>
                                        </p:attrNameLst>
                                      </p:cBhvr>
                                      <p:to>
                                        <p:strVal val="visible"/>
                                      </p:to>
                                    </p:set>
                                    <p:animEffect transition="in" filter="wipe(up)">
                                      <p:cBhvr>
                                        <p:cTn id="29" dur="500"/>
                                        <p:tgtEl>
                                          <p:spTgt spid="400387">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00387">
                                            <p:txEl>
                                              <p:pRg st="6" end="6"/>
                                            </p:txEl>
                                          </p:spTgt>
                                        </p:tgtEl>
                                        <p:attrNameLst>
                                          <p:attrName>style.visibility</p:attrName>
                                        </p:attrNameLst>
                                      </p:cBhvr>
                                      <p:to>
                                        <p:strVal val="visible"/>
                                      </p:to>
                                    </p:set>
                                    <p:animEffect transition="in" filter="wipe(up)">
                                      <p:cBhvr>
                                        <p:cTn id="34" dur="500"/>
                                        <p:tgtEl>
                                          <p:spTgt spid="400387">
                                            <p:txEl>
                                              <p:pRg st="6" end="6"/>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400387">
                                            <p:txEl>
                                              <p:pRg st="7" end="7"/>
                                            </p:txEl>
                                          </p:spTgt>
                                        </p:tgtEl>
                                        <p:attrNameLst>
                                          <p:attrName>style.visibility</p:attrName>
                                        </p:attrNameLst>
                                      </p:cBhvr>
                                      <p:to>
                                        <p:strVal val="visible"/>
                                      </p:to>
                                    </p:set>
                                    <p:animEffect transition="in" filter="wipe(up)">
                                      <p:cBhvr>
                                        <p:cTn id="38" dur="500"/>
                                        <p:tgtEl>
                                          <p:spTgt spid="400387">
                                            <p:txEl>
                                              <p:pRg st="7" end="7"/>
                                            </p:txEl>
                                          </p:spTgt>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400387">
                                            <p:txEl>
                                              <p:pRg st="8" end="8"/>
                                            </p:txEl>
                                          </p:spTgt>
                                        </p:tgtEl>
                                        <p:attrNameLst>
                                          <p:attrName>style.visibility</p:attrName>
                                        </p:attrNameLst>
                                      </p:cBhvr>
                                      <p:to>
                                        <p:strVal val="visible"/>
                                      </p:to>
                                    </p:set>
                                    <p:animEffect transition="in" filter="wipe(up)">
                                      <p:cBhvr>
                                        <p:cTn id="42" dur="500"/>
                                        <p:tgtEl>
                                          <p:spTgt spid="400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uiExpand="1"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688" y="3143445"/>
            <a:ext cx="881062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71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3" y="1075615"/>
            <a:ext cx="87915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灯片编号占位符 3"/>
          <p:cNvSpPr>
            <a:spLocks noGrp="1"/>
          </p:cNvSpPr>
          <p:nvPr>
            <p:ph type="sldNum" sz="quarter" idx="10"/>
          </p:nvPr>
        </p:nvSpPr>
        <p:spPr/>
        <p:txBody>
          <a:bodyPr/>
          <a:lstStyle/>
          <a:p>
            <a:pPr>
              <a:defRPr/>
            </a:pPr>
            <a:fld id="{BC1CF780-2560-4C08-95DA-997A9B5F17EE}" type="slidenum">
              <a:rPr lang="en-US" altLang="zh-CN"/>
              <a:pPr>
                <a:defRPr/>
              </a:pPr>
              <a:t>54</a:t>
            </a:fld>
            <a:endParaRPr lang="en-US" altLang="zh-CN"/>
          </a:p>
        </p:txBody>
      </p:sp>
      <p:sp>
        <p:nvSpPr>
          <p:cNvPr id="61443" name="Rectangle 4"/>
          <p:cNvSpPr>
            <a:spLocks noGrp="1" noChangeArrowheads="1"/>
          </p:cNvSpPr>
          <p:nvPr>
            <p:ph type="title"/>
          </p:nvPr>
        </p:nvSpPr>
        <p:spPr/>
        <p:txBody>
          <a:bodyPr/>
          <a:lstStyle/>
          <a:p>
            <a:pPr eaLnBrk="1" hangingPunct="1"/>
            <a:r>
              <a:rPr lang="zh-CN" altLang="en-US" smtClean="0"/>
              <a:t>例：考虑如下</a:t>
            </a:r>
            <a:r>
              <a:rPr lang="en-US" altLang="zh-CN" smtClean="0"/>
              <a:t>Pascal</a:t>
            </a:r>
            <a:r>
              <a:rPr lang="zh-CN" altLang="en-US" smtClean="0"/>
              <a:t>声明</a:t>
            </a:r>
          </a:p>
        </p:txBody>
      </p:sp>
      <p:sp>
        <p:nvSpPr>
          <p:cNvPr id="421939" name="Text Box 51"/>
          <p:cNvSpPr txBox="1">
            <a:spLocks noChangeArrowheads="1"/>
          </p:cNvSpPr>
          <p:nvPr/>
        </p:nvSpPr>
        <p:spPr bwMode="auto">
          <a:xfrm>
            <a:off x="1871663" y="2376488"/>
            <a:ext cx="541337"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4800">
                <a:solidFill>
                  <a:srgbClr val="FF3300"/>
                </a:solidFill>
                <a:sym typeface="Symbol" pitchFamily="18" charset="2"/>
              </a:rPr>
              <a:t></a:t>
            </a:r>
          </a:p>
        </p:txBody>
      </p:sp>
      <p:sp>
        <p:nvSpPr>
          <p:cNvPr id="421940" name="Text Box 52"/>
          <p:cNvSpPr txBox="1">
            <a:spLocks noChangeArrowheads="1"/>
          </p:cNvSpPr>
          <p:nvPr/>
        </p:nvSpPr>
        <p:spPr bwMode="auto">
          <a:xfrm>
            <a:off x="4032250" y="2376488"/>
            <a:ext cx="541338"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4800">
                <a:solidFill>
                  <a:srgbClr val="FF3300"/>
                </a:solidFill>
                <a:sym typeface="Symbol" pitchFamily="18" charset="2"/>
              </a:rPr>
              <a:t></a:t>
            </a:r>
          </a:p>
        </p:txBody>
      </p:sp>
      <p:sp>
        <p:nvSpPr>
          <p:cNvPr id="421941" name="Text Box 53"/>
          <p:cNvSpPr txBox="1">
            <a:spLocks noChangeArrowheads="1"/>
          </p:cNvSpPr>
          <p:nvPr/>
        </p:nvSpPr>
        <p:spPr bwMode="auto">
          <a:xfrm>
            <a:off x="8351838" y="5799138"/>
            <a:ext cx="541337"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4800">
                <a:solidFill>
                  <a:srgbClr val="FF3300"/>
                </a:solidFill>
                <a:sym typeface="Symbol" pitchFamily="18" charset="2"/>
              </a:rPr>
              <a:t></a:t>
            </a:r>
          </a:p>
        </p:txBody>
      </p:sp>
      <p:sp>
        <p:nvSpPr>
          <p:cNvPr id="421942" name="Text Box 54"/>
          <p:cNvSpPr txBox="1">
            <a:spLocks noChangeArrowheads="1"/>
          </p:cNvSpPr>
          <p:nvPr/>
        </p:nvSpPr>
        <p:spPr bwMode="auto">
          <a:xfrm>
            <a:off x="5292725" y="5800725"/>
            <a:ext cx="54133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4800">
                <a:solidFill>
                  <a:srgbClr val="FF3300"/>
                </a:solidFill>
                <a:sym typeface="Symbol" pitchFamily="18" charset="2"/>
              </a:rPr>
              <a:t></a:t>
            </a:r>
          </a:p>
        </p:txBody>
      </p:sp>
      <p:sp>
        <p:nvSpPr>
          <p:cNvPr id="421943" name="Text Box 55"/>
          <p:cNvSpPr txBox="1">
            <a:spLocks noChangeArrowheads="1"/>
          </p:cNvSpPr>
          <p:nvPr/>
        </p:nvSpPr>
        <p:spPr bwMode="auto">
          <a:xfrm>
            <a:off x="2185988" y="5800725"/>
            <a:ext cx="54133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4800">
                <a:solidFill>
                  <a:srgbClr val="FF3300"/>
                </a:solidFill>
                <a:sym typeface="Symbol" pitchFamily="18" charset="2"/>
              </a:rPr>
              <a:t></a:t>
            </a:r>
          </a:p>
        </p:txBody>
      </p:sp>
    </p:spTree>
    <p:extLst>
      <p:ext uri="{BB962C8B-B14F-4D97-AF65-F5344CB8AC3E}">
        <p14:creationId xmlns:p14="http://schemas.microsoft.com/office/powerpoint/2010/main" val="392366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1939"/>
                                        </p:tgtEl>
                                        <p:attrNameLst>
                                          <p:attrName>style.visibility</p:attrName>
                                        </p:attrNameLst>
                                      </p:cBhvr>
                                      <p:to>
                                        <p:strVal val="visible"/>
                                      </p:to>
                                    </p:set>
                                    <p:animEffect transition="in" filter="wipe(down)">
                                      <p:cBhvr>
                                        <p:cTn id="7" dur="500"/>
                                        <p:tgtEl>
                                          <p:spTgt spid="42193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21940"/>
                                        </p:tgtEl>
                                        <p:attrNameLst>
                                          <p:attrName>style.visibility</p:attrName>
                                        </p:attrNameLst>
                                      </p:cBhvr>
                                      <p:to>
                                        <p:strVal val="visible"/>
                                      </p:to>
                                    </p:set>
                                    <p:animEffect transition="in" filter="wipe(down)">
                                      <p:cBhvr>
                                        <p:cTn id="11" dur="500"/>
                                        <p:tgtEl>
                                          <p:spTgt spid="4219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77155"/>
                                        </p:tgtEl>
                                        <p:attrNameLst>
                                          <p:attrName>style.visibility</p:attrName>
                                        </p:attrNameLst>
                                      </p:cBhvr>
                                      <p:to>
                                        <p:strVal val="visible"/>
                                      </p:to>
                                    </p:set>
                                    <p:animEffect transition="in" filter="wipe(up)">
                                      <p:cBhvr>
                                        <p:cTn id="16" dur="500"/>
                                        <p:tgtEl>
                                          <p:spTgt spid="1771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21943"/>
                                        </p:tgtEl>
                                        <p:attrNameLst>
                                          <p:attrName>style.visibility</p:attrName>
                                        </p:attrNameLst>
                                      </p:cBhvr>
                                      <p:to>
                                        <p:strVal val="visible"/>
                                      </p:to>
                                    </p:set>
                                    <p:animEffect transition="in" filter="wipe(down)">
                                      <p:cBhvr>
                                        <p:cTn id="21" dur="500"/>
                                        <p:tgtEl>
                                          <p:spTgt spid="42194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421942"/>
                                        </p:tgtEl>
                                        <p:attrNameLst>
                                          <p:attrName>style.visibility</p:attrName>
                                        </p:attrNameLst>
                                      </p:cBhvr>
                                      <p:to>
                                        <p:strVal val="visible"/>
                                      </p:to>
                                    </p:set>
                                    <p:animEffect transition="in" filter="wipe(down)">
                                      <p:cBhvr>
                                        <p:cTn id="25" dur="500"/>
                                        <p:tgtEl>
                                          <p:spTgt spid="421942"/>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421941"/>
                                        </p:tgtEl>
                                        <p:attrNameLst>
                                          <p:attrName>style.visibility</p:attrName>
                                        </p:attrNameLst>
                                      </p:cBhvr>
                                      <p:to>
                                        <p:strVal val="visible"/>
                                      </p:to>
                                    </p:set>
                                    <p:animEffect transition="in" filter="wipe(down)">
                                      <p:cBhvr>
                                        <p:cTn id="29" dur="500"/>
                                        <p:tgtEl>
                                          <p:spTgt spid="421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39" grpId="0"/>
      <p:bldP spid="421940" grpId="0"/>
      <p:bldP spid="421941" grpId="0"/>
      <p:bldP spid="421942" grpId="0"/>
      <p:bldP spid="421943"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AEDAD7C-8544-4230-BC28-69548181F00D}" type="slidenum">
              <a:rPr lang="en-US" altLang="zh-CN"/>
              <a:pPr>
                <a:defRPr/>
              </a:pPr>
              <a:t>55</a:t>
            </a:fld>
            <a:endParaRPr lang="en-US" altLang="zh-CN"/>
          </a:p>
        </p:txBody>
      </p:sp>
      <p:sp>
        <p:nvSpPr>
          <p:cNvPr id="62467" name="Rectangle 2"/>
          <p:cNvSpPr>
            <a:spLocks noGrp="1" noChangeArrowheads="1"/>
          </p:cNvSpPr>
          <p:nvPr>
            <p:ph type="title"/>
          </p:nvPr>
        </p:nvSpPr>
        <p:spPr>
          <a:xfrm>
            <a:off x="304800" y="152400"/>
            <a:ext cx="8610600" cy="558800"/>
          </a:xfrm>
        </p:spPr>
        <p:txBody>
          <a:bodyPr/>
          <a:lstStyle/>
          <a:p>
            <a:pPr eaLnBrk="1" hangingPunct="1"/>
            <a:r>
              <a:rPr lang="zh-CN" altLang="en-US" sz="3200" dirty="0" smtClean="0">
                <a:latin typeface="Verdana" pitchFamily="34" charset="0"/>
              </a:rPr>
              <a:t>算法</a:t>
            </a:r>
            <a:r>
              <a:rPr lang="en-US" altLang="zh-CN" sz="3200" dirty="0" smtClean="0">
                <a:latin typeface="Verdana" pitchFamily="34" charset="0"/>
              </a:rPr>
              <a:t>6.1 </a:t>
            </a:r>
            <a:r>
              <a:rPr lang="zh-CN" altLang="en-US" sz="3200" dirty="0" smtClean="0">
                <a:latin typeface="Verdana" pitchFamily="34" charset="0"/>
              </a:rPr>
              <a:t>测试两个类型表达式结构等价的算法</a:t>
            </a:r>
          </a:p>
        </p:txBody>
      </p:sp>
      <p:sp>
        <p:nvSpPr>
          <p:cNvPr id="402435" name="Rectangle 3"/>
          <p:cNvSpPr>
            <a:spLocks noGrp="1" noChangeArrowheads="1"/>
          </p:cNvSpPr>
          <p:nvPr>
            <p:ph type="body" idx="1"/>
          </p:nvPr>
        </p:nvSpPr>
        <p:spPr>
          <a:xfrm>
            <a:off x="484188" y="818710"/>
            <a:ext cx="8335962" cy="5886890"/>
          </a:xfrm>
        </p:spPr>
        <p:txBody>
          <a:bodyPr>
            <a:normAutofit fontScale="92500" lnSpcReduction="20000"/>
          </a:bodyPr>
          <a:lstStyle/>
          <a:p>
            <a:pPr algn="just"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输入：两个类型表达式</a:t>
            </a:r>
            <a:r>
              <a:rPr lang="en-US" altLang="zh-CN" sz="2400" dirty="0" smtClean="0">
                <a:latin typeface="Times New Roman" panose="02020603050405020304" pitchFamily="18" charset="0"/>
                <a:cs typeface="Times New Roman" panose="02020603050405020304" pitchFamily="18" charset="0"/>
              </a:rPr>
              <a:t>s</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t</a:t>
            </a:r>
          </a:p>
          <a:p>
            <a:pPr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输出：如果</a:t>
            </a:r>
            <a:r>
              <a:rPr lang="en-US" altLang="zh-CN" sz="2400" dirty="0" smtClean="0">
                <a:latin typeface="Times New Roman" panose="02020603050405020304" pitchFamily="18" charset="0"/>
                <a:cs typeface="Times New Roman" panose="02020603050405020304" pitchFamily="18" charset="0"/>
              </a:rPr>
              <a:t>s</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t</a:t>
            </a:r>
            <a:r>
              <a:rPr lang="zh-CN" altLang="en-US" sz="2400" dirty="0" smtClean="0">
                <a:latin typeface="Times New Roman" panose="02020603050405020304" pitchFamily="18" charset="0"/>
                <a:cs typeface="Times New Roman" panose="02020603050405020304" pitchFamily="18" charset="0"/>
              </a:rPr>
              <a:t>结构等价，则返回</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true</a:t>
            </a:r>
            <a:r>
              <a:rPr lang="zh-CN" altLang="en-US" sz="2400" dirty="0" smtClean="0">
                <a:latin typeface="Times New Roman" panose="02020603050405020304" pitchFamily="18" charset="0"/>
                <a:cs typeface="Times New Roman" panose="02020603050405020304" pitchFamily="18" charset="0"/>
              </a:rPr>
              <a:t>），否则返回</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false</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方法：</a:t>
            </a:r>
          </a:p>
          <a:p>
            <a:pPr algn="just" eaLnBrk="1" hangingPunct="1">
              <a:buFont typeface="Monotype Sorts" pitchFamily="2" charset="2"/>
              <a:buNone/>
            </a:pPr>
            <a:r>
              <a:rPr lang="en-US" altLang="zh-CN" sz="2400" dirty="0" err="1" smtClean="0">
                <a:latin typeface="Times New Roman" panose="02020603050405020304" pitchFamily="18" charset="0"/>
                <a:cs typeface="Times New Roman" panose="02020603050405020304" pitchFamily="18" charset="0"/>
              </a:rPr>
              <a:t>boolean</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seqtest</a:t>
            </a:r>
            <a:r>
              <a:rPr lang="en-US" altLang="zh-CN" sz="2400" dirty="0" smtClean="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t</a:t>
            </a:r>
            <a:r>
              <a:rPr lang="en-US" altLang="zh-CN" sz="2400" dirty="0" err="1" smtClean="0">
                <a:latin typeface="Times New Roman" panose="02020603050405020304" pitchFamily="18" charset="0"/>
                <a:cs typeface="Times New Roman" panose="02020603050405020304" pitchFamily="18" charset="0"/>
              </a:rPr>
              <a:t>expr</a:t>
            </a:r>
            <a:r>
              <a:rPr lang="en-US" altLang="zh-CN" sz="2400" dirty="0" smtClean="0">
                <a:latin typeface="Times New Roman" panose="02020603050405020304" pitchFamily="18" charset="0"/>
                <a:cs typeface="Times New Roman" panose="02020603050405020304" pitchFamily="18" charset="0"/>
              </a:rPr>
              <a:t> s, </a:t>
            </a:r>
            <a:r>
              <a:rPr lang="en-US" altLang="zh-CN" sz="2400" dirty="0" err="1" smtClean="0">
                <a:latin typeface="Times New Roman" panose="02020603050405020304" pitchFamily="18" charset="0"/>
                <a:cs typeface="Times New Roman" panose="02020603050405020304" pitchFamily="18" charset="0"/>
              </a:rPr>
              <a:t>texpr</a:t>
            </a:r>
            <a:r>
              <a:rPr lang="en-US" altLang="zh-CN" sz="2400" dirty="0" smtClean="0">
                <a:latin typeface="Times New Roman" panose="02020603050405020304" pitchFamily="18" charset="0"/>
                <a:cs typeface="Times New Roman" panose="02020603050405020304" pitchFamily="18" charset="0"/>
              </a:rPr>
              <a:t> t)</a:t>
            </a:r>
          </a:p>
          <a:p>
            <a:pPr algn="just"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a:t>
            </a:r>
          </a:p>
          <a:p>
            <a:pPr algn="just"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3333FF"/>
                </a:solidFill>
                <a:latin typeface="Times New Roman" panose="02020603050405020304" pitchFamily="18" charset="0"/>
                <a:cs typeface="Times New Roman" panose="02020603050405020304" pitchFamily="18" charset="0"/>
              </a:rPr>
              <a:t>if  (s</a:t>
            </a:r>
            <a:r>
              <a:rPr lang="zh-CN" altLang="en-US" sz="2400" dirty="0" smtClean="0">
                <a:solidFill>
                  <a:srgbClr val="3333FF"/>
                </a:solidFill>
                <a:latin typeface="Times New Roman" panose="02020603050405020304" pitchFamily="18" charset="0"/>
                <a:cs typeface="Times New Roman" panose="02020603050405020304" pitchFamily="18" charset="0"/>
              </a:rPr>
              <a:t>和</a:t>
            </a:r>
            <a:r>
              <a:rPr lang="en-US" altLang="zh-CN" sz="2400" dirty="0" smtClean="0">
                <a:solidFill>
                  <a:srgbClr val="3333FF"/>
                </a:solidFill>
                <a:latin typeface="Times New Roman" panose="02020603050405020304" pitchFamily="18" charset="0"/>
                <a:cs typeface="Times New Roman" panose="02020603050405020304" pitchFamily="18" charset="0"/>
              </a:rPr>
              <a:t>t</a:t>
            </a:r>
            <a:r>
              <a:rPr lang="zh-CN" altLang="en-US" sz="2400" dirty="0" smtClean="0">
                <a:solidFill>
                  <a:srgbClr val="3333FF"/>
                </a:solidFill>
                <a:latin typeface="Times New Roman" panose="02020603050405020304" pitchFamily="18" charset="0"/>
                <a:cs typeface="Times New Roman" panose="02020603050405020304" pitchFamily="18" charset="0"/>
              </a:rPr>
              <a:t>是同样的基本类型</a:t>
            </a:r>
            <a:r>
              <a:rPr lang="en-US" altLang="zh-CN" sz="2400" dirty="0" smtClean="0">
                <a:solidFill>
                  <a:srgbClr val="3333FF"/>
                </a:solidFill>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return 1;</a:t>
            </a:r>
          </a:p>
          <a:p>
            <a:pPr algn="just" eaLnBrk="1" hangingPunct="1">
              <a:lnSpc>
                <a:spcPct val="130000"/>
              </a:lnSpc>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else  </a:t>
            </a:r>
            <a:r>
              <a:rPr lang="en-US" altLang="zh-CN" sz="2400" dirty="0" smtClean="0">
                <a:solidFill>
                  <a:srgbClr val="3333FF"/>
                </a:solidFill>
                <a:latin typeface="Times New Roman" panose="02020603050405020304" pitchFamily="18" charset="0"/>
                <a:cs typeface="Times New Roman" panose="02020603050405020304" pitchFamily="18" charset="0"/>
              </a:rPr>
              <a:t>if (s==array(s</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1</a:t>
            </a:r>
            <a:r>
              <a:rPr lang="en-US" altLang="zh-CN" sz="2400" dirty="0" smtClean="0">
                <a:solidFill>
                  <a:srgbClr val="3333FF"/>
                </a:solidFill>
                <a:latin typeface="Times New Roman" panose="02020603050405020304" pitchFamily="18" charset="0"/>
                <a:cs typeface="Times New Roman" panose="02020603050405020304" pitchFamily="18" charset="0"/>
              </a:rPr>
              <a:t>, s</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2</a:t>
            </a:r>
            <a:r>
              <a:rPr lang="en-US" altLang="zh-CN" sz="2400" dirty="0" smtClean="0">
                <a:solidFill>
                  <a:srgbClr val="3333FF"/>
                </a:solidFill>
                <a:latin typeface="Times New Roman" panose="02020603050405020304" pitchFamily="18" charset="0"/>
                <a:cs typeface="Times New Roman" panose="02020603050405020304" pitchFamily="18" charset="0"/>
              </a:rPr>
              <a:t>))&amp;&amp;(t==array(t</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1</a:t>
            </a:r>
            <a:r>
              <a:rPr lang="en-US" altLang="zh-CN" sz="2400" dirty="0" smtClean="0">
                <a:solidFill>
                  <a:srgbClr val="3333FF"/>
                </a:solidFill>
                <a:latin typeface="Times New Roman" panose="02020603050405020304" pitchFamily="18" charset="0"/>
                <a:cs typeface="Times New Roman" panose="02020603050405020304" pitchFamily="18" charset="0"/>
              </a:rPr>
              <a:t>, t</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2</a:t>
            </a:r>
            <a:r>
              <a:rPr lang="en-US" altLang="zh-CN" sz="2400" dirty="0" smtClean="0">
                <a:solidFill>
                  <a:srgbClr val="3333FF"/>
                </a:solidFill>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return </a:t>
            </a:r>
            <a:r>
              <a:rPr lang="en-US" altLang="zh-CN" dirty="0" err="1">
                <a:latin typeface="Times New Roman" panose="02020603050405020304" pitchFamily="18" charset="0"/>
                <a:cs typeface="Times New Roman" panose="02020603050405020304" pitchFamily="18" charset="0"/>
              </a:rPr>
              <a:t>seqtest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&amp;&amp; </a:t>
            </a:r>
            <a:r>
              <a:rPr lang="en-US" altLang="zh-CN" dirty="0" err="1">
                <a:latin typeface="Times New Roman" panose="02020603050405020304" pitchFamily="18" charset="0"/>
                <a:cs typeface="Times New Roman" panose="02020603050405020304" pitchFamily="18" charset="0"/>
              </a:rPr>
              <a:t>seqtest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p>
          <a:p>
            <a:pPr algn="just" eaLnBrk="1" hangingPunct="1">
              <a:lnSpc>
                <a:spcPct val="130000"/>
              </a:lnSpc>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else  </a:t>
            </a:r>
            <a:r>
              <a:rPr lang="en-US" altLang="zh-CN" sz="2400" dirty="0" smtClean="0">
                <a:solidFill>
                  <a:srgbClr val="3333FF"/>
                </a:solidFill>
                <a:latin typeface="Times New Roman" panose="02020603050405020304" pitchFamily="18" charset="0"/>
                <a:cs typeface="Times New Roman" panose="02020603050405020304" pitchFamily="18" charset="0"/>
              </a:rPr>
              <a:t>if (s==s</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1</a:t>
            </a:r>
            <a:r>
              <a:rPr lang="en-US" altLang="zh-CN" sz="2400" dirty="0" smtClean="0">
                <a:solidFill>
                  <a:srgbClr val="3333FF"/>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rgbClr val="3333FF"/>
                </a:solidFill>
                <a:latin typeface="Times New Roman" panose="02020603050405020304" pitchFamily="18" charset="0"/>
                <a:cs typeface="Times New Roman" panose="02020603050405020304" pitchFamily="18" charset="0"/>
              </a:rPr>
              <a:t>s</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2</a:t>
            </a:r>
            <a:r>
              <a:rPr lang="en-US" altLang="zh-CN" sz="2400" dirty="0" smtClean="0">
                <a:solidFill>
                  <a:srgbClr val="3333FF"/>
                </a:solidFill>
                <a:latin typeface="Times New Roman" panose="02020603050405020304" pitchFamily="18" charset="0"/>
                <a:cs typeface="Times New Roman" panose="02020603050405020304" pitchFamily="18" charset="0"/>
              </a:rPr>
              <a:t>)&amp;&amp;(t==t</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1</a:t>
            </a:r>
            <a:r>
              <a:rPr lang="en-US" altLang="zh-CN" sz="2400" dirty="0" smtClean="0">
                <a:solidFill>
                  <a:srgbClr val="3333FF"/>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rgbClr val="3333FF"/>
                </a:solidFill>
                <a:latin typeface="Times New Roman" panose="02020603050405020304" pitchFamily="18" charset="0"/>
                <a:cs typeface="Times New Roman" panose="02020603050405020304" pitchFamily="18" charset="0"/>
              </a:rPr>
              <a:t>t</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2</a:t>
            </a:r>
            <a:r>
              <a:rPr lang="en-US" altLang="zh-CN" sz="2400" dirty="0" smtClean="0">
                <a:solidFill>
                  <a:srgbClr val="3333FF"/>
                </a:solidFill>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return </a:t>
            </a:r>
            <a:r>
              <a:rPr lang="en-US" altLang="zh-CN" dirty="0" err="1">
                <a:latin typeface="Times New Roman" panose="02020603050405020304" pitchFamily="18" charset="0"/>
                <a:cs typeface="Times New Roman" panose="02020603050405020304" pitchFamily="18" charset="0"/>
              </a:rPr>
              <a:t>seqtest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&amp;&amp; </a:t>
            </a:r>
            <a:r>
              <a:rPr lang="en-US" altLang="zh-CN" dirty="0" err="1">
                <a:latin typeface="Times New Roman" panose="02020603050405020304" pitchFamily="18" charset="0"/>
                <a:cs typeface="Times New Roman" panose="02020603050405020304" pitchFamily="18" charset="0"/>
              </a:rPr>
              <a:t>seqtest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p>
          <a:p>
            <a:pPr algn="just" eaLnBrk="1" hangingPunct="1">
              <a:lnSpc>
                <a:spcPct val="130000"/>
              </a:lnSpc>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else  </a:t>
            </a:r>
            <a:r>
              <a:rPr lang="en-US" altLang="zh-CN" sz="2400" dirty="0" smtClean="0">
                <a:solidFill>
                  <a:srgbClr val="3333FF"/>
                </a:solidFill>
                <a:latin typeface="Times New Roman" panose="02020603050405020304" pitchFamily="18" charset="0"/>
                <a:cs typeface="Times New Roman" panose="02020603050405020304" pitchFamily="18" charset="0"/>
              </a:rPr>
              <a:t>if (s==pointer(s</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1</a:t>
            </a:r>
            <a:r>
              <a:rPr lang="en-US" altLang="zh-CN" sz="2400" dirty="0" smtClean="0">
                <a:solidFill>
                  <a:srgbClr val="3333FF"/>
                </a:solidFill>
                <a:latin typeface="Times New Roman" panose="02020603050405020304" pitchFamily="18" charset="0"/>
                <a:cs typeface="Times New Roman" panose="02020603050405020304" pitchFamily="18" charset="0"/>
              </a:rPr>
              <a:t>))&amp;&amp;(t==pointer(t</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1</a:t>
            </a:r>
            <a:r>
              <a:rPr lang="en-US" altLang="zh-CN" sz="2400" dirty="0" smtClean="0">
                <a:solidFill>
                  <a:srgbClr val="3333FF"/>
                </a:solidFill>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return </a:t>
            </a:r>
            <a:r>
              <a:rPr lang="en-US" altLang="zh-CN" dirty="0" err="1">
                <a:latin typeface="Times New Roman" panose="02020603050405020304" pitchFamily="18" charset="0"/>
                <a:cs typeface="Times New Roman" panose="02020603050405020304" pitchFamily="18" charset="0"/>
              </a:rPr>
              <a:t>seqtest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p>
          <a:p>
            <a:pPr algn="just" eaLnBrk="1" hangingPunct="1">
              <a:lnSpc>
                <a:spcPct val="130000"/>
              </a:lnSpc>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else  </a:t>
            </a:r>
            <a:r>
              <a:rPr lang="en-US" altLang="zh-CN" sz="2400" dirty="0" smtClean="0">
                <a:solidFill>
                  <a:srgbClr val="3333FF"/>
                </a:solidFill>
                <a:latin typeface="Times New Roman" panose="02020603050405020304" pitchFamily="18" charset="0"/>
                <a:cs typeface="Times New Roman" panose="02020603050405020304" pitchFamily="18" charset="0"/>
              </a:rPr>
              <a:t>if (s==s</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1</a:t>
            </a:r>
            <a:r>
              <a:rPr lang="en-US" altLang="zh-CN" sz="2400" dirty="0" smtClean="0">
                <a:solidFill>
                  <a:srgbClr val="3333FF"/>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rgbClr val="3333FF"/>
                </a:solidFill>
                <a:latin typeface="Times New Roman" panose="02020603050405020304" pitchFamily="18" charset="0"/>
                <a:cs typeface="Times New Roman" panose="02020603050405020304" pitchFamily="18" charset="0"/>
              </a:rPr>
              <a:t>s</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2</a:t>
            </a:r>
            <a:r>
              <a:rPr lang="en-US" altLang="zh-CN" sz="2400" dirty="0" smtClean="0">
                <a:solidFill>
                  <a:srgbClr val="3333FF"/>
                </a:solidFill>
                <a:latin typeface="Times New Roman" panose="02020603050405020304" pitchFamily="18" charset="0"/>
                <a:cs typeface="Times New Roman" panose="02020603050405020304" pitchFamily="18" charset="0"/>
              </a:rPr>
              <a:t>)&amp;&amp;(t==t</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1</a:t>
            </a:r>
            <a:r>
              <a:rPr lang="en-US" altLang="zh-CN" sz="2400" dirty="0" smtClean="0">
                <a:solidFill>
                  <a:srgbClr val="3333FF"/>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rgbClr val="3333FF"/>
                </a:solidFill>
                <a:latin typeface="Times New Roman" panose="02020603050405020304" pitchFamily="18" charset="0"/>
                <a:cs typeface="Times New Roman" panose="02020603050405020304" pitchFamily="18" charset="0"/>
              </a:rPr>
              <a:t>t</a:t>
            </a:r>
            <a:r>
              <a:rPr lang="en-US" altLang="zh-CN" sz="2400" baseline="-25000" dirty="0" smtClean="0">
                <a:solidFill>
                  <a:srgbClr val="3333FF"/>
                </a:solidFill>
                <a:latin typeface="Times New Roman" panose="02020603050405020304" pitchFamily="18" charset="0"/>
                <a:cs typeface="Times New Roman" panose="02020603050405020304" pitchFamily="18" charset="0"/>
              </a:rPr>
              <a:t>2</a:t>
            </a:r>
            <a:r>
              <a:rPr lang="en-US" altLang="zh-CN" sz="2400" dirty="0" smtClean="0">
                <a:solidFill>
                  <a:srgbClr val="3333FF"/>
                </a:solidFill>
                <a:latin typeface="Times New Roman" panose="02020603050405020304" pitchFamily="18" charset="0"/>
                <a:cs typeface="Times New Roman" panose="02020603050405020304" pitchFamily="18" charset="0"/>
              </a:rPr>
              <a:t>)</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return </a:t>
            </a:r>
            <a:r>
              <a:rPr lang="en-US" altLang="zh-CN" dirty="0" err="1">
                <a:latin typeface="Times New Roman" panose="02020603050405020304" pitchFamily="18" charset="0"/>
                <a:cs typeface="Times New Roman" panose="02020603050405020304" pitchFamily="18" charset="0"/>
              </a:rPr>
              <a:t>seqtest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&amp;&amp; </a:t>
            </a:r>
            <a:r>
              <a:rPr lang="en-US" altLang="zh-CN" dirty="0" err="1">
                <a:latin typeface="Times New Roman" panose="02020603050405020304" pitchFamily="18" charset="0"/>
                <a:cs typeface="Times New Roman" panose="02020603050405020304" pitchFamily="18" charset="0"/>
              </a:rPr>
              <a:t>seqtest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p>
          <a:p>
            <a:pPr algn="just"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else  </a:t>
            </a:r>
            <a:r>
              <a:rPr lang="en-US" altLang="zh-CN" sz="2400" dirty="0" smtClean="0">
                <a:solidFill>
                  <a:srgbClr val="3333FF"/>
                </a:solidFill>
                <a:latin typeface="Times New Roman" panose="02020603050405020304" pitchFamily="18" charset="0"/>
                <a:cs typeface="Times New Roman" panose="02020603050405020304" pitchFamily="18" charset="0"/>
              </a:rPr>
              <a:t>return 0;</a:t>
            </a:r>
          </a:p>
          <a:p>
            <a:pPr algn="just"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81299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Effect transition="in" filter="wipe(up)">
                                      <p:cBhvr>
                                        <p:cTn id="7" dur="500"/>
                                        <p:tgtEl>
                                          <p:spTgt spid="40243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02435">
                                            <p:txEl>
                                              <p:pRg st="1" end="1"/>
                                            </p:txEl>
                                          </p:spTgt>
                                        </p:tgtEl>
                                        <p:attrNameLst>
                                          <p:attrName>style.visibility</p:attrName>
                                        </p:attrNameLst>
                                      </p:cBhvr>
                                      <p:to>
                                        <p:strVal val="visible"/>
                                      </p:to>
                                    </p:set>
                                    <p:animEffect transition="in" filter="wipe(up)">
                                      <p:cBhvr>
                                        <p:cTn id="11" dur="500"/>
                                        <p:tgtEl>
                                          <p:spTgt spid="40243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02435">
                                            <p:txEl>
                                              <p:pRg st="2" end="2"/>
                                            </p:txEl>
                                          </p:spTgt>
                                        </p:tgtEl>
                                        <p:attrNameLst>
                                          <p:attrName>style.visibility</p:attrName>
                                        </p:attrNameLst>
                                      </p:cBhvr>
                                      <p:to>
                                        <p:strVal val="visible"/>
                                      </p:to>
                                    </p:set>
                                    <p:animEffect transition="in" filter="wipe(up)">
                                      <p:cBhvr>
                                        <p:cTn id="15" dur="500"/>
                                        <p:tgtEl>
                                          <p:spTgt spid="4024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02435">
                                            <p:txEl>
                                              <p:pRg st="3" end="3"/>
                                            </p:txEl>
                                          </p:spTgt>
                                        </p:tgtEl>
                                        <p:attrNameLst>
                                          <p:attrName>style.visibility</p:attrName>
                                        </p:attrNameLst>
                                      </p:cBhvr>
                                      <p:to>
                                        <p:strVal val="visible"/>
                                      </p:to>
                                    </p:set>
                                    <p:animEffect transition="in" filter="wipe(up)">
                                      <p:cBhvr>
                                        <p:cTn id="20" dur="500"/>
                                        <p:tgtEl>
                                          <p:spTgt spid="4024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02435">
                                            <p:txEl>
                                              <p:pRg st="4" end="4"/>
                                            </p:txEl>
                                          </p:spTgt>
                                        </p:tgtEl>
                                        <p:attrNameLst>
                                          <p:attrName>style.visibility</p:attrName>
                                        </p:attrNameLst>
                                      </p:cBhvr>
                                      <p:to>
                                        <p:strVal val="visible"/>
                                      </p:to>
                                    </p:set>
                                    <p:animEffect transition="in" filter="wipe(up)">
                                      <p:cBhvr>
                                        <p:cTn id="25" dur="500"/>
                                        <p:tgtEl>
                                          <p:spTgt spid="402435">
                                            <p:txEl>
                                              <p:pRg st="4" end="4"/>
                                            </p:txEl>
                                          </p:spTgt>
                                        </p:tgtEl>
                                      </p:cBhvr>
                                    </p:animEffect>
                                  </p:childTnLst>
                                </p:cTn>
                              </p:par>
                            </p:childTnLst>
                          </p:cTn>
                        </p:par>
                        <p:par>
                          <p:cTn id="26" fill="hold" nodeType="with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02435">
                                            <p:txEl>
                                              <p:pRg st="5" end="5"/>
                                            </p:txEl>
                                          </p:spTgt>
                                        </p:tgtEl>
                                        <p:attrNameLst>
                                          <p:attrName>style.visibility</p:attrName>
                                        </p:attrNameLst>
                                      </p:cBhvr>
                                      <p:to>
                                        <p:strVal val="visible"/>
                                      </p:to>
                                    </p:set>
                                    <p:animEffect transition="in" filter="wipe(up)">
                                      <p:cBhvr>
                                        <p:cTn id="29" dur="500"/>
                                        <p:tgtEl>
                                          <p:spTgt spid="402435">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02435">
                                            <p:txEl>
                                              <p:pRg st="6" end="6"/>
                                            </p:txEl>
                                          </p:spTgt>
                                        </p:tgtEl>
                                        <p:attrNameLst>
                                          <p:attrName>style.visibility</p:attrName>
                                        </p:attrNameLst>
                                      </p:cBhvr>
                                      <p:to>
                                        <p:strVal val="visible"/>
                                      </p:to>
                                    </p:set>
                                    <p:animEffect transition="in" filter="wipe(up)">
                                      <p:cBhvr>
                                        <p:cTn id="34" dur="500"/>
                                        <p:tgtEl>
                                          <p:spTgt spid="402435">
                                            <p:txEl>
                                              <p:pRg st="6" end="6"/>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402435">
                                            <p:txEl>
                                              <p:pRg st="7" end="7"/>
                                            </p:txEl>
                                          </p:spTgt>
                                        </p:tgtEl>
                                        <p:attrNameLst>
                                          <p:attrName>style.visibility</p:attrName>
                                        </p:attrNameLst>
                                      </p:cBhvr>
                                      <p:to>
                                        <p:strVal val="visible"/>
                                      </p:to>
                                    </p:set>
                                    <p:animEffect transition="in" filter="wipe(up)">
                                      <p:cBhvr>
                                        <p:cTn id="38" dur="500"/>
                                        <p:tgtEl>
                                          <p:spTgt spid="402435">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02435">
                                            <p:txEl>
                                              <p:pRg st="8" end="8"/>
                                            </p:txEl>
                                          </p:spTgt>
                                        </p:tgtEl>
                                        <p:attrNameLst>
                                          <p:attrName>style.visibility</p:attrName>
                                        </p:attrNameLst>
                                      </p:cBhvr>
                                      <p:to>
                                        <p:strVal val="visible"/>
                                      </p:to>
                                    </p:set>
                                    <p:animEffect transition="in" filter="wipe(up)">
                                      <p:cBhvr>
                                        <p:cTn id="43" dur="500"/>
                                        <p:tgtEl>
                                          <p:spTgt spid="402435">
                                            <p:txEl>
                                              <p:pRg st="8" end="8"/>
                                            </p:txEl>
                                          </p:spTgt>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402435">
                                            <p:txEl>
                                              <p:pRg st="9" end="9"/>
                                            </p:txEl>
                                          </p:spTgt>
                                        </p:tgtEl>
                                        <p:attrNameLst>
                                          <p:attrName>style.visibility</p:attrName>
                                        </p:attrNameLst>
                                      </p:cBhvr>
                                      <p:to>
                                        <p:strVal val="visible"/>
                                      </p:to>
                                    </p:set>
                                    <p:animEffect transition="in" filter="wipe(up)">
                                      <p:cBhvr>
                                        <p:cTn id="47" dur="500"/>
                                        <p:tgtEl>
                                          <p:spTgt spid="402435">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02435">
                                            <p:txEl>
                                              <p:pRg st="10" end="10"/>
                                            </p:txEl>
                                          </p:spTgt>
                                        </p:tgtEl>
                                        <p:attrNameLst>
                                          <p:attrName>style.visibility</p:attrName>
                                        </p:attrNameLst>
                                      </p:cBhvr>
                                      <p:to>
                                        <p:strVal val="visible"/>
                                      </p:to>
                                    </p:set>
                                    <p:animEffect transition="in" filter="wipe(up)">
                                      <p:cBhvr>
                                        <p:cTn id="52" dur="500"/>
                                        <p:tgtEl>
                                          <p:spTgt spid="402435">
                                            <p:txEl>
                                              <p:pRg st="10" end="10"/>
                                            </p:txEl>
                                          </p:spTgt>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402435">
                                            <p:txEl>
                                              <p:pRg st="11" end="11"/>
                                            </p:txEl>
                                          </p:spTgt>
                                        </p:tgtEl>
                                        <p:attrNameLst>
                                          <p:attrName>style.visibility</p:attrName>
                                        </p:attrNameLst>
                                      </p:cBhvr>
                                      <p:to>
                                        <p:strVal val="visible"/>
                                      </p:to>
                                    </p:set>
                                    <p:animEffect transition="in" filter="wipe(up)">
                                      <p:cBhvr>
                                        <p:cTn id="56" dur="500"/>
                                        <p:tgtEl>
                                          <p:spTgt spid="402435">
                                            <p:txEl>
                                              <p:pRg st="11" end="1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402435">
                                            <p:txEl>
                                              <p:pRg st="12" end="12"/>
                                            </p:txEl>
                                          </p:spTgt>
                                        </p:tgtEl>
                                        <p:attrNameLst>
                                          <p:attrName>style.visibility</p:attrName>
                                        </p:attrNameLst>
                                      </p:cBhvr>
                                      <p:to>
                                        <p:strVal val="visible"/>
                                      </p:to>
                                    </p:set>
                                    <p:animEffect transition="in" filter="wipe(up)">
                                      <p:cBhvr>
                                        <p:cTn id="61" dur="500"/>
                                        <p:tgtEl>
                                          <p:spTgt spid="402435">
                                            <p:txEl>
                                              <p:pRg st="12" end="12"/>
                                            </p:txEl>
                                          </p:spTgt>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402435">
                                            <p:txEl>
                                              <p:pRg st="13" end="13"/>
                                            </p:txEl>
                                          </p:spTgt>
                                        </p:tgtEl>
                                        <p:attrNameLst>
                                          <p:attrName>style.visibility</p:attrName>
                                        </p:attrNameLst>
                                      </p:cBhvr>
                                      <p:to>
                                        <p:strVal val="visible"/>
                                      </p:to>
                                    </p:set>
                                    <p:animEffect transition="in" filter="wipe(up)">
                                      <p:cBhvr>
                                        <p:cTn id="65" dur="500"/>
                                        <p:tgtEl>
                                          <p:spTgt spid="402435">
                                            <p:txEl>
                                              <p:pRg st="13" end="1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02435">
                                            <p:txEl>
                                              <p:pRg st="14" end="14"/>
                                            </p:txEl>
                                          </p:spTgt>
                                        </p:tgtEl>
                                        <p:attrNameLst>
                                          <p:attrName>style.visibility</p:attrName>
                                        </p:attrNameLst>
                                      </p:cBhvr>
                                      <p:to>
                                        <p:strVal val="visible"/>
                                      </p:to>
                                    </p:set>
                                    <p:animEffect transition="in" filter="wipe(up)">
                                      <p:cBhvr>
                                        <p:cTn id="70" dur="500"/>
                                        <p:tgtEl>
                                          <p:spTgt spid="402435">
                                            <p:txEl>
                                              <p:pRg st="14" end="14"/>
                                            </p:txEl>
                                          </p:spTgt>
                                        </p:tgtEl>
                                      </p:cBhvr>
                                    </p:animEffect>
                                  </p:childTnLst>
                                </p:cTn>
                              </p:par>
                            </p:childTnLst>
                          </p:cTn>
                        </p:par>
                        <p:par>
                          <p:cTn id="71" fill="hold" nodeType="withGroup">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402435">
                                            <p:txEl>
                                              <p:pRg st="15" end="15"/>
                                            </p:txEl>
                                          </p:spTgt>
                                        </p:tgtEl>
                                        <p:attrNameLst>
                                          <p:attrName>style.visibility</p:attrName>
                                        </p:attrNameLst>
                                      </p:cBhvr>
                                      <p:to>
                                        <p:strVal val="visible"/>
                                      </p:to>
                                    </p:set>
                                    <p:animEffect transition="in" filter="wipe(up)">
                                      <p:cBhvr>
                                        <p:cTn id="74" dur="500"/>
                                        <p:tgtEl>
                                          <p:spTgt spid="4024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uiExpand="1"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5B512F7-983C-4382-AD50-D3003862D025}" type="slidenum">
              <a:rPr lang="en-US" altLang="zh-CN"/>
              <a:pPr>
                <a:defRPr/>
              </a:pPr>
              <a:t>56</a:t>
            </a:fld>
            <a:endParaRPr lang="en-US" altLang="zh-CN"/>
          </a:p>
        </p:txBody>
      </p:sp>
      <p:sp>
        <p:nvSpPr>
          <p:cNvPr id="63491" name="Rectangle 2"/>
          <p:cNvSpPr>
            <a:spLocks noGrp="1" noChangeArrowheads="1"/>
          </p:cNvSpPr>
          <p:nvPr>
            <p:ph type="title"/>
          </p:nvPr>
        </p:nvSpPr>
        <p:spPr>
          <a:xfrm>
            <a:off x="304800" y="152400"/>
            <a:ext cx="8610600" cy="558800"/>
          </a:xfrm>
        </p:spPr>
        <p:txBody>
          <a:bodyPr/>
          <a:lstStyle/>
          <a:p>
            <a:pPr eaLnBrk="1" hangingPunct="1"/>
            <a:r>
              <a:rPr lang="zh-CN" altLang="en-US" sz="3600" smtClean="0">
                <a:latin typeface="Verdana" pitchFamily="34" charset="0"/>
              </a:rPr>
              <a:t>实际应用中结构等价概念的修改</a:t>
            </a:r>
          </a:p>
        </p:txBody>
      </p:sp>
      <p:sp>
        <p:nvSpPr>
          <p:cNvPr id="404483" name="Rectangle 3"/>
          <p:cNvSpPr>
            <a:spLocks noGrp="1" noChangeArrowheads="1"/>
          </p:cNvSpPr>
          <p:nvPr>
            <p:ph type="body" idx="1"/>
          </p:nvPr>
        </p:nvSpPr>
        <p:spPr>
          <a:xfrm>
            <a:off x="228600" y="1043735"/>
            <a:ext cx="8686800" cy="5445605"/>
          </a:xfrm>
        </p:spPr>
        <p:txBody>
          <a:bodyPr/>
          <a:lstStyle/>
          <a:p>
            <a:pPr eaLnBrk="1" hangingPunct="1"/>
            <a:r>
              <a:rPr lang="zh-CN" altLang="en-US" dirty="0" smtClean="0">
                <a:latin typeface="Verdana" pitchFamily="34" charset="0"/>
              </a:rPr>
              <a:t>如：</a:t>
            </a:r>
            <a:endParaRPr lang="en-US" altLang="zh-CN" dirty="0" smtClean="0">
              <a:latin typeface="Verdana" pitchFamily="34" charset="0"/>
            </a:endParaRPr>
          </a:p>
          <a:p>
            <a:pPr marL="457200" lvl="1" indent="0">
              <a:buNone/>
            </a:pP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a[10];</a:t>
            </a:r>
            <a:endParaRPr lang="zh-CN" altLang="zh-CN" dirty="0">
              <a:latin typeface="Times New Roman" panose="02020603050405020304" pitchFamily="18" charset="0"/>
              <a:cs typeface="Times New Roman" panose="02020603050405020304" pitchFamily="18" charset="0"/>
            </a:endParaRPr>
          </a:p>
          <a:p>
            <a:pPr marL="457200" lvl="1" indent="0">
              <a:buNone/>
            </a:pP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b[20];</a:t>
            </a:r>
            <a:endParaRPr lang="zh-CN" altLang="zh-CN"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的类型表达式：</a:t>
            </a:r>
            <a:r>
              <a:rPr lang="en-US" altLang="zh-CN" dirty="0" smtClean="0">
                <a:latin typeface="Times New Roman" panose="02020603050405020304" pitchFamily="18" charset="0"/>
                <a:cs typeface="Times New Roman" panose="02020603050405020304" pitchFamily="18" charset="0"/>
              </a:rPr>
              <a:t>array(0..9, integer)</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的类型表达式：</a:t>
            </a:r>
            <a:r>
              <a:rPr lang="en-US" altLang="zh-CN" dirty="0">
                <a:latin typeface="Times New Roman" panose="02020603050405020304" pitchFamily="18" charset="0"/>
                <a:cs typeface="Times New Roman" panose="02020603050405020304" pitchFamily="18" charset="0"/>
              </a:rPr>
              <a:t>array(0</a:t>
            </a:r>
            <a:r>
              <a:rPr lang="en-US" altLang="zh-CN" dirty="0" smtClean="0">
                <a:latin typeface="Times New Roman" panose="02020603050405020304" pitchFamily="18" charset="0"/>
                <a:cs typeface="Times New Roman" panose="02020603050405020304" pitchFamily="18" charset="0"/>
              </a:rPr>
              <a:t>..19</a:t>
            </a:r>
            <a:r>
              <a:rPr lang="en-US" altLang="zh-CN" dirty="0">
                <a:latin typeface="Times New Roman" panose="02020603050405020304" pitchFamily="18" charset="0"/>
                <a:cs typeface="Times New Roman" panose="02020603050405020304" pitchFamily="18" charset="0"/>
              </a:rPr>
              <a:t>, integer</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不等价。</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smtClean="0">
                <a:latin typeface="Verdana" pitchFamily="34" charset="0"/>
              </a:rPr>
              <a:t>当数组作为参数传递时，</a:t>
            </a:r>
            <a:r>
              <a:rPr lang="zh-CN" altLang="en-US" dirty="0" smtClean="0">
                <a:solidFill>
                  <a:srgbClr val="3333FF"/>
                </a:solidFill>
                <a:latin typeface="Verdana" pitchFamily="34" charset="0"/>
              </a:rPr>
              <a:t>数组的界</a:t>
            </a:r>
            <a:r>
              <a:rPr lang="zh-CN" altLang="en-US" dirty="0" smtClean="0">
                <a:latin typeface="Verdana" pitchFamily="34" charset="0"/>
              </a:rPr>
              <a:t>不作为类型的一部分</a:t>
            </a:r>
          </a:p>
          <a:p>
            <a:pPr eaLnBrk="1" hangingPunct="1"/>
            <a:r>
              <a:rPr lang="zh-CN" altLang="en-US" dirty="0" smtClean="0">
                <a:latin typeface="Verdana" pitchFamily="34" charset="0"/>
              </a:rPr>
              <a:t>算法调整</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else if (s==array(s</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s</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))&amp;&amp;(t==array(t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return </a:t>
            </a:r>
            <a:r>
              <a:rPr lang="en-US" altLang="zh-CN" dirty="0" err="1" smtClean="0">
                <a:solidFill>
                  <a:srgbClr val="3333FF"/>
                </a:solidFill>
                <a:latin typeface="Times New Roman" panose="02020603050405020304" pitchFamily="18" charset="0"/>
                <a:cs typeface="Times New Roman" panose="02020603050405020304" pitchFamily="18" charset="0"/>
              </a:rPr>
              <a:t>seqtest</a:t>
            </a:r>
            <a:r>
              <a:rPr lang="en-US" altLang="zh-CN" dirty="0" smtClean="0">
                <a:solidFill>
                  <a:srgbClr val="3333FF"/>
                </a:solidFill>
                <a:latin typeface="Times New Roman" panose="02020603050405020304" pitchFamily="18" charset="0"/>
                <a:cs typeface="Times New Roman" panose="02020603050405020304" pitchFamily="18" charset="0"/>
              </a:rPr>
              <a:t>(s</a:t>
            </a:r>
            <a:r>
              <a:rPr lang="en-US" altLang="zh-CN" baseline="-25000" dirty="0" smtClean="0">
                <a:solidFill>
                  <a:srgbClr val="3333FF"/>
                </a:solidFill>
                <a:latin typeface="Times New Roman" panose="02020603050405020304" pitchFamily="18" charset="0"/>
                <a:cs typeface="Times New Roman" panose="02020603050405020304" pitchFamily="18" charset="0"/>
              </a:rPr>
              <a:t>2</a:t>
            </a:r>
            <a:r>
              <a:rPr lang="en-US" altLang="zh-CN" dirty="0" smtClean="0">
                <a:solidFill>
                  <a:srgbClr val="3333FF"/>
                </a:solidFill>
                <a:latin typeface="Times New Roman" panose="02020603050405020304" pitchFamily="18" charset="0"/>
                <a:cs typeface="Times New Roman" panose="02020603050405020304" pitchFamily="18" charset="0"/>
              </a:rPr>
              <a:t>,t</a:t>
            </a:r>
            <a:r>
              <a:rPr lang="en-US" altLang="zh-CN" baseline="-25000" dirty="0" smtClean="0">
                <a:solidFill>
                  <a:srgbClr val="3333FF"/>
                </a:solidFill>
                <a:latin typeface="Times New Roman" panose="02020603050405020304" pitchFamily="18" charset="0"/>
                <a:cs typeface="Times New Roman" panose="02020603050405020304" pitchFamily="18" charset="0"/>
              </a:rPr>
              <a:t>2</a:t>
            </a:r>
            <a:r>
              <a:rPr lang="en-US" altLang="zh-CN" dirty="0" smtClean="0">
                <a:solidFill>
                  <a:srgbClr val="3333FF"/>
                </a:solidFill>
                <a:latin typeface="Times New Roman" panose="02020603050405020304" pitchFamily="18" charset="0"/>
                <a:cs typeface="Times New Roman" panose="02020603050405020304" pitchFamily="18" charset="0"/>
              </a:rPr>
              <a:t>);</a:t>
            </a:r>
          </a:p>
          <a:p>
            <a:pPr eaLnBrk="1" hangingPunct="1"/>
            <a:endParaRPr lang="en-US" altLang="zh-CN" dirty="0" smtClean="0">
              <a:latin typeface="Verdana" pitchFamily="34" charset="0"/>
            </a:endParaRPr>
          </a:p>
        </p:txBody>
      </p:sp>
    </p:spTree>
    <p:extLst>
      <p:ext uri="{BB962C8B-B14F-4D97-AF65-F5344CB8AC3E}">
        <p14:creationId xmlns:p14="http://schemas.microsoft.com/office/powerpoint/2010/main" val="115506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up)">
                                      <p:cBhvr>
                                        <p:cTn id="7" dur="500"/>
                                        <p:tgtEl>
                                          <p:spTgt spid="40448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04483">
                                            <p:txEl>
                                              <p:pRg st="1" end="1"/>
                                            </p:txEl>
                                          </p:spTgt>
                                        </p:tgtEl>
                                        <p:attrNameLst>
                                          <p:attrName>style.visibility</p:attrName>
                                        </p:attrNameLst>
                                      </p:cBhvr>
                                      <p:to>
                                        <p:strVal val="visible"/>
                                      </p:to>
                                    </p:set>
                                    <p:animEffect transition="in" filter="wipe(up)">
                                      <p:cBhvr>
                                        <p:cTn id="11" dur="500"/>
                                        <p:tgtEl>
                                          <p:spTgt spid="40448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04483">
                                            <p:txEl>
                                              <p:pRg st="2" end="2"/>
                                            </p:txEl>
                                          </p:spTgt>
                                        </p:tgtEl>
                                        <p:attrNameLst>
                                          <p:attrName>style.visibility</p:attrName>
                                        </p:attrNameLst>
                                      </p:cBhvr>
                                      <p:to>
                                        <p:strVal val="visible"/>
                                      </p:to>
                                    </p:set>
                                    <p:animEffect transition="in" filter="wipe(up)">
                                      <p:cBhvr>
                                        <p:cTn id="15" dur="500"/>
                                        <p:tgtEl>
                                          <p:spTgt spid="404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04483">
                                            <p:txEl>
                                              <p:pRg st="3" end="3"/>
                                            </p:txEl>
                                          </p:spTgt>
                                        </p:tgtEl>
                                        <p:attrNameLst>
                                          <p:attrName>style.visibility</p:attrName>
                                        </p:attrNameLst>
                                      </p:cBhvr>
                                      <p:to>
                                        <p:strVal val="visible"/>
                                      </p:to>
                                    </p:set>
                                    <p:animEffect transition="in" filter="wipe(up)">
                                      <p:cBhvr>
                                        <p:cTn id="20" dur="500"/>
                                        <p:tgtEl>
                                          <p:spTgt spid="4044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04483">
                                            <p:txEl>
                                              <p:pRg st="4" end="4"/>
                                            </p:txEl>
                                          </p:spTgt>
                                        </p:tgtEl>
                                        <p:attrNameLst>
                                          <p:attrName>style.visibility</p:attrName>
                                        </p:attrNameLst>
                                      </p:cBhvr>
                                      <p:to>
                                        <p:strVal val="visible"/>
                                      </p:to>
                                    </p:set>
                                    <p:animEffect transition="in" filter="wipe(up)">
                                      <p:cBhvr>
                                        <p:cTn id="25" dur="500"/>
                                        <p:tgtEl>
                                          <p:spTgt spid="40448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04483">
                                            <p:txEl>
                                              <p:pRg st="5" end="5"/>
                                            </p:txEl>
                                          </p:spTgt>
                                        </p:tgtEl>
                                        <p:attrNameLst>
                                          <p:attrName>style.visibility</p:attrName>
                                        </p:attrNameLst>
                                      </p:cBhvr>
                                      <p:to>
                                        <p:strVal val="visible"/>
                                      </p:to>
                                    </p:set>
                                    <p:animEffect transition="in" filter="wipe(up)">
                                      <p:cBhvr>
                                        <p:cTn id="30" dur="500"/>
                                        <p:tgtEl>
                                          <p:spTgt spid="40448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4483">
                                            <p:txEl>
                                              <p:pRg st="6" end="6"/>
                                            </p:txEl>
                                          </p:spTgt>
                                        </p:tgtEl>
                                        <p:attrNameLst>
                                          <p:attrName>style.visibility</p:attrName>
                                        </p:attrNameLst>
                                      </p:cBhvr>
                                      <p:to>
                                        <p:strVal val="visible"/>
                                      </p:to>
                                    </p:set>
                                    <p:animEffect transition="in" filter="wipe(up)">
                                      <p:cBhvr>
                                        <p:cTn id="35" dur="500"/>
                                        <p:tgtEl>
                                          <p:spTgt spid="404483">
                                            <p:txEl>
                                              <p:pRg st="6" end="6"/>
                                            </p:txEl>
                                          </p:spTgt>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404483">
                                            <p:txEl>
                                              <p:pRg st="7" end="7"/>
                                            </p:txEl>
                                          </p:spTgt>
                                        </p:tgtEl>
                                        <p:attrNameLst>
                                          <p:attrName>style.visibility</p:attrName>
                                        </p:attrNameLst>
                                      </p:cBhvr>
                                      <p:to>
                                        <p:strVal val="visible"/>
                                      </p:to>
                                    </p:set>
                                    <p:animEffect transition="in" filter="wipe(up)">
                                      <p:cBhvr>
                                        <p:cTn id="39" dur="500"/>
                                        <p:tgtEl>
                                          <p:spTgt spid="404483">
                                            <p:txEl>
                                              <p:pRg st="7" end="7"/>
                                            </p:txEl>
                                          </p:spTgt>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404483">
                                            <p:txEl>
                                              <p:pRg st="8" end="8"/>
                                            </p:txEl>
                                          </p:spTgt>
                                        </p:tgtEl>
                                        <p:attrNameLst>
                                          <p:attrName>style.visibility</p:attrName>
                                        </p:attrNameLst>
                                      </p:cBhvr>
                                      <p:to>
                                        <p:strVal val="visible"/>
                                      </p:to>
                                    </p:set>
                                    <p:animEffect transition="in" filter="wipe(up)">
                                      <p:cBhvr>
                                        <p:cTn id="43" dur="500"/>
                                        <p:tgtEl>
                                          <p:spTgt spid="404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uiExpand="1"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类型表达式的内部表示</a:t>
            </a:r>
            <a:endParaRPr lang="zh-CN" altLang="en-US" dirty="0"/>
          </a:p>
        </p:txBody>
      </p:sp>
      <p:sp>
        <p:nvSpPr>
          <p:cNvPr id="3" name="内容占位符 2"/>
          <p:cNvSpPr>
            <a:spLocks noGrp="1"/>
          </p:cNvSpPr>
          <p:nvPr>
            <p:ph idx="1"/>
          </p:nvPr>
        </p:nvSpPr>
        <p:spPr/>
        <p:txBody>
          <a:bodyPr/>
          <a:lstStyle/>
          <a:p>
            <a:r>
              <a:rPr lang="zh-CN" altLang="zh-CN" dirty="0" smtClean="0"/>
              <a:t>为提高</a:t>
            </a:r>
            <a:r>
              <a:rPr lang="zh-CN" altLang="zh-CN" dirty="0"/>
              <a:t>测试效率</a:t>
            </a:r>
            <a:r>
              <a:rPr lang="zh-CN" altLang="zh-CN" dirty="0" smtClean="0"/>
              <a:t>，可以</a:t>
            </a:r>
            <a:r>
              <a:rPr lang="zh-CN" altLang="zh-CN" dirty="0"/>
              <a:t>对类型表达式进行编码</a:t>
            </a:r>
            <a:r>
              <a:rPr lang="zh-CN" altLang="zh-CN" dirty="0" smtClean="0"/>
              <a:t>。</a:t>
            </a:r>
            <a:endParaRPr lang="en-US" altLang="zh-CN" dirty="0" smtClean="0"/>
          </a:p>
          <a:p>
            <a:r>
              <a:rPr lang="zh-CN" altLang="zh-CN" dirty="0" smtClean="0"/>
              <a:t>做法</a:t>
            </a:r>
            <a:r>
              <a:rPr lang="zh-CN" altLang="en-US" dirty="0" smtClean="0"/>
              <a:t>：</a:t>
            </a:r>
            <a:endParaRPr lang="en-US" altLang="zh-CN" dirty="0" smtClean="0"/>
          </a:p>
          <a:p>
            <a:pPr lvl="1"/>
            <a:r>
              <a:rPr lang="zh-CN" altLang="zh-CN" dirty="0" smtClean="0"/>
              <a:t>对基本</a:t>
            </a:r>
            <a:r>
              <a:rPr lang="zh-CN" altLang="zh-CN" dirty="0"/>
              <a:t>类型规定确定位数、确定位置的</a:t>
            </a:r>
            <a:r>
              <a:rPr lang="zh-CN" altLang="zh-CN" dirty="0" smtClean="0"/>
              <a:t>二进制编码</a:t>
            </a:r>
            <a:r>
              <a:rPr lang="zh-CN" altLang="en-US" dirty="0" smtClean="0"/>
              <a:t>；</a:t>
            </a:r>
            <a:endParaRPr lang="en-US" altLang="zh-CN" dirty="0" smtClean="0"/>
          </a:p>
          <a:p>
            <a:pPr lvl="1"/>
            <a:r>
              <a:rPr lang="zh-CN" altLang="zh-CN" dirty="0" smtClean="0"/>
              <a:t>对</a:t>
            </a:r>
            <a:r>
              <a:rPr lang="zh-CN" altLang="zh-CN" dirty="0"/>
              <a:t>类型构造器规定确定位数的</a:t>
            </a:r>
            <a:r>
              <a:rPr lang="zh-CN" altLang="zh-CN" dirty="0" smtClean="0"/>
              <a:t>二进制编码</a:t>
            </a:r>
            <a:r>
              <a:rPr lang="zh-CN" altLang="en-US" dirty="0" smtClean="0"/>
              <a:t>。</a:t>
            </a:r>
            <a:endParaRPr lang="en-US" altLang="zh-CN" dirty="0" smtClean="0"/>
          </a:p>
          <a:p>
            <a:r>
              <a:rPr lang="zh-CN" altLang="zh-CN" dirty="0" smtClean="0"/>
              <a:t>将</a:t>
            </a:r>
            <a:r>
              <a:rPr lang="zh-CN" altLang="zh-CN" dirty="0"/>
              <a:t>类型表达式表示为一个二进制</a:t>
            </a:r>
            <a:r>
              <a:rPr lang="zh-CN" altLang="zh-CN" dirty="0" smtClean="0"/>
              <a:t>序列</a:t>
            </a:r>
            <a:r>
              <a:rPr lang="zh-CN" altLang="en-US" dirty="0" smtClean="0"/>
              <a:t>。</a:t>
            </a:r>
            <a:endParaRPr lang="en-US" altLang="zh-CN" dirty="0" smtClean="0"/>
          </a:p>
          <a:p>
            <a:r>
              <a:rPr lang="zh-CN" altLang="en-US" dirty="0" smtClean="0"/>
              <a:t>结构等价测试，比较二进制</a:t>
            </a:r>
            <a:r>
              <a:rPr lang="zh-CN" altLang="en-US" dirty="0"/>
              <a:t>序列</a:t>
            </a:r>
            <a:r>
              <a:rPr lang="zh-CN" altLang="en-US" dirty="0" smtClean="0"/>
              <a:t>：</a:t>
            </a:r>
            <a:endParaRPr lang="en-US" altLang="zh-CN" dirty="0" smtClean="0"/>
          </a:p>
          <a:p>
            <a:pPr lvl="1"/>
            <a:r>
              <a:rPr lang="zh-CN" altLang="en-US" dirty="0" smtClean="0"/>
              <a:t>不同，不等价；</a:t>
            </a:r>
            <a:endParaRPr lang="en-US" altLang="zh-CN" dirty="0" smtClean="0"/>
          </a:p>
          <a:p>
            <a:pPr lvl="1"/>
            <a:r>
              <a:rPr lang="zh-CN" altLang="en-US" dirty="0" smtClean="0"/>
              <a:t>相同</a:t>
            </a:r>
            <a:r>
              <a:rPr lang="zh-CN" altLang="zh-CN" dirty="0" smtClean="0"/>
              <a:t>，</a:t>
            </a:r>
            <a:r>
              <a:rPr lang="zh-CN" altLang="en-US" dirty="0" smtClean="0"/>
              <a:t>用算法</a:t>
            </a:r>
            <a:r>
              <a:rPr lang="en-US" altLang="zh-CN" dirty="0" smtClean="0"/>
              <a:t>6.1</a:t>
            </a:r>
            <a:r>
              <a:rPr lang="zh-CN" altLang="en-US" dirty="0" smtClean="0"/>
              <a:t>作进一步测试。</a:t>
            </a:r>
            <a:endParaRPr lang="zh-CN" altLang="en-US" dirty="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57</a:t>
            </a:fld>
            <a:endParaRPr lang="en-US" altLang="zh-CN"/>
          </a:p>
        </p:txBody>
      </p:sp>
    </p:spTree>
    <p:extLst>
      <p:ext uri="{BB962C8B-B14F-4D97-AF65-F5344CB8AC3E}">
        <p14:creationId xmlns:p14="http://schemas.microsoft.com/office/powerpoint/2010/main" val="100592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up)">
                                      <p:cBhvr>
                                        <p:cTn id="30" dur="500"/>
                                        <p:tgtEl>
                                          <p:spTgt spid="3">
                                            <p:txEl>
                                              <p:pRg st="5" end="5"/>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up)">
                                      <p:cBhvr>
                                        <p:cTn id="34" dur="500"/>
                                        <p:tgtEl>
                                          <p:spTgt spid="3">
                                            <p:txEl>
                                              <p:pRg st="6" end="6"/>
                                            </p:txEl>
                                          </p:spTgt>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up)">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编码方式实例</a:t>
            </a:r>
            <a:endParaRPr lang="zh-CN" altLang="en-US" dirty="0"/>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D. M. Ritchie</a:t>
            </a:r>
            <a:r>
              <a:rPr lang="zh-CN" altLang="en-US" sz="2400" dirty="0">
                <a:latin typeface="Times New Roman" panose="02020603050405020304" pitchFamily="18" charset="0"/>
                <a:cs typeface="Times New Roman" panose="02020603050405020304" pitchFamily="18" charset="0"/>
              </a:rPr>
              <a:t>设计</a:t>
            </a:r>
            <a:r>
              <a:rPr lang="zh-CN" altLang="en-US" sz="2400" dirty="0" smtClean="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C</a:t>
            </a:r>
            <a:r>
              <a:rPr lang="zh-CN" altLang="zh-CN" sz="2400" dirty="0">
                <a:latin typeface="Times New Roman" panose="02020603050405020304" pitchFamily="18" charset="0"/>
                <a:cs typeface="Times New Roman" panose="02020603050405020304" pitchFamily="18" charset="0"/>
              </a:rPr>
              <a:t>语言编译程序中</a:t>
            </a:r>
            <a:r>
              <a:rPr lang="zh-CN" altLang="zh-CN" sz="2400" dirty="0" smtClean="0">
                <a:latin typeface="Times New Roman" panose="02020603050405020304" pitchFamily="18" charset="0"/>
                <a:cs typeface="Times New Roman" panose="02020603050405020304" pitchFamily="18" charset="0"/>
              </a:rPr>
              <a:t>采用</a:t>
            </a:r>
            <a:r>
              <a:rPr lang="zh-CN" altLang="en-US" sz="2400" dirty="0" smtClean="0">
                <a:latin typeface="Times New Roman" panose="02020603050405020304" pitchFamily="18" charset="0"/>
                <a:cs typeface="Times New Roman" panose="02020603050405020304" pitchFamily="18" charset="0"/>
              </a:rPr>
              <a:t>，也</a:t>
            </a:r>
            <a:r>
              <a:rPr lang="zh-CN" altLang="zh-CN" sz="2400" dirty="0" smtClean="0">
                <a:latin typeface="Times New Roman" panose="02020603050405020304" pitchFamily="18" charset="0"/>
                <a:cs typeface="Times New Roman" panose="02020603050405020304" pitchFamily="18" charset="0"/>
              </a:rPr>
              <a:t>应用</a:t>
            </a:r>
            <a:r>
              <a:rPr lang="zh-CN" altLang="zh-CN" sz="2400" dirty="0">
                <a:latin typeface="Times New Roman" panose="02020603050405020304" pitchFamily="18" charset="0"/>
                <a:cs typeface="Times New Roman" panose="02020603050405020304" pitchFamily="18" charset="0"/>
              </a:rPr>
              <a:t>于</a:t>
            </a:r>
            <a:r>
              <a:rPr lang="en-US" altLang="zh-CN" sz="2400" dirty="0">
                <a:latin typeface="Times New Roman" panose="02020603050405020304" pitchFamily="18" charset="0"/>
                <a:cs typeface="Times New Roman" panose="02020603050405020304" pitchFamily="18" charset="0"/>
              </a:rPr>
              <a:t>Johnson[1979]</a:t>
            </a:r>
            <a:r>
              <a:rPr lang="zh-CN" altLang="zh-CN" sz="2400" dirty="0">
                <a:latin typeface="Times New Roman" panose="02020603050405020304" pitchFamily="18" charset="0"/>
                <a:cs typeface="Times New Roman" panose="02020603050405020304" pitchFamily="18" charset="0"/>
              </a:rPr>
              <a:t>描述的</a:t>
            </a:r>
            <a:r>
              <a:rPr lang="en-US" altLang="zh-CN" sz="2400" dirty="0">
                <a:latin typeface="Times New Roman" panose="02020603050405020304" pitchFamily="18" charset="0"/>
                <a:cs typeface="Times New Roman" panose="02020603050405020304" pitchFamily="18" charset="0"/>
              </a:rPr>
              <a:t>C</a:t>
            </a:r>
            <a:r>
              <a:rPr lang="zh-CN" altLang="zh-CN" sz="2400" dirty="0">
                <a:latin typeface="Times New Roman" panose="02020603050405020304" pitchFamily="18" charset="0"/>
                <a:cs typeface="Times New Roman" panose="02020603050405020304" pitchFamily="18" charset="0"/>
              </a:rPr>
              <a:t>语言编译程序中</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基本类型采用</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位二进制编码，类型构造器采用</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位</a:t>
            </a:r>
            <a:r>
              <a:rPr lang="zh-CN" altLang="zh-CN" sz="2400" dirty="0" smtClean="0">
                <a:latin typeface="Times New Roman" panose="02020603050405020304" pitchFamily="18" charset="0"/>
                <a:cs typeface="Times New Roman" panose="02020603050405020304" pitchFamily="18" charset="0"/>
              </a:rPr>
              <a:t>编码</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endParaRPr lang="en-US" altLang="zh-CN" sz="2000" dirty="0" smtClean="0">
              <a:latin typeface="Times New Roman" panose="02020603050405020304" pitchFamily="18" charset="0"/>
              <a:cs typeface="Times New Roman" panose="02020603050405020304" pitchFamily="18" charset="0"/>
            </a:endParaRPr>
          </a:p>
          <a:p>
            <a:pPr lvl="1"/>
            <a:endParaRPr lang="en-US" altLang="zh-CN" sz="2000" dirty="0">
              <a:latin typeface="Times New Roman" panose="02020603050405020304" pitchFamily="18" charset="0"/>
              <a:cs typeface="Times New Roman" panose="02020603050405020304" pitchFamily="18" charset="0"/>
            </a:endParaRPr>
          </a:p>
          <a:p>
            <a:pPr lvl="1"/>
            <a:endParaRPr lang="en-US" altLang="zh-CN" sz="2000" dirty="0" smtClean="0">
              <a:latin typeface="Times New Roman" panose="02020603050405020304" pitchFamily="18" charset="0"/>
              <a:cs typeface="Times New Roman" panose="02020603050405020304" pitchFamily="18" charset="0"/>
            </a:endParaRPr>
          </a:p>
          <a:p>
            <a:pPr lvl="1"/>
            <a:endParaRPr lang="en-US" altLang="zh-CN" sz="2000" dirty="0">
              <a:latin typeface="Times New Roman" panose="02020603050405020304" pitchFamily="18" charset="0"/>
              <a:cs typeface="Times New Roman" panose="02020603050405020304" pitchFamily="18" charset="0"/>
            </a:endParaRPr>
          </a:p>
          <a:p>
            <a:pPr lvl="1"/>
            <a:endParaRPr lang="en-US" altLang="zh-CN" sz="20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示例：</a:t>
            </a:r>
            <a:endParaRPr lang="en-US" altLang="zh-CN" sz="24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58</a:t>
            </a:fld>
            <a:endParaRPr lang="en-US" altLang="zh-CN"/>
          </a:p>
        </p:txBody>
      </p:sp>
      <p:pic>
        <p:nvPicPr>
          <p:cNvPr id="1771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1630" y="2573094"/>
            <a:ext cx="3330370" cy="1650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71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478" y="2573094"/>
            <a:ext cx="3150350" cy="126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71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6695" y="4421323"/>
            <a:ext cx="5632626" cy="2068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0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7154"/>
                                        </p:tgtEl>
                                        <p:attrNameLst>
                                          <p:attrName>style.visibility</p:attrName>
                                        </p:attrNameLst>
                                      </p:cBhvr>
                                      <p:to>
                                        <p:strVal val="visible"/>
                                      </p:to>
                                    </p:set>
                                    <p:animEffect transition="in" filter="wipe(up)">
                                      <p:cBhvr>
                                        <p:cTn id="17" dur="500"/>
                                        <p:tgtEl>
                                          <p:spTgt spid="177154"/>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77155"/>
                                        </p:tgtEl>
                                        <p:attrNameLst>
                                          <p:attrName>style.visibility</p:attrName>
                                        </p:attrNameLst>
                                      </p:cBhvr>
                                      <p:to>
                                        <p:strVal val="visible"/>
                                      </p:to>
                                    </p:set>
                                    <p:animEffect transition="in" filter="wipe(up)">
                                      <p:cBhvr>
                                        <p:cTn id="21" dur="500"/>
                                        <p:tgtEl>
                                          <p:spTgt spid="17715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up)">
                                      <p:cBhvr>
                                        <p:cTn id="26" dur="500"/>
                                        <p:tgtEl>
                                          <p:spTgt spid="3">
                                            <p:txEl>
                                              <p:pRg st="7" end="7"/>
                                            </p:txEl>
                                          </p:spTgt>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77156"/>
                                        </p:tgtEl>
                                        <p:attrNameLst>
                                          <p:attrName>style.visibility</p:attrName>
                                        </p:attrNameLst>
                                      </p:cBhvr>
                                      <p:to>
                                        <p:strVal val="visible"/>
                                      </p:to>
                                    </p:set>
                                    <p:animEffect transition="in" filter="wipe(up)">
                                      <p:cBhvr>
                                        <p:cTn id="30" dur="500"/>
                                        <p:tgtEl>
                                          <p:spTgt spid="17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椭圆形标注 2"/>
          <p:cNvSpPr/>
          <p:nvPr/>
        </p:nvSpPr>
        <p:spPr bwMode="auto">
          <a:xfrm>
            <a:off x="6732241" y="3744035"/>
            <a:ext cx="2385264" cy="1665185"/>
          </a:xfrm>
          <a:prstGeom prst="wedgeEllipseCallout">
            <a:avLst>
              <a:gd name="adj1" fmla="val -129906"/>
              <a:gd name="adj2" fmla="val 108261"/>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altLang="zh-CN" sz="2000" dirty="0" smtClean="0">
                <a:cs typeface="Times New Roman" panose="02020603050405020304" pitchFamily="18" charset="0"/>
              </a:rPr>
              <a:t>C</a:t>
            </a:r>
            <a:r>
              <a:rPr lang="zh-CN" altLang="en-US" sz="2000" dirty="0">
                <a:cs typeface="Times New Roman" panose="02020603050405020304" pitchFamily="18" charset="0"/>
              </a:rPr>
              <a:t>语言报告中没有定义“类型等价”这个术语</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5" name="灯片编号占位符 4"/>
          <p:cNvSpPr>
            <a:spLocks noGrp="1"/>
          </p:cNvSpPr>
          <p:nvPr>
            <p:ph type="sldNum" sz="quarter" idx="10"/>
          </p:nvPr>
        </p:nvSpPr>
        <p:spPr/>
        <p:txBody>
          <a:bodyPr/>
          <a:lstStyle/>
          <a:p>
            <a:pPr>
              <a:defRPr/>
            </a:pPr>
            <a:fld id="{1954146E-CC7D-41CF-9FE0-ABEDEFCB8B38}" type="slidenum">
              <a:rPr lang="en-US" altLang="zh-CN"/>
              <a:pPr>
                <a:defRPr/>
              </a:pPr>
              <a:t>59</a:t>
            </a:fld>
            <a:endParaRPr lang="en-US" altLang="zh-CN"/>
          </a:p>
        </p:txBody>
      </p:sp>
      <p:sp>
        <p:nvSpPr>
          <p:cNvPr id="64515" name="Rectangle 3"/>
          <p:cNvSpPr>
            <a:spLocks noGrp="1" noChangeArrowheads="1"/>
          </p:cNvSpPr>
          <p:nvPr>
            <p:ph type="title"/>
          </p:nvPr>
        </p:nvSpPr>
        <p:spPr/>
        <p:txBody>
          <a:bodyPr/>
          <a:lstStyle/>
          <a:p>
            <a:pPr eaLnBrk="1" hangingPunct="1"/>
            <a:r>
              <a:rPr lang="en-US" altLang="zh-CN" dirty="0" smtClean="0">
                <a:latin typeface="Verdana" pitchFamily="34" charset="0"/>
              </a:rPr>
              <a:t>2. </a:t>
            </a:r>
            <a:r>
              <a:rPr lang="zh-CN" altLang="en-US" dirty="0" smtClean="0">
                <a:latin typeface="Verdana" pitchFamily="34" charset="0"/>
              </a:rPr>
              <a:t>名字等价</a:t>
            </a:r>
          </a:p>
        </p:txBody>
      </p:sp>
      <p:sp>
        <p:nvSpPr>
          <p:cNvPr id="410626" name="Rectangle 2"/>
          <p:cNvSpPr>
            <a:spLocks noGrp="1" noChangeArrowheads="1"/>
          </p:cNvSpPr>
          <p:nvPr>
            <p:ph type="body" sz="half" idx="1"/>
          </p:nvPr>
        </p:nvSpPr>
        <p:spPr>
          <a:xfrm>
            <a:off x="228600" y="998729"/>
            <a:ext cx="8303840" cy="5715635"/>
          </a:xfrm>
        </p:spPr>
        <p:txBody>
          <a:bodyPr/>
          <a:lstStyle/>
          <a:p>
            <a:pPr eaLnBrk="1" hangingPunct="1"/>
            <a:r>
              <a:rPr lang="zh-CN" altLang="en-US" sz="2400" dirty="0">
                <a:latin typeface="Verdana" pitchFamily="34" charset="0"/>
              </a:rPr>
              <a:t>多数</a:t>
            </a:r>
            <a:r>
              <a:rPr lang="zh-CN" altLang="en-US" sz="2400" dirty="0" smtClean="0">
                <a:latin typeface="Verdana" pitchFamily="34" charset="0"/>
              </a:rPr>
              <a:t>语言</a:t>
            </a:r>
            <a:r>
              <a:rPr lang="en-US" altLang="zh-CN" sz="2400" dirty="0" smtClean="0">
                <a:latin typeface="Verdana" pitchFamily="34" charset="0"/>
              </a:rPr>
              <a:t>(</a:t>
            </a:r>
            <a:r>
              <a:rPr lang="zh-CN" altLang="en-US" sz="2400" dirty="0" smtClean="0">
                <a:latin typeface="Verdana" pitchFamily="34" charset="0"/>
              </a:rPr>
              <a:t>如</a:t>
            </a:r>
            <a:r>
              <a:rPr lang="en-US" altLang="zh-CN" sz="2400" dirty="0" smtClean="0">
                <a:latin typeface="Verdana" pitchFamily="34" charset="0"/>
              </a:rPr>
              <a:t>Pascal</a:t>
            </a:r>
            <a:r>
              <a:rPr lang="zh-CN" altLang="en-US" sz="2400" dirty="0" smtClean="0">
                <a:latin typeface="Verdana" pitchFamily="34" charset="0"/>
              </a:rPr>
              <a:t>、</a:t>
            </a:r>
            <a:r>
              <a:rPr lang="en-US" altLang="zh-CN" sz="2400" dirty="0" smtClean="0">
                <a:latin typeface="Verdana" pitchFamily="34" charset="0"/>
              </a:rPr>
              <a:t>C</a:t>
            </a:r>
            <a:r>
              <a:rPr lang="zh-CN" altLang="en-US" sz="2400" dirty="0" smtClean="0">
                <a:latin typeface="Verdana" pitchFamily="34" charset="0"/>
              </a:rPr>
              <a:t>等</a:t>
            </a:r>
            <a:r>
              <a:rPr lang="en-US" altLang="zh-CN" sz="2400" dirty="0" smtClean="0">
                <a:latin typeface="Verdana" pitchFamily="34" charset="0"/>
              </a:rPr>
              <a:t>)</a:t>
            </a:r>
            <a:r>
              <a:rPr lang="zh-CN" altLang="en-US" sz="2400" dirty="0" smtClean="0">
                <a:latin typeface="Verdana" pitchFamily="34" charset="0"/>
              </a:rPr>
              <a:t>允许用户定义类型名</a:t>
            </a:r>
          </a:p>
          <a:p>
            <a:pPr eaLnBrk="1" hangingPunct="1"/>
            <a:r>
              <a:rPr lang="en-US" altLang="zh-CN" sz="2400" dirty="0" smtClean="0">
                <a:latin typeface="Verdana" pitchFamily="34" charset="0"/>
              </a:rPr>
              <a:t>C</a:t>
            </a:r>
            <a:r>
              <a:rPr lang="zh-CN" altLang="en-US" sz="2400" dirty="0" smtClean="0">
                <a:latin typeface="Verdana" pitchFamily="34" charset="0"/>
              </a:rPr>
              <a:t>类型定义和变量声明（</a:t>
            </a:r>
            <a:r>
              <a:rPr lang="en-US" altLang="zh-CN" sz="2400" dirty="0" smtClean="0">
                <a:latin typeface="Verdana" pitchFamily="34" charset="0"/>
              </a:rPr>
              <a:t>6.1</a:t>
            </a:r>
            <a:r>
              <a:rPr lang="zh-CN" altLang="en-US" sz="2400" dirty="0" smtClean="0">
                <a:latin typeface="Verdana" pitchFamily="34" charset="0"/>
              </a:rPr>
              <a:t>）</a:t>
            </a:r>
            <a:endParaRPr lang="en-US" altLang="zh-CN" sz="2400" dirty="0" smtClean="0">
              <a:latin typeface="Verdana" pitchFamily="34" charset="0"/>
            </a:endParaRPr>
          </a:p>
          <a:p>
            <a:pPr lvl="1" eaLnBrk="1" hangingPunct="1"/>
            <a:endParaRPr lang="en-US" altLang="zh-CN" sz="2000" dirty="0" smtClean="0">
              <a:latin typeface="Verdana" pitchFamily="34" charset="0"/>
            </a:endParaRPr>
          </a:p>
          <a:p>
            <a:pPr lvl="2" eaLnBrk="1" hangingPunct="1"/>
            <a:endParaRPr lang="en-US" altLang="zh-CN" sz="1600" dirty="0">
              <a:latin typeface="Verdana" pitchFamily="34" charset="0"/>
            </a:endParaRPr>
          </a:p>
          <a:p>
            <a:pPr lvl="2" eaLnBrk="1" hangingPunct="1"/>
            <a:endParaRPr lang="en-US" altLang="zh-CN" sz="1600" dirty="0" smtClean="0">
              <a:latin typeface="Verdana" pitchFamily="34" charset="0"/>
            </a:endParaRPr>
          </a:p>
          <a:p>
            <a:pPr lvl="1" eaLnBrk="1" hangingPunct="1"/>
            <a:endParaRPr lang="en-US" altLang="zh-CN" sz="2000" dirty="0">
              <a:latin typeface="Verdana" pitchFamily="34" charset="0"/>
            </a:endParaRPr>
          </a:p>
          <a:p>
            <a:pPr lvl="1" eaLnBrk="1" hangingPunct="1"/>
            <a:endParaRPr lang="en-US" altLang="zh-CN" sz="2000" dirty="0" smtClean="0">
              <a:latin typeface="Verdana" pitchFamily="34" charset="0"/>
            </a:endParaRPr>
          </a:p>
          <a:p>
            <a:pPr lvl="1" eaLnBrk="1" hangingPunct="1"/>
            <a:endParaRPr lang="en-US" altLang="zh-CN" sz="2000" dirty="0" smtClean="0">
              <a:latin typeface="Verdana" pitchFamily="34" charset="0"/>
            </a:endParaRPr>
          </a:p>
          <a:p>
            <a:pPr lvl="2" eaLnBrk="1" hangingPunct="1"/>
            <a:endParaRPr lang="en-US" altLang="zh-CN" sz="1600" dirty="0" smtClean="0">
              <a:latin typeface="Verdana" pitchFamily="34" charset="0"/>
            </a:endParaRPr>
          </a:p>
          <a:p>
            <a:pPr lvl="2" eaLnBrk="1" hangingPunct="1"/>
            <a:endParaRPr lang="en-US" altLang="zh-CN" sz="1600" dirty="0" smtClean="0">
              <a:latin typeface="Verdana" pitchFamily="34" charset="0"/>
            </a:endParaRPr>
          </a:p>
          <a:p>
            <a:pPr lvl="2" eaLnBrk="1" hangingPunct="1"/>
            <a:endParaRPr lang="en-US" altLang="zh-CN" sz="1600" dirty="0" smtClean="0">
              <a:latin typeface="Verdana" pitchFamily="34" charset="0"/>
            </a:endParaRPr>
          </a:p>
          <a:p>
            <a:pPr lvl="1" eaLnBrk="1" hangingPunct="1"/>
            <a:endParaRPr lang="en-US" altLang="zh-CN" sz="2000" dirty="0" smtClean="0">
              <a:latin typeface="Verdana" pitchFamily="34" charset="0"/>
            </a:endParaRPr>
          </a:p>
          <a:p>
            <a:pPr eaLnBrk="1" hangingPunct="1"/>
            <a:r>
              <a:rPr lang="zh-CN" altLang="en-US" sz="2400" dirty="0">
                <a:latin typeface="Verdana" pitchFamily="34" charset="0"/>
              </a:rPr>
              <a:t>问题：</a:t>
            </a:r>
            <a:r>
              <a:rPr lang="en-US" altLang="zh-CN" sz="2400" dirty="0">
                <a:latin typeface="Verdana" pitchFamily="34" charset="0"/>
              </a:rPr>
              <a:t>a</a:t>
            </a:r>
            <a:r>
              <a:rPr lang="zh-CN" altLang="en-US" sz="2400" dirty="0">
                <a:latin typeface="Verdana" pitchFamily="34" charset="0"/>
              </a:rPr>
              <a:t>、</a:t>
            </a:r>
            <a:r>
              <a:rPr lang="en-US" altLang="zh-CN" sz="2400" dirty="0">
                <a:latin typeface="Verdana" pitchFamily="34" charset="0"/>
              </a:rPr>
              <a:t>b</a:t>
            </a:r>
            <a:r>
              <a:rPr lang="zh-CN" altLang="en-US" sz="2400" dirty="0">
                <a:latin typeface="Verdana" pitchFamily="34" charset="0"/>
              </a:rPr>
              <a:t>、</a:t>
            </a:r>
            <a:r>
              <a:rPr lang="en-US" altLang="zh-CN" sz="2400" dirty="0">
                <a:latin typeface="Verdana" pitchFamily="34" charset="0"/>
              </a:rPr>
              <a:t>c</a:t>
            </a:r>
            <a:r>
              <a:rPr lang="zh-CN" altLang="en-US" sz="2400" dirty="0">
                <a:latin typeface="Verdana" pitchFamily="34" charset="0"/>
              </a:rPr>
              <a:t>、</a:t>
            </a:r>
            <a:r>
              <a:rPr lang="en-US" altLang="zh-CN" sz="2400" dirty="0" smtClean="0">
                <a:latin typeface="Verdana" pitchFamily="34" charset="0"/>
              </a:rPr>
              <a:t>d</a:t>
            </a:r>
            <a:r>
              <a:rPr lang="zh-CN" altLang="en-US" sz="2400" dirty="0" smtClean="0">
                <a:latin typeface="Verdana" pitchFamily="34" charset="0"/>
              </a:rPr>
              <a:t>、</a:t>
            </a:r>
            <a:r>
              <a:rPr lang="en-US" altLang="zh-CN" sz="2400" dirty="0" smtClean="0">
                <a:latin typeface="Verdana" pitchFamily="34" charset="0"/>
              </a:rPr>
              <a:t>e </a:t>
            </a:r>
            <a:r>
              <a:rPr lang="zh-CN" altLang="en-US" sz="2400" dirty="0" smtClean="0">
                <a:latin typeface="Verdana" pitchFamily="34" charset="0"/>
              </a:rPr>
              <a:t>是否具有</a:t>
            </a:r>
            <a:r>
              <a:rPr lang="zh-CN" altLang="en-US" sz="2400" dirty="0">
                <a:latin typeface="Verdana" pitchFamily="34" charset="0"/>
              </a:rPr>
              <a:t>相同的类型</a:t>
            </a:r>
            <a:r>
              <a:rPr lang="en-US" altLang="zh-CN" sz="2400" dirty="0" smtClean="0">
                <a:latin typeface="Verdana" pitchFamily="34" charset="0"/>
              </a:rPr>
              <a:t>?</a:t>
            </a:r>
          </a:p>
          <a:p>
            <a:pPr eaLnBrk="1" hangingPunct="1"/>
            <a:r>
              <a:rPr lang="zh-CN" altLang="en-US" sz="2400" dirty="0">
                <a:latin typeface="Times New Roman" panose="02020603050405020304" pitchFamily="18" charset="0"/>
                <a:cs typeface="Times New Roman" panose="02020603050405020304" pitchFamily="18" charset="0"/>
              </a:rPr>
              <a:t>关键：类型表达式 </a:t>
            </a:r>
            <a:r>
              <a:rPr lang="en-US" altLang="zh-CN" sz="2400" dirty="0" err="1">
                <a:latin typeface="Times New Roman" panose="02020603050405020304" pitchFamily="18" charset="0"/>
                <a:cs typeface="Times New Roman" panose="02020603050405020304" pitchFamily="18" charset="0"/>
              </a:rPr>
              <a:t>recP</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pointer(</a:t>
            </a:r>
            <a:r>
              <a:rPr lang="en-US" altLang="zh-CN" sz="2400" dirty="0" err="1">
                <a:latin typeface="Times New Roman" panose="02020603050405020304" pitchFamily="18" charset="0"/>
                <a:cs typeface="Times New Roman" panose="02020603050405020304" pitchFamily="18" charset="0"/>
              </a:rPr>
              <a:t>recA</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是否等价</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cs typeface="Times New Roman" panose="02020603050405020304" pitchFamily="18" charset="0"/>
              </a:rPr>
              <a:t>回答：依赖于具体的实现</a:t>
            </a:r>
            <a:r>
              <a:rPr lang="zh-CN" altLang="en-US" sz="2400" dirty="0" smtClean="0">
                <a:latin typeface="Times New Roman" panose="02020603050405020304" pitchFamily="18" charset="0"/>
                <a:cs typeface="Times New Roman" panose="02020603050405020304" pitchFamily="18" charset="0"/>
              </a:rPr>
              <a:t>系统</a:t>
            </a:r>
            <a:endParaRPr lang="en-US" altLang="zh-CN" sz="2400" dirty="0">
              <a:latin typeface="Verdana" pitchFamily="34" charset="0"/>
            </a:endParaRPr>
          </a:p>
        </p:txBody>
      </p:sp>
      <p:pic>
        <p:nvPicPr>
          <p:cNvPr id="17817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570" y="1921420"/>
            <a:ext cx="2825769" cy="3127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817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1900" y="1921166"/>
            <a:ext cx="3190165" cy="222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30402" name="Object 5">
            <a:hlinkClick r:id="rId6" action="ppaction://hlinksldjump"/>
          </p:cNvPr>
          <p:cNvGraphicFramePr>
            <a:graphicFrameLocks noChangeAspect="1"/>
          </p:cNvGraphicFramePr>
          <p:nvPr/>
        </p:nvGraphicFramePr>
        <p:xfrm>
          <a:off x="8487435" y="98630"/>
          <a:ext cx="527050" cy="614363"/>
        </p:xfrm>
        <a:graphic>
          <a:graphicData uri="http://schemas.openxmlformats.org/presentationml/2006/ole">
            <mc:AlternateContent xmlns:mc="http://schemas.openxmlformats.org/markup-compatibility/2006">
              <mc:Choice xmlns:v="urn:schemas-microsoft-com:vml" Requires="v">
                <p:oleObj spid="_x0000_s230403" name="剪辑" r:id="rId7" imgW="3543101" imgH="4123546" progId="">
                  <p:embed/>
                </p:oleObj>
              </mc:Choice>
              <mc:Fallback>
                <p:oleObj name="剪辑" r:id="rId7" imgW="3543101" imgH="4123546"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87435" y="98630"/>
                        <a:ext cx="52705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0243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0626">
                                            <p:txEl>
                                              <p:pRg st="0" end="0"/>
                                            </p:txEl>
                                          </p:spTgt>
                                        </p:tgtEl>
                                        <p:attrNameLst>
                                          <p:attrName>style.visibility</p:attrName>
                                        </p:attrNameLst>
                                      </p:cBhvr>
                                      <p:to>
                                        <p:strVal val="visible"/>
                                      </p:to>
                                    </p:set>
                                    <p:animEffect transition="in" filter="wipe(up)">
                                      <p:cBhvr>
                                        <p:cTn id="7" dur="500"/>
                                        <p:tgtEl>
                                          <p:spTgt spid="410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0626">
                                            <p:txEl>
                                              <p:pRg st="1" end="1"/>
                                            </p:txEl>
                                          </p:spTgt>
                                        </p:tgtEl>
                                        <p:attrNameLst>
                                          <p:attrName>style.visibility</p:attrName>
                                        </p:attrNameLst>
                                      </p:cBhvr>
                                      <p:to>
                                        <p:strVal val="visible"/>
                                      </p:to>
                                    </p:set>
                                    <p:animEffect transition="in" filter="wipe(up)">
                                      <p:cBhvr>
                                        <p:cTn id="12" dur="500"/>
                                        <p:tgtEl>
                                          <p:spTgt spid="410626">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78178"/>
                                        </p:tgtEl>
                                        <p:attrNameLst>
                                          <p:attrName>style.visibility</p:attrName>
                                        </p:attrNameLst>
                                      </p:cBhvr>
                                      <p:to>
                                        <p:strVal val="visible"/>
                                      </p:to>
                                    </p:set>
                                    <p:animEffect transition="in" filter="wipe(up)">
                                      <p:cBhvr>
                                        <p:cTn id="16" dur="500"/>
                                        <p:tgtEl>
                                          <p:spTgt spid="1781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10626">
                                            <p:txEl>
                                              <p:pRg st="12" end="12"/>
                                            </p:txEl>
                                          </p:spTgt>
                                        </p:tgtEl>
                                        <p:attrNameLst>
                                          <p:attrName>style.visibility</p:attrName>
                                        </p:attrNameLst>
                                      </p:cBhvr>
                                      <p:to>
                                        <p:strVal val="visible"/>
                                      </p:to>
                                    </p:set>
                                    <p:animEffect transition="in" filter="wipe(up)">
                                      <p:cBhvr>
                                        <p:cTn id="21" dur="500"/>
                                        <p:tgtEl>
                                          <p:spTgt spid="410626">
                                            <p:txEl>
                                              <p:pRg st="12" end="12"/>
                                            </p:txEl>
                                          </p:spTgt>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78179"/>
                                        </p:tgtEl>
                                        <p:attrNameLst>
                                          <p:attrName>style.visibility</p:attrName>
                                        </p:attrNameLst>
                                      </p:cBhvr>
                                      <p:to>
                                        <p:strVal val="visible"/>
                                      </p:to>
                                    </p:set>
                                    <p:animEffect transition="in" filter="wipe(up)">
                                      <p:cBhvr>
                                        <p:cTn id="25" dur="500"/>
                                        <p:tgtEl>
                                          <p:spTgt spid="17817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10626">
                                            <p:txEl>
                                              <p:pRg st="13" end="13"/>
                                            </p:txEl>
                                          </p:spTgt>
                                        </p:tgtEl>
                                        <p:attrNameLst>
                                          <p:attrName>style.visibility</p:attrName>
                                        </p:attrNameLst>
                                      </p:cBhvr>
                                      <p:to>
                                        <p:strVal val="visible"/>
                                      </p:to>
                                    </p:set>
                                    <p:animEffect transition="in" filter="wipe(up)">
                                      <p:cBhvr>
                                        <p:cTn id="30" dur="500"/>
                                        <p:tgtEl>
                                          <p:spTgt spid="410626">
                                            <p:txEl>
                                              <p:pRg st="13" end="1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10626">
                                            <p:txEl>
                                              <p:pRg st="14" end="14"/>
                                            </p:txEl>
                                          </p:spTgt>
                                        </p:tgtEl>
                                        <p:attrNameLst>
                                          <p:attrName>style.visibility</p:attrName>
                                        </p:attrNameLst>
                                      </p:cBhvr>
                                      <p:to>
                                        <p:strVal val="visible"/>
                                      </p:to>
                                    </p:set>
                                    <p:animEffect transition="in" filter="wipe(up)">
                                      <p:cBhvr>
                                        <p:cTn id="35" dur="500"/>
                                        <p:tgtEl>
                                          <p:spTgt spid="410626">
                                            <p:txEl>
                                              <p:pRg st="14" end="1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10626" grpId="0" uiExpand="1"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pPr>
              <a:defRPr/>
            </a:pPr>
            <a:fld id="{3A919D87-B632-41B7-81CB-E413288AB11F}" type="slidenum">
              <a:rPr lang="en-US" altLang="zh-CN"/>
              <a:pPr>
                <a:defRPr/>
              </a:pPr>
              <a:t>6</a:t>
            </a:fld>
            <a:endParaRPr lang="en-US" altLang="zh-CN"/>
          </a:p>
        </p:txBody>
      </p:sp>
      <p:sp>
        <p:nvSpPr>
          <p:cNvPr id="9219" name="Rectangle 2"/>
          <p:cNvSpPr>
            <a:spLocks noGrp="1" noChangeArrowheads="1"/>
          </p:cNvSpPr>
          <p:nvPr>
            <p:ph type="title"/>
          </p:nvPr>
        </p:nvSpPr>
        <p:spPr>
          <a:xfrm>
            <a:off x="304800" y="152400"/>
            <a:ext cx="8610600" cy="711315"/>
          </a:xfrm>
        </p:spPr>
        <p:txBody>
          <a:bodyPr/>
          <a:lstStyle/>
          <a:p>
            <a:pPr eaLnBrk="1" hangingPunct="1"/>
            <a:r>
              <a:rPr lang="en-US" altLang="zh-CN" sz="3600" dirty="0" smtClean="0"/>
              <a:t>6.1.2 </a:t>
            </a:r>
            <a:r>
              <a:rPr lang="zh-CN" altLang="en-US" sz="3600" dirty="0" smtClean="0"/>
              <a:t>语义分析程序的位置</a:t>
            </a:r>
            <a:endParaRPr lang="zh-CN" altLang="en-US" dirty="0" smtClean="0"/>
          </a:p>
        </p:txBody>
      </p:sp>
      <p:sp>
        <p:nvSpPr>
          <p:cNvPr id="325635" name="Rectangle 3"/>
          <p:cNvSpPr>
            <a:spLocks noGrp="1" noChangeArrowheads="1"/>
          </p:cNvSpPr>
          <p:nvPr>
            <p:ph type="body" idx="1"/>
          </p:nvPr>
        </p:nvSpPr>
        <p:spPr>
          <a:xfrm>
            <a:off x="323850" y="1178749"/>
            <a:ext cx="8658225" cy="5355595"/>
          </a:xfrm>
        </p:spPr>
        <p:txBody>
          <a:bodyPr/>
          <a:lstStyle/>
          <a:p>
            <a:pPr eaLnBrk="1" hangingPunct="1"/>
            <a:r>
              <a:rPr lang="zh-CN" altLang="en-US" dirty="0" smtClean="0"/>
              <a:t>语义分析程序的位置：</a:t>
            </a:r>
            <a:endParaRPr lang="en-US" altLang="zh-CN" dirty="0" smtClean="0"/>
          </a:p>
          <a:p>
            <a:pPr lvl="1" eaLnBrk="1" hangingPunct="1"/>
            <a:endParaRPr lang="en-US" altLang="zh-CN" dirty="0" smtClean="0"/>
          </a:p>
          <a:p>
            <a:pPr lvl="1" eaLnBrk="1" hangingPunct="1"/>
            <a:endParaRPr lang="en-US" altLang="zh-CN" dirty="0"/>
          </a:p>
          <a:p>
            <a:pPr lvl="1" eaLnBrk="1" hangingPunct="1"/>
            <a:endParaRPr lang="en-US" altLang="zh-CN" dirty="0"/>
          </a:p>
          <a:p>
            <a:pPr lvl="1"/>
            <a:r>
              <a:rPr lang="zh-CN" altLang="zh-CN" dirty="0" smtClean="0"/>
              <a:t>以语法</a:t>
            </a:r>
            <a:r>
              <a:rPr lang="zh-CN" altLang="zh-CN" dirty="0"/>
              <a:t>树为基础，根据源语言的语义，检查每个语法成分在语义上是否满足上下文对它的</a:t>
            </a:r>
            <a:r>
              <a:rPr lang="zh-CN" altLang="zh-CN" dirty="0" smtClean="0"/>
              <a:t>要求</a:t>
            </a:r>
            <a:r>
              <a:rPr lang="zh-CN" altLang="en-US" dirty="0" smtClean="0"/>
              <a:t>。</a:t>
            </a:r>
            <a:endParaRPr lang="en-US" altLang="zh-CN" dirty="0" smtClean="0"/>
          </a:p>
          <a:p>
            <a:pPr lvl="1"/>
            <a:r>
              <a:rPr lang="zh-CN" altLang="en-US" dirty="0" smtClean="0"/>
              <a:t>输出的是带有语义信息的语法树。</a:t>
            </a:r>
            <a:endParaRPr lang="en-US" altLang="zh-CN" dirty="0"/>
          </a:p>
          <a:p>
            <a:r>
              <a:rPr lang="zh-CN" altLang="en-US" dirty="0">
                <a:latin typeface="黑体" pitchFamily="2" charset="-122"/>
              </a:rPr>
              <a:t>语义分析的</a:t>
            </a:r>
            <a:r>
              <a:rPr lang="zh-CN" altLang="en-US" dirty="0" smtClean="0">
                <a:latin typeface="黑体" pitchFamily="2" charset="-122"/>
              </a:rPr>
              <a:t>结果有助于生成正确的目标代码</a:t>
            </a:r>
            <a:endParaRPr lang="zh-CN" altLang="en-US" dirty="0">
              <a:latin typeface="黑体" pitchFamily="2" charset="-122"/>
            </a:endParaRPr>
          </a:p>
          <a:p>
            <a:pPr marL="819150" lvl="1"/>
            <a:r>
              <a:rPr lang="zh-CN" altLang="en-US" dirty="0">
                <a:latin typeface="黑体" pitchFamily="2" charset="-122"/>
              </a:rPr>
              <a:t>重载运算符：一个运算符在不同的上下文中表示不同的运算</a:t>
            </a:r>
          </a:p>
          <a:p>
            <a:pPr marL="819150" lvl="1"/>
            <a:r>
              <a:rPr lang="zh-CN" altLang="en-US" dirty="0">
                <a:latin typeface="黑体" pitchFamily="2" charset="-122"/>
              </a:rPr>
              <a:t>类型强制：编译程序把运算对象变换为上下文所期望的</a:t>
            </a:r>
            <a:r>
              <a:rPr lang="zh-CN" altLang="en-US" dirty="0" smtClean="0">
                <a:latin typeface="黑体" pitchFamily="2" charset="-122"/>
              </a:rPr>
              <a:t>类型</a:t>
            </a:r>
            <a:endParaRPr lang="zh-CN" altLang="en-US" dirty="0">
              <a:latin typeface="黑体" pitchFamily="2" charset="-122"/>
            </a:endParaRPr>
          </a:p>
        </p:txBody>
      </p:sp>
      <p:pic>
        <p:nvPicPr>
          <p:cNvPr id="1771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39" y="1853825"/>
            <a:ext cx="8334224" cy="953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wipe(up)">
                                      <p:cBhvr>
                                        <p:cTn id="7" dur="500"/>
                                        <p:tgtEl>
                                          <p:spTgt spid="32563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7154"/>
                                        </p:tgtEl>
                                        <p:attrNameLst>
                                          <p:attrName>style.visibility</p:attrName>
                                        </p:attrNameLst>
                                      </p:cBhvr>
                                      <p:to>
                                        <p:strVal val="visible"/>
                                      </p:to>
                                    </p:set>
                                    <p:animEffect transition="in" filter="wipe(left)">
                                      <p:cBhvr>
                                        <p:cTn id="11" dur="500"/>
                                        <p:tgtEl>
                                          <p:spTgt spid="17715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5635">
                                            <p:txEl>
                                              <p:pRg st="4" end="4"/>
                                            </p:txEl>
                                          </p:spTgt>
                                        </p:tgtEl>
                                        <p:attrNameLst>
                                          <p:attrName>style.visibility</p:attrName>
                                        </p:attrNameLst>
                                      </p:cBhvr>
                                      <p:to>
                                        <p:strVal val="visible"/>
                                      </p:to>
                                    </p:set>
                                    <p:animEffect transition="in" filter="wipe(up)">
                                      <p:cBhvr>
                                        <p:cTn id="16" dur="500"/>
                                        <p:tgtEl>
                                          <p:spTgt spid="325635">
                                            <p:txEl>
                                              <p:pRg st="4" end="4"/>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25635">
                                            <p:txEl>
                                              <p:pRg st="5" end="5"/>
                                            </p:txEl>
                                          </p:spTgt>
                                        </p:tgtEl>
                                        <p:attrNameLst>
                                          <p:attrName>style.visibility</p:attrName>
                                        </p:attrNameLst>
                                      </p:cBhvr>
                                      <p:to>
                                        <p:strVal val="visible"/>
                                      </p:to>
                                    </p:set>
                                    <p:animEffect transition="in" filter="wipe(up)">
                                      <p:cBhvr>
                                        <p:cTn id="20" dur="500"/>
                                        <p:tgtEl>
                                          <p:spTgt spid="32563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25635">
                                            <p:txEl>
                                              <p:pRg st="6" end="6"/>
                                            </p:txEl>
                                          </p:spTgt>
                                        </p:tgtEl>
                                        <p:attrNameLst>
                                          <p:attrName>style.visibility</p:attrName>
                                        </p:attrNameLst>
                                      </p:cBhvr>
                                      <p:to>
                                        <p:strVal val="visible"/>
                                      </p:to>
                                    </p:set>
                                    <p:animEffect transition="in" filter="wipe(up)">
                                      <p:cBhvr>
                                        <p:cTn id="25" dur="500"/>
                                        <p:tgtEl>
                                          <p:spTgt spid="325635">
                                            <p:txEl>
                                              <p:pRg st="6" end="6"/>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25635">
                                            <p:txEl>
                                              <p:pRg st="7" end="7"/>
                                            </p:txEl>
                                          </p:spTgt>
                                        </p:tgtEl>
                                        <p:attrNameLst>
                                          <p:attrName>style.visibility</p:attrName>
                                        </p:attrNameLst>
                                      </p:cBhvr>
                                      <p:to>
                                        <p:strVal val="visible"/>
                                      </p:to>
                                    </p:set>
                                    <p:animEffect transition="in" filter="wipe(up)">
                                      <p:cBhvr>
                                        <p:cTn id="29" dur="500"/>
                                        <p:tgtEl>
                                          <p:spTgt spid="325635">
                                            <p:txEl>
                                              <p:pRg st="7" end="7"/>
                                            </p:txEl>
                                          </p:spTgt>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25635">
                                            <p:txEl>
                                              <p:pRg st="8" end="8"/>
                                            </p:txEl>
                                          </p:spTgt>
                                        </p:tgtEl>
                                        <p:attrNameLst>
                                          <p:attrName>style.visibility</p:attrName>
                                        </p:attrNameLst>
                                      </p:cBhvr>
                                      <p:to>
                                        <p:strVal val="visible"/>
                                      </p:to>
                                    </p:set>
                                    <p:animEffect transition="in" filter="wipe(up)">
                                      <p:cBhvr>
                                        <p:cTn id="33" dur="500"/>
                                        <p:tgtEl>
                                          <p:spTgt spid="325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uiExpand="1"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灯片编号占位符 3"/>
          <p:cNvSpPr>
            <a:spLocks noGrp="1"/>
          </p:cNvSpPr>
          <p:nvPr>
            <p:ph type="sldNum" sz="quarter" idx="10"/>
          </p:nvPr>
        </p:nvSpPr>
        <p:spPr/>
        <p:txBody>
          <a:bodyPr/>
          <a:lstStyle/>
          <a:p>
            <a:pPr>
              <a:defRPr/>
            </a:pPr>
            <a:fld id="{4CB7133B-ABE1-4CE1-B901-34C48C709482}" type="slidenum">
              <a:rPr lang="en-US" altLang="zh-CN"/>
              <a:pPr>
                <a:defRPr/>
              </a:pPr>
              <a:t>60</a:t>
            </a:fld>
            <a:endParaRPr lang="en-US" altLang="zh-CN"/>
          </a:p>
        </p:txBody>
      </p:sp>
      <p:sp>
        <p:nvSpPr>
          <p:cNvPr id="65539" name="Rectangle 2"/>
          <p:cNvSpPr>
            <a:spLocks noGrp="1" noChangeArrowheads="1"/>
          </p:cNvSpPr>
          <p:nvPr>
            <p:ph type="title"/>
          </p:nvPr>
        </p:nvSpPr>
        <p:spPr>
          <a:xfrm>
            <a:off x="304800" y="152400"/>
            <a:ext cx="8610600" cy="756320"/>
          </a:xfrm>
        </p:spPr>
        <p:txBody>
          <a:bodyPr/>
          <a:lstStyle/>
          <a:p>
            <a:pPr eaLnBrk="1" hangingPunct="1"/>
            <a:r>
              <a:rPr lang="zh-CN" altLang="en-US" dirty="0" smtClean="0">
                <a:solidFill>
                  <a:srgbClr val="FF0000"/>
                </a:solidFill>
                <a:latin typeface="宋体" pitchFamily="2" charset="-122"/>
              </a:rPr>
              <a:t>名字等价（续</a:t>
            </a:r>
            <a:r>
              <a:rPr lang="en-US" altLang="zh-CN" dirty="0" smtClean="0">
                <a:solidFill>
                  <a:srgbClr val="FF0000"/>
                </a:solidFill>
                <a:latin typeface="宋体" pitchFamily="2" charset="-122"/>
              </a:rPr>
              <a:t>2</a:t>
            </a:r>
            <a:r>
              <a:rPr lang="zh-CN" altLang="en-US" dirty="0" smtClean="0">
                <a:solidFill>
                  <a:srgbClr val="FF0000"/>
                </a:solidFill>
                <a:latin typeface="宋体" pitchFamily="2" charset="-122"/>
              </a:rPr>
              <a:t>）</a:t>
            </a:r>
          </a:p>
        </p:txBody>
      </p:sp>
      <p:sp>
        <p:nvSpPr>
          <p:cNvPr id="412675" name="Rectangle 3"/>
          <p:cNvSpPr>
            <a:spLocks noGrp="1" noChangeArrowheads="1"/>
          </p:cNvSpPr>
          <p:nvPr>
            <p:ph type="body" idx="1"/>
          </p:nvPr>
        </p:nvSpPr>
        <p:spPr>
          <a:xfrm>
            <a:off x="250825" y="1153235"/>
            <a:ext cx="8534400" cy="2590800"/>
          </a:xfrm>
        </p:spPr>
        <p:txBody>
          <a:bodyPr/>
          <a:lstStyle/>
          <a:p>
            <a:pPr eaLnBrk="1" hangingPunct="1"/>
            <a:r>
              <a:rPr lang="zh-CN" altLang="en-US" sz="2600" dirty="0">
                <a:latin typeface="宋体" pitchFamily="2" charset="-122"/>
              </a:rPr>
              <a:t>名字</a:t>
            </a:r>
            <a:r>
              <a:rPr lang="zh-CN" altLang="en-US" sz="2600" dirty="0" smtClean="0">
                <a:latin typeface="宋体" pitchFamily="2" charset="-122"/>
              </a:rPr>
              <a:t>等价把</a:t>
            </a:r>
            <a:r>
              <a:rPr lang="zh-CN" altLang="en-US" sz="2600" dirty="0">
                <a:latin typeface="宋体" pitchFamily="2" charset="-122"/>
              </a:rPr>
              <a:t>每个</a:t>
            </a:r>
            <a:r>
              <a:rPr lang="zh-CN" altLang="en-US" sz="2600" dirty="0">
                <a:solidFill>
                  <a:srgbClr val="3333FF"/>
                </a:solidFill>
                <a:latin typeface="宋体" pitchFamily="2" charset="-122"/>
              </a:rPr>
              <a:t>类型名</a:t>
            </a:r>
            <a:r>
              <a:rPr lang="zh-CN" altLang="en-US" sz="2600" dirty="0">
                <a:latin typeface="宋体" pitchFamily="2" charset="-122"/>
              </a:rPr>
              <a:t>看成是一个</a:t>
            </a:r>
            <a:r>
              <a:rPr lang="zh-CN" altLang="en-US" sz="2600" dirty="0">
                <a:solidFill>
                  <a:srgbClr val="3333FF"/>
                </a:solidFill>
                <a:latin typeface="宋体" pitchFamily="2" charset="-122"/>
              </a:rPr>
              <a:t>可区别的</a:t>
            </a:r>
            <a:r>
              <a:rPr lang="zh-CN" altLang="en-US" sz="2600" dirty="0" smtClean="0">
                <a:solidFill>
                  <a:srgbClr val="3333FF"/>
                </a:solidFill>
                <a:latin typeface="宋体" pitchFamily="2" charset="-122"/>
              </a:rPr>
              <a:t>类型。</a:t>
            </a:r>
            <a:endParaRPr lang="en-US" altLang="zh-CN" sz="2600" dirty="0" smtClean="0">
              <a:solidFill>
                <a:srgbClr val="3333FF"/>
              </a:solidFill>
              <a:latin typeface="宋体" pitchFamily="2" charset="-122"/>
            </a:endParaRPr>
          </a:p>
          <a:p>
            <a:pPr eaLnBrk="1" hangingPunct="1"/>
            <a:r>
              <a:rPr lang="zh-CN" altLang="en-US" sz="2600" dirty="0" smtClean="0">
                <a:latin typeface="宋体" pitchFamily="2" charset="-122"/>
              </a:rPr>
              <a:t>两个类型表达式名字等价，</a:t>
            </a:r>
            <a:r>
              <a:rPr lang="zh-CN" altLang="en-US" sz="2600" dirty="0" smtClean="0">
                <a:solidFill>
                  <a:srgbClr val="3333FF"/>
                </a:solidFill>
                <a:latin typeface="宋体" pitchFamily="2" charset="-122"/>
              </a:rPr>
              <a:t>当且仅当</a:t>
            </a:r>
            <a:r>
              <a:rPr lang="zh-CN" altLang="en-US" sz="2600" dirty="0" smtClean="0">
                <a:latin typeface="宋体" pitchFamily="2" charset="-122"/>
              </a:rPr>
              <a:t>它们名字完全相同。</a:t>
            </a:r>
          </a:p>
          <a:p>
            <a:pPr eaLnBrk="1" hangingPunct="1"/>
            <a:r>
              <a:rPr lang="zh-CN" altLang="en-US" sz="2600" dirty="0" smtClean="0">
                <a:latin typeface="宋体" pitchFamily="2" charset="-122"/>
              </a:rPr>
              <a:t>所有的名字被替换后，两个类型表达式成为结构等价的类型表达式，那么这两个表达式结构等价。</a:t>
            </a:r>
            <a:endParaRPr lang="en-US" altLang="zh-CN" sz="2600" dirty="0" smtClean="0">
              <a:latin typeface="宋体" pitchFamily="2" charset="-122"/>
            </a:endParaRPr>
          </a:p>
          <a:p>
            <a:pPr eaLnBrk="1" hangingPunct="1"/>
            <a:r>
              <a:rPr lang="zh-CN" altLang="en-US" sz="2600" dirty="0" smtClean="0">
                <a:latin typeface="宋体" pitchFamily="2" charset="-122"/>
              </a:rPr>
              <a:t>名字等价的两个类型表达式也是结构等价的</a:t>
            </a:r>
          </a:p>
          <a:p>
            <a:pPr eaLnBrk="1" hangingPunct="1"/>
            <a:r>
              <a:rPr lang="zh-CN" altLang="en-US" sz="2600" dirty="0">
                <a:latin typeface="宋体" pitchFamily="2" charset="-122"/>
              </a:rPr>
              <a:t>变量</a:t>
            </a:r>
            <a:r>
              <a:rPr lang="en-US" altLang="zh-CN" sz="2600" dirty="0" smtClean="0">
                <a:latin typeface="Verdana" pitchFamily="34" charset="0"/>
              </a:rPr>
              <a:t>a</a:t>
            </a:r>
            <a:r>
              <a:rPr lang="zh-CN" altLang="en-US" sz="2600" dirty="0">
                <a:latin typeface="Verdana" pitchFamily="34" charset="0"/>
              </a:rPr>
              <a:t>、</a:t>
            </a:r>
            <a:r>
              <a:rPr lang="en-US" altLang="zh-CN" sz="2600" dirty="0">
                <a:latin typeface="Verdana" pitchFamily="34" charset="0"/>
              </a:rPr>
              <a:t>b</a:t>
            </a:r>
            <a:r>
              <a:rPr lang="zh-CN" altLang="en-US" sz="2600" dirty="0">
                <a:latin typeface="Verdana" pitchFamily="34" charset="0"/>
              </a:rPr>
              <a:t>、</a:t>
            </a:r>
            <a:r>
              <a:rPr lang="en-US" altLang="zh-CN" sz="2600" dirty="0">
                <a:latin typeface="Verdana" pitchFamily="34" charset="0"/>
              </a:rPr>
              <a:t>c</a:t>
            </a:r>
            <a:r>
              <a:rPr lang="zh-CN" altLang="en-US" sz="2600" dirty="0">
                <a:latin typeface="Verdana" pitchFamily="34" charset="0"/>
              </a:rPr>
              <a:t>、</a:t>
            </a:r>
            <a:r>
              <a:rPr lang="en-US" altLang="zh-CN" sz="2600" dirty="0">
                <a:latin typeface="Verdana" pitchFamily="34" charset="0"/>
              </a:rPr>
              <a:t>d</a:t>
            </a:r>
            <a:r>
              <a:rPr lang="zh-CN" altLang="en-US" sz="2600" dirty="0">
                <a:latin typeface="Verdana" pitchFamily="34" charset="0"/>
              </a:rPr>
              <a:t>、</a:t>
            </a:r>
            <a:r>
              <a:rPr lang="en-US" altLang="zh-CN" sz="2600" dirty="0" smtClean="0">
                <a:latin typeface="Verdana" pitchFamily="34" charset="0"/>
              </a:rPr>
              <a:t>e</a:t>
            </a:r>
            <a:r>
              <a:rPr lang="zh-CN" altLang="en-US" sz="2600" dirty="0" smtClean="0">
                <a:latin typeface="宋体" pitchFamily="2" charset="-122"/>
              </a:rPr>
              <a:t>的类型表达式：</a:t>
            </a:r>
          </a:p>
        </p:txBody>
      </p:sp>
      <p:grpSp>
        <p:nvGrpSpPr>
          <p:cNvPr id="412686" name="Group 14"/>
          <p:cNvGrpSpPr>
            <a:grpSpLocks/>
          </p:cNvGrpSpPr>
          <p:nvPr/>
        </p:nvGrpSpPr>
        <p:grpSpPr bwMode="auto">
          <a:xfrm>
            <a:off x="5427095" y="4574105"/>
            <a:ext cx="1622425" cy="609600"/>
            <a:chOff x="3120" y="2208"/>
            <a:chExt cx="1022" cy="384"/>
          </a:xfrm>
        </p:grpSpPr>
        <p:sp>
          <p:nvSpPr>
            <p:cNvPr id="65554" name="AutoShape 15"/>
            <p:cNvSpPr>
              <a:spLocks/>
            </p:cNvSpPr>
            <p:nvPr/>
          </p:nvSpPr>
          <p:spPr bwMode="auto">
            <a:xfrm>
              <a:off x="3120" y="2208"/>
              <a:ext cx="144" cy="384"/>
            </a:xfrm>
            <a:prstGeom prst="rightBrace">
              <a:avLst>
                <a:gd name="adj1" fmla="val 22222"/>
                <a:gd name="adj2" fmla="val 50000"/>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3333FF"/>
                </a:solidFill>
              </a:endParaRPr>
            </a:p>
          </p:txBody>
        </p:sp>
        <p:sp>
          <p:nvSpPr>
            <p:cNvPr id="65555" name="Text Box 16"/>
            <p:cNvSpPr txBox="1">
              <a:spLocks noChangeArrowheads="1"/>
            </p:cNvSpPr>
            <p:nvPr/>
          </p:nvSpPr>
          <p:spPr bwMode="auto">
            <a:xfrm>
              <a:off x="3254" y="224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solidFill>
                    <a:srgbClr val="3333FF"/>
                  </a:solidFill>
                </a:rPr>
                <a:t>名字等价</a:t>
              </a:r>
              <a:endParaRPr lang="zh-CN" altLang="en-US" dirty="0"/>
            </a:p>
          </p:txBody>
        </p:sp>
      </p:grpSp>
      <p:grpSp>
        <p:nvGrpSpPr>
          <p:cNvPr id="412689" name="Group 17"/>
          <p:cNvGrpSpPr>
            <a:grpSpLocks/>
          </p:cNvGrpSpPr>
          <p:nvPr/>
        </p:nvGrpSpPr>
        <p:grpSpPr bwMode="auto">
          <a:xfrm>
            <a:off x="5472100" y="5274205"/>
            <a:ext cx="1606550" cy="973896"/>
            <a:chOff x="3120" y="2688"/>
            <a:chExt cx="1012" cy="528"/>
          </a:xfrm>
        </p:grpSpPr>
        <p:sp>
          <p:nvSpPr>
            <p:cNvPr id="65552" name="AutoShape 18"/>
            <p:cNvSpPr>
              <a:spLocks/>
            </p:cNvSpPr>
            <p:nvPr/>
          </p:nvSpPr>
          <p:spPr bwMode="auto">
            <a:xfrm>
              <a:off x="3120" y="2688"/>
              <a:ext cx="144" cy="528"/>
            </a:xfrm>
            <a:prstGeom prst="rightBrace">
              <a:avLst>
                <a:gd name="adj1" fmla="val 30556"/>
                <a:gd name="adj2" fmla="val 50000"/>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3" name="Text Box 19"/>
            <p:cNvSpPr txBox="1">
              <a:spLocks noChangeArrowheads="1"/>
            </p:cNvSpPr>
            <p:nvPr/>
          </p:nvSpPr>
          <p:spPr bwMode="auto">
            <a:xfrm>
              <a:off x="3244" y="281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solidFill>
                    <a:srgbClr val="3333FF"/>
                  </a:solidFill>
                </a:rPr>
                <a:t>名字等价</a:t>
              </a:r>
              <a:endParaRPr lang="zh-CN" altLang="en-US" dirty="0"/>
            </a:p>
          </p:txBody>
        </p:sp>
      </p:grpSp>
      <p:grpSp>
        <p:nvGrpSpPr>
          <p:cNvPr id="412692" name="Group 20"/>
          <p:cNvGrpSpPr>
            <a:grpSpLocks/>
          </p:cNvGrpSpPr>
          <p:nvPr/>
        </p:nvGrpSpPr>
        <p:grpSpPr bwMode="auto">
          <a:xfrm>
            <a:off x="7041595" y="4878905"/>
            <a:ext cx="1912938" cy="838200"/>
            <a:chOff x="3120" y="2688"/>
            <a:chExt cx="1205" cy="528"/>
          </a:xfrm>
        </p:grpSpPr>
        <p:sp>
          <p:nvSpPr>
            <p:cNvPr id="65550" name="AutoShape 21"/>
            <p:cNvSpPr>
              <a:spLocks/>
            </p:cNvSpPr>
            <p:nvPr/>
          </p:nvSpPr>
          <p:spPr bwMode="auto">
            <a:xfrm>
              <a:off x="3120" y="2688"/>
              <a:ext cx="144" cy="528"/>
            </a:xfrm>
            <a:prstGeom prst="rightBrace">
              <a:avLst>
                <a:gd name="adj1" fmla="val 30556"/>
                <a:gd name="adj2" fmla="val 50000"/>
              </a:avLst>
            </a:prstGeom>
            <a:noFill/>
            <a:ln w="95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1" name="Text Box 22"/>
            <p:cNvSpPr txBox="1">
              <a:spLocks noChangeArrowheads="1"/>
            </p:cNvSpPr>
            <p:nvPr/>
          </p:nvSpPr>
          <p:spPr bwMode="auto">
            <a:xfrm>
              <a:off x="3244" y="2819"/>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solidFill>
                    <a:srgbClr val="3333FF"/>
                  </a:solidFill>
                </a:rPr>
                <a:t>名字不等价</a:t>
              </a:r>
              <a:endParaRPr lang="zh-CN" altLang="en-US" dirty="0"/>
            </a:p>
          </p:txBody>
        </p:sp>
      </p:grpSp>
      <p:grpSp>
        <p:nvGrpSpPr>
          <p:cNvPr id="412695" name="Group 23"/>
          <p:cNvGrpSpPr>
            <a:grpSpLocks/>
          </p:cNvGrpSpPr>
          <p:nvPr/>
        </p:nvGrpSpPr>
        <p:grpSpPr bwMode="auto">
          <a:xfrm>
            <a:off x="386535" y="4554125"/>
            <a:ext cx="1600200" cy="1704020"/>
            <a:chOff x="240" y="2256"/>
            <a:chExt cx="1008" cy="960"/>
          </a:xfrm>
        </p:grpSpPr>
        <p:sp>
          <p:nvSpPr>
            <p:cNvPr id="65548" name="Text Box 24"/>
            <p:cNvSpPr txBox="1">
              <a:spLocks noChangeArrowheads="1"/>
            </p:cNvSpPr>
            <p:nvPr/>
          </p:nvSpPr>
          <p:spPr bwMode="auto">
            <a:xfrm>
              <a:off x="240" y="259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a:solidFill>
                    <a:srgbClr val="FF3300"/>
                  </a:solidFill>
                </a:rPr>
                <a:t>结构等价</a:t>
              </a:r>
            </a:p>
          </p:txBody>
        </p:sp>
        <p:sp>
          <p:nvSpPr>
            <p:cNvPr id="65549" name="AutoShape 25"/>
            <p:cNvSpPr>
              <a:spLocks/>
            </p:cNvSpPr>
            <p:nvPr/>
          </p:nvSpPr>
          <p:spPr bwMode="auto">
            <a:xfrm>
              <a:off x="1104" y="2256"/>
              <a:ext cx="144" cy="960"/>
            </a:xfrm>
            <a:prstGeom prst="leftBrace">
              <a:avLst>
                <a:gd name="adj1" fmla="val 55556"/>
                <a:gd name="adj2" fmla="val 50000"/>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4059070"/>
            <a:ext cx="3420870" cy="2389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789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wipe(up)">
                                      <p:cBhvr>
                                        <p:cTn id="7" dur="500"/>
                                        <p:tgtEl>
                                          <p:spTgt spid="412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wipe(up)">
                                      <p:cBhvr>
                                        <p:cTn id="12" dur="500"/>
                                        <p:tgtEl>
                                          <p:spTgt spid="412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wipe(up)">
                                      <p:cBhvr>
                                        <p:cTn id="17" dur="500"/>
                                        <p:tgtEl>
                                          <p:spTgt spid="412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wipe(up)">
                                      <p:cBhvr>
                                        <p:cTn id="22" dur="500"/>
                                        <p:tgtEl>
                                          <p:spTgt spid="412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wipe(up)">
                                      <p:cBhvr>
                                        <p:cTn id="27" dur="500"/>
                                        <p:tgtEl>
                                          <p:spTgt spid="412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2686"/>
                                        </p:tgtEl>
                                        <p:attrNameLst>
                                          <p:attrName>style.visibility</p:attrName>
                                        </p:attrNameLst>
                                      </p:cBhvr>
                                      <p:to>
                                        <p:strVal val="visible"/>
                                      </p:to>
                                    </p:set>
                                    <p:animEffect transition="in" filter="wipe(left)">
                                      <p:cBhvr>
                                        <p:cTn id="37" dur="500"/>
                                        <p:tgtEl>
                                          <p:spTgt spid="412686"/>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412689"/>
                                        </p:tgtEl>
                                        <p:attrNameLst>
                                          <p:attrName>style.visibility</p:attrName>
                                        </p:attrNameLst>
                                      </p:cBhvr>
                                      <p:to>
                                        <p:strVal val="visible"/>
                                      </p:to>
                                    </p:set>
                                    <p:animEffect transition="in" filter="wipe(left)">
                                      <p:cBhvr>
                                        <p:cTn id="41" dur="500"/>
                                        <p:tgtEl>
                                          <p:spTgt spid="41268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12692"/>
                                        </p:tgtEl>
                                        <p:attrNameLst>
                                          <p:attrName>style.visibility</p:attrName>
                                        </p:attrNameLst>
                                      </p:cBhvr>
                                      <p:to>
                                        <p:strVal val="visible"/>
                                      </p:to>
                                    </p:set>
                                    <p:animEffect transition="in" filter="wipe(left)">
                                      <p:cBhvr>
                                        <p:cTn id="46" dur="500"/>
                                        <p:tgtEl>
                                          <p:spTgt spid="41269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nodeType="clickEffect">
                                  <p:stCondLst>
                                    <p:cond delay="0"/>
                                  </p:stCondLst>
                                  <p:childTnLst>
                                    <p:set>
                                      <p:cBhvr>
                                        <p:cTn id="50" dur="1" fill="hold">
                                          <p:stCondLst>
                                            <p:cond delay="0"/>
                                          </p:stCondLst>
                                        </p:cTn>
                                        <p:tgtEl>
                                          <p:spTgt spid="412695"/>
                                        </p:tgtEl>
                                        <p:attrNameLst>
                                          <p:attrName>style.visibility</p:attrName>
                                        </p:attrNameLst>
                                      </p:cBhvr>
                                      <p:to>
                                        <p:strVal val="visible"/>
                                      </p:to>
                                    </p:set>
                                    <p:animEffect transition="in" filter="wipe(right)">
                                      <p:cBhvr>
                                        <p:cTn id="51" dur="500"/>
                                        <p:tgtEl>
                                          <p:spTgt spid="412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uiExpand="1"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BAC4D975-D5BE-4DED-825E-DFC973CC5BA7}" type="slidenum">
              <a:rPr lang="en-US" altLang="zh-CN"/>
              <a:pPr>
                <a:defRPr/>
              </a:pPr>
              <a:t>61</a:t>
            </a:fld>
            <a:endParaRPr lang="en-US" altLang="zh-CN"/>
          </a:p>
        </p:txBody>
      </p:sp>
      <p:sp>
        <p:nvSpPr>
          <p:cNvPr id="66563" name="Rectangle 2"/>
          <p:cNvSpPr>
            <a:spLocks noGrp="1" noChangeArrowheads="1"/>
          </p:cNvSpPr>
          <p:nvPr>
            <p:ph type="title"/>
          </p:nvPr>
        </p:nvSpPr>
        <p:spPr/>
        <p:txBody>
          <a:bodyPr/>
          <a:lstStyle/>
          <a:p>
            <a:pPr eaLnBrk="1" hangingPunct="1"/>
            <a:r>
              <a:rPr lang="zh-CN" altLang="en-US" dirty="0" smtClean="0"/>
              <a:t>类型等价实例：</a:t>
            </a:r>
            <a:r>
              <a:rPr lang="en-US" altLang="zh-CN" dirty="0" smtClean="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语言</a:t>
            </a:r>
            <a:endParaRPr lang="zh-CN" altLang="en-US" dirty="0" smtClean="0"/>
          </a:p>
        </p:txBody>
      </p:sp>
      <p:sp>
        <p:nvSpPr>
          <p:cNvPr id="425987" name="Rectangle 3"/>
          <p:cNvSpPr>
            <a:spLocks noGrp="1" noChangeArrowheads="1"/>
          </p:cNvSpPr>
          <p:nvPr>
            <p:ph type="body" idx="1"/>
          </p:nvPr>
        </p:nvSpPr>
        <p:spPr/>
        <p:txBody>
          <a:bodyPr/>
          <a:lstStyle/>
          <a:p>
            <a:pPr eaLnBrk="1" hangingPunct="1"/>
            <a:r>
              <a:rPr lang="zh-CN" altLang="en-US" sz="2400" dirty="0" smtClean="0">
                <a:latin typeface="Times New Roman" panose="02020603050405020304" pitchFamily="18" charset="0"/>
                <a:cs typeface="Times New Roman" panose="02020603050405020304" pitchFamily="18" charset="0"/>
              </a:rPr>
              <a:t>使用介于名字等价和结构等价之间的一种类型等价形式</a:t>
            </a:r>
            <a:endParaRPr lang="en-US" altLang="zh-CN" sz="2400" dirty="0" smtClean="0">
              <a:latin typeface="Times New Roman" panose="02020603050405020304" pitchFamily="18" charset="0"/>
              <a:cs typeface="Times New Roman" panose="02020603050405020304" pitchFamily="18" charset="0"/>
            </a:endParaRPr>
          </a:p>
          <a:p>
            <a:pPr lvl="1" eaLnBrk="1" hangingPunct="1"/>
            <a:r>
              <a:rPr lang="zh-CN" altLang="en-US" dirty="0" smtClean="0">
                <a:latin typeface="Times New Roman" panose="02020603050405020304" pitchFamily="18" charset="0"/>
                <a:cs typeface="Times New Roman" panose="02020603050405020304" pitchFamily="18" charset="0"/>
              </a:rPr>
              <a:t>对于</a:t>
            </a:r>
            <a:r>
              <a:rPr lang="en-US" altLang="zh-CN" dirty="0" err="1" smtClean="0">
                <a:latin typeface="Times New Roman" panose="02020603050405020304" pitchFamily="18" charset="0"/>
                <a:cs typeface="Times New Roman" panose="02020603050405020304" pitchFamily="18" charset="0"/>
              </a:rPr>
              <a:t>struct</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union</a:t>
            </a:r>
            <a:r>
              <a:rPr lang="zh-CN" altLang="en-US" dirty="0" smtClean="0">
                <a:latin typeface="Times New Roman" panose="02020603050405020304" pitchFamily="18" charset="0"/>
                <a:cs typeface="Times New Roman" panose="02020603050405020304" pitchFamily="18" charset="0"/>
              </a:rPr>
              <a:t>采用名字等价，其他采用结构等价。</a:t>
            </a:r>
          </a:p>
          <a:p>
            <a:pPr eaLnBrk="1" hangingPunct="1"/>
            <a:r>
              <a:rPr lang="zh-CN" altLang="en-US" sz="2400" dirty="0" smtClean="0">
                <a:latin typeface="Times New Roman" panose="02020603050405020304" pitchFamily="18" charset="0"/>
                <a:cs typeface="Times New Roman" panose="02020603050405020304" pitchFamily="18" charset="0"/>
              </a:rPr>
              <a:t>有如下</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语言声明：</a:t>
            </a:r>
          </a:p>
          <a:p>
            <a:pPr lvl="1" eaLnBrk="1" hangingPunct="1">
              <a:buFontTx/>
              <a:buNone/>
            </a:pPr>
            <a:r>
              <a:rPr lang="en-US" altLang="zh-CN" dirty="0" err="1" smtClean="0">
                <a:latin typeface="Times New Roman" pitchFamily="18" charset="0"/>
                <a:cs typeface="Times New Roman" panose="02020603050405020304" pitchFamily="18" charset="0"/>
              </a:rPr>
              <a:t>struct</a:t>
            </a:r>
            <a:r>
              <a:rPr lang="en-US" altLang="zh-CN" dirty="0" smtClean="0">
                <a:latin typeface="Times New Roman" pitchFamily="18" charset="0"/>
                <a:cs typeface="Times New Roman" panose="02020603050405020304" pitchFamily="18" charset="0"/>
              </a:rPr>
              <a:t> {</a:t>
            </a:r>
          </a:p>
          <a:p>
            <a:pPr lvl="1" eaLnBrk="1" hangingPunct="1">
              <a:buFontTx/>
              <a:buNone/>
            </a:pPr>
            <a:r>
              <a:rPr lang="en-US" altLang="zh-CN" dirty="0" smtClean="0">
                <a:latin typeface="Times New Roman" pitchFamily="18" charset="0"/>
                <a:cs typeface="Times New Roman" panose="02020603050405020304" pitchFamily="18" charset="0"/>
              </a:rPr>
              <a:t>    short j;</a:t>
            </a:r>
          </a:p>
          <a:p>
            <a:pPr lvl="1" eaLnBrk="1" hangingPunct="1">
              <a:buFontTx/>
              <a:buNone/>
            </a:pPr>
            <a:r>
              <a:rPr lang="en-US" altLang="zh-CN" dirty="0" smtClean="0">
                <a:latin typeface="Times New Roman" pitchFamily="18" charset="0"/>
                <a:cs typeface="Times New Roman" panose="02020603050405020304" pitchFamily="18" charset="0"/>
              </a:rPr>
              <a:t>    char c;</a:t>
            </a:r>
          </a:p>
          <a:p>
            <a:pPr lvl="1" eaLnBrk="1" hangingPunct="1">
              <a:buFontTx/>
              <a:buNone/>
            </a:pPr>
            <a:r>
              <a:rPr lang="en-US" altLang="zh-CN" dirty="0" smtClean="0">
                <a:latin typeface="Times New Roman" pitchFamily="18" charset="0"/>
                <a:cs typeface="Times New Roman" panose="02020603050405020304" pitchFamily="18" charset="0"/>
              </a:rPr>
              <a:t>} x, y;</a:t>
            </a:r>
          </a:p>
          <a:p>
            <a:pPr lvl="1" eaLnBrk="1" hangingPunct="1">
              <a:buFontTx/>
              <a:buNone/>
            </a:pPr>
            <a:r>
              <a:rPr lang="en-US" altLang="zh-CN" dirty="0" err="1" smtClean="0">
                <a:latin typeface="Times New Roman" pitchFamily="18" charset="0"/>
                <a:cs typeface="Times New Roman" panose="02020603050405020304" pitchFamily="18" charset="0"/>
              </a:rPr>
              <a:t>struct</a:t>
            </a:r>
            <a:r>
              <a:rPr lang="en-US" altLang="zh-CN" dirty="0" smtClean="0">
                <a:latin typeface="Times New Roman" pitchFamily="18" charset="0"/>
                <a:cs typeface="Times New Roman" panose="02020603050405020304" pitchFamily="18" charset="0"/>
              </a:rPr>
              <a:t> {</a:t>
            </a:r>
          </a:p>
          <a:p>
            <a:pPr lvl="1" eaLnBrk="1" hangingPunct="1">
              <a:buFontTx/>
              <a:buNone/>
            </a:pPr>
            <a:r>
              <a:rPr lang="en-US" altLang="zh-CN" dirty="0" smtClean="0">
                <a:latin typeface="Times New Roman" pitchFamily="18" charset="0"/>
                <a:cs typeface="Times New Roman" panose="02020603050405020304" pitchFamily="18" charset="0"/>
              </a:rPr>
              <a:t>    short j;</a:t>
            </a:r>
          </a:p>
          <a:p>
            <a:pPr lvl="1" eaLnBrk="1" hangingPunct="1">
              <a:buFontTx/>
              <a:buNone/>
            </a:pPr>
            <a:r>
              <a:rPr lang="en-US" altLang="zh-CN" dirty="0" smtClean="0">
                <a:latin typeface="Times New Roman" pitchFamily="18" charset="0"/>
                <a:cs typeface="Times New Roman" panose="02020603050405020304" pitchFamily="18" charset="0"/>
              </a:rPr>
              <a:t>    char c;</a:t>
            </a:r>
          </a:p>
          <a:p>
            <a:pPr lvl="1" eaLnBrk="1" hangingPunct="1">
              <a:buFontTx/>
              <a:buNone/>
            </a:pPr>
            <a:r>
              <a:rPr lang="en-US" altLang="zh-CN" dirty="0" smtClean="0">
                <a:latin typeface="Times New Roman" pitchFamily="18" charset="0"/>
                <a:cs typeface="Times New Roman" panose="02020603050405020304" pitchFamily="18" charset="0"/>
              </a:rPr>
              <a:t>}b;  </a:t>
            </a:r>
          </a:p>
        </p:txBody>
      </p:sp>
      <p:sp>
        <p:nvSpPr>
          <p:cNvPr id="425988" name="Rectangle 4"/>
          <p:cNvSpPr>
            <a:spLocks noChangeArrowheads="1"/>
          </p:cNvSpPr>
          <p:nvPr/>
        </p:nvSpPr>
        <p:spPr bwMode="auto">
          <a:xfrm>
            <a:off x="3851275" y="2573339"/>
            <a:ext cx="4456113" cy="90066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r>
              <a:rPr lang="en-US" altLang="zh-CN" dirty="0"/>
              <a:t>x</a:t>
            </a:r>
            <a:r>
              <a:rPr lang="zh-CN" altLang="en-US" dirty="0"/>
              <a:t>、</a:t>
            </a:r>
            <a:r>
              <a:rPr lang="en-US" altLang="zh-CN" dirty="0"/>
              <a:t>y </a:t>
            </a:r>
            <a:r>
              <a:rPr lang="zh-CN" altLang="en-US" dirty="0"/>
              <a:t>名字等价</a:t>
            </a:r>
          </a:p>
          <a:p>
            <a:r>
              <a:rPr lang="en-US" altLang="zh-CN" dirty="0"/>
              <a:t>x</a:t>
            </a:r>
            <a:r>
              <a:rPr lang="zh-CN" altLang="en-US" dirty="0"/>
              <a:t>、</a:t>
            </a:r>
            <a:r>
              <a:rPr lang="en-US" altLang="zh-CN" dirty="0" smtClean="0"/>
              <a:t>y </a:t>
            </a:r>
            <a:r>
              <a:rPr lang="zh-CN" altLang="en-US" dirty="0" smtClean="0"/>
              <a:t>与 </a:t>
            </a:r>
            <a:r>
              <a:rPr lang="en-US" altLang="zh-CN" dirty="0" smtClean="0"/>
              <a:t>b </a:t>
            </a:r>
            <a:r>
              <a:rPr lang="zh-CN" altLang="en-US" dirty="0" smtClean="0"/>
              <a:t>名字</a:t>
            </a:r>
            <a:r>
              <a:rPr lang="zh-CN" altLang="en-US" dirty="0"/>
              <a:t>不等价</a:t>
            </a:r>
          </a:p>
        </p:txBody>
      </p:sp>
      <p:sp>
        <p:nvSpPr>
          <p:cNvPr id="425989" name="Rectangle 5"/>
          <p:cNvSpPr>
            <a:spLocks noChangeArrowheads="1"/>
          </p:cNvSpPr>
          <p:nvPr/>
        </p:nvSpPr>
        <p:spPr bwMode="auto">
          <a:xfrm>
            <a:off x="3086836" y="3879050"/>
            <a:ext cx="5760640" cy="189021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lstStyle/>
          <a:p>
            <a:r>
              <a:rPr lang="en-US" altLang="zh-CN" dirty="0" smtClean="0"/>
              <a:t>Pascal</a:t>
            </a:r>
            <a:r>
              <a:rPr lang="zh-CN" altLang="en-US" dirty="0" smtClean="0"/>
              <a:t>语言采用名字等价的规则，</a:t>
            </a:r>
          </a:p>
          <a:p>
            <a:r>
              <a:rPr lang="zh-CN" altLang="en-US" dirty="0" smtClean="0"/>
              <a:t>几乎所有类型构造器（如记录、数组、指针等）的每次应用，都将产生一个新的内部名字，建立一个新的名字不等价类型。</a:t>
            </a:r>
            <a:endParaRPr lang="zh-CN" altLang="en-US" dirty="0"/>
          </a:p>
        </p:txBody>
      </p:sp>
    </p:spTree>
    <p:extLst>
      <p:ext uri="{BB962C8B-B14F-4D97-AF65-F5344CB8AC3E}">
        <p14:creationId xmlns:p14="http://schemas.microsoft.com/office/powerpoint/2010/main" val="4058833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wipe(up)">
                                      <p:cBhvr>
                                        <p:cTn id="7" dur="500"/>
                                        <p:tgtEl>
                                          <p:spTgt spid="42598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25987">
                                            <p:txEl>
                                              <p:pRg st="1" end="1"/>
                                            </p:txEl>
                                          </p:spTgt>
                                        </p:tgtEl>
                                        <p:attrNameLst>
                                          <p:attrName>style.visibility</p:attrName>
                                        </p:attrNameLst>
                                      </p:cBhvr>
                                      <p:to>
                                        <p:strVal val="visible"/>
                                      </p:to>
                                    </p:set>
                                    <p:animEffect transition="in" filter="wipe(up)">
                                      <p:cBhvr>
                                        <p:cTn id="11" dur="500"/>
                                        <p:tgtEl>
                                          <p:spTgt spid="42598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25987">
                                            <p:txEl>
                                              <p:pRg st="2" end="2"/>
                                            </p:txEl>
                                          </p:spTgt>
                                        </p:tgtEl>
                                        <p:attrNameLst>
                                          <p:attrName>style.visibility</p:attrName>
                                        </p:attrNameLst>
                                      </p:cBhvr>
                                      <p:to>
                                        <p:strVal val="visible"/>
                                      </p:to>
                                    </p:set>
                                    <p:animEffect transition="in" filter="wipe(up)">
                                      <p:cBhvr>
                                        <p:cTn id="16" dur="500"/>
                                        <p:tgtEl>
                                          <p:spTgt spid="425987">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25987">
                                            <p:txEl>
                                              <p:pRg st="3" end="3"/>
                                            </p:txEl>
                                          </p:spTgt>
                                        </p:tgtEl>
                                        <p:attrNameLst>
                                          <p:attrName>style.visibility</p:attrName>
                                        </p:attrNameLst>
                                      </p:cBhvr>
                                      <p:to>
                                        <p:strVal val="visible"/>
                                      </p:to>
                                    </p:set>
                                    <p:animEffect transition="in" filter="wipe(up)">
                                      <p:cBhvr>
                                        <p:cTn id="20" dur="500"/>
                                        <p:tgtEl>
                                          <p:spTgt spid="425987">
                                            <p:txEl>
                                              <p:pRg st="3" end="3"/>
                                            </p:txEl>
                                          </p:spTgt>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425987">
                                            <p:txEl>
                                              <p:pRg st="4" end="4"/>
                                            </p:txEl>
                                          </p:spTgt>
                                        </p:tgtEl>
                                        <p:attrNameLst>
                                          <p:attrName>style.visibility</p:attrName>
                                        </p:attrNameLst>
                                      </p:cBhvr>
                                      <p:to>
                                        <p:strVal val="visible"/>
                                      </p:to>
                                    </p:set>
                                    <p:animEffect transition="in" filter="wipe(up)">
                                      <p:cBhvr>
                                        <p:cTn id="24" dur="500"/>
                                        <p:tgtEl>
                                          <p:spTgt spid="425987">
                                            <p:txEl>
                                              <p:pRg st="4" end="4"/>
                                            </p:txEl>
                                          </p:spTgt>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425987">
                                            <p:txEl>
                                              <p:pRg st="5" end="5"/>
                                            </p:txEl>
                                          </p:spTgt>
                                        </p:tgtEl>
                                        <p:attrNameLst>
                                          <p:attrName>style.visibility</p:attrName>
                                        </p:attrNameLst>
                                      </p:cBhvr>
                                      <p:to>
                                        <p:strVal val="visible"/>
                                      </p:to>
                                    </p:set>
                                    <p:animEffect transition="in" filter="wipe(up)">
                                      <p:cBhvr>
                                        <p:cTn id="28" dur="500"/>
                                        <p:tgtEl>
                                          <p:spTgt spid="425987">
                                            <p:txEl>
                                              <p:pRg st="5" end="5"/>
                                            </p:txEl>
                                          </p:spTgt>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425987">
                                            <p:txEl>
                                              <p:pRg st="6" end="6"/>
                                            </p:txEl>
                                          </p:spTgt>
                                        </p:tgtEl>
                                        <p:attrNameLst>
                                          <p:attrName>style.visibility</p:attrName>
                                        </p:attrNameLst>
                                      </p:cBhvr>
                                      <p:to>
                                        <p:strVal val="visible"/>
                                      </p:to>
                                    </p:set>
                                    <p:animEffect transition="in" filter="wipe(up)">
                                      <p:cBhvr>
                                        <p:cTn id="32" dur="500"/>
                                        <p:tgtEl>
                                          <p:spTgt spid="425987">
                                            <p:txEl>
                                              <p:pRg st="6" end="6"/>
                                            </p:txEl>
                                          </p:spTgt>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425987">
                                            <p:txEl>
                                              <p:pRg st="7" end="7"/>
                                            </p:txEl>
                                          </p:spTgt>
                                        </p:tgtEl>
                                        <p:attrNameLst>
                                          <p:attrName>style.visibility</p:attrName>
                                        </p:attrNameLst>
                                      </p:cBhvr>
                                      <p:to>
                                        <p:strVal val="visible"/>
                                      </p:to>
                                    </p:set>
                                    <p:animEffect transition="in" filter="wipe(up)">
                                      <p:cBhvr>
                                        <p:cTn id="36" dur="500"/>
                                        <p:tgtEl>
                                          <p:spTgt spid="425987">
                                            <p:txEl>
                                              <p:pRg st="7" end="7"/>
                                            </p:txEl>
                                          </p:spTgt>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425987">
                                            <p:txEl>
                                              <p:pRg st="8" end="8"/>
                                            </p:txEl>
                                          </p:spTgt>
                                        </p:tgtEl>
                                        <p:attrNameLst>
                                          <p:attrName>style.visibility</p:attrName>
                                        </p:attrNameLst>
                                      </p:cBhvr>
                                      <p:to>
                                        <p:strVal val="visible"/>
                                      </p:to>
                                    </p:set>
                                    <p:animEffect transition="in" filter="wipe(up)">
                                      <p:cBhvr>
                                        <p:cTn id="40" dur="500"/>
                                        <p:tgtEl>
                                          <p:spTgt spid="425987">
                                            <p:txEl>
                                              <p:pRg st="8" end="8"/>
                                            </p:txEl>
                                          </p:spTgt>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425987">
                                            <p:txEl>
                                              <p:pRg st="9" end="9"/>
                                            </p:txEl>
                                          </p:spTgt>
                                        </p:tgtEl>
                                        <p:attrNameLst>
                                          <p:attrName>style.visibility</p:attrName>
                                        </p:attrNameLst>
                                      </p:cBhvr>
                                      <p:to>
                                        <p:strVal val="visible"/>
                                      </p:to>
                                    </p:set>
                                    <p:animEffect transition="in" filter="wipe(up)">
                                      <p:cBhvr>
                                        <p:cTn id="44" dur="500"/>
                                        <p:tgtEl>
                                          <p:spTgt spid="425987">
                                            <p:txEl>
                                              <p:pRg st="9" end="9"/>
                                            </p:txEl>
                                          </p:spTgt>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25987">
                                            <p:txEl>
                                              <p:pRg st="10" end="10"/>
                                            </p:txEl>
                                          </p:spTgt>
                                        </p:tgtEl>
                                        <p:attrNameLst>
                                          <p:attrName>style.visibility</p:attrName>
                                        </p:attrNameLst>
                                      </p:cBhvr>
                                      <p:to>
                                        <p:strVal val="visible"/>
                                      </p:to>
                                    </p:set>
                                    <p:animEffect transition="in" filter="wipe(up)">
                                      <p:cBhvr>
                                        <p:cTn id="48" dur="500"/>
                                        <p:tgtEl>
                                          <p:spTgt spid="425987">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25988"/>
                                        </p:tgtEl>
                                        <p:attrNameLst>
                                          <p:attrName>style.visibility</p:attrName>
                                        </p:attrNameLst>
                                      </p:cBhvr>
                                      <p:to>
                                        <p:strVal val="visible"/>
                                      </p:to>
                                    </p:set>
                                    <p:animEffect transition="in" filter="wipe(up)">
                                      <p:cBhvr>
                                        <p:cTn id="53" dur="500"/>
                                        <p:tgtEl>
                                          <p:spTgt spid="42598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25989"/>
                                        </p:tgtEl>
                                        <p:attrNameLst>
                                          <p:attrName>style.visibility</p:attrName>
                                        </p:attrNameLst>
                                      </p:cBhvr>
                                      <p:to>
                                        <p:strVal val="visible"/>
                                      </p:to>
                                    </p:set>
                                    <p:animEffect transition="in" filter="wipe(up)">
                                      <p:cBhvr>
                                        <p:cTn id="58" dur="500"/>
                                        <p:tgtEl>
                                          <p:spTgt spid="425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uiExpand="1" build="p"/>
      <p:bldP spid="425988" grpId="0" animBg="1"/>
      <p:bldP spid="42598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a:defRPr/>
            </a:pPr>
            <a:fld id="{5FA0A6E9-609E-4C67-B51D-160FC2EAEF92}" type="slidenum">
              <a:rPr lang="en-US" altLang="zh-CN"/>
              <a:pPr>
                <a:defRPr/>
              </a:pPr>
              <a:t>62</a:t>
            </a:fld>
            <a:endParaRPr lang="en-US" altLang="zh-CN"/>
          </a:p>
        </p:txBody>
      </p:sp>
      <p:sp>
        <p:nvSpPr>
          <p:cNvPr id="67587" name="Rectangle 2"/>
          <p:cNvSpPr>
            <a:spLocks noGrp="1" noChangeArrowheads="1"/>
          </p:cNvSpPr>
          <p:nvPr>
            <p:ph type="title"/>
          </p:nvPr>
        </p:nvSpPr>
        <p:spPr/>
        <p:txBody>
          <a:bodyPr/>
          <a:lstStyle/>
          <a:p>
            <a:pPr eaLnBrk="1" hangingPunct="1"/>
            <a:r>
              <a:rPr lang="zh-CN" altLang="en-US" smtClean="0"/>
              <a:t>与声明</a:t>
            </a:r>
            <a:r>
              <a:rPr lang="en-US" altLang="zh-CN" smtClean="0"/>
              <a:t>6.1</a:t>
            </a:r>
            <a:r>
              <a:rPr lang="zh-CN" altLang="en-US" smtClean="0"/>
              <a:t>等效的声明</a:t>
            </a:r>
            <a:r>
              <a:rPr lang="en-US" altLang="zh-CN" smtClean="0"/>
              <a:t>6.2</a:t>
            </a:r>
            <a:r>
              <a:rPr lang="zh-CN" altLang="en-US" smtClean="0"/>
              <a:t>：</a:t>
            </a:r>
          </a:p>
        </p:txBody>
      </p:sp>
      <p:sp>
        <p:nvSpPr>
          <p:cNvPr id="427012" name="Rectangle 4"/>
          <p:cNvSpPr>
            <a:spLocks noGrp="1" noChangeArrowheads="1"/>
          </p:cNvSpPr>
          <p:nvPr>
            <p:ph type="body" sz="half" idx="2"/>
          </p:nvPr>
        </p:nvSpPr>
        <p:spPr>
          <a:xfrm>
            <a:off x="4076945" y="1178750"/>
            <a:ext cx="4789745" cy="4725526"/>
          </a:xfrm>
        </p:spPr>
        <p:txBody>
          <a:bodyPr/>
          <a:lstStyle/>
          <a:p>
            <a:pPr eaLnBrk="1" hangingPunct="1"/>
            <a:r>
              <a:rPr lang="zh-CN" altLang="en-US" dirty="0" smtClean="0"/>
              <a:t>名字等价</a:t>
            </a:r>
          </a:p>
          <a:p>
            <a:pPr lvl="1" eaLnBrk="1" hangingPunct="1"/>
            <a:r>
              <a:rPr lang="en-US" altLang="zh-CN" dirty="0" smtClean="0"/>
              <a:t>a </a:t>
            </a:r>
            <a:r>
              <a:rPr lang="zh-CN" altLang="en-US" dirty="0" smtClean="0"/>
              <a:t>和 </a:t>
            </a:r>
            <a:r>
              <a:rPr lang="en-US" altLang="zh-CN" dirty="0" smtClean="0"/>
              <a:t>b </a:t>
            </a:r>
            <a:r>
              <a:rPr lang="zh-CN" altLang="en-US" dirty="0" smtClean="0"/>
              <a:t>具有等价的类型</a:t>
            </a:r>
          </a:p>
          <a:p>
            <a:pPr lvl="1" eaLnBrk="1" hangingPunct="1"/>
            <a:r>
              <a:rPr lang="en-US" altLang="zh-CN" dirty="0" smtClean="0"/>
              <a:t>c </a:t>
            </a:r>
            <a:r>
              <a:rPr lang="zh-CN" altLang="en-US" dirty="0" smtClean="0"/>
              <a:t>和 </a:t>
            </a:r>
            <a:r>
              <a:rPr lang="en-US" altLang="zh-CN" dirty="0" smtClean="0"/>
              <a:t>d </a:t>
            </a:r>
            <a:r>
              <a:rPr lang="zh-CN" altLang="en-US" dirty="0" smtClean="0"/>
              <a:t>具有等价的类型</a:t>
            </a:r>
          </a:p>
          <a:p>
            <a:pPr lvl="1" eaLnBrk="1" hangingPunct="1"/>
            <a:r>
              <a:rPr lang="en-US" altLang="zh-CN" dirty="0" smtClean="0"/>
              <a:t>a</a:t>
            </a:r>
            <a:r>
              <a:rPr lang="zh-CN" altLang="en-US" dirty="0" smtClean="0"/>
              <a:t>、</a:t>
            </a:r>
            <a:r>
              <a:rPr lang="en-US" altLang="zh-CN" dirty="0" smtClean="0"/>
              <a:t>c </a:t>
            </a:r>
            <a:r>
              <a:rPr lang="zh-CN" altLang="en-US" dirty="0" smtClean="0"/>
              <a:t>和 </a:t>
            </a:r>
            <a:r>
              <a:rPr lang="en-US" altLang="zh-CN" dirty="0" smtClean="0"/>
              <a:t>e </a:t>
            </a:r>
            <a:r>
              <a:rPr lang="zh-CN" altLang="en-US" dirty="0" smtClean="0"/>
              <a:t>具有不同的类型</a:t>
            </a:r>
            <a:endParaRPr lang="en-US" altLang="zh-CN" dirty="0" smtClean="0"/>
          </a:p>
          <a:p>
            <a:pPr eaLnBrk="1" hangingPunct="1"/>
            <a:r>
              <a:rPr lang="zh-CN" altLang="en-US" dirty="0" smtClean="0">
                <a:latin typeface="宋体" pitchFamily="2" charset="-122"/>
              </a:rPr>
              <a:t>结构等价和名字等价这两个概念，可以用来揭示各种语言中通过说明使类型和标识符相关的规则</a:t>
            </a:r>
          </a:p>
          <a:p>
            <a:pPr eaLnBrk="1" hangingPunct="1"/>
            <a:r>
              <a:rPr lang="en-US" altLang="zh-CN" dirty="0" smtClean="0">
                <a:latin typeface="宋体" pitchFamily="2" charset="-122"/>
              </a:rPr>
              <a:t>C</a:t>
            </a:r>
            <a:r>
              <a:rPr lang="zh-CN" altLang="en-US" dirty="0" smtClean="0">
                <a:latin typeface="宋体" pitchFamily="2" charset="-122"/>
              </a:rPr>
              <a:t>语言采用结构等价，</a:t>
            </a:r>
            <a:r>
              <a:rPr lang="en-US" altLang="zh-CN" dirty="0" smtClean="0">
                <a:latin typeface="宋体" pitchFamily="2" charset="-122"/>
              </a:rPr>
              <a:t>Pascal</a:t>
            </a:r>
            <a:r>
              <a:rPr lang="zh-CN" altLang="en-US" dirty="0" smtClean="0">
                <a:latin typeface="宋体" pitchFamily="2" charset="-122"/>
              </a:rPr>
              <a:t>采用名字等价</a:t>
            </a:r>
            <a:r>
              <a:rPr lang="zh-CN" altLang="en-US" dirty="0" smtClean="0"/>
              <a:t> </a:t>
            </a:r>
          </a:p>
        </p:txBody>
      </p:sp>
      <p:pic>
        <p:nvPicPr>
          <p:cNvPr id="1781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535" y="1133745"/>
            <a:ext cx="2982209" cy="4305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29378" name="Object 5">
            <a:hlinkClick r:id="rId4" action="ppaction://hlinksldjump"/>
          </p:cNvPr>
          <p:cNvGraphicFramePr>
            <a:graphicFrameLocks noChangeAspect="1"/>
          </p:cNvGraphicFramePr>
          <p:nvPr/>
        </p:nvGraphicFramePr>
        <p:xfrm>
          <a:off x="8385175" y="61913"/>
          <a:ext cx="682625" cy="395287"/>
        </p:xfrm>
        <a:graphic>
          <a:graphicData uri="http://schemas.openxmlformats.org/presentationml/2006/ole">
            <mc:AlternateContent xmlns:mc="http://schemas.openxmlformats.org/markup-compatibility/2006">
              <mc:Choice xmlns:v="urn:schemas-microsoft-com:vml" Requires="v">
                <p:oleObj spid="_x0000_s229379" name="剪辑" r:id="rId5" imgW="7002463" imgH="4060825" progId="">
                  <p:embed/>
                </p:oleObj>
              </mc:Choice>
              <mc:Fallback>
                <p:oleObj name="剪辑" r:id="rId5" imgW="7002463" imgH="4060825"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5175" y="61913"/>
                        <a:ext cx="68262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32980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7012">
                                            <p:txEl>
                                              <p:pRg st="0" end="0"/>
                                            </p:txEl>
                                          </p:spTgt>
                                        </p:tgtEl>
                                        <p:attrNameLst>
                                          <p:attrName>style.visibility</p:attrName>
                                        </p:attrNameLst>
                                      </p:cBhvr>
                                      <p:to>
                                        <p:strVal val="visible"/>
                                      </p:to>
                                    </p:set>
                                    <p:animEffect transition="in" filter="wipe(up)">
                                      <p:cBhvr>
                                        <p:cTn id="7" dur="500"/>
                                        <p:tgtEl>
                                          <p:spTgt spid="42701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27012">
                                            <p:txEl>
                                              <p:pRg st="1" end="1"/>
                                            </p:txEl>
                                          </p:spTgt>
                                        </p:tgtEl>
                                        <p:attrNameLst>
                                          <p:attrName>style.visibility</p:attrName>
                                        </p:attrNameLst>
                                      </p:cBhvr>
                                      <p:to>
                                        <p:strVal val="visible"/>
                                      </p:to>
                                    </p:set>
                                    <p:animEffect transition="in" filter="wipe(up)">
                                      <p:cBhvr>
                                        <p:cTn id="11" dur="500"/>
                                        <p:tgtEl>
                                          <p:spTgt spid="42701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27012">
                                            <p:txEl>
                                              <p:pRg st="2" end="2"/>
                                            </p:txEl>
                                          </p:spTgt>
                                        </p:tgtEl>
                                        <p:attrNameLst>
                                          <p:attrName>style.visibility</p:attrName>
                                        </p:attrNameLst>
                                      </p:cBhvr>
                                      <p:to>
                                        <p:strVal val="visible"/>
                                      </p:to>
                                    </p:set>
                                    <p:animEffect transition="in" filter="wipe(up)">
                                      <p:cBhvr>
                                        <p:cTn id="15" dur="500"/>
                                        <p:tgtEl>
                                          <p:spTgt spid="42701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27012">
                                            <p:txEl>
                                              <p:pRg st="3" end="3"/>
                                            </p:txEl>
                                          </p:spTgt>
                                        </p:tgtEl>
                                        <p:attrNameLst>
                                          <p:attrName>style.visibility</p:attrName>
                                        </p:attrNameLst>
                                      </p:cBhvr>
                                      <p:to>
                                        <p:strVal val="visible"/>
                                      </p:to>
                                    </p:set>
                                    <p:animEffect transition="in" filter="wipe(up)">
                                      <p:cBhvr>
                                        <p:cTn id="19" dur="500"/>
                                        <p:tgtEl>
                                          <p:spTgt spid="42701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27012">
                                            <p:txEl>
                                              <p:pRg st="4" end="4"/>
                                            </p:txEl>
                                          </p:spTgt>
                                        </p:tgtEl>
                                        <p:attrNameLst>
                                          <p:attrName>style.visibility</p:attrName>
                                        </p:attrNameLst>
                                      </p:cBhvr>
                                      <p:to>
                                        <p:strVal val="visible"/>
                                      </p:to>
                                    </p:set>
                                    <p:animEffect transition="in" filter="wipe(up)">
                                      <p:cBhvr>
                                        <p:cTn id="24" dur="500"/>
                                        <p:tgtEl>
                                          <p:spTgt spid="42701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27012">
                                            <p:txEl>
                                              <p:pRg st="5" end="5"/>
                                            </p:txEl>
                                          </p:spTgt>
                                        </p:tgtEl>
                                        <p:attrNameLst>
                                          <p:attrName>style.visibility</p:attrName>
                                        </p:attrNameLst>
                                      </p:cBhvr>
                                      <p:to>
                                        <p:strVal val="visible"/>
                                      </p:to>
                                    </p:set>
                                    <p:animEffect transition="in" filter="wipe(up)">
                                      <p:cBhvr>
                                        <p:cTn id="29" dur="500"/>
                                        <p:tgtEl>
                                          <p:spTgt spid="4270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26EE6E1-6EBA-4902-8DA8-99076AE12C0F}" type="slidenum">
              <a:rPr lang="en-US" altLang="zh-CN"/>
              <a:pPr>
                <a:defRPr/>
              </a:pPr>
              <a:t>63</a:t>
            </a:fld>
            <a:endParaRPr lang="en-US" altLang="zh-CN"/>
          </a:p>
        </p:txBody>
      </p:sp>
      <p:sp>
        <p:nvSpPr>
          <p:cNvPr id="68611" name="Rectangle 2"/>
          <p:cNvSpPr>
            <a:spLocks noGrp="1" noChangeArrowheads="1"/>
          </p:cNvSpPr>
          <p:nvPr>
            <p:ph type="title"/>
          </p:nvPr>
        </p:nvSpPr>
        <p:spPr>
          <a:xfrm>
            <a:off x="304800" y="152400"/>
            <a:ext cx="8610600" cy="614363"/>
          </a:xfrm>
        </p:spPr>
        <p:txBody>
          <a:bodyPr/>
          <a:lstStyle/>
          <a:p>
            <a:pPr eaLnBrk="1" hangingPunct="1"/>
            <a:r>
              <a:rPr lang="zh-CN" altLang="en-US" sz="3200" dirty="0" smtClean="0"/>
              <a:t>类型表达式的图形表示：类型图</a:t>
            </a:r>
            <a:endParaRPr lang="zh-CN" altLang="en-US" dirty="0" smtClean="0"/>
          </a:p>
        </p:txBody>
      </p:sp>
      <p:sp>
        <p:nvSpPr>
          <p:cNvPr id="416771" name="Rectangle 3"/>
          <p:cNvSpPr>
            <a:spLocks noGrp="1" noChangeArrowheads="1"/>
          </p:cNvSpPr>
          <p:nvPr>
            <p:ph type="body" idx="1"/>
          </p:nvPr>
        </p:nvSpPr>
        <p:spPr>
          <a:xfrm>
            <a:off x="382588" y="1015999"/>
            <a:ext cx="8077200" cy="3673141"/>
          </a:xfrm>
        </p:spPr>
        <p:txBody>
          <a:bodyPr>
            <a:normAutofit lnSpcReduction="10000"/>
          </a:bodyPr>
          <a:lstStyle/>
          <a:p>
            <a:pPr eaLnBrk="1" hangingPunct="1"/>
            <a:r>
              <a:rPr lang="zh-CN" altLang="en-US" sz="2400" dirty="0" smtClean="0">
                <a:latin typeface="Times New Roman" panose="02020603050405020304" pitchFamily="18" charset="0"/>
                <a:cs typeface="Times New Roman" panose="02020603050405020304" pitchFamily="18" charset="0"/>
              </a:rPr>
              <a:t>利用语法制导翻译技术为类型表达式构造树或</a:t>
            </a:r>
            <a:r>
              <a:rPr lang="en-US" altLang="zh-CN" sz="2400" dirty="0" smtClean="0">
                <a:latin typeface="Times New Roman" panose="02020603050405020304" pitchFamily="18" charset="0"/>
                <a:cs typeface="Times New Roman" panose="02020603050405020304" pitchFamily="18" charset="0"/>
              </a:rPr>
              <a:t>dag</a:t>
            </a:r>
          </a:p>
          <a:p>
            <a:pPr marL="819150" lvl="1" eaLnBrk="1" hangingPunct="1"/>
            <a:r>
              <a:rPr lang="zh-CN" altLang="en-US" dirty="0" smtClean="0">
                <a:solidFill>
                  <a:srgbClr val="3333FF"/>
                </a:solidFill>
                <a:latin typeface="Times New Roman" panose="02020603050405020304" pitchFamily="18" charset="0"/>
                <a:cs typeface="Times New Roman" panose="02020603050405020304" pitchFamily="18" charset="0"/>
              </a:rPr>
              <a:t>内部结点：</a:t>
            </a:r>
            <a:r>
              <a:rPr lang="zh-CN" altLang="en-US" dirty="0" smtClean="0">
                <a:latin typeface="Times New Roman" panose="02020603050405020304" pitchFamily="18" charset="0"/>
                <a:cs typeface="Times New Roman" panose="02020603050405020304" pitchFamily="18" charset="0"/>
              </a:rPr>
              <a:t>类型构造器</a:t>
            </a:r>
          </a:p>
          <a:p>
            <a:pPr marL="819150" lvl="1" eaLnBrk="1" hangingPunct="1"/>
            <a:r>
              <a:rPr lang="zh-CN" altLang="en-US" dirty="0" smtClean="0">
                <a:solidFill>
                  <a:srgbClr val="3333FF"/>
                </a:solidFill>
                <a:latin typeface="Times New Roman" panose="02020603050405020304" pitchFamily="18" charset="0"/>
                <a:cs typeface="Times New Roman" panose="02020603050405020304" pitchFamily="18" charset="0"/>
              </a:rPr>
              <a:t>叶结点：</a:t>
            </a:r>
            <a:r>
              <a:rPr lang="zh-CN" altLang="en-US" dirty="0" smtClean="0">
                <a:latin typeface="Times New Roman" panose="02020603050405020304" pitchFamily="18" charset="0"/>
                <a:cs typeface="Times New Roman" panose="02020603050405020304" pitchFamily="18" charset="0"/>
              </a:rPr>
              <a:t>基本类型、类型名、或类型变量</a:t>
            </a:r>
          </a:p>
          <a:p>
            <a:pPr eaLnBrk="1" hangingPunct="1"/>
            <a:r>
              <a:rPr lang="zh-CN" altLang="en-US" sz="2400" dirty="0" smtClean="0">
                <a:latin typeface="Times New Roman" panose="02020603050405020304" pitchFamily="18" charset="0"/>
                <a:cs typeface="Times New Roman" panose="02020603050405020304" pitchFamily="18" charset="0"/>
              </a:rPr>
              <a:t>构造方法：</a:t>
            </a:r>
          </a:p>
          <a:p>
            <a:pPr marL="819150" lvl="1" eaLnBrk="1" hangingPunct="1"/>
            <a:r>
              <a:rPr lang="zh-CN" altLang="en-US" dirty="0" smtClean="0">
                <a:latin typeface="Times New Roman" panose="02020603050405020304" pitchFamily="18" charset="0"/>
                <a:cs typeface="Times New Roman" panose="02020603050405020304" pitchFamily="18" charset="0"/>
              </a:rPr>
              <a:t>每当出现一个</a:t>
            </a:r>
            <a:r>
              <a:rPr lang="zh-CN" altLang="en-US" dirty="0" smtClean="0">
                <a:solidFill>
                  <a:srgbClr val="3333FF"/>
                </a:solidFill>
                <a:latin typeface="Times New Roman" panose="02020603050405020304" pitchFamily="18" charset="0"/>
                <a:cs typeface="Times New Roman" panose="02020603050405020304" pitchFamily="18" charset="0"/>
              </a:rPr>
              <a:t>类型构造器或基本类型</a:t>
            </a:r>
            <a:r>
              <a:rPr lang="zh-CN" altLang="en-US" dirty="0" smtClean="0">
                <a:latin typeface="Times New Roman" panose="02020603050405020304" pitchFamily="18" charset="0"/>
                <a:cs typeface="Times New Roman" panose="02020603050405020304" pitchFamily="18" charset="0"/>
              </a:rPr>
              <a:t>，就建立一个新的</a:t>
            </a:r>
            <a:r>
              <a:rPr lang="zh-CN" altLang="en-US" dirty="0" smtClean="0">
                <a:solidFill>
                  <a:srgbClr val="3333FF"/>
                </a:solidFill>
                <a:latin typeface="Times New Roman" panose="02020603050405020304" pitchFamily="18" charset="0"/>
                <a:cs typeface="Times New Roman" panose="02020603050405020304" pitchFamily="18" charset="0"/>
              </a:rPr>
              <a:t>结点</a:t>
            </a:r>
            <a:r>
              <a:rPr lang="zh-CN" altLang="en-US" dirty="0" smtClean="0">
                <a:latin typeface="Times New Roman" panose="02020603050405020304" pitchFamily="18" charset="0"/>
                <a:cs typeface="Times New Roman" panose="02020603050405020304" pitchFamily="18" charset="0"/>
              </a:rPr>
              <a:t>；</a:t>
            </a:r>
          </a:p>
          <a:p>
            <a:pPr marL="819150" lvl="1" eaLnBrk="1" hangingPunct="1"/>
            <a:r>
              <a:rPr lang="zh-CN" altLang="en-US" dirty="0" smtClean="0">
                <a:latin typeface="Times New Roman" panose="02020603050405020304" pitchFamily="18" charset="0"/>
                <a:cs typeface="Times New Roman" panose="02020603050405020304" pitchFamily="18" charset="0"/>
              </a:rPr>
              <a:t>每当出现一个新的</a:t>
            </a:r>
            <a:r>
              <a:rPr lang="zh-CN" altLang="en-US" dirty="0" smtClean="0">
                <a:solidFill>
                  <a:srgbClr val="3333FF"/>
                </a:solidFill>
                <a:latin typeface="Times New Roman" panose="02020603050405020304" pitchFamily="18" charset="0"/>
                <a:cs typeface="Times New Roman" panose="02020603050405020304" pitchFamily="18" charset="0"/>
              </a:rPr>
              <a:t>类型名</a:t>
            </a:r>
            <a:r>
              <a:rPr lang="zh-CN" altLang="en-US" dirty="0" smtClean="0">
                <a:latin typeface="Times New Roman" panose="02020603050405020304" pitchFamily="18" charset="0"/>
                <a:cs typeface="Times New Roman" panose="02020603050405020304" pitchFamily="18" charset="0"/>
              </a:rPr>
              <a:t>时，就建立一个</a:t>
            </a:r>
            <a:r>
              <a:rPr lang="zh-CN" altLang="en-US" dirty="0" smtClean="0">
                <a:solidFill>
                  <a:srgbClr val="3333FF"/>
                </a:solidFill>
                <a:latin typeface="Times New Roman" panose="02020603050405020304" pitchFamily="18" charset="0"/>
                <a:cs typeface="Times New Roman" panose="02020603050405020304" pitchFamily="18" charset="0"/>
              </a:rPr>
              <a:t>叶结点</a:t>
            </a:r>
            <a:r>
              <a:rPr lang="zh-CN" altLang="en-US" dirty="0" smtClean="0">
                <a:latin typeface="Times New Roman" panose="02020603050405020304" pitchFamily="18" charset="0"/>
                <a:cs typeface="Times New Roman" panose="02020603050405020304" pitchFamily="18" charset="0"/>
              </a:rPr>
              <a:t>；</a:t>
            </a:r>
          </a:p>
          <a:p>
            <a:pPr marL="819150" lvl="1" eaLnBrk="1" hangingPunct="1"/>
            <a:r>
              <a:rPr lang="zh-CN" altLang="en-US" dirty="0" smtClean="0">
                <a:latin typeface="Times New Roman" panose="02020603050405020304" pitchFamily="18" charset="0"/>
                <a:cs typeface="Times New Roman" panose="02020603050405020304" pitchFamily="18" charset="0"/>
              </a:rPr>
              <a:t>跟踪该名字所代表的类型表达式。</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如</a:t>
            </a:r>
            <a:r>
              <a:rPr lang="zh-CN" altLang="en-US" sz="2400"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integer</a:t>
            </a:r>
            <a:r>
              <a:rPr lang="en-US" altLang="zh-CN" dirty="0" err="1">
                <a:latin typeface="Times New Roman" panose="02020603050405020304" pitchFamily="18" charset="0"/>
                <a:cs typeface="Times New Roman" panose="02020603050405020304" pitchFamily="18" charset="0"/>
                <a:sym typeface="Symbol" pitchFamily="18" charset="2"/>
              </a:rPr>
              <a:t>integer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pointer(char</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pic>
        <p:nvPicPr>
          <p:cNvPr id="1792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644134"/>
            <a:ext cx="5734402" cy="2115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651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6771">
                                            <p:txEl>
                                              <p:pRg st="1" end="1"/>
                                            </p:txEl>
                                          </p:spTgt>
                                        </p:tgtEl>
                                        <p:attrNameLst>
                                          <p:attrName>style.visibility</p:attrName>
                                        </p:attrNameLst>
                                      </p:cBhvr>
                                      <p:to>
                                        <p:strVal val="visible"/>
                                      </p:to>
                                    </p:set>
                                    <p:animEffect transition="in" filter="wipe(up)">
                                      <p:cBhvr>
                                        <p:cTn id="11" dur="500"/>
                                        <p:tgtEl>
                                          <p:spTgt spid="416771">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16771">
                                            <p:txEl>
                                              <p:pRg st="2" end="2"/>
                                            </p:txEl>
                                          </p:spTgt>
                                        </p:tgtEl>
                                        <p:attrNameLst>
                                          <p:attrName>style.visibility</p:attrName>
                                        </p:attrNameLst>
                                      </p:cBhvr>
                                      <p:to>
                                        <p:strVal val="visible"/>
                                      </p:to>
                                    </p:set>
                                    <p:animEffect transition="in" filter="wipe(up)">
                                      <p:cBhvr>
                                        <p:cTn id="15" dur="500"/>
                                        <p:tgtEl>
                                          <p:spTgt spid="4167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16771">
                                            <p:txEl>
                                              <p:pRg st="3" end="3"/>
                                            </p:txEl>
                                          </p:spTgt>
                                        </p:tgtEl>
                                        <p:attrNameLst>
                                          <p:attrName>style.visibility</p:attrName>
                                        </p:attrNameLst>
                                      </p:cBhvr>
                                      <p:to>
                                        <p:strVal val="visible"/>
                                      </p:to>
                                    </p:set>
                                    <p:animEffect transition="in" filter="wipe(up)">
                                      <p:cBhvr>
                                        <p:cTn id="20" dur="500"/>
                                        <p:tgtEl>
                                          <p:spTgt spid="416771">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416771">
                                            <p:txEl>
                                              <p:pRg st="4" end="4"/>
                                            </p:txEl>
                                          </p:spTgt>
                                        </p:tgtEl>
                                        <p:attrNameLst>
                                          <p:attrName>style.visibility</p:attrName>
                                        </p:attrNameLst>
                                      </p:cBhvr>
                                      <p:to>
                                        <p:strVal val="visible"/>
                                      </p:to>
                                    </p:set>
                                    <p:animEffect transition="in" filter="wipe(up)">
                                      <p:cBhvr>
                                        <p:cTn id="24" dur="500"/>
                                        <p:tgtEl>
                                          <p:spTgt spid="416771">
                                            <p:txEl>
                                              <p:pRg st="4" end="4"/>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416771">
                                            <p:txEl>
                                              <p:pRg st="5" end="5"/>
                                            </p:txEl>
                                          </p:spTgt>
                                        </p:tgtEl>
                                        <p:attrNameLst>
                                          <p:attrName>style.visibility</p:attrName>
                                        </p:attrNameLst>
                                      </p:cBhvr>
                                      <p:to>
                                        <p:strVal val="visible"/>
                                      </p:to>
                                    </p:set>
                                    <p:animEffect transition="in" filter="wipe(up)">
                                      <p:cBhvr>
                                        <p:cTn id="28" dur="500"/>
                                        <p:tgtEl>
                                          <p:spTgt spid="416771">
                                            <p:txEl>
                                              <p:pRg st="5" end="5"/>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416771">
                                            <p:txEl>
                                              <p:pRg st="6" end="6"/>
                                            </p:txEl>
                                          </p:spTgt>
                                        </p:tgtEl>
                                        <p:attrNameLst>
                                          <p:attrName>style.visibility</p:attrName>
                                        </p:attrNameLst>
                                      </p:cBhvr>
                                      <p:to>
                                        <p:strVal val="visible"/>
                                      </p:to>
                                    </p:set>
                                    <p:animEffect transition="in" filter="wipe(up)">
                                      <p:cBhvr>
                                        <p:cTn id="32" dur="500"/>
                                        <p:tgtEl>
                                          <p:spTgt spid="41677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16771">
                                            <p:txEl>
                                              <p:pRg st="7" end="7"/>
                                            </p:txEl>
                                          </p:spTgt>
                                        </p:tgtEl>
                                        <p:attrNameLst>
                                          <p:attrName>style.visibility</p:attrName>
                                        </p:attrNameLst>
                                      </p:cBhvr>
                                      <p:to>
                                        <p:strVal val="visible"/>
                                      </p:to>
                                    </p:set>
                                    <p:animEffect transition="in" filter="wipe(up)">
                                      <p:cBhvr>
                                        <p:cTn id="37" dur="500"/>
                                        <p:tgtEl>
                                          <p:spTgt spid="41677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9202"/>
                                        </p:tgtEl>
                                        <p:attrNameLst>
                                          <p:attrName>style.visibility</p:attrName>
                                        </p:attrNameLst>
                                      </p:cBhvr>
                                      <p:to>
                                        <p:strVal val="visible"/>
                                      </p:to>
                                    </p:set>
                                    <p:animEffect transition="in" filter="wipe(left)">
                                      <p:cBhvr>
                                        <p:cTn id="42" dur="500"/>
                                        <p:tgtEl>
                                          <p:spTgt spid="179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uiExpand="1" build="p" bldLvl="2"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26EE6E1-6EBA-4902-8DA8-99076AE12C0F}" type="slidenum">
              <a:rPr lang="en-US" altLang="zh-CN"/>
              <a:pPr>
                <a:defRPr/>
              </a:pPr>
              <a:t>64</a:t>
            </a:fld>
            <a:endParaRPr lang="en-US" altLang="zh-CN"/>
          </a:p>
        </p:txBody>
      </p:sp>
      <p:sp>
        <p:nvSpPr>
          <p:cNvPr id="68611" name="Rectangle 2"/>
          <p:cNvSpPr>
            <a:spLocks noGrp="1" noChangeArrowheads="1"/>
          </p:cNvSpPr>
          <p:nvPr>
            <p:ph type="title"/>
          </p:nvPr>
        </p:nvSpPr>
        <p:spPr>
          <a:xfrm>
            <a:off x="304800" y="152400"/>
            <a:ext cx="8610600" cy="614363"/>
          </a:xfrm>
        </p:spPr>
        <p:txBody>
          <a:bodyPr/>
          <a:lstStyle/>
          <a:p>
            <a:pPr eaLnBrk="1" hangingPunct="1"/>
            <a:r>
              <a:rPr lang="zh-CN" altLang="en-US" sz="3200" dirty="0" smtClean="0"/>
              <a:t>类型表达式的图形表示：类型图（续）</a:t>
            </a:r>
            <a:endParaRPr lang="zh-CN" altLang="en-US" dirty="0" smtClean="0"/>
          </a:p>
        </p:txBody>
      </p:sp>
      <p:sp>
        <p:nvSpPr>
          <p:cNvPr id="416771" name="Rectangle 3"/>
          <p:cNvSpPr>
            <a:spLocks noGrp="1" noChangeArrowheads="1"/>
          </p:cNvSpPr>
          <p:nvPr>
            <p:ph type="body" idx="1"/>
          </p:nvPr>
        </p:nvSpPr>
        <p:spPr>
          <a:xfrm>
            <a:off x="382588" y="1016000"/>
            <a:ext cx="8077200" cy="837825"/>
          </a:xfrm>
        </p:spPr>
        <p:txBody>
          <a:bodyPr/>
          <a:lstStyle/>
          <a:p>
            <a:pPr eaLnBrk="1" hangingPunct="1"/>
            <a:r>
              <a:rPr lang="zh-CN" altLang="en-US" sz="2400" dirty="0" smtClean="0">
                <a:latin typeface="宋体" pitchFamily="2" charset="-122"/>
              </a:rPr>
              <a:t>在类型图中，如果两个类型表达式用相同的结点表示，则它们是名字等价的。</a:t>
            </a: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820" y="2213865"/>
            <a:ext cx="5916672" cy="3960440"/>
          </a:xfrm>
          <a:prstGeom prst="rect">
            <a:avLst/>
          </a:prstGeom>
          <a:noFill/>
          <a:ln>
            <a:noFill/>
          </a:ln>
        </p:spPr>
      </p:pic>
      <p:sp>
        <p:nvSpPr>
          <p:cNvPr id="5" name="Rectangle 3"/>
          <p:cNvSpPr txBox="1">
            <a:spLocks noChangeArrowheads="1"/>
          </p:cNvSpPr>
          <p:nvPr/>
        </p:nvSpPr>
        <p:spPr bwMode="auto">
          <a:xfrm>
            <a:off x="260459" y="2078850"/>
            <a:ext cx="2646356" cy="4140460"/>
          </a:xfrm>
          <a:prstGeom prst="rect">
            <a:avLst/>
          </a:prstGeom>
          <a:solidFill>
            <a:srgbClr val="FFFF00"/>
          </a:solidFill>
          <a:ln>
            <a:solidFill>
              <a:schemeClr val="tx1"/>
            </a:solid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eaLnBrk="1" hangingPunct="1">
              <a:buFont typeface="Monotype Sorts" pitchFamily="2" charset="2"/>
              <a:buNone/>
            </a:pPr>
            <a:r>
              <a:rPr lang="en-US" altLang="zh-CN" sz="2000" kern="0" dirty="0" err="1" smtClean="0">
                <a:latin typeface="Times New Roman" pitchFamily="18" charset="0"/>
              </a:rPr>
              <a:t>typedef</a:t>
            </a:r>
            <a:r>
              <a:rPr lang="en-US" altLang="zh-CN" sz="2000" kern="0" dirty="0" smtClean="0">
                <a:latin typeface="Times New Roman" pitchFamily="18" charset="0"/>
              </a:rPr>
              <a:t> </a:t>
            </a:r>
            <a:r>
              <a:rPr lang="en-US" altLang="zh-CN" sz="2000" kern="0" dirty="0" err="1" smtClean="0">
                <a:latin typeface="Times New Roman" pitchFamily="18" charset="0"/>
              </a:rPr>
              <a:t>struct</a:t>
            </a:r>
            <a:r>
              <a:rPr lang="en-US" altLang="zh-CN" sz="2000" kern="0" dirty="0" smtClean="0">
                <a:latin typeface="Times New Roman" pitchFamily="18" charset="0"/>
              </a:rPr>
              <a:t> {</a:t>
            </a:r>
          </a:p>
          <a:p>
            <a:pPr eaLnBrk="1" hangingPunct="1">
              <a:buFont typeface="Monotype Sorts" pitchFamily="2" charset="2"/>
              <a:buNone/>
            </a:pPr>
            <a:r>
              <a:rPr lang="en-US" altLang="zh-CN" sz="2000" kern="0" dirty="0" smtClean="0">
                <a:latin typeface="Times New Roman" pitchFamily="18" charset="0"/>
              </a:rPr>
              <a:t>    </a:t>
            </a:r>
            <a:r>
              <a:rPr lang="en-US" altLang="zh-CN" sz="2000" kern="0" dirty="0" err="1" smtClean="0">
                <a:latin typeface="Times New Roman" pitchFamily="18" charset="0"/>
              </a:rPr>
              <a:t>int</a:t>
            </a:r>
            <a:r>
              <a:rPr lang="en-US" altLang="zh-CN" sz="2000" kern="0" dirty="0" smtClean="0">
                <a:latin typeface="Times New Roman" pitchFamily="18" charset="0"/>
              </a:rPr>
              <a:t> age;</a:t>
            </a:r>
          </a:p>
          <a:p>
            <a:pPr eaLnBrk="1" hangingPunct="1">
              <a:buFont typeface="Monotype Sorts" pitchFamily="2" charset="2"/>
              <a:buNone/>
            </a:pPr>
            <a:r>
              <a:rPr lang="en-US" altLang="zh-CN" sz="2000" kern="0" dirty="0" smtClean="0">
                <a:latin typeface="Times New Roman" pitchFamily="18" charset="0"/>
              </a:rPr>
              <a:t>    char name[20];</a:t>
            </a:r>
          </a:p>
          <a:p>
            <a:pPr eaLnBrk="1" hangingPunct="1">
              <a:buFont typeface="Monotype Sorts" pitchFamily="2" charset="2"/>
              <a:buNone/>
            </a:pPr>
            <a:r>
              <a:rPr lang="en-US" altLang="zh-CN" sz="2000" kern="0" dirty="0" smtClean="0">
                <a:latin typeface="Times New Roman" pitchFamily="18" charset="0"/>
              </a:rPr>
              <a:t>} </a:t>
            </a:r>
            <a:r>
              <a:rPr lang="en-US" altLang="zh-CN" sz="2000" kern="0" dirty="0" err="1" smtClean="0">
                <a:latin typeface="Times New Roman" pitchFamily="18" charset="0"/>
              </a:rPr>
              <a:t>recA</a:t>
            </a:r>
            <a:r>
              <a:rPr lang="en-US" altLang="zh-CN" sz="2000" kern="0" dirty="0" smtClean="0">
                <a:latin typeface="Times New Roman" pitchFamily="18" charset="0"/>
              </a:rPr>
              <a:t>;</a:t>
            </a:r>
          </a:p>
          <a:p>
            <a:pPr eaLnBrk="1" hangingPunct="1">
              <a:buFont typeface="Monotype Sorts" pitchFamily="2" charset="2"/>
              <a:buNone/>
            </a:pPr>
            <a:r>
              <a:rPr lang="en-US" altLang="zh-CN" sz="2000" kern="0" dirty="0" err="1" smtClean="0">
                <a:latin typeface="Times New Roman" pitchFamily="18" charset="0"/>
              </a:rPr>
              <a:t>typedef</a:t>
            </a:r>
            <a:r>
              <a:rPr lang="en-US" altLang="zh-CN" sz="2000" kern="0" dirty="0" smtClean="0">
                <a:latin typeface="Times New Roman" pitchFamily="18" charset="0"/>
              </a:rPr>
              <a:t> </a:t>
            </a:r>
            <a:r>
              <a:rPr lang="en-US" altLang="zh-CN" sz="2000" kern="0" dirty="0" err="1" smtClean="0">
                <a:latin typeface="Times New Roman" pitchFamily="18" charset="0"/>
              </a:rPr>
              <a:t>recA</a:t>
            </a:r>
            <a:r>
              <a:rPr lang="en-US" altLang="zh-CN" sz="2000" kern="0" dirty="0" smtClean="0">
                <a:latin typeface="Times New Roman" pitchFamily="18" charset="0"/>
              </a:rPr>
              <a:t>  *</a:t>
            </a:r>
            <a:r>
              <a:rPr lang="en-US" altLang="zh-CN" sz="2000" kern="0" dirty="0" err="1" smtClean="0">
                <a:latin typeface="Times New Roman" pitchFamily="18" charset="0"/>
              </a:rPr>
              <a:t>recP</a:t>
            </a:r>
            <a:r>
              <a:rPr lang="en-US" altLang="zh-CN" sz="2000" kern="0" dirty="0" smtClean="0">
                <a:latin typeface="Times New Roman" pitchFamily="18" charset="0"/>
              </a:rPr>
              <a:t>;</a:t>
            </a:r>
          </a:p>
          <a:p>
            <a:pPr eaLnBrk="1" hangingPunct="1">
              <a:buFont typeface="Monotype Sorts" pitchFamily="2" charset="2"/>
              <a:buNone/>
            </a:pPr>
            <a:r>
              <a:rPr lang="en-US" altLang="zh-CN" sz="2000" kern="0" dirty="0" err="1" smtClean="0">
                <a:latin typeface="Times New Roman" pitchFamily="18" charset="0"/>
              </a:rPr>
              <a:t>typedef</a:t>
            </a:r>
            <a:r>
              <a:rPr lang="en-US" altLang="zh-CN" sz="2000" kern="0" dirty="0" smtClean="0">
                <a:latin typeface="Times New Roman" pitchFamily="18" charset="0"/>
              </a:rPr>
              <a:t> </a:t>
            </a:r>
            <a:r>
              <a:rPr lang="en-US" altLang="zh-CN" sz="2000" kern="0" dirty="0" err="1" smtClean="0">
                <a:latin typeface="Times New Roman" pitchFamily="18" charset="0"/>
              </a:rPr>
              <a:t>recA</a:t>
            </a:r>
            <a:r>
              <a:rPr lang="en-US" altLang="zh-CN" sz="2000" kern="0" dirty="0" smtClean="0">
                <a:latin typeface="Times New Roman" pitchFamily="18" charset="0"/>
              </a:rPr>
              <a:t>  *</a:t>
            </a:r>
            <a:r>
              <a:rPr lang="en-US" altLang="zh-CN" sz="2000" kern="0" dirty="0" err="1" smtClean="0">
                <a:latin typeface="Times New Roman" pitchFamily="18" charset="0"/>
              </a:rPr>
              <a:t>recD</a:t>
            </a:r>
            <a:r>
              <a:rPr lang="en-US" altLang="zh-CN" sz="2000" kern="0" dirty="0" smtClean="0">
                <a:latin typeface="Times New Roman" pitchFamily="18" charset="0"/>
              </a:rPr>
              <a:t>;</a:t>
            </a:r>
          </a:p>
          <a:p>
            <a:pPr eaLnBrk="1" hangingPunct="1">
              <a:buFont typeface="Monotype Sorts" pitchFamily="2" charset="2"/>
              <a:buNone/>
            </a:pPr>
            <a:r>
              <a:rPr lang="en-US" altLang="zh-CN" sz="2000" kern="0" dirty="0" err="1" smtClean="0">
                <a:latin typeface="Times New Roman" pitchFamily="18" charset="0"/>
              </a:rPr>
              <a:t>typedef</a:t>
            </a:r>
            <a:r>
              <a:rPr lang="en-US" altLang="zh-CN" sz="2000" kern="0" dirty="0" smtClean="0">
                <a:latin typeface="Times New Roman" pitchFamily="18" charset="0"/>
              </a:rPr>
              <a:t> </a:t>
            </a:r>
            <a:r>
              <a:rPr lang="en-US" altLang="zh-CN" sz="2000" kern="0" dirty="0" err="1" smtClean="0">
                <a:latin typeface="Times New Roman" pitchFamily="18" charset="0"/>
              </a:rPr>
              <a:t>recA</a:t>
            </a:r>
            <a:r>
              <a:rPr lang="en-US" altLang="zh-CN" sz="2000" kern="0" dirty="0" smtClean="0">
                <a:latin typeface="Times New Roman" pitchFamily="18" charset="0"/>
              </a:rPr>
              <a:t>  *</a:t>
            </a:r>
            <a:r>
              <a:rPr lang="en-US" altLang="zh-CN" sz="2000" kern="0" dirty="0" err="1" smtClean="0">
                <a:latin typeface="Times New Roman" pitchFamily="18" charset="0"/>
              </a:rPr>
              <a:t>recE</a:t>
            </a:r>
            <a:r>
              <a:rPr lang="en-US" altLang="zh-CN" sz="2000" kern="0" dirty="0" smtClean="0">
                <a:latin typeface="Times New Roman" pitchFamily="18" charset="0"/>
              </a:rPr>
              <a:t>;</a:t>
            </a:r>
          </a:p>
          <a:p>
            <a:pPr eaLnBrk="1" hangingPunct="1">
              <a:buFont typeface="Monotype Sorts" pitchFamily="2" charset="2"/>
              <a:buNone/>
            </a:pPr>
            <a:r>
              <a:rPr lang="en-US" altLang="zh-CN" sz="2000" kern="0" dirty="0" err="1" smtClean="0">
                <a:latin typeface="Times New Roman" pitchFamily="18" charset="0"/>
              </a:rPr>
              <a:t>recP</a:t>
            </a:r>
            <a:r>
              <a:rPr lang="en-US" altLang="zh-CN" sz="2000" kern="0" dirty="0" smtClean="0">
                <a:latin typeface="Times New Roman" pitchFamily="18" charset="0"/>
              </a:rPr>
              <a:t> a;</a:t>
            </a:r>
            <a:endParaRPr lang="es-ES_tradnl" altLang="zh-CN" sz="2000" kern="0" dirty="0" smtClean="0">
              <a:latin typeface="Times New Roman" pitchFamily="18" charset="0"/>
            </a:endParaRPr>
          </a:p>
          <a:p>
            <a:pPr eaLnBrk="1" hangingPunct="1">
              <a:buFont typeface="Monotype Sorts" pitchFamily="2" charset="2"/>
              <a:buNone/>
            </a:pPr>
            <a:r>
              <a:rPr lang="es-ES_tradnl" altLang="zh-CN" sz="2000" kern="0" dirty="0" smtClean="0">
                <a:latin typeface="Times New Roman" pitchFamily="18" charset="0"/>
              </a:rPr>
              <a:t>recP b;</a:t>
            </a:r>
          </a:p>
          <a:p>
            <a:pPr eaLnBrk="1" hangingPunct="1">
              <a:buFont typeface="Monotype Sorts" pitchFamily="2" charset="2"/>
              <a:buNone/>
            </a:pPr>
            <a:r>
              <a:rPr lang="es-ES_tradnl" altLang="zh-CN" sz="2000" kern="0" dirty="0" smtClean="0">
                <a:latin typeface="Times New Roman" pitchFamily="18" charset="0"/>
              </a:rPr>
              <a:t>recD c, d;</a:t>
            </a:r>
          </a:p>
          <a:p>
            <a:pPr eaLnBrk="1" hangingPunct="1">
              <a:buFont typeface="Monotype Sorts" pitchFamily="2" charset="2"/>
              <a:buNone/>
            </a:pPr>
            <a:r>
              <a:rPr lang="es-ES_tradnl" altLang="zh-CN" sz="2000" kern="0" dirty="0" smtClean="0">
                <a:latin typeface="Times New Roman" pitchFamily="18" charset="0"/>
              </a:rPr>
              <a:t>recE e; </a:t>
            </a:r>
            <a:endParaRPr lang="en-US" altLang="zh-CN" sz="2000" kern="0" dirty="0" smtClean="0">
              <a:latin typeface="Times New Roman" pitchFamily="18" charset="0"/>
            </a:endParaRPr>
          </a:p>
        </p:txBody>
      </p:sp>
    </p:spTree>
    <p:extLst>
      <p:ext uri="{BB962C8B-B14F-4D97-AF65-F5344CB8AC3E}">
        <p14:creationId xmlns:p14="http://schemas.microsoft.com/office/powerpoint/2010/main" val="4866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up)">
                                      <p:cBhvr>
                                        <p:cTn id="7" dur="500"/>
                                        <p:tgtEl>
                                          <p:spTgt spid="416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bldLvl="2" autoUpdateAnimBg="0"/>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类型表示中的环</a:t>
            </a:r>
            <a:endParaRPr lang="zh-CN" altLang="en-US" dirty="0"/>
          </a:p>
        </p:txBody>
      </p:sp>
      <p:sp>
        <p:nvSpPr>
          <p:cNvPr id="3" name="内容占位符 2"/>
          <p:cNvSpPr>
            <a:spLocks noGrp="1"/>
          </p:cNvSpPr>
          <p:nvPr>
            <p:ph idx="1"/>
          </p:nvPr>
        </p:nvSpPr>
        <p:spPr>
          <a:xfrm>
            <a:off x="228600" y="998730"/>
            <a:ext cx="8686800" cy="5181600"/>
          </a:xfrm>
        </p:spPr>
        <p:txBody>
          <a:bodyPr/>
          <a:lstStyle/>
          <a:p>
            <a:r>
              <a:rPr lang="zh-CN" altLang="en-US" sz="2400" dirty="0" smtClean="0"/>
              <a:t>常用的</a:t>
            </a:r>
            <a:r>
              <a:rPr lang="zh-CN" altLang="zh-CN" sz="2400" dirty="0" smtClean="0"/>
              <a:t>动态数据结构</a:t>
            </a:r>
            <a:r>
              <a:rPr lang="zh-CN" altLang="en-US" sz="2400" dirty="0" smtClean="0"/>
              <a:t>，如</a:t>
            </a:r>
            <a:r>
              <a:rPr lang="zh-CN" altLang="zh-CN" sz="2400" dirty="0" smtClean="0"/>
              <a:t>链表</a:t>
            </a:r>
            <a:r>
              <a:rPr lang="zh-CN" altLang="en-US" sz="2400" dirty="0" smtClean="0"/>
              <a:t>、</a:t>
            </a:r>
            <a:r>
              <a:rPr lang="zh-CN" altLang="zh-CN" sz="2400" dirty="0" smtClean="0"/>
              <a:t>树</a:t>
            </a:r>
            <a:r>
              <a:rPr lang="zh-CN" altLang="en-US" sz="2400" dirty="0" smtClean="0"/>
              <a:t>等，</a:t>
            </a:r>
            <a:r>
              <a:rPr lang="zh-CN" altLang="zh-CN" sz="2400" dirty="0" smtClean="0"/>
              <a:t>递归定义</a:t>
            </a:r>
            <a:r>
              <a:rPr lang="zh-CN" altLang="en-US" sz="2400" dirty="0" smtClean="0"/>
              <a:t>。</a:t>
            </a:r>
            <a:endParaRPr lang="en-US" altLang="zh-CN" sz="2400" dirty="0" smtClean="0"/>
          </a:p>
          <a:p>
            <a:r>
              <a:rPr lang="zh-CN" altLang="zh-CN" sz="2400" dirty="0" smtClean="0"/>
              <a:t>结点用</a:t>
            </a:r>
            <a:r>
              <a:rPr lang="zh-CN" altLang="zh-CN" sz="2400" dirty="0"/>
              <a:t>记录表示，记录中含有</a:t>
            </a:r>
            <a:r>
              <a:rPr lang="zh-CN" altLang="zh-CN" sz="2400" dirty="0" smtClean="0"/>
              <a:t>指向</a:t>
            </a:r>
            <a:r>
              <a:rPr lang="zh-CN" altLang="en-US" sz="2400" dirty="0" smtClean="0"/>
              <a:t>其他</a:t>
            </a:r>
            <a:r>
              <a:rPr lang="zh-CN" altLang="zh-CN" sz="2400" dirty="0" smtClean="0"/>
              <a:t>结点</a:t>
            </a:r>
            <a:r>
              <a:rPr lang="zh-CN" altLang="zh-CN" sz="2400" dirty="0"/>
              <a:t>的</a:t>
            </a:r>
            <a:r>
              <a:rPr lang="zh-CN" altLang="zh-CN" sz="2400" dirty="0" smtClean="0"/>
              <a:t>指针</a:t>
            </a:r>
            <a:r>
              <a:rPr lang="zh-CN" altLang="en-US" sz="2400" dirty="0" smtClean="0"/>
              <a:t>，如：</a:t>
            </a:r>
            <a:endParaRPr lang="en-US" altLang="zh-CN" sz="2400" dirty="0" smtClean="0"/>
          </a:p>
          <a:p>
            <a:pPr lvl="1"/>
            <a:endParaRPr lang="en-US" altLang="zh-CN" dirty="0"/>
          </a:p>
          <a:p>
            <a:pPr lvl="1"/>
            <a:endParaRPr lang="en-US" altLang="zh-CN" dirty="0" smtClean="0"/>
          </a:p>
          <a:p>
            <a:pPr lvl="1"/>
            <a:endParaRPr lang="en-US" altLang="zh-CN" dirty="0"/>
          </a:p>
          <a:p>
            <a:pPr lvl="1"/>
            <a:endParaRPr lang="en-US" altLang="zh-CN" dirty="0" smtClean="0"/>
          </a:p>
          <a:p>
            <a:r>
              <a:rPr lang="en-US" altLang="zh-CN" sz="2400" dirty="0" smtClean="0"/>
              <a:t>row</a:t>
            </a:r>
            <a:r>
              <a:rPr lang="zh-CN" altLang="zh-CN" sz="2400" dirty="0"/>
              <a:t>的类型表达式对应的</a:t>
            </a:r>
            <a:r>
              <a:rPr lang="zh-CN" altLang="zh-CN" sz="2400" dirty="0" smtClean="0"/>
              <a:t>类型图</a:t>
            </a:r>
            <a:r>
              <a:rPr lang="zh-CN" altLang="en-US" sz="2400" dirty="0" smtClean="0"/>
              <a:t>：</a:t>
            </a:r>
            <a:endParaRPr lang="en-US" altLang="zh-CN" sz="2400" dirty="0" smtClean="0"/>
          </a:p>
          <a:p>
            <a:endParaRPr lang="zh-CN" altLang="en-US" sz="2400" dirty="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65</a:t>
            </a:fld>
            <a:endParaRPr lang="en-US" altLang="zh-CN"/>
          </a:p>
        </p:txBody>
      </p:sp>
      <p:sp>
        <p:nvSpPr>
          <p:cNvPr id="5" name="矩形 4"/>
          <p:cNvSpPr/>
          <p:nvPr/>
        </p:nvSpPr>
        <p:spPr bwMode="auto">
          <a:xfrm>
            <a:off x="836584" y="1943835"/>
            <a:ext cx="3330371" cy="162018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a:t>type  </a:t>
            </a:r>
            <a:r>
              <a:rPr lang="en-US" altLang="zh-CN" sz="2000" dirty="0" err="1"/>
              <a:t>ptr</a:t>
            </a:r>
            <a:r>
              <a:rPr lang="en-US" altLang="zh-CN" sz="2000" dirty="0"/>
              <a:t>=</a:t>
            </a:r>
            <a:r>
              <a:rPr lang="en-US" altLang="zh-CN" sz="2000" dirty="0">
                <a:sym typeface="Symbol"/>
              </a:rPr>
              <a:t></a:t>
            </a:r>
            <a:r>
              <a:rPr lang="en-US" altLang="zh-CN" sz="2000" dirty="0"/>
              <a:t>row;</a:t>
            </a:r>
            <a:endParaRPr lang="zh-CN" altLang="zh-CN" sz="2000" dirty="0"/>
          </a:p>
          <a:p>
            <a:r>
              <a:rPr lang="en-US" altLang="zh-CN" sz="2000" dirty="0" smtClean="0"/>
              <a:t>          row=record</a:t>
            </a:r>
            <a:endParaRPr lang="zh-CN" altLang="zh-CN" sz="2000" dirty="0"/>
          </a:p>
          <a:p>
            <a:r>
              <a:rPr lang="en-US" altLang="zh-CN" sz="2000" dirty="0" smtClean="0"/>
              <a:t>                      </a:t>
            </a:r>
            <a:r>
              <a:rPr lang="en-US" altLang="zh-CN" sz="2000" dirty="0" err="1" smtClean="0"/>
              <a:t>i</a:t>
            </a:r>
            <a:r>
              <a:rPr lang="en-US" altLang="zh-CN" sz="2000" dirty="0" smtClean="0"/>
              <a:t>: </a:t>
            </a:r>
            <a:r>
              <a:rPr lang="en-US" altLang="zh-CN" sz="2000" dirty="0"/>
              <a:t>integer;</a:t>
            </a:r>
            <a:endParaRPr lang="zh-CN" altLang="zh-CN" sz="2000" dirty="0"/>
          </a:p>
          <a:p>
            <a:r>
              <a:rPr lang="en-US" altLang="zh-CN" sz="2000" dirty="0" smtClean="0"/>
              <a:t>                      next</a:t>
            </a:r>
            <a:r>
              <a:rPr lang="en-US" altLang="zh-CN" sz="2000" dirty="0"/>
              <a:t>: </a:t>
            </a:r>
            <a:r>
              <a:rPr lang="en-US" altLang="zh-CN" sz="2000" dirty="0" err="1"/>
              <a:t>ptr</a:t>
            </a:r>
            <a:endParaRPr lang="zh-CN" altLang="zh-CN" sz="2000" dirty="0"/>
          </a:p>
          <a:p>
            <a:r>
              <a:rPr lang="en-US" altLang="zh-CN" sz="2000" dirty="0" smtClean="0"/>
              <a:t>                   end</a:t>
            </a:r>
            <a:r>
              <a:rPr lang="en-US" altLang="zh-CN" sz="2000" dirty="0"/>
              <a:t>;</a:t>
            </a:r>
            <a:endPar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endParaRPr>
          </a:p>
        </p:txBody>
      </p:sp>
      <p:pic>
        <p:nvPicPr>
          <p:cNvPr id="177164"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525" y="4149080"/>
            <a:ext cx="24574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7165"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6825" y="4165950"/>
            <a:ext cx="2743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7166"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4025" y="4149080"/>
            <a:ext cx="303847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437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up)">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7164"/>
                                        </p:tgtEl>
                                        <p:attrNameLst>
                                          <p:attrName>style.visibility</p:attrName>
                                        </p:attrNameLst>
                                      </p:cBhvr>
                                      <p:to>
                                        <p:strVal val="visible"/>
                                      </p:to>
                                    </p:set>
                                    <p:animEffect transition="in" filter="wipe(up)">
                                      <p:cBhvr>
                                        <p:cTn id="27" dur="500"/>
                                        <p:tgtEl>
                                          <p:spTgt spid="1771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7165"/>
                                        </p:tgtEl>
                                        <p:attrNameLst>
                                          <p:attrName>style.visibility</p:attrName>
                                        </p:attrNameLst>
                                      </p:cBhvr>
                                      <p:to>
                                        <p:strVal val="visible"/>
                                      </p:to>
                                    </p:set>
                                    <p:animEffect transition="in" filter="wipe(up)">
                                      <p:cBhvr>
                                        <p:cTn id="32" dur="500"/>
                                        <p:tgtEl>
                                          <p:spTgt spid="1771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7166"/>
                                        </p:tgtEl>
                                        <p:attrNameLst>
                                          <p:attrName>style.visibility</p:attrName>
                                        </p:attrNameLst>
                                      </p:cBhvr>
                                      <p:to>
                                        <p:strVal val="visible"/>
                                      </p:to>
                                    </p:set>
                                    <p:animEffect transition="in" filter="wipe(up)">
                                      <p:cBhvr>
                                        <p:cTn id="37" dur="500"/>
                                        <p:tgtEl>
                                          <p:spTgt spid="17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语言实例</a:t>
            </a:r>
            <a:endParaRPr lang="zh-CN" altLang="en-US" dirty="0"/>
          </a:p>
        </p:txBody>
      </p:sp>
      <p:sp>
        <p:nvSpPr>
          <p:cNvPr id="3" name="内容占位符 2"/>
          <p:cNvSpPr>
            <a:spLocks noGrp="1"/>
          </p:cNvSpPr>
          <p:nvPr>
            <p:ph idx="1"/>
          </p:nvPr>
        </p:nvSpPr>
        <p:spPr>
          <a:xfrm>
            <a:off x="228600" y="1268760"/>
            <a:ext cx="8686800" cy="5085565"/>
          </a:xfrm>
        </p:spPr>
        <p:txBody>
          <a:bodyPr/>
          <a:lstStyle/>
          <a:p>
            <a:r>
              <a:rPr lang="zh-CN" altLang="zh-CN" sz="2400" dirty="0" smtClean="0"/>
              <a:t>对</a:t>
            </a:r>
            <a:r>
              <a:rPr lang="zh-CN" altLang="en-US" sz="2400" dirty="0" smtClean="0"/>
              <a:t>除</a:t>
            </a:r>
            <a:r>
              <a:rPr lang="en-US" altLang="zh-CN" sz="2400" dirty="0" err="1" smtClean="0"/>
              <a:t>strucr</a:t>
            </a:r>
            <a:r>
              <a:rPr lang="zh-CN" altLang="en-US" sz="2400" dirty="0" smtClean="0"/>
              <a:t>和</a:t>
            </a:r>
            <a:r>
              <a:rPr lang="en-US" altLang="zh-CN" sz="2400" dirty="0" smtClean="0"/>
              <a:t>union</a:t>
            </a:r>
            <a:r>
              <a:rPr lang="zh-CN" altLang="zh-CN" sz="2400" dirty="0" smtClean="0"/>
              <a:t>以外</a:t>
            </a:r>
            <a:r>
              <a:rPr lang="zh-CN" altLang="zh-CN" sz="2400" dirty="0"/>
              <a:t>的其他类型使用结构</a:t>
            </a:r>
            <a:r>
              <a:rPr lang="zh-CN" altLang="zh-CN" sz="2400" dirty="0" smtClean="0"/>
              <a:t>等价</a:t>
            </a:r>
            <a:r>
              <a:rPr lang="zh-CN" altLang="en-US" sz="2400" dirty="0" smtClean="0"/>
              <a:t>，</a:t>
            </a:r>
            <a:r>
              <a:rPr lang="en-US" altLang="zh-CN" sz="2400" dirty="0" smtClean="0"/>
              <a:t/>
            </a:r>
            <a:br>
              <a:rPr lang="en-US" altLang="zh-CN" sz="2400" dirty="0" smtClean="0"/>
            </a:br>
            <a:r>
              <a:rPr lang="zh-CN" altLang="zh-CN" sz="2400" dirty="0" smtClean="0"/>
              <a:t>避免</a:t>
            </a:r>
            <a:r>
              <a:rPr lang="zh-CN" altLang="zh-CN" sz="2400" dirty="0"/>
              <a:t>在类型图中出现</a:t>
            </a:r>
            <a:r>
              <a:rPr lang="zh-CN" altLang="zh-CN" sz="2400" dirty="0" smtClean="0"/>
              <a:t>环</a:t>
            </a:r>
            <a:r>
              <a:rPr lang="zh-CN" altLang="en-US" sz="2400" dirty="0" smtClean="0"/>
              <a:t>。</a:t>
            </a:r>
            <a:endParaRPr lang="en-US" altLang="zh-CN" sz="24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smtClean="0"/>
          </a:p>
          <a:p>
            <a:r>
              <a:rPr lang="zh-CN" altLang="zh-CN" sz="2400" dirty="0" smtClean="0"/>
              <a:t>要求</a:t>
            </a:r>
            <a:r>
              <a:rPr lang="zh-CN" altLang="zh-CN" sz="2400" dirty="0"/>
              <a:t>类型名在使用之前定义</a:t>
            </a:r>
            <a:r>
              <a:rPr lang="zh-CN" altLang="zh-CN" sz="2400" dirty="0" smtClean="0"/>
              <a:t>，</a:t>
            </a:r>
            <a:r>
              <a:rPr lang="en-US" altLang="zh-CN" sz="2400" dirty="0" smtClean="0"/>
              <a:t/>
            </a:r>
            <a:br>
              <a:rPr lang="en-US" altLang="zh-CN" sz="2400" dirty="0" smtClean="0"/>
            </a:br>
            <a:r>
              <a:rPr lang="zh-CN" altLang="zh-CN" sz="2400" dirty="0" smtClean="0"/>
              <a:t>但允许指针</a:t>
            </a:r>
            <a:r>
              <a:rPr lang="zh-CN" altLang="zh-CN" sz="2400" dirty="0"/>
              <a:t>指向尚未定义的结构</a:t>
            </a:r>
            <a:r>
              <a:rPr lang="zh-CN" altLang="zh-CN" sz="2400" dirty="0" smtClean="0"/>
              <a:t>类型</a:t>
            </a:r>
            <a:r>
              <a:rPr lang="zh-CN" altLang="en-US" sz="2400" dirty="0" smtClean="0"/>
              <a:t>。</a:t>
            </a:r>
            <a:endParaRPr lang="en-US" altLang="zh-CN" sz="2400" dirty="0" smtClean="0"/>
          </a:p>
          <a:p>
            <a:r>
              <a:rPr lang="zh-CN" altLang="zh-CN" sz="2400" dirty="0" smtClean="0"/>
              <a:t>所有</a:t>
            </a:r>
            <a:r>
              <a:rPr lang="zh-CN" altLang="zh-CN" sz="2400" dirty="0"/>
              <a:t>潜在的环均是由指向结构的指针引起的</a:t>
            </a:r>
            <a:r>
              <a:rPr lang="zh-CN" altLang="zh-CN" sz="2400" dirty="0" smtClean="0"/>
              <a:t>。</a:t>
            </a:r>
            <a:endParaRPr lang="en-US" altLang="zh-CN" sz="2400" dirty="0" smtClean="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66</a:t>
            </a:fld>
            <a:endParaRPr lang="en-US" altLang="zh-CN"/>
          </a:p>
        </p:txBody>
      </p:sp>
      <p:sp>
        <p:nvSpPr>
          <p:cNvPr id="5" name="矩形 4"/>
          <p:cNvSpPr/>
          <p:nvPr/>
        </p:nvSpPr>
        <p:spPr bwMode="auto">
          <a:xfrm>
            <a:off x="791580" y="2348880"/>
            <a:ext cx="3060340" cy="153017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90000"/>
              </a:lnSpc>
              <a:buFontTx/>
              <a:buNone/>
            </a:pPr>
            <a:r>
              <a:rPr lang="en-US" altLang="zh-CN" dirty="0" err="1" smtClean="0"/>
              <a:t>struct</a:t>
            </a:r>
            <a:r>
              <a:rPr lang="en-US" altLang="zh-CN" dirty="0" smtClean="0"/>
              <a:t> row{</a:t>
            </a:r>
            <a:endParaRPr lang="en-US" altLang="zh-CN" dirty="0"/>
          </a:p>
          <a:p>
            <a:pPr>
              <a:lnSpc>
                <a:spcPct val="90000"/>
              </a:lnSpc>
              <a:buFontTx/>
              <a:buNone/>
            </a:pPr>
            <a:r>
              <a:rPr lang="en-US" altLang="zh-CN" dirty="0" smtClean="0"/>
              <a:t>     </a:t>
            </a:r>
            <a:r>
              <a:rPr lang="en-US" altLang="zh-CN" dirty="0" err="1"/>
              <a:t>int</a:t>
            </a:r>
            <a:r>
              <a:rPr lang="en-US" altLang="zh-CN" dirty="0"/>
              <a:t> </a:t>
            </a:r>
            <a:r>
              <a:rPr lang="en-US" altLang="zh-CN" dirty="0" err="1" smtClean="0"/>
              <a:t>i</a:t>
            </a:r>
            <a:r>
              <a:rPr lang="en-US" altLang="zh-CN" dirty="0" smtClean="0"/>
              <a:t>;</a:t>
            </a:r>
            <a:endParaRPr lang="en-US" altLang="zh-CN" dirty="0"/>
          </a:p>
          <a:p>
            <a:pPr>
              <a:lnSpc>
                <a:spcPct val="90000"/>
              </a:lnSpc>
              <a:buFontTx/>
              <a:buNone/>
            </a:pPr>
            <a:r>
              <a:rPr lang="en-US" altLang="zh-CN" dirty="0" smtClean="0"/>
              <a:t>     </a:t>
            </a:r>
            <a:r>
              <a:rPr lang="en-US" altLang="zh-CN" dirty="0" err="1"/>
              <a:t>struct</a:t>
            </a:r>
            <a:r>
              <a:rPr lang="en-US" altLang="zh-CN" dirty="0"/>
              <a:t> </a:t>
            </a:r>
            <a:r>
              <a:rPr lang="en-US" altLang="zh-CN" dirty="0" smtClean="0"/>
              <a:t>row </a:t>
            </a:r>
            <a:r>
              <a:rPr lang="en-US" altLang="zh-CN" dirty="0"/>
              <a:t>* </a:t>
            </a:r>
            <a:r>
              <a:rPr lang="en-US" altLang="zh-CN" dirty="0" err="1" smtClean="0"/>
              <a:t>ptr</a:t>
            </a:r>
            <a:r>
              <a:rPr lang="en-US" altLang="zh-CN" dirty="0"/>
              <a:t>;</a:t>
            </a:r>
          </a:p>
          <a:p>
            <a:pPr>
              <a:lnSpc>
                <a:spcPct val="90000"/>
              </a:lnSpc>
              <a:buFontTx/>
              <a:buNone/>
            </a:pPr>
            <a:r>
              <a:rPr lang="en-US" altLang="zh-CN" dirty="0" smtClean="0"/>
              <a:t>     };</a:t>
            </a:r>
            <a:endParaRPr kumimoji="1" lang="zh-CN" altLang="en-US" b="1" i="0" u="none" strike="noStrike" cap="none" normalizeH="0" baseline="0" dirty="0" smtClean="0">
              <a:ln>
                <a:noFill/>
              </a:ln>
              <a:solidFill>
                <a:schemeClr val="tx1"/>
              </a:solidFill>
              <a:effectLst/>
            </a:endParaRPr>
          </a:p>
        </p:txBody>
      </p:sp>
      <p:pic>
        <p:nvPicPr>
          <p:cNvPr id="6"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7085" y="2005710"/>
            <a:ext cx="3195356"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906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up)">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up)">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语言实例（续）</a:t>
            </a:r>
            <a:endParaRPr lang="zh-CN" altLang="en-US" dirty="0"/>
          </a:p>
        </p:txBody>
      </p:sp>
      <p:sp>
        <p:nvSpPr>
          <p:cNvPr id="3" name="内容占位符 2"/>
          <p:cNvSpPr>
            <a:spLocks noGrp="1"/>
          </p:cNvSpPr>
          <p:nvPr>
            <p:ph idx="1"/>
          </p:nvPr>
        </p:nvSpPr>
        <p:spPr>
          <a:xfrm>
            <a:off x="228600" y="1268760"/>
            <a:ext cx="8686800" cy="5310590"/>
          </a:xfrm>
        </p:spPr>
        <p:txBody>
          <a:bodyPr/>
          <a:lstStyle/>
          <a:p>
            <a:r>
              <a:rPr lang="zh-CN" altLang="zh-CN" sz="2400" dirty="0" smtClean="0">
                <a:latin typeface="Times New Roman" panose="02020603050405020304" pitchFamily="18" charset="0"/>
                <a:cs typeface="Times New Roman" panose="02020603050405020304" pitchFamily="18" charset="0"/>
              </a:rPr>
              <a:t>结构</a:t>
            </a:r>
            <a:r>
              <a:rPr lang="zh-CN" altLang="zh-CN" sz="2400" dirty="0">
                <a:latin typeface="Times New Roman" panose="02020603050405020304" pitchFamily="18" charset="0"/>
                <a:cs typeface="Times New Roman" panose="02020603050405020304" pitchFamily="18" charset="0"/>
              </a:rPr>
              <a:t>名是其类型的一部分</a:t>
            </a:r>
            <a:r>
              <a:rPr lang="zh-CN" altLang="zh-CN" sz="2400" dirty="0" smtClean="0">
                <a:latin typeface="Times New Roman" panose="02020603050405020304" pitchFamily="18" charset="0"/>
                <a:cs typeface="Times New Roman" panose="02020603050405020304" pitchFamily="18" charset="0"/>
              </a:rPr>
              <a:t>，在</a:t>
            </a:r>
            <a:r>
              <a:rPr lang="zh-CN" altLang="zh-CN" sz="2400" dirty="0">
                <a:latin typeface="Times New Roman" panose="02020603050405020304" pitchFamily="18" charset="0"/>
                <a:cs typeface="Times New Roman" panose="02020603050405020304" pitchFamily="18" charset="0"/>
              </a:rPr>
              <a:t>测试结构等价时，当</a:t>
            </a:r>
            <a:r>
              <a:rPr lang="zh-CN" altLang="zh-CN" sz="2400" dirty="0" smtClean="0">
                <a:latin typeface="Times New Roman" panose="02020603050405020304" pitchFamily="18" charset="0"/>
                <a:cs typeface="Times New Roman" panose="02020603050405020304" pitchFamily="18" charset="0"/>
              </a:rPr>
              <a:t>遇到类型</a:t>
            </a:r>
            <a:r>
              <a:rPr lang="zh-CN" altLang="zh-CN" sz="2400" dirty="0">
                <a:latin typeface="Times New Roman" panose="02020603050405020304" pitchFamily="18" charset="0"/>
                <a:cs typeface="Times New Roman" panose="02020603050405020304" pitchFamily="18" charset="0"/>
              </a:rPr>
              <a:t>构造</a:t>
            </a:r>
            <a:r>
              <a:rPr lang="zh-CN" altLang="zh-CN" sz="2400" dirty="0" smtClean="0">
                <a:latin typeface="Times New Roman" panose="02020603050405020304" pitchFamily="18" charset="0"/>
                <a:cs typeface="Times New Roman" panose="02020603050405020304" pitchFamily="18" charset="0"/>
              </a:rPr>
              <a:t>器</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struct</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时</a:t>
            </a:r>
            <a:r>
              <a:rPr lang="zh-CN" altLang="zh-CN" sz="2400" dirty="0">
                <a:latin typeface="Times New Roman" panose="02020603050405020304" pitchFamily="18" charset="0"/>
                <a:cs typeface="Times New Roman" panose="02020603050405020304" pitchFamily="18" charset="0"/>
              </a:rPr>
              <a:t>，测试</a:t>
            </a:r>
            <a:r>
              <a:rPr lang="zh-CN" altLang="zh-CN" sz="2400" dirty="0" smtClean="0">
                <a:latin typeface="Times New Roman" panose="02020603050405020304" pitchFamily="18" charset="0"/>
                <a:cs typeface="Times New Roman" panose="02020603050405020304" pitchFamily="18" charset="0"/>
              </a:rPr>
              <a:t>停止</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结果</a:t>
            </a:r>
            <a:r>
              <a:rPr lang="zh-CN" altLang="zh-CN" dirty="0">
                <a:latin typeface="Times New Roman" panose="02020603050405020304" pitchFamily="18" charset="0"/>
                <a:cs typeface="Times New Roman" panose="02020603050405020304" pitchFamily="18" charset="0"/>
              </a:rPr>
              <a:t>被比较的类型或者由于它们有同样的命名结构类型而等价，或者</a:t>
            </a:r>
            <a:r>
              <a:rPr lang="zh-CN" altLang="zh-CN" dirty="0" smtClean="0">
                <a:latin typeface="Times New Roman" panose="02020603050405020304" pitchFamily="18" charset="0"/>
                <a:cs typeface="Times New Roman" panose="02020603050405020304" pitchFamily="18" charset="0"/>
              </a:rPr>
              <a:t>不等价</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这样</a:t>
            </a:r>
            <a:r>
              <a:rPr lang="zh-CN" altLang="zh-CN" dirty="0">
                <a:latin typeface="Times New Roman" panose="02020603050405020304" pitchFamily="18" charset="0"/>
                <a:cs typeface="Times New Roman" panose="02020603050405020304" pitchFamily="18" charset="0"/>
              </a:rPr>
              <a:t>就避免了类型等价性验证出现无限循环</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如：</a:t>
            </a:r>
            <a:endParaRPr lang="en-US" altLang="zh-CN" dirty="0" smtClean="0">
              <a:latin typeface="Times New Roman" panose="02020603050405020304" pitchFamily="18" charset="0"/>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a:p>
            <a:pPr lvl="2"/>
            <a:endParaRPr lang="en-US" altLang="zh-CN" dirty="0" smtClean="0">
              <a:latin typeface="Times New Roman" panose="02020603050405020304" pitchFamily="18" charset="0"/>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a:p>
            <a:pPr lvl="2"/>
            <a:endParaRPr lang="en-US" altLang="zh-CN"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cell_1 </a:t>
            </a:r>
            <a:r>
              <a:rPr lang="zh-CN" altLang="zh-CN"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 cell_2 </a:t>
            </a:r>
            <a:r>
              <a:rPr lang="zh-CN" altLang="zh-CN" sz="2400" dirty="0" smtClean="0"/>
              <a:t>结构等价</a:t>
            </a:r>
            <a:endParaRPr lang="en-US" altLang="zh-CN" sz="2400" dirty="0" smtClean="0"/>
          </a:p>
          <a:p>
            <a:r>
              <a:rPr lang="zh-CN" altLang="en-US" sz="2400" dirty="0">
                <a:latin typeface="Times New Roman" panose="02020603050405020304" pitchFamily="18" charset="0"/>
                <a:cs typeface="Times New Roman" panose="02020603050405020304" pitchFamily="18" charset="0"/>
              </a:rPr>
              <a:t>如果</a:t>
            </a:r>
            <a:r>
              <a:rPr lang="zh-CN" altLang="en-US" sz="2400" dirty="0" smtClean="0">
                <a:latin typeface="Times New Roman" panose="02020603050405020304" pitchFamily="18" charset="0"/>
                <a:cs typeface="Times New Roman" panose="02020603050405020304" pitchFamily="18" charset="0"/>
              </a:rPr>
              <a:t>开始时就假定</a:t>
            </a:r>
            <a:r>
              <a:rPr lang="en-US" altLang="zh-CN" sz="2400" dirty="0" smtClean="0">
                <a:latin typeface="Times New Roman" panose="02020603050405020304" pitchFamily="18" charset="0"/>
                <a:cs typeface="Times New Roman" panose="02020603050405020304" pitchFamily="18" charset="0"/>
              </a:rPr>
              <a:t>cell_1</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cell_2</a:t>
            </a:r>
            <a:r>
              <a:rPr lang="zh-CN" altLang="en-US" sz="2400" dirty="0">
                <a:latin typeface="Times New Roman" panose="02020603050405020304" pitchFamily="18" charset="0"/>
                <a:cs typeface="Times New Roman" panose="02020603050405020304" pitchFamily="18" charset="0"/>
              </a:rPr>
              <a:t>是结构等价的，</a:t>
            </a:r>
            <a:r>
              <a:rPr lang="zh-CN" altLang="en-US" sz="2400" dirty="0" smtClean="0">
                <a:latin typeface="Times New Roman" panose="02020603050405020304" pitchFamily="18" charset="0"/>
                <a:cs typeface="Times New Roman" panose="02020603050405020304" pitchFamily="18" charset="0"/>
              </a:rPr>
              <a:t>那么</a:t>
            </a:r>
            <a:r>
              <a:rPr lang="zh-CN" altLang="zh-CN" sz="2400" dirty="0"/>
              <a:t>采用无环表示，</a:t>
            </a:r>
            <a:r>
              <a:rPr lang="zh-CN" altLang="zh-CN" sz="2400" dirty="0" smtClean="0"/>
              <a:t>就</a:t>
            </a:r>
            <a:r>
              <a:rPr lang="zh-CN" altLang="en-US" sz="2400" dirty="0" smtClean="0"/>
              <a:t>可</a:t>
            </a:r>
            <a:r>
              <a:rPr lang="zh-CN" altLang="zh-CN" sz="2400" dirty="0" smtClean="0"/>
              <a:t>很</a:t>
            </a:r>
            <a:r>
              <a:rPr lang="zh-CN" altLang="zh-CN" sz="2400" dirty="0"/>
              <a:t>容易地</a:t>
            </a:r>
            <a:r>
              <a:rPr lang="zh-CN" altLang="zh-CN" sz="2400" dirty="0" smtClean="0"/>
              <a:t>得出</a:t>
            </a:r>
            <a:r>
              <a:rPr lang="en-US" altLang="zh-CN" sz="2400" dirty="0" smtClean="0">
                <a:latin typeface="Times New Roman" panose="02020603050405020304" pitchFamily="18" charset="0"/>
                <a:cs typeface="Times New Roman" panose="02020603050405020304" pitchFamily="18" charset="0"/>
              </a:rPr>
              <a:t>cell_1</a:t>
            </a:r>
            <a:r>
              <a:rPr lang="zh-CN" altLang="en-US" sz="2400" dirty="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cell_2</a:t>
            </a:r>
            <a:r>
              <a:rPr lang="zh-CN" altLang="en-US" sz="2400" dirty="0" smtClean="0">
                <a:latin typeface="Times New Roman" panose="02020603050405020304" pitchFamily="18" charset="0"/>
                <a:cs typeface="Times New Roman" panose="02020603050405020304" pitchFamily="18" charset="0"/>
              </a:rPr>
              <a:t>结构</a:t>
            </a:r>
            <a:r>
              <a:rPr lang="zh-CN" altLang="en-US" sz="2400" dirty="0">
                <a:latin typeface="Times New Roman" panose="02020603050405020304" pitchFamily="18" charset="0"/>
                <a:cs typeface="Times New Roman" panose="02020603050405020304" pitchFamily="18" charset="0"/>
              </a:rPr>
              <a:t>等价</a:t>
            </a:r>
            <a:r>
              <a:rPr lang="zh-CN" altLang="en-US" sz="2400" dirty="0" smtClean="0">
                <a:latin typeface="Times New Roman" panose="02020603050405020304" pitchFamily="18" charset="0"/>
                <a:cs typeface="Times New Roman" panose="02020603050405020304" pitchFamily="18" charset="0"/>
              </a:rPr>
              <a:t>的结论。</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67</a:t>
            </a:fld>
            <a:endParaRPr lang="en-US" altLang="zh-CN"/>
          </a:p>
        </p:txBody>
      </p:sp>
      <p:sp>
        <p:nvSpPr>
          <p:cNvPr id="7" name="矩形 6"/>
          <p:cNvSpPr/>
          <p:nvPr/>
        </p:nvSpPr>
        <p:spPr bwMode="auto">
          <a:xfrm>
            <a:off x="1691680" y="3609020"/>
            <a:ext cx="3060339" cy="148516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err="1">
                <a:cs typeface="Times New Roman" panose="02020603050405020304" pitchFamily="18" charset="0"/>
              </a:rPr>
              <a:t>struct</a:t>
            </a:r>
            <a:r>
              <a:rPr lang="en-US" altLang="zh-CN" sz="2000" dirty="0">
                <a:cs typeface="Times New Roman" panose="02020603050405020304" pitchFamily="18" charset="0"/>
              </a:rPr>
              <a:t>  cell_1 {</a:t>
            </a:r>
            <a:endParaRPr lang="zh-CN" altLang="zh-CN" sz="2000" dirty="0">
              <a:cs typeface="Times New Roman" panose="02020603050405020304" pitchFamily="18" charset="0"/>
            </a:endParaRPr>
          </a:p>
          <a:p>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info;</a:t>
            </a:r>
            <a:endParaRPr lang="zh-CN" altLang="zh-CN" sz="2000" dirty="0">
              <a:cs typeface="Times New Roman" panose="02020603050405020304" pitchFamily="18" charset="0"/>
            </a:endParaRPr>
          </a:p>
          <a:p>
            <a:r>
              <a:rPr lang="en-US" altLang="zh-CN" sz="2000" dirty="0">
                <a:cs typeface="Times New Roman" panose="02020603050405020304" pitchFamily="18" charset="0"/>
              </a:rPr>
              <a:t>      </a:t>
            </a:r>
            <a:r>
              <a:rPr lang="en-US" altLang="zh-CN" sz="2000" dirty="0" err="1">
                <a:cs typeface="Times New Roman" panose="02020603050405020304" pitchFamily="18" charset="0"/>
              </a:rPr>
              <a:t>struct</a:t>
            </a:r>
            <a:r>
              <a:rPr lang="en-US" altLang="zh-CN" sz="2000" dirty="0">
                <a:cs typeface="Times New Roman" panose="02020603050405020304" pitchFamily="18" charset="0"/>
              </a:rPr>
              <a:t>  cell_1 * next;</a:t>
            </a:r>
            <a:endParaRPr lang="zh-CN" altLang="zh-CN" sz="2000" dirty="0">
              <a:cs typeface="Times New Roman" panose="02020603050405020304" pitchFamily="18" charset="0"/>
            </a:endParaRPr>
          </a:p>
          <a:p>
            <a:r>
              <a:rPr lang="en-US" altLang="zh-CN" sz="2000" dirty="0">
                <a:cs typeface="Times New Roman" panose="02020603050405020304" pitchFamily="18" charset="0"/>
              </a:rPr>
              <a:t>   </a:t>
            </a:r>
            <a:r>
              <a:rPr lang="en-US" altLang="zh-CN" sz="2000" dirty="0" smtClean="0">
                <a:cs typeface="Times New Roman" panose="02020603050405020304" pitchFamily="18" charset="0"/>
              </a:rPr>
              <a:t>};</a:t>
            </a:r>
            <a:endParaRPr lang="zh-CN" altLang="zh-CN" sz="2000" dirty="0">
              <a:cs typeface="Times New Roman" panose="02020603050405020304" pitchFamily="18" charset="0"/>
            </a:endParaRPr>
          </a:p>
        </p:txBody>
      </p:sp>
      <p:sp>
        <p:nvSpPr>
          <p:cNvPr id="8" name="矩形 7"/>
          <p:cNvSpPr/>
          <p:nvPr/>
        </p:nvSpPr>
        <p:spPr bwMode="auto">
          <a:xfrm>
            <a:off x="4932040" y="3609020"/>
            <a:ext cx="3060339" cy="148516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err="1" smtClean="0">
                <a:cs typeface="Times New Roman" panose="02020603050405020304" pitchFamily="18" charset="0"/>
              </a:rPr>
              <a:t>struct</a:t>
            </a:r>
            <a:r>
              <a:rPr lang="en-US" altLang="zh-CN" sz="2000" dirty="0" smtClean="0">
                <a:cs typeface="Times New Roman" panose="02020603050405020304" pitchFamily="18" charset="0"/>
              </a:rPr>
              <a:t>  </a:t>
            </a:r>
            <a:r>
              <a:rPr lang="en-US" altLang="zh-CN" sz="2000" dirty="0">
                <a:cs typeface="Times New Roman" panose="02020603050405020304" pitchFamily="18" charset="0"/>
              </a:rPr>
              <a:t>cell_2 {</a:t>
            </a:r>
            <a:endParaRPr lang="zh-CN" altLang="zh-CN" sz="2000" dirty="0">
              <a:cs typeface="Times New Roman" panose="02020603050405020304" pitchFamily="18" charset="0"/>
            </a:endParaRPr>
          </a:p>
          <a:p>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info;</a:t>
            </a:r>
            <a:endParaRPr lang="zh-CN" altLang="zh-CN" sz="2000" dirty="0">
              <a:cs typeface="Times New Roman" panose="02020603050405020304" pitchFamily="18" charset="0"/>
            </a:endParaRPr>
          </a:p>
          <a:p>
            <a:r>
              <a:rPr lang="en-US" altLang="zh-CN" sz="2000" dirty="0">
                <a:cs typeface="Times New Roman" panose="02020603050405020304" pitchFamily="18" charset="0"/>
              </a:rPr>
              <a:t>      </a:t>
            </a:r>
            <a:r>
              <a:rPr lang="en-US" altLang="zh-CN" sz="2000" dirty="0" err="1">
                <a:cs typeface="Times New Roman" panose="02020603050405020304" pitchFamily="18" charset="0"/>
              </a:rPr>
              <a:t>struct</a:t>
            </a:r>
            <a:r>
              <a:rPr lang="en-US" altLang="zh-CN" sz="2000" dirty="0">
                <a:cs typeface="Times New Roman" panose="02020603050405020304" pitchFamily="18" charset="0"/>
              </a:rPr>
              <a:t>  cell_2 * next;</a:t>
            </a:r>
            <a:endParaRPr lang="zh-CN" altLang="zh-CN" sz="2000" dirty="0">
              <a:cs typeface="Times New Roman" panose="02020603050405020304" pitchFamily="18" charset="0"/>
            </a:endParaRPr>
          </a:p>
          <a:p>
            <a:r>
              <a:rPr lang="en-US" altLang="zh-CN" sz="2000" dirty="0">
                <a:cs typeface="Times New Roman" panose="02020603050405020304" pitchFamily="18" charset="0"/>
              </a:rPr>
              <a:t>   };</a:t>
            </a:r>
            <a:endParaRPr kumimoji="1" lang="zh-CN" altLang="en-US" sz="2000" b="1" i="0" u="none" strike="noStrike" cap="none" normalizeH="0" baseline="0" dirty="0" smtClean="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140049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up)">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up)">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90BEA53-9E63-4B57-923E-F8354DAF1634}" type="slidenum">
              <a:rPr lang="en-US" altLang="zh-CN"/>
              <a:pPr>
                <a:defRPr/>
              </a:pPr>
              <a:t>68</a:t>
            </a:fld>
            <a:endParaRPr lang="en-US" altLang="zh-CN"/>
          </a:p>
        </p:txBody>
      </p:sp>
      <p:sp>
        <p:nvSpPr>
          <p:cNvPr id="41987" name="Rectangle 2"/>
          <p:cNvSpPr>
            <a:spLocks noGrp="1" noChangeArrowheads="1"/>
          </p:cNvSpPr>
          <p:nvPr>
            <p:ph type="title"/>
          </p:nvPr>
        </p:nvSpPr>
        <p:spPr/>
        <p:txBody>
          <a:bodyPr/>
          <a:lstStyle/>
          <a:p>
            <a:pPr eaLnBrk="1" hangingPunct="1"/>
            <a:r>
              <a:rPr lang="en-US" altLang="zh-CN" dirty="0" smtClean="0"/>
              <a:t>6.4 </a:t>
            </a:r>
            <a:r>
              <a:rPr lang="zh-CN" altLang="en-US" dirty="0" smtClean="0"/>
              <a:t>一个简单的类型检查程序</a:t>
            </a:r>
          </a:p>
        </p:txBody>
      </p:sp>
      <p:sp>
        <p:nvSpPr>
          <p:cNvPr id="370691" name="Rectangle 3"/>
          <p:cNvSpPr>
            <a:spLocks noGrp="1" noChangeArrowheads="1"/>
          </p:cNvSpPr>
          <p:nvPr>
            <p:ph type="body" idx="1"/>
          </p:nvPr>
        </p:nvSpPr>
        <p:spPr>
          <a:xfrm>
            <a:off x="228600" y="1178750"/>
            <a:ext cx="8686800" cy="5355595"/>
          </a:xfrm>
        </p:spPr>
        <p:txBody>
          <a:bodyPr>
            <a:normAutofit lnSpcReduction="10000"/>
          </a:bodyPr>
          <a:lstStyle/>
          <a:p>
            <a:pPr eaLnBrk="1" hangingPunct="1"/>
            <a:r>
              <a:rPr lang="zh-CN" altLang="zh-CN" sz="2200" dirty="0"/>
              <a:t>类型</a:t>
            </a:r>
            <a:r>
              <a:rPr lang="zh-CN" altLang="zh-CN" sz="2200" dirty="0" smtClean="0"/>
              <a:t>体制</a:t>
            </a:r>
            <a:r>
              <a:rPr lang="zh-CN" altLang="en-US" sz="2200" dirty="0" smtClean="0"/>
              <a:t>：</a:t>
            </a:r>
            <a:r>
              <a:rPr lang="zh-CN" altLang="zh-CN" sz="2200" dirty="0" smtClean="0"/>
              <a:t>把</a:t>
            </a:r>
            <a:r>
              <a:rPr lang="zh-CN" altLang="zh-CN" sz="2200" dirty="0"/>
              <a:t>类型表达式指派到程序各组成部分的一组规则</a:t>
            </a:r>
            <a:r>
              <a:rPr lang="zh-CN" altLang="zh-CN" sz="2200" dirty="0" smtClean="0"/>
              <a:t>。</a:t>
            </a:r>
            <a:endParaRPr lang="en-US" altLang="zh-CN" sz="2200" dirty="0" smtClean="0"/>
          </a:p>
          <a:p>
            <a:pPr eaLnBrk="1" hangingPunct="1"/>
            <a:r>
              <a:rPr lang="zh-CN" altLang="zh-CN" sz="2200" dirty="0" smtClean="0"/>
              <a:t>类型</a:t>
            </a:r>
            <a:r>
              <a:rPr lang="zh-CN" altLang="zh-CN" sz="2200" dirty="0"/>
              <a:t>体制由类型检查程序实现</a:t>
            </a:r>
            <a:r>
              <a:rPr lang="zh-CN" altLang="zh-CN" sz="2200" dirty="0" smtClean="0"/>
              <a:t>。</a:t>
            </a:r>
            <a:endParaRPr lang="en-US" altLang="zh-CN" sz="2200" dirty="0" smtClean="0"/>
          </a:p>
          <a:p>
            <a:pPr eaLnBrk="1" hangingPunct="1"/>
            <a:r>
              <a:rPr lang="zh-CN" altLang="zh-CN" sz="2200" dirty="0" smtClean="0"/>
              <a:t>同</a:t>
            </a:r>
            <a:r>
              <a:rPr lang="zh-CN" altLang="zh-CN" sz="2200" dirty="0"/>
              <a:t>一语言的不同编译程序实现的类型体制可能</a:t>
            </a:r>
            <a:r>
              <a:rPr lang="zh-CN" altLang="zh-CN" sz="2200" dirty="0" smtClean="0"/>
              <a:t>不同</a:t>
            </a:r>
            <a:r>
              <a:rPr lang="zh-CN" altLang="en-US" sz="2200" dirty="0" smtClean="0"/>
              <a:t>，如：</a:t>
            </a:r>
            <a:endParaRPr lang="en-US" altLang="zh-CN" sz="2200" dirty="0" smtClean="0"/>
          </a:p>
          <a:p>
            <a:pPr lvl="1" eaLnBrk="1" hangingPunct="1"/>
            <a:r>
              <a:rPr lang="en-US" altLang="zh-CN" sz="2200" dirty="0" smtClean="0"/>
              <a:t>Pascal</a:t>
            </a:r>
            <a:r>
              <a:rPr lang="zh-CN" altLang="zh-CN" sz="2200" dirty="0"/>
              <a:t>语言</a:t>
            </a:r>
            <a:r>
              <a:rPr lang="zh-CN" altLang="zh-CN" sz="2200" dirty="0" smtClean="0"/>
              <a:t>规定</a:t>
            </a:r>
            <a:r>
              <a:rPr lang="zh-CN" altLang="en-US" sz="2200" dirty="0" smtClean="0"/>
              <a:t>：</a:t>
            </a:r>
            <a:r>
              <a:rPr lang="zh-CN" altLang="zh-CN" sz="2200" dirty="0" smtClean="0"/>
              <a:t>数组</a:t>
            </a:r>
            <a:r>
              <a:rPr lang="zh-CN" altLang="zh-CN" sz="2200" dirty="0"/>
              <a:t>的类型由数组的下标集合和数组元素的类型共同</a:t>
            </a:r>
            <a:r>
              <a:rPr lang="zh-CN" altLang="zh-CN" sz="2200" dirty="0" smtClean="0"/>
              <a:t>决定</a:t>
            </a:r>
            <a:r>
              <a:rPr lang="zh-CN" altLang="en-US" sz="2200" dirty="0" smtClean="0"/>
              <a:t>。</a:t>
            </a:r>
            <a:endParaRPr lang="en-US" altLang="zh-CN" sz="2200" dirty="0" smtClean="0"/>
          </a:p>
          <a:p>
            <a:pPr lvl="2" eaLnBrk="1" hangingPunct="1"/>
            <a:r>
              <a:rPr lang="zh-CN" altLang="zh-CN" sz="2200" dirty="0"/>
              <a:t>在数组作为参数传递时，</a:t>
            </a:r>
            <a:r>
              <a:rPr lang="zh-CN" altLang="zh-CN" sz="2200" dirty="0" smtClean="0"/>
              <a:t>实参必须</a:t>
            </a:r>
            <a:r>
              <a:rPr lang="zh-CN" altLang="zh-CN" sz="2200" dirty="0"/>
              <a:t>和</a:t>
            </a:r>
            <a:r>
              <a:rPr lang="zh-CN" altLang="zh-CN" sz="2200" dirty="0" smtClean="0"/>
              <a:t>形参具有</a:t>
            </a:r>
            <a:r>
              <a:rPr lang="zh-CN" altLang="zh-CN" sz="2200" dirty="0"/>
              <a:t>完全相同的类型，</a:t>
            </a:r>
            <a:r>
              <a:rPr lang="zh-CN" altLang="zh-CN" sz="2200" dirty="0" smtClean="0"/>
              <a:t>即具有</a:t>
            </a:r>
            <a:r>
              <a:rPr lang="zh-CN" altLang="zh-CN" sz="2200" dirty="0"/>
              <a:t>同样的下标集合和数组元素类型</a:t>
            </a:r>
            <a:r>
              <a:rPr lang="zh-CN" altLang="zh-CN" sz="2200" dirty="0" smtClean="0"/>
              <a:t>。</a:t>
            </a:r>
            <a:endParaRPr lang="en-US" altLang="zh-CN" sz="2200" dirty="0" smtClean="0"/>
          </a:p>
          <a:p>
            <a:pPr lvl="1" eaLnBrk="1" hangingPunct="1"/>
            <a:r>
              <a:rPr lang="zh-CN" altLang="zh-CN" sz="2200" dirty="0" smtClean="0"/>
              <a:t>实际上，许多</a:t>
            </a:r>
            <a:r>
              <a:rPr lang="en-US" altLang="zh-CN" sz="2200" dirty="0"/>
              <a:t>Pascal</a:t>
            </a:r>
            <a:r>
              <a:rPr lang="zh-CN" altLang="zh-CN" sz="2200" dirty="0"/>
              <a:t>语言的编译程序允许数组的下标集合没有指明</a:t>
            </a:r>
            <a:r>
              <a:rPr lang="zh-CN" altLang="zh-CN" sz="2200" dirty="0" smtClean="0"/>
              <a:t>，</a:t>
            </a:r>
            <a:r>
              <a:rPr lang="zh-CN" altLang="en-US" sz="2200" dirty="0" smtClean="0"/>
              <a:t>即只检查元素的类型。</a:t>
            </a:r>
            <a:endParaRPr lang="en-US" altLang="zh-CN" sz="2200" dirty="0" smtClean="0"/>
          </a:p>
          <a:p>
            <a:pPr lvl="2" eaLnBrk="1" hangingPunct="1"/>
            <a:r>
              <a:rPr lang="zh-CN" altLang="zh-CN" sz="2200" dirty="0" smtClean="0"/>
              <a:t>实现</a:t>
            </a:r>
            <a:r>
              <a:rPr lang="zh-CN" altLang="zh-CN" sz="2200" dirty="0"/>
              <a:t>的类型</a:t>
            </a:r>
            <a:r>
              <a:rPr lang="zh-CN" altLang="zh-CN" sz="2200" dirty="0" smtClean="0"/>
              <a:t>体制不同</a:t>
            </a:r>
            <a:r>
              <a:rPr lang="zh-CN" altLang="zh-CN" sz="2200" dirty="0"/>
              <a:t>于</a:t>
            </a:r>
            <a:r>
              <a:rPr lang="en-US" altLang="zh-CN" sz="2200" dirty="0"/>
              <a:t>Pascal</a:t>
            </a:r>
            <a:r>
              <a:rPr lang="zh-CN" altLang="zh-CN" sz="2200" dirty="0"/>
              <a:t>语言定义的体制</a:t>
            </a:r>
            <a:r>
              <a:rPr lang="zh-CN" altLang="zh-CN" sz="2200" dirty="0" smtClean="0"/>
              <a:t>。</a:t>
            </a:r>
            <a:endParaRPr lang="en-US" altLang="zh-CN" sz="2200" dirty="0" smtClean="0"/>
          </a:p>
          <a:p>
            <a:pPr eaLnBrk="1" hangingPunct="1"/>
            <a:r>
              <a:rPr lang="en-US" altLang="zh-CN" sz="2200" dirty="0" smtClean="0"/>
              <a:t>UNIX</a:t>
            </a:r>
            <a:r>
              <a:rPr lang="zh-CN" altLang="zh-CN" sz="2200" dirty="0"/>
              <a:t>系统提供的静态代码分析程序</a:t>
            </a:r>
            <a:r>
              <a:rPr lang="en-US" altLang="zh-CN" sz="2200" dirty="0"/>
              <a:t>lint</a:t>
            </a:r>
            <a:r>
              <a:rPr lang="zh-CN" altLang="zh-CN" sz="2200" dirty="0"/>
              <a:t>是</a:t>
            </a:r>
            <a:r>
              <a:rPr lang="zh-CN" altLang="zh-CN" sz="2200" dirty="0" smtClean="0"/>
              <a:t>一</a:t>
            </a:r>
            <a:r>
              <a:rPr lang="zh-CN" altLang="en-US" sz="2200" dirty="0" smtClean="0"/>
              <a:t>个</a:t>
            </a:r>
            <a:r>
              <a:rPr lang="zh-CN" altLang="zh-CN" sz="2200" dirty="0" smtClean="0"/>
              <a:t>比</a:t>
            </a:r>
            <a:r>
              <a:rPr lang="zh-CN" altLang="zh-CN" sz="2200" dirty="0"/>
              <a:t>大多数</a:t>
            </a:r>
            <a:r>
              <a:rPr lang="en-US" altLang="zh-CN" sz="2200" dirty="0"/>
              <a:t>C</a:t>
            </a:r>
            <a:r>
              <a:rPr lang="zh-CN" altLang="zh-CN" sz="2200" dirty="0"/>
              <a:t>语言编译程序</a:t>
            </a:r>
            <a:r>
              <a:rPr lang="zh-CN" altLang="zh-CN" sz="2200" dirty="0" smtClean="0"/>
              <a:t>更加</a:t>
            </a:r>
            <a:r>
              <a:rPr lang="zh-CN" altLang="zh-CN" sz="2200" dirty="0"/>
              <a:t>严密的编译</a:t>
            </a:r>
            <a:r>
              <a:rPr lang="zh-CN" altLang="zh-CN" sz="2200" dirty="0" smtClean="0"/>
              <a:t>工具</a:t>
            </a:r>
            <a:r>
              <a:rPr lang="zh-CN" altLang="en-US" sz="2200" dirty="0" smtClean="0"/>
              <a:t>。</a:t>
            </a:r>
            <a:endParaRPr lang="en-US" altLang="zh-CN" sz="2200" dirty="0" smtClean="0"/>
          </a:p>
          <a:p>
            <a:pPr lvl="1" eaLnBrk="1" hangingPunct="1"/>
            <a:r>
              <a:rPr lang="zh-CN" altLang="zh-CN" sz="2200" dirty="0" smtClean="0"/>
              <a:t>可以对</a:t>
            </a:r>
            <a:r>
              <a:rPr lang="zh-CN" altLang="en-US" sz="2200" dirty="0" smtClean="0"/>
              <a:t>源程序</a:t>
            </a:r>
            <a:r>
              <a:rPr lang="zh-CN" altLang="zh-CN" sz="2200" dirty="0" smtClean="0"/>
              <a:t>进行</a:t>
            </a:r>
            <a:r>
              <a:rPr lang="zh-CN" altLang="zh-CN" sz="2200" dirty="0"/>
              <a:t>更加广泛的错误分析</a:t>
            </a:r>
            <a:r>
              <a:rPr lang="zh-CN" altLang="zh-CN" sz="2200" dirty="0" smtClean="0"/>
              <a:t>，可以</a:t>
            </a:r>
            <a:r>
              <a:rPr lang="zh-CN" altLang="zh-CN" sz="2200" dirty="0"/>
              <a:t>检查出一般的</a:t>
            </a:r>
            <a:r>
              <a:rPr lang="en-US" altLang="zh-CN" sz="2200" dirty="0"/>
              <a:t>C</a:t>
            </a:r>
            <a:r>
              <a:rPr lang="zh-CN" altLang="zh-CN" sz="2200" dirty="0"/>
              <a:t>语言编译程序查不出来的一些类型</a:t>
            </a:r>
            <a:r>
              <a:rPr lang="zh-CN" altLang="zh-CN" sz="2200" dirty="0" smtClean="0"/>
              <a:t>错误</a:t>
            </a:r>
            <a:r>
              <a:rPr lang="zh-CN" altLang="en-US" sz="2200" dirty="0" smtClean="0"/>
              <a:t>。</a:t>
            </a:r>
            <a:endParaRPr lang="en-US" altLang="zh-CN" sz="2200" dirty="0" smtClean="0"/>
          </a:p>
          <a:p>
            <a:pPr lvl="1" eaLnBrk="1" hangingPunct="1"/>
            <a:r>
              <a:rPr lang="zh-CN" altLang="zh-CN" sz="2200" dirty="0" smtClean="0"/>
              <a:t>因为</a:t>
            </a:r>
            <a:r>
              <a:rPr lang="en-US" altLang="zh-CN" sz="2200" dirty="0" smtClean="0"/>
              <a:t>lint</a:t>
            </a:r>
            <a:r>
              <a:rPr lang="zh-CN" altLang="zh-CN" sz="2200" dirty="0" smtClean="0"/>
              <a:t>所</a:t>
            </a:r>
            <a:r>
              <a:rPr lang="zh-CN" altLang="zh-CN" sz="2200" dirty="0"/>
              <a:t>实现的类型体制更详细。</a:t>
            </a:r>
            <a:endParaRPr lang="zh-CN" alt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wipe(up)">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wipe(up)">
                                      <p:cBhvr>
                                        <p:cTn id="12" dur="500"/>
                                        <p:tgtEl>
                                          <p:spTgt spid="370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Effect transition="in" filter="wipe(up)">
                                      <p:cBhvr>
                                        <p:cTn id="17" dur="500"/>
                                        <p:tgtEl>
                                          <p:spTgt spid="370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0691">
                                            <p:txEl>
                                              <p:pRg st="3" end="3"/>
                                            </p:txEl>
                                          </p:spTgt>
                                        </p:tgtEl>
                                        <p:attrNameLst>
                                          <p:attrName>style.visibility</p:attrName>
                                        </p:attrNameLst>
                                      </p:cBhvr>
                                      <p:to>
                                        <p:strVal val="visible"/>
                                      </p:to>
                                    </p:set>
                                    <p:animEffect transition="in" filter="wipe(up)">
                                      <p:cBhvr>
                                        <p:cTn id="22" dur="500"/>
                                        <p:tgtEl>
                                          <p:spTgt spid="370691">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70691">
                                            <p:txEl>
                                              <p:pRg st="4" end="4"/>
                                            </p:txEl>
                                          </p:spTgt>
                                        </p:tgtEl>
                                        <p:attrNameLst>
                                          <p:attrName>style.visibility</p:attrName>
                                        </p:attrNameLst>
                                      </p:cBhvr>
                                      <p:to>
                                        <p:strVal val="visible"/>
                                      </p:to>
                                    </p:set>
                                    <p:animEffect transition="in" filter="wipe(up)">
                                      <p:cBhvr>
                                        <p:cTn id="26" dur="500"/>
                                        <p:tgtEl>
                                          <p:spTgt spid="37069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70691">
                                            <p:txEl>
                                              <p:pRg st="5" end="5"/>
                                            </p:txEl>
                                          </p:spTgt>
                                        </p:tgtEl>
                                        <p:attrNameLst>
                                          <p:attrName>style.visibility</p:attrName>
                                        </p:attrNameLst>
                                      </p:cBhvr>
                                      <p:to>
                                        <p:strVal val="visible"/>
                                      </p:to>
                                    </p:set>
                                    <p:animEffect transition="in" filter="wipe(up)">
                                      <p:cBhvr>
                                        <p:cTn id="31" dur="500"/>
                                        <p:tgtEl>
                                          <p:spTgt spid="370691">
                                            <p:txEl>
                                              <p:pRg st="5" end="5"/>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70691">
                                            <p:txEl>
                                              <p:pRg st="6" end="6"/>
                                            </p:txEl>
                                          </p:spTgt>
                                        </p:tgtEl>
                                        <p:attrNameLst>
                                          <p:attrName>style.visibility</p:attrName>
                                        </p:attrNameLst>
                                      </p:cBhvr>
                                      <p:to>
                                        <p:strVal val="visible"/>
                                      </p:to>
                                    </p:set>
                                    <p:animEffect transition="in" filter="wipe(up)">
                                      <p:cBhvr>
                                        <p:cTn id="35" dur="500"/>
                                        <p:tgtEl>
                                          <p:spTgt spid="37069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70691">
                                            <p:txEl>
                                              <p:pRg st="7" end="7"/>
                                            </p:txEl>
                                          </p:spTgt>
                                        </p:tgtEl>
                                        <p:attrNameLst>
                                          <p:attrName>style.visibility</p:attrName>
                                        </p:attrNameLst>
                                      </p:cBhvr>
                                      <p:to>
                                        <p:strVal val="visible"/>
                                      </p:to>
                                    </p:set>
                                    <p:animEffect transition="in" filter="wipe(up)">
                                      <p:cBhvr>
                                        <p:cTn id="40" dur="500"/>
                                        <p:tgtEl>
                                          <p:spTgt spid="370691">
                                            <p:txEl>
                                              <p:pRg st="7" end="7"/>
                                            </p:txEl>
                                          </p:spTgt>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370691">
                                            <p:txEl>
                                              <p:pRg st="8" end="8"/>
                                            </p:txEl>
                                          </p:spTgt>
                                        </p:tgtEl>
                                        <p:attrNameLst>
                                          <p:attrName>style.visibility</p:attrName>
                                        </p:attrNameLst>
                                      </p:cBhvr>
                                      <p:to>
                                        <p:strVal val="visible"/>
                                      </p:to>
                                    </p:set>
                                    <p:animEffect transition="in" filter="wipe(up)">
                                      <p:cBhvr>
                                        <p:cTn id="44" dur="500"/>
                                        <p:tgtEl>
                                          <p:spTgt spid="370691">
                                            <p:txEl>
                                              <p:pRg st="8" end="8"/>
                                            </p:txEl>
                                          </p:spTgt>
                                        </p:tgtEl>
                                      </p:cBhvr>
                                    </p:animEffect>
                                  </p:childTnLst>
                                </p:cTn>
                              </p:par>
                            </p:childTnLst>
                          </p:cTn>
                        </p:par>
                        <p:par>
                          <p:cTn id="45" fill="hold">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370691">
                                            <p:txEl>
                                              <p:pRg st="9" end="9"/>
                                            </p:txEl>
                                          </p:spTgt>
                                        </p:tgtEl>
                                        <p:attrNameLst>
                                          <p:attrName>style.visibility</p:attrName>
                                        </p:attrNameLst>
                                      </p:cBhvr>
                                      <p:to>
                                        <p:strVal val="visible"/>
                                      </p:to>
                                    </p:set>
                                    <p:animEffect transition="in" filter="wipe(up)">
                                      <p:cBhvr>
                                        <p:cTn id="48" dur="500"/>
                                        <p:tgtEl>
                                          <p:spTgt spid="3706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476544" y="1588351"/>
            <a:ext cx="8325925" cy="468052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i="1" dirty="0">
                <a:cs typeface="Times New Roman" panose="02020603050405020304" pitchFamily="18" charset="0"/>
              </a:rPr>
              <a:t>P</a:t>
            </a:r>
            <a:r>
              <a:rPr lang="en-US" altLang="zh-CN" dirty="0" smtClean="0">
                <a:cs typeface="Times New Roman" panose="02020603050405020304" pitchFamily="18" charset="0"/>
                <a:sym typeface="Symbol"/>
              </a:rPr>
              <a:t> </a:t>
            </a:r>
            <a:r>
              <a:rPr lang="en-US" altLang="zh-CN" i="1" dirty="0" smtClean="0">
                <a:cs typeface="Times New Roman" panose="02020603050405020304" pitchFamily="18" charset="0"/>
              </a:rPr>
              <a:t>D</a:t>
            </a:r>
            <a:r>
              <a:rPr lang="en-US" altLang="zh-CN" dirty="0" smtClean="0">
                <a:cs typeface="Times New Roman" panose="02020603050405020304" pitchFamily="18" charset="0"/>
              </a:rPr>
              <a:t>;</a:t>
            </a:r>
            <a:r>
              <a:rPr lang="en-US" altLang="zh-CN" i="1" dirty="0" smtClean="0">
                <a:cs typeface="Times New Roman" panose="02020603050405020304" pitchFamily="18" charset="0"/>
              </a:rPr>
              <a:t>S</a:t>
            </a:r>
            <a:endParaRPr lang="zh-CN" altLang="zh-CN" dirty="0">
              <a:cs typeface="Times New Roman" panose="02020603050405020304" pitchFamily="18" charset="0"/>
            </a:endParaRPr>
          </a:p>
          <a:p>
            <a:r>
              <a:rPr lang="en-US" altLang="zh-CN" i="1" dirty="0">
                <a:cs typeface="Times New Roman" panose="02020603050405020304" pitchFamily="18" charset="0"/>
              </a:rPr>
              <a:t>D</a:t>
            </a:r>
            <a:r>
              <a:rPr lang="en-US" altLang="zh-CN" dirty="0" smtClean="0">
                <a:cs typeface="Times New Roman" panose="02020603050405020304" pitchFamily="18" charset="0"/>
                <a:sym typeface="Symbol"/>
              </a:rPr>
              <a:t> </a:t>
            </a:r>
            <a:r>
              <a:rPr lang="en-US" altLang="zh-CN" i="1" dirty="0" smtClean="0">
                <a:cs typeface="Times New Roman" panose="02020603050405020304" pitchFamily="18" charset="0"/>
              </a:rPr>
              <a:t>D</a:t>
            </a:r>
            <a:r>
              <a:rPr lang="en-US" altLang="zh-CN" dirty="0" smtClean="0">
                <a:cs typeface="Times New Roman" panose="02020603050405020304" pitchFamily="18" charset="0"/>
              </a:rPr>
              <a:t>;</a:t>
            </a:r>
            <a:r>
              <a:rPr lang="en-US" altLang="zh-CN" i="1" dirty="0" smtClean="0">
                <a:cs typeface="Times New Roman" panose="02020603050405020304" pitchFamily="18" charset="0"/>
              </a:rPr>
              <a:t>D</a:t>
            </a:r>
            <a:r>
              <a:rPr lang="en-US" altLang="zh-CN" dirty="0" smtClean="0">
                <a:cs typeface="Times New Roman" panose="02020603050405020304" pitchFamily="18" charset="0"/>
              </a:rPr>
              <a:t> </a:t>
            </a:r>
            <a:r>
              <a:rPr lang="en-US" altLang="zh-CN" dirty="0">
                <a:cs typeface="Times New Roman" panose="02020603050405020304" pitchFamily="18" charset="0"/>
              </a:rPr>
              <a:t>| </a:t>
            </a:r>
            <a:r>
              <a:rPr lang="en-US" altLang="zh-CN" dirty="0" err="1">
                <a:cs typeface="Times New Roman" panose="02020603050405020304" pitchFamily="18" charset="0"/>
              </a:rPr>
              <a:t>id:</a:t>
            </a:r>
            <a:r>
              <a:rPr lang="en-US" altLang="zh-CN" i="1" dirty="0" err="1">
                <a:cs typeface="Times New Roman" panose="02020603050405020304" pitchFamily="18" charset="0"/>
              </a:rPr>
              <a:t>T</a:t>
            </a:r>
            <a:r>
              <a:rPr lang="en-US" altLang="zh-CN" i="1" dirty="0">
                <a:cs typeface="Times New Roman" panose="02020603050405020304" pitchFamily="18" charset="0"/>
              </a:rPr>
              <a:t> </a:t>
            </a:r>
            <a:r>
              <a:rPr lang="en-US" altLang="zh-CN" dirty="0">
                <a:cs typeface="Times New Roman" panose="02020603050405020304" pitchFamily="18" charset="0"/>
              </a:rPr>
              <a:t>| proc id(</a:t>
            </a:r>
            <a:r>
              <a:rPr lang="en-US" altLang="zh-CN" i="1" dirty="0">
                <a:cs typeface="Times New Roman" panose="02020603050405020304" pitchFamily="18" charset="0"/>
              </a:rPr>
              <a:t>A</a:t>
            </a:r>
            <a:r>
              <a:rPr lang="en-US" altLang="zh-CN" dirty="0">
                <a:cs typeface="Times New Roman" panose="02020603050405020304" pitchFamily="18" charset="0"/>
              </a:rPr>
              <a:t>); </a:t>
            </a:r>
            <a:r>
              <a:rPr lang="en-US" altLang="zh-CN" i="1" dirty="0">
                <a:cs typeface="Times New Roman" panose="02020603050405020304" pitchFamily="18" charset="0"/>
              </a:rPr>
              <a:t>D</a:t>
            </a:r>
            <a:r>
              <a:rPr lang="en-US" altLang="zh-CN" dirty="0">
                <a:cs typeface="Times New Roman" panose="02020603050405020304" pitchFamily="18" charset="0"/>
              </a:rPr>
              <a:t>; </a:t>
            </a:r>
            <a:r>
              <a:rPr lang="en-US" altLang="zh-CN" i="1" dirty="0">
                <a:cs typeface="Times New Roman" panose="02020603050405020304" pitchFamily="18" charset="0"/>
              </a:rPr>
              <a:t>S | </a:t>
            </a:r>
            <a:r>
              <a:rPr lang="en-US" altLang="zh-CN" dirty="0" err="1">
                <a:cs typeface="Times New Roman" panose="02020603050405020304" pitchFamily="18" charset="0"/>
              </a:rPr>
              <a:t>func</a:t>
            </a:r>
            <a:r>
              <a:rPr lang="en-US" altLang="zh-CN" dirty="0">
                <a:cs typeface="Times New Roman" panose="02020603050405020304" pitchFamily="18" charset="0"/>
              </a:rPr>
              <a:t> id(</a:t>
            </a:r>
            <a:r>
              <a:rPr lang="en-US" altLang="zh-CN" i="1" dirty="0">
                <a:cs typeface="Times New Roman" panose="02020603050405020304" pitchFamily="18" charset="0"/>
              </a:rPr>
              <a:t>A</a:t>
            </a:r>
            <a:r>
              <a:rPr lang="en-US" altLang="zh-CN" dirty="0">
                <a:cs typeface="Times New Roman" panose="02020603050405020304" pitchFamily="18" charset="0"/>
              </a:rPr>
              <a:t>): </a:t>
            </a:r>
            <a:r>
              <a:rPr lang="en-US" altLang="zh-CN" i="1" dirty="0">
                <a:cs typeface="Times New Roman" panose="02020603050405020304" pitchFamily="18" charset="0"/>
              </a:rPr>
              <a:t>T</a:t>
            </a:r>
            <a:r>
              <a:rPr lang="en-US" altLang="zh-CN" dirty="0">
                <a:cs typeface="Times New Roman" panose="02020603050405020304" pitchFamily="18" charset="0"/>
              </a:rPr>
              <a:t>; </a:t>
            </a:r>
            <a:r>
              <a:rPr lang="en-US" altLang="zh-CN" i="1" dirty="0">
                <a:cs typeface="Times New Roman" panose="02020603050405020304" pitchFamily="18" charset="0"/>
              </a:rPr>
              <a:t>D</a:t>
            </a:r>
            <a:r>
              <a:rPr lang="en-US" altLang="zh-CN" dirty="0">
                <a:cs typeface="Times New Roman" panose="02020603050405020304" pitchFamily="18" charset="0"/>
              </a:rPr>
              <a:t>; </a:t>
            </a:r>
            <a:r>
              <a:rPr lang="en-US" altLang="zh-CN" i="1" dirty="0">
                <a:cs typeface="Times New Roman" panose="02020603050405020304" pitchFamily="18" charset="0"/>
              </a:rPr>
              <a:t>S</a:t>
            </a:r>
            <a:endParaRPr lang="zh-CN" altLang="zh-CN" dirty="0">
              <a:cs typeface="Times New Roman" panose="02020603050405020304" pitchFamily="18" charset="0"/>
            </a:endParaRPr>
          </a:p>
          <a:p>
            <a:r>
              <a:rPr lang="en-US" altLang="zh-CN" i="1" dirty="0">
                <a:cs typeface="Times New Roman" panose="02020603050405020304" pitchFamily="18" charset="0"/>
              </a:rPr>
              <a:t>T</a:t>
            </a:r>
            <a:r>
              <a:rPr lang="en-US" altLang="zh-CN" dirty="0" smtClean="0">
                <a:cs typeface="Times New Roman" panose="02020603050405020304" pitchFamily="18" charset="0"/>
                <a:sym typeface="Symbol"/>
              </a:rPr>
              <a:t> </a:t>
            </a:r>
            <a:r>
              <a:rPr lang="en-US" altLang="zh-CN" dirty="0" smtClean="0">
                <a:cs typeface="Times New Roman" panose="02020603050405020304" pitchFamily="18" charset="0"/>
              </a:rPr>
              <a:t>char </a:t>
            </a:r>
            <a:r>
              <a:rPr lang="en-US" altLang="zh-CN" dirty="0">
                <a:cs typeface="Times New Roman" panose="02020603050405020304" pitchFamily="18" charset="0"/>
              </a:rPr>
              <a:t>| integer | real | </a:t>
            </a:r>
            <a:r>
              <a:rPr lang="en-US" altLang="zh-CN" dirty="0" err="1">
                <a:cs typeface="Times New Roman" panose="02020603050405020304" pitchFamily="18" charset="0"/>
              </a:rPr>
              <a:t>boolean</a:t>
            </a:r>
            <a:r>
              <a:rPr lang="en-US" altLang="zh-CN" dirty="0">
                <a:cs typeface="Times New Roman" panose="02020603050405020304" pitchFamily="18" charset="0"/>
              </a:rPr>
              <a:t> </a:t>
            </a:r>
            <a:r>
              <a:rPr lang="en-US" altLang="zh-CN" dirty="0" smtClean="0">
                <a:cs typeface="Times New Roman" panose="02020603050405020304" pitchFamily="18" charset="0"/>
              </a:rPr>
              <a:t/>
            </a:r>
            <a:br>
              <a:rPr lang="en-US" altLang="zh-CN" dirty="0" smtClean="0">
                <a:cs typeface="Times New Roman" panose="02020603050405020304" pitchFamily="18" charset="0"/>
              </a:rPr>
            </a:br>
            <a:r>
              <a:rPr lang="en-US" altLang="zh-CN" dirty="0" smtClean="0">
                <a:cs typeface="Times New Roman" panose="02020603050405020304" pitchFamily="18" charset="0"/>
              </a:rPr>
              <a:t>     | </a:t>
            </a:r>
            <a:r>
              <a:rPr lang="en-US" altLang="zh-CN" dirty="0">
                <a:cs typeface="Times New Roman" panose="02020603050405020304" pitchFamily="18" charset="0"/>
              </a:rPr>
              <a:t>array [</a:t>
            </a:r>
            <a:r>
              <a:rPr lang="en-US" altLang="zh-CN" dirty="0" err="1">
                <a:cs typeface="Times New Roman" panose="02020603050405020304" pitchFamily="18" charset="0"/>
              </a:rPr>
              <a:t>num</a:t>
            </a:r>
            <a:r>
              <a:rPr lang="en-US" altLang="zh-CN" dirty="0">
                <a:cs typeface="Times New Roman" panose="02020603050405020304" pitchFamily="18" charset="0"/>
              </a:rPr>
              <a:t>] of </a:t>
            </a:r>
            <a:r>
              <a:rPr lang="en-US" altLang="zh-CN" i="1" dirty="0">
                <a:cs typeface="Times New Roman" panose="02020603050405020304" pitchFamily="18" charset="0"/>
              </a:rPr>
              <a:t>T</a:t>
            </a:r>
            <a:r>
              <a:rPr lang="en-US" altLang="zh-CN" dirty="0">
                <a:cs typeface="Times New Roman" panose="02020603050405020304" pitchFamily="18" charset="0"/>
              </a:rPr>
              <a:t> </a:t>
            </a:r>
            <a:r>
              <a:rPr lang="en-US" altLang="zh-CN" dirty="0" smtClean="0">
                <a:cs typeface="Times New Roman" panose="02020603050405020304" pitchFamily="18" charset="0"/>
              </a:rPr>
              <a:t>  |  </a:t>
            </a:r>
            <a:r>
              <a:rPr lang="en-US" altLang="zh-CN" dirty="0">
                <a:cs typeface="Times New Roman" panose="02020603050405020304" pitchFamily="18" charset="0"/>
                <a:sym typeface="Symbol"/>
              </a:rPr>
              <a:t></a:t>
            </a:r>
            <a:r>
              <a:rPr lang="en-US" altLang="zh-CN" i="1" dirty="0">
                <a:cs typeface="Times New Roman" panose="02020603050405020304" pitchFamily="18" charset="0"/>
              </a:rPr>
              <a:t>T</a:t>
            </a:r>
            <a:r>
              <a:rPr lang="en-US" altLang="zh-CN" dirty="0">
                <a:cs typeface="Times New Roman" panose="02020603050405020304" pitchFamily="18" charset="0"/>
              </a:rPr>
              <a:t> </a:t>
            </a:r>
            <a:r>
              <a:rPr lang="en-US" altLang="zh-CN" dirty="0" smtClean="0">
                <a:cs typeface="Times New Roman" panose="02020603050405020304" pitchFamily="18" charset="0"/>
              </a:rPr>
              <a:t> |  </a:t>
            </a:r>
            <a:r>
              <a:rPr lang="en-US" altLang="zh-CN" dirty="0">
                <a:cs typeface="Times New Roman" panose="02020603050405020304" pitchFamily="18" charset="0"/>
              </a:rPr>
              <a:t>record </a:t>
            </a:r>
            <a:r>
              <a:rPr lang="en-US" altLang="zh-CN" i="1" dirty="0">
                <a:cs typeface="Times New Roman" panose="02020603050405020304" pitchFamily="18" charset="0"/>
              </a:rPr>
              <a:t>D</a:t>
            </a:r>
            <a:r>
              <a:rPr lang="en-US" altLang="zh-CN" dirty="0">
                <a:cs typeface="Times New Roman" panose="02020603050405020304" pitchFamily="18" charset="0"/>
              </a:rPr>
              <a:t> end </a:t>
            </a:r>
            <a:endParaRPr lang="zh-CN" altLang="zh-CN" dirty="0">
              <a:cs typeface="Times New Roman" panose="02020603050405020304" pitchFamily="18" charset="0"/>
            </a:endParaRPr>
          </a:p>
          <a:p>
            <a:r>
              <a:rPr lang="en-US" altLang="zh-CN" i="1" dirty="0">
                <a:cs typeface="Times New Roman" panose="02020603050405020304" pitchFamily="18" charset="0"/>
              </a:rPr>
              <a:t>A</a:t>
            </a:r>
            <a:r>
              <a:rPr lang="en-US" altLang="zh-CN" dirty="0" smtClean="0">
                <a:cs typeface="Times New Roman" panose="02020603050405020304" pitchFamily="18" charset="0"/>
                <a:sym typeface="Symbol"/>
              </a:rPr>
              <a:t> </a:t>
            </a:r>
            <a:r>
              <a:rPr lang="en-US" altLang="zh-CN" i="1" dirty="0" smtClean="0">
                <a:cs typeface="Times New Roman" panose="02020603050405020304" pitchFamily="18" charset="0"/>
                <a:sym typeface="Symbol"/>
              </a:rPr>
              <a:t> </a:t>
            </a:r>
            <a:r>
              <a:rPr lang="en-US" altLang="zh-CN" i="1" dirty="0" smtClean="0">
                <a:cs typeface="Times New Roman" panose="02020603050405020304" pitchFamily="18" charset="0"/>
              </a:rPr>
              <a:t> |  </a:t>
            </a:r>
            <a:r>
              <a:rPr lang="en-US" altLang="zh-CN" i="1" dirty="0" err="1">
                <a:cs typeface="Times New Roman" panose="02020603050405020304" pitchFamily="18" charset="0"/>
              </a:rPr>
              <a:t>paramlist</a:t>
            </a:r>
            <a:endParaRPr lang="zh-CN" altLang="zh-CN" dirty="0">
              <a:cs typeface="Times New Roman" panose="02020603050405020304" pitchFamily="18" charset="0"/>
            </a:endParaRPr>
          </a:p>
          <a:p>
            <a:r>
              <a:rPr lang="fr-FR" altLang="zh-CN" i="1" dirty="0" smtClean="0">
                <a:cs typeface="Times New Roman" panose="02020603050405020304" pitchFamily="18" charset="0"/>
              </a:rPr>
              <a:t>paramlist </a:t>
            </a:r>
            <a:r>
              <a:rPr lang="en-US" altLang="zh-CN" dirty="0" smtClean="0">
                <a:cs typeface="Times New Roman" panose="02020603050405020304" pitchFamily="18" charset="0"/>
                <a:sym typeface="Symbol"/>
              </a:rPr>
              <a:t> </a:t>
            </a:r>
            <a:r>
              <a:rPr lang="fr-FR" altLang="zh-CN" dirty="0" smtClean="0">
                <a:cs typeface="Times New Roman" panose="02020603050405020304" pitchFamily="18" charset="0"/>
              </a:rPr>
              <a:t>id:</a:t>
            </a:r>
            <a:r>
              <a:rPr lang="fr-FR" altLang="zh-CN" i="1" dirty="0" smtClean="0">
                <a:cs typeface="Times New Roman" panose="02020603050405020304" pitchFamily="18" charset="0"/>
              </a:rPr>
              <a:t>T</a:t>
            </a:r>
            <a:r>
              <a:rPr lang="fr-FR" altLang="zh-CN" dirty="0" smtClean="0">
                <a:cs typeface="Times New Roman" panose="02020603050405020304" pitchFamily="18" charset="0"/>
              </a:rPr>
              <a:t>  |  </a:t>
            </a:r>
            <a:r>
              <a:rPr lang="fr-FR" altLang="zh-CN" i="1" dirty="0">
                <a:cs typeface="Times New Roman" panose="02020603050405020304" pitchFamily="18" charset="0"/>
              </a:rPr>
              <a:t>paramlist, </a:t>
            </a:r>
            <a:r>
              <a:rPr lang="fr-FR" altLang="zh-CN" dirty="0">
                <a:cs typeface="Times New Roman" panose="02020603050405020304" pitchFamily="18" charset="0"/>
              </a:rPr>
              <a:t>id:</a:t>
            </a:r>
            <a:r>
              <a:rPr lang="fr-FR" altLang="zh-CN" i="1" dirty="0">
                <a:cs typeface="Times New Roman" panose="02020603050405020304" pitchFamily="18" charset="0"/>
              </a:rPr>
              <a:t>T</a:t>
            </a:r>
            <a:endParaRPr lang="zh-CN" altLang="zh-CN" dirty="0">
              <a:cs typeface="Times New Roman" panose="02020603050405020304" pitchFamily="18" charset="0"/>
            </a:endParaRPr>
          </a:p>
          <a:p>
            <a:r>
              <a:rPr lang="pt-BR" altLang="zh-CN" i="1" dirty="0">
                <a:cs typeface="Times New Roman" panose="02020603050405020304" pitchFamily="18" charset="0"/>
              </a:rPr>
              <a:t>S</a:t>
            </a:r>
            <a:r>
              <a:rPr lang="en-US" altLang="zh-CN" dirty="0" smtClean="0">
                <a:cs typeface="Times New Roman" panose="02020603050405020304" pitchFamily="18" charset="0"/>
                <a:sym typeface="Symbol"/>
              </a:rPr>
              <a:t> </a:t>
            </a:r>
            <a:r>
              <a:rPr lang="pt-BR" altLang="zh-CN" dirty="0" smtClean="0">
                <a:cs typeface="Times New Roman" panose="02020603050405020304" pitchFamily="18" charset="0"/>
              </a:rPr>
              <a:t>id</a:t>
            </a:r>
            <a:r>
              <a:rPr lang="pt-BR" altLang="zh-CN" dirty="0">
                <a:cs typeface="Times New Roman" panose="02020603050405020304" pitchFamily="18" charset="0"/>
              </a:rPr>
              <a:t>:=</a:t>
            </a:r>
            <a:r>
              <a:rPr lang="pt-BR" altLang="zh-CN" i="1" dirty="0">
                <a:cs typeface="Times New Roman" panose="02020603050405020304" pitchFamily="18" charset="0"/>
              </a:rPr>
              <a:t>E</a:t>
            </a:r>
            <a:r>
              <a:rPr lang="pt-BR" altLang="zh-CN" dirty="0">
                <a:cs typeface="Times New Roman" panose="02020603050405020304" pitchFamily="18" charset="0"/>
              </a:rPr>
              <a:t> </a:t>
            </a:r>
            <a:r>
              <a:rPr lang="pt-BR" altLang="zh-CN" dirty="0" smtClean="0">
                <a:cs typeface="Times New Roman" panose="02020603050405020304" pitchFamily="18" charset="0"/>
              </a:rPr>
              <a:t>|  </a:t>
            </a:r>
            <a:r>
              <a:rPr lang="pt-BR" altLang="zh-CN" dirty="0">
                <a:cs typeface="Times New Roman" panose="02020603050405020304" pitchFamily="18" charset="0"/>
              </a:rPr>
              <a:t>if </a:t>
            </a:r>
            <a:r>
              <a:rPr lang="pt-BR" altLang="zh-CN" i="1" dirty="0">
                <a:cs typeface="Times New Roman" panose="02020603050405020304" pitchFamily="18" charset="0"/>
              </a:rPr>
              <a:t>E</a:t>
            </a:r>
            <a:r>
              <a:rPr lang="pt-BR" altLang="zh-CN" dirty="0">
                <a:cs typeface="Times New Roman" panose="02020603050405020304" pitchFamily="18" charset="0"/>
              </a:rPr>
              <a:t> then </a:t>
            </a:r>
            <a:r>
              <a:rPr lang="pt-BR" altLang="zh-CN" i="1" dirty="0">
                <a:cs typeface="Times New Roman" panose="02020603050405020304" pitchFamily="18" charset="0"/>
              </a:rPr>
              <a:t>S</a:t>
            </a:r>
            <a:r>
              <a:rPr lang="pt-BR" altLang="zh-CN" baseline="-25000" dirty="0">
                <a:cs typeface="Times New Roman" panose="02020603050405020304" pitchFamily="18" charset="0"/>
              </a:rPr>
              <a:t> </a:t>
            </a:r>
            <a:r>
              <a:rPr lang="pt-BR" altLang="zh-CN" dirty="0" smtClean="0">
                <a:cs typeface="Times New Roman" panose="02020603050405020304" pitchFamily="18" charset="0"/>
              </a:rPr>
              <a:t>|  </a:t>
            </a:r>
            <a:r>
              <a:rPr lang="pt-BR" altLang="zh-CN" dirty="0">
                <a:cs typeface="Times New Roman" panose="02020603050405020304" pitchFamily="18" charset="0"/>
              </a:rPr>
              <a:t>while </a:t>
            </a:r>
            <a:r>
              <a:rPr lang="pt-BR" altLang="zh-CN" i="1" dirty="0">
                <a:cs typeface="Times New Roman" panose="02020603050405020304" pitchFamily="18" charset="0"/>
              </a:rPr>
              <a:t>E</a:t>
            </a:r>
            <a:r>
              <a:rPr lang="pt-BR" altLang="zh-CN" dirty="0">
                <a:cs typeface="Times New Roman" panose="02020603050405020304" pitchFamily="18" charset="0"/>
              </a:rPr>
              <a:t> do </a:t>
            </a:r>
            <a:r>
              <a:rPr lang="pt-BR" altLang="zh-CN" i="1" dirty="0">
                <a:cs typeface="Times New Roman" panose="02020603050405020304" pitchFamily="18" charset="0"/>
              </a:rPr>
              <a:t>S</a:t>
            </a:r>
            <a:r>
              <a:rPr lang="pt-BR" altLang="zh-CN" baseline="-25000" dirty="0">
                <a:cs typeface="Times New Roman" panose="02020603050405020304" pitchFamily="18" charset="0"/>
              </a:rPr>
              <a:t> </a:t>
            </a:r>
            <a:r>
              <a:rPr lang="pt-BR" altLang="zh-CN" dirty="0" smtClean="0">
                <a:cs typeface="Times New Roman" panose="02020603050405020304" pitchFamily="18" charset="0"/>
              </a:rPr>
              <a:t>|  </a:t>
            </a:r>
            <a:r>
              <a:rPr lang="pt-BR" altLang="zh-CN" dirty="0">
                <a:cs typeface="Times New Roman" panose="02020603050405020304" pitchFamily="18" charset="0"/>
              </a:rPr>
              <a:t>id(</a:t>
            </a:r>
            <a:r>
              <a:rPr lang="pt-BR" altLang="zh-CN" i="1" dirty="0">
                <a:cs typeface="Times New Roman" panose="02020603050405020304" pitchFamily="18" charset="0"/>
              </a:rPr>
              <a:t>rparam</a:t>
            </a:r>
            <a:r>
              <a:rPr lang="pt-BR" altLang="zh-CN" dirty="0">
                <a:cs typeface="Times New Roman" panose="02020603050405020304" pitchFamily="18" charset="0"/>
              </a:rPr>
              <a:t>) | </a:t>
            </a:r>
            <a:r>
              <a:rPr lang="pt-BR" altLang="zh-CN" dirty="0" smtClean="0">
                <a:cs typeface="Times New Roman" panose="02020603050405020304" pitchFamily="18" charset="0"/>
              </a:rPr>
              <a:t> </a:t>
            </a:r>
            <a:r>
              <a:rPr lang="pt-BR" altLang="zh-CN" i="1" dirty="0" smtClean="0">
                <a:cs typeface="Times New Roman" panose="02020603050405020304" pitchFamily="18" charset="0"/>
              </a:rPr>
              <a:t>S</a:t>
            </a:r>
            <a:r>
              <a:rPr lang="pt-BR" altLang="zh-CN" dirty="0" smtClean="0">
                <a:cs typeface="Times New Roman" panose="02020603050405020304" pitchFamily="18" charset="0"/>
              </a:rPr>
              <a:t>;</a:t>
            </a:r>
            <a:r>
              <a:rPr lang="pt-BR" altLang="zh-CN" i="1" dirty="0" smtClean="0">
                <a:cs typeface="Times New Roman" panose="02020603050405020304" pitchFamily="18" charset="0"/>
              </a:rPr>
              <a:t>S</a:t>
            </a:r>
            <a:endParaRPr lang="zh-CN" altLang="zh-CN" dirty="0">
              <a:cs typeface="Times New Roman" panose="02020603050405020304" pitchFamily="18" charset="0"/>
            </a:endParaRPr>
          </a:p>
          <a:p>
            <a:r>
              <a:rPr lang="pt-BR" altLang="zh-CN" i="1" dirty="0">
                <a:cs typeface="Times New Roman" panose="02020603050405020304" pitchFamily="18" charset="0"/>
              </a:rPr>
              <a:t>E</a:t>
            </a:r>
            <a:r>
              <a:rPr lang="en-US" altLang="zh-CN" dirty="0" smtClean="0">
                <a:cs typeface="Times New Roman" panose="02020603050405020304" pitchFamily="18" charset="0"/>
                <a:sym typeface="Symbol"/>
              </a:rPr>
              <a:t> </a:t>
            </a:r>
            <a:r>
              <a:rPr lang="pt-BR" altLang="zh-CN" dirty="0" smtClean="0">
                <a:cs typeface="Times New Roman" panose="02020603050405020304" pitchFamily="18" charset="0"/>
              </a:rPr>
              <a:t>literal </a:t>
            </a:r>
            <a:r>
              <a:rPr lang="pt-BR" altLang="zh-CN" dirty="0">
                <a:cs typeface="Times New Roman" panose="02020603050405020304" pitchFamily="18" charset="0"/>
              </a:rPr>
              <a:t>| num | num.num | id </a:t>
            </a:r>
            <a:r>
              <a:rPr lang="pt-BR" altLang="zh-CN" dirty="0" smtClean="0">
                <a:cs typeface="Times New Roman" panose="02020603050405020304" pitchFamily="18" charset="0"/>
              </a:rPr>
              <a:t/>
            </a:r>
            <a:br>
              <a:rPr lang="pt-BR" altLang="zh-CN" dirty="0" smtClean="0">
                <a:cs typeface="Times New Roman" panose="02020603050405020304" pitchFamily="18" charset="0"/>
              </a:rPr>
            </a:br>
            <a:r>
              <a:rPr lang="pt-BR" altLang="zh-CN" dirty="0" smtClean="0">
                <a:cs typeface="Times New Roman" panose="02020603050405020304" pitchFamily="18" charset="0"/>
              </a:rPr>
              <a:t>     |  </a:t>
            </a:r>
            <a:r>
              <a:rPr lang="pt-BR" altLang="zh-CN" i="1" dirty="0">
                <a:cs typeface="Times New Roman" panose="02020603050405020304" pitchFamily="18" charset="0"/>
              </a:rPr>
              <a:t>E</a:t>
            </a:r>
            <a:r>
              <a:rPr lang="pt-BR" altLang="zh-CN" baseline="-25000" dirty="0">
                <a:cs typeface="Times New Roman" panose="02020603050405020304" pitchFamily="18" charset="0"/>
              </a:rPr>
              <a:t> </a:t>
            </a:r>
            <a:r>
              <a:rPr lang="pt-BR" altLang="zh-CN" dirty="0">
                <a:cs typeface="Times New Roman" panose="02020603050405020304" pitchFamily="18" charset="0"/>
              </a:rPr>
              <a:t>+ </a:t>
            </a:r>
            <a:r>
              <a:rPr lang="pt-BR" altLang="zh-CN" i="1" dirty="0" smtClean="0">
                <a:cs typeface="Times New Roman" panose="02020603050405020304" pitchFamily="18" charset="0"/>
              </a:rPr>
              <a:t>E </a:t>
            </a:r>
            <a:r>
              <a:rPr lang="pt-BR" altLang="zh-CN" baseline="-25000" dirty="0" smtClean="0">
                <a:cs typeface="Times New Roman" panose="02020603050405020304" pitchFamily="18" charset="0"/>
              </a:rPr>
              <a:t> </a:t>
            </a:r>
            <a:r>
              <a:rPr lang="pt-BR" altLang="zh-CN" dirty="0">
                <a:cs typeface="Times New Roman" panose="02020603050405020304" pitchFamily="18" charset="0"/>
              </a:rPr>
              <a:t>|</a:t>
            </a:r>
            <a:r>
              <a:rPr lang="pt-BR" altLang="zh-CN" i="1" dirty="0">
                <a:cs typeface="Times New Roman" panose="02020603050405020304" pitchFamily="18" charset="0"/>
              </a:rPr>
              <a:t> E</a:t>
            </a:r>
            <a:r>
              <a:rPr lang="pt-BR" altLang="zh-CN" baseline="-25000" dirty="0">
                <a:cs typeface="Times New Roman" panose="02020603050405020304" pitchFamily="18" charset="0"/>
              </a:rPr>
              <a:t> </a:t>
            </a:r>
            <a:r>
              <a:rPr lang="pt-BR" altLang="zh-CN" dirty="0">
                <a:cs typeface="Times New Roman" panose="02020603050405020304" pitchFamily="18" charset="0"/>
              </a:rPr>
              <a:t>* </a:t>
            </a:r>
            <a:r>
              <a:rPr lang="pt-BR" altLang="zh-CN" i="1" dirty="0">
                <a:cs typeface="Times New Roman" panose="02020603050405020304" pitchFamily="18" charset="0"/>
              </a:rPr>
              <a:t>E</a:t>
            </a:r>
            <a:r>
              <a:rPr lang="pt-BR" altLang="zh-CN" baseline="-25000" dirty="0">
                <a:cs typeface="Times New Roman" panose="02020603050405020304" pitchFamily="18" charset="0"/>
              </a:rPr>
              <a:t> </a:t>
            </a:r>
            <a:r>
              <a:rPr lang="pt-BR" altLang="zh-CN" baseline="-25000" dirty="0" smtClean="0">
                <a:cs typeface="Times New Roman" panose="02020603050405020304" pitchFamily="18" charset="0"/>
              </a:rPr>
              <a:t> </a:t>
            </a:r>
            <a:r>
              <a:rPr lang="pt-BR" altLang="zh-CN" dirty="0" smtClean="0">
                <a:cs typeface="Times New Roman" panose="02020603050405020304" pitchFamily="18" charset="0"/>
              </a:rPr>
              <a:t>|  -</a:t>
            </a:r>
            <a:r>
              <a:rPr lang="pt-BR" altLang="zh-CN" i="1" dirty="0" smtClean="0">
                <a:cs typeface="Times New Roman" panose="02020603050405020304" pitchFamily="18" charset="0"/>
              </a:rPr>
              <a:t>E </a:t>
            </a:r>
            <a:r>
              <a:rPr lang="pt-BR" altLang="zh-CN" baseline="-25000" dirty="0" smtClean="0">
                <a:cs typeface="Times New Roman" panose="02020603050405020304" pitchFamily="18" charset="0"/>
              </a:rPr>
              <a:t> </a:t>
            </a:r>
            <a:r>
              <a:rPr lang="pt-BR" altLang="zh-CN" dirty="0">
                <a:cs typeface="Times New Roman" panose="02020603050405020304" pitchFamily="18" charset="0"/>
              </a:rPr>
              <a:t>|</a:t>
            </a:r>
            <a:r>
              <a:rPr lang="pt-BR" altLang="zh-CN" i="1" dirty="0">
                <a:cs typeface="Times New Roman" panose="02020603050405020304" pitchFamily="18" charset="0"/>
              </a:rPr>
              <a:t> </a:t>
            </a:r>
            <a:r>
              <a:rPr lang="pt-BR" altLang="zh-CN" dirty="0">
                <a:cs typeface="Times New Roman" panose="02020603050405020304" pitchFamily="18" charset="0"/>
              </a:rPr>
              <a:t>(</a:t>
            </a:r>
            <a:r>
              <a:rPr lang="pt-BR" altLang="zh-CN" i="1" dirty="0">
                <a:cs typeface="Times New Roman" panose="02020603050405020304" pitchFamily="18" charset="0"/>
              </a:rPr>
              <a:t>E</a:t>
            </a:r>
            <a:r>
              <a:rPr lang="pt-BR" altLang="zh-CN" dirty="0">
                <a:cs typeface="Times New Roman" panose="02020603050405020304" pitchFamily="18" charset="0"/>
              </a:rPr>
              <a:t>)</a:t>
            </a:r>
            <a:r>
              <a:rPr lang="pt-BR" altLang="zh-CN" baseline="-25000" dirty="0">
                <a:cs typeface="Times New Roman" panose="02020603050405020304" pitchFamily="18" charset="0"/>
              </a:rPr>
              <a:t> </a:t>
            </a:r>
            <a:endParaRPr lang="zh-CN" altLang="zh-CN" dirty="0">
              <a:cs typeface="Times New Roman" panose="02020603050405020304" pitchFamily="18" charset="0"/>
            </a:endParaRPr>
          </a:p>
          <a:p>
            <a:r>
              <a:rPr lang="pt-BR" altLang="zh-CN" dirty="0" smtClean="0">
                <a:cs typeface="Times New Roman" panose="02020603050405020304" pitchFamily="18" charset="0"/>
              </a:rPr>
              <a:t>     |  id&lt;id  </a:t>
            </a:r>
            <a:r>
              <a:rPr lang="pt-BR" altLang="zh-CN" baseline="-25000" dirty="0" smtClean="0">
                <a:cs typeface="Times New Roman" panose="02020603050405020304" pitchFamily="18" charset="0"/>
              </a:rPr>
              <a:t> </a:t>
            </a:r>
            <a:r>
              <a:rPr lang="pt-BR" altLang="zh-CN" dirty="0">
                <a:cs typeface="Times New Roman" panose="02020603050405020304" pitchFamily="18" charset="0"/>
              </a:rPr>
              <a:t>| </a:t>
            </a:r>
            <a:r>
              <a:rPr lang="pt-BR" altLang="zh-CN" i="1" dirty="0">
                <a:cs typeface="Times New Roman" panose="02020603050405020304" pitchFamily="18" charset="0"/>
              </a:rPr>
              <a:t>E</a:t>
            </a:r>
            <a:r>
              <a:rPr lang="pt-BR" altLang="zh-CN" baseline="-25000" dirty="0">
                <a:cs typeface="Times New Roman" panose="02020603050405020304" pitchFamily="18" charset="0"/>
              </a:rPr>
              <a:t> </a:t>
            </a:r>
            <a:r>
              <a:rPr lang="pt-BR" altLang="zh-CN" dirty="0">
                <a:cs typeface="Times New Roman" panose="02020603050405020304" pitchFamily="18" charset="0"/>
              </a:rPr>
              <a:t>and </a:t>
            </a:r>
            <a:r>
              <a:rPr lang="pt-BR" altLang="zh-CN" i="1" dirty="0">
                <a:cs typeface="Times New Roman" panose="02020603050405020304" pitchFamily="18" charset="0"/>
              </a:rPr>
              <a:t>E</a:t>
            </a:r>
            <a:r>
              <a:rPr lang="pt-BR" altLang="zh-CN" baseline="-25000" dirty="0">
                <a:cs typeface="Times New Roman" panose="02020603050405020304" pitchFamily="18" charset="0"/>
              </a:rPr>
              <a:t> </a:t>
            </a:r>
            <a:r>
              <a:rPr lang="pt-BR" altLang="zh-CN" baseline="-25000" dirty="0" smtClean="0">
                <a:cs typeface="Times New Roman" panose="02020603050405020304" pitchFamily="18" charset="0"/>
              </a:rPr>
              <a:t> </a:t>
            </a:r>
            <a:r>
              <a:rPr lang="pt-BR" altLang="zh-CN" dirty="0" smtClean="0">
                <a:cs typeface="Times New Roman" panose="02020603050405020304" pitchFamily="18" charset="0"/>
              </a:rPr>
              <a:t>|  </a:t>
            </a:r>
            <a:r>
              <a:rPr lang="pt-BR" altLang="zh-CN" i="1" dirty="0">
                <a:cs typeface="Times New Roman" panose="02020603050405020304" pitchFamily="18" charset="0"/>
              </a:rPr>
              <a:t>E</a:t>
            </a:r>
            <a:r>
              <a:rPr lang="pt-BR" altLang="zh-CN" baseline="-25000" dirty="0">
                <a:cs typeface="Times New Roman" panose="02020603050405020304" pitchFamily="18" charset="0"/>
              </a:rPr>
              <a:t> </a:t>
            </a:r>
            <a:r>
              <a:rPr lang="pt-BR" altLang="zh-CN" dirty="0">
                <a:cs typeface="Times New Roman" panose="02020603050405020304" pitchFamily="18" charset="0"/>
              </a:rPr>
              <a:t>mod </a:t>
            </a:r>
            <a:r>
              <a:rPr lang="pt-BR" altLang="zh-CN" i="1" dirty="0">
                <a:cs typeface="Times New Roman" panose="02020603050405020304" pitchFamily="18" charset="0"/>
              </a:rPr>
              <a:t>E</a:t>
            </a:r>
            <a:r>
              <a:rPr lang="pt-BR" altLang="zh-CN" baseline="-25000" dirty="0">
                <a:cs typeface="Times New Roman" panose="02020603050405020304" pitchFamily="18" charset="0"/>
              </a:rPr>
              <a:t> </a:t>
            </a:r>
            <a:r>
              <a:rPr lang="pt-BR" altLang="zh-CN" baseline="-25000" dirty="0" smtClean="0">
                <a:cs typeface="Times New Roman" panose="02020603050405020304" pitchFamily="18" charset="0"/>
              </a:rPr>
              <a:t> </a:t>
            </a:r>
            <a:r>
              <a:rPr lang="pt-BR" altLang="zh-CN" dirty="0" smtClean="0">
                <a:cs typeface="Times New Roman" panose="02020603050405020304" pitchFamily="18" charset="0"/>
              </a:rPr>
              <a:t>| </a:t>
            </a:r>
            <a:r>
              <a:rPr lang="pt-BR" altLang="zh-CN" dirty="0">
                <a:cs typeface="Times New Roman" panose="02020603050405020304" pitchFamily="18" charset="0"/>
              </a:rPr>
              <a:t>id[</a:t>
            </a:r>
            <a:r>
              <a:rPr lang="pt-BR" altLang="zh-CN" i="1" dirty="0">
                <a:cs typeface="Times New Roman" panose="02020603050405020304" pitchFamily="18" charset="0"/>
              </a:rPr>
              <a:t>E</a:t>
            </a:r>
            <a:r>
              <a:rPr lang="pt-BR" altLang="zh-CN" dirty="0">
                <a:cs typeface="Times New Roman" panose="02020603050405020304" pitchFamily="18" charset="0"/>
              </a:rPr>
              <a:t>] </a:t>
            </a:r>
            <a:r>
              <a:rPr lang="pt-BR" altLang="zh-CN" dirty="0" smtClean="0">
                <a:cs typeface="Times New Roman" panose="02020603050405020304" pitchFamily="18" charset="0"/>
              </a:rPr>
              <a:t> |  </a:t>
            </a:r>
            <a:r>
              <a:rPr lang="pt-BR" altLang="zh-CN" i="1" dirty="0">
                <a:cs typeface="Times New Roman" panose="02020603050405020304" pitchFamily="18" charset="0"/>
              </a:rPr>
              <a:t>E</a:t>
            </a:r>
            <a:r>
              <a:rPr lang="en-US" altLang="zh-CN" dirty="0">
                <a:cs typeface="Times New Roman" panose="02020603050405020304" pitchFamily="18" charset="0"/>
                <a:sym typeface="Symbol"/>
              </a:rPr>
              <a:t></a:t>
            </a:r>
            <a:r>
              <a:rPr lang="en-US" altLang="zh-CN" dirty="0">
                <a:cs typeface="Times New Roman" panose="02020603050405020304" pitchFamily="18" charset="0"/>
              </a:rPr>
              <a:t> </a:t>
            </a:r>
            <a:r>
              <a:rPr lang="en-US" altLang="zh-CN" dirty="0" smtClean="0">
                <a:cs typeface="Times New Roman" panose="02020603050405020304" pitchFamily="18" charset="0"/>
              </a:rPr>
              <a:t> </a:t>
            </a:r>
            <a:r>
              <a:rPr lang="pt-BR" altLang="zh-CN" dirty="0" smtClean="0">
                <a:cs typeface="Times New Roman" panose="02020603050405020304" pitchFamily="18" charset="0"/>
              </a:rPr>
              <a:t>|  </a:t>
            </a:r>
            <a:r>
              <a:rPr lang="pt-BR" altLang="zh-CN" dirty="0">
                <a:cs typeface="Times New Roman" panose="02020603050405020304" pitchFamily="18" charset="0"/>
              </a:rPr>
              <a:t>id(</a:t>
            </a:r>
            <a:r>
              <a:rPr lang="pt-BR" altLang="zh-CN" i="1" dirty="0">
                <a:cs typeface="Times New Roman" panose="02020603050405020304" pitchFamily="18" charset="0"/>
              </a:rPr>
              <a:t>rparam</a:t>
            </a:r>
            <a:r>
              <a:rPr lang="pt-BR" altLang="zh-CN" dirty="0">
                <a:cs typeface="Times New Roman" panose="02020603050405020304" pitchFamily="18" charset="0"/>
              </a:rPr>
              <a:t>)</a:t>
            </a:r>
            <a:endParaRPr lang="zh-CN" altLang="zh-CN" dirty="0">
              <a:cs typeface="Times New Roman" panose="02020603050405020304" pitchFamily="18" charset="0"/>
            </a:endParaRPr>
          </a:p>
          <a:p>
            <a:r>
              <a:rPr lang="pt-BR" altLang="zh-CN" i="1" dirty="0">
                <a:cs typeface="Times New Roman" panose="02020603050405020304" pitchFamily="18" charset="0"/>
              </a:rPr>
              <a:t>rparam</a:t>
            </a:r>
            <a:r>
              <a:rPr lang="en-US" altLang="zh-CN" dirty="0" smtClean="0">
                <a:cs typeface="Times New Roman" panose="02020603050405020304" pitchFamily="18" charset="0"/>
                <a:sym typeface="Symbol"/>
              </a:rPr>
              <a:t> </a:t>
            </a:r>
            <a:r>
              <a:rPr lang="en-US" altLang="zh-CN" i="1" dirty="0" smtClean="0">
                <a:cs typeface="Times New Roman" panose="02020603050405020304" pitchFamily="18" charset="0"/>
                <a:sym typeface="Symbol"/>
              </a:rPr>
              <a:t> </a:t>
            </a:r>
            <a:r>
              <a:rPr lang="pt-BR" altLang="zh-CN" i="1" dirty="0" smtClean="0">
                <a:cs typeface="Times New Roman" panose="02020603050405020304" pitchFamily="18" charset="0"/>
              </a:rPr>
              <a:t> |  </a:t>
            </a:r>
            <a:r>
              <a:rPr lang="pt-BR" altLang="zh-CN" i="1" dirty="0">
                <a:cs typeface="Times New Roman" panose="02020603050405020304" pitchFamily="18" charset="0"/>
              </a:rPr>
              <a:t>rplist</a:t>
            </a:r>
            <a:endParaRPr lang="zh-CN" altLang="zh-CN" dirty="0">
              <a:cs typeface="Times New Roman" panose="02020603050405020304" pitchFamily="18" charset="0"/>
            </a:endParaRPr>
          </a:p>
          <a:p>
            <a:r>
              <a:rPr lang="pt-BR" altLang="zh-CN" i="1" dirty="0">
                <a:cs typeface="Times New Roman" panose="02020603050405020304" pitchFamily="18" charset="0"/>
              </a:rPr>
              <a:t>rplist</a:t>
            </a:r>
            <a:r>
              <a:rPr lang="en-US" altLang="zh-CN" dirty="0" smtClean="0">
                <a:cs typeface="Times New Roman" panose="02020603050405020304" pitchFamily="18" charset="0"/>
                <a:sym typeface="Symbol"/>
              </a:rPr>
              <a:t> </a:t>
            </a:r>
            <a:r>
              <a:rPr lang="pt-BR" altLang="zh-CN" i="1" dirty="0" smtClean="0">
                <a:cs typeface="Times New Roman" panose="02020603050405020304" pitchFamily="18" charset="0"/>
              </a:rPr>
              <a:t>rplist</a:t>
            </a:r>
            <a:r>
              <a:rPr lang="pt-BR" altLang="zh-CN" dirty="0">
                <a:cs typeface="Times New Roman" panose="02020603050405020304" pitchFamily="18" charset="0"/>
              </a:rPr>
              <a:t>, </a:t>
            </a:r>
            <a:r>
              <a:rPr lang="pt-BR" altLang="zh-CN" i="1" dirty="0">
                <a:cs typeface="Times New Roman" panose="02020603050405020304" pitchFamily="18" charset="0"/>
              </a:rPr>
              <a:t>E</a:t>
            </a:r>
            <a:r>
              <a:rPr lang="pt-BR" altLang="zh-CN" dirty="0">
                <a:cs typeface="Times New Roman" panose="02020603050405020304" pitchFamily="18" charset="0"/>
              </a:rPr>
              <a:t> </a:t>
            </a:r>
            <a:r>
              <a:rPr lang="pt-BR" altLang="zh-CN" dirty="0" smtClean="0">
                <a:cs typeface="Times New Roman" panose="02020603050405020304" pitchFamily="18" charset="0"/>
              </a:rPr>
              <a:t> |  </a:t>
            </a:r>
            <a:r>
              <a:rPr lang="pt-BR" altLang="zh-CN" i="1" dirty="0">
                <a:cs typeface="Times New Roman" panose="02020603050405020304" pitchFamily="18" charset="0"/>
              </a:rPr>
              <a:t>E</a:t>
            </a:r>
            <a:endParaRPr kumimoji="1" lang="zh-CN" altLang="en-US" sz="2400" b="1" i="0" u="none" strike="noStrike" cap="none" normalizeH="0" baseline="0" dirty="0" smtClean="0">
              <a:ln>
                <a:noFill/>
              </a:ln>
              <a:solidFill>
                <a:schemeClr val="tx1"/>
              </a:solidFill>
              <a:effectLst/>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50C89B34-59BC-4864-BB0D-29E5326F25C6}" type="slidenum">
              <a:rPr lang="en-US" altLang="zh-CN"/>
              <a:pPr>
                <a:defRPr/>
              </a:pPr>
              <a:t>69</a:t>
            </a:fld>
            <a:endParaRPr lang="en-US" altLang="zh-CN"/>
          </a:p>
        </p:txBody>
      </p:sp>
      <p:sp>
        <p:nvSpPr>
          <p:cNvPr id="43011" name="Rectangle 2"/>
          <p:cNvSpPr>
            <a:spLocks noGrp="1" noChangeArrowheads="1"/>
          </p:cNvSpPr>
          <p:nvPr>
            <p:ph type="title"/>
          </p:nvPr>
        </p:nvSpPr>
        <p:spPr/>
        <p:txBody>
          <a:bodyPr/>
          <a:lstStyle/>
          <a:p>
            <a:pPr eaLnBrk="1" hangingPunct="1"/>
            <a:r>
              <a:rPr lang="en-US" altLang="zh-CN" dirty="0" smtClean="0"/>
              <a:t>6.4.1 </a:t>
            </a:r>
            <a:r>
              <a:rPr lang="zh-CN" altLang="en-US" dirty="0" smtClean="0"/>
              <a:t>语言说明</a:t>
            </a:r>
          </a:p>
        </p:txBody>
      </p:sp>
      <p:sp>
        <p:nvSpPr>
          <p:cNvPr id="390147" name="Rectangle 3"/>
          <p:cNvSpPr>
            <a:spLocks noGrp="1" noChangeArrowheads="1"/>
          </p:cNvSpPr>
          <p:nvPr>
            <p:ph type="body" idx="1"/>
          </p:nvPr>
        </p:nvSpPr>
        <p:spPr>
          <a:xfrm>
            <a:off x="228600" y="1043735"/>
            <a:ext cx="8686800" cy="409600"/>
          </a:xfrm>
        </p:spPr>
        <p:txBody>
          <a:bodyPr/>
          <a:lstStyle/>
          <a:p>
            <a:pPr eaLnBrk="1" hangingPunct="1">
              <a:lnSpc>
                <a:spcPct val="90000"/>
              </a:lnSpc>
            </a:pPr>
            <a:r>
              <a:rPr lang="zh-CN" altLang="en-US" dirty="0" smtClean="0">
                <a:latin typeface="Times New Roman" panose="02020603050405020304" pitchFamily="18" charset="0"/>
                <a:cs typeface="Times New Roman" panose="02020603050405020304" pitchFamily="18" charset="0"/>
              </a:rPr>
              <a:t>假设语言文法如下：</a:t>
            </a:r>
            <a:endParaRPr lang="en-US" altLang="zh-CN" dirty="0" smtClean="0">
              <a:latin typeface="Times New Roman" panose="02020603050405020304" pitchFamily="18" charset="0"/>
              <a:cs typeface="Times New Roman" panose="02020603050405020304" pitchFamily="18" charset="0"/>
            </a:endParaRPr>
          </a:p>
        </p:txBody>
      </p:sp>
      <p:sp>
        <p:nvSpPr>
          <p:cNvPr id="5" name="矩形 4"/>
          <p:cNvSpPr/>
          <p:nvPr/>
        </p:nvSpPr>
        <p:spPr bwMode="auto">
          <a:xfrm>
            <a:off x="4707015" y="5400600"/>
            <a:ext cx="1845205" cy="135877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a:cs typeface="Times New Roman" panose="02020603050405020304" pitchFamily="18" charset="0"/>
              </a:rPr>
              <a:t>i: integer;</a:t>
            </a:r>
            <a:endParaRPr lang="zh-CN" altLang="zh-CN" sz="2000" dirty="0">
              <a:cs typeface="Times New Roman" panose="02020603050405020304" pitchFamily="18" charset="0"/>
            </a:endParaRPr>
          </a:p>
          <a:p>
            <a:r>
              <a:rPr lang="en-US" altLang="zh-CN" sz="2000" dirty="0">
                <a:cs typeface="Times New Roman" panose="02020603050405020304" pitchFamily="18" charset="0"/>
              </a:rPr>
              <a:t>k: integer;</a:t>
            </a:r>
            <a:endParaRPr lang="zh-CN" altLang="zh-CN" sz="2000" dirty="0">
              <a:cs typeface="Times New Roman" panose="02020603050405020304" pitchFamily="18" charset="0"/>
            </a:endParaRPr>
          </a:p>
          <a:p>
            <a:r>
              <a:rPr lang="en-US" altLang="zh-CN" sz="2000" dirty="0">
                <a:cs typeface="Times New Roman" panose="02020603050405020304" pitchFamily="18" charset="0"/>
              </a:rPr>
              <a:t>i:=7;</a:t>
            </a:r>
            <a:endParaRPr lang="zh-CN" altLang="zh-CN" sz="2000" dirty="0">
              <a:cs typeface="Times New Roman" panose="02020603050405020304" pitchFamily="18" charset="0"/>
            </a:endParaRPr>
          </a:p>
          <a:p>
            <a:r>
              <a:rPr lang="en-US" altLang="zh-CN" sz="2000" dirty="0">
                <a:cs typeface="Times New Roman" panose="02020603050405020304" pitchFamily="18" charset="0"/>
              </a:rPr>
              <a:t>k:=k mod </a:t>
            </a:r>
            <a:r>
              <a:rPr lang="en-US" altLang="zh-CN" sz="2000" dirty="0" err="1">
                <a:cs typeface="Times New Roman" panose="02020603050405020304" pitchFamily="18" charset="0"/>
              </a:rPr>
              <a:t>i</a:t>
            </a:r>
            <a:endParaRPr kumimoji="1" lang="zh-CN" altLang="en-US" sz="2000" b="1" i="0" u="none" strike="noStrike" cap="none" normalizeH="0" baseline="0" dirty="0" smtClean="0">
              <a:ln>
                <a:noFill/>
              </a:ln>
              <a:solidFill>
                <a:schemeClr val="tx1"/>
              </a:solidFill>
              <a:effectLst/>
              <a:cs typeface="Times New Roman" panose="02020603050405020304" pitchFamily="18" charset="0"/>
            </a:endParaRPr>
          </a:p>
        </p:txBody>
      </p:sp>
      <p:graphicFrame>
        <p:nvGraphicFramePr>
          <p:cNvPr id="299009" name="Object 5">
            <a:hlinkClick r:id="" action="ppaction://hlinkshowjump?jump=nextslide"/>
          </p:cNvPr>
          <p:cNvGraphicFramePr>
            <a:graphicFrameLocks noChangeAspect="1"/>
          </p:cNvGraphicFramePr>
          <p:nvPr/>
        </p:nvGraphicFramePr>
        <p:xfrm>
          <a:off x="8486775" y="98425"/>
          <a:ext cx="527050" cy="614363"/>
        </p:xfrm>
        <a:graphic>
          <a:graphicData uri="http://schemas.openxmlformats.org/presentationml/2006/ole">
            <mc:AlternateContent xmlns:mc="http://schemas.openxmlformats.org/markup-compatibility/2006">
              <mc:Choice xmlns:v="urn:schemas-microsoft-com:vml" Requires="v">
                <p:oleObj spid="_x0000_s299010" name="剪辑" r:id="rId3" imgW="3543101" imgH="4123546" progId="">
                  <p:embed/>
                </p:oleObj>
              </mc:Choice>
              <mc:Fallback>
                <p:oleObj name="剪辑" r:id="rId3" imgW="3543101" imgH="4123546"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6775" y="98425"/>
                        <a:ext cx="52705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wipe(up)">
                                      <p:cBhvr>
                                        <p:cTn id="7" dur="500"/>
                                        <p:tgtEl>
                                          <p:spTgt spid="39014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90147"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6.1.3 </a:t>
            </a:r>
            <a:r>
              <a:rPr lang="zh-CN" altLang="en-US" dirty="0" smtClean="0"/>
              <a:t>错误处理</a:t>
            </a:r>
            <a:endParaRPr lang="zh-CN" altLang="en-US" dirty="0"/>
          </a:p>
        </p:txBody>
      </p:sp>
      <p:sp>
        <p:nvSpPr>
          <p:cNvPr id="3" name="内容占位符 2"/>
          <p:cNvSpPr>
            <a:spLocks noGrp="1"/>
          </p:cNvSpPr>
          <p:nvPr>
            <p:ph idx="1"/>
          </p:nvPr>
        </p:nvSpPr>
        <p:spPr/>
        <p:txBody>
          <a:bodyPr/>
          <a:lstStyle/>
          <a:p>
            <a:r>
              <a:rPr lang="zh-CN" altLang="en-US" dirty="0" smtClean="0"/>
              <a:t>语义相关的错误：</a:t>
            </a:r>
            <a:endParaRPr lang="en-US" altLang="zh-CN" dirty="0" smtClean="0"/>
          </a:p>
          <a:p>
            <a:pPr lvl="1"/>
            <a:r>
              <a:rPr lang="zh-CN" altLang="en-US" dirty="0" smtClean="0"/>
              <a:t>同一作用域内标识符重复声明</a:t>
            </a:r>
            <a:endParaRPr lang="en-US" altLang="zh-CN" dirty="0" smtClean="0"/>
          </a:p>
          <a:p>
            <a:pPr lvl="1"/>
            <a:r>
              <a:rPr lang="zh-CN" altLang="en-US" dirty="0" smtClean="0"/>
              <a:t>标识符未声明</a:t>
            </a:r>
            <a:endParaRPr lang="en-US" altLang="zh-CN" dirty="0" smtClean="0"/>
          </a:p>
          <a:p>
            <a:pPr lvl="1"/>
            <a:r>
              <a:rPr lang="zh-CN" altLang="en-US" dirty="0" smtClean="0"/>
              <a:t>可执行语句中的类型错误</a:t>
            </a:r>
            <a:endParaRPr lang="en-US" altLang="zh-CN" dirty="0" smtClean="0"/>
          </a:p>
          <a:p>
            <a:pPr lvl="1"/>
            <a:r>
              <a:rPr lang="zh-CN" altLang="en-US" dirty="0" smtClean="0"/>
              <a:t>如程序：</a:t>
            </a:r>
            <a:endParaRPr lang="en-US" altLang="zh-CN" dirty="0" smtClean="0"/>
          </a:p>
          <a:p>
            <a:r>
              <a:rPr lang="zh-CN" altLang="zh-CN" dirty="0" smtClean="0"/>
              <a:t>错误</a:t>
            </a:r>
            <a:r>
              <a:rPr lang="zh-CN" altLang="en-US" dirty="0" smtClean="0"/>
              <a:t>处理：</a:t>
            </a:r>
            <a:endParaRPr lang="en-US" altLang="zh-CN" dirty="0" smtClean="0"/>
          </a:p>
          <a:p>
            <a:pPr lvl="1"/>
            <a:r>
              <a:rPr lang="zh-CN" altLang="zh-CN" dirty="0" smtClean="0"/>
              <a:t>显示</a:t>
            </a:r>
            <a:r>
              <a:rPr lang="zh-CN" altLang="zh-CN" dirty="0"/>
              <a:t>出错</a:t>
            </a:r>
            <a:r>
              <a:rPr lang="zh-CN" altLang="zh-CN" dirty="0" smtClean="0"/>
              <a:t>信息</a:t>
            </a:r>
            <a:r>
              <a:rPr lang="zh-CN" altLang="en-US" dirty="0" smtClean="0"/>
              <a:t>。</a:t>
            </a:r>
            <a:r>
              <a:rPr lang="zh-CN" altLang="zh-CN" dirty="0" smtClean="0"/>
              <a:t>报告</a:t>
            </a:r>
            <a:r>
              <a:rPr lang="zh-CN" altLang="zh-CN" dirty="0"/>
              <a:t>错误出现的</a:t>
            </a:r>
            <a:r>
              <a:rPr lang="zh-CN" altLang="zh-CN" dirty="0" smtClean="0"/>
              <a:t>位置</a:t>
            </a:r>
            <a:r>
              <a:rPr lang="en-US" altLang="zh-CN" dirty="0" smtClean="0"/>
              <a:t/>
            </a:r>
            <a:br>
              <a:rPr lang="en-US" altLang="zh-CN" dirty="0" smtClean="0"/>
            </a:br>
            <a:r>
              <a:rPr lang="zh-CN" altLang="zh-CN" dirty="0" smtClean="0"/>
              <a:t>和</a:t>
            </a:r>
            <a:r>
              <a:rPr lang="zh-CN" altLang="zh-CN" dirty="0"/>
              <a:t>错误性质</a:t>
            </a:r>
            <a:r>
              <a:rPr lang="zh-CN" altLang="zh-CN" dirty="0" smtClean="0"/>
              <a:t>。</a:t>
            </a:r>
            <a:endParaRPr lang="en-US" altLang="zh-CN" dirty="0" smtClean="0"/>
          </a:p>
          <a:p>
            <a:pPr lvl="1"/>
            <a:r>
              <a:rPr lang="zh-CN" altLang="en-US" dirty="0" smtClean="0"/>
              <a:t>错误恢复。恢复分析器到某同步状态，</a:t>
            </a:r>
            <a:r>
              <a:rPr lang="en-US" altLang="zh-CN" dirty="0" smtClean="0"/>
              <a:t/>
            </a:r>
            <a:br>
              <a:rPr lang="en-US" altLang="zh-CN" dirty="0" smtClean="0"/>
            </a:br>
            <a:r>
              <a:rPr lang="zh-CN" altLang="zh-CN" dirty="0" smtClean="0"/>
              <a:t>为了能够</a:t>
            </a:r>
            <a:r>
              <a:rPr lang="zh-CN" altLang="zh-CN" dirty="0"/>
              <a:t>对后面的结构继续进行</a:t>
            </a:r>
            <a:r>
              <a:rPr lang="zh-CN" altLang="zh-CN" dirty="0" smtClean="0"/>
              <a:t>检查</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7</a:t>
            </a:fld>
            <a:endParaRPr lang="en-US" altLang="zh-CN"/>
          </a:p>
        </p:txBody>
      </p:sp>
      <p:sp>
        <p:nvSpPr>
          <p:cNvPr id="6" name="矩形 5"/>
          <p:cNvSpPr/>
          <p:nvPr/>
        </p:nvSpPr>
        <p:spPr bwMode="auto">
          <a:xfrm>
            <a:off x="6552219" y="503675"/>
            <a:ext cx="2385265" cy="504056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t>main()</a:t>
            </a:r>
            <a:endParaRPr lang="zh-CN" altLang="zh-CN" dirty="0"/>
          </a:p>
          <a:p>
            <a:r>
              <a:rPr lang="en-US" altLang="zh-CN" dirty="0"/>
              <a:t>{</a:t>
            </a:r>
            <a:endParaRPr lang="zh-CN" altLang="zh-CN" dirty="0"/>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a:t>
            </a:r>
            <a:r>
              <a:rPr lang="en-US" altLang="zh-CN" dirty="0"/>
              <a:t>j</a:t>
            </a:r>
            <a:r>
              <a:rPr lang="en-US" altLang="zh-CN" dirty="0" smtClean="0"/>
              <a:t>;</a:t>
            </a:r>
          </a:p>
          <a:p>
            <a:r>
              <a:rPr lang="en-US" altLang="zh-CN" dirty="0"/>
              <a:t> </a:t>
            </a:r>
            <a:r>
              <a:rPr lang="en-US" altLang="zh-CN" dirty="0" smtClean="0"/>
              <a:t>   float x;</a:t>
            </a:r>
            <a:endParaRPr lang="zh-CN" altLang="zh-CN" dirty="0"/>
          </a:p>
          <a:p>
            <a:r>
              <a:rPr lang="en-US" altLang="zh-CN" dirty="0" smtClean="0"/>
              <a:t>    </a:t>
            </a:r>
            <a:r>
              <a:rPr lang="en-US" altLang="zh-CN" dirty="0" err="1" smtClean="0"/>
              <a:t>i</a:t>
            </a:r>
            <a:r>
              <a:rPr lang="en-US" altLang="zh-CN" dirty="0" smtClean="0"/>
              <a:t>=0</a:t>
            </a:r>
            <a:r>
              <a:rPr lang="en-US" altLang="zh-CN" dirty="0"/>
              <a:t>;  j=1</a:t>
            </a:r>
            <a:r>
              <a:rPr lang="en-US" altLang="zh-CN" dirty="0" smtClean="0"/>
              <a:t>;</a:t>
            </a:r>
          </a:p>
          <a:p>
            <a:r>
              <a:rPr lang="en-US" altLang="zh-CN" dirty="0" smtClean="0"/>
              <a:t>    x=2;</a:t>
            </a:r>
            <a:endParaRPr lang="zh-CN" altLang="zh-CN" dirty="0"/>
          </a:p>
          <a:p>
            <a:r>
              <a:rPr lang="en-US" altLang="zh-CN" dirty="0" smtClean="0"/>
              <a:t>    {</a:t>
            </a:r>
            <a:endParaRPr lang="zh-CN" altLang="zh-CN" dirty="0"/>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k</a:t>
            </a:r>
            <a:r>
              <a:rPr lang="en-US" altLang="zh-CN" dirty="0"/>
              <a:t>;</a:t>
            </a:r>
            <a:endParaRPr lang="zh-CN" altLang="zh-CN" dirty="0"/>
          </a:p>
          <a:p>
            <a:r>
              <a:rPr lang="en-US" altLang="zh-CN" dirty="0" smtClean="0"/>
              <a:t>       k=10</a:t>
            </a:r>
            <a:r>
              <a:rPr lang="en-US" altLang="zh-CN" dirty="0"/>
              <a:t>;</a:t>
            </a:r>
            <a:endParaRPr lang="zh-CN" altLang="zh-CN" dirty="0"/>
          </a:p>
          <a:p>
            <a:r>
              <a:rPr lang="en-US" altLang="zh-CN" dirty="0" smtClean="0"/>
              <a:t>    };</a:t>
            </a:r>
            <a:endParaRPr lang="zh-CN" altLang="zh-CN" dirty="0"/>
          </a:p>
          <a:p>
            <a:r>
              <a:rPr lang="en-US" altLang="zh-CN" dirty="0" smtClean="0"/>
              <a:t>    </a:t>
            </a:r>
            <a:r>
              <a:rPr lang="en-US" altLang="zh-CN" dirty="0" err="1" smtClean="0"/>
              <a:t>i</a:t>
            </a:r>
            <a:r>
              <a:rPr lang="en-US" altLang="zh-CN" dirty="0" smtClean="0"/>
              <a:t>=j*k;</a:t>
            </a:r>
          </a:p>
          <a:p>
            <a:r>
              <a:rPr lang="en-US" altLang="zh-CN" dirty="0"/>
              <a:t> </a:t>
            </a:r>
            <a:r>
              <a:rPr lang="en-US" altLang="zh-CN" dirty="0" smtClean="0"/>
              <a:t>   j=</a:t>
            </a:r>
            <a:r>
              <a:rPr lang="en-US" altLang="zh-CN" dirty="0" err="1" smtClean="0"/>
              <a:t>i+x</a:t>
            </a:r>
            <a:r>
              <a:rPr lang="en-US" altLang="zh-CN" dirty="0" smtClean="0"/>
              <a:t>;</a:t>
            </a:r>
            <a:endParaRPr lang="zh-CN" altLang="zh-CN" dirty="0"/>
          </a:p>
          <a:p>
            <a:r>
              <a:rPr lang="en-US" altLang="zh-CN" dirty="0"/>
              <a:t>}</a:t>
            </a:r>
            <a:endParaRPr kumimoji="1" lang="zh-CN" altLang="en-US" sz="2400" b="1" i="0" u="none" strike="noStrike" cap="none" normalizeH="0" baseline="0" dirty="0" smtClean="0">
              <a:ln>
                <a:noFill/>
              </a:ln>
              <a:effectLst/>
              <a:latin typeface="Times New Roman" pitchFamily="18" charset="0"/>
              <a:ea typeface="黑体" pitchFamily="2" charset="-122"/>
            </a:endParaRPr>
          </a:p>
        </p:txBody>
      </p:sp>
    </p:spTree>
    <p:extLst>
      <p:ext uri="{BB962C8B-B14F-4D97-AF65-F5344CB8AC3E}">
        <p14:creationId xmlns:p14="http://schemas.microsoft.com/office/powerpoint/2010/main" val="177735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up)">
                                      <p:cBhvr>
                                        <p:cTn id="36" dur="500"/>
                                        <p:tgtEl>
                                          <p:spTgt spid="3">
                                            <p:txEl>
                                              <p:pRg st="6" end="6"/>
                                            </p:txEl>
                                          </p:spTgt>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up)">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00035F-28D2-4173-80CA-8604D2AE8261}" type="slidenum">
              <a:rPr lang="en-US" altLang="zh-CN" smtClean="0"/>
              <a:pPr>
                <a:defRPr/>
              </a:pPr>
              <a:t>70</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0" cap="none" spc="0" normalizeH="0" baseline="0" noProof="0" dirty="0" smtClean="0">
                <a:ln>
                  <a:noFill/>
                </a:ln>
                <a:solidFill>
                  <a:srgbClr val="FF3300"/>
                </a:solidFill>
                <a:effectLst/>
                <a:uLnTx/>
                <a:uFillTx/>
                <a:latin typeface="+mj-lt"/>
                <a:ea typeface="+mj-ea"/>
                <a:cs typeface="+mj-cs"/>
              </a:rPr>
              <a:t>6.4.1 </a:t>
            </a:r>
            <a:r>
              <a:rPr kumimoji="1" lang="zh-CN" altLang="en-US" sz="4000" b="1" i="0" u="none" strike="noStrike" kern="0" cap="none" spc="0" normalizeH="0" baseline="0" noProof="0" dirty="0" smtClean="0">
                <a:ln>
                  <a:noFill/>
                </a:ln>
                <a:solidFill>
                  <a:srgbClr val="FF3300"/>
                </a:solidFill>
                <a:effectLst/>
                <a:uLnTx/>
                <a:uFillTx/>
                <a:latin typeface="+mj-lt"/>
                <a:ea typeface="+mj-ea"/>
                <a:cs typeface="+mj-cs"/>
              </a:rPr>
              <a:t>语言说明（续）</a:t>
            </a:r>
          </a:p>
        </p:txBody>
      </p:sp>
      <p:sp>
        <p:nvSpPr>
          <p:cNvPr id="4" name="Rectangle 3"/>
          <p:cNvSpPr txBox="1">
            <a:spLocks noChangeArrowheads="1"/>
          </p:cNvSpPr>
          <p:nvPr/>
        </p:nvSpPr>
        <p:spPr>
          <a:xfrm>
            <a:off x="296525" y="998730"/>
            <a:ext cx="8335963" cy="51101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r>
              <a:rPr kumimoji="1" lang="zh-CN" altLang="en-US" b="1" i="0" u="none" strike="noStrike" kern="0" cap="none" spc="0" normalizeH="0" baseline="0" noProof="0" dirty="0" smtClean="0">
                <a:ln>
                  <a:noFill/>
                </a:ln>
                <a:solidFill>
                  <a:schemeClr val="tx1"/>
                </a:solidFill>
                <a:effectLst/>
                <a:uLnTx/>
                <a:uFillTx/>
                <a:latin typeface="Verdana" pitchFamily="34" charset="0"/>
                <a:ea typeface="+mn-ea"/>
                <a:cs typeface="+mn-cs"/>
              </a:rPr>
              <a:t>语言中的类型：</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基本类型：</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char</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integer</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real</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和</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rPr>
              <a:t>boolean</a:t>
            </a:r>
            <a:endPar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endParaRPr>
          </a:p>
          <a:p>
            <a:pPr marL="1143000" marR="0" lvl="2" indent="-228600" algn="l" defTabSz="914400" rtl="0" eaLnBrk="1" fontAlgn="base" latinLnBrk="0" hangingPunct="1">
              <a:lnSpc>
                <a:spcPct val="10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             </a:t>
            </a:r>
            <a:r>
              <a:rPr kumimoji="1" lang="en-US" altLang="zh-CN" sz="2000" b="1" i="0" u="none" strike="noStrike" kern="0" cap="none" spc="0" normalizeH="0" baseline="0" noProof="0" dirty="0" err="1" smtClean="0">
                <a:ln>
                  <a:noFill/>
                </a:ln>
                <a:solidFill>
                  <a:schemeClr val="tx1"/>
                </a:solidFill>
                <a:effectLst/>
                <a:uLnTx/>
                <a:uFillTx/>
                <a:latin typeface="Verdana" pitchFamily="34" charset="0"/>
                <a:ea typeface="+mn-ea"/>
              </a:rPr>
              <a:t>type_error</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和</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void</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构造类型：</a:t>
            </a:r>
            <a:r>
              <a:rPr kumimoji="1" lang="zh-CN" altLang="en-US" sz="1800" b="1" i="0" u="none" strike="noStrike" kern="0" cap="none" spc="0" normalizeH="0" baseline="0" noProof="0" dirty="0" smtClean="0">
                <a:ln>
                  <a:noFill/>
                </a:ln>
                <a:solidFill>
                  <a:schemeClr val="tx1"/>
                </a:solidFill>
                <a:effectLst/>
                <a:uLnTx/>
                <a:uFillTx/>
                <a:latin typeface="Verdana" pitchFamily="34" charset="0"/>
                <a:ea typeface="+mn-ea"/>
              </a:rPr>
              <a:t>数组、指针和</a:t>
            </a:r>
            <a:r>
              <a:rPr lang="zh-CN" altLang="en-US" sz="1800" kern="0" dirty="0" smtClean="0">
                <a:latin typeface="Verdana" pitchFamily="34" charset="0"/>
                <a:ea typeface="+mn-ea"/>
              </a:rPr>
              <a:t>记录</a:t>
            </a:r>
            <a:endParaRPr kumimoji="1" lang="zh-CN" altLang="en-US" sz="1800" b="1" i="0" u="none" strike="noStrike" kern="0" cap="none" spc="0" normalizeH="0" baseline="0" noProof="0" dirty="0" smtClean="0">
              <a:ln>
                <a:noFill/>
              </a:ln>
              <a:solidFill>
                <a:schemeClr val="tx1"/>
              </a:solidFill>
              <a:effectLst/>
              <a:uLnTx/>
              <a:uFillTx/>
              <a:latin typeface="Verdana" pitchFamily="34" charset="0"/>
              <a:ea typeface="+mn-ea"/>
            </a:endParaRP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Char char="n"/>
              <a:tabLst/>
              <a:defRPr/>
            </a:pPr>
            <a:r>
              <a:rPr kumimoji="1" lang="zh-CN" altLang="en-US" b="1" i="0" u="none" strike="noStrike" kern="0" cap="none" spc="0" normalizeH="0" baseline="0" noProof="0" dirty="0" smtClean="0">
                <a:ln>
                  <a:noFill/>
                </a:ln>
                <a:solidFill>
                  <a:schemeClr val="tx1"/>
                </a:solidFill>
                <a:effectLst/>
                <a:uLnTx/>
                <a:uFillTx/>
                <a:latin typeface="Verdana" pitchFamily="34" charset="0"/>
                <a:ea typeface="+mn-ea"/>
                <a:cs typeface="+mn-cs"/>
              </a:rPr>
              <a:t>说明：</a:t>
            </a:r>
          </a:p>
          <a:p>
            <a:pPr marL="742950" lvl="1" indent="-285750">
              <a:spcBef>
                <a:spcPct val="20000"/>
              </a:spcBef>
              <a:buFontTx/>
              <a:buChar char="–"/>
            </a:pPr>
            <a:r>
              <a:rPr lang="zh-CN" altLang="en-US" sz="2000" dirty="0" smtClean="0">
                <a:cs typeface="Times New Roman" panose="02020603050405020304" pitchFamily="18" charset="0"/>
              </a:rPr>
              <a:t>所有名字必须先声明后引用</a:t>
            </a:r>
            <a:endParaRPr lang="en-US" altLang="zh-CN" sz="2000" dirty="0" smtClean="0">
              <a:cs typeface="Times New Roman" panose="02020603050405020304" pitchFamily="18" charset="0"/>
            </a:endParaRPr>
          </a:p>
          <a:p>
            <a:pPr marL="742950" lvl="1" indent="-285750">
              <a:spcBef>
                <a:spcPct val="20000"/>
              </a:spcBef>
              <a:buFontTx/>
              <a:buChar char="–"/>
            </a:pPr>
            <a:r>
              <a:rPr kumimoji="0" lang="zh-CN" altLang="en-US" sz="2000" dirty="0" smtClean="0">
                <a:cs typeface="Times New Roman" panose="02020603050405020304" pitchFamily="18" charset="0"/>
              </a:rPr>
              <a:t>变量声明：每个声明语句声明一个名字</a:t>
            </a:r>
            <a:endParaRPr kumimoji="0" lang="en-US" altLang="zh-CN" sz="2000" dirty="0" smtClean="0">
              <a:cs typeface="Times New Roman" panose="02020603050405020304" pitchFamily="18" charset="0"/>
            </a:endParaRPr>
          </a:p>
          <a:p>
            <a:pPr marL="742950" lvl="1" indent="-285750">
              <a:spcBef>
                <a:spcPct val="20000"/>
              </a:spcBef>
              <a:buFontTx/>
              <a:buChar char="–"/>
            </a:pPr>
            <a:r>
              <a:rPr kumimoji="0" lang="zh-CN" altLang="en-US" sz="2000" dirty="0" smtClean="0">
                <a:cs typeface="Times New Roman" panose="02020603050405020304" pitchFamily="18" charset="0"/>
              </a:rPr>
              <a:t>过程和函数声明：过程和函数声明允许嵌套</a:t>
            </a:r>
            <a:endPar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数组下标从</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1</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开始</a:t>
            </a:r>
          </a:p>
          <a:p>
            <a:pPr marL="1143000" marR="0" lvl="2" indent="-228600" algn="l" defTabSz="914400" rtl="0" eaLnBrk="1" fontAlgn="base" latinLnBrk="0" hangingPunct="1">
              <a:lnSpc>
                <a:spcPct val="10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类型</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array[256] of char</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的类型表达式是：</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array(1..256,char)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前缀算符</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sym typeface="Symbol" pitchFamily="18" charset="2"/>
              </a:rPr>
              <a:t></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用于建立指针类型</a:t>
            </a:r>
          </a:p>
          <a:p>
            <a:pPr marL="1143000" marR="0" lvl="2" indent="-228600" algn="l" defTabSz="914400" rtl="0" eaLnBrk="1" fontAlgn="base" latinLnBrk="0" hangingPunct="1">
              <a:lnSpc>
                <a:spcPct val="10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sym typeface="Symbol" pitchFamily="18" charset="2"/>
              </a:rPr>
              <a:t></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integer</a:t>
            </a:r>
            <a:r>
              <a:rPr kumimoji="1" lang="zh-CN" altLang="en-US" sz="2000" b="1" i="0" u="none" strike="noStrike" kern="0" cap="none" spc="0" normalizeH="0" baseline="0" noProof="0" dirty="0" smtClean="0">
                <a:ln>
                  <a:noFill/>
                </a:ln>
                <a:solidFill>
                  <a:schemeClr val="tx1"/>
                </a:solidFill>
                <a:effectLst/>
                <a:uLnTx/>
                <a:uFillTx/>
                <a:latin typeface="Verdana" pitchFamily="34" charset="0"/>
                <a:ea typeface="+mn-ea"/>
              </a:rPr>
              <a:t>的类型表达式是</a:t>
            </a:r>
            <a:r>
              <a:rPr kumimoji="1" lang="en-US" altLang="zh-CN" sz="2000" b="1" i="0" u="none" strike="noStrike" kern="0" cap="none" spc="0" normalizeH="0" baseline="0" noProof="0" dirty="0" smtClean="0">
                <a:ln>
                  <a:noFill/>
                </a:ln>
                <a:solidFill>
                  <a:schemeClr val="tx1"/>
                </a:solidFill>
                <a:effectLst/>
                <a:uLnTx/>
                <a:uFillTx/>
                <a:latin typeface="Verdana" pitchFamily="34" charset="0"/>
                <a:ea typeface="+mn-ea"/>
              </a:rPr>
              <a:t>pointer(integer)</a:t>
            </a:r>
          </a:p>
        </p:txBody>
      </p:sp>
      <p:graphicFrame>
        <p:nvGraphicFramePr>
          <p:cNvPr id="297985" name="Object 5">
            <a:hlinkClick r:id="" action="ppaction://hlinkshowjump?jump=previousslide"/>
          </p:cNvPr>
          <p:cNvGraphicFramePr>
            <a:graphicFrameLocks noChangeAspect="1"/>
          </p:cNvGraphicFramePr>
          <p:nvPr/>
        </p:nvGraphicFramePr>
        <p:xfrm>
          <a:off x="8385175" y="61913"/>
          <a:ext cx="682625" cy="395287"/>
        </p:xfrm>
        <a:graphic>
          <a:graphicData uri="http://schemas.openxmlformats.org/presentationml/2006/ole">
            <mc:AlternateContent xmlns:mc="http://schemas.openxmlformats.org/markup-compatibility/2006">
              <mc:Choice xmlns:v="urn:schemas-microsoft-com:vml" Requires="v">
                <p:oleObj spid="_x0000_s297986" name="剪辑" r:id="rId3" imgW="7002463" imgH="4060825" progId="">
                  <p:embed/>
                </p:oleObj>
              </mc:Choice>
              <mc:Fallback>
                <p:oleObj name="剪辑" r:id="rId3" imgW="7002463" imgH="4060825"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5175" y="61913"/>
                        <a:ext cx="68262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up)">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up)">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up)">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up)">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up)">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wipe(up)">
                                      <p:cBhvr>
                                        <p:cTn id="41" dur="500"/>
                                        <p:tgtEl>
                                          <p:spTgt spid="4">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wipe(up)">
                                      <p:cBhvr>
                                        <p:cTn id="46" dur="500"/>
                                        <p:tgtEl>
                                          <p:spTgt spid="4">
                                            <p:txEl>
                                              <p:pRg st="8" end="8"/>
                                            </p:txEl>
                                          </p:spTgt>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wipe(up)">
                                      <p:cBhvr>
                                        <p:cTn id="50" dur="500"/>
                                        <p:tgtEl>
                                          <p:spTgt spid="4">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Effect transition="in" filter="wipe(up)">
                                      <p:cBhvr>
                                        <p:cTn id="55" dur="500"/>
                                        <p:tgtEl>
                                          <p:spTgt spid="4">
                                            <p:txEl>
                                              <p:pRg st="10" end="10"/>
                                            </p:txEl>
                                          </p:spTgt>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animEffect transition="in" filter="wipe(up)">
                                      <p:cBhvr>
                                        <p:cTn id="59"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90BEA53-9E63-4B57-923E-F8354DAF1634}" type="slidenum">
              <a:rPr lang="en-US" altLang="zh-CN"/>
              <a:pPr>
                <a:defRPr/>
              </a:pPr>
              <a:t>71</a:t>
            </a:fld>
            <a:endParaRPr lang="en-US" altLang="zh-CN"/>
          </a:p>
        </p:txBody>
      </p:sp>
      <p:sp>
        <p:nvSpPr>
          <p:cNvPr id="41987" name="Rectangle 2"/>
          <p:cNvSpPr>
            <a:spLocks noGrp="1" noChangeArrowheads="1"/>
          </p:cNvSpPr>
          <p:nvPr>
            <p:ph type="title"/>
          </p:nvPr>
        </p:nvSpPr>
        <p:spPr/>
        <p:txBody>
          <a:bodyPr/>
          <a:lstStyle/>
          <a:p>
            <a:pPr eaLnBrk="1" hangingPunct="1"/>
            <a:r>
              <a:rPr lang="en-US" altLang="zh-CN" dirty="0" smtClean="0"/>
              <a:t>6.4.2 </a:t>
            </a:r>
            <a:r>
              <a:rPr lang="zh-CN" altLang="en-US" dirty="0" smtClean="0"/>
              <a:t>符号表的建立</a:t>
            </a:r>
          </a:p>
        </p:txBody>
      </p:sp>
      <p:sp>
        <p:nvSpPr>
          <p:cNvPr id="370691" name="Rectangle 3"/>
          <p:cNvSpPr>
            <a:spLocks noGrp="1" noChangeArrowheads="1"/>
          </p:cNvSpPr>
          <p:nvPr>
            <p:ph type="body" idx="1"/>
          </p:nvPr>
        </p:nvSpPr>
        <p:spPr/>
        <p:txBody>
          <a:bodyPr/>
          <a:lstStyle/>
          <a:p>
            <a:pPr eaLnBrk="1" hangingPunct="1"/>
            <a:r>
              <a:rPr lang="zh-CN" altLang="en-US" dirty="0" smtClean="0">
                <a:latin typeface="宋体" pitchFamily="2" charset="-122"/>
              </a:rPr>
              <a:t>处理声明语句时，编译程序的任务：</a:t>
            </a:r>
          </a:p>
          <a:p>
            <a:pPr lvl="1" eaLnBrk="1" hangingPunct="1"/>
            <a:r>
              <a:rPr lang="zh-CN" altLang="en-US" dirty="0" smtClean="0">
                <a:latin typeface="宋体" pitchFamily="2" charset="-122"/>
              </a:rPr>
              <a:t>分离出每一个被声明的实体</a:t>
            </a:r>
            <a:r>
              <a:rPr lang="zh-CN" altLang="en-US" dirty="0">
                <a:latin typeface="宋体" pitchFamily="2" charset="-122"/>
              </a:rPr>
              <a:t>；</a:t>
            </a:r>
            <a:endParaRPr lang="zh-CN" altLang="en-US" dirty="0" smtClean="0">
              <a:latin typeface="宋体" pitchFamily="2" charset="-122"/>
            </a:endParaRPr>
          </a:p>
          <a:p>
            <a:pPr lvl="1" eaLnBrk="1" hangingPunct="1"/>
            <a:r>
              <a:rPr lang="zh-CN" altLang="en-US" dirty="0" smtClean="0">
                <a:latin typeface="宋体" pitchFamily="2" charset="-122"/>
              </a:rPr>
              <a:t>尽可能多地将该实体的信息填入符号表，名字、类型、存储地址等。</a:t>
            </a:r>
          </a:p>
          <a:p>
            <a:pPr eaLnBrk="1" hangingPunct="1"/>
            <a:r>
              <a:rPr lang="zh-CN" altLang="en-US" dirty="0" smtClean="0">
                <a:latin typeface="宋体" pitchFamily="2" charset="-122"/>
              </a:rPr>
              <a:t>声明语句的形式</a:t>
            </a:r>
          </a:p>
          <a:p>
            <a:pPr lvl="1" eaLnBrk="1" hangingPunct="1"/>
            <a:r>
              <a:rPr lang="zh-CN" altLang="en-US" dirty="0" smtClean="0">
                <a:latin typeface="宋体" pitchFamily="2" charset="-122"/>
              </a:rPr>
              <a:t>类型关键字的位置</a:t>
            </a:r>
          </a:p>
          <a:p>
            <a:pPr lvl="2" eaLnBrk="1" hangingPunct="1"/>
            <a:r>
              <a:rPr lang="zh-CN" altLang="en-US" dirty="0" smtClean="0">
                <a:latin typeface="宋体" pitchFamily="2" charset="-122"/>
              </a:rPr>
              <a:t>在标识符表的前面，如 </a:t>
            </a:r>
            <a:r>
              <a:rPr lang="en-US" altLang="zh-CN" dirty="0" err="1" smtClean="0">
                <a:latin typeface="宋体" pitchFamily="2" charset="-122"/>
              </a:rPr>
              <a:t>int</a:t>
            </a:r>
            <a:r>
              <a:rPr lang="en-US" altLang="zh-CN" dirty="0" smtClean="0">
                <a:latin typeface="宋体" pitchFamily="2" charset="-122"/>
              </a:rPr>
              <a:t> </a:t>
            </a:r>
            <a:r>
              <a:rPr lang="en-US" altLang="zh-CN" dirty="0" err="1" smtClean="0">
                <a:latin typeface="宋体" pitchFamily="2" charset="-122"/>
              </a:rPr>
              <a:t>a,b</a:t>
            </a:r>
            <a:r>
              <a:rPr lang="en-US" altLang="zh-CN" dirty="0" smtClean="0">
                <a:latin typeface="宋体" pitchFamily="2" charset="-122"/>
              </a:rPr>
              <a:t>;</a:t>
            </a:r>
            <a:endParaRPr lang="zh-CN" altLang="en-US" dirty="0" smtClean="0">
              <a:latin typeface="宋体" pitchFamily="2" charset="-122"/>
            </a:endParaRPr>
          </a:p>
          <a:p>
            <a:pPr lvl="2" eaLnBrk="1" hangingPunct="1"/>
            <a:r>
              <a:rPr lang="zh-CN" altLang="en-US" smtClean="0">
                <a:latin typeface="宋体" pitchFamily="2" charset="-122"/>
              </a:rPr>
              <a:t>在标识符</a:t>
            </a:r>
            <a:r>
              <a:rPr lang="zh-CN" altLang="en-US" dirty="0" smtClean="0">
                <a:latin typeface="宋体" pitchFamily="2" charset="-122"/>
              </a:rPr>
              <a:t>表的后面，如 </a:t>
            </a:r>
            <a:r>
              <a:rPr lang="en-US" altLang="zh-CN" dirty="0" err="1" smtClean="0">
                <a:latin typeface="宋体" pitchFamily="2" charset="-122"/>
              </a:rPr>
              <a:t>a,b</a:t>
            </a:r>
            <a:r>
              <a:rPr lang="en-US" altLang="zh-CN" dirty="0" smtClean="0">
                <a:latin typeface="宋体" pitchFamily="2" charset="-122"/>
              </a:rPr>
              <a:t>: integer;</a:t>
            </a:r>
            <a:endParaRPr lang="zh-CN" altLang="en-US" dirty="0" smtClean="0">
              <a:latin typeface="宋体" pitchFamily="2" charset="-122"/>
            </a:endParaRPr>
          </a:p>
          <a:p>
            <a:pPr lvl="1" eaLnBrk="1" hangingPunct="1"/>
            <a:r>
              <a:rPr lang="zh-CN" altLang="en-US" dirty="0" smtClean="0">
                <a:latin typeface="宋体" pitchFamily="2" charset="-122"/>
              </a:rPr>
              <a:t>标识符表</a:t>
            </a:r>
          </a:p>
          <a:p>
            <a:pPr lvl="2" eaLnBrk="1" hangingPunct="1"/>
            <a:r>
              <a:rPr lang="zh-CN" altLang="en-US" dirty="0" smtClean="0">
                <a:latin typeface="宋体" pitchFamily="2" charset="-122"/>
              </a:rPr>
              <a:t>单一实体，如 </a:t>
            </a:r>
            <a:r>
              <a:rPr lang="en-US" altLang="zh-CN" dirty="0" smtClean="0">
                <a:latin typeface="宋体" pitchFamily="2" charset="-122"/>
              </a:rPr>
              <a:t>Ada</a:t>
            </a:r>
            <a:endParaRPr lang="zh-CN" altLang="en-US" dirty="0" smtClean="0">
              <a:latin typeface="宋体" pitchFamily="2" charset="-122"/>
            </a:endParaRPr>
          </a:p>
          <a:p>
            <a:pPr lvl="2" eaLnBrk="1" hangingPunct="1"/>
            <a:r>
              <a:rPr lang="zh-CN" altLang="en-US" dirty="0" smtClean="0">
                <a:latin typeface="宋体" pitchFamily="2" charset="-122"/>
              </a:rPr>
              <a:t>多个同类型的实体，如 </a:t>
            </a:r>
            <a:r>
              <a:rPr lang="en-US" altLang="zh-CN" dirty="0" smtClean="0">
                <a:latin typeface="宋体" pitchFamily="2" charset="-122"/>
              </a:rPr>
              <a:t>Pascal</a:t>
            </a:r>
            <a:r>
              <a:rPr lang="zh-CN" altLang="en-US" dirty="0" smtClean="0">
                <a:latin typeface="宋体" pitchFamily="2" charset="-122"/>
              </a:rPr>
              <a:t>、</a:t>
            </a:r>
            <a:r>
              <a:rPr lang="en-US" altLang="zh-CN" dirty="0" smtClean="0">
                <a:latin typeface="宋体" pitchFamily="2" charset="-122"/>
              </a:rPr>
              <a:t>C</a:t>
            </a:r>
            <a:r>
              <a:rPr lang="zh-CN" altLang="en-US" dirty="0" smtClean="0">
                <a:latin typeface="宋体" pitchFamily="2" charset="-122"/>
              </a:rPr>
              <a:t>、</a:t>
            </a:r>
            <a:r>
              <a:rPr lang="en-US" altLang="zh-CN" dirty="0" smtClean="0">
                <a:latin typeface="宋体" pitchFamily="2" charset="-122"/>
              </a:rPr>
              <a:t>Java</a:t>
            </a:r>
            <a:endParaRPr lang="zh-CN" altLang="en-US" dirty="0" smtClean="0">
              <a:latin typeface="宋体" pitchFamily="2" charset="-122"/>
            </a:endParaRPr>
          </a:p>
          <a:p>
            <a:pPr lvl="2" eaLnBrk="1" hangingPunct="1"/>
            <a:r>
              <a:rPr lang="zh-CN" altLang="en-US" dirty="0" smtClean="0">
                <a:latin typeface="宋体" pitchFamily="2" charset="-122"/>
              </a:rPr>
              <a:t>不同种类的实体，如 </a:t>
            </a:r>
            <a:r>
              <a:rPr lang="en-US" altLang="zh-CN" dirty="0" smtClean="0">
                <a:latin typeface="宋体" pitchFamily="2" charset="-122"/>
              </a:rPr>
              <a:t>FORTRAN</a:t>
            </a:r>
            <a:endParaRPr lang="zh-CN" altLang="en-US" dirty="0" smtClean="0"/>
          </a:p>
        </p:txBody>
      </p:sp>
    </p:spTree>
    <p:extLst>
      <p:ext uri="{BB962C8B-B14F-4D97-AF65-F5344CB8AC3E}">
        <p14:creationId xmlns:p14="http://schemas.microsoft.com/office/powerpoint/2010/main" val="821349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wipe(up)">
                                      <p:cBhvr>
                                        <p:cTn id="7" dur="500"/>
                                        <p:tgtEl>
                                          <p:spTgt spid="37069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Effect transition="in" filter="wipe(up)">
                                      <p:cBhvr>
                                        <p:cTn id="11" dur="500"/>
                                        <p:tgtEl>
                                          <p:spTgt spid="370691">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Effect transition="in" filter="wipe(up)">
                                      <p:cBhvr>
                                        <p:cTn id="15" dur="500"/>
                                        <p:tgtEl>
                                          <p:spTgt spid="3706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0691">
                                            <p:txEl>
                                              <p:pRg st="3" end="3"/>
                                            </p:txEl>
                                          </p:spTgt>
                                        </p:tgtEl>
                                        <p:attrNameLst>
                                          <p:attrName>style.visibility</p:attrName>
                                        </p:attrNameLst>
                                      </p:cBhvr>
                                      <p:to>
                                        <p:strVal val="visible"/>
                                      </p:to>
                                    </p:set>
                                    <p:animEffect transition="in" filter="wipe(up)">
                                      <p:cBhvr>
                                        <p:cTn id="20" dur="500"/>
                                        <p:tgtEl>
                                          <p:spTgt spid="370691">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70691">
                                            <p:txEl>
                                              <p:pRg st="4" end="4"/>
                                            </p:txEl>
                                          </p:spTgt>
                                        </p:tgtEl>
                                        <p:attrNameLst>
                                          <p:attrName>style.visibility</p:attrName>
                                        </p:attrNameLst>
                                      </p:cBhvr>
                                      <p:to>
                                        <p:strVal val="visible"/>
                                      </p:to>
                                    </p:set>
                                    <p:animEffect transition="in" filter="wipe(up)">
                                      <p:cBhvr>
                                        <p:cTn id="24" dur="500"/>
                                        <p:tgtEl>
                                          <p:spTgt spid="370691">
                                            <p:txEl>
                                              <p:pRg st="4" end="4"/>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70691">
                                            <p:txEl>
                                              <p:pRg st="5" end="5"/>
                                            </p:txEl>
                                          </p:spTgt>
                                        </p:tgtEl>
                                        <p:attrNameLst>
                                          <p:attrName>style.visibility</p:attrName>
                                        </p:attrNameLst>
                                      </p:cBhvr>
                                      <p:to>
                                        <p:strVal val="visible"/>
                                      </p:to>
                                    </p:set>
                                    <p:animEffect transition="in" filter="wipe(up)">
                                      <p:cBhvr>
                                        <p:cTn id="28" dur="500"/>
                                        <p:tgtEl>
                                          <p:spTgt spid="370691">
                                            <p:txEl>
                                              <p:pRg st="5" end="5"/>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70691">
                                            <p:txEl>
                                              <p:pRg st="6" end="6"/>
                                            </p:txEl>
                                          </p:spTgt>
                                        </p:tgtEl>
                                        <p:attrNameLst>
                                          <p:attrName>style.visibility</p:attrName>
                                        </p:attrNameLst>
                                      </p:cBhvr>
                                      <p:to>
                                        <p:strVal val="visible"/>
                                      </p:to>
                                    </p:set>
                                    <p:animEffect transition="in" filter="wipe(up)">
                                      <p:cBhvr>
                                        <p:cTn id="32" dur="500"/>
                                        <p:tgtEl>
                                          <p:spTgt spid="3706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70691">
                                            <p:txEl>
                                              <p:pRg st="7" end="7"/>
                                            </p:txEl>
                                          </p:spTgt>
                                        </p:tgtEl>
                                        <p:attrNameLst>
                                          <p:attrName>style.visibility</p:attrName>
                                        </p:attrNameLst>
                                      </p:cBhvr>
                                      <p:to>
                                        <p:strVal val="visible"/>
                                      </p:to>
                                    </p:set>
                                    <p:animEffect transition="in" filter="wipe(up)">
                                      <p:cBhvr>
                                        <p:cTn id="37" dur="500"/>
                                        <p:tgtEl>
                                          <p:spTgt spid="370691">
                                            <p:txEl>
                                              <p:pRg st="7" end="7"/>
                                            </p:txEl>
                                          </p:spTgt>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370691">
                                            <p:txEl>
                                              <p:pRg st="8" end="8"/>
                                            </p:txEl>
                                          </p:spTgt>
                                        </p:tgtEl>
                                        <p:attrNameLst>
                                          <p:attrName>style.visibility</p:attrName>
                                        </p:attrNameLst>
                                      </p:cBhvr>
                                      <p:to>
                                        <p:strVal val="visible"/>
                                      </p:to>
                                    </p:set>
                                    <p:animEffect transition="in" filter="wipe(up)">
                                      <p:cBhvr>
                                        <p:cTn id="41" dur="500"/>
                                        <p:tgtEl>
                                          <p:spTgt spid="370691">
                                            <p:txEl>
                                              <p:pRg st="8" end="8"/>
                                            </p:txEl>
                                          </p:spTgt>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370691">
                                            <p:txEl>
                                              <p:pRg st="9" end="9"/>
                                            </p:txEl>
                                          </p:spTgt>
                                        </p:tgtEl>
                                        <p:attrNameLst>
                                          <p:attrName>style.visibility</p:attrName>
                                        </p:attrNameLst>
                                      </p:cBhvr>
                                      <p:to>
                                        <p:strVal val="visible"/>
                                      </p:to>
                                    </p:set>
                                    <p:animEffect transition="in" filter="wipe(up)">
                                      <p:cBhvr>
                                        <p:cTn id="45" dur="500"/>
                                        <p:tgtEl>
                                          <p:spTgt spid="370691">
                                            <p:txEl>
                                              <p:pRg st="9" end="9"/>
                                            </p:txEl>
                                          </p:spTgt>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370691">
                                            <p:txEl>
                                              <p:pRg st="10" end="10"/>
                                            </p:txEl>
                                          </p:spTgt>
                                        </p:tgtEl>
                                        <p:attrNameLst>
                                          <p:attrName>style.visibility</p:attrName>
                                        </p:attrNameLst>
                                      </p:cBhvr>
                                      <p:to>
                                        <p:strVal val="visible"/>
                                      </p:to>
                                    </p:set>
                                    <p:animEffect transition="in" filter="wipe(up)">
                                      <p:cBhvr>
                                        <p:cTn id="49" dur="500"/>
                                        <p:tgtEl>
                                          <p:spTgt spid="3706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85CEF63-FA82-471E-A1CA-689F591D3388}" type="slidenum">
              <a:rPr lang="en-US" altLang="zh-CN"/>
              <a:pPr>
                <a:defRPr/>
              </a:pPr>
              <a:t>72</a:t>
            </a:fld>
            <a:endParaRPr lang="en-US" altLang="zh-CN"/>
          </a:p>
        </p:txBody>
      </p:sp>
      <p:sp>
        <p:nvSpPr>
          <p:cNvPr id="44035" name="Rectangle 2"/>
          <p:cNvSpPr>
            <a:spLocks noGrp="1" noChangeArrowheads="1"/>
          </p:cNvSpPr>
          <p:nvPr>
            <p:ph type="title"/>
          </p:nvPr>
        </p:nvSpPr>
        <p:spPr/>
        <p:txBody>
          <a:bodyPr/>
          <a:lstStyle/>
          <a:p>
            <a:pPr eaLnBrk="1" hangingPunct="1"/>
            <a:r>
              <a:rPr lang="en-US" altLang="zh-CN" dirty="0" smtClean="0">
                <a:latin typeface="宋体" pitchFamily="2" charset="-122"/>
              </a:rPr>
              <a:t>1.</a:t>
            </a:r>
            <a:r>
              <a:rPr lang="zh-CN" altLang="en-US" dirty="0" smtClean="0">
                <a:latin typeface="宋体" pitchFamily="2" charset="-122"/>
              </a:rPr>
              <a:t>过程中声明语句的处理</a:t>
            </a:r>
            <a:endParaRPr lang="zh-CN" altLang="en-US" dirty="0" smtClean="0">
              <a:latin typeface="楷体_GB2312" pitchFamily="49" charset="-122"/>
              <a:ea typeface="楷体_GB2312" pitchFamily="49" charset="-122"/>
            </a:endParaRPr>
          </a:p>
        </p:txBody>
      </p:sp>
      <p:sp>
        <p:nvSpPr>
          <p:cNvPr id="373763" name="Rectangle 3"/>
          <p:cNvSpPr>
            <a:spLocks noGrp="1" noChangeArrowheads="1"/>
          </p:cNvSpPr>
          <p:nvPr>
            <p:ph type="body" idx="1"/>
          </p:nvPr>
        </p:nvSpPr>
        <p:spPr>
          <a:xfrm>
            <a:off x="228600" y="1088740"/>
            <a:ext cx="8686800" cy="5312060"/>
          </a:xfrm>
        </p:spPr>
        <p:txBody>
          <a:bodyPr>
            <a:noAutofit/>
          </a:bodyPr>
          <a:lstStyle/>
          <a:p>
            <a:pPr eaLnBrk="1" hangingPunct="1">
              <a:lnSpc>
                <a:spcPct val="110000"/>
              </a:lnSpc>
              <a:spcBef>
                <a:spcPts val="0"/>
              </a:spcBef>
            </a:pPr>
            <a:r>
              <a:rPr lang="zh-CN" altLang="en-US" sz="2400" dirty="0" smtClean="0">
                <a:latin typeface="Times New Roman" panose="02020603050405020304" pitchFamily="18" charset="0"/>
                <a:cs typeface="Times New Roman" panose="02020603050405020304" pitchFamily="18" charset="0"/>
              </a:rPr>
              <a:t>考虑：最内层过程</a:t>
            </a:r>
          </a:p>
          <a:p>
            <a:pPr lvl="1" eaLnBrk="1" hangingPunct="1">
              <a:lnSpc>
                <a:spcPct val="110000"/>
              </a:lnSpc>
              <a:spcBef>
                <a:spcPts val="0"/>
              </a:spcBef>
            </a:pPr>
            <a:r>
              <a:rPr lang="zh-CN" altLang="en-US" sz="2200" dirty="0" smtClean="0">
                <a:latin typeface="Times New Roman" panose="02020603050405020304" pitchFamily="18" charset="0"/>
                <a:cs typeface="Times New Roman" panose="02020603050405020304" pitchFamily="18" charset="0"/>
              </a:rPr>
              <a:t>暂不考虑记录结构的声明</a:t>
            </a:r>
            <a:endParaRPr lang="en-US" altLang="zh-CN" sz="2200" dirty="0" smtClean="0">
              <a:latin typeface="Times New Roman" panose="02020603050405020304" pitchFamily="18" charset="0"/>
              <a:cs typeface="Times New Roman" panose="02020603050405020304" pitchFamily="18" charset="0"/>
            </a:endParaRPr>
          </a:p>
          <a:p>
            <a:pPr lvl="1" eaLnBrk="1" hangingPunct="1">
              <a:lnSpc>
                <a:spcPct val="110000"/>
              </a:lnSpc>
              <a:spcBef>
                <a:spcPts val="0"/>
              </a:spcBef>
            </a:pPr>
            <a:r>
              <a:rPr lang="zh-CN" altLang="en-US" sz="2200" dirty="0">
                <a:latin typeface="Times New Roman" panose="02020603050405020304" pitchFamily="18" charset="0"/>
                <a:cs typeface="Times New Roman" panose="02020603050405020304" pitchFamily="18" charset="0"/>
              </a:rPr>
              <a:t>只</a:t>
            </a:r>
            <a:r>
              <a:rPr lang="zh-CN" altLang="en-US" sz="2200" dirty="0" smtClean="0">
                <a:latin typeface="Times New Roman" panose="02020603050405020304" pitchFamily="18" charset="0"/>
                <a:cs typeface="Times New Roman" panose="02020603050405020304" pitchFamily="18" charset="0"/>
              </a:rPr>
              <a:t>涉及变量的声明</a:t>
            </a:r>
            <a:endParaRPr lang="en-US" altLang="zh-CN" sz="2200" dirty="0" smtClean="0">
              <a:latin typeface="Times New Roman" panose="02020603050405020304" pitchFamily="18" charset="0"/>
              <a:cs typeface="Times New Roman" panose="02020603050405020304" pitchFamily="18" charset="0"/>
            </a:endParaRPr>
          </a:p>
          <a:p>
            <a:pPr lvl="1" eaLnBrk="1" hangingPunct="1">
              <a:lnSpc>
                <a:spcPct val="110000"/>
              </a:lnSpc>
              <a:spcBef>
                <a:spcPts val="0"/>
              </a:spcBef>
            </a:pPr>
            <a:r>
              <a:rPr lang="zh-CN" altLang="en-US" sz="2200" dirty="0" smtClean="0">
                <a:latin typeface="Times New Roman" panose="02020603050405020304" pitchFamily="18" charset="0"/>
                <a:cs typeface="Times New Roman" panose="02020603050405020304" pitchFamily="18" charset="0"/>
              </a:rPr>
              <a:t>变量作用域：该过程内。</a:t>
            </a:r>
          </a:p>
          <a:p>
            <a:pPr eaLnBrk="1" hangingPunct="1">
              <a:lnSpc>
                <a:spcPct val="110000"/>
              </a:lnSpc>
              <a:spcBef>
                <a:spcPts val="0"/>
              </a:spcBef>
            </a:pPr>
            <a:r>
              <a:rPr lang="zh-CN" altLang="en-US" sz="2400" dirty="0" smtClean="0">
                <a:latin typeface="Times New Roman" panose="02020603050405020304" pitchFamily="18" charset="0"/>
                <a:cs typeface="Times New Roman" panose="02020603050405020304" pitchFamily="18" charset="0"/>
              </a:rPr>
              <a:t>声明语句的文法：</a:t>
            </a:r>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110000"/>
              </a:lnSpc>
              <a:spcBef>
                <a:spcPts val="0"/>
              </a:spcBef>
            </a:pPr>
            <a:r>
              <a:rPr lang="zh-CN" altLang="en-US" sz="2400" dirty="0">
                <a:latin typeface="Times New Roman" panose="02020603050405020304" pitchFamily="18" charset="0"/>
                <a:cs typeface="Times New Roman" panose="02020603050405020304" pitchFamily="18" charset="0"/>
              </a:rPr>
              <a:t>设计翻译方案的</a:t>
            </a:r>
            <a:r>
              <a:rPr lang="zh-CN" altLang="en-US" sz="2400" dirty="0" smtClean="0">
                <a:latin typeface="Times New Roman" panose="02020603050405020304" pitchFamily="18" charset="0"/>
                <a:cs typeface="Times New Roman" panose="02020603050405020304" pitchFamily="18" charset="0"/>
              </a:rPr>
              <a:t>目的</a:t>
            </a:r>
            <a:endParaRPr lang="en-US" altLang="zh-CN" sz="2400" dirty="0" smtClean="0">
              <a:latin typeface="Times New Roman" panose="02020603050405020304" pitchFamily="18" charset="0"/>
              <a:cs typeface="Times New Roman" panose="02020603050405020304" pitchFamily="18" charset="0"/>
            </a:endParaRPr>
          </a:p>
          <a:p>
            <a:pPr lvl="1" eaLnBrk="1" hangingPunct="1">
              <a:lnSpc>
                <a:spcPct val="110000"/>
              </a:lnSpc>
              <a:spcBef>
                <a:spcPts val="0"/>
              </a:spcBef>
            </a:pPr>
            <a:r>
              <a:rPr lang="zh-CN" altLang="en-US" sz="2200" dirty="0">
                <a:latin typeface="Times New Roman" panose="02020603050405020304" pitchFamily="18" charset="0"/>
                <a:cs typeface="Times New Roman" panose="02020603050405020304" pitchFamily="18" charset="0"/>
              </a:rPr>
              <a:t>识别出被</a:t>
            </a:r>
            <a:r>
              <a:rPr lang="zh-CN" altLang="en-US" sz="2200" dirty="0" smtClean="0">
                <a:latin typeface="Times New Roman" panose="02020603050405020304" pitchFamily="18" charset="0"/>
                <a:cs typeface="Times New Roman" panose="02020603050405020304" pitchFamily="18" charset="0"/>
              </a:rPr>
              <a:t>声明</a:t>
            </a:r>
            <a:r>
              <a:rPr lang="zh-CN" altLang="en-US" sz="2200" dirty="0">
                <a:latin typeface="Times New Roman" panose="02020603050405020304" pitchFamily="18" charset="0"/>
                <a:cs typeface="Times New Roman" panose="02020603050405020304" pitchFamily="18" charset="0"/>
              </a:rPr>
              <a:t>的</a:t>
            </a:r>
            <a:r>
              <a:rPr lang="zh-CN" altLang="en-US" sz="2200" dirty="0" smtClean="0">
                <a:latin typeface="Times New Roman" panose="02020603050405020304" pitchFamily="18" charset="0"/>
                <a:cs typeface="Times New Roman" panose="02020603050405020304" pitchFamily="18" charset="0"/>
              </a:rPr>
              <a:t>实体</a:t>
            </a:r>
            <a:endParaRPr lang="zh-CN" altLang="en-US" sz="2200" dirty="0">
              <a:latin typeface="Times New Roman" panose="02020603050405020304" pitchFamily="18" charset="0"/>
              <a:cs typeface="Times New Roman" panose="02020603050405020304" pitchFamily="18" charset="0"/>
            </a:endParaRPr>
          </a:p>
          <a:p>
            <a:pPr lvl="1" eaLnBrk="1" hangingPunct="1">
              <a:lnSpc>
                <a:spcPct val="110000"/>
              </a:lnSpc>
              <a:spcBef>
                <a:spcPts val="0"/>
              </a:spcBef>
            </a:pPr>
            <a:r>
              <a:rPr lang="zh-CN" altLang="en-US" sz="2200" dirty="0">
                <a:latin typeface="Times New Roman" panose="02020603050405020304" pitchFamily="18" charset="0"/>
                <a:cs typeface="Times New Roman" panose="02020603050405020304" pitchFamily="18" charset="0"/>
              </a:rPr>
              <a:t>记录实体的名字、类型、在数据区中的</a:t>
            </a:r>
            <a:r>
              <a:rPr lang="zh-CN" altLang="en-US" sz="2200" dirty="0" smtClean="0">
                <a:latin typeface="Times New Roman" panose="02020603050405020304" pitchFamily="18" charset="0"/>
                <a:cs typeface="Times New Roman" panose="02020603050405020304" pitchFamily="18" charset="0"/>
              </a:rPr>
              <a:t>位置</a:t>
            </a:r>
            <a:endParaRPr lang="en-US" altLang="zh-CN" sz="2200" dirty="0" smtClean="0">
              <a:latin typeface="Times New Roman" panose="02020603050405020304" pitchFamily="18" charset="0"/>
              <a:cs typeface="Times New Roman" panose="02020603050405020304" pitchFamily="18" charset="0"/>
            </a:endParaRPr>
          </a:p>
          <a:p>
            <a:pPr>
              <a:lnSpc>
                <a:spcPct val="110000"/>
              </a:lnSpc>
              <a:spcBef>
                <a:spcPts val="0"/>
              </a:spcBef>
            </a:pPr>
            <a:r>
              <a:rPr lang="zh-CN" altLang="en-US" sz="2400" dirty="0">
                <a:latin typeface="Times New Roman" panose="02020603050405020304" pitchFamily="18" charset="0"/>
                <a:cs typeface="Times New Roman" panose="02020603050405020304" pitchFamily="18" charset="0"/>
              </a:rPr>
              <a:t>引入：</a:t>
            </a:r>
          </a:p>
          <a:p>
            <a:pPr lvl="1">
              <a:lnSpc>
                <a:spcPct val="110000"/>
              </a:lnSpc>
              <a:spcBef>
                <a:spcPts val="0"/>
              </a:spcBef>
            </a:pPr>
            <a:r>
              <a:rPr lang="zh-CN" altLang="en-US" sz="2200" dirty="0">
                <a:latin typeface="Times New Roman" panose="02020603050405020304" pitchFamily="18" charset="0"/>
                <a:cs typeface="Times New Roman" panose="02020603050405020304" pitchFamily="18" charset="0"/>
              </a:rPr>
              <a:t>全局变量</a:t>
            </a:r>
            <a:r>
              <a:rPr lang="en-US" altLang="zh-CN" sz="2200" dirty="0">
                <a:latin typeface="Times New Roman" panose="02020603050405020304" pitchFamily="18" charset="0"/>
                <a:cs typeface="Times New Roman" panose="02020603050405020304" pitchFamily="18" charset="0"/>
              </a:rPr>
              <a:t>offset</a:t>
            </a:r>
            <a:r>
              <a:rPr lang="zh-CN" altLang="en-US" sz="2200" dirty="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记录相对地址</a:t>
            </a:r>
            <a:endParaRPr lang="zh-CN" altLang="en-US" sz="2200" dirty="0">
              <a:latin typeface="Times New Roman" panose="02020603050405020304" pitchFamily="18" charset="0"/>
              <a:cs typeface="Times New Roman" panose="02020603050405020304" pitchFamily="18" charset="0"/>
            </a:endParaRPr>
          </a:p>
          <a:p>
            <a:pPr lvl="1">
              <a:lnSpc>
                <a:spcPct val="110000"/>
              </a:lnSpc>
              <a:spcBef>
                <a:spcPts val="0"/>
              </a:spcBef>
            </a:pPr>
            <a:r>
              <a:rPr lang="en-US" altLang="zh-CN" sz="2200" dirty="0" err="1">
                <a:latin typeface="Times New Roman" panose="02020603050405020304" pitchFamily="18" charset="0"/>
                <a:cs typeface="Times New Roman" panose="02020603050405020304" pitchFamily="18" charset="0"/>
              </a:rPr>
              <a:t>T.width</a:t>
            </a:r>
            <a:r>
              <a:rPr lang="zh-CN" altLang="en-US" sz="2200" dirty="0">
                <a:latin typeface="Times New Roman" panose="02020603050405020304" pitchFamily="18" charset="0"/>
                <a:cs typeface="Times New Roman" panose="02020603050405020304" pitchFamily="18" charset="0"/>
              </a:rPr>
              <a:t>：记录实体的域宽 </a:t>
            </a:r>
            <a:endParaRPr lang="en-US" altLang="zh-CN" sz="2200" dirty="0" smtClean="0">
              <a:latin typeface="Times New Roman" panose="02020603050405020304" pitchFamily="18" charset="0"/>
              <a:cs typeface="Times New Roman" panose="02020603050405020304" pitchFamily="18" charset="0"/>
            </a:endParaRPr>
          </a:p>
          <a:p>
            <a:pPr lvl="1">
              <a:lnSpc>
                <a:spcPct val="110000"/>
              </a:lnSpc>
              <a:spcBef>
                <a:spcPts val="0"/>
              </a:spcBef>
              <a:buNone/>
            </a:pPr>
            <a:r>
              <a:rPr lang="zh-CN" altLang="en-US" sz="2200" dirty="0" smtClean="0">
                <a:latin typeface="Times New Roman" panose="02020603050405020304" pitchFamily="18" charset="0"/>
                <a:cs typeface="Times New Roman" panose="02020603050405020304" pitchFamily="18" charset="0"/>
              </a:rPr>
              <a:t>                      单位是字节</a:t>
            </a:r>
            <a:endParaRPr lang="zh-CN" altLang="en-US" sz="2200" dirty="0">
              <a:latin typeface="Times New Roman" panose="02020603050405020304" pitchFamily="18" charset="0"/>
              <a:cs typeface="Times New Roman" panose="02020603050405020304" pitchFamily="18" charset="0"/>
            </a:endParaRPr>
          </a:p>
          <a:p>
            <a:pPr lvl="1">
              <a:lnSpc>
                <a:spcPct val="110000"/>
              </a:lnSpc>
              <a:spcBef>
                <a:spcPts val="0"/>
              </a:spcBef>
            </a:pPr>
            <a:r>
              <a:rPr lang="en-US" altLang="zh-CN" sz="2200" dirty="0" err="1">
                <a:latin typeface="Times New Roman" panose="02020603050405020304" pitchFamily="18" charset="0"/>
                <a:cs typeface="Times New Roman" panose="02020603050405020304" pitchFamily="18" charset="0"/>
              </a:rPr>
              <a:t>T.type</a:t>
            </a:r>
            <a:r>
              <a:rPr lang="zh-CN" altLang="en-US" sz="2200" dirty="0">
                <a:latin typeface="Times New Roman" panose="02020603050405020304" pitchFamily="18" charset="0"/>
                <a:cs typeface="Times New Roman" panose="02020603050405020304" pitchFamily="18" charset="0"/>
              </a:rPr>
              <a:t>：记录实体的类型</a:t>
            </a:r>
          </a:p>
          <a:p>
            <a:pPr lvl="1">
              <a:lnSpc>
                <a:spcPct val="110000"/>
              </a:lnSpc>
              <a:spcBef>
                <a:spcPts val="0"/>
              </a:spcBef>
            </a:pPr>
            <a:r>
              <a:rPr lang="en-US" altLang="zh-CN" sz="2200" dirty="0">
                <a:latin typeface="Times New Roman" panose="02020603050405020304" pitchFamily="18" charset="0"/>
                <a:cs typeface="Times New Roman" panose="02020603050405020304" pitchFamily="18" charset="0"/>
              </a:rPr>
              <a:t>enter(id.name</a:t>
            </a:r>
            <a:r>
              <a:rPr lang="zh-CN" altLang="en-US"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T.type</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offset</a:t>
            </a:r>
            <a:r>
              <a:rPr lang="en-US" altLang="zh-CN" sz="2200" dirty="0" smtClean="0">
                <a:latin typeface="Times New Roman" panose="02020603050405020304" pitchFamily="18" charset="0"/>
                <a:cs typeface="Times New Roman" panose="02020603050405020304" pitchFamily="18" charset="0"/>
              </a:rPr>
              <a:t>)</a:t>
            </a:r>
            <a:endParaRPr lang="zh-CN" altLang="en-US" sz="2200" dirty="0" smtClean="0">
              <a:latin typeface="Times New Roman" panose="02020603050405020304" pitchFamily="18" charset="0"/>
              <a:cs typeface="Times New Roman" panose="02020603050405020304" pitchFamily="18" charset="0"/>
            </a:endParaRPr>
          </a:p>
        </p:txBody>
      </p:sp>
      <p:sp>
        <p:nvSpPr>
          <p:cNvPr id="2" name="矩形 1"/>
          <p:cNvSpPr/>
          <p:nvPr/>
        </p:nvSpPr>
        <p:spPr bwMode="auto">
          <a:xfrm>
            <a:off x="4526995" y="1448780"/>
            <a:ext cx="4436985" cy="202522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cs typeface="Times New Roman" panose="02020603050405020304" pitchFamily="18" charset="0"/>
              </a:rPr>
              <a:t>P</a:t>
            </a:r>
            <a:r>
              <a:rPr lang="en-US" altLang="zh-CN" dirty="0" smtClean="0">
                <a:cs typeface="Times New Roman" panose="02020603050405020304" pitchFamily="18" charset="0"/>
                <a:sym typeface="Symbol" pitchFamily="18" charset="2"/>
              </a:rPr>
              <a:t> </a:t>
            </a:r>
            <a:r>
              <a:rPr lang="en-US" altLang="zh-CN" dirty="0" smtClean="0">
                <a:cs typeface="Times New Roman" panose="02020603050405020304" pitchFamily="18" charset="0"/>
              </a:rPr>
              <a:t>D; S</a:t>
            </a:r>
            <a:r>
              <a:rPr lang="en-US" altLang="zh-CN" dirty="0">
                <a:cs typeface="Times New Roman" panose="02020603050405020304" pitchFamily="18" charset="0"/>
              </a:rPr>
              <a:t>	</a:t>
            </a:r>
          </a:p>
          <a:p>
            <a:r>
              <a:rPr lang="en-US" altLang="zh-CN" dirty="0">
                <a:cs typeface="Times New Roman" panose="02020603050405020304" pitchFamily="18" charset="0"/>
              </a:rPr>
              <a:t>D</a:t>
            </a:r>
            <a:r>
              <a:rPr lang="en-US" altLang="zh-CN" dirty="0" smtClean="0">
                <a:cs typeface="Times New Roman" panose="02020603050405020304" pitchFamily="18" charset="0"/>
                <a:sym typeface="Symbol" pitchFamily="18" charset="2"/>
              </a:rPr>
              <a:t> </a:t>
            </a:r>
            <a:r>
              <a:rPr lang="en-US" altLang="zh-CN" dirty="0" smtClean="0">
                <a:cs typeface="Times New Roman" panose="02020603050405020304" pitchFamily="18" charset="0"/>
              </a:rPr>
              <a:t>D; D</a:t>
            </a:r>
            <a:r>
              <a:rPr lang="en-US" altLang="zh-CN" dirty="0">
                <a:cs typeface="Times New Roman" panose="02020603050405020304" pitchFamily="18" charset="0"/>
              </a:rPr>
              <a:t>	</a:t>
            </a:r>
          </a:p>
          <a:p>
            <a:r>
              <a:rPr lang="en-US" altLang="zh-CN" dirty="0">
                <a:cs typeface="Times New Roman" panose="02020603050405020304" pitchFamily="18" charset="0"/>
              </a:rPr>
              <a:t>D</a:t>
            </a:r>
            <a:r>
              <a:rPr lang="en-US" altLang="zh-CN" dirty="0" smtClean="0">
                <a:cs typeface="Times New Roman" panose="02020603050405020304" pitchFamily="18" charset="0"/>
                <a:sym typeface="Symbol" pitchFamily="18" charset="2"/>
              </a:rPr>
              <a:t> </a:t>
            </a:r>
            <a:r>
              <a:rPr lang="en-US" altLang="zh-CN" dirty="0" smtClean="0">
                <a:cs typeface="Times New Roman" panose="02020603050405020304" pitchFamily="18" charset="0"/>
              </a:rPr>
              <a:t>id: T</a:t>
            </a:r>
            <a:r>
              <a:rPr lang="en-US" altLang="zh-CN" dirty="0">
                <a:cs typeface="Times New Roman" panose="02020603050405020304" pitchFamily="18" charset="0"/>
              </a:rPr>
              <a:t>	 	</a:t>
            </a:r>
          </a:p>
          <a:p>
            <a:r>
              <a:rPr lang="en-US" altLang="zh-CN" dirty="0">
                <a:cs typeface="Times New Roman" panose="02020603050405020304" pitchFamily="18" charset="0"/>
              </a:rPr>
              <a:t>T</a:t>
            </a:r>
            <a:r>
              <a:rPr lang="en-US" altLang="zh-CN" dirty="0">
                <a:cs typeface="Times New Roman" panose="02020603050405020304" pitchFamily="18" charset="0"/>
                <a:sym typeface="Symbol" pitchFamily="18" charset="2"/>
              </a:rPr>
              <a:t> char | </a:t>
            </a:r>
            <a:r>
              <a:rPr lang="en-US" altLang="zh-CN" dirty="0">
                <a:cs typeface="Times New Roman" panose="02020603050405020304" pitchFamily="18" charset="0"/>
              </a:rPr>
              <a:t>integer | real | </a:t>
            </a:r>
            <a:r>
              <a:rPr lang="en-US" altLang="zh-CN" dirty="0" err="1">
                <a:cs typeface="Times New Roman" panose="02020603050405020304" pitchFamily="18" charset="0"/>
              </a:rPr>
              <a:t>boolean</a:t>
            </a:r>
            <a:r>
              <a:rPr lang="en-US" altLang="zh-CN" dirty="0">
                <a:cs typeface="Times New Roman" panose="02020603050405020304" pitchFamily="18" charset="0"/>
              </a:rPr>
              <a:t/>
            </a:r>
            <a:br>
              <a:rPr lang="en-US" altLang="zh-CN" dirty="0">
                <a:cs typeface="Times New Roman" panose="02020603050405020304" pitchFamily="18" charset="0"/>
              </a:rPr>
            </a:br>
            <a:r>
              <a:rPr lang="en-US" altLang="zh-CN" dirty="0" smtClean="0">
                <a:cs typeface="Times New Roman" panose="02020603050405020304" pitchFamily="18" charset="0"/>
              </a:rPr>
              <a:t>      </a:t>
            </a:r>
            <a:r>
              <a:rPr lang="en-US" altLang="zh-CN" dirty="0">
                <a:cs typeface="Times New Roman" panose="02020603050405020304" pitchFamily="18" charset="0"/>
              </a:rPr>
              <a:t>| array [</a:t>
            </a:r>
            <a:r>
              <a:rPr lang="en-US" altLang="zh-CN" dirty="0" err="1">
                <a:cs typeface="Times New Roman" panose="02020603050405020304" pitchFamily="18" charset="0"/>
              </a:rPr>
              <a:t>num</a:t>
            </a:r>
            <a:r>
              <a:rPr lang="en-US" altLang="zh-CN" dirty="0">
                <a:cs typeface="Times New Roman" panose="02020603050405020304" pitchFamily="18" charset="0"/>
              </a:rPr>
              <a:t>] of T</a:t>
            </a:r>
            <a:r>
              <a:rPr lang="en-US" altLang="zh-CN" baseline="-25000" dirty="0">
                <a:cs typeface="Times New Roman" panose="02020603050405020304" pitchFamily="18" charset="0"/>
              </a:rPr>
              <a:t>1 </a:t>
            </a:r>
            <a:r>
              <a:rPr lang="en-US" altLang="zh-CN" baseline="-25000" dirty="0" smtClean="0">
                <a:cs typeface="Times New Roman" panose="02020603050405020304" pitchFamily="18" charset="0"/>
              </a:rPr>
              <a:t> </a:t>
            </a:r>
            <a:r>
              <a:rPr lang="en-US" altLang="zh-CN" dirty="0" smtClean="0">
                <a:cs typeface="Times New Roman" panose="02020603050405020304" pitchFamily="18" charset="0"/>
              </a:rPr>
              <a:t> </a:t>
            </a:r>
            <a:r>
              <a:rPr lang="en-US" altLang="zh-CN" dirty="0">
                <a:cs typeface="Times New Roman" panose="02020603050405020304" pitchFamily="18" charset="0"/>
              </a:rPr>
              <a:t>|  </a:t>
            </a:r>
            <a:r>
              <a:rPr lang="en-US" altLang="zh-CN" dirty="0">
                <a:cs typeface="Times New Roman" panose="02020603050405020304" pitchFamily="18" charset="0"/>
                <a:sym typeface="Symbol" pitchFamily="18" charset="2"/>
              </a:rPr>
              <a:t></a:t>
            </a:r>
            <a:r>
              <a:rPr lang="en-US" altLang="zh-CN" dirty="0">
                <a:cs typeface="Times New Roman" panose="02020603050405020304" pitchFamily="18" charset="0"/>
              </a:rPr>
              <a:t>T</a:t>
            </a:r>
            <a:r>
              <a:rPr lang="en-US" altLang="zh-CN" baseline="-25000" dirty="0">
                <a:cs typeface="Times New Roman" panose="02020603050405020304" pitchFamily="18" charset="0"/>
              </a:rPr>
              <a:t>1</a:t>
            </a:r>
            <a:endParaRPr lang="en-US" altLang="zh-CN" dirty="0">
              <a:cs typeface="Times New Roman" panose="02020603050405020304" pitchFamily="18" charset="0"/>
            </a:endParaRPr>
          </a:p>
          <a:p>
            <a:pPr marL="0" marR="0" indent="0" algn="l" defTabSz="914400" rtl="0" eaLnBrk="1" fontAlgn="base" latinLnBrk="0" hangingPunct="1">
              <a:spcBef>
                <a:spcPct val="0"/>
              </a:spcBef>
              <a:spcAft>
                <a:spcPct val="0"/>
              </a:spcAft>
              <a:buClrTx/>
              <a:buSzTx/>
              <a:buFontTx/>
              <a:buNone/>
              <a:tabLst/>
            </a:pPr>
            <a:endParaRPr kumimoji="1" lang="zh-CN" altLang="en-US" b="1" i="0" u="none" strike="noStrike" cap="none" normalizeH="0" baseline="0" dirty="0" smtClean="0">
              <a:ln>
                <a:noFill/>
              </a:ln>
              <a:solidFill>
                <a:schemeClr val="tx1"/>
              </a:solidFill>
              <a:effectLst/>
            </a:endParaRPr>
          </a:p>
        </p:txBody>
      </p:sp>
      <p:sp>
        <p:nvSpPr>
          <p:cNvPr id="6" name="Text Box 5"/>
          <p:cNvSpPr txBox="1">
            <a:spLocks noChangeArrowheads="1"/>
          </p:cNvSpPr>
          <p:nvPr/>
        </p:nvSpPr>
        <p:spPr bwMode="auto">
          <a:xfrm>
            <a:off x="6653213" y="4591980"/>
            <a:ext cx="1871662"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name1</a:t>
            </a:r>
          </a:p>
        </p:txBody>
      </p:sp>
      <p:sp>
        <p:nvSpPr>
          <p:cNvPr id="7" name="Text Box 6"/>
          <p:cNvSpPr txBox="1">
            <a:spLocks noChangeArrowheads="1"/>
          </p:cNvSpPr>
          <p:nvPr/>
        </p:nvSpPr>
        <p:spPr bwMode="auto">
          <a:xfrm>
            <a:off x="6653213" y="5049180"/>
            <a:ext cx="1871662"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name2</a:t>
            </a:r>
          </a:p>
        </p:txBody>
      </p:sp>
      <p:sp>
        <p:nvSpPr>
          <p:cNvPr id="8" name="Text Box 7"/>
          <p:cNvSpPr txBox="1">
            <a:spLocks noChangeArrowheads="1"/>
          </p:cNvSpPr>
          <p:nvPr/>
        </p:nvSpPr>
        <p:spPr bwMode="auto">
          <a:xfrm>
            <a:off x="6653213" y="5496855"/>
            <a:ext cx="1871662"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name3</a:t>
            </a:r>
          </a:p>
        </p:txBody>
      </p:sp>
      <p:sp>
        <p:nvSpPr>
          <p:cNvPr id="9" name="Text Box 8"/>
          <p:cNvSpPr txBox="1">
            <a:spLocks noChangeArrowheads="1"/>
          </p:cNvSpPr>
          <p:nvPr/>
        </p:nvSpPr>
        <p:spPr bwMode="auto">
          <a:xfrm>
            <a:off x="6653213" y="5963580"/>
            <a:ext cx="1871662" cy="4667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t>
            </a:r>
          </a:p>
        </p:txBody>
      </p:sp>
      <p:sp>
        <p:nvSpPr>
          <p:cNvPr id="10" name="Text Box 9"/>
          <p:cNvSpPr txBox="1">
            <a:spLocks noChangeArrowheads="1"/>
          </p:cNvSpPr>
          <p:nvPr/>
        </p:nvSpPr>
        <p:spPr bwMode="auto">
          <a:xfrm>
            <a:off x="6162675" y="436338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0</a:t>
            </a:r>
          </a:p>
        </p:txBody>
      </p:sp>
      <p:sp>
        <p:nvSpPr>
          <p:cNvPr id="11" name="Text Box 10"/>
          <p:cNvSpPr txBox="1">
            <a:spLocks noChangeArrowheads="1"/>
          </p:cNvSpPr>
          <p:nvPr/>
        </p:nvSpPr>
        <p:spPr bwMode="auto">
          <a:xfrm>
            <a:off x="8662988" y="4591980"/>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n</a:t>
            </a:r>
            <a:r>
              <a:rPr lang="en-US" altLang="zh-CN" baseline="-25000">
                <a:ea typeface="宋体" pitchFamily="2" charset="-122"/>
              </a:rPr>
              <a:t>1</a:t>
            </a:r>
            <a:endParaRPr lang="en-US" altLang="zh-CN">
              <a:ea typeface="宋体" pitchFamily="2" charset="-122"/>
            </a:endParaRPr>
          </a:p>
        </p:txBody>
      </p:sp>
      <p:sp>
        <p:nvSpPr>
          <p:cNvPr id="12" name="Text Box 11"/>
          <p:cNvSpPr txBox="1">
            <a:spLocks noChangeArrowheads="1"/>
          </p:cNvSpPr>
          <p:nvPr/>
        </p:nvSpPr>
        <p:spPr bwMode="auto">
          <a:xfrm>
            <a:off x="6138863" y="4820580"/>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r>
              <a:rPr lang="en-US" altLang="zh-CN">
                <a:ea typeface="宋体" pitchFamily="2" charset="-122"/>
              </a:rPr>
              <a:t>n</a:t>
            </a:r>
            <a:r>
              <a:rPr lang="en-US" altLang="zh-CN" baseline="-25000">
                <a:ea typeface="宋体" pitchFamily="2" charset="-122"/>
              </a:rPr>
              <a:t>1</a:t>
            </a:r>
            <a:endParaRPr lang="en-US" altLang="zh-CN">
              <a:ea typeface="宋体" pitchFamily="2" charset="-122"/>
            </a:endParaRPr>
          </a:p>
        </p:txBody>
      </p:sp>
      <p:sp>
        <p:nvSpPr>
          <p:cNvPr id="13" name="Text Box 12"/>
          <p:cNvSpPr txBox="1">
            <a:spLocks noChangeArrowheads="1"/>
          </p:cNvSpPr>
          <p:nvPr/>
        </p:nvSpPr>
        <p:spPr bwMode="auto">
          <a:xfrm>
            <a:off x="8688388" y="5004175"/>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a:ea typeface="宋体" pitchFamily="2" charset="-122"/>
              </a:rPr>
              <a:t>n</a:t>
            </a:r>
            <a:r>
              <a:rPr lang="en-US" altLang="zh-CN" baseline="-25000" dirty="0">
                <a:ea typeface="宋体" pitchFamily="2" charset="-122"/>
              </a:rPr>
              <a:t>2</a:t>
            </a:r>
            <a:endParaRPr lang="en-US" altLang="zh-CN" dirty="0">
              <a:ea typeface="宋体" pitchFamily="2" charset="-122"/>
            </a:endParaRPr>
          </a:p>
        </p:txBody>
      </p:sp>
      <p:sp>
        <p:nvSpPr>
          <p:cNvPr id="14" name="Text Box 13"/>
          <p:cNvSpPr txBox="1">
            <a:spLocks noChangeArrowheads="1"/>
          </p:cNvSpPr>
          <p:nvPr/>
        </p:nvSpPr>
        <p:spPr bwMode="auto">
          <a:xfrm>
            <a:off x="8688388" y="5430180"/>
            <a:ext cx="455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a:ea typeface="宋体" pitchFamily="2" charset="-122"/>
              </a:rPr>
              <a:t>n</a:t>
            </a:r>
            <a:r>
              <a:rPr lang="en-US" altLang="zh-CN" baseline="-25000" dirty="0">
                <a:ea typeface="宋体" pitchFamily="2" charset="-122"/>
              </a:rPr>
              <a:t>3</a:t>
            </a:r>
            <a:endParaRPr lang="en-US" altLang="zh-CN" dirty="0">
              <a:ea typeface="宋体" pitchFamily="2" charset="-122"/>
            </a:endParaRPr>
          </a:p>
        </p:txBody>
      </p:sp>
      <p:sp>
        <p:nvSpPr>
          <p:cNvPr id="15" name="Text Box 14"/>
          <p:cNvSpPr txBox="1">
            <a:spLocks noChangeArrowheads="1"/>
          </p:cNvSpPr>
          <p:nvPr/>
        </p:nvSpPr>
        <p:spPr bwMode="auto">
          <a:xfrm>
            <a:off x="5652120" y="5274205"/>
            <a:ext cx="9509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r>
              <a:rPr lang="en-US" altLang="zh-CN" dirty="0">
                <a:ea typeface="宋体" pitchFamily="2" charset="-122"/>
              </a:rPr>
              <a:t>n</a:t>
            </a:r>
            <a:r>
              <a:rPr lang="en-US" altLang="zh-CN" baseline="-25000" dirty="0">
                <a:ea typeface="宋体" pitchFamily="2" charset="-122"/>
              </a:rPr>
              <a:t>1 </a:t>
            </a:r>
            <a:r>
              <a:rPr lang="en-US" altLang="zh-CN" dirty="0">
                <a:ea typeface="宋体" pitchFamily="2" charset="-122"/>
              </a:rPr>
              <a:t>+n</a:t>
            </a:r>
            <a:r>
              <a:rPr lang="en-US" altLang="zh-CN" baseline="-25000" dirty="0">
                <a:ea typeface="宋体" pitchFamily="2" charset="-122"/>
              </a:rPr>
              <a:t>2</a:t>
            </a:r>
          </a:p>
        </p:txBody>
      </p:sp>
      <p:sp>
        <p:nvSpPr>
          <p:cNvPr id="16" name="Text Box 14"/>
          <p:cNvSpPr txBox="1">
            <a:spLocks noChangeArrowheads="1"/>
          </p:cNvSpPr>
          <p:nvPr/>
        </p:nvSpPr>
        <p:spPr bwMode="auto">
          <a:xfrm>
            <a:off x="5157065" y="5724255"/>
            <a:ext cx="1490663" cy="461962"/>
          </a:xfrm>
          <a:prstGeom prst="rect">
            <a:avLst/>
          </a:prstGeom>
          <a:noFill/>
          <a:ln w="9525">
            <a:noFill/>
            <a:miter lim="800000"/>
            <a:headEnd/>
            <a:tailEnd/>
          </a:ln>
        </p:spPr>
        <p:txBody>
          <a:bodyPr anchor="ctr">
            <a:spAutoFit/>
          </a:bodyPr>
          <a:lstStyle/>
          <a:p>
            <a:pPr algn="r"/>
            <a:r>
              <a:rPr lang="en-US" altLang="zh-CN" dirty="0">
                <a:ea typeface="宋体" pitchFamily="2" charset="-122"/>
              </a:rPr>
              <a:t>n</a:t>
            </a:r>
            <a:r>
              <a:rPr lang="en-US" altLang="zh-CN" baseline="-25000" dirty="0">
                <a:ea typeface="宋体" pitchFamily="2" charset="-122"/>
              </a:rPr>
              <a:t>1 </a:t>
            </a:r>
            <a:r>
              <a:rPr lang="en-US" altLang="zh-CN" dirty="0">
                <a:ea typeface="宋体" pitchFamily="2" charset="-122"/>
              </a:rPr>
              <a:t>+n</a:t>
            </a:r>
            <a:r>
              <a:rPr lang="en-US" altLang="zh-CN" baseline="-25000" dirty="0">
                <a:ea typeface="宋体" pitchFamily="2" charset="-122"/>
              </a:rPr>
              <a:t>2</a:t>
            </a:r>
            <a:r>
              <a:rPr lang="en-US" altLang="zh-CN" dirty="0">
                <a:ea typeface="宋体" pitchFamily="2" charset="-122"/>
              </a:rPr>
              <a:t> +n</a:t>
            </a:r>
            <a:r>
              <a:rPr lang="en-US" altLang="zh-CN" baseline="-25000" dirty="0">
                <a:ea typeface="宋体" pitchFamily="2" charset="-122"/>
              </a:rPr>
              <a:t>3</a:t>
            </a:r>
          </a:p>
        </p:txBody>
      </p:sp>
    </p:spTree>
    <p:extLst>
      <p:ext uri="{BB962C8B-B14F-4D97-AF65-F5344CB8AC3E}">
        <p14:creationId xmlns:p14="http://schemas.microsoft.com/office/powerpoint/2010/main" val="16707949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wipe(up)">
                                      <p:cBhvr>
                                        <p:cTn id="7" dur="500"/>
                                        <p:tgtEl>
                                          <p:spTgt spid="37376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animEffect transition="in" filter="wipe(up)">
                                      <p:cBhvr>
                                        <p:cTn id="11" dur="500"/>
                                        <p:tgtEl>
                                          <p:spTgt spid="37376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Effect transition="in" filter="wipe(up)">
                                      <p:cBhvr>
                                        <p:cTn id="15" dur="500"/>
                                        <p:tgtEl>
                                          <p:spTgt spid="37376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73763">
                                            <p:txEl>
                                              <p:pRg st="3" end="3"/>
                                            </p:txEl>
                                          </p:spTgt>
                                        </p:tgtEl>
                                        <p:attrNameLst>
                                          <p:attrName>style.visibility</p:attrName>
                                        </p:attrNameLst>
                                      </p:cBhvr>
                                      <p:to>
                                        <p:strVal val="visible"/>
                                      </p:to>
                                    </p:set>
                                    <p:animEffect transition="in" filter="wipe(up)">
                                      <p:cBhvr>
                                        <p:cTn id="19" dur="500"/>
                                        <p:tgtEl>
                                          <p:spTgt spid="37376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73763">
                                            <p:txEl>
                                              <p:pRg st="4" end="4"/>
                                            </p:txEl>
                                          </p:spTgt>
                                        </p:tgtEl>
                                        <p:attrNameLst>
                                          <p:attrName>style.visibility</p:attrName>
                                        </p:attrNameLst>
                                      </p:cBhvr>
                                      <p:to>
                                        <p:strVal val="visible"/>
                                      </p:to>
                                    </p:set>
                                    <p:animEffect transition="in" filter="wipe(up)">
                                      <p:cBhvr>
                                        <p:cTn id="24" dur="500"/>
                                        <p:tgtEl>
                                          <p:spTgt spid="373763">
                                            <p:txEl>
                                              <p:pRg st="4" end="4"/>
                                            </p:txEl>
                                          </p:spTgt>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73763">
                                            <p:txEl>
                                              <p:pRg st="5" end="5"/>
                                            </p:txEl>
                                          </p:spTgt>
                                        </p:tgtEl>
                                        <p:attrNameLst>
                                          <p:attrName>style.visibility</p:attrName>
                                        </p:attrNameLst>
                                      </p:cBhvr>
                                      <p:to>
                                        <p:strVal val="visible"/>
                                      </p:to>
                                    </p:set>
                                    <p:animEffect transition="in" filter="wipe(up)">
                                      <p:cBhvr>
                                        <p:cTn id="33" dur="500"/>
                                        <p:tgtEl>
                                          <p:spTgt spid="373763">
                                            <p:txEl>
                                              <p:pRg st="5" end="5"/>
                                            </p:txEl>
                                          </p:spTgt>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73763">
                                            <p:txEl>
                                              <p:pRg st="6" end="6"/>
                                            </p:txEl>
                                          </p:spTgt>
                                        </p:tgtEl>
                                        <p:attrNameLst>
                                          <p:attrName>style.visibility</p:attrName>
                                        </p:attrNameLst>
                                      </p:cBhvr>
                                      <p:to>
                                        <p:strVal val="visible"/>
                                      </p:to>
                                    </p:set>
                                    <p:animEffect transition="in" filter="wipe(up)">
                                      <p:cBhvr>
                                        <p:cTn id="37" dur="500"/>
                                        <p:tgtEl>
                                          <p:spTgt spid="373763">
                                            <p:txEl>
                                              <p:pRg st="6" end="6"/>
                                            </p:txEl>
                                          </p:spTgt>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373763">
                                            <p:txEl>
                                              <p:pRg st="7" end="7"/>
                                            </p:txEl>
                                          </p:spTgt>
                                        </p:tgtEl>
                                        <p:attrNameLst>
                                          <p:attrName>style.visibility</p:attrName>
                                        </p:attrNameLst>
                                      </p:cBhvr>
                                      <p:to>
                                        <p:strVal val="visible"/>
                                      </p:to>
                                    </p:set>
                                    <p:animEffect transition="in" filter="wipe(up)">
                                      <p:cBhvr>
                                        <p:cTn id="41" dur="500"/>
                                        <p:tgtEl>
                                          <p:spTgt spid="37376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up)">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up)">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up)">
                                      <p:cBhvr>
                                        <p:cTn id="91" dur="500"/>
                                        <p:tgtEl>
                                          <p:spTgt spid="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wipe(left)">
                                      <p:cBhvr>
                                        <p:cTn id="96" dur="500"/>
                                        <p:tgtEl>
                                          <p:spTgt spid="1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373763">
                                            <p:txEl>
                                              <p:pRg st="8" end="8"/>
                                            </p:txEl>
                                          </p:spTgt>
                                        </p:tgtEl>
                                        <p:attrNameLst>
                                          <p:attrName>style.visibility</p:attrName>
                                        </p:attrNameLst>
                                      </p:cBhvr>
                                      <p:to>
                                        <p:strVal val="visible"/>
                                      </p:to>
                                    </p:set>
                                    <p:animEffect transition="in" filter="wipe(up)">
                                      <p:cBhvr>
                                        <p:cTn id="101" dur="500"/>
                                        <p:tgtEl>
                                          <p:spTgt spid="373763">
                                            <p:txEl>
                                              <p:pRg st="8" end="8"/>
                                            </p:txEl>
                                          </p:spTgt>
                                        </p:tgtEl>
                                      </p:cBhvr>
                                    </p:animEffect>
                                  </p:childTnLst>
                                </p:cTn>
                              </p:par>
                            </p:childTnLst>
                          </p:cTn>
                        </p:par>
                        <p:par>
                          <p:cTn id="102" fill="hold">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373763">
                                            <p:txEl>
                                              <p:pRg st="9" end="9"/>
                                            </p:txEl>
                                          </p:spTgt>
                                        </p:tgtEl>
                                        <p:attrNameLst>
                                          <p:attrName>style.visibility</p:attrName>
                                        </p:attrNameLst>
                                      </p:cBhvr>
                                      <p:to>
                                        <p:strVal val="visible"/>
                                      </p:to>
                                    </p:set>
                                    <p:animEffect transition="in" filter="wipe(up)">
                                      <p:cBhvr>
                                        <p:cTn id="105" dur="500"/>
                                        <p:tgtEl>
                                          <p:spTgt spid="373763">
                                            <p:txEl>
                                              <p:pRg st="9" end="9"/>
                                            </p:txEl>
                                          </p:spTgt>
                                        </p:tgtEl>
                                      </p:cBhvr>
                                    </p:animEffect>
                                  </p:childTnLst>
                                </p:cTn>
                              </p:par>
                            </p:childTnLst>
                          </p:cTn>
                        </p:par>
                        <p:par>
                          <p:cTn id="106" fill="hold">
                            <p:stCondLst>
                              <p:cond delay="1000"/>
                            </p:stCondLst>
                            <p:childTnLst>
                              <p:par>
                                <p:cTn id="107" presetID="22" presetClass="entr" presetSubtype="1" fill="hold" grpId="0" nodeType="afterEffect">
                                  <p:stCondLst>
                                    <p:cond delay="0"/>
                                  </p:stCondLst>
                                  <p:childTnLst>
                                    <p:set>
                                      <p:cBhvr>
                                        <p:cTn id="108" dur="1" fill="hold">
                                          <p:stCondLst>
                                            <p:cond delay="0"/>
                                          </p:stCondLst>
                                        </p:cTn>
                                        <p:tgtEl>
                                          <p:spTgt spid="373763">
                                            <p:txEl>
                                              <p:pRg st="10" end="10"/>
                                            </p:txEl>
                                          </p:spTgt>
                                        </p:tgtEl>
                                        <p:attrNameLst>
                                          <p:attrName>style.visibility</p:attrName>
                                        </p:attrNameLst>
                                      </p:cBhvr>
                                      <p:to>
                                        <p:strVal val="visible"/>
                                      </p:to>
                                    </p:set>
                                    <p:animEffect transition="in" filter="wipe(up)">
                                      <p:cBhvr>
                                        <p:cTn id="109" dur="500"/>
                                        <p:tgtEl>
                                          <p:spTgt spid="373763">
                                            <p:txEl>
                                              <p:pRg st="10" end="10"/>
                                            </p:txEl>
                                          </p:spTgt>
                                        </p:tgtEl>
                                      </p:cBhvr>
                                    </p:animEffect>
                                  </p:childTnLst>
                                </p:cTn>
                              </p:par>
                            </p:childTnLst>
                          </p:cTn>
                        </p:par>
                        <p:par>
                          <p:cTn id="110" fill="hold">
                            <p:stCondLst>
                              <p:cond delay="1500"/>
                            </p:stCondLst>
                            <p:childTnLst>
                              <p:par>
                                <p:cTn id="111" presetID="22" presetClass="entr" presetSubtype="1" fill="hold" grpId="0" nodeType="afterEffect">
                                  <p:stCondLst>
                                    <p:cond delay="0"/>
                                  </p:stCondLst>
                                  <p:childTnLst>
                                    <p:set>
                                      <p:cBhvr>
                                        <p:cTn id="112" dur="1" fill="hold">
                                          <p:stCondLst>
                                            <p:cond delay="0"/>
                                          </p:stCondLst>
                                        </p:cTn>
                                        <p:tgtEl>
                                          <p:spTgt spid="373763">
                                            <p:txEl>
                                              <p:pRg st="11" end="11"/>
                                            </p:txEl>
                                          </p:spTgt>
                                        </p:tgtEl>
                                        <p:attrNameLst>
                                          <p:attrName>style.visibility</p:attrName>
                                        </p:attrNameLst>
                                      </p:cBhvr>
                                      <p:to>
                                        <p:strVal val="visible"/>
                                      </p:to>
                                    </p:set>
                                    <p:animEffect transition="in" filter="wipe(up)">
                                      <p:cBhvr>
                                        <p:cTn id="113" dur="500"/>
                                        <p:tgtEl>
                                          <p:spTgt spid="373763">
                                            <p:txEl>
                                              <p:pRg st="11" end="11"/>
                                            </p:txEl>
                                          </p:spTgt>
                                        </p:tgtEl>
                                      </p:cBhvr>
                                    </p:animEffect>
                                  </p:childTnLst>
                                </p:cTn>
                              </p:par>
                            </p:childTnLst>
                          </p:cTn>
                        </p:par>
                        <p:par>
                          <p:cTn id="114" fill="hold">
                            <p:stCondLst>
                              <p:cond delay="2000"/>
                            </p:stCondLst>
                            <p:childTnLst>
                              <p:par>
                                <p:cTn id="115" presetID="22" presetClass="entr" presetSubtype="1" fill="hold" grpId="0" nodeType="afterEffect">
                                  <p:stCondLst>
                                    <p:cond delay="0"/>
                                  </p:stCondLst>
                                  <p:childTnLst>
                                    <p:set>
                                      <p:cBhvr>
                                        <p:cTn id="116" dur="1" fill="hold">
                                          <p:stCondLst>
                                            <p:cond delay="0"/>
                                          </p:stCondLst>
                                        </p:cTn>
                                        <p:tgtEl>
                                          <p:spTgt spid="373763">
                                            <p:txEl>
                                              <p:pRg st="12" end="12"/>
                                            </p:txEl>
                                          </p:spTgt>
                                        </p:tgtEl>
                                        <p:attrNameLst>
                                          <p:attrName>style.visibility</p:attrName>
                                        </p:attrNameLst>
                                      </p:cBhvr>
                                      <p:to>
                                        <p:strVal val="visible"/>
                                      </p:to>
                                    </p:set>
                                    <p:animEffect transition="in" filter="wipe(up)">
                                      <p:cBhvr>
                                        <p:cTn id="117" dur="500"/>
                                        <p:tgtEl>
                                          <p:spTgt spid="373763">
                                            <p:txEl>
                                              <p:pRg st="12" end="12"/>
                                            </p:txEl>
                                          </p:spTgt>
                                        </p:tgtEl>
                                      </p:cBhvr>
                                    </p:animEffect>
                                  </p:childTnLst>
                                </p:cTn>
                              </p:par>
                            </p:childTnLst>
                          </p:cTn>
                        </p:par>
                        <p:par>
                          <p:cTn id="118" fill="hold">
                            <p:stCondLst>
                              <p:cond delay="2500"/>
                            </p:stCondLst>
                            <p:childTnLst>
                              <p:par>
                                <p:cTn id="119" presetID="22" presetClass="entr" presetSubtype="1" fill="hold" grpId="0" nodeType="afterEffect">
                                  <p:stCondLst>
                                    <p:cond delay="0"/>
                                  </p:stCondLst>
                                  <p:childTnLst>
                                    <p:set>
                                      <p:cBhvr>
                                        <p:cTn id="120" dur="1" fill="hold">
                                          <p:stCondLst>
                                            <p:cond delay="0"/>
                                          </p:stCondLst>
                                        </p:cTn>
                                        <p:tgtEl>
                                          <p:spTgt spid="373763">
                                            <p:txEl>
                                              <p:pRg st="13" end="13"/>
                                            </p:txEl>
                                          </p:spTgt>
                                        </p:tgtEl>
                                        <p:attrNameLst>
                                          <p:attrName>style.visibility</p:attrName>
                                        </p:attrNameLst>
                                      </p:cBhvr>
                                      <p:to>
                                        <p:strVal val="visible"/>
                                      </p:to>
                                    </p:set>
                                    <p:animEffect transition="in" filter="wipe(up)">
                                      <p:cBhvr>
                                        <p:cTn id="121" dur="500"/>
                                        <p:tgtEl>
                                          <p:spTgt spid="3737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uiExpand="1" build="p" autoUpdateAnimBg="0"/>
      <p:bldP spid="2" grpId="0" animBg="1"/>
      <p:bldP spid="6" grpId="0" animBg="1" autoUpdateAnimBg="0"/>
      <p:bldP spid="7" grpId="0" animBg="1" autoUpdateAnimBg="0"/>
      <p:bldP spid="8" grpId="0" animBg="1" autoUpdateAnimBg="0"/>
      <p:bldP spid="9" grpId="0" animBg="1"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6"/>
          <p:cNvSpPr>
            <a:spLocks noChangeArrowheads="1"/>
          </p:cNvSpPr>
          <p:nvPr/>
        </p:nvSpPr>
        <p:spPr bwMode="auto">
          <a:xfrm>
            <a:off x="566555" y="4932415"/>
            <a:ext cx="1635069"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6"/>
          <p:cNvSpPr>
            <a:spLocks noChangeArrowheads="1"/>
          </p:cNvSpPr>
          <p:nvPr/>
        </p:nvSpPr>
        <p:spPr bwMode="auto">
          <a:xfrm>
            <a:off x="521549" y="3807290"/>
            <a:ext cx="1635069"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灯片编号占位符 3"/>
          <p:cNvSpPr>
            <a:spLocks noGrp="1"/>
          </p:cNvSpPr>
          <p:nvPr>
            <p:ph type="sldNum" sz="quarter" idx="10"/>
          </p:nvPr>
        </p:nvSpPr>
        <p:spPr/>
        <p:txBody>
          <a:bodyPr/>
          <a:lstStyle/>
          <a:p>
            <a:pPr>
              <a:defRPr/>
            </a:pPr>
            <a:fld id="{FA32661B-A841-42E6-9756-00D4807E5CE8}" type="slidenum">
              <a:rPr lang="en-US" altLang="zh-CN"/>
              <a:pPr>
                <a:defRPr/>
              </a:pPr>
              <a:t>73</a:t>
            </a:fld>
            <a:endParaRPr lang="en-US" altLang="zh-CN"/>
          </a:p>
        </p:txBody>
      </p:sp>
      <p:sp>
        <p:nvSpPr>
          <p:cNvPr id="377858" name="Rectangle 2"/>
          <p:cNvSpPr>
            <a:spLocks noChangeArrowheads="1"/>
          </p:cNvSpPr>
          <p:nvPr/>
        </p:nvSpPr>
        <p:spPr bwMode="auto">
          <a:xfrm>
            <a:off x="539750" y="2348880"/>
            <a:ext cx="1295400"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59" name="Rectangle 3"/>
          <p:cNvSpPr>
            <a:spLocks noChangeArrowheads="1"/>
          </p:cNvSpPr>
          <p:nvPr/>
        </p:nvSpPr>
        <p:spPr bwMode="auto">
          <a:xfrm>
            <a:off x="539750" y="6309320"/>
            <a:ext cx="1439863"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0" name="Rectangle 4"/>
          <p:cNvSpPr>
            <a:spLocks noChangeArrowheads="1"/>
          </p:cNvSpPr>
          <p:nvPr/>
        </p:nvSpPr>
        <p:spPr bwMode="auto">
          <a:xfrm>
            <a:off x="539750" y="5472475"/>
            <a:ext cx="3132150"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1" name="Rectangle 5"/>
          <p:cNvSpPr>
            <a:spLocks noChangeArrowheads="1"/>
          </p:cNvSpPr>
          <p:nvPr/>
        </p:nvSpPr>
        <p:spPr bwMode="auto">
          <a:xfrm>
            <a:off x="539750" y="4347350"/>
            <a:ext cx="1419225"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2" name="Rectangle 6"/>
          <p:cNvSpPr>
            <a:spLocks noChangeArrowheads="1"/>
          </p:cNvSpPr>
          <p:nvPr/>
        </p:nvSpPr>
        <p:spPr bwMode="auto">
          <a:xfrm>
            <a:off x="507238" y="3267230"/>
            <a:ext cx="1451738"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3" name="Rectangle 7"/>
          <p:cNvSpPr>
            <a:spLocks noChangeArrowheads="1"/>
          </p:cNvSpPr>
          <p:nvPr/>
        </p:nvSpPr>
        <p:spPr bwMode="auto">
          <a:xfrm>
            <a:off x="533400" y="684392"/>
            <a:ext cx="2643188" cy="12144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Rectangle 8"/>
          <p:cNvSpPr>
            <a:spLocks noGrp="1" noChangeArrowheads="1"/>
          </p:cNvSpPr>
          <p:nvPr>
            <p:ph type="title"/>
          </p:nvPr>
        </p:nvSpPr>
        <p:spPr>
          <a:xfrm>
            <a:off x="304800" y="152400"/>
            <a:ext cx="8610600" cy="531813"/>
          </a:xfrm>
        </p:spPr>
        <p:txBody>
          <a:bodyPr/>
          <a:lstStyle/>
          <a:p>
            <a:pPr eaLnBrk="1" hangingPunct="1"/>
            <a:r>
              <a:rPr lang="zh-CN" altLang="en-US" sz="3600" dirty="0" smtClean="0">
                <a:latin typeface="Verdana" pitchFamily="34" charset="0"/>
              </a:rPr>
              <a:t>翻译方案 </a:t>
            </a:r>
            <a:r>
              <a:rPr lang="en-US" altLang="zh-CN" sz="3600" dirty="0" smtClean="0">
                <a:latin typeface="Verdana" pitchFamily="34" charset="0"/>
              </a:rPr>
              <a:t>6.1</a:t>
            </a:r>
          </a:p>
        </p:txBody>
      </p:sp>
      <p:sp>
        <p:nvSpPr>
          <p:cNvPr id="377865" name="Rectangle 9"/>
          <p:cNvSpPr>
            <a:spLocks noGrp="1" noChangeArrowheads="1"/>
          </p:cNvSpPr>
          <p:nvPr>
            <p:ph type="body" idx="1"/>
          </p:nvPr>
        </p:nvSpPr>
        <p:spPr>
          <a:xfrm>
            <a:off x="522288" y="1268760"/>
            <a:ext cx="3464647" cy="5359157"/>
          </a:xfrm>
          <a:noFill/>
        </p:spPr>
        <p:txBody>
          <a:bodyPr/>
          <a:lstStyle/>
          <a:p>
            <a:pPr eaLnBrk="1" hangingPunct="1">
              <a:lnSpc>
                <a:spcPct val="130000"/>
              </a:lnSpc>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sym typeface="Symbol" pitchFamily="18" charset="2"/>
              </a:rPr>
              <a:t>   </a:t>
            </a:r>
            <a:r>
              <a:rPr lang="en-US" altLang="zh-CN" sz="2400" dirty="0" smtClean="0">
                <a:latin typeface="Times New Roman" panose="02020603050405020304" pitchFamily="18" charset="0"/>
                <a:cs typeface="Times New Roman" panose="02020603050405020304" pitchFamily="18" charset="0"/>
              </a:rPr>
              <a:t>D;S		</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D;D		</a:t>
            </a:r>
          </a:p>
          <a:p>
            <a:pPr eaLnBrk="1" hangingPunct="1">
              <a:lnSpc>
                <a:spcPct val="130000"/>
              </a:lnSpc>
              <a:buFont typeface="Monotype Sorts" pitchFamily="2" charset="2"/>
              <a:buNone/>
            </a:pPr>
            <a:r>
              <a:rPr lang="en-US" altLang="zh-CN" sz="2400" dirty="0" err="1" smtClean="0">
                <a:latin typeface="Times New Roman" panose="02020603050405020304" pitchFamily="18" charset="0"/>
                <a:cs typeface="Times New Roman" panose="02020603050405020304" pitchFamily="18" charset="0"/>
              </a:rPr>
              <a:t>D</a:t>
            </a:r>
            <a:r>
              <a:rPr lang="en-US" altLang="zh-CN" sz="2400" dirty="0" err="1" smtClean="0">
                <a:latin typeface="Times New Roman" panose="02020603050405020304" pitchFamily="18" charset="0"/>
                <a:cs typeface="Times New Roman" panose="02020603050405020304" pitchFamily="18" charset="0"/>
                <a:sym typeface="Symbol" pitchFamily="18" charset="2"/>
              </a:rPr>
              <a:t></a:t>
            </a:r>
            <a:r>
              <a:rPr lang="en-US" altLang="zh-CN" sz="2400" dirty="0" err="1" smtClean="0">
                <a:latin typeface="Times New Roman" panose="02020603050405020304" pitchFamily="18" charset="0"/>
                <a:cs typeface="Times New Roman" panose="02020603050405020304" pitchFamily="18" charset="0"/>
              </a:rPr>
              <a:t>id:T</a:t>
            </a:r>
            <a:endParaRPr lang="en-US" altLang="zh-CN" sz="2400" dirty="0" smtClean="0">
              <a:latin typeface="Times New Roman" panose="02020603050405020304" pitchFamily="18" charset="0"/>
              <a:cs typeface="Times New Roman" panose="02020603050405020304" pitchFamily="18" charset="0"/>
            </a:endParaRPr>
          </a:p>
          <a:p>
            <a:pPr lvl="2" eaLnBrk="1" hangingPunct="1">
              <a:buFont typeface="Monotype Sorts" pitchFamily="2" charset="2"/>
              <a:buNone/>
            </a:pPr>
            <a:endParaRPr lang="en-US" altLang="zh-CN" sz="1600" dirty="0" smtClean="0">
              <a:latin typeface="Times New Roman" panose="02020603050405020304" pitchFamily="18" charset="0"/>
              <a:cs typeface="Times New Roman" panose="02020603050405020304" pitchFamily="18" charset="0"/>
            </a:endParaRPr>
          </a:p>
          <a:p>
            <a:pPr eaLnBrk="1" hangingPunct="1">
              <a:lnSpc>
                <a:spcPct val="130000"/>
              </a:lnSpc>
              <a:buNone/>
            </a:pPr>
            <a:r>
              <a:rPr lang="en-US" altLang="zh-CN" sz="2400" dirty="0" err="1" smtClean="0">
                <a:latin typeface="Times New Roman" panose="02020603050405020304" pitchFamily="18" charset="0"/>
                <a:cs typeface="Times New Roman" panose="02020603050405020304" pitchFamily="18" charset="0"/>
              </a:rPr>
              <a:t>T</a:t>
            </a:r>
            <a:r>
              <a:rPr lang="en-US" altLang="zh-CN" sz="2400" dirty="0" err="1" smtClean="0">
                <a:latin typeface="Times New Roman" panose="02020603050405020304" pitchFamily="18" charset="0"/>
                <a:cs typeface="Times New Roman" panose="02020603050405020304" pitchFamily="18" charset="0"/>
                <a:sym typeface="Symbol" pitchFamily="18" charset="2"/>
              </a:rPr>
              <a:t>char</a:t>
            </a:r>
            <a:r>
              <a:rPr lang="en-US" altLang="zh-CN" sz="2400" dirty="0" smtClean="0">
                <a:latin typeface="Times New Roman" panose="02020603050405020304" pitchFamily="18" charset="0"/>
                <a:cs typeface="Times New Roman" panose="02020603050405020304" pitchFamily="18" charset="0"/>
                <a:sym typeface="Symbol" pitchFamily="18" charset="2"/>
              </a:rPr>
              <a:t> </a:t>
            </a:r>
            <a:r>
              <a:rPr lang="en-US" altLang="zh-CN" dirty="0" smtClean="0">
                <a:latin typeface="Times New Roman" panose="02020603050405020304" pitchFamily="18" charset="0"/>
                <a:cs typeface="Times New Roman" panose="02020603050405020304" pitchFamily="18" charset="0"/>
              </a:rPr>
              <a:t>		</a:t>
            </a:r>
          </a:p>
          <a:p>
            <a:pPr eaLnBrk="1" hangingPunct="1">
              <a:lnSpc>
                <a:spcPct val="130000"/>
              </a:lnSpc>
              <a:buFont typeface="Monotype Sorts" pitchFamily="2" charset="2"/>
              <a:buNone/>
            </a:pPr>
            <a:r>
              <a:rPr lang="en-US" altLang="zh-CN" sz="2400" dirty="0" err="1" smtClean="0">
                <a:latin typeface="Times New Roman" panose="02020603050405020304" pitchFamily="18" charset="0"/>
                <a:cs typeface="Times New Roman" panose="02020603050405020304" pitchFamily="18" charset="0"/>
              </a:rPr>
              <a:t>T</a:t>
            </a:r>
            <a:r>
              <a:rPr lang="en-US" altLang="zh-CN" sz="2400" dirty="0" err="1" smtClean="0">
                <a:latin typeface="Times New Roman" panose="02020603050405020304" pitchFamily="18" charset="0"/>
                <a:cs typeface="Times New Roman" panose="02020603050405020304" pitchFamily="18" charset="0"/>
                <a:sym typeface="Symbol" pitchFamily="18" charset="2"/>
              </a:rPr>
              <a:t></a:t>
            </a:r>
            <a:r>
              <a:rPr lang="en-US" altLang="zh-CN" sz="2400" dirty="0" err="1" smtClean="0">
                <a:latin typeface="Times New Roman" panose="02020603050405020304" pitchFamily="18" charset="0"/>
                <a:cs typeface="Times New Roman" panose="02020603050405020304" pitchFamily="18" charset="0"/>
              </a:rPr>
              <a:t>integer</a:t>
            </a:r>
            <a:r>
              <a:rPr lang="en-US" altLang="zh-CN" sz="2400" dirty="0" smtClean="0">
                <a:latin typeface="Times New Roman" panose="02020603050405020304" pitchFamily="18" charset="0"/>
                <a:cs typeface="Times New Roman" panose="02020603050405020304" pitchFamily="18" charset="0"/>
              </a:rPr>
              <a:t>		</a:t>
            </a:r>
          </a:p>
          <a:p>
            <a:pPr eaLnBrk="1" hangingPunct="1">
              <a:lnSpc>
                <a:spcPct val="130000"/>
              </a:lnSpc>
              <a:buFont typeface="Monotype Sorts" pitchFamily="2" charset="2"/>
              <a:buNone/>
            </a:pPr>
            <a:r>
              <a:rPr lang="en-US" altLang="zh-CN" sz="2400" dirty="0" err="1" smtClean="0">
                <a:latin typeface="Times New Roman" panose="02020603050405020304" pitchFamily="18" charset="0"/>
                <a:cs typeface="Times New Roman" panose="02020603050405020304" pitchFamily="18" charset="0"/>
              </a:rPr>
              <a:t>T</a:t>
            </a:r>
            <a:r>
              <a:rPr lang="en-US" altLang="zh-CN" sz="2400" dirty="0" err="1" smtClean="0">
                <a:latin typeface="Times New Roman" panose="02020603050405020304" pitchFamily="18" charset="0"/>
                <a:cs typeface="Times New Roman" panose="02020603050405020304" pitchFamily="18" charset="0"/>
                <a:sym typeface="Symbol" pitchFamily="18" charset="2"/>
              </a:rPr>
              <a:t></a:t>
            </a:r>
            <a:r>
              <a:rPr lang="en-US" altLang="zh-CN" sz="2400" dirty="0" err="1" smtClean="0">
                <a:latin typeface="Times New Roman" panose="02020603050405020304" pitchFamily="18" charset="0"/>
                <a:cs typeface="Times New Roman" panose="02020603050405020304" pitchFamily="18" charset="0"/>
              </a:rPr>
              <a:t>real</a:t>
            </a:r>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130000"/>
              </a:lnSpc>
              <a:buNone/>
            </a:pPr>
            <a:r>
              <a:rPr lang="en-US" altLang="zh-CN" sz="2400" dirty="0" err="1">
                <a:latin typeface="Times New Roman" panose="02020603050405020304" pitchFamily="18" charset="0"/>
                <a:cs typeface="Times New Roman" panose="02020603050405020304" pitchFamily="18" charset="0"/>
              </a:rPr>
              <a:t>T</a:t>
            </a:r>
            <a:r>
              <a:rPr lang="en-US" altLang="zh-CN" sz="2400" dirty="0" err="1" smtClean="0">
                <a:latin typeface="Times New Roman" panose="02020603050405020304" pitchFamily="18" charset="0"/>
                <a:cs typeface="Times New Roman" panose="02020603050405020304" pitchFamily="18" charset="0"/>
                <a:sym typeface="Symbol" pitchFamily="18" charset="2"/>
              </a:rPr>
              <a:t></a:t>
            </a:r>
            <a:r>
              <a:rPr lang="en-US" altLang="zh-CN" sz="2400" dirty="0" err="1" smtClean="0">
                <a:latin typeface="Times New Roman" panose="02020603050405020304" pitchFamily="18" charset="0"/>
                <a:cs typeface="Times New Roman" panose="02020603050405020304" pitchFamily="18" charset="0"/>
              </a:rPr>
              <a:t>boolean</a:t>
            </a:r>
            <a:endParaRPr lang="en-US" altLang="zh-CN" sz="2400" dirty="0">
              <a:latin typeface="Times New Roman" panose="02020603050405020304" pitchFamily="18" charset="0"/>
              <a:cs typeface="Times New Roman" panose="02020603050405020304" pitchFamily="18" charset="0"/>
            </a:endParaRPr>
          </a:p>
          <a:p>
            <a:pPr eaLnBrk="1" hangingPunct="1">
              <a:lnSpc>
                <a:spcPct val="130000"/>
              </a:lnSpc>
              <a:buFont typeface="Monotype Sorts" pitchFamily="2" charset="2"/>
              <a:buNone/>
            </a:pPr>
            <a:r>
              <a:rPr lang="en-US" altLang="zh-CN" sz="2400" dirty="0" err="1" smtClean="0">
                <a:latin typeface="Times New Roman" panose="02020603050405020304" pitchFamily="18" charset="0"/>
                <a:cs typeface="Times New Roman" panose="02020603050405020304" pitchFamily="18" charset="0"/>
              </a:rPr>
              <a:t>T</a:t>
            </a:r>
            <a:r>
              <a:rPr lang="en-US" altLang="zh-CN" sz="2400" dirty="0" err="1" smtClean="0">
                <a:latin typeface="Times New Roman" panose="02020603050405020304" pitchFamily="18" charset="0"/>
                <a:cs typeface="Times New Roman" panose="02020603050405020304" pitchFamily="18" charset="0"/>
                <a:sym typeface="Symbol" pitchFamily="18" charset="2"/>
              </a:rPr>
              <a:t></a:t>
            </a:r>
            <a:r>
              <a:rPr lang="en-US" altLang="zh-CN" sz="2400" dirty="0" err="1" smtClean="0">
                <a:latin typeface="Times New Roman" panose="02020603050405020304" pitchFamily="18" charset="0"/>
                <a:cs typeface="Times New Roman" panose="02020603050405020304" pitchFamily="18" charset="0"/>
              </a:rPr>
              <a:t>array</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num</a:t>
            </a:r>
            <a:r>
              <a:rPr lang="en-US" altLang="zh-CN" sz="2400" dirty="0" smtClean="0">
                <a:latin typeface="Times New Roman" panose="02020603050405020304" pitchFamily="18" charset="0"/>
                <a:cs typeface="Times New Roman" panose="02020603050405020304" pitchFamily="18" charset="0"/>
              </a:rPr>
              <a:t>] of T</a:t>
            </a:r>
            <a:r>
              <a:rPr lang="en-US" altLang="zh-CN" sz="2400" baseline="-25000" dirty="0" smtClean="0">
                <a:latin typeface="Times New Roman" panose="02020603050405020304" pitchFamily="18" charset="0"/>
                <a:cs typeface="Times New Roman" panose="02020603050405020304" pitchFamily="18" charset="0"/>
              </a:rPr>
              <a:t>1</a:t>
            </a:r>
          </a:p>
          <a:p>
            <a:pPr marL="819150" lvl="1" eaLnBrk="1" hangingPunct="1">
              <a:buFontTx/>
              <a:buNone/>
            </a:pPr>
            <a:endParaRPr lang="en-US" altLang="zh-CN" baseline="-25000" dirty="0" smtClean="0">
              <a:latin typeface="Times New Roman" panose="02020603050405020304" pitchFamily="18" charset="0"/>
              <a:cs typeface="Times New Roman" panose="02020603050405020304" pitchFamily="18" charset="0"/>
            </a:endParaRPr>
          </a:p>
          <a:p>
            <a:pPr eaLnBrk="1" hangingPunct="1">
              <a:lnSpc>
                <a:spcPct val="130000"/>
              </a:lnSpc>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T</a:t>
            </a:r>
            <a:r>
              <a:rPr lang="en-US" altLang="zh-CN" sz="2400" baseline="-25000" dirty="0" smtClean="0">
                <a:latin typeface="Times New Roman" panose="02020603050405020304" pitchFamily="18" charset="0"/>
                <a:cs typeface="Times New Roman" panose="02020603050405020304" pitchFamily="18" charset="0"/>
              </a:rPr>
              <a:t>1	</a:t>
            </a:r>
            <a:endParaRPr lang="en-US" altLang="zh-CN" sz="2400" dirty="0" smtClean="0">
              <a:latin typeface="Times New Roman" panose="02020603050405020304" pitchFamily="18" charset="0"/>
              <a:cs typeface="Times New Roman" panose="02020603050405020304" pitchFamily="18" charset="0"/>
            </a:endParaRPr>
          </a:p>
        </p:txBody>
      </p:sp>
      <p:sp>
        <p:nvSpPr>
          <p:cNvPr id="377866" name="Text Box 10"/>
          <p:cNvSpPr txBox="1">
            <a:spLocks noChangeArrowheads="1"/>
          </p:cNvSpPr>
          <p:nvPr/>
        </p:nvSpPr>
        <p:spPr bwMode="auto">
          <a:xfrm>
            <a:off x="2066100" y="2303875"/>
            <a:ext cx="47561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enter(id.name,  </a:t>
            </a:r>
            <a:r>
              <a:rPr lang="en-US" altLang="zh-CN" dirty="0" err="1">
                <a:solidFill>
                  <a:srgbClr val="0000FF"/>
                </a:solidFill>
                <a:ea typeface="宋体" pitchFamily="2" charset="-122"/>
              </a:rPr>
              <a:t>T.type</a:t>
            </a:r>
            <a:r>
              <a:rPr lang="en-US" altLang="zh-CN" dirty="0">
                <a:solidFill>
                  <a:srgbClr val="0000FF"/>
                </a:solidFill>
                <a:ea typeface="宋体" pitchFamily="2" charset="-122"/>
              </a:rPr>
              <a:t>,  offset); 	</a:t>
            </a:r>
          </a:p>
          <a:p>
            <a:pPr eaLnBrk="1" hangingPunct="1"/>
            <a:r>
              <a:rPr lang="en-US" altLang="zh-CN" dirty="0">
                <a:solidFill>
                  <a:srgbClr val="0000FF"/>
                </a:solidFill>
                <a:ea typeface="宋体" pitchFamily="2" charset="-122"/>
              </a:rPr>
              <a:t>  offset=</a:t>
            </a:r>
            <a:r>
              <a:rPr lang="en-US" altLang="zh-CN" dirty="0" err="1">
                <a:solidFill>
                  <a:srgbClr val="0000FF"/>
                </a:solidFill>
                <a:ea typeface="宋体" pitchFamily="2" charset="-122"/>
              </a:rPr>
              <a:t>offset+T.width</a:t>
            </a:r>
            <a:r>
              <a:rPr lang="en-US" altLang="zh-CN" dirty="0">
                <a:solidFill>
                  <a:srgbClr val="0000FF"/>
                </a:solidFill>
                <a:ea typeface="宋体" pitchFamily="2" charset="-122"/>
              </a:rPr>
              <a:t>  }</a:t>
            </a:r>
          </a:p>
        </p:txBody>
      </p:sp>
      <p:sp>
        <p:nvSpPr>
          <p:cNvPr id="377867" name="Text Box 11"/>
          <p:cNvSpPr txBox="1">
            <a:spLocks noChangeArrowheads="1"/>
          </p:cNvSpPr>
          <p:nvPr/>
        </p:nvSpPr>
        <p:spPr bwMode="auto">
          <a:xfrm>
            <a:off x="2112075" y="3158970"/>
            <a:ext cx="376507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smtClean="0">
                <a:solidFill>
                  <a:srgbClr val="0000FF"/>
                </a:solidFill>
                <a:ea typeface="宋体" pitchFamily="2" charset="-122"/>
              </a:rPr>
              <a:t>T.type</a:t>
            </a:r>
            <a:r>
              <a:rPr lang="en-US" altLang="zh-CN" dirty="0" smtClean="0">
                <a:solidFill>
                  <a:srgbClr val="0000FF"/>
                </a:solidFill>
                <a:ea typeface="宋体" pitchFamily="2" charset="-122"/>
              </a:rPr>
              <a:t>=char;  </a:t>
            </a:r>
            <a:r>
              <a:rPr lang="en-US" altLang="zh-CN" dirty="0" err="1" smtClean="0">
                <a:solidFill>
                  <a:srgbClr val="0000FF"/>
                </a:solidFill>
                <a:ea typeface="宋体" pitchFamily="2" charset="-122"/>
              </a:rPr>
              <a:t>T.width</a:t>
            </a:r>
            <a:r>
              <a:rPr lang="en-US" altLang="zh-CN" dirty="0" smtClean="0">
                <a:solidFill>
                  <a:srgbClr val="0000FF"/>
                </a:solidFill>
                <a:ea typeface="宋体" pitchFamily="2" charset="-122"/>
              </a:rPr>
              <a:t>=1 </a:t>
            </a:r>
            <a:r>
              <a:rPr lang="en-US" altLang="zh-CN" dirty="0">
                <a:solidFill>
                  <a:srgbClr val="0000FF"/>
                </a:solidFill>
                <a:ea typeface="宋体" pitchFamily="2" charset="-122"/>
              </a:rPr>
              <a:t>}</a:t>
            </a:r>
          </a:p>
        </p:txBody>
      </p:sp>
      <p:sp>
        <p:nvSpPr>
          <p:cNvPr id="377868" name="Text Box 12"/>
          <p:cNvSpPr txBox="1">
            <a:spLocks noChangeArrowheads="1"/>
          </p:cNvSpPr>
          <p:nvPr/>
        </p:nvSpPr>
        <p:spPr bwMode="auto">
          <a:xfrm>
            <a:off x="2117867" y="4276945"/>
            <a:ext cx="3624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a:solidFill>
                  <a:srgbClr val="0000FF"/>
                </a:solidFill>
                <a:ea typeface="宋体" pitchFamily="2" charset="-122"/>
              </a:rPr>
              <a:t>T.type</a:t>
            </a:r>
            <a:r>
              <a:rPr lang="en-US" altLang="zh-CN" dirty="0">
                <a:solidFill>
                  <a:srgbClr val="0000FF"/>
                </a:solidFill>
                <a:ea typeface="宋体" pitchFamily="2" charset="-122"/>
              </a:rPr>
              <a:t>=real; </a:t>
            </a:r>
            <a:r>
              <a:rPr lang="en-US" altLang="zh-CN" dirty="0" err="1">
                <a:solidFill>
                  <a:srgbClr val="0000FF"/>
                </a:solidFill>
                <a:ea typeface="宋体" pitchFamily="2" charset="-122"/>
              </a:rPr>
              <a:t>T.width</a:t>
            </a:r>
            <a:r>
              <a:rPr lang="en-US" altLang="zh-CN" dirty="0">
                <a:solidFill>
                  <a:srgbClr val="0000FF"/>
                </a:solidFill>
                <a:ea typeface="宋体" pitchFamily="2" charset="-122"/>
              </a:rPr>
              <a:t>=8 }</a:t>
            </a:r>
          </a:p>
        </p:txBody>
      </p:sp>
      <p:sp>
        <p:nvSpPr>
          <p:cNvPr id="377869" name="Text Box 13"/>
          <p:cNvSpPr txBox="1">
            <a:spLocks noChangeArrowheads="1"/>
          </p:cNvSpPr>
          <p:nvPr/>
        </p:nvSpPr>
        <p:spPr bwMode="auto">
          <a:xfrm>
            <a:off x="3761910" y="5359879"/>
            <a:ext cx="466153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a:solidFill>
                  <a:srgbClr val="0000FF"/>
                </a:solidFill>
                <a:ea typeface="宋体" pitchFamily="2" charset="-122"/>
              </a:rPr>
              <a:t>T.type</a:t>
            </a:r>
            <a:r>
              <a:rPr lang="en-US" altLang="zh-CN" dirty="0">
                <a:solidFill>
                  <a:srgbClr val="0000FF"/>
                </a:solidFill>
                <a:ea typeface="宋体" pitchFamily="2" charset="-122"/>
              </a:rPr>
              <a:t>=array(</a:t>
            </a:r>
            <a:r>
              <a:rPr lang="en-US" altLang="zh-CN" dirty="0" err="1">
                <a:solidFill>
                  <a:srgbClr val="0000FF"/>
                </a:solidFill>
                <a:ea typeface="宋体" pitchFamily="2" charset="-122"/>
              </a:rPr>
              <a:t>num.val</a:t>
            </a:r>
            <a:r>
              <a:rPr lang="en-US" altLang="zh-CN" dirty="0">
                <a:solidFill>
                  <a:srgbClr val="0000FF"/>
                </a:solidFill>
                <a:ea typeface="宋体" pitchFamily="2" charset="-122"/>
              </a:rPr>
              <a:t>,  T</a:t>
            </a:r>
            <a:r>
              <a:rPr lang="en-US" altLang="zh-CN" baseline="-25000" dirty="0">
                <a:solidFill>
                  <a:srgbClr val="0000FF"/>
                </a:solidFill>
                <a:ea typeface="宋体" pitchFamily="2" charset="-122"/>
              </a:rPr>
              <a:t>1</a:t>
            </a:r>
            <a:r>
              <a:rPr lang="en-US" altLang="zh-CN" dirty="0">
                <a:solidFill>
                  <a:srgbClr val="0000FF"/>
                </a:solidFill>
                <a:ea typeface="宋体" pitchFamily="2" charset="-122"/>
              </a:rPr>
              <a:t>.type);</a:t>
            </a:r>
          </a:p>
          <a:p>
            <a:pPr eaLnBrk="1" hangingPunct="1"/>
            <a:r>
              <a:rPr lang="en-US" altLang="zh-CN" dirty="0">
                <a:solidFill>
                  <a:srgbClr val="0000FF"/>
                </a:solidFill>
                <a:ea typeface="宋体" pitchFamily="2" charset="-122"/>
              </a:rPr>
              <a:t>  </a:t>
            </a:r>
            <a:r>
              <a:rPr lang="en-US" altLang="zh-CN" dirty="0" smtClean="0">
                <a:solidFill>
                  <a:srgbClr val="0000FF"/>
                </a:solidFill>
                <a:ea typeface="宋体" pitchFamily="2" charset="-122"/>
              </a:rPr>
              <a:t> </a:t>
            </a:r>
            <a:r>
              <a:rPr lang="en-US" altLang="zh-CN" dirty="0" err="1" smtClean="0">
                <a:solidFill>
                  <a:srgbClr val="0000FF"/>
                </a:solidFill>
                <a:ea typeface="宋体" pitchFamily="2" charset="-122"/>
              </a:rPr>
              <a:t>T.width</a:t>
            </a:r>
            <a:r>
              <a:rPr lang="en-US" altLang="zh-CN" dirty="0" smtClean="0">
                <a:solidFill>
                  <a:srgbClr val="0000FF"/>
                </a:solidFill>
                <a:ea typeface="宋体" pitchFamily="2" charset="-122"/>
              </a:rPr>
              <a:t>=num.val</a:t>
            </a:r>
            <a:r>
              <a:rPr lang="en-US" altLang="zh-CN" dirty="0">
                <a:solidFill>
                  <a:srgbClr val="0000FF"/>
                </a:solidFill>
                <a:ea typeface="宋体" pitchFamily="2" charset="-122"/>
                <a:sym typeface="Symbol" pitchFamily="18" charset="2"/>
              </a:rPr>
              <a:t></a:t>
            </a:r>
            <a:r>
              <a:rPr lang="en-US" altLang="zh-CN" dirty="0">
                <a:solidFill>
                  <a:srgbClr val="0000FF"/>
                </a:solidFill>
                <a:ea typeface="宋体" pitchFamily="2" charset="-122"/>
              </a:rPr>
              <a:t>T</a:t>
            </a:r>
            <a:r>
              <a:rPr lang="en-US" altLang="zh-CN" baseline="-25000" dirty="0">
                <a:solidFill>
                  <a:srgbClr val="0000FF"/>
                </a:solidFill>
                <a:ea typeface="宋体" pitchFamily="2" charset="-122"/>
              </a:rPr>
              <a:t>1</a:t>
            </a:r>
            <a:r>
              <a:rPr lang="en-US" altLang="zh-CN" dirty="0">
                <a:solidFill>
                  <a:srgbClr val="0000FF"/>
                </a:solidFill>
                <a:ea typeface="宋体" pitchFamily="2" charset="-122"/>
              </a:rPr>
              <a:t>.width  }</a:t>
            </a:r>
          </a:p>
        </p:txBody>
      </p:sp>
      <p:sp>
        <p:nvSpPr>
          <p:cNvPr id="377870" name="Text Box 14"/>
          <p:cNvSpPr txBox="1">
            <a:spLocks noChangeArrowheads="1"/>
          </p:cNvSpPr>
          <p:nvPr/>
        </p:nvSpPr>
        <p:spPr bwMode="auto">
          <a:xfrm>
            <a:off x="2051720" y="6302170"/>
            <a:ext cx="5670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a:solidFill>
                  <a:srgbClr val="0000FF"/>
                </a:solidFill>
                <a:ea typeface="宋体" pitchFamily="2" charset="-122"/>
              </a:rPr>
              <a:t>T.type</a:t>
            </a:r>
            <a:r>
              <a:rPr lang="en-US" altLang="zh-CN" dirty="0">
                <a:solidFill>
                  <a:srgbClr val="0000FF"/>
                </a:solidFill>
                <a:ea typeface="宋体" pitchFamily="2" charset="-122"/>
              </a:rPr>
              <a:t>=pointer(T</a:t>
            </a:r>
            <a:r>
              <a:rPr lang="en-US" altLang="zh-CN" baseline="-25000" dirty="0">
                <a:solidFill>
                  <a:srgbClr val="0000FF"/>
                </a:solidFill>
                <a:ea typeface="宋体" pitchFamily="2" charset="-122"/>
              </a:rPr>
              <a:t>1</a:t>
            </a:r>
            <a:r>
              <a:rPr lang="en-US" altLang="zh-CN" dirty="0">
                <a:solidFill>
                  <a:srgbClr val="0000FF"/>
                </a:solidFill>
                <a:ea typeface="宋体" pitchFamily="2" charset="-122"/>
              </a:rPr>
              <a:t>.type);  </a:t>
            </a:r>
            <a:r>
              <a:rPr lang="en-US" altLang="zh-CN" dirty="0" err="1">
                <a:solidFill>
                  <a:srgbClr val="0000FF"/>
                </a:solidFill>
                <a:ea typeface="宋体" pitchFamily="2" charset="-122"/>
              </a:rPr>
              <a:t>T.width</a:t>
            </a:r>
            <a:r>
              <a:rPr lang="en-US" altLang="zh-CN" dirty="0">
                <a:solidFill>
                  <a:srgbClr val="0000FF"/>
                </a:solidFill>
                <a:ea typeface="宋体" pitchFamily="2" charset="-122"/>
              </a:rPr>
              <a:t>=4 }	</a:t>
            </a:r>
          </a:p>
        </p:txBody>
      </p:sp>
      <p:sp>
        <p:nvSpPr>
          <p:cNvPr id="377871" name="AutoShape 15"/>
          <p:cNvSpPr>
            <a:spLocks noChangeArrowheads="1"/>
          </p:cNvSpPr>
          <p:nvPr/>
        </p:nvSpPr>
        <p:spPr bwMode="auto">
          <a:xfrm>
            <a:off x="656565" y="760592"/>
            <a:ext cx="2209800" cy="381000"/>
          </a:xfrm>
          <a:prstGeom prst="wedgeRoundRectCallout">
            <a:avLst>
              <a:gd name="adj1" fmla="val -24208"/>
              <a:gd name="adj2" fmla="val 110000"/>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FF"/>
                </a:solidFill>
                <a:ea typeface="宋体" pitchFamily="2" charset="-122"/>
              </a:rPr>
              <a:t>{ offset=0 }</a:t>
            </a:r>
          </a:p>
        </p:txBody>
      </p:sp>
      <p:sp>
        <p:nvSpPr>
          <p:cNvPr id="377872" name="Text Box 16"/>
          <p:cNvSpPr txBox="1">
            <a:spLocks noChangeArrowheads="1"/>
          </p:cNvSpPr>
          <p:nvPr/>
        </p:nvSpPr>
        <p:spPr bwMode="auto">
          <a:xfrm>
            <a:off x="3267075" y="1092664"/>
            <a:ext cx="2666114" cy="83099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ea typeface="宋体" pitchFamily="2" charset="-122"/>
              </a:rPr>
              <a:t>P </a:t>
            </a:r>
            <a:r>
              <a:rPr lang="en-US" altLang="zh-CN" dirty="0">
                <a:ea typeface="宋体" pitchFamily="2" charset="-122"/>
                <a:sym typeface="Symbol" pitchFamily="18" charset="2"/>
              </a:rPr>
              <a:t></a:t>
            </a:r>
            <a:r>
              <a:rPr lang="en-US" altLang="zh-CN" dirty="0">
                <a:ea typeface="宋体" pitchFamily="2" charset="-122"/>
              </a:rPr>
              <a:t> </a:t>
            </a:r>
            <a:r>
              <a:rPr lang="en-US" altLang="zh-CN" dirty="0" smtClean="0">
                <a:solidFill>
                  <a:srgbClr val="FF0000"/>
                </a:solidFill>
                <a:ea typeface="宋体" pitchFamily="2" charset="-122"/>
              </a:rPr>
              <a:t>M</a:t>
            </a:r>
            <a:r>
              <a:rPr lang="en-US" altLang="zh-CN" dirty="0" smtClean="0">
                <a:ea typeface="宋体" pitchFamily="2" charset="-122"/>
              </a:rPr>
              <a:t>D</a:t>
            </a:r>
            <a:r>
              <a:rPr lang="en-US" altLang="zh-CN" dirty="0" smtClean="0">
                <a:cs typeface="Times New Roman" panose="02020603050405020304" pitchFamily="18" charset="0"/>
              </a:rPr>
              <a:t>;S</a:t>
            </a:r>
            <a:endParaRPr lang="en-US" altLang="zh-CN" dirty="0">
              <a:ea typeface="宋体" pitchFamily="2" charset="-122"/>
            </a:endParaRPr>
          </a:p>
          <a:p>
            <a:pPr eaLnBrk="1" hangingPunct="1"/>
            <a:r>
              <a:rPr lang="en-US" altLang="zh-CN" dirty="0">
                <a:solidFill>
                  <a:srgbClr val="FF0000"/>
                </a:solidFill>
                <a:ea typeface="宋体" pitchFamily="2" charset="-122"/>
              </a:rPr>
              <a:t>M </a:t>
            </a:r>
            <a:r>
              <a:rPr lang="en-US" altLang="zh-CN" dirty="0">
                <a:solidFill>
                  <a:srgbClr val="FF0000"/>
                </a:solidFill>
                <a:ea typeface="宋体" pitchFamily="2" charset="-122"/>
                <a:sym typeface="Symbol" pitchFamily="18" charset="2"/>
              </a:rPr>
              <a:t></a:t>
            </a:r>
            <a:r>
              <a:rPr lang="en-US" altLang="zh-CN" dirty="0">
                <a:ea typeface="宋体" pitchFamily="2" charset="-122"/>
                <a:sym typeface="Symbol" pitchFamily="18" charset="2"/>
              </a:rPr>
              <a:t>   </a:t>
            </a:r>
            <a:r>
              <a:rPr lang="en-US" altLang="zh-CN" dirty="0">
                <a:solidFill>
                  <a:srgbClr val="0000FF"/>
                </a:solidFill>
                <a:ea typeface="宋体" pitchFamily="2" charset="-122"/>
              </a:rPr>
              <a:t>{ offset=0 }</a:t>
            </a:r>
          </a:p>
        </p:txBody>
      </p:sp>
      <p:sp>
        <p:nvSpPr>
          <p:cNvPr id="377873" name="AutoShape 17"/>
          <p:cNvSpPr>
            <a:spLocks noChangeArrowheads="1"/>
          </p:cNvSpPr>
          <p:nvPr/>
        </p:nvSpPr>
        <p:spPr bwMode="auto">
          <a:xfrm>
            <a:off x="1151620" y="1370192"/>
            <a:ext cx="152400" cy="304800"/>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4" name="Text Box 18"/>
          <p:cNvSpPr txBox="1">
            <a:spLocks noChangeArrowheads="1"/>
          </p:cNvSpPr>
          <p:nvPr/>
        </p:nvSpPr>
        <p:spPr bwMode="auto">
          <a:xfrm>
            <a:off x="6057165" y="104145"/>
            <a:ext cx="2934819" cy="1569660"/>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t>练习</a:t>
            </a:r>
            <a:r>
              <a:rPr lang="zh-CN" altLang="en-US" dirty="0" smtClean="0"/>
              <a:t>：</a:t>
            </a:r>
            <a:endParaRPr lang="en-US" altLang="zh-CN" dirty="0" smtClean="0"/>
          </a:p>
          <a:p>
            <a:pPr eaLnBrk="1" hangingPunct="1"/>
            <a:r>
              <a:rPr lang="en-US" altLang="zh-CN" dirty="0" smtClean="0"/>
              <a:t>i</a:t>
            </a:r>
            <a:r>
              <a:rPr lang="en-US" altLang="zh-CN" dirty="0"/>
              <a:t>: integer;</a:t>
            </a:r>
          </a:p>
          <a:p>
            <a:pPr eaLnBrk="1" hangingPunct="1"/>
            <a:r>
              <a:rPr lang="en-US" altLang="zh-CN" dirty="0"/>
              <a:t>x: real;</a:t>
            </a:r>
          </a:p>
          <a:p>
            <a:pPr eaLnBrk="1" hangingPunct="1"/>
            <a:r>
              <a:rPr lang="en-US" altLang="zh-CN" dirty="0"/>
              <a:t>A: array[10] of </a:t>
            </a:r>
            <a:r>
              <a:rPr lang="en-US" altLang="zh-CN" dirty="0" smtClean="0"/>
              <a:t>char</a:t>
            </a:r>
            <a:endParaRPr lang="en-US" altLang="zh-CN" dirty="0"/>
          </a:p>
        </p:txBody>
      </p:sp>
      <p:sp>
        <p:nvSpPr>
          <p:cNvPr id="20" name="Text Box 11"/>
          <p:cNvSpPr txBox="1">
            <a:spLocks noChangeArrowheads="1"/>
          </p:cNvSpPr>
          <p:nvPr/>
        </p:nvSpPr>
        <p:spPr bwMode="auto">
          <a:xfrm>
            <a:off x="2141730" y="3768570"/>
            <a:ext cx="41068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a:solidFill>
                  <a:srgbClr val="0000FF"/>
                </a:solidFill>
                <a:ea typeface="宋体" pitchFamily="2" charset="-122"/>
              </a:rPr>
              <a:t>T.type</a:t>
            </a:r>
            <a:r>
              <a:rPr lang="en-US" altLang="zh-CN" dirty="0">
                <a:solidFill>
                  <a:srgbClr val="0000FF"/>
                </a:solidFill>
                <a:ea typeface="宋体" pitchFamily="2" charset="-122"/>
              </a:rPr>
              <a:t>=integer;  </a:t>
            </a:r>
            <a:r>
              <a:rPr lang="en-US" altLang="zh-CN" dirty="0" err="1">
                <a:solidFill>
                  <a:srgbClr val="0000FF"/>
                </a:solidFill>
                <a:ea typeface="宋体" pitchFamily="2" charset="-122"/>
              </a:rPr>
              <a:t>T.width</a:t>
            </a:r>
            <a:r>
              <a:rPr lang="en-US" altLang="zh-CN" dirty="0">
                <a:solidFill>
                  <a:srgbClr val="0000FF"/>
                </a:solidFill>
                <a:ea typeface="宋体" pitchFamily="2" charset="-122"/>
              </a:rPr>
              <a:t>=4 }</a:t>
            </a:r>
          </a:p>
        </p:txBody>
      </p:sp>
      <p:sp>
        <p:nvSpPr>
          <p:cNvPr id="23" name="Text Box 11"/>
          <p:cNvSpPr txBox="1">
            <a:spLocks noChangeArrowheads="1"/>
          </p:cNvSpPr>
          <p:nvPr/>
        </p:nvSpPr>
        <p:spPr bwMode="auto">
          <a:xfrm>
            <a:off x="2285424" y="4887410"/>
            <a:ext cx="419307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smtClean="0">
                <a:solidFill>
                  <a:srgbClr val="0000FF"/>
                </a:solidFill>
                <a:ea typeface="宋体" pitchFamily="2" charset="-122"/>
              </a:rPr>
              <a:t>T.type</a:t>
            </a:r>
            <a:r>
              <a:rPr lang="en-US" altLang="zh-CN" dirty="0" smtClean="0">
                <a:solidFill>
                  <a:srgbClr val="0000FF"/>
                </a:solidFill>
                <a:ea typeface="宋体" pitchFamily="2" charset="-122"/>
              </a:rPr>
              <a:t>=</a:t>
            </a:r>
            <a:r>
              <a:rPr lang="en-US" altLang="zh-CN" dirty="0" err="1" smtClean="0">
                <a:solidFill>
                  <a:srgbClr val="0000FF"/>
                </a:solidFill>
                <a:ea typeface="宋体" pitchFamily="2" charset="-122"/>
              </a:rPr>
              <a:t>boolean</a:t>
            </a:r>
            <a:r>
              <a:rPr lang="en-US" altLang="zh-CN" dirty="0" smtClean="0">
                <a:solidFill>
                  <a:srgbClr val="0000FF"/>
                </a:solidFill>
                <a:ea typeface="宋体" pitchFamily="2" charset="-122"/>
              </a:rPr>
              <a:t>;  </a:t>
            </a:r>
            <a:r>
              <a:rPr lang="en-US" altLang="zh-CN" dirty="0" err="1" smtClean="0">
                <a:solidFill>
                  <a:srgbClr val="0000FF"/>
                </a:solidFill>
                <a:ea typeface="宋体" pitchFamily="2" charset="-122"/>
              </a:rPr>
              <a:t>T.width</a:t>
            </a:r>
            <a:r>
              <a:rPr lang="en-US" altLang="zh-CN" dirty="0" smtClean="0">
                <a:solidFill>
                  <a:srgbClr val="0000FF"/>
                </a:solidFill>
                <a:ea typeface="宋体" pitchFamily="2" charset="-122"/>
              </a:rPr>
              <a:t>=1 </a:t>
            </a:r>
            <a:r>
              <a:rPr lang="en-US" altLang="zh-CN" dirty="0">
                <a:solidFill>
                  <a:srgbClr val="0000FF"/>
                </a:solidFill>
                <a:ea typeface="宋体"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7865"/>
                                        </p:tgtEl>
                                        <p:attrNameLst>
                                          <p:attrName>style.visibility</p:attrName>
                                        </p:attrNameLst>
                                      </p:cBhvr>
                                      <p:to>
                                        <p:strVal val="visible"/>
                                      </p:to>
                                    </p:set>
                                    <p:animEffect transition="in" filter="wipe(up)">
                                      <p:cBhvr>
                                        <p:cTn id="7" dur="500"/>
                                        <p:tgtEl>
                                          <p:spTgt spid="3778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7873"/>
                                        </p:tgtEl>
                                        <p:attrNameLst>
                                          <p:attrName>style.visibility</p:attrName>
                                        </p:attrNameLst>
                                      </p:cBhvr>
                                      <p:to>
                                        <p:strVal val="visible"/>
                                      </p:to>
                                    </p:set>
                                    <p:animEffect transition="in" filter="box(out)">
                                      <p:cBhvr>
                                        <p:cTn id="12" dur="500"/>
                                        <p:tgtEl>
                                          <p:spTgt spid="3778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7871"/>
                                        </p:tgtEl>
                                        <p:attrNameLst>
                                          <p:attrName>style.visibility</p:attrName>
                                        </p:attrNameLst>
                                      </p:cBhvr>
                                      <p:to>
                                        <p:strVal val="visible"/>
                                      </p:to>
                                    </p:set>
                                    <p:animEffect transition="in" filter="wipe(down)">
                                      <p:cBhvr>
                                        <p:cTn id="17" dur="500"/>
                                        <p:tgtEl>
                                          <p:spTgt spid="3778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7862"/>
                                        </p:tgtEl>
                                        <p:attrNameLst>
                                          <p:attrName>style.visibility</p:attrName>
                                        </p:attrNameLst>
                                      </p:cBhvr>
                                      <p:to>
                                        <p:strVal val="visible"/>
                                      </p:to>
                                    </p:set>
                                    <p:animEffect transition="in" filter="wipe(left)">
                                      <p:cBhvr>
                                        <p:cTn id="22" dur="500"/>
                                        <p:tgtEl>
                                          <p:spTgt spid="3778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7867">
                                            <p:txEl>
                                              <p:pRg st="0" end="0"/>
                                            </p:txEl>
                                          </p:spTgt>
                                        </p:tgtEl>
                                        <p:attrNameLst>
                                          <p:attrName>style.visibility</p:attrName>
                                        </p:attrNameLst>
                                      </p:cBhvr>
                                      <p:to>
                                        <p:strVal val="visible"/>
                                      </p:to>
                                    </p:set>
                                    <p:animEffect transition="in" filter="wipe(left)">
                                      <p:cBhvr>
                                        <p:cTn id="27" dur="500"/>
                                        <p:tgtEl>
                                          <p:spTgt spid="3778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wipe(left)">
                                      <p:cBhvr>
                                        <p:cTn id="37" dur="500"/>
                                        <p:tgtEl>
                                          <p:spTgt spid="2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7861"/>
                                        </p:tgtEl>
                                        <p:attrNameLst>
                                          <p:attrName>style.visibility</p:attrName>
                                        </p:attrNameLst>
                                      </p:cBhvr>
                                      <p:to>
                                        <p:strVal val="visible"/>
                                      </p:to>
                                    </p:set>
                                    <p:animEffect transition="in" filter="wipe(left)">
                                      <p:cBhvr>
                                        <p:cTn id="42" dur="500"/>
                                        <p:tgtEl>
                                          <p:spTgt spid="3778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7868">
                                            <p:txEl>
                                              <p:pRg st="0" end="0"/>
                                            </p:txEl>
                                          </p:spTgt>
                                        </p:tgtEl>
                                        <p:attrNameLst>
                                          <p:attrName>style.visibility</p:attrName>
                                        </p:attrNameLst>
                                      </p:cBhvr>
                                      <p:to>
                                        <p:strVal val="visible"/>
                                      </p:to>
                                    </p:set>
                                    <p:animEffect transition="in" filter="wipe(left)">
                                      <p:cBhvr>
                                        <p:cTn id="47" dur="500"/>
                                        <p:tgtEl>
                                          <p:spTgt spid="377868">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wipe(left)">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77860"/>
                                        </p:tgtEl>
                                        <p:attrNameLst>
                                          <p:attrName>style.visibility</p:attrName>
                                        </p:attrNameLst>
                                      </p:cBhvr>
                                      <p:to>
                                        <p:strVal val="visible"/>
                                      </p:to>
                                    </p:set>
                                    <p:animEffect transition="in" filter="wipe(left)">
                                      <p:cBhvr>
                                        <p:cTn id="62" dur="500"/>
                                        <p:tgtEl>
                                          <p:spTgt spid="37786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7869">
                                            <p:txEl>
                                              <p:pRg st="0" end="0"/>
                                            </p:txEl>
                                          </p:spTgt>
                                        </p:tgtEl>
                                        <p:attrNameLst>
                                          <p:attrName>style.visibility</p:attrName>
                                        </p:attrNameLst>
                                      </p:cBhvr>
                                      <p:to>
                                        <p:strVal val="visible"/>
                                      </p:to>
                                    </p:set>
                                    <p:animEffect transition="in" filter="wipe(left)">
                                      <p:cBhvr>
                                        <p:cTn id="67" dur="500"/>
                                        <p:tgtEl>
                                          <p:spTgt spid="377869">
                                            <p:txEl>
                                              <p:pRg st="0" end="0"/>
                                            </p:txEl>
                                          </p:spTgt>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77869">
                                            <p:txEl>
                                              <p:pRg st="1" end="1"/>
                                            </p:txEl>
                                          </p:spTgt>
                                        </p:tgtEl>
                                        <p:attrNameLst>
                                          <p:attrName>style.visibility</p:attrName>
                                        </p:attrNameLst>
                                      </p:cBhvr>
                                      <p:to>
                                        <p:strVal val="visible"/>
                                      </p:to>
                                    </p:set>
                                    <p:animEffect transition="in" filter="wipe(left)">
                                      <p:cBhvr>
                                        <p:cTn id="71" dur="500"/>
                                        <p:tgtEl>
                                          <p:spTgt spid="377869">
                                            <p:txEl>
                                              <p:pRg st="1" end="1"/>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77859"/>
                                        </p:tgtEl>
                                        <p:attrNameLst>
                                          <p:attrName>style.visibility</p:attrName>
                                        </p:attrNameLst>
                                      </p:cBhvr>
                                      <p:to>
                                        <p:strVal val="visible"/>
                                      </p:to>
                                    </p:set>
                                    <p:animEffect transition="in" filter="wipe(left)">
                                      <p:cBhvr>
                                        <p:cTn id="76" dur="500"/>
                                        <p:tgtEl>
                                          <p:spTgt spid="37785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77870">
                                            <p:txEl>
                                              <p:pRg st="0" end="0"/>
                                            </p:txEl>
                                          </p:spTgt>
                                        </p:tgtEl>
                                        <p:attrNameLst>
                                          <p:attrName>style.visibility</p:attrName>
                                        </p:attrNameLst>
                                      </p:cBhvr>
                                      <p:to>
                                        <p:strVal val="visible"/>
                                      </p:to>
                                    </p:set>
                                    <p:animEffect transition="in" filter="wipe(left)">
                                      <p:cBhvr>
                                        <p:cTn id="81" dur="500"/>
                                        <p:tgtEl>
                                          <p:spTgt spid="377870">
                                            <p:txEl>
                                              <p:pRg st="0" end="0"/>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77858"/>
                                        </p:tgtEl>
                                        <p:attrNameLst>
                                          <p:attrName>style.visibility</p:attrName>
                                        </p:attrNameLst>
                                      </p:cBhvr>
                                      <p:to>
                                        <p:strVal val="visible"/>
                                      </p:to>
                                    </p:set>
                                    <p:animEffect transition="in" filter="wipe(left)">
                                      <p:cBhvr>
                                        <p:cTn id="86" dur="500"/>
                                        <p:tgtEl>
                                          <p:spTgt spid="37785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77866">
                                            <p:txEl>
                                              <p:pRg st="0" end="0"/>
                                            </p:txEl>
                                          </p:spTgt>
                                        </p:tgtEl>
                                        <p:attrNameLst>
                                          <p:attrName>style.visibility</p:attrName>
                                        </p:attrNameLst>
                                      </p:cBhvr>
                                      <p:to>
                                        <p:strVal val="visible"/>
                                      </p:to>
                                    </p:set>
                                    <p:animEffect transition="in" filter="wipe(left)">
                                      <p:cBhvr>
                                        <p:cTn id="91" dur="500"/>
                                        <p:tgtEl>
                                          <p:spTgt spid="377866">
                                            <p:txEl>
                                              <p:pRg st="0" end="0"/>
                                            </p:txEl>
                                          </p:spTgt>
                                        </p:tgtEl>
                                      </p:cBhvr>
                                    </p:animEffect>
                                  </p:childTnLst>
                                </p:cTn>
                              </p:par>
                            </p:childTnLst>
                          </p:cTn>
                        </p:par>
                        <p:par>
                          <p:cTn id="92" fill="hold" nodeType="afterGroup">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377866">
                                            <p:txEl>
                                              <p:pRg st="1" end="1"/>
                                            </p:txEl>
                                          </p:spTgt>
                                        </p:tgtEl>
                                        <p:attrNameLst>
                                          <p:attrName>style.visibility</p:attrName>
                                        </p:attrNameLst>
                                      </p:cBhvr>
                                      <p:to>
                                        <p:strVal val="visible"/>
                                      </p:to>
                                    </p:set>
                                    <p:animEffect transition="in" filter="wipe(left)">
                                      <p:cBhvr>
                                        <p:cTn id="95" dur="500"/>
                                        <p:tgtEl>
                                          <p:spTgt spid="377866">
                                            <p:txEl>
                                              <p:pRg st="1" end="1"/>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32" fill="hold" grpId="0" nodeType="clickEffect">
                                  <p:stCondLst>
                                    <p:cond delay="0"/>
                                  </p:stCondLst>
                                  <p:childTnLst>
                                    <p:set>
                                      <p:cBhvr>
                                        <p:cTn id="99" dur="1" fill="hold">
                                          <p:stCondLst>
                                            <p:cond delay="0"/>
                                          </p:stCondLst>
                                        </p:cTn>
                                        <p:tgtEl>
                                          <p:spTgt spid="377863"/>
                                        </p:tgtEl>
                                        <p:attrNameLst>
                                          <p:attrName>style.visibility</p:attrName>
                                        </p:attrNameLst>
                                      </p:cBhvr>
                                      <p:to>
                                        <p:strVal val="visible"/>
                                      </p:to>
                                    </p:set>
                                    <p:animEffect transition="in" filter="box(out)">
                                      <p:cBhvr>
                                        <p:cTn id="100" dur="500"/>
                                        <p:tgtEl>
                                          <p:spTgt spid="37786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77872">
                                            <p:bg/>
                                          </p:spTgt>
                                        </p:tgtEl>
                                        <p:attrNameLst>
                                          <p:attrName>style.visibility</p:attrName>
                                        </p:attrNameLst>
                                      </p:cBhvr>
                                      <p:to>
                                        <p:strVal val="visible"/>
                                      </p:to>
                                    </p:set>
                                    <p:animEffect transition="in" filter="wipe(left)">
                                      <p:cBhvr>
                                        <p:cTn id="105" dur="500"/>
                                        <p:tgtEl>
                                          <p:spTgt spid="377872">
                                            <p:bg/>
                                          </p:spTgt>
                                        </p:tgtEl>
                                      </p:cBhvr>
                                    </p:animEffect>
                                  </p:childTnLst>
                                </p:cTn>
                              </p:par>
                            </p:childTnLst>
                          </p:cTn>
                        </p:par>
                        <p:par>
                          <p:cTn id="106" fill="hold" nodeType="afterGroup">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377872">
                                            <p:txEl>
                                              <p:pRg st="0" end="0"/>
                                            </p:txEl>
                                          </p:spTgt>
                                        </p:tgtEl>
                                        <p:attrNameLst>
                                          <p:attrName>style.visibility</p:attrName>
                                        </p:attrNameLst>
                                      </p:cBhvr>
                                      <p:to>
                                        <p:strVal val="visible"/>
                                      </p:to>
                                    </p:set>
                                    <p:animEffect transition="in" filter="wipe(left)">
                                      <p:cBhvr>
                                        <p:cTn id="109" dur="500"/>
                                        <p:tgtEl>
                                          <p:spTgt spid="377872">
                                            <p:txEl>
                                              <p:pRg st="0" end="0"/>
                                            </p:txEl>
                                          </p:spTgt>
                                        </p:tgtEl>
                                      </p:cBhvr>
                                    </p:animEffect>
                                  </p:childTnLst>
                                </p:cTn>
                              </p:par>
                            </p:childTnLst>
                          </p:cTn>
                        </p:par>
                        <p:par>
                          <p:cTn id="110" fill="hold" nodeType="afterGroup">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377872">
                                            <p:txEl>
                                              <p:pRg st="1" end="1"/>
                                            </p:txEl>
                                          </p:spTgt>
                                        </p:tgtEl>
                                        <p:attrNameLst>
                                          <p:attrName>style.visibility</p:attrName>
                                        </p:attrNameLst>
                                      </p:cBhvr>
                                      <p:to>
                                        <p:strVal val="visible"/>
                                      </p:to>
                                    </p:set>
                                    <p:animEffect transition="in" filter="wipe(left)">
                                      <p:cBhvr>
                                        <p:cTn id="113" dur="500"/>
                                        <p:tgtEl>
                                          <p:spTgt spid="377872">
                                            <p:txEl>
                                              <p:pRg st="1" end="1"/>
                                            </p:txEl>
                                          </p:spTgt>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377874"/>
                                        </p:tgtEl>
                                        <p:attrNameLst>
                                          <p:attrName>style.visibility</p:attrName>
                                        </p:attrNameLst>
                                      </p:cBhvr>
                                      <p:to>
                                        <p:strVal val="visible"/>
                                      </p:to>
                                    </p:set>
                                    <p:animEffect transition="in" filter="wipe(left)">
                                      <p:cBhvr>
                                        <p:cTn id="118" dur="500"/>
                                        <p:tgtEl>
                                          <p:spTgt spid="37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377858" grpId="0" animBg="1"/>
      <p:bldP spid="377859" grpId="0" animBg="1"/>
      <p:bldP spid="377860" grpId="0" animBg="1"/>
      <p:bldP spid="377861" grpId="0" animBg="1"/>
      <p:bldP spid="377862" grpId="0" animBg="1"/>
      <p:bldP spid="377863" grpId="0" animBg="1"/>
      <p:bldP spid="377865" grpId="0" autoUpdateAnimBg="0"/>
      <p:bldP spid="377866" grpId="0" build="p" autoUpdateAnimBg="0"/>
      <p:bldP spid="377867" grpId="0" build="p" autoUpdateAnimBg="0"/>
      <p:bldP spid="377868" grpId="0" build="p" autoUpdateAnimBg="0"/>
      <p:bldP spid="377869" grpId="0" build="p" autoUpdateAnimBg="0"/>
      <p:bldP spid="377870" grpId="0" build="p" autoUpdateAnimBg="0"/>
      <p:bldP spid="377871" grpId="0" animBg="1" autoUpdateAnimBg="0"/>
      <p:bldP spid="377872" grpId="0" build="p" animBg="1" autoUpdateAnimBg="0"/>
      <p:bldP spid="377873" grpId="0" animBg="1"/>
      <p:bldP spid="377874" grpId="0" animBg="1"/>
      <p:bldP spid="20" grpId="0" build="p" autoUpdateAnimBg="0"/>
      <p:bldP spid="23"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Rectangle 3"/>
          <p:cNvSpPr>
            <a:spLocks noChangeArrowheads="1"/>
          </p:cNvSpPr>
          <p:nvPr/>
        </p:nvSpPr>
        <p:spPr bwMode="auto">
          <a:xfrm>
            <a:off x="521550" y="4284095"/>
            <a:ext cx="350489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黑体" pitchFamily="2" charset="-122"/>
            </a:endParaRPr>
          </a:p>
        </p:txBody>
      </p:sp>
      <p:sp>
        <p:nvSpPr>
          <p:cNvPr id="44" name="灯片编号占位符 3"/>
          <p:cNvSpPr>
            <a:spLocks noGrp="1"/>
          </p:cNvSpPr>
          <p:nvPr>
            <p:ph type="sldNum" sz="quarter" idx="10"/>
          </p:nvPr>
        </p:nvSpPr>
        <p:spPr/>
        <p:txBody>
          <a:bodyPr/>
          <a:lstStyle/>
          <a:p>
            <a:pPr>
              <a:defRPr/>
            </a:pPr>
            <a:fld id="{7FA70845-0E2C-41E6-A449-FD3B19E786E9}" type="slidenum">
              <a:rPr lang="en-US" altLang="zh-CN"/>
              <a:pPr>
                <a:defRPr/>
              </a:pPr>
              <a:t>74</a:t>
            </a:fld>
            <a:endParaRPr lang="en-US" altLang="zh-CN"/>
          </a:p>
        </p:txBody>
      </p:sp>
      <p:sp>
        <p:nvSpPr>
          <p:cNvPr id="379906" name="Rectangle 2"/>
          <p:cNvSpPr>
            <a:spLocks noChangeArrowheads="1"/>
          </p:cNvSpPr>
          <p:nvPr/>
        </p:nvSpPr>
        <p:spPr bwMode="auto">
          <a:xfrm>
            <a:off x="522288" y="3213100"/>
            <a:ext cx="2105025"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07" name="Rectangle 3"/>
          <p:cNvSpPr>
            <a:spLocks noChangeArrowheads="1"/>
          </p:cNvSpPr>
          <p:nvPr/>
        </p:nvSpPr>
        <p:spPr bwMode="auto">
          <a:xfrm>
            <a:off x="527050" y="3763963"/>
            <a:ext cx="350489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黑体" pitchFamily="2" charset="-122"/>
            </a:endParaRPr>
          </a:p>
        </p:txBody>
      </p:sp>
      <p:sp>
        <p:nvSpPr>
          <p:cNvPr id="47109" name="Rectangle 4"/>
          <p:cNvSpPr>
            <a:spLocks noGrp="1" noChangeArrowheads="1"/>
          </p:cNvSpPr>
          <p:nvPr>
            <p:ph type="title"/>
          </p:nvPr>
        </p:nvSpPr>
        <p:spPr/>
        <p:txBody>
          <a:bodyPr/>
          <a:lstStyle/>
          <a:p>
            <a:pPr eaLnBrk="1" hangingPunct="1"/>
            <a:r>
              <a:rPr lang="en-US" altLang="zh-CN" dirty="0" smtClean="0"/>
              <a:t>2.</a:t>
            </a:r>
            <a:r>
              <a:rPr lang="zh-CN" altLang="en-US" dirty="0" smtClean="0"/>
              <a:t>过程定义的处理</a:t>
            </a:r>
          </a:p>
        </p:txBody>
      </p:sp>
      <p:sp>
        <p:nvSpPr>
          <p:cNvPr id="379909" name="Rectangle 5"/>
          <p:cNvSpPr>
            <a:spLocks noGrp="1" noChangeArrowheads="1"/>
          </p:cNvSpPr>
          <p:nvPr>
            <p:ph type="body" idx="1"/>
          </p:nvPr>
        </p:nvSpPr>
        <p:spPr>
          <a:xfrm>
            <a:off x="26988" y="1042987"/>
            <a:ext cx="5064125" cy="5491357"/>
          </a:xfrm>
        </p:spPr>
        <p:txBody>
          <a:bodyPr/>
          <a:lstStyle/>
          <a:p>
            <a:pPr eaLnBrk="1" hangingPunct="1"/>
            <a:r>
              <a:rPr lang="zh-CN" altLang="en-US" sz="3200" dirty="0" smtClean="0">
                <a:latin typeface="Times New Roman" panose="02020603050405020304" pitchFamily="18" charset="0"/>
                <a:cs typeface="Times New Roman" panose="02020603050405020304" pitchFamily="18" charset="0"/>
              </a:rPr>
              <a:t>作用域信息的保存</a:t>
            </a:r>
          </a:p>
          <a:p>
            <a:pPr eaLnBrk="1" hangingPunct="1"/>
            <a:r>
              <a:rPr lang="zh-CN" altLang="en-US" sz="3200" dirty="0" smtClean="0">
                <a:latin typeface="Times New Roman" panose="02020603050405020304" pitchFamily="18" charset="0"/>
                <a:cs typeface="Times New Roman" panose="02020603050405020304" pitchFamily="18" charset="0"/>
              </a:rPr>
              <a:t>文法</a:t>
            </a:r>
            <a:r>
              <a:rPr lang="zh-CN" altLang="en-US" sz="3200" dirty="0">
                <a:latin typeface="Times New Roman" panose="02020603050405020304" pitchFamily="18" charset="0"/>
                <a:cs typeface="Times New Roman" panose="02020603050405020304" pitchFamily="18" charset="0"/>
              </a:rPr>
              <a:t>产生</a:t>
            </a:r>
            <a:r>
              <a:rPr lang="zh-CN" altLang="en-US" sz="3200" dirty="0" smtClean="0">
                <a:latin typeface="Times New Roman" panose="02020603050405020304" pitchFamily="18" charset="0"/>
                <a:cs typeface="Times New Roman" panose="02020603050405020304" pitchFamily="18" charset="0"/>
              </a:rPr>
              <a:t>式：</a:t>
            </a:r>
          </a:p>
          <a:p>
            <a:pPr marL="819150" lvl="1" algn="just" eaLnBrk="1" hangingPunct="1">
              <a:buFontTx/>
              <a:buNone/>
            </a:pPr>
            <a:r>
              <a:rPr lang="en-US" altLang="zh-CN" sz="2800" dirty="0" smtClean="0">
                <a:latin typeface="Times New Roman" panose="02020603050405020304" pitchFamily="18" charset="0"/>
                <a:cs typeface="Times New Roman" panose="02020603050405020304" pitchFamily="18" charset="0"/>
              </a:rPr>
              <a:t>P</a:t>
            </a:r>
            <a:r>
              <a:rPr lang="en-US" altLang="zh-CN" sz="2800" dirty="0" smtClean="0">
                <a:latin typeface="Times New Roman" panose="02020603050405020304" pitchFamily="18" charset="0"/>
                <a:cs typeface="Times New Roman" panose="02020603050405020304" pitchFamily="18" charset="0"/>
                <a:sym typeface="Symbol" pitchFamily="18" charset="2"/>
              </a:rPr>
              <a:t>   </a:t>
            </a:r>
            <a:r>
              <a:rPr lang="en-US" altLang="zh-CN" sz="2800" dirty="0" smtClean="0">
                <a:latin typeface="Times New Roman" panose="02020603050405020304" pitchFamily="18" charset="0"/>
                <a:cs typeface="Times New Roman" panose="02020603050405020304" pitchFamily="18" charset="0"/>
              </a:rPr>
              <a:t>D</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S</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D</a:t>
            </a:r>
            <a:r>
              <a:rPr lang="en-US" altLang="zh-CN" sz="2800" dirty="0" smtClean="0">
                <a:latin typeface="Times New Roman" panose="02020603050405020304" pitchFamily="18" charset="0"/>
                <a:cs typeface="Times New Roman" panose="02020603050405020304" pitchFamily="18" charset="0"/>
                <a:sym typeface="Symbol" pitchFamily="18" charset="2"/>
              </a:rPr>
              <a:t> </a:t>
            </a:r>
            <a:r>
              <a:rPr lang="en-US" altLang="zh-CN" sz="2800" dirty="0" smtClean="0">
                <a:latin typeface="Times New Roman" panose="02020603050405020304" pitchFamily="18" charset="0"/>
                <a:cs typeface="Times New Roman" panose="02020603050405020304" pitchFamily="18" charset="0"/>
              </a:rPr>
              <a:t>D</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D </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D</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 id</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T </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D</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 proc id(A)</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D;S</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D</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fun id(A):T;</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D;S	</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A</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sym typeface="Symbol"/>
              </a:rPr>
              <a:t> | </a:t>
            </a:r>
            <a:r>
              <a:rPr lang="en-US" altLang="zh-CN" sz="2800" dirty="0" err="1" smtClean="0">
                <a:latin typeface="Times New Roman" panose="02020603050405020304" pitchFamily="18" charset="0"/>
                <a:cs typeface="Times New Roman" panose="02020603050405020304" pitchFamily="18" charset="0"/>
                <a:sym typeface="Symbol"/>
              </a:rPr>
              <a:t>paramlist</a:t>
            </a:r>
            <a:r>
              <a:rPr lang="en-US" altLang="zh-CN" sz="2800" dirty="0" smtClean="0">
                <a:latin typeface="Times New Roman" panose="02020603050405020304" pitchFamily="18" charset="0"/>
                <a:cs typeface="Times New Roman" panose="02020603050405020304" pitchFamily="18" charset="0"/>
              </a:rPr>
              <a:t>	</a:t>
            </a:r>
          </a:p>
          <a:p>
            <a:pPr marL="819150" lvl="1" eaLnBrk="1" hangingPunct="1">
              <a:buFontTx/>
              <a:buNone/>
            </a:pPr>
            <a:r>
              <a:rPr lang="en-US" altLang="zh-CN" sz="2800" dirty="0" err="1" smtClean="0">
                <a:latin typeface="Times New Roman" panose="02020603050405020304" pitchFamily="18" charset="0"/>
                <a:cs typeface="Times New Roman" panose="02020603050405020304" pitchFamily="18" charset="0"/>
              </a:rPr>
              <a:t>paramlist</a:t>
            </a:r>
            <a:r>
              <a:rPr lang="en-US" altLang="zh-CN" sz="2800" dirty="0" err="1" smtClean="0">
                <a:latin typeface="Times New Roman" panose="02020603050405020304" pitchFamily="18" charset="0"/>
                <a:cs typeface="Times New Roman" panose="02020603050405020304" pitchFamily="18" charset="0"/>
                <a:sym typeface="Symbol" pitchFamily="18" charset="2"/>
              </a:rPr>
              <a:t>id:T</a:t>
            </a:r>
            <a:endParaRPr lang="en-US" altLang="zh-CN" sz="2800" dirty="0" smtClean="0">
              <a:latin typeface="Times New Roman" panose="02020603050405020304" pitchFamily="18" charset="0"/>
              <a:cs typeface="Times New Roman" panose="02020603050405020304" pitchFamily="18" charset="0"/>
              <a:sym typeface="Symbol" pitchFamily="18" charset="2"/>
            </a:endParaRP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sym typeface="Symbol" pitchFamily="18" charset="2"/>
              </a:rPr>
              <a:t>      |</a:t>
            </a:r>
            <a:r>
              <a:rPr lang="en-US" altLang="zh-CN" sz="2800"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paramlist</a:t>
            </a:r>
            <a:r>
              <a:rPr lang="en-US" altLang="zh-CN" sz="2800" dirty="0" smtClean="0">
                <a:latin typeface="Times New Roman" panose="02020603050405020304" pitchFamily="18" charset="0"/>
                <a:cs typeface="Times New Roman" panose="02020603050405020304" pitchFamily="18" charset="0"/>
              </a:rPr>
              <a:t>, id: T</a:t>
            </a:r>
            <a:endParaRPr lang="en-US" altLang="zh-CN" sz="2800" baseline="-25000" dirty="0" smtClean="0">
              <a:latin typeface="Times New Roman" panose="02020603050405020304" pitchFamily="18" charset="0"/>
              <a:cs typeface="Times New Roman" panose="02020603050405020304" pitchFamily="18" charset="0"/>
            </a:endParaRPr>
          </a:p>
        </p:txBody>
      </p:sp>
      <p:grpSp>
        <p:nvGrpSpPr>
          <p:cNvPr id="379910" name="Group 6"/>
          <p:cNvGrpSpPr>
            <a:grpSpLocks/>
          </p:cNvGrpSpPr>
          <p:nvPr/>
        </p:nvGrpSpPr>
        <p:grpSpPr bwMode="auto">
          <a:xfrm>
            <a:off x="4191000" y="830263"/>
            <a:ext cx="1219200" cy="2028825"/>
            <a:chOff x="2640" y="526"/>
            <a:chExt cx="768" cy="1298"/>
          </a:xfrm>
        </p:grpSpPr>
        <p:sp>
          <p:nvSpPr>
            <p:cNvPr id="47147" name="Rectangle 7"/>
            <p:cNvSpPr>
              <a:spLocks noChangeArrowheads="1"/>
            </p:cNvSpPr>
            <p:nvPr/>
          </p:nvSpPr>
          <p:spPr bwMode="auto">
            <a:xfrm>
              <a:off x="2640" y="816"/>
              <a:ext cx="768" cy="10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Text Box 8"/>
            <p:cNvSpPr txBox="1">
              <a:spLocks noChangeArrowheads="1"/>
            </p:cNvSpPr>
            <p:nvPr/>
          </p:nvSpPr>
          <p:spPr bwMode="auto">
            <a:xfrm>
              <a:off x="2640" y="526"/>
              <a:ext cx="22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P</a:t>
              </a:r>
            </a:p>
          </p:txBody>
        </p:sp>
      </p:grpSp>
      <p:grpSp>
        <p:nvGrpSpPr>
          <p:cNvPr id="379913" name="Group 9"/>
          <p:cNvGrpSpPr>
            <a:grpSpLocks/>
          </p:cNvGrpSpPr>
          <p:nvPr/>
        </p:nvGrpSpPr>
        <p:grpSpPr bwMode="auto">
          <a:xfrm>
            <a:off x="6130925" y="1219200"/>
            <a:ext cx="1260475" cy="1676400"/>
            <a:chOff x="3862" y="768"/>
            <a:chExt cx="794" cy="1056"/>
          </a:xfrm>
        </p:grpSpPr>
        <p:sp>
          <p:nvSpPr>
            <p:cNvPr id="47145" name="Rectangle 10"/>
            <p:cNvSpPr>
              <a:spLocks noChangeArrowheads="1"/>
            </p:cNvSpPr>
            <p:nvPr/>
          </p:nvSpPr>
          <p:spPr bwMode="auto">
            <a:xfrm>
              <a:off x="3888" y="1056"/>
              <a:ext cx="768" cy="76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6" name="Text Box 11"/>
            <p:cNvSpPr txBox="1">
              <a:spLocks noChangeArrowheads="1"/>
            </p:cNvSpPr>
            <p:nvPr/>
          </p:nvSpPr>
          <p:spPr bwMode="auto">
            <a:xfrm>
              <a:off x="3862" y="768"/>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q</a:t>
              </a:r>
            </a:p>
          </p:txBody>
        </p:sp>
      </p:grpSp>
      <p:grpSp>
        <p:nvGrpSpPr>
          <p:cNvPr id="379916" name="Group 12"/>
          <p:cNvGrpSpPr>
            <a:grpSpLocks/>
          </p:cNvGrpSpPr>
          <p:nvPr/>
        </p:nvGrpSpPr>
        <p:grpSpPr bwMode="auto">
          <a:xfrm>
            <a:off x="7899400" y="1600200"/>
            <a:ext cx="1016000" cy="1295400"/>
            <a:chOff x="4976" y="1008"/>
            <a:chExt cx="640" cy="816"/>
          </a:xfrm>
        </p:grpSpPr>
        <p:sp>
          <p:nvSpPr>
            <p:cNvPr id="47143" name="Rectangle 13"/>
            <p:cNvSpPr>
              <a:spLocks noChangeArrowheads="1"/>
            </p:cNvSpPr>
            <p:nvPr/>
          </p:nvSpPr>
          <p:spPr bwMode="auto">
            <a:xfrm>
              <a:off x="5040" y="1296"/>
              <a:ext cx="576" cy="5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4" name="Text Box 14"/>
            <p:cNvSpPr txBox="1">
              <a:spLocks noChangeArrowheads="1"/>
            </p:cNvSpPr>
            <p:nvPr/>
          </p:nvSpPr>
          <p:spPr bwMode="auto">
            <a:xfrm>
              <a:off x="4976" y="1008"/>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r</a:t>
              </a:r>
            </a:p>
          </p:txBody>
        </p:sp>
      </p:grpSp>
      <p:grpSp>
        <p:nvGrpSpPr>
          <p:cNvPr id="379919" name="Group 15"/>
          <p:cNvGrpSpPr>
            <a:grpSpLocks/>
          </p:cNvGrpSpPr>
          <p:nvPr/>
        </p:nvGrpSpPr>
        <p:grpSpPr bwMode="auto">
          <a:xfrm>
            <a:off x="4191000" y="1219200"/>
            <a:ext cx="1219200" cy="457200"/>
            <a:chOff x="2736" y="840"/>
            <a:chExt cx="768" cy="335"/>
          </a:xfrm>
        </p:grpSpPr>
        <p:sp>
          <p:nvSpPr>
            <p:cNvPr id="47140" name="Text Box 16"/>
            <p:cNvSpPr txBox="1">
              <a:spLocks noChangeArrowheads="1"/>
            </p:cNvSpPr>
            <p:nvPr/>
          </p:nvSpPr>
          <p:spPr bwMode="auto">
            <a:xfrm>
              <a:off x="2741" y="840"/>
              <a:ext cx="308"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sym typeface="Symbol" pitchFamily="18" charset="2"/>
                </a:rPr>
                <a:t></a:t>
              </a:r>
            </a:p>
          </p:txBody>
        </p:sp>
        <p:sp>
          <p:nvSpPr>
            <p:cNvPr id="47141" name="Line 17"/>
            <p:cNvSpPr>
              <a:spLocks noChangeShapeType="1"/>
            </p:cNvSpPr>
            <p:nvPr/>
          </p:nvSpPr>
          <p:spPr bwMode="auto">
            <a:xfrm>
              <a:off x="2736" y="9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2" name="Line 18"/>
            <p:cNvSpPr>
              <a:spLocks noChangeShapeType="1"/>
            </p:cNvSpPr>
            <p:nvPr/>
          </p:nvSpPr>
          <p:spPr bwMode="auto">
            <a:xfrm>
              <a:off x="2736" y="115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9923" name="Group 19"/>
          <p:cNvGrpSpPr>
            <a:grpSpLocks/>
          </p:cNvGrpSpPr>
          <p:nvPr/>
        </p:nvGrpSpPr>
        <p:grpSpPr bwMode="auto">
          <a:xfrm>
            <a:off x="6172200" y="1981200"/>
            <a:ext cx="1219200" cy="457200"/>
            <a:chOff x="2736" y="864"/>
            <a:chExt cx="768" cy="288"/>
          </a:xfrm>
        </p:grpSpPr>
        <p:sp>
          <p:nvSpPr>
            <p:cNvPr id="47137" name="Text Box 20"/>
            <p:cNvSpPr txBox="1">
              <a:spLocks noChangeArrowheads="1"/>
            </p:cNvSpPr>
            <p:nvPr/>
          </p:nvSpPr>
          <p:spPr bwMode="auto">
            <a:xfrm>
              <a:off x="2789" y="864"/>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r</a:t>
              </a:r>
            </a:p>
          </p:txBody>
        </p:sp>
        <p:sp>
          <p:nvSpPr>
            <p:cNvPr id="47138" name="Line 21"/>
            <p:cNvSpPr>
              <a:spLocks noChangeShapeType="1"/>
            </p:cNvSpPr>
            <p:nvPr/>
          </p:nvSpPr>
          <p:spPr bwMode="auto">
            <a:xfrm>
              <a:off x="2736" y="9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9" name="Line 22"/>
            <p:cNvSpPr>
              <a:spLocks noChangeShapeType="1"/>
            </p:cNvSpPr>
            <p:nvPr/>
          </p:nvSpPr>
          <p:spPr bwMode="auto">
            <a:xfrm>
              <a:off x="2736" y="115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9927" name="Line 23"/>
          <p:cNvSpPr>
            <a:spLocks noChangeShapeType="1"/>
          </p:cNvSpPr>
          <p:nvPr/>
        </p:nvSpPr>
        <p:spPr bwMode="auto">
          <a:xfrm>
            <a:off x="5181600" y="1752600"/>
            <a:ext cx="990600" cy="0"/>
          </a:xfrm>
          <a:prstGeom prst="line">
            <a:avLst/>
          </a:prstGeom>
          <a:noFill/>
          <a:ln w="9525">
            <a:solidFill>
              <a:srgbClr val="00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8" name="Line 24"/>
          <p:cNvSpPr>
            <a:spLocks noChangeShapeType="1"/>
          </p:cNvSpPr>
          <p:nvPr/>
        </p:nvSpPr>
        <p:spPr bwMode="auto">
          <a:xfrm>
            <a:off x="7162800" y="2209800"/>
            <a:ext cx="838200" cy="0"/>
          </a:xfrm>
          <a:prstGeom prst="line">
            <a:avLst/>
          </a:prstGeom>
          <a:noFill/>
          <a:ln w="9525">
            <a:solidFill>
              <a:srgbClr val="00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9" name="Line 25"/>
          <p:cNvSpPr>
            <a:spLocks noChangeShapeType="1"/>
          </p:cNvSpPr>
          <p:nvPr/>
        </p:nvSpPr>
        <p:spPr bwMode="auto">
          <a:xfrm flipH="1">
            <a:off x="7391400" y="2362200"/>
            <a:ext cx="762000" cy="0"/>
          </a:xfrm>
          <a:prstGeom prst="line">
            <a:avLst/>
          </a:prstGeom>
          <a:noFill/>
          <a:ln w="952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0" name="Line 26"/>
          <p:cNvSpPr>
            <a:spLocks noChangeShapeType="1"/>
          </p:cNvSpPr>
          <p:nvPr/>
        </p:nvSpPr>
        <p:spPr bwMode="auto">
          <a:xfrm flipH="1">
            <a:off x="5410200" y="1905000"/>
            <a:ext cx="990600" cy="0"/>
          </a:xfrm>
          <a:prstGeom prst="line">
            <a:avLst/>
          </a:prstGeom>
          <a:noFill/>
          <a:ln w="952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1" name="Rectangle 27"/>
          <p:cNvSpPr>
            <a:spLocks noChangeArrowheads="1"/>
          </p:cNvSpPr>
          <p:nvPr/>
        </p:nvSpPr>
        <p:spPr bwMode="auto">
          <a:xfrm>
            <a:off x="1282700" y="2259013"/>
            <a:ext cx="228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2" name="Text Box 28"/>
          <p:cNvSpPr txBox="1">
            <a:spLocks noChangeArrowheads="1"/>
          </p:cNvSpPr>
          <p:nvPr/>
        </p:nvSpPr>
        <p:spPr bwMode="auto">
          <a:xfrm>
            <a:off x="4543425" y="3041650"/>
            <a:ext cx="4167188"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a:solidFill>
                  <a:srgbClr val="FF0000"/>
                </a:solidFill>
                <a:latin typeface="黑体" pitchFamily="2" charset="-122"/>
              </a:rPr>
              <a:t>创建主程序的符号表、初始化</a:t>
            </a:r>
          </a:p>
        </p:txBody>
      </p:sp>
      <p:cxnSp>
        <p:nvCxnSpPr>
          <p:cNvPr id="379933" name="AutoShape 29"/>
          <p:cNvCxnSpPr>
            <a:cxnSpLocks noChangeShapeType="1"/>
            <a:stCxn id="379931" idx="0"/>
            <a:endCxn id="379932" idx="1"/>
          </p:cNvCxnSpPr>
          <p:nvPr/>
        </p:nvCxnSpPr>
        <p:spPr bwMode="auto">
          <a:xfrm rot="5400000" flipV="1">
            <a:off x="2464594" y="1191419"/>
            <a:ext cx="1011237" cy="3146425"/>
          </a:xfrm>
          <a:prstGeom prst="curvedConnector4">
            <a:avLst>
              <a:gd name="adj1" fmla="val -22606"/>
              <a:gd name="adj2" fmla="val 51815"/>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934" name="Rectangle 30"/>
          <p:cNvSpPr>
            <a:spLocks noChangeArrowheads="1"/>
          </p:cNvSpPr>
          <p:nvPr/>
        </p:nvSpPr>
        <p:spPr bwMode="auto">
          <a:xfrm>
            <a:off x="3128265" y="3858090"/>
            <a:ext cx="228600" cy="3810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5" name="Text Box 31"/>
          <p:cNvSpPr txBox="1">
            <a:spLocks noChangeArrowheads="1"/>
          </p:cNvSpPr>
          <p:nvPr/>
        </p:nvSpPr>
        <p:spPr bwMode="auto">
          <a:xfrm>
            <a:off x="4769110" y="5883275"/>
            <a:ext cx="39433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solidFill>
                  <a:srgbClr val="0000FF"/>
                </a:solidFill>
                <a:latin typeface="黑体" pitchFamily="2" charset="-122"/>
              </a:rPr>
              <a:t>定位操作：为子过程</a:t>
            </a:r>
            <a:r>
              <a:rPr lang="en-US" altLang="zh-CN" dirty="0">
                <a:solidFill>
                  <a:srgbClr val="0000FF"/>
                </a:solidFill>
                <a:latin typeface="黑体" pitchFamily="2" charset="-122"/>
              </a:rPr>
              <a:t>id</a:t>
            </a:r>
            <a:r>
              <a:rPr lang="zh-CN" altLang="en-US" dirty="0">
                <a:solidFill>
                  <a:srgbClr val="0000FF"/>
                </a:solidFill>
                <a:latin typeface="黑体" pitchFamily="2" charset="-122"/>
              </a:rPr>
              <a:t>创建</a:t>
            </a:r>
            <a:br>
              <a:rPr lang="zh-CN" altLang="en-US" dirty="0">
                <a:solidFill>
                  <a:srgbClr val="0000FF"/>
                </a:solidFill>
                <a:latin typeface="黑体" pitchFamily="2" charset="-122"/>
              </a:rPr>
            </a:br>
            <a:r>
              <a:rPr lang="zh-CN" altLang="en-US" dirty="0">
                <a:solidFill>
                  <a:srgbClr val="0000FF"/>
                </a:solidFill>
                <a:latin typeface="黑体" pitchFamily="2" charset="-122"/>
              </a:rPr>
              <a:t>符号子表，并初始化</a:t>
            </a:r>
          </a:p>
        </p:txBody>
      </p:sp>
      <p:cxnSp>
        <p:nvCxnSpPr>
          <p:cNvPr id="379936" name="AutoShape 32"/>
          <p:cNvCxnSpPr>
            <a:cxnSpLocks noChangeShapeType="1"/>
            <a:stCxn id="379934" idx="2"/>
            <a:endCxn id="379935" idx="1"/>
          </p:cNvCxnSpPr>
          <p:nvPr/>
        </p:nvCxnSpPr>
        <p:spPr bwMode="auto">
          <a:xfrm rot="16200000" flipH="1">
            <a:off x="2978163" y="4503491"/>
            <a:ext cx="2055348" cy="1526545"/>
          </a:xfrm>
          <a:prstGeom prst="curvedConnector2">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937" name="Oval 33"/>
          <p:cNvSpPr>
            <a:spLocks noChangeArrowheads="1"/>
          </p:cNvSpPr>
          <p:nvPr/>
        </p:nvSpPr>
        <p:spPr bwMode="auto">
          <a:xfrm>
            <a:off x="4031940" y="3834045"/>
            <a:ext cx="304800" cy="3048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8" name="Text Box 34"/>
          <p:cNvSpPr txBox="1">
            <a:spLocks noChangeArrowheads="1"/>
          </p:cNvSpPr>
          <p:nvPr/>
        </p:nvSpPr>
        <p:spPr bwMode="auto">
          <a:xfrm>
            <a:off x="4859338" y="4581525"/>
            <a:ext cx="39782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solidFill>
                  <a:srgbClr val="0000FF"/>
                </a:solidFill>
                <a:latin typeface="黑体" pitchFamily="2" charset="-122"/>
              </a:rPr>
              <a:t>重定位操作：记录子过程中声明的局部变量所需要的空间，返回到外围过程</a:t>
            </a:r>
          </a:p>
        </p:txBody>
      </p:sp>
      <p:cxnSp>
        <p:nvCxnSpPr>
          <p:cNvPr id="379939" name="AutoShape 35"/>
          <p:cNvCxnSpPr>
            <a:cxnSpLocks noChangeShapeType="1"/>
            <a:stCxn id="379937" idx="4"/>
            <a:endCxn id="379938" idx="1"/>
          </p:cNvCxnSpPr>
          <p:nvPr/>
        </p:nvCxnSpPr>
        <p:spPr bwMode="auto">
          <a:xfrm rot="16200000" flipH="1">
            <a:off x="4003637" y="4319548"/>
            <a:ext cx="1036405" cy="674998"/>
          </a:xfrm>
          <a:prstGeom prst="curvedConnector2">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940" name="Oval 36"/>
          <p:cNvSpPr>
            <a:spLocks noChangeArrowheads="1"/>
          </p:cNvSpPr>
          <p:nvPr/>
        </p:nvSpPr>
        <p:spPr bwMode="auto">
          <a:xfrm>
            <a:off x="1916113" y="2349500"/>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41" name="Text Box 37"/>
          <p:cNvSpPr txBox="1">
            <a:spLocks noChangeArrowheads="1"/>
          </p:cNvSpPr>
          <p:nvPr/>
        </p:nvSpPr>
        <p:spPr bwMode="auto">
          <a:xfrm>
            <a:off x="5302250" y="3730625"/>
            <a:ext cx="3302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a:solidFill>
                  <a:srgbClr val="FF0000"/>
                </a:solidFill>
                <a:latin typeface="黑体" pitchFamily="2" charset="-122"/>
              </a:rPr>
              <a:t>记录主程序中声明的变量所需要的空间</a:t>
            </a:r>
          </a:p>
        </p:txBody>
      </p:sp>
      <p:cxnSp>
        <p:nvCxnSpPr>
          <p:cNvPr id="379942" name="AutoShape 38"/>
          <p:cNvCxnSpPr>
            <a:cxnSpLocks noChangeShapeType="1"/>
            <a:stCxn id="379940" idx="5"/>
            <a:endCxn id="379941" idx="1"/>
          </p:cNvCxnSpPr>
          <p:nvPr/>
        </p:nvCxnSpPr>
        <p:spPr bwMode="auto">
          <a:xfrm>
            <a:off x="2111375" y="2544763"/>
            <a:ext cx="3190875" cy="1597025"/>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9943" name="Group 39"/>
          <p:cNvGrpSpPr>
            <a:grpSpLocks/>
          </p:cNvGrpSpPr>
          <p:nvPr/>
        </p:nvGrpSpPr>
        <p:grpSpPr bwMode="auto">
          <a:xfrm>
            <a:off x="4211638" y="1557338"/>
            <a:ext cx="1219200" cy="457200"/>
            <a:chOff x="2736" y="856"/>
            <a:chExt cx="768" cy="304"/>
          </a:xfrm>
        </p:grpSpPr>
        <p:sp>
          <p:nvSpPr>
            <p:cNvPr id="47134" name="Text Box 40"/>
            <p:cNvSpPr txBox="1">
              <a:spLocks noChangeArrowheads="1"/>
            </p:cNvSpPr>
            <p:nvPr/>
          </p:nvSpPr>
          <p:spPr bwMode="auto">
            <a:xfrm>
              <a:off x="2789" y="856"/>
              <a:ext cx="213"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q</a:t>
              </a:r>
            </a:p>
          </p:txBody>
        </p:sp>
        <p:sp>
          <p:nvSpPr>
            <p:cNvPr id="47135" name="Line 41"/>
            <p:cNvSpPr>
              <a:spLocks noChangeShapeType="1"/>
            </p:cNvSpPr>
            <p:nvPr/>
          </p:nvSpPr>
          <p:spPr bwMode="auto">
            <a:xfrm>
              <a:off x="2736" y="9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6" name="Line 42"/>
            <p:cNvSpPr>
              <a:spLocks noChangeShapeType="1"/>
            </p:cNvSpPr>
            <p:nvPr/>
          </p:nvSpPr>
          <p:spPr bwMode="auto">
            <a:xfrm>
              <a:off x="2736" y="115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33" name="AutoShape 43">
            <a:hlinkClick r:id="rId3" action="ppaction://hlinksldjump"/>
          </p:cNvPr>
          <p:cNvSpPr>
            <a:spLocks noChangeArrowheads="1"/>
          </p:cNvSpPr>
          <p:nvPr/>
        </p:nvSpPr>
        <p:spPr bwMode="auto">
          <a:xfrm>
            <a:off x="6237185" y="54090"/>
            <a:ext cx="2232025" cy="809625"/>
          </a:xfrm>
          <a:prstGeom prst="cloudCallout">
            <a:avLst>
              <a:gd name="adj1" fmla="val -102231"/>
              <a:gd name="adj2" fmla="val 27774"/>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作用域？</a:t>
            </a:r>
          </a:p>
        </p:txBody>
      </p:sp>
      <p:sp>
        <p:nvSpPr>
          <p:cNvPr id="45" name="Rectangle 30"/>
          <p:cNvSpPr>
            <a:spLocks noChangeArrowheads="1"/>
          </p:cNvSpPr>
          <p:nvPr/>
        </p:nvSpPr>
        <p:spPr bwMode="auto">
          <a:xfrm>
            <a:off x="3173270" y="4329100"/>
            <a:ext cx="228600" cy="3810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33"/>
          <p:cNvSpPr>
            <a:spLocks noChangeArrowheads="1"/>
          </p:cNvSpPr>
          <p:nvPr/>
        </p:nvSpPr>
        <p:spPr bwMode="auto">
          <a:xfrm>
            <a:off x="4031940" y="4339335"/>
            <a:ext cx="304800" cy="3048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9909">
                                            <p:txEl>
                                              <p:pRg st="0" end="0"/>
                                            </p:txEl>
                                          </p:spTgt>
                                        </p:tgtEl>
                                        <p:attrNameLst>
                                          <p:attrName>style.visibility</p:attrName>
                                        </p:attrNameLst>
                                      </p:cBhvr>
                                      <p:to>
                                        <p:strVal val="visible"/>
                                      </p:to>
                                    </p:set>
                                    <p:animEffect transition="in" filter="wipe(up)">
                                      <p:cBhvr>
                                        <p:cTn id="7" dur="500"/>
                                        <p:tgtEl>
                                          <p:spTgt spid="3799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9909">
                                            <p:txEl>
                                              <p:pRg st="1" end="1"/>
                                            </p:txEl>
                                          </p:spTgt>
                                        </p:tgtEl>
                                        <p:attrNameLst>
                                          <p:attrName>style.visibility</p:attrName>
                                        </p:attrNameLst>
                                      </p:cBhvr>
                                      <p:to>
                                        <p:strVal val="visible"/>
                                      </p:to>
                                    </p:set>
                                    <p:animEffect transition="in" filter="wipe(up)">
                                      <p:cBhvr>
                                        <p:cTn id="12" dur="500"/>
                                        <p:tgtEl>
                                          <p:spTgt spid="379909">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9909">
                                            <p:txEl>
                                              <p:pRg st="2" end="2"/>
                                            </p:txEl>
                                          </p:spTgt>
                                        </p:tgtEl>
                                        <p:attrNameLst>
                                          <p:attrName>style.visibility</p:attrName>
                                        </p:attrNameLst>
                                      </p:cBhvr>
                                      <p:to>
                                        <p:strVal val="visible"/>
                                      </p:to>
                                    </p:set>
                                    <p:animEffect transition="in" filter="wipe(up)">
                                      <p:cBhvr>
                                        <p:cTn id="16" dur="500"/>
                                        <p:tgtEl>
                                          <p:spTgt spid="379909">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79909">
                                            <p:txEl>
                                              <p:pRg st="3" end="3"/>
                                            </p:txEl>
                                          </p:spTgt>
                                        </p:tgtEl>
                                        <p:attrNameLst>
                                          <p:attrName>style.visibility</p:attrName>
                                        </p:attrNameLst>
                                      </p:cBhvr>
                                      <p:to>
                                        <p:strVal val="visible"/>
                                      </p:to>
                                    </p:set>
                                    <p:animEffect transition="in" filter="wipe(up)">
                                      <p:cBhvr>
                                        <p:cTn id="20" dur="500"/>
                                        <p:tgtEl>
                                          <p:spTgt spid="379909">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79909">
                                            <p:txEl>
                                              <p:pRg st="4" end="4"/>
                                            </p:txEl>
                                          </p:spTgt>
                                        </p:tgtEl>
                                        <p:attrNameLst>
                                          <p:attrName>style.visibility</p:attrName>
                                        </p:attrNameLst>
                                      </p:cBhvr>
                                      <p:to>
                                        <p:strVal val="visible"/>
                                      </p:to>
                                    </p:set>
                                    <p:animEffect transition="in" filter="wipe(up)">
                                      <p:cBhvr>
                                        <p:cTn id="24" dur="500"/>
                                        <p:tgtEl>
                                          <p:spTgt spid="379909">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79909">
                                            <p:txEl>
                                              <p:pRg st="5" end="5"/>
                                            </p:txEl>
                                          </p:spTgt>
                                        </p:tgtEl>
                                        <p:attrNameLst>
                                          <p:attrName>style.visibility</p:attrName>
                                        </p:attrNameLst>
                                      </p:cBhvr>
                                      <p:to>
                                        <p:strVal val="visible"/>
                                      </p:to>
                                    </p:set>
                                    <p:animEffect transition="in" filter="wipe(up)">
                                      <p:cBhvr>
                                        <p:cTn id="28" dur="500"/>
                                        <p:tgtEl>
                                          <p:spTgt spid="379909">
                                            <p:txEl>
                                              <p:pRg st="5" end="5"/>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379909">
                                            <p:txEl>
                                              <p:pRg st="6" end="6"/>
                                            </p:txEl>
                                          </p:spTgt>
                                        </p:tgtEl>
                                        <p:attrNameLst>
                                          <p:attrName>style.visibility</p:attrName>
                                        </p:attrNameLst>
                                      </p:cBhvr>
                                      <p:to>
                                        <p:strVal val="visible"/>
                                      </p:to>
                                    </p:set>
                                    <p:animEffect transition="in" filter="wipe(up)">
                                      <p:cBhvr>
                                        <p:cTn id="32" dur="500"/>
                                        <p:tgtEl>
                                          <p:spTgt spid="379909">
                                            <p:txEl>
                                              <p:pRg st="6" end="6"/>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79909">
                                            <p:txEl>
                                              <p:pRg st="7" end="7"/>
                                            </p:txEl>
                                          </p:spTgt>
                                        </p:tgtEl>
                                        <p:attrNameLst>
                                          <p:attrName>style.visibility</p:attrName>
                                        </p:attrNameLst>
                                      </p:cBhvr>
                                      <p:to>
                                        <p:strVal val="visible"/>
                                      </p:to>
                                    </p:set>
                                    <p:animEffect transition="in" filter="wipe(up)">
                                      <p:cBhvr>
                                        <p:cTn id="36" dur="500"/>
                                        <p:tgtEl>
                                          <p:spTgt spid="379909">
                                            <p:txEl>
                                              <p:pRg st="7" end="7"/>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79909">
                                            <p:txEl>
                                              <p:pRg st="8" end="8"/>
                                            </p:txEl>
                                          </p:spTgt>
                                        </p:tgtEl>
                                        <p:attrNameLst>
                                          <p:attrName>style.visibility</p:attrName>
                                        </p:attrNameLst>
                                      </p:cBhvr>
                                      <p:to>
                                        <p:strVal val="visible"/>
                                      </p:to>
                                    </p:set>
                                    <p:animEffect transition="in" filter="wipe(up)">
                                      <p:cBhvr>
                                        <p:cTn id="40" dur="500"/>
                                        <p:tgtEl>
                                          <p:spTgt spid="379909">
                                            <p:txEl>
                                              <p:pRg st="8" end="8"/>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379909">
                                            <p:txEl>
                                              <p:pRg st="9" end="9"/>
                                            </p:txEl>
                                          </p:spTgt>
                                        </p:tgtEl>
                                        <p:attrNameLst>
                                          <p:attrName>style.visibility</p:attrName>
                                        </p:attrNameLst>
                                      </p:cBhvr>
                                      <p:to>
                                        <p:strVal val="visible"/>
                                      </p:to>
                                    </p:set>
                                    <p:animEffect transition="in" filter="wipe(up)">
                                      <p:cBhvr>
                                        <p:cTn id="44" dur="500"/>
                                        <p:tgtEl>
                                          <p:spTgt spid="379909">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79931"/>
                                        </p:tgtEl>
                                        <p:attrNameLst>
                                          <p:attrName>style.visibility</p:attrName>
                                        </p:attrNameLst>
                                      </p:cBhvr>
                                      <p:to>
                                        <p:strVal val="visible"/>
                                      </p:to>
                                    </p:set>
                                    <p:animEffect transition="in" filter="box(out)">
                                      <p:cBhvr>
                                        <p:cTn id="49" dur="500"/>
                                        <p:tgtEl>
                                          <p:spTgt spid="3799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79933"/>
                                        </p:tgtEl>
                                        <p:attrNameLst>
                                          <p:attrName>style.visibility</p:attrName>
                                        </p:attrNameLst>
                                      </p:cBhvr>
                                      <p:to>
                                        <p:strVal val="visible"/>
                                      </p:to>
                                    </p:set>
                                    <p:animEffect transition="in" filter="wipe(left)">
                                      <p:cBhvr>
                                        <p:cTn id="54" dur="500"/>
                                        <p:tgtEl>
                                          <p:spTgt spid="379933"/>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79932"/>
                                        </p:tgtEl>
                                        <p:attrNameLst>
                                          <p:attrName>style.visibility</p:attrName>
                                        </p:attrNameLst>
                                      </p:cBhvr>
                                      <p:to>
                                        <p:strVal val="visible"/>
                                      </p:to>
                                    </p:set>
                                    <p:animEffect transition="in" filter="wipe(left)">
                                      <p:cBhvr>
                                        <p:cTn id="58" dur="500"/>
                                        <p:tgtEl>
                                          <p:spTgt spid="37993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379910"/>
                                        </p:tgtEl>
                                        <p:attrNameLst>
                                          <p:attrName>style.visibility</p:attrName>
                                        </p:attrNameLst>
                                      </p:cBhvr>
                                      <p:to>
                                        <p:strVal val="visible"/>
                                      </p:to>
                                    </p:set>
                                    <p:animEffect transition="in" filter="wipe(up)">
                                      <p:cBhvr>
                                        <p:cTn id="63" dur="500"/>
                                        <p:tgtEl>
                                          <p:spTgt spid="37991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79906"/>
                                        </p:tgtEl>
                                        <p:attrNameLst>
                                          <p:attrName>style.visibility</p:attrName>
                                        </p:attrNameLst>
                                      </p:cBhvr>
                                      <p:to>
                                        <p:strVal val="visible"/>
                                      </p:to>
                                    </p:set>
                                    <p:animEffect transition="in" filter="wipe(left)">
                                      <p:cBhvr>
                                        <p:cTn id="68" dur="500"/>
                                        <p:tgtEl>
                                          <p:spTgt spid="37990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79919"/>
                                        </p:tgtEl>
                                        <p:attrNameLst>
                                          <p:attrName>style.visibility</p:attrName>
                                        </p:attrNameLst>
                                      </p:cBhvr>
                                      <p:to>
                                        <p:strVal val="visible"/>
                                      </p:to>
                                    </p:set>
                                    <p:animEffect transition="in" filter="wipe(left)">
                                      <p:cBhvr>
                                        <p:cTn id="73" dur="500"/>
                                        <p:tgtEl>
                                          <p:spTgt spid="3799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79907"/>
                                        </p:tgtEl>
                                        <p:attrNameLst>
                                          <p:attrName>style.visibility</p:attrName>
                                        </p:attrNameLst>
                                      </p:cBhvr>
                                      <p:to>
                                        <p:strVal val="visible"/>
                                      </p:to>
                                    </p:set>
                                    <p:animEffect transition="in" filter="wipe(left)">
                                      <p:cBhvr>
                                        <p:cTn id="78" dur="500"/>
                                        <p:tgtEl>
                                          <p:spTgt spid="379907"/>
                                        </p:tgtEl>
                                      </p:cBhvr>
                                    </p:animEffect>
                                  </p:childTnLst>
                                </p:cTn>
                              </p:par>
                            </p:childTnLst>
                          </p:cTn>
                        </p:par>
                        <p:par>
                          <p:cTn id="79" fill="hold" nodeType="withGroup">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left)">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379934"/>
                                        </p:tgtEl>
                                        <p:attrNameLst>
                                          <p:attrName>style.visibility</p:attrName>
                                        </p:attrNameLst>
                                      </p:cBhvr>
                                      <p:to>
                                        <p:strVal val="visible"/>
                                      </p:to>
                                    </p:set>
                                    <p:animEffect transition="in" filter="box(out)">
                                      <p:cBhvr>
                                        <p:cTn id="87" dur="500"/>
                                        <p:tgtEl>
                                          <p:spTgt spid="379934"/>
                                        </p:tgtEl>
                                      </p:cBhvr>
                                    </p:animEffect>
                                  </p:childTnLst>
                                </p:cTn>
                              </p:par>
                            </p:childTnLst>
                          </p:cTn>
                        </p:par>
                        <p:par>
                          <p:cTn id="88" fill="hold">
                            <p:stCondLst>
                              <p:cond delay="500"/>
                            </p:stCondLst>
                            <p:childTnLst>
                              <p:par>
                                <p:cTn id="89" presetID="4" presetClass="entr" presetSubtype="32"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box(out)">
                                      <p:cBhvr>
                                        <p:cTn id="91" dur="500"/>
                                        <p:tgtEl>
                                          <p:spTgt spid="4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79936"/>
                                        </p:tgtEl>
                                        <p:attrNameLst>
                                          <p:attrName>style.visibility</p:attrName>
                                        </p:attrNameLst>
                                      </p:cBhvr>
                                      <p:to>
                                        <p:strVal val="visible"/>
                                      </p:to>
                                    </p:set>
                                    <p:animEffect transition="in" filter="wipe(left)">
                                      <p:cBhvr>
                                        <p:cTn id="96" dur="500"/>
                                        <p:tgtEl>
                                          <p:spTgt spid="379936"/>
                                        </p:tgtEl>
                                      </p:cBhvr>
                                    </p:animEffect>
                                  </p:childTnLst>
                                </p:cTn>
                              </p:par>
                            </p:childTnLst>
                          </p:cTn>
                        </p:par>
                        <p:par>
                          <p:cTn id="97" fill="hold">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379935"/>
                                        </p:tgtEl>
                                        <p:attrNameLst>
                                          <p:attrName>style.visibility</p:attrName>
                                        </p:attrNameLst>
                                      </p:cBhvr>
                                      <p:to>
                                        <p:strVal val="visible"/>
                                      </p:to>
                                    </p:set>
                                    <p:animEffect transition="in" filter="wipe(left)">
                                      <p:cBhvr>
                                        <p:cTn id="100" dur="500"/>
                                        <p:tgtEl>
                                          <p:spTgt spid="37993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379913"/>
                                        </p:tgtEl>
                                        <p:attrNameLst>
                                          <p:attrName>style.visibility</p:attrName>
                                        </p:attrNameLst>
                                      </p:cBhvr>
                                      <p:to>
                                        <p:strVal val="visible"/>
                                      </p:to>
                                    </p:set>
                                    <p:animEffect transition="in" filter="wipe(up)">
                                      <p:cBhvr>
                                        <p:cTn id="105" dur="500"/>
                                        <p:tgtEl>
                                          <p:spTgt spid="379913"/>
                                        </p:tgtEl>
                                      </p:cBhvr>
                                    </p:animEffect>
                                  </p:childTnLst>
                                </p:cTn>
                              </p:par>
                            </p:childTnLst>
                          </p:cTn>
                        </p:par>
                        <p:par>
                          <p:cTn id="106" fill="hold">
                            <p:stCondLst>
                              <p:cond delay="500"/>
                            </p:stCondLst>
                            <p:childTnLst>
                              <p:par>
                                <p:cTn id="107" presetID="22" presetClass="entr" presetSubtype="2" fill="hold" grpId="0" nodeType="afterEffect">
                                  <p:stCondLst>
                                    <p:cond delay="0"/>
                                  </p:stCondLst>
                                  <p:childTnLst>
                                    <p:set>
                                      <p:cBhvr>
                                        <p:cTn id="108" dur="1" fill="hold">
                                          <p:stCondLst>
                                            <p:cond delay="0"/>
                                          </p:stCondLst>
                                        </p:cTn>
                                        <p:tgtEl>
                                          <p:spTgt spid="379930"/>
                                        </p:tgtEl>
                                        <p:attrNameLst>
                                          <p:attrName>style.visibility</p:attrName>
                                        </p:attrNameLst>
                                      </p:cBhvr>
                                      <p:to>
                                        <p:strVal val="visible"/>
                                      </p:to>
                                    </p:set>
                                    <p:animEffect transition="in" filter="wipe(right)">
                                      <p:cBhvr>
                                        <p:cTn id="109" dur="500"/>
                                        <p:tgtEl>
                                          <p:spTgt spid="379930"/>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379916"/>
                                        </p:tgtEl>
                                        <p:attrNameLst>
                                          <p:attrName>style.visibility</p:attrName>
                                        </p:attrNameLst>
                                      </p:cBhvr>
                                      <p:to>
                                        <p:strVal val="visible"/>
                                      </p:to>
                                    </p:set>
                                    <p:animEffect transition="in" filter="wipe(up)">
                                      <p:cBhvr>
                                        <p:cTn id="114" dur="500"/>
                                        <p:tgtEl>
                                          <p:spTgt spid="379916"/>
                                        </p:tgtEl>
                                      </p:cBhvr>
                                    </p:animEffect>
                                  </p:childTnLst>
                                </p:cTn>
                              </p:par>
                            </p:childTnLst>
                          </p:cTn>
                        </p:par>
                        <p:par>
                          <p:cTn id="115" fill="hold">
                            <p:stCondLst>
                              <p:cond delay="500"/>
                            </p:stCondLst>
                            <p:childTnLst>
                              <p:par>
                                <p:cTn id="116" presetID="22" presetClass="entr" presetSubtype="2" fill="hold" nodeType="afterEffect">
                                  <p:stCondLst>
                                    <p:cond delay="0"/>
                                  </p:stCondLst>
                                  <p:childTnLst>
                                    <p:set>
                                      <p:cBhvr>
                                        <p:cTn id="117" dur="1" fill="hold">
                                          <p:stCondLst>
                                            <p:cond delay="0"/>
                                          </p:stCondLst>
                                        </p:cTn>
                                        <p:tgtEl>
                                          <p:spTgt spid="379929"/>
                                        </p:tgtEl>
                                        <p:attrNameLst>
                                          <p:attrName>style.visibility</p:attrName>
                                        </p:attrNameLst>
                                      </p:cBhvr>
                                      <p:to>
                                        <p:strVal val="visible"/>
                                      </p:to>
                                    </p:set>
                                    <p:animEffect transition="in" filter="wipe(right)">
                                      <p:cBhvr>
                                        <p:cTn id="118" dur="500"/>
                                        <p:tgtEl>
                                          <p:spTgt spid="379929"/>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nodeType="clickEffect">
                                  <p:stCondLst>
                                    <p:cond delay="0"/>
                                  </p:stCondLst>
                                  <p:childTnLst>
                                    <p:set>
                                      <p:cBhvr>
                                        <p:cTn id="122" dur="1" fill="hold">
                                          <p:stCondLst>
                                            <p:cond delay="0"/>
                                          </p:stCondLst>
                                        </p:cTn>
                                        <p:tgtEl>
                                          <p:spTgt spid="379937"/>
                                        </p:tgtEl>
                                        <p:attrNameLst>
                                          <p:attrName>style.visibility</p:attrName>
                                        </p:attrNameLst>
                                      </p:cBhvr>
                                      <p:to>
                                        <p:strVal val="visible"/>
                                      </p:to>
                                    </p:set>
                                    <p:animEffect transition="in" filter="box(out)">
                                      <p:cBhvr>
                                        <p:cTn id="123" dur="500"/>
                                        <p:tgtEl>
                                          <p:spTgt spid="379937"/>
                                        </p:tgtEl>
                                      </p:cBhvr>
                                    </p:animEffect>
                                  </p:childTnLst>
                                </p:cTn>
                              </p:par>
                            </p:childTnLst>
                          </p:cTn>
                        </p:par>
                        <p:par>
                          <p:cTn id="124" fill="hold">
                            <p:stCondLst>
                              <p:cond delay="500"/>
                            </p:stCondLst>
                            <p:childTnLst>
                              <p:par>
                                <p:cTn id="125" presetID="4" presetClass="entr" presetSubtype="3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box(out)">
                                      <p:cBhvr>
                                        <p:cTn id="127" dur="500"/>
                                        <p:tgtEl>
                                          <p:spTgt spid="46"/>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379939"/>
                                        </p:tgtEl>
                                        <p:attrNameLst>
                                          <p:attrName>style.visibility</p:attrName>
                                        </p:attrNameLst>
                                      </p:cBhvr>
                                      <p:to>
                                        <p:strVal val="visible"/>
                                      </p:to>
                                    </p:set>
                                    <p:animEffect transition="in" filter="wipe(left)">
                                      <p:cBhvr>
                                        <p:cTn id="132" dur="500"/>
                                        <p:tgtEl>
                                          <p:spTgt spid="379939"/>
                                        </p:tgtEl>
                                      </p:cBhvr>
                                    </p:animEffect>
                                  </p:childTnLst>
                                </p:cTn>
                              </p:par>
                            </p:childTnLst>
                          </p:cTn>
                        </p:par>
                        <p:par>
                          <p:cTn id="133" fill="hold">
                            <p:stCondLst>
                              <p:cond delay="500"/>
                            </p:stCondLst>
                            <p:childTnLst>
                              <p:par>
                                <p:cTn id="134" presetID="22" presetClass="entr" presetSubtype="8" fill="hold" nodeType="afterEffect">
                                  <p:stCondLst>
                                    <p:cond delay="0"/>
                                  </p:stCondLst>
                                  <p:childTnLst>
                                    <p:set>
                                      <p:cBhvr>
                                        <p:cTn id="135" dur="1" fill="hold">
                                          <p:stCondLst>
                                            <p:cond delay="0"/>
                                          </p:stCondLst>
                                        </p:cTn>
                                        <p:tgtEl>
                                          <p:spTgt spid="379938"/>
                                        </p:tgtEl>
                                        <p:attrNameLst>
                                          <p:attrName>style.visibility</p:attrName>
                                        </p:attrNameLst>
                                      </p:cBhvr>
                                      <p:to>
                                        <p:strVal val="visible"/>
                                      </p:to>
                                    </p:set>
                                    <p:animEffect transition="in" filter="wipe(left)">
                                      <p:cBhvr>
                                        <p:cTn id="136" dur="500"/>
                                        <p:tgtEl>
                                          <p:spTgt spid="37993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379923"/>
                                        </p:tgtEl>
                                        <p:attrNameLst>
                                          <p:attrName>style.visibility</p:attrName>
                                        </p:attrNameLst>
                                      </p:cBhvr>
                                      <p:to>
                                        <p:strVal val="visible"/>
                                      </p:to>
                                    </p:set>
                                    <p:animEffect transition="in" filter="wipe(left)">
                                      <p:cBhvr>
                                        <p:cTn id="141" dur="500"/>
                                        <p:tgtEl>
                                          <p:spTgt spid="379923"/>
                                        </p:tgtEl>
                                      </p:cBhvr>
                                    </p:animEffect>
                                  </p:childTnLst>
                                </p:cTn>
                              </p:par>
                            </p:childTnLst>
                          </p:cTn>
                        </p:par>
                        <p:par>
                          <p:cTn id="142" fill="hold">
                            <p:stCondLst>
                              <p:cond delay="500"/>
                            </p:stCondLst>
                            <p:childTnLst>
                              <p:par>
                                <p:cTn id="143" presetID="22" presetClass="entr" presetSubtype="8" fill="hold" grpId="0" nodeType="afterEffect">
                                  <p:stCondLst>
                                    <p:cond delay="0"/>
                                  </p:stCondLst>
                                  <p:childTnLst>
                                    <p:set>
                                      <p:cBhvr>
                                        <p:cTn id="144" dur="1" fill="hold">
                                          <p:stCondLst>
                                            <p:cond delay="0"/>
                                          </p:stCondLst>
                                        </p:cTn>
                                        <p:tgtEl>
                                          <p:spTgt spid="379928"/>
                                        </p:tgtEl>
                                        <p:attrNameLst>
                                          <p:attrName>style.visibility</p:attrName>
                                        </p:attrNameLst>
                                      </p:cBhvr>
                                      <p:to>
                                        <p:strVal val="visible"/>
                                      </p:to>
                                    </p:set>
                                    <p:animEffect transition="in" filter="wipe(left)">
                                      <p:cBhvr>
                                        <p:cTn id="145" dur="500"/>
                                        <p:tgtEl>
                                          <p:spTgt spid="379928"/>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379943"/>
                                        </p:tgtEl>
                                        <p:attrNameLst>
                                          <p:attrName>style.visibility</p:attrName>
                                        </p:attrNameLst>
                                      </p:cBhvr>
                                      <p:to>
                                        <p:strVal val="visible"/>
                                      </p:to>
                                    </p:set>
                                    <p:animEffect transition="in" filter="wipe(left)">
                                      <p:cBhvr>
                                        <p:cTn id="150" dur="500"/>
                                        <p:tgtEl>
                                          <p:spTgt spid="379943"/>
                                        </p:tgtEl>
                                      </p:cBhvr>
                                    </p:animEffect>
                                  </p:childTnLst>
                                </p:cTn>
                              </p:par>
                            </p:childTnLst>
                          </p:cTn>
                        </p:par>
                        <p:par>
                          <p:cTn id="151" fill="hold">
                            <p:stCondLst>
                              <p:cond delay="500"/>
                            </p:stCondLst>
                            <p:childTnLst>
                              <p:par>
                                <p:cTn id="152" presetID="22" presetClass="entr" presetSubtype="8" fill="hold" grpId="0" nodeType="afterEffect">
                                  <p:stCondLst>
                                    <p:cond delay="0"/>
                                  </p:stCondLst>
                                  <p:childTnLst>
                                    <p:set>
                                      <p:cBhvr>
                                        <p:cTn id="153" dur="1" fill="hold">
                                          <p:stCondLst>
                                            <p:cond delay="0"/>
                                          </p:stCondLst>
                                        </p:cTn>
                                        <p:tgtEl>
                                          <p:spTgt spid="379927"/>
                                        </p:tgtEl>
                                        <p:attrNameLst>
                                          <p:attrName>style.visibility</p:attrName>
                                        </p:attrNameLst>
                                      </p:cBhvr>
                                      <p:to>
                                        <p:strVal val="visible"/>
                                      </p:to>
                                    </p:set>
                                    <p:animEffect transition="in" filter="wipe(left)">
                                      <p:cBhvr>
                                        <p:cTn id="154" dur="500"/>
                                        <p:tgtEl>
                                          <p:spTgt spid="379927"/>
                                        </p:tgtEl>
                                      </p:cBhvr>
                                    </p:animEffect>
                                  </p:childTnLst>
                                </p:cTn>
                              </p:par>
                            </p:childTnLst>
                          </p:cTn>
                        </p:par>
                      </p:childTnLst>
                    </p:cTn>
                  </p:par>
                  <p:par>
                    <p:cTn id="155" fill="hold">
                      <p:stCondLst>
                        <p:cond delay="indefinite"/>
                      </p:stCondLst>
                      <p:childTnLst>
                        <p:par>
                          <p:cTn id="156" fill="hold">
                            <p:stCondLst>
                              <p:cond delay="0"/>
                            </p:stCondLst>
                            <p:childTnLst>
                              <p:par>
                                <p:cTn id="157" presetID="4" presetClass="entr" presetSubtype="32" fill="hold" grpId="0" nodeType="clickEffect">
                                  <p:stCondLst>
                                    <p:cond delay="0"/>
                                  </p:stCondLst>
                                  <p:childTnLst>
                                    <p:set>
                                      <p:cBhvr>
                                        <p:cTn id="158" dur="1" fill="hold">
                                          <p:stCondLst>
                                            <p:cond delay="0"/>
                                          </p:stCondLst>
                                        </p:cTn>
                                        <p:tgtEl>
                                          <p:spTgt spid="379940"/>
                                        </p:tgtEl>
                                        <p:attrNameLst>
                                          <p:attrName>style.visibility</p:attrName>
                                        </p:attrNameLst>
                                      </p:cBhvr>
                                      <p:to>
                                        <p:strVal val="visible"/>
                                      </p:to>
                                    </p:set>
                                    <p:animEffect transition="in" filter="box(out)">
                                      <p:cBhvr>
                                        <p:cTn id="159" dur="500"/>
                                        <p:tgtEl>
                                          <p:spTgt spid="379940"/>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379942"/>
                                        </p:tgtEl>
                                        <p:attrNameLst>
                                          <p:attrName>style.visibility</p:attrName>
                                        </p:attrNameLst>
                                      </p:cBhvr>
                                      <p:to>
                                        <p:strVal val="visible"/>
                                      </p:to>
                                    </p:set>
                                    <p:animEffect transition="in" filter="wipe(left)">
                                      <p:cBhvr>
                                        <p:cTn id="164" dur="500"/>
                                        <p:tgtEl>
                                          <p:spTgt spid="379942"/>
                                        </p:tgtEl>
                                      </p:cBhvr>
                                    </p:animEffect>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379941"/>
                                        </p:tgtEl>
                                        <p:attrNameLst>
                                          <p:attrName>style.visibility</p:attrName>
                                        </p:attrNameLst>
                                      </p:cBhvr>
                                      <p:to>
                                        <p:strVal val="visible"/>
                                      </p:to>
                                    </p:set>
                                    <p:animEffect transition="in" filter="wipe(left)">
                                      <p:cBhvr>
                                        <p:cTn id="168" dur="500"/>
                                        <p:tgtEl>
                                          <p:spTgt spid="379941"/>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47133"/>
                                        </p:tgtEl>
                                        <p:attrNameLst>
                                          <p:attrName>style.visibility</p:attrName>
                                        </p:attrNameLst>
                                      </p:cBhvr>
                                      <p:to>
                                        <p:strVal val="visible"/>
                                      </p:to>
                                    </p:set>
                                    <p:animEffect transition="in" filter="dissolve">
                                      <p:cBhvr>
                                        <p:cTn id="173" dur="500"/>
                                        <p:tgtEl>
                                          <p:spTgt spid="47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autoUpdateAnimBg="0"/>
      <p:bldP spid="379906" grpId="0" animBg="1"/>
      <p:bldP spid="379907" grpId="0" animBg="1" autoUpdateAnimBg="0"/>
      <p:bldP spid="379909" grpId="0" uiExpand="1" build="p" autoUpdateAnimBg="0"/>
      <p:bldP spid="379927" grpId="0" animBg="1"/>
      <p:bldP spid="379928" grpId="0" animBg="1"/>
      <p:bldP spid="379930" grpId="0" animBg="1"/>
      <p:bldP spid="379931" grpId="0" animBg="1"/>
      <p:bldP spid="379932" grpId="0"/>
      <p:bldP spid="379934" grpId="0" animBg="1"/>
      <p:bldP spid="379935" grpId="0"/>
      <p:bldP spid="379940" grpId="0" animBg="1"/>
      <p:bldP spid="379941" grpId="0"/>
      <p:bldP spid="47133" grpId="0" animBg="1"/>
      <p:bldP spid="45"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灯片编号占位符 3"/>
          <p:cNvSpPr>
            <a:spLocks noGrp="1"/>
          </p:cNvSpPr>
          <p:nvPr>
            <p:ph type="sldNum" sz="quarter" idx="10"/>
          </p:nvPr>
        </p:nvSpPr>
        <p:spPr/>
        <p:txBody>
          <a:bodyPr/>
          <a:lstStyle/>
          <a:p>
            <a:pPr>
              <a:defRPr/>
            </a:pPr>
            <a:fld id="{7FA70845-0E2C-41E6-A449-FD3B19E786E9}" type="slidenum">
              <a:rPr lang="en-US" altLang="zh-CN"/>
              <a:pPr>
                <a:defRPr/>
              </a:pPr>
              <a:t>75</a:t>
            </a:fld>
            <a:endParaRPr lang="en-US" altLang="zh-CN"/>
          </a:p>
        </p:txBody>
      </p:sp>
      <p:sp>
        <p:nvSpPr>
          <p:cNvPr id="379906" name="Rectangle 2"/>
          <p:cNvSpPr>
            <a:spLocks noChangeArrowheads="1"/>
          </p:cNvSpPr>
          <p:nvPr/>
        </p:nvSpPr>
        <p:spPr bwMode="auto">
          <a:xfrm>
            <a:off x="522288" y="3213100"/>
            <a:ext cx="2105025"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07" name="Rectangle 3"/>
          <p:cNvSpPr>
            <a:spLocks noChangeArrowheads="1"/>
          </p:cNvSpPr>
          <p:nvPr/>
        </p:nvSpPr>
        <p:spPr bwMode="auto">
          <a:xfrm>
            <a:off x="527050" y="3763963"/>
            <a:ext cx="350489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黑体" pitchFamily="2" charset="-122"/>
            </a:endParaRPr>
          </a:p>
        </p:txBody>
      </p:sp>
      <p:sp>
        <p:nvSpPr>
          <p:cNvPr id="47109" name="Rectangle 4"/>
          <p:cNvSpPr>
            <a:spLocks noGrp="1" noChangeArrowheads="1"/>
          </p:cNvSpPr>
          <p:nvPr>
            <p:ph type="title"/>
          </p:nvPr>
        </p:nvSpPr>
        <p:spPr/>
        <p:txBody>
          <a:bodyPr/>
          <a:lstStyle/>
          <a:p>
            <a:pPr eaLnBrk="1" hangingPunct="1"/>
            <a:r>
              <a:rPr lang="en-US" altLang="zh-CN" dirty="0" smtClean="0"/>
              <a:t>  </a:t>
            </a:r>
            <a:r>
              <a:rPr lang="zh-CN" altLang="en-US" dirty="0" smtClean="0"/>
              <a:t>过程定义的处理（续）</a:t>
            </a:r>
          </a:p>
        </p:txBody>
      </p:sp>
      <p:sp>
        <p:nvSpPr>
          <p:cNvPr id="379909" name="Rectangle 5"/>
          <p:cNvSpPr>
            <a:spLocks noGrp="1" noChangeArrowheads="1"/>
          </p:cNvSpPr>
          <p:nvPr>
            <p:ph type="body" idx="1"/>
          </p:nvPr>
        </p:nvSpPr>
        <p:spPr>
          <a:xfrm>
            <a:off x="26988" y="1042987"/>
            <a:ext cx="5064125" cy="5491357"/>
          </a:xfrm>
        </p:spPr>
        <p:txBody>
          <a:bodyPr/>
          <a:lstStyle/>
          <a:p>
            <a:pPr eaLnBrk="1" hangingPunct="1"/>
            <a:r>
              <a:rPr lang="zh-CN" altLang="en-US" sz="3200" dirty="0" smtClean="0">
                <a:latin typeface="Times New Roman" panose="02020603050405020304" pitchFamily="18" charset="0"/>
                <a:cs typeface="Times New Roman" panose="02020603050405020304" pitchFamily="18" charset="0"/>
              </a:rPr>
              <a:t>作用域信息的保存</a:t>
            </a:r>
          </a:p>
          <a:p>
            <a:pPr eaLnBrk="1" hangingPunct="1"/>
            <a:r>
              <a:rPr lang="zh-CN" altLang="en-US" sz="3200" dirty="0" smtClean="0">
                <a:latin typeface="Times New Roman" panose="02020603050405020304" pitchFamily="18" charset="0"/>
                <a:cs typeface="Times New Roman" panose="02020603050405020304" pitchFamily="18" charset="0"/>
              </a:rPr>
              <a:t>文法</a:t>
            </a:r>
            <a:r>
              <a:rPr lang="zh-CN" altLang="en-US" sz="3200" dirty="0">
                <a:latin typeface="Times New Roman" panose="02020603050405020304" pitchFamily="18" charset="0"/>
                <a:cs typeface="Times New Roman" panose="02020603050405020304" pitchFamily="18" charset="0"/>
              </a:rPr>
              <a:t>产生</a:t>
            </a:r>
            <a:r>
              <a:rPr lang="zh-CN" altLang="en-US" sz="3200" dirty="0" smtClean="0">
                <a:latin typeface="Times New Roman" panose="02020603050405020304" pitchFamily="18" charset="0"/>
                <a:cs typeface="Times New Roman" panose="02020603050405020304" pitchFamily="18" charset="0"/>
              </a:rPr>
              <a:t>式：</a:t>
            </a:r>
          </a:p>
          <a:p>
            <a:pPr marL="819150" lvl="1" algn="just" eaLnBrk="1" hangingPunct="1">
              <a:buFontTx/>
              <a:buNone/>
            </a:pPr>
            <a:r>
              <a:rPr lang="en-US" altLang="zh-CN" sz="2800" dirty="0" smtClean="0">
                <a:latin typeface="Times New Roman" panose="02020603050405020304" pitchFamily="18" charset="0"/>
                <a:cs typeface="Times New Roman" panose="02020603050405020304" pitchFamily="18" charset="0"/>
              </a:rPr>
              <a:t>P</a:t>
            </a:r>
            <a:r>
              <a:rPr lang="en-US" altLang="zh-CN" sz="2800" dirty="0" smtClean="0">
                <a:latin typeface="Times New Roman" panose="02020603050405020304" pitchFamily="18" charset="0"/>
                <a:cs typeface="Times New Roman" panose="02020603050405020304" pitchFamily="18" charset="0"/>
                <a:sym typeface="Symbol" pitchFamily="18" charset="2"/>
              </a:rPr>
              <a:t>   </a:t>
            </a:r>
            <a:r>
              <a:rPr lang="en-US" altLang="zh-CN" sz="2800" dirty="0" smtClean="0">
                <a:latin typeface="Times New Roman" panose="02020603050405020304" pitchFamily="18" charset="0"/>
                <a:cs typeface="Times New Roman" panose="02020603050405020304" pitchFamily="18" charset="0"/>
              </a:rPr>
              <a:t>D</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S</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D</a:t>
            </a:r>
            <a:r>
              <a:rPr lang="en-US" altLang="zh-CN" sz="2800" dirty="0" smtClean="0">
                <a:latin typeface="Times New Roman" panose="02020603050405020304" pitchFamily="18" charset="0"/>
                <a:cs typeface="Times New Roman" panose="02020603050405020304" pitchFamily="18" charset="0"/>
                <a:sym typeface="Symbol" pitchFamily="18" charset="2"/>
              </a:rPr>
              <a:t> </a:t>
            </a:r>
            <a:r>
              <a:rPr lang="en-US" altLang="zh-CN" sz="2800" dirty="0" smtClean="0">
                <a:latin typeface="Times New Roman" panose="02020603050405020304" pitchFamily="18" charset="0"/>
                <a:cs typeface="Times New Roman" panose="02020603050405020304" pitchFamily="18" charset="0"/>
              </a:rPr>
              <a:t>D</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D </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D</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 id</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T </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D</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 proc id(A)</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D;S</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D</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fun id(A):T;</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D;S	</a:t>
            </a: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rPr>
              <a:t>A</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sym typeface="Symbol"/>
              </a:rPr>
              <a:t> | </a:t>
            </a:r>
            <a:r>
              <a:rPr lang="en-US" altLang="zh-CN" sz="2800" dirty="0" err="1" smtClean="0">
                <a:latin typeface="Times New Roman" panose="02020603050405020304" pitchFamily="18" charset="0"/>
                <a:cs typeface="Times New Roman" panose="02020603050405020304" pitchFamily="18" charset="0"/>
                <a:sym typeface="Symbol"/>
              </a:rPr>
              <a:t>paramlist</a:t>
            </a:r>
            <a:r>
              <a:rPr lang="en-US" altLang="zh-CN" sz="2800" dirty="0" smtClean="0">
                <a:latin typeface="Times New Roman" panose="02020603050405020304" pitchFamily="18" charset="0"/>
                <a:cs typeface="Times New Roman" panose="02020603050405020304" pitchFamily="18" charset="0"/>
              </a:rPr>
              <a:t>	</a:t>
            </a:r>
          </a:p>
          <a:p>
            <a:pPr marL="819150" lvl="1" eaLnBrk="1" hangingPunct="1">
              <a:buFontTx/>
              <a:buNone/>
            </a:pPr>
            <a:r>
              <a:rPr lang="en-US" altLang="zh-CN" sz="2800" dirty="0" err="1" smtClean="0">
                <a:latin typeface="Times New Roman" panose="02020603050405020304" pitchFamily="18" charset="0"/>
                <a:cs typeface="Times New Roman" panose="02020603050405020304" pitchFamily="18" charset="0"/>
              </a:rPr>
              <a:t>paramlist</a:t>
            </a:r>
            <a:r>
              <a:rPr lang="en-US" altLang="zh-CN" sz="2800" dirty="0" err="1" smtClean="0">
                <a:latin typeface="Times New Roman" panose="02020603050405020304" pitchFamily="18" charset="0"/>
                <a:cs typeface="Times New Roman" panose="02020603050405020304" pitchFamily="18" charset="0"/>
                <a:sym typeface="Symbol" pitchFamily="18" charset="2"/>
              </a:rPr>
              <a:t>id:T</a:t>
            </a:r>
            <a:endParaRPr lang="en-US" altLang="zh-CN" sz="2800" dirty="0" smtClean="0">
              <a:latin typeface="Times New Roman" panose="02020603050405020304" pitchFamily="18" charset="0"/>
              <a:cs typeface="Times New Roman" panose="02020603050405020304" pitchFamily="18" charset="0"/>
              <a:sym typeface="Symbol" pitchFamily="18" charset="2"/>
            </a:endParaRPr>
          </a:p>
          <a:p>
            <a:pPr marL="819150" lvl="1" eaLnBrk="1" hangingPunct="1">
              <a:buFontTx/>
              <a:buNone/>
            </a:pPr>
            <a:r>
              <a:rPr lang="en-US" altLang="zh-CN" sz="2800" dirty="0" smtClean="0">
                <a:latin typeface="Times New Roman" panose="02020603050405020304" pitchFamily="18" charset="0"/>
                <a:cs typeface="Times New Roman" panose="02020603050405020304" pitchFamily="18" charset="0"/>
                <a:sym typeface="Symbol" pitchFamily="18" charset="2"/>
              </a:rPr>
              <a:t>      |</a:t>
            </a:r>
            <a:r>
              <a:rPr lang="en-US" altLang="zh-CN" sz="2800"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paramlist</a:t>
            </a:r>
            <a:r>
              <a:rPr lang="en-US" altLang="zh-CN" sz="2800" dirty="0" smtClean="0">
                <a:latin typeface="Times New Roman" panose="02020603050405020304" pitchFamily="18" charset="0"/>
                <a:cs typeface="Times New Roman" panose="02020603050405020304" pitchFamily="18" charset="0"/>
              </a:rPr>
              <a:t>, id: T</a:t>
            </a:r>
            <a:endParaRPr lang="en-US" altLang="zh-CN" sz="2800" baseline="-25000" dirty="0" smtClean="0">
              <a:latin typeface="Times New Roman" panose="02020603050405020304" pitchFamily="18" charset="0"/>
              <a:cs typeface="Times New Roman" panose="02020603050405020304" pitchFamily="18" charset="0"/>
            </a:endParaRPr>
          </a:p>
        </p:txBody>
      </p:sp>
      <p:grpSp>
        <p:nvGrpSpPr>
          <p:cNvPr id="379910" name="Group 6"/>
          <p:cNvGrpSpPr>
            <a:grpSpLocks/>
          </p:cNvGrpSpPr>
          <p:nvPr/>
        </p:nvGrpSpPr>
        <p:grpSpPr bwMode="auto">
          <a:xfrm>
            <a:off x="4191000" y="830263"/>
            <a:ext cx="1219200" cy="2028825"/>
            <a:chOff x="2640" y="526"/>
            <a:chExt cx="768" cy="1298"/>
          </a:xfrm>
        </p:grpSpPr>
        <p:sp>
          <p:nvSpPr>
            <p:cNvPr id="47147" name="Rectangle 7"/>
            <p:cNvSpPr>
              <a:spLocks noChangeArrowheads="1"/>
            </p:cNvSpPr>
            <p:nvPr/>
          </p:nvSpPr>
          <p:spPr bwMode="auto">
            <a:xfrm>
              <a:off x="2640" y="816"/>
              <a:ext cx="768" cy="10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Text Box 8"/>
            <p:cNvSpPr txBox="1">
              <a:spLocks noChangeArrowheads="1"/>
            </p:cNvSpPr>
            <p:nvPr/>
          </p:nvSpPr>
          <p:spPr bwMode="auto">
            <a:xfrm>
              <a:off x="2640" y="526"/>
              <a:ext cx="223"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P</a:t>
              </a:r>
            </a:p>
          </p:txBody>
        </p:sp>
      </p:grpSp>
      <p:grpSp>
        <p:nvGrpSpPr>
          <p:cNvPr id="379913" name="Group 9"/>
          <p:cNvGrpSpPr>
            <a:grpSpLocks/>
          </p:cNvGrpSpPr>
          <p:nvPr/>
        </p:nvGrpSpPr>
        <p:grpSpPr bwMode="auto">
          <a:xfrm>
            <a:off x="6130925" y="1219200"/>
            <a:ext cx="1260475" cy="1676400"/>
            <a:chOff x="3862" y="768"/>
            <a:chExt cx="794" cy="1056"/>
          </a:xfrm>
        </p:grpSpPr>
        <p:sp>
          <p:nvSpPr>
            <p:cNvPr id="47145" name="Rectangle 10"/>
            <p:cNvSpPr>
              <a:spLocks noChangeArrowheads="1"/>
            </p:cNvSpPr>
            <p:nvPr/>
          </p:nvSpPr>
          <p:spPr bwMode="auto">
            <a:xfrm>
              <a:off x="3888" y="1056"/>
              <a:ext cx="768" cy="76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6" name="Text Box 11"/>
            <p:cNvSpPr txBox="1">
              <a:spLocks noChangeArrowheads="1"/>
            </p:cNvSpPr>
            <p:nvPr/>
          </p:nvSpPr>
          <p:spPr bwMode="auto">
            <a:xfrm>
              <a:off x="3862" y="768"/>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q</a:t>
              </a:r>
            </a:p>
          </p:txBody>
        </p:sp>
      </p:grpSp>
      <p:grpSp>
        <p:nvGrpSpPr>
          <p:cNvPr id="379916" name="Group 12"/>
          <p:cNvGrpSpPr>
            <a:grpSpLocks/>
          </p:cNvGrpSpPr>
          <p:nvPr/>
        </p:nvGrpSpPr>
        <p:grpSpPr bwMode="auto">
          <a:xfrm>
            <a:off x="7899400" y="1600200"/>
            <a:ext cx="1016000" cy="1295400"/>
            <a:chOff x="4976" y="1008"/>
            <a:chExt cx="640" cy="816"/>
          </a:xfrm>
        </p:grpSpPr>
        <p:sp>
          <p:nvSpPr>
            <p:cNvPr id="47143" name="Rectangle 13"/>
            <p:cNvSpPr>
              <a:spLocks noChangeArrowheads="1"/>
            </p:cNvSpPr>
            <p:nvPr/>
          </p:nvSpPr>
          <p:spPr bwMode="auto">
            <a:xfrm>
              <a:off x="5040" y="1296"/>
              <a:ext cx="576" cy="5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4" name="Text Box 14"/>
            <p:cNvSpPr txBox="1">
              <a:spLocks noChangeArrowheads="1"/>
            </p:cNvSpPr>
            <p:nvPr/>
          </p:nvSpPr>
          <p:spPr bwMode="auto">
            <a:xfrm>
              <a:off x="4976" y="1008"/>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r</a:t>
              </a:r>
            </a:p>
          </p:txBody>
        </p:sp>
      </p:grpSp>
      <p:grpSp>
        <p:nvGrpSpPr>
          <p:cNvPr id="379919" name="Group 15"/>
          <p:cNvGrpSpPr>
            <a:grpSpLocks/>
          </p:cNvGrpSpPr>
          <p:nvPr/>
        </p:nvGrpSpPr>
        <p:grpSpPr bwMode="auto">
          <a:xfrm>
            <a:off x="4191000" y="1219200"/>
            <a:ext cx="1219200" cy="457200"/>
            <a:chOff x="2736" y="840"/>
            <a:chExt cx="768" cy="335"/>
          </a:xfrm>
        </p:grpSpPr>
        <p:sp>
          <p:nvSpPr>
            <p:cNvPr id="47140" name="Text Box 16"/>
            <p:cNvSpPr txBox="1">
              <a:spLocks noChangeArrowheads="1"/>
            </p:cNvSpPr>
            <p:nvPr/>
          </p:nvSpPr>
          <p:spPr bwMode="auto">
            <a:xfrm>
              <a:off x="2741" y="840"/>
              <a:ext cx="308"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sym typeface="Symbol" pitchFamily="18" charset="2"/>
                </a:rPr>
                <a:t></a:t>
              </a:r>
            </a:p>
          </p:txBody>
        </p:sp>
        <p:sp>
          <p:nvSpPr>
            <p:cNvPr id="47141" name="Line 17"/>
            <p:cNvSpPr>
              <a:spLocks noChangeShapeType="1"/>
            </p:cNvSpPr>
            <p:nvPr/>
          </p:nvSpPr>
          <p:spPr bwMode="auto">
            <a:xfrm>
              <a:off x="2736" y="9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2" name="Line 18"/>
            <p:cNvSpPr>
              <a:spLocks noChangeShapeType="1"/>
            </p:cNvSpPr>
            <p:nvPr/>
          </p:nvSpPr>
          <p:spPr bwMode="auto">
            <a:xfrm>
              <a:off x="2736" y="115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9923" name="Group 19"/>
          <p:cNvGrpSpPr>
            <a:grpSpLocks/>
          </p:cNvGrpSpPr>
          <p:nvPr/>
        </p:nvGrpSpPr>
        <p:grpSpPr bwMode="auto">
          <a:xfrm>
            <a:off x="6172200" y="1981200"/>
            <a:ext cx="1219200" cy="457200"/>
            <a:chOff x="2736" y="864"/>
            <a:chExt cx="768" cy="288"/>
          </a:xfrm>
        </p:grpSpPr>
        <p:sp>
          <p:nvSpPr>
            <p:cNvPr id="47137" name="Text Box 20"/>
            <p:cNvSpPr txBox="1">
              <a:spLocks noChangeArrowheads="1"/>
            </p:cNvSpPr>
            <p:nvPr/>
          </p:nvSpPr>
          <p:spPr bwMode="auto">
            <a:xfrm>
              <a:off x="2789" y="864"/>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r</a:t>
              </a:r>
            </a:p>
          </p:txBody>
        </p:sp>
        <p:sp>
          <p:nvSpPr>
            <p:cNvPr id="47138" name="Line 21"/>
            <p:cNvSpPr>
              <a:spLocks noChangeShapeType="1"/>
            </p:cNvSpPr>
            <p:nvPr/>
          </p:nvSpPr>
          <p:spPr bwMode="auto">
            <a:xfrm>
              <a:off x="2736" y="9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9" name="Line 22"/>
            <p:cNvSpPr>
              <a:spLocks noChangeShapeType="1"/>
            </p:cNvSpPr>
            <p:nvPr/>
          </p:nvSpPr>
          <p:spPr bwMode="auto">
            <a:xfrm>
              <a:off x="2736" y="115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9927" name="Line 23"/>
          <p:cNvSpPr>
            <a:spLocks noChangeShapeType="1"/>
          </p:cNvSpPr>
          <p:nvPr/>
        </p:nvSpPr>
        <p:spPr bwMode="auto">
          <a:xfrm>
            <a:off x="5181600" y="1752600"/>
            <a:ext cx="990600" cy="0"/>
          </a:xfrm>
          <a:prstGeom prst="line">
            <a:avLst/>
          </a:prstGeom>
          <a:noFill/>
          <a:ln w="9525">
            <a:solidFill>
              <a:srgbClr val="00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8" name="Line 24"/>
          <p:cNvSpPr>
            <a:spLocks noChangeShapeType="1"/>
          </p:cNvSpPr>
          <p:nvPr/>
        </p:nvSpPr>
        <p:spPr bwMode="auto">
          <a:xfrm>
            <a:off x="7162800" y="2209800"/>
            <a:ext cx="838200" cy="0"/>
          </a:xfrm>
          <a:prstGeom prst="line">
            <a:avLst/>
          </a:prstGeom>
          <a:noFill/>
          <a:ln w="9525">
            <a:solidFill>
              <a:srgbClr val="00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9" name="Line 25"/>
          <p:cNvSpPr>
            <a:spLocks noChangeShapeType="1"/>
          </p:cNvSpPr>
          <p:nvPr/>
        </p:nvSpPr>
        <p:spPr bwMode="auto">
          <a:xfrm flipH="1">
            <a:off x="7391400" y="2362200"/>
            <a:ext cx="762000" cy="0"/>
          </a:xfrm>
          <a:prstGeom prst="line">
            <a:avLst/>
          </a:prstGeom>
          <a:noFill/>
          <a:ln w="952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0" name="Line 26"/>
          <p:cNvSpPr>
            <a:spLocks noChangeShapeType="1"/>
          </p:cNvSpPr>
          <p:nvPr/>
        </p:nvSpPr>
        <p:spPr bwMode="auto">
          <a:xfrm flipH="1">
            <a:off x="5410200" y="1905000"/>
            <a:ext cx="990600" cy="0"/>
          </a:xfrm>
          <a:prstGeom prst="line">
            <a:avLst/>
          </a:prstGeom>
          <a:noFill/>
          <a:ln w="952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1" name="Rectangle 27"/>
          <p:cNvSpPr>
            <a:spLocks noChangeArrowheads="1"/>
          </p:cNvSpPr>
          <p:nvPr/>
        </p:nvSpPr>
        <p:spPr bwMode="auto">
          <a:xfrm>
            <a:off x="1282700" y="2259013"/>
            <a:ext cx="228600" cy="3048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2" name="Text Box 28"/>
          <p:cNvSpPr txBox="1">
            <a:spLocks noChangeArrowheads="1"/>
          </p:cNvSpPr>
          <p:nvPr/>
        </p:nvSpPr>
        <p:spPr bwMode="auto">
          <a:xfrm>
            <a:off x="4543425" y="3041650"/>
            <a:ext cx="4167188"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a:solidFill>
                  <a:srgbClr val="FF0000"/>
                </a:solidFill>
                <a:latin typeface="黑体" pitchFamily="2" charset="-122"/>
              </a:rPr>
              <a:t>创建主程序的符号表、初始化</a:t>
            </a:r>
          </a:p>
        </p:txBody>
      </p:sp>
      <p:cxnSp>
        <p:nvCxnSpPr>
          <p:cNvPr id="379933" name="AutoShape 29"/>
          <p:cNvCxnSpPr>
            <a:cxnSpLocks noChangeShapeType="1"/>
            <a:stCxn id="379931" idx="0"/>
            <a:endCxn id="379932" idx="1"/>
          </p:cNvCxnSpPr>
          <p:nvPr/>
        </p:nvCxnSpPr>
        <p:spPr bwMode="auto">
          <a:xfrm rot="5400000" flipV="1">
            <a:off x="2464594" y="1191419"/>
            <a:ext cx="1011237" cy="3146425"/>
          </a:xfrm>
          <a:prstGeom prst="curvedConnector4">
            <a:avLst>
              <a:gd name="adj1" fmla="val -22606"/>
              <a:gd name="adj2" fmla="val 51815"/>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934" name="Rectangle 30"/>
          <p:cNvSpPr>
            <a:spLocks noChangeArrowheads="1"/>
          </p:cNvSpPr>
          <p:nvPr/>
        </p:nvSpPr>
        <p:spPr bwMode="auto">
          <a:xfrm>
            <a:off x="3128265" y="3858090"/>
            <a:ext cx="228600" cy="3810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5" name="Text Box 31"/>
          <p:cNvSpPr txBox="1">
            <a:spLocks noChangeArrowheads="1"/>
          </p:cNvSpPr>
          <p:nvPr/>
        </p:nvSpPr>
        <p:spPr bwMode="auto">
          <a:xfrm>
            <a:off x="4769110" y="5883275"/>
            <a:ext cx="39433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solidFill>
                  <a:srgbClr val="0000FF"/>
                </a:solidFill>
                <a:latin typeface="黑体" pitchFamily="2" charset="-122"/>
              </a:rPr>
              <a:t>定位操作：为子过程</a:t>
            </a:r>
            <a:r>
              <a:rPr lang="en-US" altLang="zh-CN" dirty="0">
                <a:solidFill>
                  <a:srgbClr val="0000FF"/>
                </a:solidFill>
                <a:latin typeface="黑体" pitchFamily="2" charset="-122"/>
              </a:rPr>
              <a:t>id</a:t>
            </a:r>
            <a:r>
              <a:rPr lang="zh-CN" altLang="en-US" dirty="0">
                <a:solidFill>
                  <a:srgbClr val="0000FF"/>
                </a:solidFill>
                <a:latin typeface="黑体" pitchFamily="2" charset="-122"/>
              </a:rPr>
              <a:t>创建</a:t>
            </a:r>
            <a:br>
              <a:rPr lang="zh-CN" altLang="en-US" dirty="0">
                <a:solidFill>
                  <a:srgbClr val="0000FF"/>
                </a:solidFill>
                <a:latin typeface="黑体" pitchFamily="2" charset="-122"/>
              </a:rPr>
            </a:br>
            <a:r>
              <a:rPr lang="zh-CN" altLang="en-US" dirty="0">
                <a:solidFill>
                  <a:srgbClr val="0000FF"/>
                </a:solidFill>
                <a:latin typeface="黑体" pitchFamily="2" charset="-122"/>
              </a:rPr>
              <a:t>符号子表，并初始化</a:t>
            </a:r>
          </a:p>
        </p:txBody>
      </p:sp>
      <p:cxnSp>
        <p:nvCxnSpPr>
          <p:cNvPr id="379936" name="AutoShape 32"/>
          <p:cNvCxnSpPr>
            <a:cxnSpLocks noChangeShapeType="1"/>
            <a:stCxn id="379934" idx="2"/>
            <a:endCxn id="379935" idx="1"/>
          </p:cNvCxnSpPr>
          <p:nvPr/>
        </p:nvCxnSpPr>
        <p:spPr bwMode="auto">
          <a:xfrm rot="16200000" flipH="1">
            <a:off x="2978163" y="4503491"/>
            <a:ext cx="2055348" cy="1526545"/>
          </a:xfrm>
          <a:prstGeom prst="curvedConnector2">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937" name="Oval 33"/>
          <p:cNvSpPr>
            <a:spLocks noChangeArrowheads="1"/>
          </p:cNvSpPr>
          <p:nvPr/>
        </p:nvSpPr>
        <p:spPr bwMode="auto">
          <a:xfrm>
            <a:off x="4031940" y="3834045"/>
            <a:ext cx="304800" cy="3048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8" name="Text Box 34"/>
          <p:cNvSpPr txBox="1">
            <a:spLocks noChangeArrowheads="1"/>
          </p:cNvSpPr>
          <p:nvPr/>
        </p:nvSpPr>
        <p:spPr bwMode="auto">
          <a:xfrm>
            <a:off x="4859338" y="4581525"/>
            <a:ext cx="39782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solidFill>
                  <a:srgbClr val="0000FF"/>
                </a:solidFill>
                <a:latin typeface="黑体" pitchFamily="2" charset="-122"/>
              </a:rPr>
              <a:t>重定位操作：记录子过程中声明的局部变量所需要的空间，返回到外围过程</a:t>
            </a:r>
          </a:p>
        </p:txBody>
      </p:sp>
      <p:cxnSp>
        <p:nvCxnSpPr>
          <p:cNvPr id="379939" name="AutoShape 35"/>
          <p:cNvCxnSpPr>
            <a:cxnSpLocks noChangeShapeType="1"/>
            <a:stCxn id="379937" idx="4"/>
            <a:endCxn id="379938" idx="1"/>
          </p:cNvCxnSpPr>
          <p:nvPr/>
        </p:nvCxnSpPr>
        <p:spPr bwMode="auto">
          <a:xfrm rot="16200000" flipH="1">
            <a:off x="4003637" y="4319548"/>
            <a:ext cx="1036405" cy="674998"/>
          </a:xfrm>
          <a:prstGeom prst="curvedConnector2">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940" name="Oval 36"/>
          <p:cNvSpPr>
            <a:spLocks noChangeArrowheads="1"/>
          </p:cNvSpPr>
          <p:nvPr/>
        </p:nvSpPr>
        <p:spPr bwMode="auto">
          <a:xfrm>
            <a:off x="1916113" y="2349500"/>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41" name="Text Box 37"/>
          <p:cNvSpPr txBox="1">
            <a:spLocks noChangeArrowheads="1"/>
          </p:cNvSpPr>
          <p:nvPr/>
        </p:nvSpPr>
        <p:spPr bwMode="auto">
          <a:xfrm>
            <a:off x="5302250" y="3730625"/>
            <a:ext cx="3302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a:solidFill>
                  <a:srgbClr val="FF0000"/>
                </a:solidFill>
                <a:latin typeface="黑体" pitchFamily="2" charset="-122"/>
              </a:rPr>
              <a:t>记录主程序中声明的变量所需要的空间</a:t>
            </a:r>
          </a:p>
        </p:txBody>
      </p:sp>
      <p:cxnSp>
        <p:nvCxnSpPr>
          <p:cNvPr id="379942" name="AutoShape 38"/>
          <p:cNvCxnSpPr>
            <a:cxnSpLocks noChangeShapeType="1"/>
            <a:stCxn id="379940" idx="5"/>
            <a:endCxn id="379941" idx="1"/>
          </p:cNvCxnSpPr>
          <p:nvPr/>
        </p:nvCxnSpPr>
        <p:spPr bwMode="auto">
          <a:xfrm>
            <a:off x="2111375" y="2544763"/>
            <a:ext cx="3190875" cy="1597025"/>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9943" name="Group 39"/>
          <p:cNvGrpSpPr>
            <a:grpSpLocks/>
          </p:cNvGrpSpPr>
          <p:nvPr/>
        </p:nvGrpSpPr>
        <p:grpSpPr bwMode="auto">
          <a:xfrm>
            <a:off x="4211638" y="1557338"/>
            <a:ext cx="1219200" cy="457200"/>
            <a:chOff x="2736" y="856"/>
            <a:chExt cx="768" cy="304"/>
          </a:xfrm>
        </p:grpSpPr>
        <p:sp>
          <p:nvSpPr>
            <p:cNvPr id="47134" name="Text Box 40"/>
            <p:cNvSpPr txBox="1">
              <a:spLocks noChangeArrowheads="1"/>
            </p:cNvSpPr>
            <p:nvPr/>
          </p:nvSpPr>
          <p:spPr bwMode="auto">
            <a:xfrm>
              <a:off x="2789" y="856"/>
              <a:ext cx="213"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黑体" pitchFamily="2" charset="-122"/>
                </a:rPr>
                <a:t>q</a:t>
              </a:r>
            </a:p>
          </p:txBody>
        </p:sp>
        <p:sp>
          <p:nvSpPr>
            <p:cNvPr id="47135" name="Line 41"/>
            <p:cNvSpPr>
              <a:spLocks noChangeShapeType="1"/>
            </p:cNvSpPr>
            <p:nvPr/>
          </p:nvSpPr>
          <p:spPr bwMode="auto">
            <a:xfrm>
              <a:off x="2736" y="9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6" name="Line 42"/>
            <p:cNvSpPr>
              <a:spLocks noChangeShapeType="1"/>
            </p:cNvSpPr>
            <p:nvPr/>
          </p:nvSpPr>
          <p:spPr bwMode="auto">
            <a:xfrm>
              <a:off x="2736" y="115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33" name="AutoShape 43">
            <a:hlinkClick r:id="rId3" action="ppaction://hlinksldjump"/>
          </p:cNvPr>
          <p:cNvSpPr>
            <a:spLocks noChangeArrowheads="1"/>
          </p:cNvSpPr>
          <p:nvPr/>
        </p:nvSpPr>
        <p:spPr bwMode="auto">
          <a:xfrm>
            <a:off x="6256338" y="99095"/>
            <a:ext cx="2347912" cy="1034650"/>
          </a:xfrm>
          <a:prstGeom prst="cloudCallout">
            <a:avLst>
              <a:gd name="adj1" fmla="val -196812"/>
              <a:gd name="adj2" fmla="val 317106"/>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smtClean="0"/>
              <a:t>函数</a:t>
            </a:r>
            <a:r>
              <a:rPr lang="en-US" altLang="zh-CN" dirty="0" smtClean="0"/>
              <a:t>/</a:t>
            </a:r>
            <a:r>
              <a:rPr lang="zh-CN" altLang="en-US" dirty="0" smtClean="0"/>
              <a:t>过程参数？</a:t>
            </a:r>
            <a:endParaRPr lang="zh-CN" altLang="en-US" dirty="0"/>
          </a:p>
        </p:txBody>
      </p:sp>
      <p:sp>
        <p:nvSpPr>
          <p:cNvPr id="45" name="Rectangle 30"/>
          <p:cNvSpPr>
            <a:spLocks noChangeArrowheads="1"/>
          </p:cNvSpPr>
          <p:nvPr/>
        </p:nvSpPr>
        <p:spPr bwMode="auto">
          <a:xfrm>
            <a:off x="3173270" y="4329100"/>
            <a:ext cx="228600" cy="3810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33"/>
          <p:cNvSpPr>
            <a:spLocks noChangeArrowheads="1"/>
          </p:cNvSpPr>
          <p:nvPr/>
        </p:nvSpPr>
        <p:spPr bwMode="auto">
          <a:xfrm>
            <a:off x="4031940" y="4339335"/>
            <a:ext cx="304800" cy="3048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bwMode="auto">
          <a:xfrm>
            <a:off x="522288" y="3722765"/>
            <a:ext cx="3509652" cy="53959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lvl="1"/>
            <a:r>
              <a:rPr lang="en-US" altLang="zh-CN" sz="2800" dirty="0">
                <a:cs typeface="Times New Roman" panose="02020603050405020304" pitchFamily="18" charset="0"/>
              </a:rPr>
              <a:t>D</a:t>
            </a:r>
            <a:r>
              <a:rPr lang="en-US" altLang="zh-CN" sz="2800" dirty="0">
                <a:cs typeface="Times New Roman" panose="02020603050405020304" pitchFamily="18" charset="0"/>
                <a:sym typeface="Symbol" pitchFamily="18" charset="2"/>
              </a:rPr>
              <a:t></a:t>
            </a:r>
            <a:r>
              <a:rPr lang="en-US" altLang="zh-CN" sz="2800" dirty="0">
                <a:cs typeface="Times New Roman" panose="02020603050405020304" pitchFamily="18" charset="0"/>
              </a:rPr>
              <a:t> proc id</a:t>
            </a:r>
            <a:r>
              <a:rPr lang="en-US" altLang="zh-CN" sz="2800" dirty="0" smtClean="0">
                <a:cs typeface="Times New Roman" panose="02020603050405020304" pitchFamily="18" charset="0"/>
              </a:rPr>
              <a:t>(  A); D; S</a:t>
            </a:r>
            <a:endParaRPr lang="en-US" altLang="zh-CN" sz="2800" dirty="0">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3" name="矩形 2"/>
          <p:cNvSpPr/>
          <p:nvPr/>
        </p:nvSpPr>
        <p:spPr bwMode="auto">
          <a:xfrm>
            <a:off x="2501770" y="3858090"/>
            <a:ext cx="125543" cy="363073"/>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cxnSp>
        <p:nvCxnSpPr>
          <p:cNvPr id="49" name="AutoShape 35"/>
          <p:cNvCxnSpPr>
            <a:cxnSpLocks noChangeShapeType="1"/>
            <a:stCxn id="3" idx="2"/>
            <a:endCxn id="379935" idx="1"/>
          </p:cNvCxnSpPr>
          <p:nvPr/>
        </p:nvCxnSpPr>
        <p:spPr bwMode="auto">
          <a:xfrm rot="16200000" flipH="1">
            <a:off x="2630189" y="4155516"/>
            <a:ext cx="2073275" cy="2204568"/>
          </a:xfrm>
          <a:prstGeom prst="curvedConnector2">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矩形 49"/>
          <p:cNvSpPr/>
          <p:nvPr/>
        </p:nvSpPr>
        <p:spPr bwMode="auto">
          <a:xfrm>
            <a:off x="523805" y="4311727"/>
            <a:ext cx="3508135" cy="53959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lvl="1"/>
            <a:r>
              <a:rPr lang="en-US" altLang="zh-CN" sz="2800" dirty="0">
                <a:cs typeface="Times New Roman" panose="02020603050405020304" pitchFamily="18" charset="0"/>
              </a:rPr>
              <a:t>D</a:t>
            </a:r>
            <a:r>
              <a:rPr lang="en-US" altLang="zh-CN" sz="2800" dirty="0">
                <a:cs typeface="Times New Roman" panose="02020603050405020304" pitchFamily="18" charset="0"/>
                <a:sym typeface="Symbol" pitchFamily="18" charset="2"/>
              </a:rPr>
              <a:t></a:t>
            </a:r>
            <a:r>
              <a:rPr lang="en-US" altLang="zh-CN" sz="2800" dirty="0">
                <a:cs typeface="Times New Roman" panose="02020603050405020304" pitchFamily="18" charset="0"/>
              </a:rPr>
              <a:t> </a:t>
            </a:r>
            <a:r>
              <a:rPr lang="en-US" altLang="zh-CN" sz="2800" dirty="0" smtClean="0">
                <a:cs typeface="Times New Roman" panose="02020603050405020304" pitchFamily="18" charset="0"/>
              </a:rPr>
              <a:t>fun </a:t>
            </a:r>
            <a:r>
              <a:rPr lang="en-US" altLang="zh-CN" sz="2800" dirty="0">
                <a:cs typeface="Times New Roman" panose="02020603050405020304" pitchFamily="18" charset="0"/>
              </a:rPr>
              <a:t>id</a:t>
            </a:r>
            <a:r>
              <a:rPr lang="en-US" altLang="zh-CN" sz="2800" dirty="0" smtClean="0">
                <a:cs typeface="Times New Roman" panose="02020603050405020304" pitchFamily="18" charset="0"/>
              </a:rPr>
              <a:t>(  A):T;D;S</a:t>
            </a:r>
            <a:endParaRPr lang="en-US" altLang="zh-CN" sz="2800" dirty="0">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51" name="矩形 50"/>
          <p:cNvSpPr/>
          <p:nvPr/>
        </p:nvSpPr>
        <p:spPr bwMode="auto">
          <a:xfrm>
            <a:off x="2321750" y="4416077"/>
            <a:ext cx="125543" cy="363073"/>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cxnSp>
        <p:nvCxnSpPr>
          <p:cNvPr id="52" name="AutoShape 35"/>
          <p:cNvCxnSpPr>
            <a:cxnSpLocks noChangeShapeType="1"/>
            <a:stCxn id="51" idx="2"/>
            <a:endCxn id="379935" idx="1"/>
          </p:cNvCxnSpPr>
          <p:nvPr/>
        </p:nvCxnSpPr>
        <p:spPr bwMode="auto">
          <a:xfrm rot="16200000" flipH="1">
            <a:off x="2819172" y="4344500"/>
            <a:ext cx="1515288" cy="2384588"/>
          </a:xfrm>
          <a:prstGeom prst="curvedConnector2">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04613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33"/>
                                        </p:tgtEl>
                                        <p:attrNameLst>
                                          <p:attrName>style.visibility</p:attrName>
                                        </p:attrNameLst>
                                      </p:cBhvr>
                                      <p:to>
                                        <p:strVal val="visible"/>
                                      </p:to>
                                    </p:set>
                                    <p:animEffect transition="in" filter="wipe(left)">
                                      <p:cBhvr>
                                        <p:cTn id="7" dur="500"/>
                                        <p:tgtEl>
                                          <p:spTgt spid="471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79936"/>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3" grpId="0" animBg="1"/>
      <p:bldP spid="2" grpId="0" animBg="1"/>
      <p:bldP spid="3" grpId="0" animBg="1"/>
      <p:bldP spid="50" grpId="0" animBg="1"/>
      <p:bldP spid="5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 name="灯片编号占位符 3"/>
          <p:cNvSpPr>
            <a:spLocks noGrp="1"/>
          </p:cNvSpPr>
          <p:nvPr>
            <p:ph type="sldNum" sz="quarter" idx="10"/>
          </p:nvPr>
        </p:nvSpPr>
        <p:spPr/>
        <p:txBody>
          <a:bodyPr/>
          <a:lstStyle/>
          <a:p>
            <a:pPr>
              <a:defRPr/>
            </a:pPr>
            <a:fld id="{1A58FFBF-37D7-4B72-AD98-A145B30708AB}" type="slidenum">
              <a:rPr lang="en-US" altLang="zh-CN"/>
              <a:pPr>
                <a:defRPr/>
              </a:pPr>
              <a:t>76</a:t>
            </a:fld>
            <a:endParaRPr lang="en-US" altLang="zh-CN"/>
          </a:p>
        </p:txBody>
      </p:sp>
      <p:sp>
        <p:nvSpPr>
          <p:cNvPr id="48131" name="Rectangle 2"/>
          <p:cNvSpPr>
            <a:spLocks noGrp="1" noChangeArrowheads="1"/>
          </p:cNvSpPr>
          <p:nvPr>
            <p:ph type="title"/>
          </p:nvPr>
        </p:nvSpPr>
        <p:spPr/>
        <p:txBody>
          <a:bodyPr/>
          <a:lstStyle/>
          <a:p>
            <a:pPr eaLnBrk="1" hangingPunct="1"/>
            <a:r>
              <a:rPr lang="zh-CN" altLang="en-US" smtClean="0"/>
              <a:t>数据结构及过程</a:t>
            </a:r>
          </a:p>
        </p:txBody>
      </p:sp>
      <p:sp>
        <p:nvSpPr>
          <p:cNvPr id="381955" name="Rectangle 3"/>
          <p:cNvSpPr>
            <a:spLocks noGrp="1" noChangeArrowheads="1"/>
          </p:cNvSpPr>
          <p:nvPr>
            <p:ph type="body" idx="1"/>
          </p:nvPr>
        </p:nvSpPr>
        <p:spPr>
          <a:xfrm>
            <a:off x="339725" y="1219200"/>
            <a:ext cx="8335963" cy="922338"/>
          </a:xfrm>
        </p:spPr>
        <p:txBody>
          <a:bodyPr/>
          <a:lstStyle/>
          <a:p>
            <a:pPr eaLnBrk="1" hangingPunct="1"/>
            <a:r>
              <a:rPr lang="zh-CN" altLang="en-US" dirty="0" smtClean="0">
                <a:latin typeface="宋体" pitchFamily="2" charset="-122"/>
              </a:rPr>
              <a:t>记录符号表嵌套关系的、便于操作的结构：栈</a:t>
            </a:r>
          </a:p>
        </p:txBody>
      </p:sp>
      <p:sp>
        <p:nvSpPr>
          <p:cNvPr id="381956" name="Text Box 4"/>
          <p:cNvSpPr txBox="1">
            <a:spLocks noChangeArrowheads="1"/>
          </p:cNvSpPr>
          <p:nvPr/>
        </p:nvSpPr>
        <p:spPr bwMode="auto">
          <a:xfrm>
            <a:off x="831850" y="3679825"/>
            <a:ext cx="19018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ea typeface="宋体" pitchFamily="2" charset="-122"/>
              </a:rPr>
              <a:t>tableptr    offset</a:t>
            </a:r>
          </a:p>
        </p:txBody>
      </p:sp>
      <p:sp>
        <p:nvSpPr>
          <p:cNvPr id="381957" name="Text Box 5"/>
          <p:cNvSpPr txBox="1">
            <a:spLocks noChangeArrowheads="1"/>
          </p:cNvSpPr>
          <p:nvPr/>
        </p:nvSpPr>
        <p:spPr bwMode="auto">
          <a:xfrm>
            <a:off x="1060450" y="3222625"/>
            <a:ext cx="16208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ea typeface="宋体" pitchFamily="2" charset="-122"/>
              </a:rPr>
              <a:t>t1        offset1</a:t>
            </a:r>
          </a:p>
        </p:txBody>
      </p:sp>
      <p:sp>
        <p:nvSpPr>
          <p:cNvPr id="381958" name="Text Box 6"/>
          <p:cNvSpPr txBox="1">
            <a:spLocks noChangeArrowheads="1"/>
          </p:cNvSpPr>
          <p:nvPr/>
        </p:nvSpPr>
        <p:spPr bwMode="auto">
          <a:xfrm>
            <a:off x="1060450" y="2781300"/>
            <a:ext cx="16208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ea typeface="宋体" pitchFamily="2" charset="-122"/>
              </a:rPr>
              <a:t>t2        offset2</a:t>
            </a:r>
          </a:p>
        </p:txBody>
      </p:sp>
      <p:grpSp>
        <p:nvGrpSpPr>
          <p:cNvPr id="381959" name="Group 7"/>
          <p:cNvGrpSpPr>
            <a:grpSpLocks/>
          </p:cNvGrpSpPr>
          <p:nvPr/>
        </p:nvGrpSpPr>
        <p:grpSpPr bwMode="auto">
          <a:xfrm>
            <a:off x="3800475" y="1790700"/>
            <a:ext cx="1227138" cy="2057400"/>
            <a:chOff x="2539" y="1200"/>
            <a:chExt cx="773" cy="1296"/>
          </a:xfrm>
        </p:grpSpPr>
        <p:sp>
          <p:nvSpPr>
            <p:cNvPr id="48187" name="Rectangle 8"/>
            <p:cNvSpPr>
              <a:spLocks noChangeArrowheads="1"/>
            </p:cNvSpPr>
            <p:nvPr/>
          </p:nvSpPr>
          <p:spPr bwMode="auto">
            <a:xfrm>
              <a:off x="2544" y="1488"/>
              <a:ext cx="768" cy="10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8" name="Text Box 9"/>
            <p:cNvSpPr txBox="1">
              <a:spLocks noChangeArrowheads="1"/>
            </p:cNvSpPr>
            <p:nvPr/>
          </p:nvSpPr>
          <p:spPr bwMode="auto">
            <a:xfrm>
              <a:off x="2539" y="1200"/>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grpSp>
      <p:grpSp>
        <p:nvGrpSpPr>
          <p:cNvPr id="381962" name="Group 10"/>
          <p:cNvGrpSpPr>
            <a:grpSpLocks/>
          </p:cNvGrpSpPr>
          <p:nvPr/>
        </p:nvGrpSpPr>
        <p:grpSpPr bwMode="auto">
          <a:xfrm>
            <a:off x="5740400" y="2171700"/>
            <a:ext cx="1268413" cy="1676400"/>
            <a:chOff x="3761" y="1440"/>
            <a:chExt cx="799" cy="1056"/>
          </a:xfrm>
        </p:grpSpPr>
        <p:sp>
          <p:nvSpPr>
            <p:cNvPr id="48185" name="Rectangle 11"/>
            <p:cNvSpPr>
              <a:spLocks noChangeArrowheads="1"/>
            </p:cNvSpPr>
            <p:nvPr/>
          </p:nvSpPr>
          <p:spPr bwMode="auto">
            <a:xfrm>
              <a:off x="3792" y="1728"/>
              <a:ext cx="768" cy="76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6" name="Text Box 12"/>
            <p:cNvSpPr txBox="1">
              <a:spLocks noChangeArrowheads="1"/>
            </p:cNvSpPr>
            <p:nvPr/>
          </p:nvSpPr>
          <p:spPr bwMode="auto">
            <a:xfrm>
              <a:off x="3761" y="144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grpSp>
      <p:grpSp>
        <p:nvGrpSpPr>
          <p:cNvPr id="381965" name="Group 13"/>
          <p:cNvGrpSpPr>
            <a:grpSpLocks/>
          </p:cNvGrpSpPr>
          <p:nvPr/>
        </p:nvGrpSpPr>
        <p:grpSpPr bwMode="auto">
          <a:xfrm>
            <a:off x="7526338" y="2552700"/>
            <a:ext cx="1006475" cy="1295400"/>
            <a:chOff x="4886" y="1680"/>
            <a:chExt cx="634" cy="816"/>
          </a:xfrm>
        </p:grpSpPr>
        <p:sp>
          <p:nvSpPr>
            <p:cNvPr id="48183" name="Rectangle 14"/>
            <p:cNvSpPr>
              <a:spLocks noChangeArrowheads="1"/>
            </p:cNvSpPr>
            <p:nvPr/>
          </p:nvSpPr>
          <p:spPr bwMode="auto">
            <a:xfrm>
              <a:off x="4944" y="1968"/>
              <a:ext cx="576" cy="5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4" name="Text Box 15"/>
            <p:cNvSpPr txBox="1">
              <a:spLocks noChangeArrowheads="1"/>
            </p:cNvSpPr>
            <p:nvPr/>
          </p:nvSpPr>
          <p:spPr bwMode="auto">
            <a:xfrm>
              <a:off x="4886" y="1680"/>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grpSp>
      <p:grpSp>
        <p:nvGrpSpPr>
          <p:cNvPr id="381968" name="Group 16"/>
          <p:cNvGrpSpPr>
            <a:grpSpLocks/>
          </p:cNvGrpSpPr>
          <p:nvPr/>
        </p:nvGrpSpPr>
        <p:grpSpPr bwMode="auto">
          <a:xfrm>
            <a:off x="3808413" y="2476500"/>
            <a:ext cx="1981200" cy="457200"/>
            <a:chOff x="2544" y="1632"/>
            <a:chExt cx="1248" cy="288"/>
          </a:xfrm>
        </p:grpSpPr>
        <p:grpSp>
          <p:nvGrpSpPr>
            <p:cNvPr id="48178" name="Group 17"/>
            <p:cNvGrpSpPr>
              <a:grpSpLocks/>
            </p:cNvGrpSpPr>
            <p:nvPr/>
          </p:nvGrpSpPr>
          <p:grpSpPr bwMode="auto">
            <a:xfrm>
              <a:off x="2544" y="1632"/>
              <a:ext cx="768" cy="288"/>
              <a:chOff x="2736" y="864"/>
              <a:chExt cx="768" cy="288"/>
            </a:xfrm>
          </p:grpSpPr>
          <p:sp>
            <p:nvSpPr>
              <p:cNvPr id="48180" name="Text Box 18"/>
              <p:cNvSpPr txBox="1">
                <a:spLocks noChangeArrowheads="1"/>
              </p:cNvSpPr>
              <p:nvPr/>
            </p:nvSpPr>
            <p:spPr bwMode="auto">
              <a:xfrm>
                <a:off x="2784" y="86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48181" name="Line 19"/>
              <p:cNvSpPr>
                <a:spLocks noChangeShapeType="1"/>
              </p:cNvSpPr>
              <p:nvPr/>
            </p:nvSpPr>
            <p:spPr bwMode="auto">
              <a:xfrm>
                <a:off x="2736" y="9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2" name="Line 20"/>
              <p:cNvSpPr>
                <a:spLocks noChangeShapeType="1"/>
              </p:cNvSpPr>
              <p:nvPr/>
            </p:nvSpPr>
            <p:spPr bwMode="auto">
              <a:xfrm>
                <a:off x="2736" y="115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79" name="Line 21"/>
            <p:cNvSpPr>
              <a:spLocks noChangeShapeType="1"/>
            </p:cNvSpPr>
            <p:nvPr/>
          </p:nvSpPr>
          <p:spPr bwMode="auto">
            <a:xfrm>
              <a:off x="3168" y="1776"/>
              <a:ext cx="624" cy="0"/>
            </a:xfrm>
            <a:prstGeom prst="line">
              <a:avLst/>
            </a:prstGeom>
            <a:noFill/>
            <a:ln w="9525">
              <a:solidFill>
                <a:srgbClr val="00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1974" name="Group 22"/>
          <p:cNvGrpSpPr>
            <a:grpSpLocks/>
          </p:cNvGrpSpPr>
          <p:nvPr/>
        </p:nvGrpSpPr>
        <p:grpSpPr bwMode="auto">
          <a:xfrm>
            <a:off x="5789613" y="3009900"/>
            <a:ext cx="1828800" cy="457200"/>
            <a:chOff x="3792" y="1968"/>
            <a:chExt cx="1152" cy="288"/>
          </a:xfrm>
        </p:grpSpPr>
        <p:grpSp>
          <p:nvGrpSpPr>
            <p:cNvPr id="48173" name="Group 23"/>
            <p:cNvGrpSpPr>
              <a:grpSpLocks/>
            </p:cNvGrpSpPr>
            <p:nvPr/>
          </p:nvGrpSpPr>
          <p:grpSpPr bwMode="auto">
            <a:xfrm>
              <a:off x="3792" y="1968"/>
              <a:ext cx="768" cy="288"/>
              <a:chOff x="2736" y="864"/>
              <a:chExt cx="768" cy="288"/>
            </a:xfrm>
          </p:grpSpPr>
          <p:sp>
            <p:nvSpPr>
              <p:cNvPr id="48175" name="Text Box 24"/>
              <p:cNvSpPr txBox="1">
                <a:spLocks noChangeArrowheads="1"/>
              </p:cNvSpPr>
              <p:nvPr/>
            </p:nvSpPr>
            <p:spPr bwMode="auto">
              <a:xfrm>
                <a:off x="2795" y="864"/>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sp>
            <p:nvSpPr>
              <p:cNvPr id="48176" name="Line 25"/>
              <p:cNvSpPr>
                <a:spLocks noChangeShapeType="1"/>
              </p:cNvSpPr>
              <p:nvPr/>
            </p:nvSpPr>
            <p:spPr bwMode="auto">
              <a:xfrm>
                <a:off x="2736" y="9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7" name="Line 26"/>
              <p:cNvSpPr>
                <a:spLocks noChangeShapeType="1"/>
              </p:cNvSpPr>
              <p:nvPr/>
            </p:nvSpPr>
            <p:spPr bwMode="auto">
              <a:xfrm>
                <a:off x="2736" y="115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74" name="Line 27"/>
            <p:cNvSpPr>
              <a:spLocks noChangeShapeType="1"/>
            </p:cNvSpPr>
            <p:nvPr/>
          </p:nvSpPr>
          <p:spPr bwMode="auto">
            <a:xfrm>
              <a:off x="4416" y="2064"/>
              <a:ext cx="528" cy="0"/>
            </a:xfrm>
            <a:prstGeom prst="line">
              <a:avLst/>
            </a:prstGeom>
            <a:noFill/>
            <a:ln w="9525">
              <a:solidFill>
                <a:srgbClr val="0000FF"/>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1980" name="Line 28"/>
          <p:cNvSpPr>
            <a:spLocks noChangeShapeType="1"/>
          </p:cNvSpPr>
          <p:nvPr/>
        </p:nvSpPr>
        <p:spPr bwMode="auto">
          <a:xfrm flipH="1">
            <a:off x="7008813" y="3314700"/>
            <a:ext cx="762000" cy="0"/>
          </a:xfrm>
          <a:prstGeom prst="line">
            <a:avLst/>
          </a:prstGeom>
          <a:noFill/>
          <a:ln w="952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81" name="Line 29"/>
          <p:cNvSpPr>
            <a:spLocks noChangeShapeType="1"/>
          </p:cNvSpPr>
          <p:nvPr/>
        </p:nvSpPr>
        <p:spPr bwMode="auto">
          <a:xfrm flipH="1">
            <a:off x="5027613" y="2857500"/>
            <a:ext cx="990600" cy="0"/>
          </a:xfrm>
          <a:prstGeom prst="line">
            <a:avLst/>
          </a:prstGeom>
          <a:noFill/>
          <a:ln w="952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1982" name="Group 30"/>
          <p:cNvGrpSpPr>
            <a:grpSpLocks/>
          </p:cNvGrpSpPr>
          <p:nvPr/>
        </p:nvGrpSpPr>
        <p:grpSpPr bwMode="auto">
          <a:xfrm>
            <a:off x="3095625" y="1668463"/>
            <a:ext cx="712788" cy="579437"/>
            <a:chOff x="2095" y="1123"/>
            <a:chExt cx="449" cy="365"/>
          </a:xfrm>
        </p:grpSpPr>
        <p:sp>
          <p:nvSpPr>
            <p:cNvPr id="48171" name="Line 31"/>
            <p:cNvSpPr>
              <a:spLocks noChangeShapeType="1"/>
            </p:cNvSpPr>
            <p:nvPr/>
          </p:nvSpPr>
          <p:spPr bwMode="auto">
            <a:xfrm>
              <a:off x="2304" y="1344"/>
              <a:ext cx="24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2" name="Text Box 32"/>
            <p:cNvSpPr txBox="1">
              <a:spLocks noChangeArrowheads="1"/>
            </p:cNvSpPr>
            <p:nvPr/>
          </p:nvSpPr>
          <p:spPr bwMode="auto">
            <a:xfrm>
              <a:off x="2095" y="1123"/>
              <a:ext cx="2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t1</a:t>
              </a:r>
            </a:p>
          </p:txBody>
        </p:sp>
      </p:grpSp>
      <p:grpSp>
        <p:nvGrpSpPr>
          <p:cNvPr id="381985" name="Group 33"/>
          <p:cNvGrpSpPr>
            <a:grpSpLocks/>
          </p:cNvGrpSpPr>
          <p:nvPr/>
        </p:nvGrpSpPr>
        <p:grpSpPr bwMode="auto">
          <a:xfrm>
            <a:off x="5076825" y="2049463"/>
            <a:ext cx="712788" cy="579437"/>
            <a:chOff x="2095" y="1123"/>
            <a:chExt cx="449" cy="365"/>
          </a:xfrm>
        </p:grpSpPr>
        <p:sp>
          <p:nvSpPr>
            <p:cNvPr id="48169" name="Line 34"/>
            <p:cNvSpPr>
              <a:spLocks noChangeShapeType="1"/>
            </p:cNvSpPr>
            <p:nvPr/>
          </p:nvSpPr>
          <p:spPr bwMode="auto">
            <a:xfrm>
              <a:off x="2304" y="1344"/>
              <a:ext cx="24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0" name="Text Box 35"/>
            <p:cNvSpPr txBox="1">
              <a:spLocks noChangeArrowheads="1"/>
            </p:cNvSpPr>
            <p:nvPr/>
          </p:nvSpPr>
          <p:spPr bwMode="auto">
            <a:xfrm>
              <a:off x="2095" y="1123"/>
              <a:ext cx="2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t2</a:t>
              </a:r>
            </a:p>
          </p:txBody>
        </p:sp>
      </p:grpSp>
      <p:grpSp>
        <p:nvGrpSpPr>
          <p:cNvPr id="381988" name="Group 36"/>
          <p:cNvGrpSpPr>
            <a:grpSpLocks/>
          </p:cNvGrpSpPr>
          <p:nvPr/>
        </p:nvGrpSpPr>
        <p:grpSpPr bwMode="auto">
          <a:xfrm>
            <a:off x="7002463" y="2157413"/>
            <a:ext cx="615950" cy="852487"/>
            <a:chOff x="4556" y="1431"/>
            <a:chExt cx="388" cy="537"/>
          </a:xfrm>
        </p:grpSpPr>
        <p:sp>
          <p:nvSpPr>
            <p:cNvPr id="48167" name="Line 37"/>
            <p:cNvSpPr>
              <a:spLocks noChangeShapeType="1"/>
            </p:cNvSpPr>
            <p:nvPr/>
          </p:nvSpPr>
          <p:spPr bwMode="auto">
            <a:xfrm>
              <a:off x="4704" y="163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8" name="Text Box 38"/>
            <p:cNvSpPr txBox="1">
              <a:spLocks noChangeArrowheads="1"/>
            </p:cNvSpPr>
            <p:nvPr/>
          </p:nvSpPr>
          <p:spPr bwMode="auto">
            <a:xfrm>
              <a:off x="4556" y="1431"/>
              <a:ext cx="2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t3</a:t>
              </a:r>
            </a:p>
          </p:txBody>
        </p:sp>
      </p:grpSp>
      <p:sp>
        <p:nvSpPr>
          <p:cNvPr id="381991" name="Text Box 39"/>
          <p:cNvSpPr txBox="1">
            <a:spLocks noChangeArrowheads="1"/>
          </p:cNvSpPr>
          <p:nvPr/>
        </p:nvSpPr>
        <p:spPr bwMode="auto">
          <a:xfrm>
            <a:off x="1060450" y="2384425"/>
            <a:ext cx="16208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ea typeface="宋体" pitchFamily="2" charset="-122"/>
              </a:rPr>
              <a:t>t3        offset3</a:t>
            </a:r>
          </a:p>
        </p:txBody>
      </p:sp>
      <p:grpSp>
        <p:nvGrpSpPr>
          <p:cNvPr id="381992" name="Group 40"/>
          <p:cNvGrpSpPr>
            <a:grpSpLocks/>
          </p:cNvGrpSpPr>
          <p:nvPr/>
        </p:nvGrpSpPr>
        <p:grpSpPr bwMode="auto">
          <a:xfrm>
            <a:off x="755650" y="2247900"/>
            <a:ext cx="1981200" cy="1355725"/>
            <a:chOff x="768" y="1574"/>
            <a:chExt cx="1248" cy="768"/>
          </a:xfrm>
        </p:grpSpPr>
        <p:grpSp>
          <p:nvGrpSpPr>
            <p:cNvPr id="48158" name="Group 41"/>
            <p:cNvGrpSpPr>
              <a:grpSpLocks/>
            </p:cNvGrpSpPr>
            <p:nvPr/>
          </p:nvGrpSpPr>
          <p:grpSpPr bwMode="auto">
            <a:xfrm>
              <a:off x="768" y="1574"/>
              <a:ext cx="1248" cy="768"/>
              <a:chOff x="1728" y="1392"/>
              <a:chExt cx="1200" cy="768"/>
            </a:xfrm>
          </p:grpSpPr>
          <p:grpSp>
            <p:nvGrpSpPr>
              <p:cNvPr id="48160" name="Group 42"/>
              <p:cNvGrpSpPr>
                <a:grpSpLocks/>
              </p:cNvGrpSpPr>
              <p:nvPr/>
            </p:nvGrpSpPr>
            <p:grpSpPr bwMode="auto">
              <a:xfrm>
                <a:off x="1728" y="1392"/>
                <a:ext cx="1200" cy="768"/>
                <a:chOff x="1728" y="1392"/>
                <a:chExt cx="1200" cy="576"/>
              </a:xfrm>
            </p:grpSpPr>
            <p:sp>
              <p:nvSpPr>
                <p:cNvPr id="48164" name="Line 43"/>
                <p:cNvSpPr>
                  <a:spLocks noChangeShapeType="1"/>
                </p:cNvSpPr>
                <p:nvPr/>
              </p:nvSpPr>
              <p:spPr bwMode="auto">
                <a:xfrm>
                  <a:off x="1728" y="13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5" name="Line 44"/>
                <p:cNvSpPr>
                  <a:spLocks noChangeShapeType="1"/>
                </p:cNvSpPr>
                <p:nvPr/>
              </p:nvSpPr>
              <p:spPr bwMode="auto">
                <a:xfrm>
                  <a:off x="2928" y="13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6" name="Line 45"/>
                <p:cNvSpPr>
                  <a:spLocks noChangeShapeType="1"/>
                </p:cNvSpPr>
                <p:nvPr/>
              </p:nvSpPr>
              <p:spPr bwMode="auto">
                <a:xfrm>
                  <a:off x="1728" y="196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61" name="Line 46"/>
              <p:cNvSpPr>
                <a:spLocks noChangeShapeType="1"/>
              </p:cNvSpPr>
              <p:nvPr/>
            </p:nvSpPr>
            <p:spPr bwMode="auto">
              <a:xfrm>
                <a:off x="1728" y="192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2" name="Line 47"/>
              <p:cNvSpPr>
                <a:spLocks noChangeShapeType="1"/>
              </p:cNvSpPr>
              <p:nvPr/>
            </p:nvSpPr>
            <p:spPr bwMode="auto">
              <a:xfrm>
                <a:off x="1728"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3" name="Line 48"/>
              <p:cNvSpPr>
                <a:spLocks noChangeShapeType="1"/>
              </p:cNvSpPr>
              <p:nvPr/>
            </p:nvSpPr>
            <p:spPr bwMode="auto">
              <a:xfrm flipV="1">
                <a:off x="2352" y="1392"/>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59" name="Line 49"/>
            <p:cNvSpPr>
              <a:spLocks noChangeShapeType="1"/>
            </p:cNvSpPr>
            <p:nvPr/>
          </p:nvSpPr>
          <p:spPr bwMode="auto">
            <a:xfrm>
              <a:off x="768" y="1632"/>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2002" name="Group 50"/>
          <p:cNvGrpSpPr>
            <a:grpSpLocks/>
          </p:cNvGrpSpPr>
          <p:nvPr/>
        </p:nvGrpSpPr>
        <p:grpSpPr bwMode="auto">
          <a:xfrm>
            <a:off x="1060450" y="2379663"/>
            <a:ext cx="1524000" cy="325437"/>
            <a:chOff x="960" y="3155"/>
            <a:chExt cx="960" cy="205"/>
          </a:xfrm>
        </p:grpSpPr>
        <p:sp>
          <p:nvSpPr>
            <p:cNvPr id="48156" name="Rectangle 51"/>
            <p:cNvSpPr>
              <a:spLocks noChangeArrowheads="1"/>
            </p:cNvSpPr>
            <p:nvPr/>
          </p:nvSpPr>
          <p:spPr bwMode="auto">
            <a:xfrm>
              <a:off x="1440" y="3155"/>
              <a:ext cx="480"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7" name="Rectangle 52"/>
            <p:cNvSpPr>
              <a:spLocks noChangeArrowheads="1"/>
            </p:cNvSpPr>
            <p:nvPr/>
          </p:nvSpPr>
          <p:spPr bwMode="auto">
            <a:xfrm>
              <a:off x="960" y="3168"/>
              <a:ext cx="288"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2005" name="Group 53"/>
          <p:cNvGrpSpPr>
            <a:grpSpLocks/>
          </p:cNvGrpSpPr>
          <p:nvPr/>
        </p:nvGrpSpPr>
        <p:grpSpPr bwMode="auto">
          <a:xfrm>
            <a:off x="1060450" y="2836863"/>
            <a:ext cx="1524000" cy="325437"/>
            <a:chOff x="960" y="3155"/>
            <a:chExt cx="960" cy="205"/>
          </a:xfrm>
        </p:grpSpPr>
        <p:sp>
          <p:nvSpPr>
            <p:cNvPr id="48154" name="Rectangle 54"/>
            <p:cNvSpPr>
              <a:spLocks noChangeArrowheads="1"/>
            </p:cNvSpPr>
            <p:nvPr/>
          </p:nvSpPr>
          <p:spPr bwMode="auto">
            <a:xfrm>
              <a:off x="1440" y="3155"/>
              <a:ext cx="480"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5" name="Rectangle 55"/>
            <p:cNvSpPr>
              <a:spLocks noChangeArrowheads="1"/>
            </p:cNvSpPr>
            <p:nvPr/>
          </p:nvSpPr>
          <p:spPr bwMode="auto">
            <a:xfrm>
              <a:off x="960" y="3168"/>
              <a:ext cx="288"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2008" name="Group 56"/>
          <p:cNvGrpSpPr>
            <a:grpSpLocks/>
          </p:cNvGrpSpPr>
          <p:nvPr/>
        </p:nvGrpSpPr>
        <p:grpSpPr bwMode="auto">
          <a:xfrm>
            <a:off x="1060450" y="3217863"/>
            <a:ext cx="1524000" cy="325437"/>
            <a:chOff x="960" y="3155"/>
            <a:chExt cx="960" cy="205"/>
          </a:xfrm>
        </p:grpSpPr>
        <p:sp>
          <p:nvSpPr>
            <p:cNvPr id="48152" name="Rectangle 57"/>
            <p:cNvSpPr>
              <a:spLocks noChangeArrowheads="1"/>
            </p:cNvSpPr>
            <p:nvPr/>
          </p:nvSpPr>
          <p:spPr bwMode="auto">
            <a:xfrm>
              <a:off x="1440" y="3155"/>
              <a:ext cx="480"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3" name="Rectangle 58"/>
            <p:cNvSpPr>
              <a:spLocks noChangeArrowheads="1"/>
            </p:cNvSpPr>
            <p:nvPr/>
          </p:nvSpPr>
          <p:spPr bwMode="auto">
            <a:xfrm>
              <a:off x="960" y="3168"/>
              <a:ext cx="288" cy="1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2011" name="Rectangle 59"/>
          <p:cNvSpPr>
            <a:spLocks noChangeArrowheads="1"/>
          </p:cNvSpPr>
          <p:nvPr/>
        </p:nvSpPr>
        <p:spPr bwMode="auto">
          <a:xfrm>
            <a:off x="323850" y="4239090"/>
            <a:ext cx="8335963" cy="2429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ts val="0"/>
              </a:spcBef>
              <a:buClr>
                <a:schemeClr val="accent1"/>
              </a:buClr>
              <a:buSzPct val="70000"/>
              <a:buFont typeface="Monotype Sorts" pitchFamily="2" charset="2"/>
              <a:buChar char="n"/>
            </a:pPr>
            <a:r>
              <a:rPr lang="zh-CN" altLang="en-US" dirty="0">
                <a:cs typeface="Times New Roman" panose="02020603050405020304" pitchFamily="18" charset="0"/>
              </a:rPr>
              <a:t>过程：</a:t>
            </a:r>
          </a:p>
          <a:p>
            <a:pPr marL="742950" lvl="1" indent="-285750">
              <a:spcBef>
                <a:spcPts val="0"/>
              </a:spcBef>
              <a:buFontTx/>
              <a:buChar char="–"/>
            </a:pPr>
            <a:r>
              <a:rPr lang="en-US" altLang="zh-CN" dirty="0" err="1">
                <a:cs typeface="Times New Roman" panose="02020603050405020304" pitchFamily="18" charset="0"/>
              </a:rPr>
              <a:t>maketable</a:t>
            </a:r>
            <a:r>
              <a:rPr lang="en-US" altLang="zh-CN" dirty="0">
                <a:cs typeface="Times New Roman" panose="02020603050405020304" pitchFamily="18" charset="0"/>
              </a:rPr>
              <a:t>(previous)</a:t>
            </a:r>
          </a:p>
          <a:p>
            <a:pPr marL="742950" lvl="1" indent="-285750">
              <a:spcBef>
                <a:spcPts val="0"/>
              </a:spcBef>
              <a:buFontTx/>
              <a:buChar char="–"/>
            </a:pPr>
            <a:r>
              <a:rPr lang="en-US" altLang="zh-CN" dirty="0">
                <a:cs typeface="Times New Roman" panose="02020603050405020304" pitchFamily="18" charset="0"/>
              </a:rPr>
              <a:t>enter(table</a:t>
            </a:r>
            <a:r>
              <a:rPr lang="en-US" altLang="zh-CN" dirty="0" smtClean="0">
                <a:cs typeface="Times New Roman" panose="02020603050405020304" pitchFamily="18" charset="0"/>
              </a:rPr>
              <a:t>, name, type, offset)</a:t>
            </a:r>
          </a:p>
          <a:p>
            <a:pPr marL="742950" lvl="1" indent="-285750">
              <a:spcBef>
                <a:spcPts val="0"/>
              </a:spcBef>
              <a:buFontTx/>
              <a:buChar char="–"/>
            </a:pPr>
            <a:r>
              <a:rPr lang="en-US" altLang="zh-CN" dirty="0" err="1" smtClean="0">
                <a:cs typeface="Times New Roman" panose="02020603050405020304" pitchFamily="18" charset="0"/>
              </a:rPr>
              <a:t>addtheader</a:t>
            </a:r>
            <a:r>
              <a:rPr lang="en-US" altLang="zh-CN" dirty="0" smtClean="0">
                <a:cs typeface="Times New Roman" panose="02020603050405020304" pitchFamily="18" charset="0"/>
              </a:rPr>
              <a:t>(table, </a:t>
            </a:r>
            <a:r>
              <a:rPr lang="en-US" altLang="zh-CN" dirty="0" err="1" smtClean="0">
                <a:cs typeface="Times New Roman" panose="02020603050405020304" pitchFamily="18" charset="0"/>
              </a:rPr>
              <a:t>num</a:t>
            </a:r>
            <a:r>
              <a:rPr lang="en-US" altLang="zh-CN" dirty="0" smtClean="0">
                <a:cs typeface="Times New Roman" panose="02020603050405020304" pitchFamily="18" charset="0"/>
              </a:rPr>
              <a:t>, </a:t>
            </a:r>
            <a:r>
              <a:rPr lang="en-US" altLang="zh-CN" dirty="0" err="1" smtClean="0">
                <a:cs typeface="Times New Roman" panose="02020603050405020304" pitchFamily="18" charset="0"/>
              </a:rPr>
              <a:t>pwth</a:t>
            </a:r>
            <a:r>
              <a:rPr lang="en-US" altLang="zh-CN" dirty="0" smtClean="0">
                <a:cs typeface="Times New Roman" panose="02020603050405020304" pitchFamily="18" charset="0"/>
              </a:rPr>
              <a:t>, type, width)</a:t>
            </a:r>
            <a:endParaRPr lang="en-US" altLang="zh-CN" dirty="0">
              <a:cs typeface="Times New Roman" panose="02020603050405020304" pitchFamily="18" charset="0"/>
            </a:endParaRPr>
          </a:p>
          <a:p>
            <a:pPr marL="742950" lvl="1" indent="-285750">
              <a:spcBef>
                <a:spcPts val="0"/>
              </a:spcBef>
              <a:buFontTx/>
              <a:buChar char="–"/>
            </a:pPr>
            <a:r>
              <a:rPr lang="en-US" altLang="zh-CN" dirty="0" err="1">
                <a:cs typeface="Times New Roman" panose="02020603050405020304" pitchFamily="18" charset="0"/>
              </a:rPr>
              <a:t>addwidth</a:t>
            </a:r>
            <a:r>
              <a:rPr lang="en-US" altLang="zh-CN" dirty="0">
                <a:cs typeface="Times New Roman" panose="02020603050405020304" pitchFamily="18" charset="0"/>
              </a:rPr>
              <a:t>(table</a:t>
            </a:r>
            <a:r>
              <a:rPr lang="en-US" altLang="zh-CN" dirty="0" smtClean="0">
                <a:cs typeface="Times New Roman" panose="02020603050405020304" pitchFamily="18" charset="0"/>
              </a:rPr>
              <a:t>, width</a:t>
            </a:r>
            <a:r>
              <a:rPr lang="en-US" altLang="zh-CN" dirty="0">
                <a:cs typeface="Times New Roman" panose="02020603050405020304" pitchFamily="18" charset="0"/>
              </a:rPr>
              <a:t>)</a:t>
            </a:r>
          </a:p>
          <a:p>
            <a:pPr marL="742950" lvl="1" indent="-285750">
              <a:spcBef>
                <a:spcPts val="0"/>
              </a:spcBef>
              <a:buFontTx/>
              <a:buChar char="–"/>
            </a:pPr>
            <a:r>
              <a:rPr lang="en-US" altLang="zh-CN" dirty="0" err="1">
                <a:cs typeface="Times New Roman" panose="02020603050405020304" pitchFamily="18" charset="0"/>
              </a:rPr>
              <a:t>enterproc</a:t>
            </a:r>
            <a:r>
              <a:rPr lang="en-US" altLang="zh-CN" dirty="0">
                <a:cs typeface="Times New Roman" panose="02020603050405020304" pitchFamily="18" charset="0"/>
              </a:rPr>
              <a:t>(table</a:t>
            </a:r>
            <a:r>
              <a:rPr lang="en-US" altLang="zh-CN" dirty="0" smtClean="0">
                <a:cs typeface="Times New Roman" panose="02020603050405020304" pitchFamily="18" charset="0"/>
              </a:rPr>
              <a:t>, name, type, </a:t>
            </a:r>
            <a:r>
              <a:rPr lang="en-US" altLang="zh-CN" dirty="0" err="1" smtClean="0">
                <a:cs typeface="Times New Roman" panose="02020603050405020304" pitchFamily="18" charset="0"/>
              </a:rPr>
              <a:t>newtable</a:t>
            </a:r>
            <a:r>
              <a:rPr lang="en-US" altLang="zh-CN" dirty="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animEffect transition="in" filter="wipe(left)">
                                      <p:cBhvr>
                                        <p:cTn id="7" dur="500"/>
                                        <p:tgtEl>
                                          <p:spTgt spid="381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81992"/>
                                        </p:tgtEl>
                                        <p:attrNameLst>
                                          <p:attrName>style.visibility</p:attrName>
                                        </p:attrNameLst>
                                      </p:cBhvr>
                                      <p:to>
                                        <p:strVal val="visible"/>
                                      </p:to>
                                    </p:set>
                                    <p:animEffect transition="in" filter="wipe(down)">
                                      <p:cBhvr>
                                        <p:cTn id="12" dur="500"/>
                                        <p:tgtEl>
                                          <p:spTgt spid="3819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956"/>
                                        </p:tgtEl>
                                        <p:attrNameLst>
                                          <p:attrName>style.visibility</p:attrName>
                                        </p:attrNameLst>
                                      </p:cBhvr>
                                      <p:to>
                                        <p:strVal val="visible"/>
                                      </p:to>
                                    </p:set>
                                    <p:animEffect transition="in" filter="wipe(left)">
                                      <p:cBhvr>
                                        <p:cTn id="17" dur="500"/>
                                        <p:tgtEl>
                                          <p:spTgt spid="3819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81959"/>
                                        </p:tgtEl>
                                        <p:attrNameLst>
                                          <p:attrName>style.visibility</p:attrName>
                                        </p:attrNameLst>
                                      </p:cBhvr>
                                      <p:to>
                                        <p:strVal val="visible"/>
                                      </p:to>
                                    </p:set>
                                    <p:animEffect transition="in" filter="wipe(up)">
                                      <p:cBhvr>
                                        <p:cTn id="22" dur="500"/>
                                        <p:tgtEl>
                                          <p:spTgt spid="381959"/>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81982"/>
                                        </p:tgtEl>
                                        <p:attrNameLst>
                                          <p:attrName>style.visibility</p:attrName>
                                        </p:attrNameLst>
                                      </p:cBhvr>
                                      <p:to>
                                        <p:strVal val="visible"/>
                                      </p:to>
                                    </p:set>
                                    <p:animEffect transition="in" filter="wipe(left)">
                                      <p:cBhvr>
                                        <p:cTn id="26" dur="500"/>
                                        <p:tgtEl>
                                          <p:spTgt spid="3819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81957"/>
                                        </p:tgtEl>
                                        <p:attrNameLst>
                                          <p:attrName>style.visibility</p:attrName>
                                        </p:attrNameLst>
                                      </p:cBhvr>
                                      <p:to>
                                        <p:strVal val="visible"/>
                                      </p:to>
                                    </p:set>
                                    <p:animEffect transition="in" filter="wipe(left)">
                                      <p:cBhvr>
                                        <p:cTn id="31" dur="500"/>
                                        <p:tgtEl>
                                          <p:spTgt spid="3819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81962"/>
                                        </p:tgtEl>
                                        <p:attrNameLst>
                                          <p:attrName>style.visibility</p:attrName>
                                        </p:attrNameLst>
                                      </p:cBhvr>
                                      <p:to>
                                        <p:strVal val="visible"/>
                                      </p:to>
                                    </p:set>
                                    <p:animEffect transition="in" filter="wipe(up)">
                                      <p:cBhvr>
                                        <p:cTn id="36" dur="500"/>
                                        <p:tgtEl>
                                          <p:spTgt spid="381962"/>
                                        </p:tgtEl>
                                      </p:cBhvr>
                                    </p:animEffect>
                                  </p:childTnLst>
                                </p:cTn>
                              </p:par>
                            </p:childTnLst>
                          </p:cTn>
                        </p:par>
                        <p:par>
                          <p:cTn id="37" fill="hold" nodeType="afterGroup">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381981"/>
                                        </p:tgtEl>
                                        <p:attrNameLst>
                                          <p:attrName>style.visibility</p:attrName>
                                        </p:attrNameLst>
                                      </p:cBhvr>
                                      <p:to>
                                        <p:strVal val="visible"/>
                                      </p:to>
                                    </p:set>
                                    <p:animEffect transition="in" filter="wipe(right)">
                                      <p:cBhvr>
                                        <p:cTn id="40" dur="500"/>
                                        <p:tgtEl>
                                          <p:spTgt spid="381981"/>
                                        </p:tgtEl>
                                      </p:cBhvr>
                                    </p:animEffect>
                                  </p:childTnLst>
                                </p:cTn>
                              </p:par>
                            </p:childTnLst>
                          </p:cTn>
                        </p:par>
                        <p:par>
                          <p:cTn id="41" fill="hold" nodeType="afterGroup">
                            <p:stCondLst>
                              <p:cond delay="1000"/>
                            </p:stCondLst>
                            <p:childTnLst>
                              <p:par>
                                <p:cTn id="42" presetID="18" presetClass="entr" presetSubtype="6" fill="hold" nodeType="afterEffect">
                                  <p:stCondLst>
                                    <p:cond delay="0"/>
                                  </p:stCondLst>
                                  <p:childTnLst>
                                    <p:set>
                                      <p:cBhvr>
                                        <p:cTn id="43" dur="1" fill="hold">
                                          <p:stCondLst>
                                            <p:cond delay="0"/>
                                          </p:stCondLst>
                                        </p:cTn>
                                        <p:tgtEl>
                                          <p:spTgt spid="381985"/>
                                        </p:tgtEl>
                                        <p:attrNameLst>
                                          <p:attrName>style.visibility</p:attrName>
                                        </p:attrNameLst>
                                      </p:cBhvr>
                                      <p:to>
                                        <p:strVal val="visible"/>
                                      </p:to>
                                    </p:set>
                                    <p:animEffect transition="in" filter="strips(downRight)">
                                      <p:cBhvr>
                                        <p:cTn id="44" dur="500"/>
                                        <p:tgtEl>
                                          <p:spTgt spid="38198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81958"/>
                                        </p:tgtEl>
                                        <p:attrNameLst>
                                          <p:attrName>style.visibility</p:attrName>
                                        </p:attrNameLst>
                                      </p:cBhvr>
                                      <p:to>
                                        <p:strVal val="visible"/>
                                      </p:to>
                                    </p:set>
                                    <p:animEffect transition="in" filter="wipe(left)">
                                      <p:cBhvr>
                                        <p:cTn id="49" dur="500"/>
                                        <p:tgtEl>
                                          <p:spTgt spid="38195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381965"/>
                                        </p:tgtEl>
                                        <p:attrNameLst>
                                          <p:attrName>style.visibility</p:attrName>
                                        </p:attrNameLst>
                                      </p:cBhvr>
                                      <p:to>
                                        <p:strVal val="visible"/>
                                      </p:to>
                                    </p:set>
                                    <p:animEffect transition="in" filter="wipe(up)">
                                      <p:cBhvr>
                                        <p:cTn id="54" dur="500"/>
                                        <p:tgtEl>
                                          <p:spTgt spid="381965"/>
                                        </p:tgtEl>
                                      </p:cBhvr>
                                    </p:animEffect>
                                  </p:childTnLst>
                                </p:cTn>
                              </p:par>
                            </p:childTnLst>
                          </p:cTn>
                        </p:par>
                        <p:par>
                          <p:cTn id="55" fill="hold" nodeType="afterGroup">
                            <p:stCondLst>
                              <p:cond delay="500"/>
                            </p:stCondLst>
                            <p:childTnLst>
                              <p:par>
                                <p:cTn id="56" presetID="22" presetClass="entr" presetSubtype="2" fill="hold" grpId="0" nodeType="afterEffect">
                                  <p:stCondLst>
                                    <p:cond delay="0"/>
                                  </p:stCondLst>
                                  <p:childTnLst>
                                    <p:set>
                                      <p:cBhvr>
                                        <p:cTn id="57" dur="1" fill="hold">
                                          <p:stCondLst>
                                            <p:cond delay="0"/>
                                          </p:stCondLst>
                                        </p:cTn>
                                        <p:tgtEl>
                                          <p:spTgt spid="381980"/>
                                        </p:tgtEl>
                                        <p:attrNameLst>
                                          <p:attrName>style.visibility</p:attrName>
                                        </p:attrNameLst>
                                      </p:cBhvr>
                                      <p:to>
                                        <p:strVal val="visible"/>
                                      </p:to>
                                    </p:set>
                                    <p:animEffect transition="in" filter="wipe(right)">
                                      <p:cBhvr>
                                        <p:cTn id="58" dur="500"/>
                                        <p:tgtEl>
                                          <p:spTgt spid="381980"/>
                                        </p:tgtEl>
                                      </p:cBhvr>
                                    </p:animEffect>
                                  </p:childTnLst>
                                </p:cTn>
                              </p:par>
                            </p:childTnLst>
                          </p:cTn>
                        </p:par>
                        <p:par>
                          <p:cTn id="59" fill="hold" nodeType="afterGroup">
                            <p:stCondLst>
                              <p:cond delay="1000"/>
                            </p:stCondLst>
                            <p:childTnLst>
                              <p:par>
                                <p:cTn id="60" presetID="18" presetClass="entr" presetSubtype="6" fill="hold" nodeType="afterEffect">
                                  <p:stCondLst>
                                    <p:cond delay="0"/>
                                  </p:stCondLst>
                                  <p:childTnLst>
                                    <p:set>
                                      <p:cBhvr>
                                        <p:cTn id="61" dur="1" fill="hold">
                                          <p:stCondLst>
                                            <p:cond delay="0"/>
                                          </p:stCondLst>
                                        </p:cTn>
                                        <p:tgtEl>
                                          <p:spTgt spid="381988"/>
                                        </p:tgtEl>
                                        <p:attrNameLst>
                                          <p:attrName>style.visibility</p:attrName>
                                        </p:attrNameLst>
                                      </p:cBhvr>
                                      <p:to>
                                        <p:strVal val="visible"/>
                                      </p:to>
                                    </p:set>
                                    <p:animEffect transition="in" filter="strips(downRight)">
                                      <p:cBhvr>
                                        <p:cTn id="62" dur="500"/>
                                        <p:tgtEl>
                                          <p:spTgt spid="3819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81991"/>
                                        </p:tgtEl>
                                        <p:attrNameLst>
                                          <p:attrName>style.visibility</p:attrName>
                                        </p:attrNameLst>
                                      </p:cBhvr>
                                      <p:to>
                                        <p:strVal val="visible"/>
                                      </p:to>
                                    </p:set>
                                    <p:animEffect transition="in" filter="wipe(left)">
                                      <p:cBhvr>
                                        <p:cTn id="67" dur="500"/>
                                        <p:tgtEl>
                                          <p:spTgt spid="38199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82002"/>
                                        </p:tgtEl>
                                        <p:attrNameLst>
                                          <p:attrName>style.visibility</p:attrName>
                                        </p:attrNameLst>
                                      </p:cBhvr>
                                      <p:to>
                                        <p:strVal val="visible"/>
                                      </p:to>
                                    </p:set>
                                    <p:animEffect transition="in" filter="wipe(left)">
                                      <p:cBhvr>
                                        <p:cTn id="72" dur="500"/>
                                        <p:tgtEl>
                                          <p:spTgt spid="3820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81974"/>
                                        </p:tgtEl>
                                        <p:attrNameLst>
                                          <p:attrName>style.visibility</p:attrName>
                                        </p:attrNameLst>
                                      </p:cBhvr>
                                      <p:to>
                                        <p:strVal val="visible"/>
                                      </p:to>
                                    </p:set>
                                    <p:animEffect transition="in" filter="wipe(left)">
                                      <p:cBhvr>
                                        <p:cTn id="77" dur="500"/>
                                        <p:tgtEl>
                                          <p:spTgt spid="38197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82005"/>
                                        </p:tgtEl>
                                        <p:attrNameLst>
                                          <p:attrName>style.visibility</p:attrName>
                                        </p:attrNameLst>
                                      </p:cBhvr>
                                      <p:to>
                                        <p:strVal val="visible"/>
                                      </p:to>
                                    </p:set>
                                    <p:animEffect transition="in" filter="wipe(left)">
                                      <p:cBhvr>
                                        <p:cTn id="82" dur="500"/>
                                        <p:tgtEl>
                                          <p:spTgt spid="38200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381968"/>
                                        </p:tgtEl>
                                        <p:attrNameLst>
                                          <p:attrName>style.visibility</p:attrName>
                                        </p:attrNameLst>
                                      </p:cBhvr>
                                      <p:to>
                                        <p:strVal val="visible"/>
                                      </p:to>
                                    </p:set>
                                    <p:animEffect transition="in" filter="wipe(left)">
                                      <p:cBhvr>
                                        <p:cTn id="87" dur="500"/>
                                        <p:tgtEl>
                                          <p:spTgt spid="38196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82008"/>
                                        </p:tgtEl>
                                        <p:attrNameLst>
                                          <p:attrName>style.visibility</p:attrName>
                                        </p:attrNameLst>
                                      </p:cBhvr>
                                      <p:to>
                                        <p:strVal val="visible"/>
                                      </p:to>
                                    </p:set>
                                    <p:animEffect transition="in" filter="wipe(left)">
                                      <p:cBhvr>
                                        <p:cTn id="92" dur="500"/>
                                        <p:tgtEl>
                                          <p:spTgt spid="38200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82011">
                                            <p:txEl>
                                              <p:pRg st="0" end="0"/>
                                            </p:txEl>
                                          </p:spTgt>
                                        </p:tgtEl>
                                        <p:attrNameLst>
                                          <p:attrName>style.visibility</p:attrName>
                                        </p:attrNameLst>
                                      </p:cBhvr>
                                      <p:to>
                                        <p:strVal val="visible"/>
                                      </p:to>
                                    </p:set>
                                    <p:animEffect transition="in" filter="wipe(left)">
                                      <p:cBhvr>
                                        <p:cTn id="97" dur="500"/>
                                        <p:tgtEl>
                                          <p:spTgt spid="382011">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82011">
                                            <p:txEl>
                                              <p:pRg st="1" end="1"/>
                                            </p:txEl>
                                          </p:spTgt>
                                        </p:tgtEl>
                                        <p:attrNameLst>
                                          <p:attrName>style.visibility</p:attrName>
                                        </p:attrNameLst>
                                      </p:cBhvr>
                                      <p:to>
                                        <p:strVal val="visible"/>
                                      </p:to>
                                    </p:set>
                                    <p:animEffect transition="in" filter="wipe(left)">
                                      <p:cBhvr>
                                        <p:cTn id="102" dur="500"/>
                                        <p:tgtEl>
                                          <p:spTgt spid="382011">
                                            <p:txEl>
                                              <p:pRg st="1" end="1"/>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82011">
                                            <p:txEl>
                                              <p:pRg st="2" end="2"/>
                                            </p:txEl>
                                          </p:spTgt>
                                        </p:tgtEl>
                                        <p:attrNameLst>
                                          <p:attrName>style.visibility</p:attrName>
                                        </p:attrNameLst>
                                      </p:cBhvr>
                                      <p:to>
                                        <p:strVal val="visible"/>
                                      </p:to>
                                    </p:set>
                                    <p:animEffect transition="in" filter="wipe(left)">
                                      <p:cBhvr>
                                        <p:cTn id="107" dur="500"/>
                                        <p:tgtEl>
                                          <p:spTgt spid="382011">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82011">
                                            <p:txEl>
                                              <p:pRg st="3" end="3"/>
                                            </p:txEl>
                                          </p:spTgt>
                                        </p:tgtEl>
                                        <p:attrNameLst>
                                          <p:attrName>style.visibility</p:attrName>
                                        </p:attrNameLst>
                                      </p:cBhvr>
                                      <p:to>
                                        <p:strVal val="visible"/>
                                      </p:to>
                                    </p:set>
                                    <p:animEffect transition="in" filter="wipe(left)">
                                      <p:cBhvr>
                                        <p:cTn id="112" dur="500"/>
                                        <p:tgtEl>
                                          <p:spTgt spid="382011">
                                            <p:txEl>
                                              <p:pRg st="3" end="3"/>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82011">
                                            <p:txEl>
                                              <p:pRg st="4" end="4"/>
                                            </p:txEl>
                                          </p:spTgt>
                                        </p:tgtEl>
                                        <p:attrNameLst>
                                          <p:attrName>style.visibility</p:attrName>
                                        </p:attrNameLst>
                                      </p:cBhvr>
                                      <p:to>
                                        <p:strVal val="visible"/>
                                      </p:to>
                                    </p:set>
                                    <p:animEffect transition="in" filter="wipe(left)">
                                      <p:cBhvr>
                                        <p:cTn id="117" dur="500"/>
                                        <p:tgtEl>
                                          <p:spTgt spid="382011">
                                            <p:txEl>
                                              <p:pRg st="4" end="4"/>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82011">
                                            <p:txEl>
                                              <p:pRg st="5" end="5"/>
                                            </p:txEl>
                                          </p:spTgt>
                                        </p:tgtEl>
                                        <p:attrNameLst>
                                          <p:attrName>style.visibility</p:attrName>
                                        </p:attrNameLst>
                                      </p:cBhvr>
                                      <p:to>
                                        <p:strVal val="visible"/>
                                      </p:to>
                                    </p:set>
                                    <p:animEffect transition="in" filter="wipe(left)">
                                      <p:cBhvr>
                                        <p:cTn id="122" dur="500"/>
                                        <p:tgtEl>
                                          <p:spTgt spid="382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bldLvl="2" autoUpdateAnimBg="0"/>
      <p:bldP spid="381956" grpId="0" autoUpdateAnimBg="0"/>
      <p:bldP spid="381957" grpId="0" autoUpdateAnimBg="0"/>
      <p:bldP spid="381958" grpId="0" autoUpdateAnimBg="0"/>
      <p:bldP spid="381980" grpId="0" animBg="1"/>
      <p:bldP spid="381981" grpId="0" animBg="1"/>
      <p:bldP spid="381991" grpId="0" autoUpdateAnimBg="0"/>
      <p:bldP spid="382011" grpId="0" build="p" bldLvl="2"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Rectangle 6"/>
          <p:cNvSpPr>
            <a:spLocks noChangeArrowheads="1"/>
          </p:cNvSpPr>
          <p:nvPr/>
        </p:nvSpPr>
        <p:spPr bwMode="auto">
          <a:xfrm>
            <a:off x="309563" y="5904275"/>
            <a:ext cx="1062037"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灯片编号占位符 3"/>
          <p:cNvSpPr>
            <a:spLocks noGrp="1"/>
          </p:cNvSpPr>
          <p:nvPr>
            <p:ph type="sldNum" sz="quarter" idx="10"/>
          </p:nvPr>
        </p:nvSpPr>
        <p:spPr/>
        <p:txBody>
          <a:bodyPr/>
          <a:lstStyle/>
          <a:p>
            <a:pPr>
              <a:defRPr/>
            </a:pPr>
            <a:fld id="{986135BD-49C1-4878-B261-BAAE615D8562}" type="slidenum">
              <a:rPr lang="en-US" altLang="zh-CN"/>
              <a:pPr>
                <a:defRPr/>
              </a:pPr>
              <a:t>77</a:t>
            </a:fld>
            <a:endParaRPr lang="en-US" altLang="zh-CN"/>
          </a:p>
        </p:txBody>
      </p:sp>
      <p:sp>
        <p:nvSpPr>
          <p:cNvPr id="384002" name="Rectangle 2"/>
          <p:cNvSpPr>
            <a:spLocks noChangeArrowheads="1"/>
          </p:cNvSpPr>
          <p:nvPr/>
        </p:nvSpPr>
        <p:spPr bwMode="auto">
          <a:xfrm>
            <a:off x="330200" y="1463895"/>
            <a:ext cx="1946275"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03" name="Rectangle 3"/>
          <p:cNvSpPr>
            <a:spLocks noChangeArrowheads="1"/>
          </p:cNvSpPr>
          <p:nvPr/>
        </p:nvSpPr>
        <p:spPr bwMode="auto">
          <a:xfrm>
            <a:off x="341313" y="4014065"/>
            <a:ext cx="3060557"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05" name="Rectangle 5"/>
          <p:cNvSpPr>
            <a:spLocks noChangeArrowheads="1"/>
          </p:cNvSpPr>
          <p:nvPr/>
        </p:nvSpPr>
        <p:spPr bwMode="auto">
          <a:xfrm>
            <a:off x="341313" y="3222225"/>
            <a:ext cx="1530278"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06" name="Rectangle 6"/>
          <p:cNvSpPr>
            <a:spLocks noChangeArrowheads="1"/>
          </p:cNvSpPr>
          <p:nvPr/>
        </p:nvSpPr>
        <p:spPr bwMode="auto">
          <a:xfrm>
            <a:off x="341313" y="2327495"/>
            <a:ext cx="1062037"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0" name="Rectangle 7"/>
          <p:cNvSpPr>
            <a:spLocks noGrp="1" noChangeArrowheads="1"/>
          </p:cNvSpPr>
          <p:nvPr>
            <p:ph type="title"/>
          </p:nvPr>
        </p:nvSpPr>
        <p:spPr>
          <a:xfrm>
            <a:off x="304800" y="152400"/>
            <a:ext cx="8610600" cy="576263"/>
          </a:xfrm>
        </p:spPr>
        <p:txBody>
          <a:bodyPr/>
          <a:lstStyle/>
          <a:p>
            <a:pPr eaLnBrk="1" hangingPunct="1"/>
            <a:r>
              <a:rPr lang="zh-CN" altLang="en-US" sz="3600" dirty="0" smtClean="0">
                <a:latin typeface="Verdana" pitchFamily="34" charset="0"/>
              </a:rPr>
              <a:t>翻译方案</a:t>
            </a:r>
            <a:r>
              <a:rPr lang="en-US" altLang="zh-CN" sz="3600" dirty="0" smtClean="0">
                <a:latin typeface="Verdana" pitchFamily="34" charset="0"/>
              </a:rPr>
              <a:t>6.2</a:t>
            </a:r>
          </a:p>
        </p:txBody>
      </p:sp>
      <p:sp>
        <p:nvSpPr>
          <p:cNvPr id="384008" name="Rectangle 8"/>
          <p:cNvSpPr>
            <a:spLocks noGrp="1" noChangeArrowheads="1"/>
          </p:cNvSpPr>
          <p:nvPr>
            <p:ph type="body" idx="1"/>
          </p:nvPr>
        </p:nvSpPr>
        <p:spPr>
          <a:xfrm>
            <a:off x="296864" y="1436545"/>
            <a:ext cx="3330032" cy="5207750"/>
          </a:xfrm>
        </p:spPr>
        <p:txBody>
          <a:bodyPr/>
          <a:lstStyle/>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sym typeface="Symbol" pitchFamily="18" charset="2"/>
              </a:rPr>
              <a:t> </a:t>
            </a:r>
            <a:r>
              <a:rPr lang="en-US" altLang="zh-CN" sz="2400" dirty="0" smtClean="0">
                <a:solidFill>
                  <a:srgbClr val="FF0000"/>
                </a:solidFill>
                <a:latin typeface="Times New Roman" panose="02020603050405020304" pitchFamily="18" charset="0"/>
                <a:cs typeface="Times New Roman" panose="02020603050405020304" pitchFamily="18" charset="0"/>
                <a:sym typeface="Symbol" pitchFamily="18" charset="2"/>
              </a:rPr>
              <a:t>M</a:t>
            </a:r>
            <a:r>
              <a:rPr lang="en-US" altLang="zh-CN" sz="2400" dirty="0" smtClean="0">
                <a:latin typeface="Times New Roman" panose="02020603050405020304" pitchFamily="18" charset="0"/>
                <a:cs typeface="Times New Roman" panose="02020603050405020304" pitchFamily="18" charset="0"/>
                <a:sym typeface="Symbol" pitchFamily="18" charset="2"/>
              </a:rPr>
              <a:t> </a:t>
            </a:r>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S</a:t>
            </a:r>
          </a:p>
          <a:p>
            <a:pPr lvl="1" eaLnBrk="1" hangingPunct="1">
              <a:buFontTx/>
              <a:buNone/>
            </a:pPr>
            <a:endParaRPr lang="en-US" altLang="zh-CN"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en-US" altLang="zh-CN" sz="2400" dirty="0" smtClean="0">
                <a:solidFill>
                  <a:srgbClr val="FF0000"/>
                </a:solidFill>
                <a:latin typeface="Times New Roman" panose="02020603050405020304" pitchFamily="18" charset="0"/>
                <a:cs typeface="Times New Roman" panose="02020603050405020304" pitchFamily="18" charset="0"/>
              </a:rPr>
              <a:t>M</a:t>
            </a:r>
            <a:r>
              <a:rPr lang="en-US" altLang="zh-CN" sz="2400" dirty="0" smtClean="0">
                <a:solidFill>
                  <a:srgbClr val="FF0000"/>
                </a:solidFill>
                <a:latin typeface="Times New Roman" panose="02020603050405020304" pitchFamily="18" charset="0"/>
                <a:cs typeface="Times New Roman" panose="02020603050405020304" pitchFamily="18" charset="0"/>
                <a:sym typeface="Symbol" pitchFamily="18" charset="2"/>
              </a:rPr>
              <a:t></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sym typeface="Symbol" pitchFamily="18" charset="2"/>
              </a:rPr>
              <a:t> </a:t>
            </a:r>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D </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 id</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T </a:t>
            </a:r>
          </a:p>
          <a:p>
            <a:pPr lvl="1" eaLnBrk="1" hangingPunct="1">
              <a:buFontTx/>
              <a:buNone/>
            </a:pPr>
            <a:endParaRPr lang="en-US" altLang="zh-CN" sz="2000"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 proc id </a:t>
            </a:r>
            <a:r>
              <a:rPr lang="en-US" altLang="zh-CN" sz="2400" dirty="0" smtClean="0">
                <a:solidFill>
                  <a:srgbClr val="FF0000"/>
                </a:solidFill>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(A); D;S</a:t>
            </a:r>
          </a:p>
          <a:p>
            <a:pPr lvl="1" eaLnBrk="1" hangingPunct="1">
              <a:buFont typeface="Monotype Sorts" pitchFamily="2" charset="2"/>
              <a:buNone/>
            </a:pPr>
            <a:endParaRPr lang="en-US" altLang="zh-CN" sz="2000" dirty="0">
              <a:latin typeface="Times New Roman" panose="02020603050405020304" pitchFamily="18" charset="0"/>
              <a:cs typeface="Times New Roman" panose="02020603050405020304" pitchFamily="18" charset="0"/>
            </a:endParaRPr>
          </a:p>
          <a:p>
            <a:pPr lvl="1" eaLnBrk="1" hangingPunct="1">
              <a:buFont typeface="Monotype Sorts" pitchFamily="2" charset="2"/>
              <a:buNone/>
            </a:pPr>
            <a:endParaRPr lang="en-US" altLang="zh-CN" sz="2000" dirty="0" smtClean="0">
              <a:latin typeface="Times New Roman" panose="02020603050405020304" pitchFamily="18" charset="0"/>
              <a:cs typeface="Times New Roman" panose="02020603050405020304" pitchFamily="18" charset="0"/>
            </a:endParaRPr>
          </a:p>
          <a:p>
            <a:pPr lvl="1" eaLnBrk="1" hangingPunct="1">
              <a:buFont typeface="Monotype Sorts" pitchFamily="2" charset="2"/>
              <a:buNone/>
            </a:pPr>
            <a:endParaRPr lang="en-US" altLang="zh-CN" sz="2000" dirty="0" smtClean="0">
              <a:latin typeface="Times New Roman" panose="02020603050405020304" pitchFamily="18" charset="0"/>
              <a:cs typeface="Times New Roman" panose="02020603050405020304" pitchFamily="18" charset="0"/>
            </a:endParaRPr>
          </a:p>
          <a:p>
            <a:pPr lvl="1" eaLnBrk="1" hangingPunct="1">
              <a:buFont typeface="Monotype Sorts" pitchFamily="2" charset="2"/>
              <a:buNone/>
            </a:pPr>
            <a:endParaRPr lang="en-US" altLang="zh-CN" sz="2000" dirty="0">
              <a:latin typeface="Times New Roman" panose="02020603050405020304" pitchFamily="18" charset="0"/>
              <a:cs typeface="Times New Roman" panose="02020603050405020304" pitchFamily="18" charset="0"/>
            </a:endParaRPr>
          </a:p>
          <a:p>
            <a:pPr eaLnBrk="1" hangingPunct="1">
              <a:buNone/>
            </a:pPr>
            <a:r>
              <a:rPr lang="en-US" altLang="zh-CN" sz="24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sym typeface="Symbol"/>
              </a:rPr>
              <a:t></a:t>
            </a:r>
            <a:endParaRPr lang="en-US" altLang="zh-CN" sz="2400"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sz="2000"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sz="2000"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sz="2000" dirty="0" smtClean="0">
              <a:latin typeface="Times New Roman" panose="02020603050405020304" pitchFamily="18" charset="0"/>
              <a:cs typeface="Times New Roman" panose="02020603050405020304" pitchFamily="18" charset="0"/>
            </a:endParaRPr>
          </a:p>
        </p:txBody>
      </p:sp>
      <p:sp>
        <p:nvSpPr>
          <p:cNvPr id="384009" name="Text Box 9"/>
          <p:cNvSpPr txBox="1">
            <a:spLocks noChangeArrowheads="1"/>
          </p:cNvSpPr>
          <p:nvPr/>
        </p:nvSpPr>
        <p:spPr bwMode="auto">
          <a:xfrm>
            <a:off x="1371600" y="2303875"/>
            <a:ext cx="764314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t= </a:t>
            </a:r>
            <a:r>
              <a:rPr lang="en-US" altLang="zh-CN" dirty="0" err="1">
                <a:solidFill>
                  <a:srgbClr val="0000FF"/>
                </a:solidFill>
                <a:ea typeface="宋体" pitchFamily="2" charset="-122"/>
              </a:rPr>
              <a:t>maketable</a:t>
            </a:r>
            <a:r>
              <a:rPr lang="en-US" altLang="zh-CN" dirty="0">
                <a:solidFill>
                  <a:srgbClr val="0000FF"/>
                </a:solidFill>
                <a:ea typeface="宋体" pitchFamily="2" charset="-122"/>
              </a:rPr>
              <a:t>(nil</a:t>
            </a:r>
            <a:r>
              <a:rPr lang="en-US" altLang="zh-CN" dirty="0" smtClean="0">
                <a:solidFill>
                  <a:srgbClr val="0000FF"/>
                </a:solidFill>
                <a:ea typeface="宋体" pitchFamily="2" charset="-122"/>
              </a:rPr>
              <a:t>);  </a:t>
            </a:r>
            <a:r>
              <a:rPr lang="en-US" altLang="zh-CN" dirty="0">
                <a:solidFill>
                  <a:srgbClr val="0000FF"/>
                </a:solidFill>
                <a:ea typeface="宋体" pitchFamily="2" charset="-122"/>
              </a:rPr>
              <a:t>push(t, </a:t>
            </a:r>
            <a:r>
              <a:rPr lang="en-US" altLang="zh-CN" dirty="0" err="1">
                <a:solidFill>
                  <a:srgbClr val="0000FF"/>
                </a:solidFill>
                <a:ea typeface="宋体" pitchFamily="2" charset="-122"/>
              </a:rPr>
              <a:t>tableptr</a:t>
            </a:r>
            <a:r>
              <a:rPr lang="en-US" altLang="zh-CN" dirty="0">
                <a:solidFill>
                  <a:srgbClr val="0000FF"/>
                </a:solidFill>
                <a:ea typeface="宋体" pitchFamily="2" charset="-122"/>
              </a:rPr>
              <a:t>);  push(0, offset</a:t>
            </a:r>
            <a:r>
              <a:rPr lang="en-US" altLang="zh-CN" dirty="0" smtClean="0">
                <a:solidFill>
                  <a:srgbClr val="0000FF"/>
                </a:solidFill>
                <a:ea typeface="宋体" pitchFamily="2" charset="-122"/>
              </a:rPr>
              <a:t>);  </a:t>
            </a:r>
            <a:r>
              <a:rPr lang="en-US" altLang="zh-CN" dirty="0">
                <a:solidFill>
                  <a:srgbClr val="0000FF"/>
                </a:solidFill>
                <a:ea typeface="宋体" pitchFamily="2" charset="-122"/>
              </a:rPr>
              <a:t>}</a:t>
            </a:r>
          </a:p>
        </p:txBody>
      </p:sp>
      <p:sp>
        <p:nvSpPr>
          <p:cNvPr id="384010" name="Text Box 10"/>
          <p:cNvSpPr txBox="1">
            <a:spLocks noChangeArrowheads="1"/>
          </p:cNvSpPr>
          <p:nvPr/>
        </p:nvSpPr>
        <p:spPr bwMode="auto">
          <a:xfrm>
            <a:off x="1871700" y="3158970"/>
            <a:ext cx="682635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enter(</a:t>
            </a:r>
            <a:r>
              <a:rPr lang="en-US" altLang="zh-CN" dirty="0">
                <a:solidFill>
                  <a:srgbClr val="FF0000"/>
                </a:solidFill>
                <a:ea typeface="宋体" pitchFamily="2" charset="-122"/>
              </a:rPr>
              <a:t>top(</a:t>
            </a:r>
            <a:r>
              <a:rPr lang="en-US" altLang="zh-CN" dirty="0" err="1">
                <a:solidFill>
                  <a:srgbClr val="FF0000"/>
                </a:solidFill>
                <a:ea typeface="宋体" pitchFamily="2" charset="-122"/>
              </a:rPr>
              <a:t>tableptr</a:t>
            </a:r>
            <a:r>
              <a:rPr lang="en-US" altLang="zh-CN" dirty="0">
                <a:solidFill>
                  <a:srgbClr val="FF0000"/>
                </a:solidFill>
                <a:ea typeface="宋体" pitchFamily="2" charset="-122"/>
              </a:rPr>
              <a:t>), </a:t>
            </a:r>
            <a:r>
              <a:rPr lang="en-US" altLang="zh-CN" dirty="0">
                <a:solidFill>
                  <a:srgbClr val="0000FF"/>
                </a:solidFill>
                <a:ea typeface="宋体" pitchFamily="2" charset="-122"/>
              </a:rPr>
              <a:t>id.name, </a:t>
            </a:r>
            <a:r>
              <a:rPr lang="en-US" altLang="zh-CN" dirty="0" err="1">
                <a:solidFill>
                  <a:srgbClr val="0000FF"/>
                </a:solidFill>
                <a:ea typeface="宋体" pitchFamily="2" charset="-122"/>
              </a:rPr>
              <a:t>T.type</a:t>
            </a:r>
            <a:r>
              <a:rPr lang="en-US" altLang="zh-CN" dirty="0">
                <a:solidFill>
                  <a:srgbClr val="0000FF"/>
                </a:solidFill>
                <a:ea typeface="宋体" pitchFamily="2" charset="-122"/>
              </a:rPr>
              <a:t>, </a:t>
            </a:r>
            <a:r>
              <a:rPr lang="en-US" altLang="zh-CN" dirty="0">
                <a:solidFill>
                  <a:srgbClr val="FF0000"/>
                </a:solidFill>
                <a:ea typeface="宋体" pitchFamily="2" charset="-122"/>
              </a:rPr>
              <a:t>top(offset)</a:t>
            </a:r>
            <a:r>
              <a:rPr lang="en-US" altLang="zh-CN" dirty="0">
                <a:solidFill>
                  <a:srgbClr val="0000FF"/>
                </a:solidFill>
                <a:ea typeface="宋体" pitchFamily="2" charset="-122"/>
              </a:rPr>
              <a:t>);</a:t>
            </a:r>
          </a:p>
          <a:p>
            <a:pPr eaLnBrk="1" hangingPunct="1"/>
            <a:r>
              <a:rPr lang="en-US" altLang="zh-CN" dirty="0">
                <a:solidFill>
                  <a:srgbClr val="0000FF"/>
                </a:solidFill>
                <a:ea typeface="宋体" pitchFamily="2" charset="-122"/>
              </a:rPr>
              <a:t>    top(offset)=top(offset)+</a:t>
            </a:r>
            <a:r>
              <a:rPr lang="en-US" altLang="zh-CN" dirty="0" err="1" smtClean="0">
                <a:solidFill>
                  <a:srgbClr val="0000FF"/>
                </a:solidFill>
                <a:ea typeface="宋体" pitchFamily="2" charset="-122"/>
              </a:rPr>
              <a:t>T.width</a:t>
            </a:r>
            <a:r>
              <a:rPr lang="en-US" altLang="zh-CN" dirty="0" smtClean="0">
                <a:solidFill>
                  <a:srgbClr val="0000FF"/>
                </a:solidFill>
                <a:ea typeface="宋体" pitchFamily="2" charset="-122"/>
              </a:rPr>
              <a:t>;  </a:t>
            </a:r>
            <a:r>
              <a:rPr lang="en-US" altLang="zh-CN" dirty="0">
                <a:solidFill>
                  <a:srgbClr val="0000FF"/>
                </a:solidFill>
                <a:ea typeface="宋体" pitchFamily="2" charset="-122"/>
              </a:rPr>
              <a:t>}</a:t>
            </a:r>
          </a:p>
        </p:txBody>
      </p:sp>
      <p:sp>
        <p:nvSpPr>
          <p:cNvPr id="384012" name="Text Box 12"/>
          <p:cNvSpPr txBox="1">
            <a:spLocks noChangeArrowheads="1"/>
          </p:cNvSpPr>
          <p:nvPr/>
        </p:nvSpPr>
        <p:spPr bwMode="auto">
          <a:xfrm>
            <a:off x="2096725" y="3969060"/>
            <a:ext cx="6795755"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smtClean="0">
                <a:solidFill>
                  <a:srgbClr val="0000FF"/>
                </a:solidFill>
                <a:ea typeface="宋体" pitchFamily="2" charset="-122"/>
              </a:rPr>
              <a:t>    </a:t>
            </a:r>
            <a:r>
              <a:rPr lang="en-US" altLang="zh-CN" dirty="0" smtClean="0">
                <a:ea typeface="宋体" pitchFamily="2" charset="-122"/>
              </a:rPr>
              <a:t>   </a:t>
            </a:r>
            <a:r>
              <a:rPr lang="en-US" altLang="zh-CN" dirty="0" smtClean="0">
                <a:solidFill>
                  <a:srgbClr val="0000FF"/>
                </a:solidFill>
                <a:ea typeface="宋体" pitchFamily="2" charset="-122"/>
              </a:rPr>
              <a:t>          {  </a:t>
            </a:r>
          </a:p>
          <a:p>
            <a:pPr eaLnBrk="1" hangingPunct="1"/>
            <a:r>
              <a:rPr lang="en-US" altLang="zh-CN" dirty="0">
                <a:solidFill>
                  <a:srgbClr val="0000FF"/>
                </a:solidFill>
                <a:ea typeface="宋体" pitchFamily="2" charset="-122"/>
              </a:rPr>
              <a:t> </a:t>
            </a:r>
            <a:r>
              <a:rPr lang="en-US" altLang="zh-CN" dirty="0" smtClean="0">
                <a:solidFill>
                  <a:srgbClr val="0000FF"/>
                </a:solidFill>
                <a:ea typeface="宋体" pitchFamily="2" charset="-122"/>
              </a:rPr>
              <a:t>   t=top(</a:t>
            </a:r>
            <a:r>
              <a:rPr lang="en-US" altLang="zh-CN" dirty="0" err="1" smtClean="0">
                <a:solidFill>
                  <a:srgbClr val="0000FF"/>
                </a:solidFill>
                <a:ea typeface="宋体" pitchFamily="2" charset="-122"/>
              </a:rPr>
              <a:t>tableptr</a:t>
            </a:r>
            <a:r>
              <a:rPr lang="en-US" altLang="zh-CN" dirty="0">
                <a:solidFill>
                  <a:srgbClr val="0000FF"/>
                </a:solidFill>
                <a:ea typeface="宋体" pitchFamily="2" charset="-122"/>
              </a:rPr>
              <a:t>);</a:t>
            </a:r>
          </a:p>
          <a:p>
            <a:pPr eaLnBrk="1" hangingPunct="1"/>
            <a:r>
              <a:rPr lang="en-US" altLang="zh-CN" dirty="0" smtClean="0">
                <a:solidFill>
                  <a:srgbClr val="0000FF"/>
                </a:solidFill>
              </a:rPr>
              <a:t>    </a:t>
            </a:r>
            <a:r>
              <a:rPr lang="en-US" altLang="zh-CN" dirty="0" err="1" smtClean="0">
                <a:solidFill>
                  <a:srgbClr val="0000FF"/>
                </a:solidFill>
              </a:rPr>
              <a:t>addtheader</a:t>
            </a:r>
            <a:r>
              <a:rPr lang="en-US" altLang="zh-CN" dirty="0" smtClean="0">
                <a:solidFill>
                  <a:srgbClr val="0000FF"/>
                </a:solidFill>
              </a:rPr>
              <a:t>(t</a:t>
            </a:r>
            <a:r>
              <a:rPr lang="en-US" altLang="zh-CN" dirty="0">
                <a:solidFill>
                  <a:srgbClr val="0000FF"/>
                </a:solidFill>
              </a:rPr>
              <a:t>, </a:t>
            </a:r>
            <a:r>
              <a:rPr lang="en-US" altLang="zh-CN" dirty="0" err="1">
                <a:solidFill>
                  <a:srgbClr val="0000FF"/>
                </a:solidFill>
              </a:rPr>
              <a:t>A.num</a:t>
            </a:r>
            <a:r>
              <a:rPr lang="en-US" altLang="zh-CN" dirty="0">
                <a:solidFill>
                  <a:srgbClr val="0000FF"/>
                </a:solidFill>
              </a:rPr>
              <a:t>, </a:t>
            </a:r>
            <a:r>
              <a:rPr lang="pt-BR" altLang="zh-CN" dirty="0">
                <a:solidFill>
                  <a:srgbClr val="0000FF"/>
                </a:solidFill>
              </a:rPr>
              <a:t>A.pwth,</a:t>
            </a:r>
            <a:r>
              <a:rPr lang="pt-BR" altLang="zh-CN" dirty="0"/>
              <a:t> </a:t>
            </a:r>
            <a:r>
              <a:rPr lang="en-US" altLang="zh-CN" dirty="0" smtClean="0">
                <a:solidFill>
                  <a:srgbClr val="0000FF"/>
                </a:solidFill>
              </a:rPr>
              <a:t>void</a:t>
            </a:r>
            <a:r>
              <a:rPr lang="en-US" altLang="zh-CN" dirty="0">
                <a:solidFill>
                  <a:srgbClr val="0000FF"/>
                </a:solidFill>
              </a:rPr>
              <a:t>, top(offset</a:t>
            </a:r>
            <a:r>
              <a:rPr lang="en-US" altLang="zh-CN" dirty="0" smtClean="0">
                <a:solidFill>
                  <a:srgbClr val="0000FF"/>
                </a:solidFill>
              </a:rPr>
              <a:t>));</a:t>
            </a:r>
            <a:r>
              <a:rPr lang="en-US" altLang="zh-CN" dirty="0" smtClean="0">
                <a:solidFill>
                  <a:srgbClr val="0000FF"/>
                </a:solidFill>
                <a:ea typeface="宋体" pitchFamily="2" charset="-122"/>
              </a:rPr>
              <a:t>    </a:t>
            </a:r>
          </a:p>
          <a:p>
            <a:pPr eaLnBrk="1" hangingPunct="1"/>
            <a:r>
              <a:rPr lang="en-US" altLang="zh-CN" dirty="0" smtClean="0">
                <a:solidFill>
                  <a:srgbClr val="0000FF"/>
                </a:solidFill>
                <a:ea typeface="宋体" pitchFamily="2" charset="-122"/>
              </a:rPr>
              <a:t>    pop(</a:t>
            </a:r>
            <a:r>
              <a:rPr lang="en-US" altLang="zh-CN" dirty="0" err="1" smtClean="0">
                <a:solidFill>
                  <a:srgbClr val="0000FF"/>
                </a:solidFill>
                <a:ea typeface="宋体" pitchFamily="2" charset="-122"/>
              </a:rPr>
              <a:t>tableptr</a:t>
            </a:r>
            <a:r>
              <a:rPr lang="en-US" altLang="zh-CN" dirty="0">
                <a:solidFill>
                  <a:srgbClr val="0000FF"/>
                </a:solidFill>
                <a:ea typeface="宋体" pitchFamily="2" charset="-122"/>
              </a:rPr>
              <a:t>); pop(offset);</a:t>
            </a:r>
          </a:p>
          <a:p>
            <a:pPr eaLnBrk="1" hangingPunct="1"/>
            <a:r>
              <a:rPr lang="en-US" altLang="zh-CN" dirty="0">
                <a:solidFill>
                  <a:srgbClr val="0000FF"/>
                </a:solidFill>
                <a:ea typeface="宋体" pitchFamily="2" charset="-122"/>
              </a:rPr>
              <a:t>    </a:t>
            </a:r>
            <a:r>
              <a:rPr lang="en-US" altLang="zh-CN" dirty="0" err="1">
                <a:solidFill>
                  <a:srgbClr val="0000FF"/>
                </a:solidFill>
                <a:ea typeface="宋体" pitchFamily="2" charset="-122"/>
              </a:rPr>
              <a:t>enterproc</a:t>
            </a:r>
            <a:r>
              <a:rPr lang="en-US" altLang="zh-CN" dirty="0">
                <a:solidFill>
                  <a:srgbClr val="0000FF"/>
                </a:solidFill>
                <a:ea typeface="宋体" pitchFamily="2" charset="-122"/>
              </a:rPr>
              <a:t>(top(</a:t>
            </a:r>
            <a:r>
              <a:rPr lang="en-US" altLang="zh-CN" dirty="0" err="1">
                <a:solidFill>
                  <a:srgbClr val="0000FF"/>
                </a:solidFill>
                <a:ea typeface="宋体" pitchFamily="2" charset="-122"/>
              </a:rPr>
              <a:t>tableptr</a:t>
            </a:r>
            <a:r>
              <a:rPr lang="en-US" altLang="zh-CN" dirty="0">
                <a:solidFill>
                  <a:srgbClr val="0000FF"/>
                </a:solidFill>
                <a:ea typeface="宋体" pitchFamily="2" charset="-122"/>
              </a:rPr>
              <a:t>), id.name, </a:t>
            </a:r>
            <a:r>
              <a:rPr lang="en-US" altLang="zh-CN" dirty="0" smtClean="0">
                <a:solidFill>
                  <a:srgbClr val="0000FF"/>
                </a:solidFill>
                <a:ea typeface="宋体" pitchFamily="2" charset="-122"/>
              </a:rPr>
              <a:t>proc, t); </a:t>
            </a:r>
            <a:r>
              <a:rPr lang="en-US" altLang="zh-CN" dirty="0">
                <a:solidFill>
                  <a:srgbClr val="0000FF"/>
                </a:solidFill>
                <a:ea typeface="宋体" pitchFamily="2" charset="-122"/>
              </a:rPr>
              <a:t>}</a:t>
            </a:r>
          </a:p>
        </p:txBody>
      </p:sp>
      <p:sp>
        <p:nvSpPr>
          <p:cNvPr id="384013" name="Text Box 13"/>
          <p:cNvSpPr txBox="1">
            <a:spLocks noChangeArrowheads="1"/>
          </p:cNvSpPr>
          <p:nvPr/>
        </p:nvSpPr>
        <p:spPr bwMode="auto">
          <a:xfrm>
            <a:off x="2239963" y="1436909"/>
            <a:ext cx="521649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a:solidFill>
                  <a:srgbClr val="0000FF"/>
                </a:solidFill>
                <a:ea typeface="宋体" pitchFamily="2" charset="-122"/>
              </a:rPr>
              <a:t>addwidth</a:t>
            </a:r>
            <a:r>
              <a:rPr lang="en-US" altLang="zh-CN" dirty="0">
                <a:solidFill>
                  <a:srgbClr val="0000FF"/>
                </a:solidFill>
                <a:ea typeface="宋体" pitchFamily="2" charset="-122"/>
              </a:rPr>
              <a:t>(top(</a:t>
            </a:r>
            <a:r>
              <a:rPr lang="en-US" altLang="zh-CN" dirty="0" err="1">
                <a:solidFill>
                  <a:srgbClr val="0000FF"/>
                </a:solidFill>
                <a:ea typeface="宋体" pitchFamily="2" charset="-122"/>
              </a:rPr>
              <a:t>tableptr</a:t>
            </a:r>
            <a:r>
              <a:rPr lang="en-US" altLang="zh-CN" dirty="0">
                <a:solidFill>
                  <a:srgbClr val="0000FF"/>
                </a:solidFill>
                <a:ea typeface="宋体" pitchFamily="2" charset="-122"/>
              </a:rPr>
              <a:t>), top(offset));</a:t>
            </a:r>
          </a:p>
          <a:p>
            <a:pPr eaLnBrk="1" hangingPunct="1"/>
            <a:r>
              <a:rPr lang="en-US" altLang="zh-CN" dirty="0">
                <a:solidFill>
                  <a:srgbClr val="0000FF"/>
                </a:solidFill>
                <a:ea typeface="宋体" pitchFamily="2" charset="-122"/>
              </a:rPr>
              <a:t>    pop(</a:t>
            </a:r>
            <a:r>
              <a:rPr lang="en-US" altLang="zh-CN" dirty="0" err="1">
                <a:solidFill>
                  <a:srgbClr val="0000FF"/>
                </a:solidFill>
                <a:ea typeface="宋体" pitchFamily="2" charset="-122"/>
              </a:rPr>
              <a:t>tableptr</a:t>
            </a:r>
            <a:r>
              <a:rPr lang="en-US" altLang="zh-CN" dirty="0">
                <a:solidFill>
                  <a:srgbClr val="0000FF"/>
                </a:solidFill>
                <a:ea typeface="宋体" pitchFamily="2" charset="-122"/>
              </a:rPr>
              <a:t>);  pop(offset</a:t>
            </a:r>
            <a:r>
              <a:rPr lang="en-US" altLang="zh-CN" dirty="0" smtClean="0">
                <a:solidFill>
                  <a:srgbClr val="0000FF"/>
                </a:solidFill>
                <a:ea typeface="宋体" pitchFamily="2" charset="-122"/>
              </a:rPr>
              <a:t>);  </a:t>
            </a:r>
            <a:r>
              <a:rPr lang="en-US" altLang="zh-CN" dirty="0">
                <a:solidFill>
                  <a:srgbClr val="0000FF"/>
                </a:solidFill>
                <a:ea typeface="宋体" pitchFamily="2" charset="-122"/>
              </a:rPr>
              <a:t>}</a:t>
            </a:r>
          </a:p>
        </p:txBody>
      </p:sp>
      <p:grpSp>
        <p:nvGrpSpPr>
          <p:cNvPr id="3" name="组合 2"/>
          <p:cNvGrpSpPr/>
          <p:nvPr/>
        </p:nvGrpSpPr>
        <p:grpSpPr>
          <a:xfrm>
            <a:off x="7317305" y="45005"/>
            <a:ext cx="1755235" cy="1628800"/>
            <a:chOff x="7407275" y="8620"/>
            <a:chExt cx="1755235" cy="1628800"/>
          </a:xfrm>
        </p:grpSpPr>
        <p:sp>
          <p:nvSpPr>
            <p:cNvPr id="2" name="矩形 1"/>
            <p:cNvSpPr/>
            <p:nvPr/>
          </p:nvSpPr>
          <p:spPr bwMode="auto">
            <a:xfrm>
              <a:off x="7407275" y="8620"/>
              <a:ext cx="1755235" cy="1628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pic>
          <p:nvPicPr>
            <p:cNvPr id="1771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7325" y="53625"/>
              <a:ext cx="1607390" cy="1518091"/>
            </a:xfrm>
            <a:prstGeom prst="rect">
              <a:avLst/>
            </a:prstGeom>
            <a:solidFill>
              <a:srgbClr val="FFFF00"/>
            </a:solidFill>
            <a:ln>
              <a:noFill/>
            </a:ln>
          </p:spPr>
        </p:pic>
      </p:grpSp>
      <p:grpSp>
        <p:nvGrpSpPr>
          <p:cNvPr id="5" name="组合 4"/>
          <p:cNvGrpSpPr/>
          <p:nvPr/>
        </p:nvGrpSpPr>
        <p:grpSpPr>
          <a:xfrm>
            <a:off x="3446876" y="8620"/>
            <a:ext cx="3645404" cy="1350150"/>
            <a:chOff x="2726795" y="0"/>
            <a:chExt cx="3870430" cy="1571716"/>
          </a:xfrm>
        </p:grpSpPr>
        <p:sp>
          <p:nvSpPr>
            <p:cNvPr id="4" name="矩形 3"/>
            <p:cNvSpPr/>
            <p:nvPr/>
          </p:nvSpPr>
          <p:spPr bwMode="auto">
            <a:xfrm>
              <a:off x="2726795" y="0"/>
              <a:ext cx="3870430" cy="1571716"/>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pic>
          <p:nvPicPr>
            <p:cNvPr id="1771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6815" y="54247"/>
              <a:ext cx="3465384" cy="1394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2" name="Text Box 11"/>
          <p:cNvSpPr txBox="1">
            <a:spLocks noChangeArrowheads="1"/>
          </p:cNvSpPr>
          <p:nvPr/>
        </p:nvSpPr>
        <p:spPr bwMode="auto">
          <a:xfrm>
            <a:off x="1421650" y="5883368"/>
            <a:ext cx="507222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t=</a:t>
            </a:r>
            <a:r>
              <a:rPr lang="en-US" altLang="zh-CN" dirty="0" err="1">
                <a:solidFill>
                  <a:srgbClr val="0000FF"/>
                </a:solidFill>
                <a:ea typeface="宋体" pitchFamily="2" charset="-122"/>
              </a:rPr>
              <a:t>maketable</a:t>
            </a:r>
            <a:r>
              <a:rPr lang="en-US" altLang="zh-CN" dirty="0">
                <a:solidFill>
                  <a:srgbClr val="0000FF"/>
                </a:solidFill>
                <a:ea typeface="宋体" pitchFamily="2" charset="-122"/>
              </a:rPr>
              <a:t>(</a:t>
            </a:r>
            <a:r>
              <a:rPr lang="en-US" altLang="zh-CN" dirty="0">
                <a:solidFill>
                  <a:srgbClr val="FF0000"/>
                </a:solidFill>
                <a:ea typeface="宋体" pitchFamily="2" charset="-122"/>
              </a:rPr>
              <a:t>top(</a:t>
            </a:r>
            <a:r>
              <a:rPr lang="en-US" altLang="zh-CN" dirty="0" err="1">
                <a:solidFill>
                  <a:srgbClr val="FF0000"/>
                </a:solidFill>
                <a:ea typeface="宋体" pitchFamily="2" charset="-122"/>
              </a:rPr>
              <a:t>tableptr</a:t>
            </a:r>
            <a:r>
              <a:rPr lang="en-US" altLang="zh-CN" dirty="0">
                <a:solidFill>
                  <a:srgbClr val="FF0000"/>
                </a:solidFill>
                <a:ea typeface="宋体" pitchFamily="2" charset="-122"/>
              </a:rPr>
              <a:t>)</a:t>
            </a:r>
            <a:r>
              <a:rPr lang="en-US" altLang="zh-CN" dirty="0">
                <a:solidFill>
                  <a:srgbClr val="0000FF"/>
                </a:solidFill>
                <a:ea typeface="宋体" pitchFamily="2" charset="-122"/>
              </a:rPr>
              <a:t>);</a:t>
            </a:r>
          </a:p>
          <a:p>
            <a:pPr eaLnBrk="1" hangingPunct="1"/>
            <a:r>
              <a:rPr lang="en-US" altLang="zh-CN" dirty="0">
                <a:solidFill>
                  <a:srgbClr val="0000FF"/>
                </a:solidFill>
                <a:ea typeface="宋体" pitchFamily="2" charset="-122"/>
              </a:rPr>
              <a:t>    push(t, </a:t>
            </a:r>
            <a:r>
              <a:rPr lang="en-US" altLang="zh-CN" dirty="0" err="1">
                <a:solidFill>
                  <a:srgbClr val="0000FF"/>
                </a:solidFill>
                <a:ea typeface="宋体" pitchFamily="2" charset="-122"/>
              </a:rPr>
              <a:t>tableptr</a:t>
            </a:r>
            <a:r>
              <a:rPr lang="en-US" altLang="zh-CN" dirty="0">
                <a:solidFill>
                  <a:srgbClr val="0000FF"/>
                </a:solidFill>
                <a:ea typeface="宋体" pitchFamily="2" charset="-122"/>
              </a:rPr>
              <a:t>); push(0, offset</a:t>
            </a:r>
            <a:r>
              <a:rPr lang="en-US" altLang="zh-CN" dirty="0" smtClean="0">
                <a:solidFill>
                  <a:srgbClr val="0000FF"/>
                </a:solidFill>
                <a:ea typeface="宋体" pitchFamily="2" charset="-122"/>
              </a:rPr>
              <a:t>);  </a:t>
            </a:r>
            <a:r>
              <a:rPr lang="en-US" altLang="zh-CN" dirty="0">
                <a:solidFill>
                  <a:srgbClr val="0000FF"/>
                </a:solidFill>
                <a:ea typeface="宋体"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4008"/>
                                        </p:tgtEl>
                                        <p:attrNameLst>
                                          <p:attrName>style.visibility</p:attrName>
                                        </p:attrNameLst>
                                      </p:cBhvr>
                                      <p:to>
                                        <p:strVal val="visible"/>
                                      </p:to>
                                    </p:set>
                                    <p:animEffect transition="in" filter="wipe(up)">
                                      <p:cBhvr>
                                        <p:cTn id="7" dur="500"/>
                                        <p:tgtEl>
                                          <p:spTgt spid="384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4006"/>
                                        </p:tgtEl>
                                        <p:attrNameLst>
                                          <p:attrName>style.visibility</p:attrName>
                                        </p:attrNameLst>
                                      </p:cBhvr>
                                      <p:to>
                                        <p:strVal val="visible"/>
                                      </p:to>
                                    </p:set>
                                    <p:animEffect transition="in" filter="wipe(left)">
                                      <p:cBhvr>
                                        <p:cTn id="12" dur="500"/>
                                        <p:tgtEl>
                                          <p:spTgt spid="3840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4009">
                                            <p:txEl>
                                              <p:pRg st="0" end="0"/>
                                            </p:txEl>
                                          </p:spTgt>
                                        </p:tgtEl>
                                        <p:attrNameLst>
                                          <p:attrName>style.visibility</p:attrName>
                                        </p:attrNameLst>
                                      </p:cBhvr>
                                      <p:to>
                                        <p:strVal val="visible"/>
                                      </p:to>
                                    </p:set>
                                    <p:animEffect transition="in" filter="wipe(left)">
                                      <p:cBhvr>
                                        <p:cTn id="17" dur="500"/>
                                        <p:tgtEl>
                                          <p:spTgt spid="38400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4005"/>
                                        </p:tgtEl>
                                        <p:attrNameLst>
                                          <p:attrName>style.visibility</p:attrName>
                                        </p:attrNameLst>
                                      </p:cBhvr>
                                      <p:to>
                                        <p:strVal val="visible"/>
                                      </p:to>
                                    </p:set>
                                    <p:animEffect transition="in" filter="wipe(left)">
                                      <p:cBhvr>
                                        <p:cTn id="22" dur="500"/>
                                        <p:tgtEl>
                                          <p:spTgt spid="3840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4010">
                                            <p:txEl>
                                              <p:pRg st="0" end="0"/>
                                            </p:txEl>
                                          </p:spTgt>
                                        </p:tgtEl>
                                        <p:attrNameLst>
                                          <p:attrName>style.visibility</p:attrName>
                                        </p:attrNameLst>
                                      </p:cBhvr>
                                      <p:to>
                                        <p:strVal val="visible"/>
                                      </p:to>
                                    </p:set>
                                    <p:animEffect transition="in" filter="wipe(left)">
                                      <p:cBhvr>
                                        <p:cTn id="27" dur="500"/>
                                        <p:tgtEl>
                                          <p:spTgt spid="384010">
                                            <p:txEl>
                                              <p:pRg st="0" end="0"/>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84010">
                                            <p:txEl>
                                              <p:pRg st="1" end="1"/>
                                            </p:txEl>
                                          </p:spTgt>
                                        </p:tgtEl>
                                        <p:attrNameLst>
                                          <p:attrName>style.visibility</p:attrName>
                                        </p:attrNameLst>
                                      </p:cBhvr>
                                      <p:to>
                                        <p:strVal val="visible"/>
                                      </p:to>
                                    </p:set>
                                    <p:animEffect transition="in" filter="wipe(left)">
                                      <p:cBhvr>
                                        <p:cTn id="31" dur="500"/>
                                        <p:tgtEl>
                                          <p:spTgt spid="384010">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animEffect transition="in" filter="wipe(left)">
                                      <p:cBhvr>
                                        <p:cTn id="41" dur="500"/>
                                        <p:tgtEl>
                                          <p:spTgt spid="22">
                                            <p:txEl>
                                              <p:pRg st="0" end="0"/>
                                            </p:txEl>
                                          </p:spTgt>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2">
                                            <p:txEl>
                                              <p:pRg st="1" end="1"/>
                                            </p:txEl>
                                          </p:spTgt>
                                        </p:tgtEl>
                                        <p:attrNameLst>
                                          <p:attrName>style.visibility</p:attrName>
                                        </p:attrNameLst>
                                      </p:cBhvr>
                                      <p:to>
                                        <p:strVal val="visible"/>
                                      </p:to>
                                    </p:set>
                                    <p:animEffect transition="in" filter="wipe(left)">
                                      <p:cBhvr>
                                        <p:cTn id="45" dur="500"/>
                                        <p:tgtEl>
                                          <p:spTgt spid="22">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84003"/>
                                        </p:tgtEl>
                                        <p:attrNameLst>
                                          <p:attrName>style.visibility</p:attrName>
                                        </p:attrNameLst>
                                      </p:cBhvr>
                                      <p:to>
                                        <p:strVal val="visible"/>
                                      </p:to>
                                    </p:set>
                                    <p:animEffect transition="in" filter="wipe(left)">
                                      <p:cBhvr>
                                        <p:cTn id="50" dur="500"/>
                                        <p:tgtEl>
                                          <p:spTgt spid="38400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84012">
                                            <p:txEl>
                                              <p:pRg st="0" end="0"/>
                                            </p:txEl>
                                          </p:spTgt>
                                        </p:tgtEl>
                                        <p:attrNameLst>
                                          <p:attrName>style.visibility</p:attrName>
                                        </p:attrNameLst>
                                      </p:cBhvr>
                                      <p:to>
                                        <p:strVal val="visible"/>
                                      </p:to>
                                    </p:set>
                                    <p:animEffect transition="in" filter="wipe(left)">
                                      <p:cBhvr>
                                        <p:cTn id="55" dur="500"/>
                                        <p:tgtEl>
                                          <p:spTgt spid="384012">
                                            <p:txEl>
                                              <p:pRg st="0" end="0"/>
                                            </p:txEl>
                                          </p:spTgt>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384012">
                                            <p:txEl>
                                              <p:pRg st="1" end="1"/>
                                            </p:txEl>
                                          </p:spTgt>
                                        </p:tgtEl>
                                        <p:attrNameLst>
                                          <p:attrName>style.visibility</p:attrName>
                                        </p:attrNameLst>
                                      </p:cBhvr>
                                      <p:to>
                                        <p:strVal val="visible"/>
                                      </p:to>
                                    </p:set>
                                    <p:animEffect transition="in" filter="wipe(left)">
                                      <p:cBhvr>
                                        <p:cTn id="59" dur="500"/>
                                        <p:tgtEl>
                                          <p:spTgt spid="384012">
                                            <p:txEl>
                                              <p:pRg st="1" end="1"/>
                                            </p:txEl>
                                          </p:spTgt>
                                        </p:tgtEl>
                                      </p:cBhvr>
                                    </p:animEffect>
                                  </p:childTnLst>
                                </p:cTn>
                              </p:par>
                            </p:childTnLst>
                          </p:cTn>
                        </p:par>
                        <p:par>
                          <p:cTn id="60" fill="hold" nodeType="afterGroup">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84012">
                                            <p:txEl>
                                              <p:pRg st="2" end="2"/>
                                            </p:txEl>
                                          </p:spTgt>
                                        </p:tgtEl>
                                        <p:attrNameLst>
                                          <p:attrName>style.visibility</p:attrName>
                                        </p:attrNameLst>
                                      </p:cBhvr>
                                      <p:to>
                                        <p:strVal val="visible"/>
                                      </p:to>
                                    </p:set>
                                    <p:animEffect transition="in" filter="wipe(left)">
                                      <p:cBhvr>
                                        <p:cTn id="63" dur="500"/>
                                        <p:tgtEl>
                                          <p:spTgt spid="384012">
                                            <p:txEl>
                                              <p:pRg st="2" end="2"/>
                                            </p:txEl>
                                          </p:spTgt>
                                        </p:tgtEl>
                                      </p:cBhvr>
                                    </p:animEffect>
                                  </p:childTnLst>
                                </p:cTn>
                              </p:par>
                            </p:childTnLst>
                          </p:cTn>
                        </p:par>
                        <p:par>
                          <p:cTn id="64" fill="hold" nodeType="afterGroup">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384012">
                                            <p:txEl>
                                              <p:pRg st="3" end="3"/>
                                            </p:txEl>
                                          </p:spTgt>
                                        </p:tgtEl>
                                        <p:attrNameLst>
                                          <p:attrName>style.visibility</p:attrName>
                                        </p:attrNameLst>
                                      </p:cBhvr>
                                      <p:to>
                                        <p:strVal val="visible"/>
                                      </p:to>
                                    </p:set>
                                    <p:animEffect transition="in" filter="wipe(left)">
                                      <p:cBhvr>
                                        <p:cTn id="67" dur="500"/>
                                        <p:tgtEl>
                                          <p:spTgt spid="384012">
                                            <p:txEl>
                                              <p:pRg st="3" end="3"/>
                                            </p:txEl>
                                          </p:spTgt>
                                        </p:tgtEl>
                                      </p:cBhvr>
                                    </p:animEffect>
                                  </p:childTnLst>
                                </p:cTn>
                              </p:par>
                            </p:childTnLst>
                          </p:cTn>
                        </p:par>
                        <p:par>
                          <p:cTn id="68" fill="hold" nodeType="afterGroup">
                            <p:stCondLst>
                              <p:cond delay="2000"/>
                            </p:stCondLst>
                            <p:childTnLst>
                              <p:par>
                                <p:cTn id="69" presetID="22" presetClass="entr" presetSubtype="8" fill="hold" grpId="0" nodeType="afterEffect">
                                  <p:stCondLst>
                                    <p:cond delay="0"/>
                                  </p:stCondLst>
                                  <p:childTnLst>
                                    <p:set>
                                      <p:cBhvr>
                                        <p:cTn id="70" dur="1" fill="hold">
                                          <p:stCondLst>
                                            <p:cond delay="0"/>
                                          </p:stCondLst>
                                        </p:cTn>
                                        <p:tgtEl>
                                          <p:spTgt spid="384012">
                                            <p:txEl>
                                              <p:pRg st="4" end="4"/>
                                            </p:txEl>
                                          </p:spTgt>
                                        </p:tgtEl>
                                        <p:attrNameLst>
                                          <p:attrName>style.visibility</p:attrName>
                                        </p:attrNameLst>
                                      </p:cBhvr>
                                      <p:to>
                                        <p:strVal val="visible"/>
                                      </p:to>
                                    </p:set>
                                    <p:animEffect transition="in" filter="wipe(left)">
                                      <p:cBhvr>
                                        <p:cTn id="71" dur="500"/>
                                        <p:tgtEl>
                                          <p:spTgt spid="384012">
                                            <p:txEl>
                                              <p:pRg st="4" end="4"/>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4002"/>
                                        </p:tgtEl>
                                        <p:attrNameLst>
                                          <p:attrName>style.visibility</p:attrName>
                                        </p:attrNameLst>
                                      </p:cBhvr>
                                      <p:to>
                                        <p:strVal val="visible"/>
                                      </p:to>
                                    </p:set>
                                    <p:animEffect transition="in" filter="wipe(left)">
                                      <p:cBhvr>
                                        <p:cTn id="76" dur="500"/>
                                        <p:tgtEl>
                                          <p:spTgt spid="38400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84013">
                                            <p:txEl>
                                              <p:pRg st="0" end="0"/>
                                            </p:txEl>
                                          </p:spTgt>
                                        </p:tgtEl>
                                        <p:attrNameLst>
                                          <p:attrName>style.visibility</p:attrName>
                                        </p:attrNameLst>
                                      </p:cBhvr>
                                      <p:to>
                                        <p:strVal val="visible"/>
                                      </p:to>
                                    </p:set>
                                    <p:animEffect transition="in" filter="wipe(left)">
                                      <p:cBhvr>
                                        <p:cTn id="81" dur="500"/>
                                        <p:tgtEl>
                                          <p:spTgt spid="384013">
                                            <p:txEl>
                                              <p:pRg st="0" end="0"/>
                                            </p:txEl>
                                          </p:spTgt>
                                        </p:tgtEl>
                                      </p:cBhvr>
                                    </p:animEffect>
                                  </p:childTnLst>
                                </p:cTn>
                              </p:par>
                            </p:childTnLst>
                          </p:cTn>
                        </p:par>
                        <p:par>
                          <p:cTn id="82" fill="hold" nodeType="afterGroup">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384013">
                                            <p:txEl>
                                              <p:pRg st="1" end="1"/>
                                            </p:txEl>
                                          </p:spTgt>
                                        </p:tgtEl>
                                        <p:attrNameLst>
                                          <p:attrName>style.visibility</p:attrName>
                                        </p:attrNameLst>
                                      </p:cBhvr>
                                      <p:to>
                                        <p:strVal val="visible"/>
                                      </p:to>
                                    </p:set>
                                    <p:animEffect transition="in" filter="wipe(left)">
                                      <p:cBhvr>
                                        <p:cTn id="85" dur="500"/>
                                        <p:tgtEl>
                                          <p:spTgt spid="3840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84002" grpId="0" animBg="1"/>
      <p:bldP spid="384003" grpId="0" animBg="1"/>
      <p:bldP spid="384005" grpId="0" animBg="1"/>
      <p:bldP spid="384006" grpId="0" animBg="1"/>
      <p:bldP spid="384008" grpId="0" autoUpdateAnimBg="0"/>
      <p:bldP spid="384009" grpId="0" build="p" autoUpdateAnimBg="0"/>
      <p:bldP spid="384010" grpId="0" build="p" autoUpdateAnimBg="0"/>
      <p:bldP spid="384012" grpId="0" uiExpand="1" build="p" autoUpdateAnimBg="0"/>
      <p:bldP spid="384013" grpId="0" build="p" autoUpdateAnimBg="0"/>
      <p:bldP spid="22"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Rectangle 4"/>
          <p:cNvSpPr>
            <a:spLocks noChangeArrowheads="1"/>
          </p:cNvSpPr>
          <p:nvPr/>
        </p:nvSpPr>
        <p:spPr bwMode="auto">
          <a:xfrm>
            <a:off x="217467" y="4932415"/>
            <a:ext cx="3899816"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4"/>
          <p:cNvSpPr>
            <a:spLocks noChangeArrowheads="1"/>
          </p:cNvSpPr>
          <p:nvPr/>
        </p:nvSpPr>
        <p:spPr bwMode="auto">
          <a:xfrm>
            <a:off x="251520" y="4032315"/>
            <a:ext cx="2160240"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4"/>
          <p:cNvSpPr>
            <a:spLocks noChangeArrowheads="1"/>
          </p:cNvSpPr>
          <p:nvPr/>
        </p:nvSpPr>
        <p:spPr bwMode="auto">
          <a:xfrm>
            <a:off x="201848" y="3564015"/>
            <a:ext cx="1935215"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4"/>
          <p:cNvSpPr>
            <a:spLocks noChangeArrowheads="1"/>
          </p:cNvSpPr>
          <p:nvPr/>
        </p:nvSpPr>
        <p:spPr bwMode="auto">
          <a:xfrm>
            <a:off x="175481" y="3023955"/>
            <a:ext cx="1106487"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灯片编号占位符 3"/>
          <p:cNvSpPr>
            <a:spLocks noGrp="1"/>
          </p:cNvSpPr>
          <p:nvPr>
            <p:ph type="sldNum" sz="quarter" idx="10"/>
          </p:nvPr>
        </p:nvSpPr>
        <p:spPr/>
        <p:txBody>
          <a:bodyPr/>
          <a:lstStyle/>
          <a:p>
            <a:pPr>
              <a:defRPr/>
            </a:pPr>
            <a:fld id="{986135BD-49C1-4878-B261-BAAE615D8562}" type="slidenum">
              <a:rPr lang="en-US" altLang="zh-CN"/>
              <a:pPr>
                <a:defRPr/>
              </a:pPr>
              <a:t>78</a:t>
            </a:fld>
            <a:endParaRPr lang="en-US" altLang="zh-CN"/>
          </a:p>
        </p:txBody>
      </p:sp>
      <p:sp>
        <p:nvSpPr>
          <p:cNvPr id="384003" name="Rectangle 3"/>
          <p:cNvSpPr>
            <a:spLocks noChangeArrowheads="1"/>
          </p:cNvSpPr>
          <p:nvPr/>
        </p:nvSpPr>
        <p:spPr bwMode="auto">
          <a:xfrm>
            <a:off x="202187" y="1072145"/>
            <a:ext cx="3536156"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0" name="Rectangle 7"/>
          <p:cNvSpPr>
            <a:spLocks noGrp="1" noChangeArrowheads="1"/>
          </p:cNvSpPr>
          <p:nvPr>
            <p:ph type="title"/>
          </p:nvPr>
        </p:nvSpPr>
        <p:spPr>
          <a:xfrm>
            <a:off x="304800" y="152400"/>
            <a:ext cx="8610600" cy="576263"/>
          </a:xfrm>
        </p:spPr>
        <p:txBody>
          <a:bodyPr/>
          <a:lstStyle/>
          <a:p>
            <a:pPr eaLnBrk="1" hangingPunct="1"/>
            <a:r>
              <a:rPr lang="zh-CN" altLang="en-US" sz="3600" dirty="0" smtClean="0">
                <a:latin typeface="Verdana" pitchFamily="34" charset="0"/>
              </a:rPr>
              <a:t>翻译方案</a:t>
            </a:r>
            <a:r>
              <a:rPr lang="en-US" altLang="zh-CN" sz="3600" dirty="0" smtClean="0">
                <a:latin typeface="Verdana" pitchFamily="34" charset="0"/>
              </a:rPr>
              <a:t>6.2(</a:t>
            </a:r>
            <a:r>
              <a:rPr lang="zh-CN" altLang="en-US" sz="3600" dirty="0" smtClean="0">
                <a:latin typeface="Verdana" pitchFamily="34" charset="0"/>
              </a:rPr>
              <a:t>续</a:t>
            </a:r>
            <a:r>
              <a:rPr lang="en-US" altLang="zh-CN" sz="3600" dirty="0" smtClean="0">
                <a:latin typeface="Verdana" pitchFamily="34" charset="0"/>
              </a:rPr>
              <a:t>)</a:t>
            </a:r>
          </a:p>
        </p:txBody>
      </p:sp>
      <p:sp>
        <p:nvSpPr>
          <p:cNvPr id="384008" name="Rectangle 8"/>
          <p:cNvSpPr>
            <a:spLocks noGrp="1" noChangeArrowheads="1"/>
          </p:cNvSpPr>
          <p:nvPr>
            <p:ph type="body" idx="1"/>
          </p:nvPr>
        </p:nvSpPr>
        <p:spPr>
          <a:xfrm>
            <a:off x="202186" y="1053895"/>
            <a:ext cx="4095117" cy="5207750"/>
          </a:xfrm>
        </p:spPr>
        <p:txBody>
          <a:bodyPr/>
          <a:lstStyle/>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 fun id  </a:t>
            </a:r>
            <a:r>
              <a:rPr lang="en-US" altLang="zh-CN" sz="2400" dirty="0" smtClean="0">
                <a:solidFill>
                  <a:srgbClr val="FF0000"/>
                </a:solidFill>
                <a:latin typeface="Times New Roman" panose="02020603050405020304" pitchFamily="18" charset="0"/>
                <a:cs typeface="Times New Roman" panose="02020603050405020304" pitchFamily="18" charset="0"/>
              </a:rPr>
              <a:t>N </a:t>
            </a:r>
            <a:r>
              <a:rPr lang="en-US" altLang="zh-CN" sz="2400" dirty="0" smtClean="0">
                <a:latin typeface="Times New Roman" panose="02020603050405020304" pitchFamily="18" charset="0"/>
                <a:cs typeface="Times New Roman" panose="02020603050405020304" pitchFamily="18" charset="0"/>
              </a:rPr>
              <a:t>(A):T; D; S</a:t>
            </a:r>
          </a:p>
          <a:p>
            <a:pPr lvl="1" eaLnBrk="1" hangingPunct="1">
              <a:buFontTx/>
              <a:buNone/>
            </a:pPr>
            <a:endParaRPr lang="en-US" altLang="zh-CN" sz="2000"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sz="2000"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sz="2000"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sz="2000" dirty="0" smtClean="0">
              <a:latin typeface="Times New Roman" panose="02020603050405020304" pitchFamily="18" charset="0"/>
              <a:cs typeface="Times New Roman" panose="02020603050405020304" pitchFamily="18" charset="0"/>
            </a:endParaRPr>
          </a:p>
          <a:p>
            <a:pPr eaLnBrk="1" hangingPunct="1">
              <a:buNone/>
            </a:pPr>
            <a:r>
              <a:rPr lang="en-US" altLang="zh-CN" sz="2400" dirty="0" smtClean="0">
                <a:latin typeface="Times New Roman" panose="02020603050405020304" pitchFamily="18" charset="0"/>
                <a:cs typeface="Times New Roman" panose="02020603050405020304" pitchFamily="18" charset="0"/>
                <a:sym typeface="Symbol" pitchFamily="18" charset="2"/>
              </a:rPr>
              <a:t>A</a:t>
            </a:r>
          </a:p>
          <a:p>
            <a:pPr eaLnBrk="1" hangingPunct="1">
              <a:lnSpc>
                <a:spcPct val="150000"/>
              </a:lnSpc>
              <a:buNone/>
            </a:pPr>
            <a:r>
              <a:rPr lang="en-US" altLang="zh-CN" sz="2400" dirty="0" err="1" smtClean="0">
                <a:latin typeface="Times New Roman" panose="02020603050405020304" pitchFamily="18" charset="0"/>
                <a:cs typeface="Times New Roman" panose="02020603050405020304" pitchFamily="18" charset="0"/>
                <a:sym typeface="Symbol" pitchFamily="18" charset="2"/>
              </a:rPr>
              <a:t>Aparamlist</a:t>
            </a:r>
            <a:endParaRPr lang="en-US" altLang="zh-CN" sz="2400" dirty="0">
              <a:latin typeface="Times New Roman" panose="02020603050405020304" pitchFamily="18" charset="0"/>
              <a:cs typeface="Times New Roman" panose="02020603050405020304" pitchFamily="18" charset="0"/>
              <a:sym typeface="Symbol" pitchFamily="18" charset="2"/>
            </a:endParaRPr>
          </a:p>
          <a:p>
            <a:pPr eaLnBrk="1" hangingPunct="1">
              <a:buNone/>
            </a:pPr>
            <a:r>
              <a:rPr lang="en-US" altLang="zh-CN" sz="2400" dirty="0" err="1" smtClean="0">
                <a:latin typeface="Times New Roman" panose="02020603050405020304" pitchFamily="18" charset="0"/>
                <a:cs typeface="Times New Roman" panose="02020603050405020304" pitchFamily="18" charset="0"/>
                <a:sym typeface="Symbol" pitchFamily="18" charset="2"/>
              </a:rPr>
              <a:t>paramlistid:T</a:t>
            </a:r>
            <a:r>
              <a:rPr lang="en-US" altLang="zh-CN" sz="2400" dirty="0" smtClean="0">
                <a:latin typeface="Times New Roman" panose="02020603050405020304" pitchFamily="18" charset="0"/>
                <a:cs typeface="Times New Roman" panose="02020603050405020304" pitchFamily="18" charset="0"/>
                <a:sym typeface="Symbol" pitchFamily="18" charset="2"/>
              </a:rPr>
              <a:t> </a:t>
            </a:r>
          </a:p>
          <a:p>
            <a:pPr eaLnBrk="1" hangingPunct="1">
              <a:buNone/>
            </a:pPr>
            <a:endParaRPr lang="en-US" altLang="zh-CN" sz="2400" dirty="0">
              <a:latin typeface="Times New Roman" panose="02020603050405020304" pitchFamily="18" charset="0"/>
              <a:cs typeface="Times New Roman" panose="02020603050405020304" pitchFamily="18" charset="0"/>
              <a:sym typeface="Symbol" pitchFamily="18" charset="2"/>
            </a:endParaRPr>
          </a:p>
          <a:p>
            <a:pPr eaLnBrk="1" hangingPunct="1">
              <a:buNone/>
            </a:pPr>
            <a:r>
              <a:rPr lang="en-US" altLang="zh-CN" sz="2400" dirty="0" err="1">
                <a:latin typeface="Times New Roman" panose="02020603050405020304" pitchFamily="18" charset="0"/>
                <a:cs typeface="Times New Roman" panose="02020603050405020304" pitchFamily="18" charset="0"/>
                <a:sym typeface="Symbol" pitchFamily="18" charset="2"/>
              </a:rPr>
              <a:t>paramlist</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sym typeface="Symbol" pitchFamily="18" charset="2"/>
              </a:rPr>
              <a:t> </a:t>
            </a:r>
            <a:r>
              <a:rPr lang="en-US" altLang="zh-CN" sz="2400" dirty="0" smtClean="0">
                <a:latin typeface="Times New Roman" panose="02020603050405020304" pitchFamily="18" charset="0"/>
                <a:cs typeface="Times New Roman" panose="02020603050405020304" pitchFamily="18" charset="0"/>
                <a:sym typeface="Symbol" pitchFamily="18" charset="2"/>
              </a:rPr>
              <a:t>paramlist</a:t>
            </a:r>
            <a:r>
              <a:rPr lang="en-US" altLang="zh-CN" sz="2400" baseline="-25000" dirty="0" smtClean="0">
                <a:latin typeface="Times New Roman" panose="02020603050405020304" pitchFamily="18" charset="0"/>
                <a:cs typeface="Times New Roman" panose="02020603050405020304" pitchFamily="18" charset="0"/>
                <a:sym typeface="Symbol" pitchFamily="18" charset="2"/>
              </a:rPr>
              <a:t>1</a:t>
            </a:r>
            <a:r>
              <a:rPr lang="en-US" altLang="zh-CN" sz="2400" dirty="0" smtClean="0">
                <a:latin typeface="Times New Roman" panose="02020603050405020304" pitchFamily="18" charset="0"/>
                <a:cs typeface="Times New Roman" panose="02020603050405020304" pitchFamily="18" charset="0"/>
                <a:sym typeface="Symbol" pitchFamily="18" charset="2"/>
              </a:rPr>
              <a:t>, </a:t>
            </a:r>
            <a:r>
              <a:rPr lang="en-US" altLang="zh-CN" sz="2400" dirty="0" err="1" smtClean="0">
                <a:latin typeface="Times New Roman" panose="02020603050405020304" pitchFamily="18" charset="0"/>
                <a:cs typeface="Times New Roman" panose="02020603050405020304" pitchFamily="18" charset="0"/>
                <a:sym typeface="Symbol" pitchFamily="18" charset="2"/>
              </a:rPr>
              <a:t>id:T</a:t>
            </a:r>
            <a:endParaRPr lang="en-US" altLang="zh-CN" sz="2400" dirty="0" smtClean="0">
              <a:latin typeface="Times New Roman" panose="02020603050405020304" pitchFamily="18" charset="0"/>
              <a:cs typeface="Times New Roman" panose="02020603050405020304" pitchFamily="18" charset="0"/>
              <a:sym typeface="Symbol" pitchFamily="18" charset="2"/>
            </a:endParaRPr>
          </a:p>
        </p:txBody>
      </p:sp>
      <p:sp>
        <p:nvSpPr>
          <p:cNvPr id="21" name="Text Box 12"/>
          <p:cNvSpPr txBox="1">
            <a:spLocks noChangeArrowheads="1"/>
          </p:cNvSpPr>
          <p:nvPr/>
        </p:nvSpPr>
        <p:spPr bwMode="auto">
          <a:xfrm>
            <a:off x="1897359" y="1053895"/>
            <a:ext cx="7080464"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smtClean="0">
                <a:solidFill>
                  <a:srgbClr val="0000FF"/>
                </a:solidFill>
                <a:ea typeface="宋体" pitchFamily="2" charset="-122"/>
              </a:rPr>
              <a:t>                       {  </a:t>
            </a:r>
          </a:p>
          <a:p>
            <a:pPr eaLnBrk="1" hangingPunct="1"/>
            <a:r>
              <a:rPr lang="en-US" altLang="zh-CN" dirty="0">
                <a:solidFill>
                  <a:srgbClr val="0000FF"/>
                </a:solidFill>
                <a:ea typeface="宋体" pitchFamily="2" charset="-122"/>
              </a:rPr>
              <a:t> </a:t>
            </a:r>
            <a:r>
              <a:rPr lang="en-US" altLang="zh-CN" dirty="0" smtClean="0">
                <a:solidFill>
                  <a:srgbClr val="0000FF"/>
                </a:solidFill>
                <a:ea typeface="宋体" pitchFamily="2" charset="-122"/>
              </a:rPr>
              <a:t>   t=top(</a:t>
            </a:r>
            <a:r>
              <a:rPr lang="en-US" altLang="zh-CN" dirty="0" err="1" smtClean="0">
                <a:solidFill>
                  <a:srgbClr val="0000FF"/>
                </a:solidFill>
                <a:ea typeface="宋体" pitchFamily="2" charset="-122"/>
              </a:rPr>
              <a:t>tableptr</a:t>
            </a:r>
            <a:r>
              <a:rPr lang="en-US" altLang="zh-CN" dirty="0">
                <a:solidFill>
                  <a:srgbClr val="0000FF"/>
                </a:solidFill>
                <a:ea typeface="宋体" pitchFamily="2" charset="-122"/>
              </a:rPr>
              <a:t>);</a:t>
            </a:r>
          </a:p>
          <a:p>
            <a:pPr eaLnBrk="1" hangingPunct="1"/>
            <a:r>
              <a:rPr lang="en-US" altLang="zh-CN" dirty="0" smtClean="0">
                <a:solidFill>
                  <a:srgbClr val="0000FF"/>
                </a:solidFill>
              </a:rPr>
              <a:t>    </a:t>
            </a:r>
            <a:r>
              <a:rPr lang="en-US" altLang="zh-CN" dirty="0" err="1" smtClean="0">
                <a:solidFill>
                  <a:srgbClr val="0000FF"/>
                </a:solidFill>
              </a:rPr>
              <a:t>addtheader</a:t>
            </a:r>
            <a:r>
              <a:rPr lang="en-US" altLang="zh-CN" dirty="0" smtClean="0">
                <a:solidFill>
                  <a:srgbClr val="0000FF"/>
                </a:solidFill>
              </a:rPr>
              <a:t>(t</a:t>
            </a:r>
            <a:r>
              <a:rPr lang="en-US" altLang="zh-CN" dirty="0">
                <a:solidFill>
                  <a:srgbClr val="0000FF"/>
                </a:solidFill>
              </a:rPr>
              <a:t>, </a:t>
            </a:r>
            <a:r>
              <a:rPr lang="en-US" altLang="zh-CN" dirty="0" err="1">
                <a:solidFill>
                  <a:srgbClr val="0000FF"/>
                </a:solidFill>
              </a:rPr>
              <a:t>A.num</a:t>
            </a:r>
            <a:r>
              <a:rPr lang="en-US" altLang="zh-CN" dirty="0">
                <a:solidFill>
                  <a:srgbClr val="0000FF"/>
                </a:solidFill>
              </a:rPr>
              <a:t>, </a:t>
            </a:r>
            <a:r>
              <a:rPr lang="pt-BR" altLang="zh-CN" dirty="0">
                <a:solidFill>
                  <a:srgbClr val="0000FF"/>
                </a:solidFill>
              </a:rPr>
              <a:t>A.pwth,</a:t>
            </a:r>
            <a:r>
              <a:rPr lang="pt-BR" altLang="zh-CN" dirty="0"/>
              <a:t> </a:t>
            </a:r>
            <a:r>
              <a:rPr lang="en-US" altLang="zh-CN" dirty="0" err="1" smtClean="0">
                <a:solidFill>
                  <a:srgbClr val="0000FF"/>
                </a:solidFill>
              </a:rPr>
              <a:t>T.type</a:t>
            </a:r>
            <a:r>
              <a:rPr lang="en-US" altLang="zh-CN" dirty="0" smtClean="0">
                <a:solidFill>
                  <a:srgbClr val="0000FF"/>
                </a:solidFill>
              </a:rPr>
              <a:t>, </a:t>
            </a:r>
            <a:r>
              <a:rPr lang="en-US" altLang="zh-CN" dirty="0">
                <a:solidFill>
                  <a:srgbClr val="0000FF"/>
                </a:solidFill>
              </a:rPr>
              <a:t>top(offset</a:t>
            </a:r>
            <a:r>
              <a:rPr lang="en-US" altLang="zh-CN" dirty="0" smtClean="0">
                <a:solidFill>
                  <a:srgbClr val="0000FF"/>
                </a:solidFill>
              </a:rPr>
              <a:t>));</a:t>
            </a:r>
            <a:r>
              <a:rPr lang="en-US" altLang="zh-CN" dirty="0" smtClean="0">
                <a:solidFill>
                  <a:srgbClr val="0000FF"/>
                </a:solidFill>
                <a:ea typeface="宋体" pitchFamily="2" charset="-122"/>
              </a:rPr>
              <a:t>   </a:t>
            </a:r>
          </a:p>
          <a:p>
            <a:pPr eaLnBrk="1" hangingPunct="1"/>
            <a:r>
              <a:rPr lang="en-US" altLang="zh-CN" dirty="0" smtClean="0">
                <a:solidFill>
                  <a:srgbClr val="0000FF"/>
                </a:solidFill>
                <a:ea typeface="宋体" pitchFamily="2" charset="-122"/>
              </a:rPr>
              <a:t>    pop(</a:t>
            </a:r>
            <a:r>
              <a:rPr lang="en-US" altLang="zh-CN" dirty="0" err="1" smtClean="0">
                <a:solidFill>
                  <a:srgbClr val="0000FF"/>
                </a:solidFill>
                <a:ea typeface="宋体" pitchFamily="2" charset="-122"/>
              </a:rPr>
              <a:t>tableptr</a:t>
            </a:r>
            <a:r>
              <a:rPr lang="en-US" altLang="zh-CN" dirty="0">
                <a:solidFill>
                  <a:srgbClr val="0000FF"/>
                </a:solidFill>
                <a:ea typeface="宋体" pitchFamily="2" charset="-122"/>
              </a:rPr>
              <a:t>); pop(offset);</a:t>
            </a:r>
          </a:p>
          <a:p>
            <a:pPr eaLnBrk="1" hangingPunct="1"/>
            <a:r>
              <a:rPr lang="en-US" altLang="zh-CN" dirty="0">
                <a:solidFill>
                  <a:srgbClr val="0000FF"/>
                </a:solidFill>
                <a:ea typeface="宋体" pitchFamily="2" charset="-122"/>
              </a:rPr>
              <a:t>    </a:t>
            </a:r>
            <a:r>
              <a:rPr lang="en-US" altLang="zh-CN" dirty="0" err="1">
                <a:solidFill>
                  <a:srgbClr val="0000FF"/>
                </a:solidFill>
                <a:ea typeface="宋体" pitchFamily="2" charset="-122"/>
              </a:rPr>
              <a:t>enterproc</a:t>
            </a:r>
            <a:r>
              <a:rPr lang="en-US" altLang="zh-CN" dirty="0">
                <a:solidFill>
                  <a:srgbClr val="0000FF"/>
                </a:solidFill>
                <a:ea typeface="宋体" pitchFamily="2" charset="-122"/>
              </a:rPr>
              <a:t>(top(</a:t>
            </a:r>
            <a:r>
              <a:rPr lang="en-US" altLang="zh-CN" dirty="0" err="1">
                <a:solidFill>
                  <a:srgbClr val="0000FF"/>
                </a:solidFill>
                <a:ea typeface="宋体" pitchFamily="2" charset="-122"/>
              </a:rPr>
              <a:t>tableptr</a:t>
            </a:r>
            <a:r>
              <a:rPr lang="en-US" altLang="zh-CN" dirty="0">
                <a:solidFill>
                  <a:srgbClr val="0000FF"/>
                </a:solidFill>
                <a:ea typeface="宋体" pitchFamily="2" charset="-122"/>
              </a:rPr>
              <a:t>), </a:t>
            </a:r>
            <a:r>
              <a:rPr lang="en-US" altLang="zh-CN" dirty="0" smtClean="0">
                <a:solidFill>
                  <a:srgbClr val="0000FF"/>
                </a:solidFill>
                <a:ea typeface="宋体" pitchFamily="2" charset="-122"/>
              </a:rPr>
              <a:t>id.name, fun, </a:t>
            </a:r>
            <a:r>
              <a:rPr lang="en-US" altLang="zh-CN" dirty="0">
                <a:solidFill>
                  <a:srgbClr val="0000FF"/>
                </a:solidFill>
                <a:ea typeface="宋体" pitchFamily="2" charset="-122"/>
              </a:rPr>
              <a:t>t</a:t>
            </a:r>
            <a:r>
              <a:rPr lang="en-US" altLang="zh-CN" dirty="0" smtClean="0">
                <a:solidFill>
                  <a:srgbClr val="0000FF"/>
                </a:solidFill>
                <a:ea typeface="宋体" pitchFamily="2" charset="-122"/>
              </a:rPr>
              <a:t>); </a:t>
            </a:r>
            <a:r>
              <a:rPr lang="en-US" altLang="zh-CN" dirty="0">
                <a:solidFill>
                  <a:srgbClr val="0000FF"/>
                </a:solidFill>
                <a:ea typeface="宋体" pitchFamily="2" charset="-122"/>
              </a:rPr>
              <a:t>}</a:t>
            </a:r>
          </a:p>
        </p:txBody>
      </p:sp>
      <p:sp>
        <p:nvSpPr>
          <p:cNvPr id="23" name="Text Box 11"/>
          <p:cNvSpPr txBox="1">
            <a:spLocks noChangeArrowheads="1"/>
          </p:cNvSpPr>
          <p:nvPr/>
        </p:nvSpPr>
        <p:spPr bwMode="auto">
          <a:xfrm>
            <a:off x="1371978" y="2978950"/>
            <a:ext cx="343203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smtClean="0">
                <a:solidFill>
                  <a:srgbClr val="0000FF"/>
                </a:solidFill>
                <a:ea typeface="宋体" pitchFamily="2" charset="-122"/>
              </a:rPr>
              <a:t>A.num</a:t>
            </a:r>
            <a:r>
              <a:rPr lang="en-US" altLang="zh-CN" dirty="0" smtClean="0">
                <a:solidFill>
                  <a:srgbClr val="0000FF"/>
                </a:solidFill>
                <a:ea typeface="宋体" pitchFamily="2" charset="-122"/>
              </a:rPr>
              <a:t>=0; </a:t>
            </a:r>
            <a:r>
              <a:rPr lang="en-US" altLang="zh-CN" dirty="0" err="1" smtClean="0">
                <a:solidFill>
                  <a:srgbClr val="0000FF"/>
                </a:solidFill>
                <a:ea typeface="宋体" pitchFamily="2" charset="-122"/>
              </a:rPr>
              <a:t>A.pwth</a:t>
            </a:r>
            <a:r>
              <a:rPr lang="en-US" altLang="zh-CN" dirty="0" smtClean="0">
                <a:solidFill>
                  <a:srgbClr val="0000FF"/>
                </a:solidFill>
                <a:ea typeface="宋体" pitchFamily="2" charset="-122"/>
              </a:rPr>
              <a:t>=0; </a:t>
            </a:r>
            <a:r>
              <a:rPr lang="en-US" altLang="zh-CN" dirty="0">
                <a:solidFill>
                  <a:srgbClr val="0000FF"/>
                </a:solidFill>
                <a:ea typeface="宋体" pitchFamily="2" charset="-122"/>
              </a:rPr>
              <a:t>}</a:t>
            </a:r>
          </a:p>
        </p:txBody>
      </p:sp>
      <p:sp>
        <p:nvSpPr>
          <p:cNvPr id="25" name="Text Box 11"/>
          <p:cNvSpPr txBox="1">
            <a:spLocks noChangeArrowheads="1"/>
          </p:cNvSpPr>
          <p:nvPr/>
        </p:nvSpPr>
        <p:spPr bwMode="auto">
          <a:xfrm>
            <a:off x="2051720" y="3474005"/>
            <a:ext cx="707565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smtClean="0">
                <a:solidFill>
                  <a:srgbClr val="0000FF"/>
                </a:solidFill>
                <a:ea typeface="宋体" pitchFamily="2" charset="-122"/>
              </a:rPr>
              <a:t>A.num</a:t>
            </a:r>
            <a:r>
              <a:rPr lang="en-US" altLang="zh-CN" dirty="0" smtClean="0">
                <a:solidFill>
                  <a:srgbClr val="0000FF"/>
                </a:solidFill>
                <a:ea typeface="宋体" pitchFamily="2" charset="-122"/>
              </a:rPr>
              <a:t>=</a:t>
            </a:r>
            <a:r>
              <a:rPr lang="en-US" altLang="zh-CN" dirty="0" err="1" smtClean="0">
                <a:solidFill>
                  <a:srgbClr val="0000FF"/>
                </a:solidFill>
                <a:ea typeface="宋体" pitchFamily="2" charset="-122"/>
              </a:rPr>
              <a:t>paramlist.num</a:t>
            </a:r>
            <a:r>
              <a:rPr lang="en-US" altLang="zh-CN" dirty="0">
                <a:solidFill>
                  <a:srgbClr val="0000FF"/>
                </a:solidFill>
                <a:ea typeface="宋体" pitchFamily="2" charset="-122"/>
              </a:rPr>
              <a:t>; </a:t>
            </a:r>
            <a:r>
              <a:rPr lang="en-US" altLang="zh-CN" dirty="0" err="1" smtClean="0">
                <a:solidFill>
                  <a:srgbClr val="0000FF"/>
                </a:solidFill>
                <a:ea typeface="宋体" pitchFamily="2" charset="-122"/>
              </a:rPr>
              <a:t>A.pwth</a:t>
            </a:r>
            <a:r>
              <a:rPr lang="en-US" altLang="zh-CN" dirty="0" smtClean="0">
                <a:solidFill>
                  <a:srgbClr val="0000FF"/>
                </a:solidFill>
                <a:ea typeface="宋体" pitchFamily="2" charset="-122"/>
              </a:rPr>
              <a:t>=</a:t>
            </a:r>
            <a:r>
              <a:rPr lang="en-US" altLang="zh-CN" dirty="0" err="1" smtClean="0">
                <a:solidFill>
                  <a:srgbClr val="0000FF"/>
                </a:solidFill>
                <a:ea typeface="宋体" pitchFamily="2" charset="-122"/>
              </a:rPr>
              <a:t>paramlist.pwth</a:t>
            </a:r>
            <a:r>
              <a:rPr lang="en-US" altLang="zh-CN" dirty="0" smtClean="0">
                <a:solidFill>
                  <a:srgbClr val="0000FF"/>
                </a:solidFill>
                <a:ea typeface="宋体" pitchFamily="2" charset="-122"/>
              </a:rPr>
              <a:t>; </a:t>
            </a:r>
            <a:r>
              <a:rPr lang="en-US" altLang="zh-CN" dirty="0">
                <a:solidFill>
                  <a:srgbClr val="0000FF"/>
                </a:solidFill>
                <a:ea typeface="宋体" pitchFamily="2" charset="-122"/>
              </a:rPr>
              <a:t>}</a:t>
            </a:r>
          </a:p>
        </p:txBody>
      </p:sp>
      <p:sp>
        <p:nvSpPr>
          <p:cNvPr id="26" name="Text Box 10"/>
          <p:cNvSpPr txBox="1">
            <a:spLocks noChangeArrowheads="1"/>
          </p:cNvSpPr>
          <p:nvPr/>
        </p:nvSpPr>
        <p:spPr bwMode="auto">
          <a:xfrm>
            <a:off x="2419739" y="3993158"/>
            <a:ext cx="651774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enter(</a:t>
            </a:r>
            <a:r>
              <a:rPr lang="en-US" altLang="zh-CN" dirty="0">
                <a:solidFill>
                  <a:srgbClr val="FF0000"/>
                </a:solidFill>
                <a:ea typeface="宋体" pitchFamily="2" charset="-122"/>
              </a:rPr>
              <a:t>top(</a:t>
            </a:r>
            <a:r>
              <a:rPr lang="en-US" altLang="zh-CN" dirty="0" err="1">
                <a:solidFill>
                  <a:srgbClr val="FF0000"/>
                </a:solidFill>
                <a:ea typeface="宋体" pitchFamily="2" charset="-122"/>
              </a:rPr>
              <a:t>tableptr</a:t>
            </a:r>
            <a:r>
              <a:rPr lang="en-US" altLang="zh-CN" dirty="0">
                <a:solidFill>
                  <a:srgbClr val="FF0000"/>
                </a:solidFill>
                <a:ea typeface="宋体" pitchFamily="2" charset="-122"/>
              </a:rPr>
              <a:t>), </a:t>
            </a:r>
            <a:r>
              <a:rPr lang="en-US" altLang="zh-CN" dirty="0">
                <a:solidFill>
                  <a:srgbClr val="0000FF"/>
                </a:solidFill>
                <a:ea typeface="宋体" pitchFamily="2" charset="-122"/>
              </a:rPr>
              <a:t>id.name, </a:t>
            </a:r>
            <a:r>
              <a:rPr lang="en-US" altLang="zh-CN" dirty="0" err="1">
                <a:solidFill>
                  <a:srgbClr val="0000FF"/>
                </a:solidFill>
                <a:ea typeface="宋体" pitchFamily="2" charset="-122"/>
              </a:rPr>
              <a:t>T.type</a:t>
            </a:r>
            <a:r>
              <a:rPr lang="en-US" altLang="zh-CN" dirty="0">
                <a:solidFill>
                  <a:srgbClr val="0000FF"/>
                </a:solidFill>
                <a:ea typeface="宋体" pitchFamily="2" charset="-122"/>
              </a:rPr>
              <a:t>, </a:t>
            </a:r>
            <a:r>
              <a:rPr lang="en-US" altLang="zh-CN" dirty="0" smtClean="0">
                <a:solidFill>
                  <a:srgbClr val="0000FF"/>
                </a:solidFill>
                <a:ea typeface="宋体" pitchFamily="2" charset="-122"/>
              </a:rPr>
              <a:t>0);</a:t>
            </a:r>
            <a:endParaRPr lang="en-US" altLang="zh-CN" dirty="0">
              <a:solidFill>
                <a:srgbClr val="0000FF"/>
              </a:solidFill>
              <a:ea typeface="宋体" pitchFamily="2" charset="-122"/>
            </a:endParaRPr>
          </a:p>
          <a:p>
            <a:pPr eaLnBrk="1" hangingPunct="1"/>
            <a:r>
              <a:rPr lang="en-US" altLang="zh-CN" dirty="0">
                <a:solidFill>
                  <a:srgbClr val="0000FF"/>
                </a:solidFill>
                <a:ea typeface="宋体" pitchFamily="2" charset="-122"/>
              </a:rPr>
              <a:t>    </a:t>
            </a:r>
            <a:r>
              <a:rPr lang="en-US" altLang="zh-CN" dirty="0" err="1" smtClean="0">
                <a:solidFill>
                  <a:srgbClr val="0000FF"/>
                </a:solidFill>
                <a:ea typeface="宋体" pitchFamily="2" charset="-122"/>
              </a:rPr>
              <a:t>paramlist.num</a:t>
            </a:r>
            <a:r>
              <a:rPr lang="en-US" altLang="zh-CN" dirty="0" smtClean="0">
                <a:solidFill>
                  <a:srgbClr val="0000FF"/>
                </a:solidFill>
                <a:ea typeface="宋体" pitchFamily="2" charset="-122"/>
              </a:rPr>
              <a:t>=1;</a:t>
            </a:r>
            <a:r>
              <a:rPr lang="en-US" altLang="zh-CN" dirty="0">
                <a:solidFill>
                  <a:srgbClr val="0000FF"/>
                </a:solidFill>
                <a:ea typeface="宋体" pitchFamily="2" charset="-122"/>
              </a:rPr>
              <a:t> </a:t>
            </a:r>
            <a:r>
              <a:rPr lang="en-US" altLang="zh-CN" dirty="0" err="1" smtClean="0">
                <a:solidFill>
                  <a:srgbClr val="0000FF"/>
                </a:solidFill>
                <a:ea typeface="宋体" pitchFamily="2" charset="-122"/>
              </a:rPr>
              <a:t>paramlist.pwth</a:t>
            </a:r>
            <a:r>
              <a:rPr lang="en-US" altLang="zh-CN" dirty="0" smtClean="0">
                <a:solidFill>
                  <a:srgbClr val="0000FF"/>
                </a:solidFill>
                <a:ea typeface="宋体" pitchFamily="2" charset="-122"/>
              </a:rPr>
              <a:t>=</a:t>
            </a:r>
            <a:r>
              <a:rPr lang="en-US" altLang="zh-CN" dirty="0" err="1" smtClean="0">
                <a:solidFill>
                  <a:srgbClr val="0000FF"/>
                </a:solidFill>
                <a:ea typeface="宋体" pitchFamily="2" charset="-122"/>
              </a:rPr>
              <a:t>T.width</a:t>
            </a:r>
            <a:r>
              <a:rPr lang="en-US" altLang="zh-CN" dirty="0" smtClean="0">
                <a:solidFill>
                  <a:srgbClr val="0000FF"/>
                </a:solidFill>
                <a:ea typeface="宋体" pitchFamily="2" charset="-122"/>
              </a:rPr>
              <a:t>;  </a:t>
            </a:r>
            <a:r>
              <a:rPr lang="en-US" altLang="zh-CN" dirty="0">
                <a:solidFill>
                  <a:srgbClr val="0000FF"/>
                </a:solidFill>
                <a:ea typeface="宋体" pitchFamily="2" charset="-122"/>
              </a:rPr>
              <a:t>}</a:t>
            </a:r>
          </a:p>
        </p:txBody>
      </p:sp>
      <p:sp>
        <p:nvSpPr>
          <p:cNvPr id="30" name="Text Box 10"/>
          <p:cNvSpPr txBox="1">
            <a:spLocks noChangeArrowheads="1"/>
          </p:cNvSpPr>
          <p:nvPr/>
        </p:nvSpPr>
        <p:spPr bwMode="auto">
          <a:xfrm>
            <a:off x="1511660" y="4919680"/>
            <a:ext cx="7425825"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smtClean="0">
                <a:solidFill>
                  <a:srgbClr val="0000FF"/>
                </a:solidFill>
                <a:ea typeface="宋体" pitchFamily="2" charset="-122"/>
              </a:rPr>
              <a:t>                                  {  </a:t>
            </a:r>
          </a:p>
          <a:p>
            <a:pPr eaLnBrk="1" hangingPunct="1"/>
            <a:r>
              <a:rPr lang="en-US" altLang="zh-CN" dirty="0" smtClean="0">
                <a:solidFill>
                  <a:srgbClr val="0000FF"/>
                </a:solidFill>
                <a:ea typeface="宋体" pitchFamily="2" charset="-122"/>
              </a:rPr>
              <a:t>enter(</a:t>
            </a:r>
            <a:r>
              <a:rPr lang="en-US" altLang="zh-CN" dirty="0" smtClean="0">
                <a:solidFill>
                  <a:srgbClr val="FF0000"/>
                </a:solidFill>
                <a:ea typeface="宋体" pitchFamily="2" charset="-122"/>
              </a:rPr>
              <a:t>top(</a:t>
            </a:r>
            <a:r>
              <a:rPr lang="en-US" altLang="zh-CN" dirty="0" err="1" smtClean="0">
                <a:solidFill>
                  <a:srgbClr val="FF0000"/>
                </a:solidFill>
                <a:ea typeface="宋体" pitchFamily="2" charset="-122"/>
              </a:rPr>
              <a:t>tableptr</a:t>
            </a:r>
            <a:r>
              <a:rPr lang="en-US" altLang="zh-CN" dirty="0">
                <a:solidFill>
                  <a:srgbClr val="FF0000"/>
                </a:solidFill>
                <a:ea typeface="宋体" pitchFamily="2" charset="-122"/>
              </a:rPr>
              <a:t>), </a:t>
            </a:r>
            <a:r>
              <a:rPr lang="en-US" altLang="zh-CN" dirty="0">
                <a:solidFill>
                  <a:srgbClr val="0000FF"/>
                </a:solidFill>
                <a:ea typeface="宋体" pitchFamily="2" charset="-122"/>
              </a:rPr>
              <a:t>id.name, </a:t>
            </a:r>
            <a:r>
              <a:rPr lang="en-US" altLang="zh-CN" dirty="0" err="1">
                <a:solidFill>
                  <a:srgbClr val="0000FF"/>
                </a:solidFill>
                <a:ea typeface="宋体" pitchFamily="2" charset="-122"/>
              </a:rPr>
              <a:t>T.type</a:t>
            </a:r>
            <a:r>
              <a:rPr lang="en-US" altLang="zh-CN" dirty="0">
                <a:solidFill>
                  <a:srgbClr val="0000FF"/>
                </a:solidFill>
                <a:ea typeface="宋体" pitchFamily="2" charset="-122"/>
              </a:rPr>
              <a:t>, </a:t>
            </a:r>
            <a:r>
              <a:rPr lang="en-US" altLang="zh-CN" dirty="0" smtClean="0">
                <a:solidFill>
                  <a:srgbClr val="0000FF"/>
                </a:solidFill>
                <a:ea typeface="宋体" pitchFamily="2" charset="-122"/>
              </a:rPr>
              <a:t>paramlist</a:t>
            </a:r>
            <a:r>
              <a:rPr lang="en-US" altLang="zh-CN" baseline="-25000" dirty="0" smtClean="0">
                <a:solidFill>
                  <a:srgbClr val="0000FF"/>
                </a:solidFill>
                <a:ea typeface="宋体" pitchFamily="2" charset="-122"/>
              </a:rPr>
              <a:t>1</a:t>
            </a:r>
            <a:r>
              <a:rPr lang="en-US" altLang="zh-CN" dirty="0" smtClean="0">
                <a:solidFill>
                  <a:srgbClr val="0000FF"/>
                </a:solidFill>
                <a:ea typeface="宋体" pitchFamily="2" charset="-122"/>
              </a:rPr>
              <a:t>.pwth</a:t>
            </a:r>
            <a:r>
              <a:rPr lang="en-US" altLang="zh-CN" dirty="0">
                <a:solidFill>
                  <a:srgbClr val="0000FF"/>
                </a:solidFill>
                <a:ea typeface="宋体" pitchFamily="2" charset="-122"/>
              </a:rPr>
              <a:t>);</a:t>
            </a:r>
          </a:p>
          <a:p>
            <a:pPr eaLnBrk="1" hangingPunct="1"/>
            <a:r>
              <a:rPr lang="en-US" altLang="zh-CN" dirty="0" smtClean="0">
                <a:solidFill>
                  <a:srgbClr val="0000FF"/>
                </a:solidFill>
                <a:ea typeface="宋体" pitchFamily="2" charset="-122"/>
              </a:rPr>
              <a:t>paramlist.num=paramlist</a:t>
            </a:r>
            <a:r>
              <a:rPr lang="en-US" altLang="zh-CN" baseline="-25000" dirty="0" smtClean="0">
                <a:solidFill>
                  <a:srgbClr val="0000FF"/>
                </a:solidFill>
                <a:ea typeface="宋体" pitchFamily="2" charset="-122"/>
              </a:rPr>
              <a:t>1</a:t>
            </a:r>
            <a:r>
              <a:rPr lang="en-US" altLang="zh-CN" dirty="0" smtClean="0">
                <a:solidFill>
                  <a:srgbClr val="0000FF"/>
                </a:solidFill>
                <a:ea typeface="宋体" pitchFamily="2" charset="-122"/>
              </a:rPr>
              <a:t>.num+1;</a:t>
            </a:r>
            <a:r>
              <a:rPr lang="en-US" altLang="zh-CN" dirty="0">
                <a:solidFill>
                  <a:srgbClr val="0000FF"/>
                </a:solidFill>
                <a:ea typeface="宋体" pitchFamily="2" charset="-122"/>
              </a:rPr>
              <a:t> </a:t>
            </a:r>
            <a:endParaRPr lang="en-US" altLang="zh-CN" dirty="0" smtClean="0">
              <a:solidFill>
                <a:srgbClr val="0000FF"/>
              </a:solidFill>
              <a:ea typeface="宋体" pitchFamily="2" charset="-122"/>
            </a:endParaRPr>
          </a:p>
          <a:p>
            <a:pPr eaLnBrk="1" hangingPunct="1"/>
            <a:r>
              <a:rPr lang="en-US" altLang="zh-CN" dirty="0" err="1" smtClean="0">
                <a:solidFill>
                  <a:srgbClr val="0000FF"/>
                </a:solidFill>
                <a:ea typeface="宋体" pitchFamily="2" charset="-122"/>
              </a:rPr>
              <a:t>paramlist.pwth</a:t>
            </a:r>
            <a:r>
              <a:rPr lang="en-US" altLang="zh-CN" dirty="0" smtClean="0">
                <a:solidFill>
                  <a:srgbClr val="0000FF"/>
                </a:solidFill>
                <a:ea typeface="宋体" pitchFamily="2" charset="-122"/>
              </a:rPr>
              <a:t>=paramlist</a:t>
            </a:r>
            <a:r>
              <a:rPr lang="en-US" altLang="zh-CN" baseline="-25000" dirty="0" smtClean="0">
                <a:solidFill>
                  <a:srgbClr val="0000FF"/>
                </a:solidFill>
                <a:ea typeface="宋体" pitchFamily="2" charset="-122"/>
              </a:rPr>
              <a:t>1</a:t>
            </a:r>
            <a:r>
              <a:rPr lang="en-US" altLang="zh-CN" dirty="0" smtClean="0">
                <a:solidFill>
                  <a:srgbClr val="0000FF"/>
                </a:solidFill>
                <a:ea typeface="宋体" pitchFamily="2" charset="-122"/>
              </a:rPr>
              <a:t>.pwth+T.width;  </a:t>
            </a:r>
            <a:r>
              <a:rPr lang="en-US" altLang="zh-CN" dirty="0">
                <a:solidFill>
                  <a:srgbClr val="0000FF"/>
                </a:solidFill>
                <a:ea typeface="宋体" pitchFamily="2" charset="-122"/>
              </a:rPr>
              <a:t>}</a:t>
            </a:r>
          </a:p>
        </p:txBody>
      </p:sp>
    </p:spTree>
    <p:extLst>
      <p:ext uri="{BB962C8B-B14F-4D97-AF65-F5344CB8AC3E}">
        <p14:creationId xmlns:p14="http://schemas.microsoft.com/office/powerpoint/2010/main" val="247337257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4008"/>
                                        </p:tgtEl>
                                        <p:attrNameLst>
                                          <p:attrName>style.visibility</p:attrName>
                                        </p:attrNameLst>
                                      </p:cBhvr>
                                      <p:to>
                                        <p:strVal val="visible"/>
                                      </p:to>
                                    </p:set>
                                    <p:animEffect transition="in" filter="wipe(up)">
                                      <p:cBhvr>
                                        <p:cTn id="7" dur="500"/>
                                        <p:tgtEl>
                                          <p:spTgt spid="3840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4003"/>
                                        </p:tgtEl>
                                        <p:attrNameLst>
                                          <p:attrName>style.visibility</p:attrName>
                                        </p:attrNameLst>
                                      </p:cBhvr>
                                      <p:to>
                                        <p:strVal val="visible"/>
                                      </p:to>
                                    </p:set>
                                    <p:animEffect transition="in" filter="wipe(left)">
                                      <p:cBhvr>
                                        <p:cTn id="12" dur="500"/>
                                        <p:tgtEl>
                                          <p:spTgt spid="3840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500"/>
                                        <p:tgtEl>
                                          <p:spTgt spid="21">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1">
                                            <p:txEl>
                                              <p:pRg st="1" end="1"/>
                                            </p:txEl>
                                          </p:spTgt>
                                        </p:tgtEl>
                                        <p:attrNameLst>
                                          <p:attrName>style.visibility</p:attrName>
                                        </p:attrNameLst>
                                      </p:cBhvr>
                                      <p:to>
                                        <p:strVal val="visible"/>
                                      </p:to>
                                    </p:set>
                                    <p:animEffect transition="in" filter="wipe(left)">
                                      <p:cBhvr>
                                        <p:cTn id="21" dur="500"/>
                                        <p:tgtEl>
                                          <p:spTgt spid="21">
                                            <p:txEl>
                                              <p:pRg st="1" end="1"/>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1">
                                            <p:txEl>
                                              <p:pRg st="2" end="2"/>
                                            </p:txEl>
                                          </p:spTgt>
                                        </p:tgtEl>
                                        <p:attrNameLst>
                                          <p:attrName>style.visibility</p:attrName>
                                        </p:attrNameLst>
                                      </p:cBhvr>
                                      <p:to>
                                        <p:strVal val="visible"/>
                                      </p:to>
                                    </p:set>
                                    <p:animEffect transition="in" filter="wipe(left)">
                                      <p:cBhvr>
                                        <p:cTn id="25" dur="500"/>
                                        <p:tgtEl>
                                          <p:spTgt spid="21">
                                            <p:txEl>
                                              <p:pRg st="2" end="2"/>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1">
                                            <p:txEl>
                                              <p:pRg st="3" end="3"/>
                                            </p:txEl>
                                          </p:spTgt>
                                        </p:tgtEl>
                                        <p:attrNameLst>
                                          <p:attrName>style.visibility</p:attrName>
                                        </p:attrNameLst>
                                      </p:cBhvr>
                                      <p:to>
                                        <p:strVal val="visible"/>
                                      </p:to>
                                    </p:set>
                                    <p:animEffect transition="in" filter="wipe(left)">
                                      <p:cBhvr>
                                        <p:cTn id="29" dur="500"/>
                                        <p:tgtEl>
                                          <p:spTgt spid="21">
                                            <p:txEl>
                                              <p:pRg st="3" end="3"/>
                                            </p:txEl>
                                          </p:spTgt>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21">
                                            <p:txEl>
                                              <p:pRg st="4" end="4"/>
                                            </p:txEl>
                                          </p:spTgt>
                                        </p:tgtEl>
                                        <p:attrNameLst>
                                          <p:attrName>style.visibility</p:attrName>
                                        </p:attrNameLst>
                                      </p:cBhvr>
                                      <p:to>
                                        <p:strVal val="visible"/>
                                      </p:to>
                                    </p:set>
                                    <p:animEffect transition="in" filter="wipe(left)">
                                      <p:cBhvr>
                                        <p:cTn id="33" dur="500"/>
                                        <p:tgtEl>
                                          <p:spTgt spid="2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animEffect transition="in" filter="wipe(left)">
                                      <p:cBhvr>
                                        <p:cTn id="43" dur="500"/>
                                        <p:tgtEl>
                                          <p:spTgt spid="2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6">
                                            <p:txEl>
                                              <p:pRg st="0" end="0"/>
                                            </p:txEl>
                                          </p:spTgt>
                                        </p:tgtEl>
                                        <p:attrNameLst>
                                          <p:attrName>style.visibility</p:attrName>
                                        </p:attrNameLst>
                                      </p:cBhvr>
                                      <p:to>
                                        <p:strVal val="visible"/>
                                      </p:to>
                                    </p:set>
                                    <p:animEffect transition="in" filter="wipe(left)">
                                      <p:cBhvr>
                                        <p:cTn id="53" dur="500"/>
                                        <p:tgtEl>
                                          <p:spTgt spid="26">
                                            <p:txEl>
                                              <p:pRg st="0" end="0"/>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6">
                                            <p:txEl>
                                              <p:pRg st="1" end="1"/>
                                            </p:txEl>
                                          </p:spTgt>
                                        </p:tgtEl>
                                        <p:attrNameLst>
                                          <p:attrName>style.visibility</p:attrName>
                                        </p:attrNameLst>
                                      </p:cBhvr>
                                      <p:to>
                                        <p:strVal val="visible"/>
                                      </p:to>
                                    </p:set>
                                    <p:animEffect transition="in" filter="wipe(left)">
                                      <p:cBhvr>
                                        <p:cTn id="57" dur="500"/>
                                        <p:tgtEl>
                                          <p:spTgt spid="2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
                                            <p:txEl>
                                              <p:pRg st="0" end="0"/>
                                            </p:txEl>
                                          </p:spTgt>
                                        </p:tgtEl>
                                        <p:attrNameLst>
                                          <p:attrName>style.visibility</p:attrName>
                                        </p:attrNameLst>
                                      </p:cBhvr>
                                      <p:to>
                                        <p:strVal val="visible"/>
                                      </p:to>
                                    </p:set>
                                    <p:animEffect transition="in" filter="wipe(left)">
                                      <p:cBhvr>
                                        <p:cTn id="67" dur="500"/>
                                        <p:tgtEl>
                                          <p:spTgt spid="30">
                                            <p:txEl>
                                              <p:pRg st="0" end="0"/>
                                            </p:txEl>
                                          </p:spTgt>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0">
                                            <p:txEl>
                                              <p:pRg st="1" end="1"/>
                                            </p:txEl>
                                          </p:spTgt>
                                        </p:tgtEl>
                                        <p:attrNameLst>
                                          <p:attrName>style.visibility</p:attrName>
                                        </p:attrNameLst>
                                      </p:cBhvr>
                                      <p:to>
                                        <p:strVal val="visible"/>
                                      </p:to>
                                    </p:set>
                                    <p:animEffect transition="in" filter="wipe(left)">
                                      <p:cBhvr>
                                        <p:cTn id="71" dur="500"/>
                                        <p:tgtEl>
                                          <p:spTgt spid="30">
                                            <p:txEl>
                                              <p:pRg st="1" end="1"/>
                                            </p:txEl>
                                          </p:spTgt>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30">
                                            <p:txEl>
                                              <p:pRg st="2" end="2"/>
                                            </p:txEl>
                                          </p:spTgt>
                                        </p:tgtEl>
                                        <p:attrNameLst>
                                          <p:attrName>style.visibility</p:attrName>
                                        </p:attrNameLst>
                                      </p:cBhvr>
                                      <p:to>
                                        <p:strVal val="visible"/>
                                      </p:to>
                                    </p:set>
                                    <p:animEffect transition="in" filter="wipe(left)">
                                      <p:cBhvr>
                                        <p:cTn id="75" dur="500"/>
                                        <p:tgtEl>
                                          <p:spTgt spid="30">
                                            <p:txEl>
                                              <p:pRg st="2" end="2"/>
                                            </p:txEl>
                                          </p:spTgt>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0">
                                            <p:txEl>
                                              <p:pRg st="3" end="3"/>
                                            </p:txEl>
                                          </p:spTgt>
                                        </p:tgtEl>
                                        <p:attrNameLst>
                                          <p:attrName>style.visibility</p:attrName>
                                        </p:attrNameLst>
                                      </p:cBhvr>
                                      <p:to>
                                        <p:strVal val="visible"/>
                                      </p:to>
                                    </p:set>
                                    <p:animEffect transition="in" filter="wipe(left)">
                                      <p:cBhvr>
                                        <p:cTn id="79" dur="500"/>
                                        <p:tgtEl>
                                          <p:spTgt spid="30">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left)">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5">
                                            <p:txEl>
                                              <p:pRg st="0" end="0"/>
                                            </p:txEl>
                                          </p:spTgt>
                                        </p:tgtEl>
                                        <p:attrNameLst>
                                          <p:attrName>style.visibility</p:attrName>
                                        </p:attrNameLst>
                                      </p:cBhvr>
                                      <p:to>
                                        <p:strVal val="visible"/>
                                      </p:to>
                                    </p:set>
                                    <p:animEffect transition="in" filter="wipe(left)">
                                      <p:cBhvr>
                                        <p:cTn id="89"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7" grpId="0" animBg="1"/>
      <p:bldP spid="24" grpId="0" animBg="1"/>
      <p:bldP spid="22" grpId="0" animBg="1"/>
      <p:bldP spid="384003" grpId="0" animBg="1"/>
      <p:bldP spid="384008" grpId="0" autoUpdateAnimBg="0"/>
      <p:bldP spid="21" grpId="0" uiExpand="1" build="p" autoUpdateAnimBg="0"/>
      <p:bldP spid="23" grpId="0" build="p" autoUpdateAnimBg="0"/>
      <p:bldP spid="25" grpId="0" build="p" autoUpdateAnimBg="0"/>
      <p:bldP spid="26" grpId="0" build="p" autoUpdateAnimBg="0"/>
      <p:bldP spid="30" grpId="0" uiExpand="1"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00035F-28D2-4173-80CA-8604D2AE8261}" type="slidenum">
              <a:rPr lang="en-US" altLang="zh-CN" smtClean="0"/>
              <a:pPr>
                <a:defRPr/>
              </a:pPr>
              <a:t>79</a:t>
            </a:fld>
            <a:endParaRPr lang="en-US" altLang="zh-CN"/>
          </a:p>
        </p:txBody>
      </p:sp>
      <p:sp>
        <p:nvSpPr>
          <p:cNvPr id="3" name="Rectangle 2"/>
          <p:cNvSpPr>
            <a:spLocks noChangeArrowheads="1"/>
          </p:cNvSpPr>
          <p:nvPr/>
        </p:nvSpPr>
        <p:spPr bwMode="auto">
          <a:xfrm>
            <a:off x="609600" y="76200"/>
            <a:ext cx="2590800" cy="533400"/>
          </a:xfrm>
          <a:prstGeom prst="rect">
            <a:avLst/>
          </a:prstGeom>
          <a:noFill/>
          <a:ln w="9525">
            <a:noFill/>
            <a:miter lim="800000"/>
            <a:headEnd/>
            <a:tailEnd/>
          </a:ln>
        </p:spPr>
        <p:txBody>
          <a:bodyPr anchor="ctr"/>
          <a:lstStyle/>
          <a:p>
            <a:r>
              <a:rPr lang="zh-CN" altLang="en-US" sz="4000">
                <a:solidFill>
                  <a:srgbClr val="0000FF"/>
                </a:solidFill>
                <a:latin typeface="黑体" pitchFamily="2" charset="-122"/>
              </a:rPr>
              <a:t>例子</a:t>
            </a:r>
          </a:p>
        </p:txBody>
      </p:sp>
      <p:sp>
        <p:nvSpPr>
          <p:cNvPr id="4" name="Rectangle 3"/>
          <p:cNvSpPr>
            <a:spLocks noChangeArrowheads="1"/>
          </p:cNvSpPr>
          <p:nvPr/>
        </p:nvSpPr>
        <p:spPr bwMode="auto">
          <a:xfrm>
            <a:off x="533399" y="533400"/>
            <a:ext cx="7188951" cy="6172200"/>
          </a:xfrm>
          <a:prstGeom prst="rect">
            <a:avLst/>
          </a:prstGeom>
          <a:noFill/>
          <a:ln w="9525">
            <a:noFill/>
            <a:miter lim="800000"/>
            <a:headEnd/>
            <a:tailEnd/>
          </a:ln>
        </p:spPr>
        <p:txBody>
          <a:bodyPr/>
          <a:lstStyle/>
          <a:p>
            <a:pPr marL="342900" indent="-342900" algn="just">
              <a:spcBef>
                <a:spcPts val="300"/>
              </a:spcBef>
              <a:buClr>
                <a:schemeClr val="accent1"/>
              </a:buClr>
              <a:buSzPct val="70000"/>
              <a:buFont typeface="Monotype Sorts" pitchFamily="2" charset="2"/>
              <a:buNone/>
            </a:pPr>
            <a:r>
              <a:rPr lang="en-US" altLang="zh-CN" sz="2000" dirty="0"/>
              <a:t> a:array[10] of integer ;</a:t>
            </a:r>
          </a:p>
          <a:p>
            <a:pPr marL="342900" indent="-342900" algn="just">
              <a:spcBef>
                <a:spcPts val="300"/>
              </a:spcBef>
              <a:buClr>
                <a:schemeClr val="accent1"/>
              </a:buClr>
              <a:buSzPct val="70000"/>
              <a:buFont typeface="Monotype Sorts" pitchFamily="2" charset="2"/>
              <a:buNone/>
            </a:pPr>
            <a:r>
              <a:rPr lang="en-US" altLang="zh-CN" sz="2000" dirty="0"/>
              <a:t> x:integer ;</a:t>
            </a:r>
          </a:p>
          <a:p>
            <a:pPr marL="342900" indent="-342900" algn="just">
              <a:spcBef>
                <a:spcPts val="300"/>
              </a:spcBef>
              <a:buClr>
                <a:schemeClr val="accent1"/>
              </a:buClr>
              <a:buSzPct val="70000"/>
              <a:buFont typeface="Monotype Sorts" pitchFamily="2" charset="2"/>
              <a:buNone/>
            </a:pPr>
            <a:r>
              <a:rPr lang="en-US" altLang="zh-CN" sz="2000" dirty="0"/>
              <a:t> proc </a:t>
            </a:r>
            <a:r>
              <a:rPr lang="en-US" altLang="zh-CN" sz="2000" dirty="0" err="1" smtClean="0"/>
              <a:t>readarray</a:t>
            </a:r>
            <a:r>
              <a:rPr lang="en-US" altLang="zh-CN" sz="2000" dirty="0" smtClean="0"/>
              <a:t> ( );</a:t>
            </a:r>
            <a:endParaRPr lang="en-US" altLang="zh-CN" sz="2000" dirty="0"/>
          </a:p>
          <a:p>
            <a:pPr marL="342900" indent="-342900" algn="just">
              <a:spcBef>
                <a:spcPts val="300"/>
              </a:spcBef>
              <a:buClr>
                <a:schemeClr val="accent1"/>
              </a:buClr>
              <a:buSzPct val="70000"/>
              <a:buFont typeface="Monotype Sorts" pitchFamily="2" charset="2"/>
              <a:buNone/>
            </a:pPr>
            <a:r>
              <a:rPr lang="en-US" altLang="zh-CN" sz="2000" dirty="0"/>
              <a:t>   i:integer ;</a:t>
            </a:r>
          </a:p>
          <a:p>
            <a:pPr marL="342900" indent="-342900" algn="just">
              <a:spcBef>
                <a:spcPts val="300"/>
              </a:spcBef>
              <a:buClr>
                <a:schemeClr val="accent1"/>
              </a:buClr>
              <a:buSzPct val="70000"/>
              <a:buFont typeface="Monotype Sorts" pitchFamily="2" charset="2"/>
              <a:buNone/>
            </a:pPr>
            <a:r>
              <a:rPr lang="en-US" altLang="zh-CN" sz="2000" dirty="0"/>
              <a:t>   begin  …a …end ;</a:t>
            </a:r>
          </a:p>
          <a:p>
            <a:pPr marL="342900" indent="-342900" algn="just">
              <a:spcBef>
                <a:spcPts val="300"/>
              </a:spcBef>
              <a:buClr>
                <a:schemeClr val="accent1"/>
              </a:buClr>
              <a:buSzPct val="70000"/>
              <a:buFont typeface="Monotype Sorts" pitchFamily="2" charset="2"/>
              <a:buNone/>
            </a:pPr>
            <a:r>
              <a:rPr lang="en-US" altLang="zh-CN" sz="2000" dirty="0"/>
              <a:t> proc </a:t>
            </a:r>
            <a:r>
              <a:rPr lang="en-US" altLang="zh-CN" sz="2000" dirty="0" smtClean="0"/>
              <a:t>exchange (i:integer , j:integer   );</a:t>
            </a:r>
            <a:endParaRPr lang="en-US" altLang="zh-CN" sz="2000" dirty="0"/>
          </a:p>
          <a:p>
            <a:pPr marL="342900" indent="-342900" algn="just">
              <a:spcBef>
                <a:spcPts val="300"/>
              </a:spcBef>
              <a:buClr>
                <a:schemeClr val="accent1"/>
              </a:buClr>
              <a:buSzPct val="70000"/>
              <a:buFont typeface="Monotype Sorts" pitchFamily="2" charset="2"/>
              <a:buNone/>
            </a:pPr>
            <a:r>
              <a:rPr lang="en-US" altLang="zh-CN" sz="2000" dirty="0"/>
              <a:t>   begin …a … end ;</a:t>
            </a:r>
          </a:p>
          <a:p>
            <a:pPr marL="342900" indent="-342900" algn="just">
              <a:spcBef>
                <a:spcPts val="300"/>
              </a:spcBef>
              <a:buClr>
                <a:schemeClr val="accent1"/>
              </a:buClr>
              <a:buSzPct val="70000"/>
              <a:buFont typeface="Monotype Sorts" pitchFamily="2" charset="2"/>
              <a:buNone/>
            </a:pPr>
            <a:r>
              <a:rPr lang="en-US" altLang="zh-CN" sz="2000" dirty="0"/>
              <a:t> proc </a:t>
            </a:r>
            <a:r>
              <a:rPr lang="en-US" altLang="zh-CN" sz="2000" dirty="0" err="1" smtClean="0"/>
              <a:t>quicksort</a:t>
            </a:r>
            <a:r>
              <a:rPr lang="en-US" altLang="zh-CN" sz="2000" dirty="0" smtClean="0"/>
              <a:t> (m:integer , n:integer   );</a:t>
            </a:r>
            <a:endParaRPr lang="en-US" altLang="zh-CN" sz="2000" dirty="0"/>
          </a:p>
          <a:p>
            <a:pPr marL="342900" indent="-342900" algn="just">
              <a:spcBef>
                <a:spcPts val="300"/>
              </a:spcBef>
              <a:buClr>
                <a:schemeClr val="accent1"/>
              </a:buClr>
              <a:buSzPct val="70000"/>
              <a:buFont typeface="Monotype Sorts" pitchFamily="2" charset="2"/>
              <a:buNone/>
            </a:pPr>
            <a:r>
              <a:rPr lang="en-US" altLang="zh-CN" sz="2000" dirty="0"/>
              <a:t>   k:integer  ;</a:t>
            </a:r>
          </a:p>
          <a:p>
            <a:pPr marL="342900" indent="-342900" algn="just">
              <a:spcBef>
                <a:spcPts val="300"/>
              </a:spcBef>
              <a:buClr>
                <a:schemeClr val="accent1"/>
              </a:buClr>
              <a:buSzPct val="70000"/>
              <a:buFont typeface="Monotype Sorts" pitchFamily="2" charset="2"/>
              <a:buNone/>
            </a:pPr>
            <a:r>
              <a:rPr lang="en-US" altLang="zh-CN" sz="2000" dirty="0"/>
              <a:t>   v:integer  ;</a:t>
            </a:r>
          </a:p>
          <a:p>
            <a:pPr marL="342900" indent="-342900" algn="just">
              <a:spcBef>
                <a:spcPts val="300"/>
              </a:spcBef>
              <a:buClr>
                <a:schemeClr val="accent1"/>
              </a:buClr>
              <a:buSzPct val="70000"/>
              <a:buFont typeface="Monotype Sorts" pitchFamily="2" charset="2"/>
              <a:buNone/>
            </a:pPr>
            <a:r>
              <a:rPr lang="en-US" altLang="zh-CN" sz="2000" dirty="0"/>
              <a:t>   </a:t>
            </a:r>
            <a:r>
              <a:rPr lang="en-US" altLang="zh-CN" sz="2000" dirty="0" smtClean="0"/>
              <a:t>fun partition (y:integer , z:integer   ):integer;</a:t>
            </a:r>
            <a:endParaRPr lang="en-US" altLang="zh-CN" sz="2000" dirty="0"/>
          </a:p>
          <a:p>
            <a:pPr marL="342900" indent="-342900" algn="just">
              <a:spcBef>
                <a:spcPts val="300"/>
              </a:spcBef>
              <a:buClr>
                <a:schemeClr val="accent1"/>
              </a:buClr>
              <a:buSzPct val="70000"/>
              <a:buFont typeface="Monotype Sorts" pitchFamily="2" charset="2"/>
              <a:buNone/>
            </a:pPr>
            <a:r>
              <a:rPr lang="en-US" altLang="zh-CN" sz="2000" dirty="0"/>
              <a:t>      i:integer  ;</a:t>
            </a:r>
          </a:p>
          <a:p>
            <a:pPr marL="342900" indent="-342900" algn="just">
              <a:spcBef>
                <a:spcPts val="300"/>
              </a:spcBef>
              <a:buClr>
                <a:schemeClr val="accent1"/>
              </a:buClr>
              <a:buSzPct val="70000"/>
              <a:buFont typeface="Monotype Sorts" pitchFamily="2" charset="2"/>
              <a:buNone/>
            </a:pPr>
            <a:r>
              <a:rPr lang="en-US" altLang="zh-CN" sz="2000" dirty="0"/>
              <a:t>      j:integer  ;</a:t>
            </a:r>
          </a:p>
          <a:p>
            <a:pPr marL="342900" indent="-342900" algn="just">
              <a:spcBef>
                <a:spcPts val="300"/>
              </a:spcBef>
              <a:buClr>
                <a:schemeClr val="accent1"/>
              </a:buClr>
              <a:buSzPct val="70000"/>
              <a:buFont typeface="Monotype Sorts" pitchFamily="2" charset="2"/>
              <a:buNone/>
            </a:pPr>
            <a:r>
              <a:rPr lang="en-US" altLang="zh-CN" sz="2000" dirty="0"/>
              <a:t>      begin </a:t>
            </a:r>
          </a:p>
          <a:p>
            <a:pPr marL="342900" indent="-342900" algn="just">
              <a:spcBef>
                <a:spcPts val="300"/>
              </a:spcBef>
              <a:buClr>
                <a:schemeClr val="accent1"/>
              </a:buClr>
              <a:buSzPct val="70000"/>
              <a:buFont typeface="Monotype Sorts" pitchFamily="2" charset="2"/>
              <a:buNone/>
            </a:pPr>
            <a:r>
              <a:rPr lang="en-US" altLang="zh-CN" sz="2000" dirty="0"/>
              <a:t>        …</a:t>
            </a:r>
            <a:r>
              <a:rPr lang="en-US" altLang="zh-CN" sz="2000" dirty="0" smtClean="0"/>
              <a:t>exchange(</a:t>
            </a:r>
            <a:r>
              <a:rPr lang="en-US" altLang="zh-CN" sz="2000" dirty="0" err="1" smtClean="0"/>
              <a:t>i</a:t>
            </a:r>
            <a:r>
              <a:rPr lang="en-US" altLang="zh-CN" sz="2000" dirty="0" smtClean="0"/>
              <a:t>, j); </a:t>
            </a:r>
            <a:r>
              <a:rPr lang="en-US" altLang="zh-CN" sz="2000" dirty="0"/>
              <a:t>…</a:t>
            </a:r>
          </a:p>
          <a:p>
            <a:pPr marL="342900" indent="-342900" algn="just">
              <a:spcBef>
                <a:spcPts val="300"/>
              </a:spcBef>
              <a:buClr>
                <a:schemeClr val="accent1"/>
              </a:buClr>
              <a:buSzPct val="70000"/>
              <a:buFont typeface="Monotype Sorts" pitchFamily="2" charset="2"/>
              <a:buNone/>
            </a:pPr>
            <a:r>
              <a:rPr lang="en-US" altLang="zh-CN" sz="2000" dirty="0"/>
              <a:t>      end  ;</a:t>
            </a:r>
          </a:p>
          <a:p>
            <a:pPr marL="342900" indent="-342900" algn="just">
              <a:spcBef>
                <a:spcPts val="300"/>
              </a:spcBef>
              <a:buClr>
                <a:schemeClr val="accent1"/>
              </a:buClr>
              <a:buSzPct val="70000"/>
              <a:buFont typeface="Monotype Sorts" pitchFamily="2" charset="2"/>
              <a:buNone/>
            </a:pPr>
            <a:r>
              <a:rPr lang="en-US" altLang="zh-CN" sz="2000" dirty="0"/>
              <a:t>   begin  …  </a:t>
            </a:r>
            <a:r>
              <a:rPr lang="en-US" altLang="zh-CN" sz="2000" dirty="0" smtClean="0"/>
              <a:t>end</a:t>
            </a:r>
          </a:p>
          <a:p>
            <a:pPr marL="342900" indent="-342900" algn="just">
              <a:spcBef>
                <a:spcPts val="300"/>
              </a:spcBef>
              <a:buClr>
                <a:schemeClr val="accent1"/>
              </a:buClr>
              <a:buSzPct val="70000"/>
              <a:buFont typeface="Monotype Sorts" pitchFamily="2" charset="2"/>
              <a:buNone/>
            </a:pPr>
            <a:r>
              <a:rPr lang="en-US" altLang="zh-CN" sz="2000" dirty="0" smtClean="0"/>
              <a:t> begin  </a:t>
            </a:r>
            <a:r>
              <a:rPr lang="en-US" altLang="zh-CN" sz="2000" dirty="0" err="1" smtClean="0"/>
              <a:t>readarray</a:t>
            </a:r>
            <a:r>
              <a:rPr lang="en-US" altLang="zh-CN" sz="2000" dirty="0" smtClean="0"/>
              <a:t>; </a:t>
            </a:r>
            <a:r>
              <a:rPr lang="en-US" altLang="zh-CN" sz="2000" dirty="0" err="1" smtClean="0"/>
              <a:t>quicksort</a:t>
            </a:r>
            <a:r>
              <a:rPr lang="en-US" altLang="zh-CN" sz="2000" dirty="0" smtClean="0"/>
              <a:t>(1, 9)  end</a:t>
            </a:r>
            <a:endParaRPr lang="en-US" altLang="zh-CN" sz="2000" dirty="0"/>
          </a:p>
        </p:txBody>
      </p:sp>
      <p:sp>
        <p:nvSpPr>
          <p:cNvPr id="5" name="Line 4"/>
          <p:cNvSpPr>
            <a:spLocks noChangeShapeType="1"/>
          </p:cNvSpPr>
          <p:nvPr/>
        </p:nvSpPr>
        <p:spPr bwMode="auto">
          <a:xfrm>
            <a:off x="609600" y="76200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6" name="Line 7"/>
          <p:cNvSpPr>
            <a:spLocks noChangeShapeType="1"/>
          </p:cNvSpPr>
          <p:nvPr/>
        </p:nvSpPr>
        <p:spPr bwMode="auto">
          <a:xfrm>
            <a:off x="1676400" y="106680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7" name="Line 8"/>
          <p:cNvSpPr>
            <a:spLocks noChangeShapeType="1"/>
          </p:cNvSpPr>
          <p:nvPr/>
        </p:nvSpPr>
        <p:spPr bwMode="auto">
          <a:xfrm>
            <a:off x="2366755" y="144878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8" name="Line 9"/>
          <p:cNvSpPr>
            <a:spLocks noChangeShapeType="1"/>
          </p:cNvSpPr>
          <p:nvPr/>
        </p:nvSpPr>
        <p:spPr bwMode="auto">
          <a:xfrm>
            <a:off x="3048000" y="76200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9" name="Line 39"/>
          <p:cNvSpPr>
            <a:spLocks noChangeShapeType="1"/>
          </p:cNvSpPr>
          <p:nvPr/>
        </p:nvSpPr>
        <p:spPr bwMode="auto">
          <a:xfrm>
            <a:off x="1736685" y="176381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0" name="Line 49"/>
          <p:cNvSpPr>
            <a:spLocks noChangeShapeType="1"/>
          </p:cNvSpPr>
          <p:nvPr/>
        </p:nvSpPr>
        <p:spPr bwMode="auto">
          <a:xfrm>
            <a:off x="2636785" y="207885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1" name="Line 58"/>
          <p:cNvSpPr>
            <a:spLocks noChangeShapeType="1"/>
          </p:cNvSpPr>
          <p:nvPr/>
        </p:nvSpPr>
        <p:spPr bwMode="auto">
          <a:xfrm>
            <a:off x="4572000" y="243889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2" name="Line 74"/>
          <p:cNvSpPr>
            <a:spLocks noChangeShapeType="1"/>
          </p:cNvSpPr>
          <p:nvPr/>
        </p:nvSpPr>
        <p:spPr bwMode="auto">
          <a:xfrm>
            <a:off x="2681790" y="275392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3" name="Line 83"/>
          <p:cNvSpPr>
            <a:spLocks noChangeShapeType="1"/>
          </p:cNvSpPr>
          <p:nvPr/>
        </p:nvSpPr>
        <p:spPr bwMode="auto">
          <a:xfrm>
            <a:off x="2276745" y="315897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4" name="Line 99"/>
          <p:cNvSpPr>
            <a:spLocks noChangeShapeType="1"/>
          </p:cNvSpPr>
          <p:nvPr/>
        </p:nvSpPr>
        <p:spPr bwMode="auto">
          <a:xfrm>
            <a:off x="1826695" y="347400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5" name="Line 102"/>
          <p:cNvSpPr>
            <a:spLocks noChangeShapeType="1"/>
          </p:cNvSpPr>
          <p:nvPr/>
        </p:nvSpPr>
        <p:spPr bwMode="auto">
          <a:xfrm>
            <a:off x="1826695" y="383404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6" name="Line 105"/>
          <p:cNvSpPr>
            <a:spLocks noChangeShapeType="1"/>
          </p:cNvSpPr>
          <p:nvPr/>
        </p:nvSpPr>
        <p:spPr bwMode="auto">
          <a:xfrm>
            <a:off x="2231740" y="419408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7" name="Line 124"/>
          <p:cNvSpPr>
            <a:spLocks noChangeShapeType="1"/>
          </p:cNvSpPr>
          <p:nvPr/>
        </p:nvSpPr>
        <p:spPr bwMode="auto">
          <a:xfrm>
            <a:off x="1961710" y="455412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8" name="Line 128"/>
          <p:cNvSpPr>
            <a:spLocks noChangeShapeType="1"/>
          </p:cNvSpPr>
          <p:nvPr/>
        </p:nvSpPr>
        <p:spPr bwMode="auto">
          <a:xfrm>
            <a:off x="1961710" y="486916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19" name="Line 131"/>
          <p:cNvSpPr>
            <a:spLocks noChangeShapeType="1"/>
          </p:cNvSpPr>
          <p:nvPr/>
        </p:nvSpPr>
        <p:spPr bwMode="auto">
          <a:xfrm>
            <a:off x="1466655" y="585927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20" name="Line 143"/>
          <p:cNvSpPr>
            <a:spLocks noChangeShapeType="1"/>
          </p:cNvSpPr>
          <p:nvPr/>
        </p:nvSpPr>
        <p:spPr bwMode="auto">
          <a:xfrm>
            <a:off x="2366755" y="617430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21" name="Line 58"/>
          <p:cNvSpPr>
            <a:spLocks noChangeShapeType="1"/>
          </p:cNvSpPr>
          <p:nvPr/>
        </p:nvSpPr>
        <p:spPr bwMode="auto">
          <a:xfrm>
            <a:off x="2231740" y="243889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22" name="Line 58"/>
          <p:cNvSpPr>
            <a:spLocks noChangeShapeType="1"/>
          </p:cNvSpPr>
          <p:nvPr/>
        </p:nvSpPr>
        <p:spPr bwMode="auto">
          <a:xfrm>
            <a:off x="3311860" y="243889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23" name="Line 58"/>
          <p:cNvSpPr>
            <a:spLocks noChangeShapeType="1"/>
          </p:cNvSpPr>
          <p:nvPr/>
        </p:nvSpPr>
        <p:spPr bwMode="auto">
          <a:xfrm>
            <a:off x="4436985" y="243889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24" name="Line 58"/>
          <p:cNvSpPr>
            <a:spLocks noChangeShapeType="1"/>
          </p:cNvSpPr>
          <p:nvPr/>
        </p:nvSpPr>
        <p:spPr bwMode="auto">
          <a:xfrm>
            <a:off x="3491880" y="315897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25" name="Line 58"/>
          <p:cNvSpPr>
            <a:spLocks noChangeShapeType="1"/>
          </p:cNvSpPr>
          <p:nvPr/>
        </p:nvSpPr>
        <p:spPr bwMode="auto">
          <a:xfrm>
            <a:off x="4662010" y="315897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26" name="Line 58"/>
          <p:cNvSpPr>
            <a:spLocks noChangeShapeType="1"/>
          </p:cNvSpPr>
          <p:nvPr/>
        </p:nvSpPr>
        <p:spPr bwMode="auto">
          <a:xfrm>
            <a:off x="3311860" y="419408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27" name="Line 58"/>
          <p:cNvSpPr>
            <a:spLocks noChangeShapeType="1"/>
          </p:cNvSpPr>
          <p:nvPr/>
        </p:nvSpPr>
        <p:spPr bwMode="auto">
          <a:xfrm>
            <a:off x="4481990" y="4194085"/>
            <a:ext cx="0" cy="228600"/>
          </a:xfrm>
          <a:prstGeom prst="line">
            <a:avLst/>
          </a:prstGeom>
          <a:noFill/>
          <a:ln w="9525">
            <a:solidFill>
              <a:srgbClr val="FF0000"/>
            </a:solidFill>
            <a:round/>
            <a:headEnd type="triangle" w="med" len="med"/>
            <a:tailEnd/>
          </a:ln>
        </p:spPr>
        <p:txBody>
          <a:bodyPr wrap="none" anchor="ctr"/>
          <a:lstStyle/>
          <a:p>
            <a:endParaRPr lang="zh-CN" altLang="en-US"/>
          </a:p>
        </p:txBody>
      </p:sp>
      <p:graphicFrame>
        <p:nvGraphicFramePr>
          <p:cNvPr id="281602" name="Object 5">
            <a:hlinkClick r:id="" action="ppaction://hlinkshowjump?jump=nextslide"/>
          </p:cNvPr>
          <p:cNvGraphicFramePr>
            <a:graphicFrameLocks noChangeAspect="1"/>
          </p:cNvGraphicFramePr>
          <p:nvPr/>
        </p:nvGraphicFramePr>
        <p:xfrm>
          <a:off x="8486775" y="98425"/>
          <a:ext cx="527050" cy="614363"/>
        </p:xfrm>
        <a:graphic>
          <a:graphicData uri="http://schemas.openxmlformats.org/presentationml/2006/ole">
            <mc:AlternateContent xmlns:mc="http://schemas.openxmlformats.org/markup-compatibility/2006">
              <mc:Choice xmlns:v="urn:schemas-microsoft-com:vml" Requires="v">
                <p:oleObj spid="_x0000_s281603" name="剪辑" r:id="rId3" imgW="3543101" imgH="4123546" progId="">
                  <p:embed/>
                </p:oleObj>
              </mc:Choice>
              <mc:Fallback>
                <p:oleObj name="剪辑" r:id="rId3" imgW="3543101" imgH="4123546"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6775" y="98425"/>
                        <a:ext cx="52705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Line 8"/>
          <p:cNvSpPr>
            <a:spLocks noChangeShapeType="1"/>
          </p:cNvSpPr>
          <p:nvPr/>
        </p:nvSpPr>
        <p:spPr bwMode="auto">
          <a:xfrm>
            <a:off x="2501770" y="144878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30" name="Line 58"/>
          <p:cNvSpPr>
            <a:spLocks noChangeShapeType="1"/>
          </p:cNvSpPr>
          <p:nvPr/>
        </p:nvSpPr>
        <p:spPr bwMode="auto">
          <a:xfrm>
            <a:off x="4797025" y="3158970"/>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31" name="Line 58"/>
          <p:cNvSpPr>
            <a:spLocks noChangeShapeType="1"/>
          </p:cNvSpPr>
          <p:nvPr/>
        </p:nvSpPr>
        <p:spPr bwMode="auto">
          <a:xfrm>
            <a:off x="4617005" y="419408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
        <p:nvSpPr>
          <p:cNvPr id="33" name="Line 143"/>
          <p:cNvSpPr>
            <a:spLocks noChangeShapeType="1"/>
          </p:cNvSpPr>
          <p:nvPr/>
        </p:nvSpPr>
        <p:spPr bwMode="auto">
          <a:xfrm>
            <a:off x="4797025" y="6534345"/>
            <a:ext cx="0" cy="228600"/>
          </a:xfrm>
          <a:prstGeom prst="line">
            <a:avLst/>
          </a:prstGeom>
          <a:noFill/>
          <a:ln w="9525">
            <a:solidFill>
              <a:srgbClr val="FF0000"/>
            </a:solidFill>
            <a:round/>
            <a:headEnd type="triangle" w="med" len="me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2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9" grpId="0" animBg="1"/>
      <p:bldP spid="30" grpId="0" animBg="1"/>
      <p:bldP spid="31"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6092936-4123-43A6-A28D-51161D291ED5}" type="slidenum">
              <a:rPr lang="en-US" altLang="zh-CN"/>
              <a:pPr>
                <a:defRPr/>
              </a:pPr>
              <a:t>8</a:t>
            </a:fld>
            <a:endParaRPr lang="en-US" altLang="zh-CN"/>
          </a:p>
        </p:txBody>
      </p:sp>
      <p:sp>
        <p:nvSpPr>
          <p:cNvPr id="10243" name="Rectangle 2"/>
          <p:cNvSpPr>
            <a:spLocks noGrp="1" noChangeArrowheads="1"/>
          </p:cNvSpPr>
          <p:nvPr>
            <p:ph type="title"/>
          </p:nvPr>
        </p:nvSpPr>
        <p:spPr/>
        <p:txBody>
          <a:bodyPr/>
          <a:lstStyle/>
          <a:p>
            <a:pPr eaLnBrk="1" hangingPunct="1"/>
            <a:r>
              <a:rPr lang="en-US" altLang="zh-CN" smtClean="0">
                <a:latin typeface="宋体" pitchFamily="2" charset="-122"/>
              </a:rPr>
              <a:t>6.2  </a:t>
            </a:r>
            <a:r>
              <a:rPr lang="zh-CN" altLang="en-US" smtClean="0">
                <a:latin typeface="宋体" pitchFamily="2" charset="-122"/>
              </a:rPr>
              <a:t>符号表</a:t>
            </a:r>
          </a:p>
        </p:txBody>
      </p:sp>
      <p:sp>
        <p:nvSpPr>
          <p:cNvPr id="327683" name="Rectangle 3"/>
          <p:cNvSpPr>
            <a:spLocks noGrp="1" noChangeArrowheads="1"/>
          </p:cNvSpPr>
          <p:nvPr>
            <p:ph type="body" idx="1"/>
          </p:nvPr>
        </p:nvSpPr>
        <p:spPr/>
        <p:txBody>
          <a:bodyPr/>
          <a:lstStyle/>
          <a:p>
            <a:pPr eaLnBrk="1" hangingPunct="1"/>
            <a:r>
              <a:rPr lang="zh-CN" altLang="en-US" dirty="0" smtClean="0">
                <a:latin typeface="宋体" pitchFamily="2" charset="-122"/>
              </a:rPr>
              <a:t>符号表在翻译过程中起两方面的重要作用：</a:t>
            </a:r>
          </a:p>
          <a:p>
            <a:pPr lvl="1" eaLnBrk="1" hangingPunct="1"/>
            <a:r>
              <a:rPr lang="zh-CN" altLang="en-US" dirty="0" smtClean="0">
                <a:latin typeface="宋体" pitchFamily="2" charset="-122"/>
              </a:rPr>
              <a:t>检查语义（即上下文有关）的正确性</a:t>
            </a:r>
          </a:p>
          <a:p>
            <a:pPr lvl="1" eaLnBrk="1" hangingPunct="1"/>
            <a:r>
              <a:rPr lang="zh-CN" altLang="en-US" dirty="0" smtClean="0">
                <a:latin typeface="宋体" pitchFamily="2" charset="-122"/>
              </a:rPr>
              <a:t>辅助正确地生成代码</a:t>
            </a:r>
          </a:p>
          <a:p>
            <a:pPr eaLnBrk="1" hangingPunct="1"/>
            <a:r>
              <a:rPr lang="zh-CN" altLang="en-US" dirty="0" smtClean="0">
                <a:latin typeface="宋体" pitchFamily="2" charset="-122"/>
              </a:rPr>
              <a:t>通过在符号表中插入和检索标识符的属性来实现</a:t>
            </a:r>
          </a:p>
          <a:p>
            <a:pPr eaLnBrk="1" hangingPunct="1"/>
            <a:r>
              <a:rPr lang="zh-CN" altLang="en-US" dirty="0" smtClean="0">
                <a:latin typeface="宋体" pitchFamily="2" charset="-122"/>
              </a:rPr>
              <a:t>符号表是一张动态表</a:t>
            </a:r>
          </a:p>
          <a:p>
            <a:pPr lvl="1" eaLnBrk="1" hangingPunct="1"/>
            <a:r>
              <a:rPr lang="zh-CN" altLang="en-US" dirty="0" smtClean="0">
                <a:latin typeface="宋体" pitchFamily="2" charset="-122"/>
              </a:rPr>
              <a:t>在编译期间符号表的入口不断地增加</a:t>
            </a:r>
          </a:p>
          <a:p>
            <a:pPr lvl="1" eaLnBrk="1" hangingPunct="1"/>
            <a:r>
              <a:rPr lang="zh-CN" altLang="en-US" dirty="0" smtClean="0">
                <a:latin typeface="宋体" pitchFamily="2" charset="-122"/>
              </a:rPr>
              <a:t>在某些情况下又在不断地删除</a:t>
            </a:r>
          </a:p>
          <a:p>
            <a:pPr eaLnBrk="1" hangingPunct="1"/>
            <a:r>
              <a:rPr lang="zh-CN" altLang="en-US" dirty="0" smtClean="0">
                <a:latin typeface="宋体" pitchFamily="2" charset="-122"/>
              </a:rPr>
              <a:t>编译程序需要频繁地与符号表进行交互，符号表的效率直接影响编译程</a:t>
            </a:r>
            <a:r>
              <a:rPr lang="zh-CN" dirty="0" smtClean="0">
                <a:latin typeface="宋体" pitchFamily="2" charset="-122"/>
              </a:rPr>
              <a:t>序</a:t>
            </a:r>
            <a:r>
              <a:rPr lang="zh-CN" altLang="en-US" dirty="0" smtClean="0">
                <a:latin typeface="宋体" pitchFamily="2" charset="-122"/>
              </a:rPr>
              <a:t>的效率。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Effect transition="in" filter="wipe(up)">
                                      <p:cBhvr>
                                        <p:cTn id="7" dur="500"/>
                                        <p:tgtEl>
                                          <p:spTgt spid="32768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animEffect transition="in" filter="wipe(up)">
                                      <p:cBhvr>
                                        <p:cTn id="11" dur="500"/>
                                        <p:tgtEl>
                                          <p:spTgt spid="32768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7683">
                                            <p:txEl>
                                              <p:pRg st="2" end="2"/>
                                            </p:txEl>
                                          </p:spTgt>
                                        </p:tgtEl>
                                        <p:attrNameLst>
                                          <p:attrName>style.visibility</p:attrName>
                                        </p:attrNameLst>
                                      </p:cBhvr>
                                      <p:to>
                                        <p:strVal val="visible"/>
                                      </p:to>
                                    </p:set>
                                    <p:animEffect transition="in" filter="wipe(up)">
                                      <p:cBhvr>
                                        <p:cTn id="15" dur="500"/>
                                        <p:tgtEl>
                                          <p:spTgt spid="3276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27683">
                                            <p:txEl>
                                              <p:pRg st="3" end="3"/>
                                            </p:txEl>
                                          </p:spTgt>
                                        </p:tgtEl>
                                        <p:attrNameLst>
                                          <p:attrName>style.visibility</p:attrName>
                                        </p:attrNameLst>
                                      </p:cBhvr>
                                      <p:to>
                                        <p:strVal val="visible"/>
                                      </p:to>
                                    </p:set>
                                    <p:animEffect transition="in" filter="wipe(up)">
                                      <p:cBhvr>
                                        <p:cTn id="20" dur="500"/>
                                        <p:tgtEl>
                                          <p:spTgt spid="32768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27683">
                                            <p:txEl>
                                              <p:pRg st="4" end="4"/>
                                            </p:txEl>
                                          </p:spTgt>
                                        </p:tgtEl>
                                        <p:attrNameLst>
                                          <p:attrName>style.visibility</p:attrName>
                                        </p:attrNameLst>
                                      </p:cBhvr>
                                      <p:to>
                                        <p:strVal val="visible"/>
                                      </p:to>
                                    </p:set>
                                    <p:animEffect transition="in" filter="wipe(up)">
                                      <p:cBhvr>
                                        <p:cTn id="25" dur="500"/>
                                        <p:tgtEl>
                                          <p:spTgt spid="327683">
                                            <p:txEl>
                                              <p:pRg st="4" end="4"/>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27683">
                                            <p:txEl>
                                              <p:pRg st="5" end="5"/>
                                            </p:txEl>
                                          </p:spTgt>
                                        </p:tgtEl>
                                        <p:attrNameLst>
                                          <p:attrName>style.visibility</p:attrName>
                                        </p:attrNameLst>
                                      </p:cBhvr>
                                      <p:to>
                                        <p:strVal val="visible"/>
                                      </p:to>
                                    </p:set>
                                    <p:animEffect transition="in" filter="wipe(up)">
                                      <p:cBhvr>
                                        <p:cTn id="29" dur="500"/>
                                        <p:tgtEl>
                                          <p:spTgt spid="327683">
                                            <p:txEl>
                                              <p:pRg st="5" end="5"/>
                                            </p:txEl>
                                          </p:spTgt>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27683">
                                            <p:txEl>
                                              <p:pRg st="6" end="6"/>
                                            </p:txEl>
                                          </p:spTgt>
                                        </p:tgtEl>
                                        <p:attrNameLst>
                                          <p:attrName>style.visibility</p:attrName>
                                        </p:attrNameLst>
                                      </p:cBhvr>
                                      <p:to>
                                        <p:strVal val="visible"/>
                                      </p:to>
                                    </p:set>
                                    <p:animEffect transition="in" filter="wipe(up)">
                                      <p:cBhvr>
                                        <p:cTn id="33" dur="500"/>
                                        <p:tgtEl>
                                          <p:spTgt spid="32768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27683">
                                            <p:txEl>
                                              <p:pRg st="7" end="7"/>
                                            </p:txEl>
                                          </p:spTgt>
                                        </p:tgtEl>
                                        <p:attrNameLst>
                                          <p:attrName>style.visibility</p:attrName>
                                        </p:attrNameLst>
                                      </p:cBhvr>
                                      <p:to>
                                        <p:strVal val="visible"/>
                                      </p:to>
                                    </p:set>
                                    <p:animEffect transition="in" filter="wipe(up)">
                                      <p:cBhvr>
                                        <p:cTn id="38" dur="500"/>
                                        <p:tgtEl>
                                          <p:spTgt spid="327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3900035F-28D2-4173-80CA-8604D2AE8261}" type="slidenum">
              <a:rPr lang="en-US" altLang="zh-CN" smtClean="0"/>
              <a:pPr>
                <a:defRPr/>
              </a:pPr>
              <a:t>80</a:t>
            </a:fld>
            <a:endParaRPr lang="en-US" altLang="zh-CN"/>
          </a:p>
        </p:txBody>
      </p:sp>
      <p:sp>
        <p:nvSpPr>
          <p:cNvPr id="3" name="Text Box 5"/>
          <p:cNvSpPr txBox="1">
            <a:spLocks noChangeArrowheads="1"/>
          </p:cNvSpPr>
          <p:nvPr/>
        </p:nvSpPr>
        <p:spPr bwMode="auto">
          <a:xfrm>
            <a:off x="971599" y="1493785"/>
            <a:ext cx="1215136" cy="338554"/>
          </a:xfrm>
          <a:prstGeom prst="rect">
            <a:avLst/>
          </a:prstGeom>
          <a:noFill/>
          <a:ln w="9525">
            <a:noFill/>
            <a:miter lim="800000"/>
            <a:headEnd/>
            <a:tailEnd/>
          </a:ln>
        </p:spPr>
        <p:txBody>
          <a:bodyPr wrap="square">
            <a:spAutoFit/>
          </a:bodyPr>
          <a:lstStyle/>
          <a:p>
            <a:pPr>
              <a:spcBef>
                <a:spcPct val="50000"/>
              </a:spcBef>
            </a:pPr>
            <a:r>
              <a:rPr lang="en-US" altLang="zh-CN" sz="1600" b="0" dirty="0">
                <a:latin typeface="宋体" pitchFamily="2" charset="-122"/>
                <a:ea typeface="宋体" pitchFamily="2" charset="-122"/>
              </a:rPr>
              <a:t>a | </a:t>
            </a:r>
            <a:r>
              <a:rPr lang="en-US" altLang="zh-CN" sz="1600" b="0" dirty="0" smtClean="0">
                <a:latin typeface="宋体" pitchFamily="2" charset="-122"/>
                <a:ea typeface="宋体" pitchFamily="2" charset="-122"/>
              </a:rPr>
              <a:t>    0</a:t>
            </a:r>
            <a:endParaRPr lang="en-US" altLang="zh-CN" sz="1600" b="0" dirty="0">
              <a:latin typeface="宋体" pitchFamily="2" charset="-122"/>
              <a:ea typeface="宋体" pitchFamily="2" charset="-122"/>
            </a:endParaRPr>
          </a:p>
        </p:txBody>
      </p:sp>
      <p:sp>
        <p:nvSpPr>
          <p:cNvPr id="4" name="Text Box 6"/>
          <p:cNvSpPr txBox="1">
            <a:spLocks noChangeArrowheads="1"/>
          </p:cNvSpPr>
          <p:nvPr/>
        </p:nvSpPr>
        <p:spPr bwMode="auto">
          <a:xfrm>
            <a:off x="971600" y="1763815"/>
            <a:ext cx="1350150" cy="336550"/>
          </a:xfrm>
          <a:prstGeom prst="rect">
            <a:avLst/>
          </a:prstGeom>
          <a:noFill/>
          <a:ln w="9525">
            <a:noFill/>
            <a:miter lim="800000"/>
            <a:headEnd/>
            <a:tailEnd/>
          </a:ln>
        </p:spPr>
        <p:txBody>
          <a:bodyPr wrap="square">
            <a:spAutoFit/>
          </a:bodyPr>
          <a:lstStyle/>
          <a:p>
            <a:pPr>
              <a:spcBef>
                <a:spcPct val="50000"/>
              </a:spcBef>
            </a:pPr>
            <a:r>
              <a:rPr lang="en-US" altLang="zh-CN" sz="1600" b="0" dirty="0">
                <a:latin typeface="宋体" pitchFamily="2" charset="-122"/>
                <a:ea typeface="宋体" pitchFamily="2" charset="-122"/>
              </a:rPr>
              <a:t>x </a:t>
            </a:r>
            <a:r>
              <a:rPr lang="en-US" altLang="zh-CN" sz="1600" b="0" dirty="0" smtClean="0">
                <a:latin typeface="宋体" pitchFamily="2" charset="-122"/>
                <a:ea typeface="宋体" pitchFamily="2" charset="-122"/>
              </a:rPr>
              <a:t>|     40</a:t>
            </a:r>
            <a:endParaRPr lang="en-US" altLang="zh-CN" sz="1600" b="0" dirty="0">
              <a:latin typeface="宋体" pitchFamily="2" charset="-122"/>
              <a:ea typeface="宋体" pitchFamily="2" charset="-122"/>
            </a:endParaRPr>
          </a:p>
        </p:txBody>
      </p:sp>
      <p:grpSp>
        <p:nvGrpSpPr>
          <p:cNvPr id="9" name="Group 12"/>
          <p:cNvGrpSpPr>
            <a:grpSpLocks/>
          </p:cNvGrpSpPr>
          <p:nvPr/>
        </p:nvGrpSpPr>
        <p:grpSpPr bwMode="auto">
          <a:xfrm>
            <a:off x="926595" y="1178750"/>
            <a:ext cx="1219200" cy="1828800"/>
            <a:chOff x="2736" y="768"/>
            <a:chExt cx="768" cy="1152"/>
          </a:xfrm>
        </p:grpSpPr>
        <p:sp>
          <p:nvSpPr>
            <p:cNvPr id="18" name="Rectangle 13"/>
            <p:cNvSpPr>
              <a:spLocks noChangeArrowheads="1"/>
            </p:cNvSpPr>
            <p:nvPr/>
          </p:nvSpPr>
          <p:spPr bwMode="auto">
            <a:xfrm>
              <a:off x="2736" y="768"/>
              <a:ext cx="720" cy="1152"/>
            </a:xfrm>
            <a:prstGeom prst="rect">
              <a:avLst/>
            </a:prstGeom>
            <a:noFill/>
            <a:ln w="9525">
              <a:solidFill>
                <a:schemeClr val="tx1"/>
              </a:solidFill>
              <a:miter lim="800000"/>
              <a:headEnd/>
              <a:tailEnd/>
            </a:ln>
          </p:spPr>
          <p:txBody>
            <a:bodyPr wrap="none" anchor="ctr"/>
            <a:lstStyle/>
            <a:p>
              <a:endParaRPr lang="zh-CN" altLang="en-US"/>
            </a:p>
          </p:txBody>
        </p:sp>
        <p:sp>
          <p:nvSpPr>
            <p:cNvPr id="19" name="Text Box 14"/>
            <p:cNvSpPr txBox="1">
              <a:spLocks noChangeArrowheads="1"/>
            </p:cNvSpPr>
            <p:nvPr/>
          </p:nvSpPr>
          <p:spPr bwMode="auto">
            <a:xfrm>
              <a:off x="2736" y="768"/>
              <a:ext cx="768" cy="212"/>
            </a:xfrm>
            <a:prstGeom prst="rect">
              <a:avLst/>
            </a:prstGeom>
            <a:noFill/>
            <a:ln w="9525">
              <a:noFill/>
              <a:miter lim="800000"/>
              <a:headEnd/>
              <a:tailEnd/>
            </a:ln>
          </p:spPr>
          <p:txBody>
            <a:bodyPr>
              <a:spAutoFit/>
            </a:bodyPr>
            <a:lstStyle/>
            <a:p>
              <a:pPr>
                <a:spcBef>
                  <a:spcPct val="50000"/>
                </a:spcBef>
              </a:pPr>
              <a:r>
                <a:rPr lang="en-US" altLang="zh-CN" sz="1600" b="0">
                  <a:latin typeface="宋体" pitchFamily="2" charset="-122"/>
                  <a:ea typeface="宋体" pitchFamily="2" charset="-122"/>
                </a:rPr>
                <a:t>nil header</a:t>
              </a:r>
            </a:p>
          </p:txBody>
        </p:sp>
        <p:sp>
          <p:nvSpPr>
            <p:cNvPr id="20" name="Line 15"/>
            <p:cNvSpPr>
              <a:spLocks noChangeShapeType="1"/>
            </p:cNvSpPr>
            <p:nvPr/>
          </p:nvSpPr>
          <p:spPr bwMode="auto">
            <a:xfrm>
              <a:off x="2736" y="960"/>
              <a:ext cx="720" cy="0"/>
            </a:xfrm>
            <a:prstGeom prst="line">
              <a:avLst/>
            </a:prstGeom>
            <a:noFill/>
            <a:ln w="9525">
              <a:solidFill>
                <a:schemeClr val="tx1"/>
              </a:solidFill>
              <a:round/>
              <a:headEnd/>
              <a:tailEnd/>
            </a:ln>
          </p:spPr>
          <p:txBody>
            <a:bodyPr wrap="none" anchor="ctr"/>
            <a:lstStyle/>
            <a:p>
              <a:endParaRPr lang="zh-CN" altLang="en-US"/>
            </a:p>
          </p:txBody>
        </p:sp>
        <p:sp>
          <p:nvSpPr>
            <p:cNvPr id="21" name="Line 16"/>
            <p:cNvSpPr>
              <a:spLocks noChangeShapeType="1"/>
            </p:cNvSpPr>
            <p:nvPr/>
          </p:nvSpPr>
          <p:spPr bwMode="auto">
            <a:xfrm>
              <a:off x="3024" y="768"/>
              <a:ext cx="0" cy="192"/>
            </a:xfrm>
            <a:prstGeom prst="line">
              <a:avLst/>
            </a:prstGeom>
            <a:noFill/>
            <a:ln w="9525">
              <a:solidFill>
                <a:schemeClr val="tx1"/>
              </a:solidFill>
              <a:round/>
              <a:headEnd/>
              <a:tailEnd/>
            </a:ln>
          </p:spPr>
          <p:txBody>
            <a:bodyPr wrap="none" anchor="ctr"/>
            <a:lstStyle/>
            <a:p>
              <a:endParaRPr lang="zh-CN" altLang="en-US"/>
            </a:p>
          </p:txBody>
        </p:sp>
        <p:sp>
          <p:nvSpPr>
            <p:cNvPr id="22" name="Line 17"/>
            <p:cNvSpPr>
              <a:spLocks noChangeShapeType="1"/>
            </p:cNvSpPr>
            <p:nvPr/>
          </p:nvSpPr>
          <p:spPr bwMode="auto">
            <a:xfrm>
              <a:off x="2736" y="1152"/>
              <a:ext cx="720" cy="0"/>
            </a:xfrm>
            <a:prstGeom prst="line">
              <a:avLst/>
            </a:prstGeom>
            <a:noFill/>
            <a:ln w="9525">
              <a:solidFill>
                <a:schemeClr val="tx1"/>
              </a:solidFill>
              <a:round/>
              <a:headEnd/>
              <a:tailEnd/>
            </a:ln>
          </p:spPr>
          <p:txBody>
            <a:bodyPr wrap="none" anchor="ctr"/>
            <a:lstStyle/>
            <a:p>
              <a:endParaRPr lang="zh-CN" altLang="en-US"/>
            </a:p>
          </p:txBody>
        </p:sp>
        <p:sp>
          <p:nvSpPr>
            <p:cNvPr id="23" name="Line 18"/>
            <p:cNvSpPr>
              <a:spLocks noChangeShapeType="1"/>
            </p:cNvSpPr>
            <p:nvPr/>
          </p:nvSpPr>
          <p:spPr bwMode="auto">
            <a:xfrm>
              <a:off x="2736" y="1344"/>
              <a:ext cx="720" cy="0"/>
            </a:xfrm>
            <a:prstGeom prst="line">
              <a:avLst/>
            </a:prstGeom>
            <a:noFill/>
            <a:ln w="9525">
              <a:solidFill>
                <a:schemeClr val="tx1"/>
              </a:solidFill>
              <a:round/>
              <a:headEnd/>
              <a:tailEnd/>
            </a:ln>
          </p:spPr>
          <p:txBody>
            <a:bodyPr wrap="none" anchor="ctr"/>
            <a:lstStyle/>
            <a:p>
              <a:endParaRPr lang="zh-CN" altLang="en-US"/>
            </a:p>
          </p:txBody>
        </p:sp>
        <p:sp>
          <p:nvSpPr>
            <p:cNvPr id="24" name="Line 19"/>
            <p:cNvSpPr>
              <a:spLocks noChangeShapeType="1"/>
            </p:cNvSpPr>
            <p:nvPr/>
          </p:nvSpPr>
          <p:spPr bwMode="auto">
            <a:xfrm>
              <a:off x="2736" y="1536"/>
              <a:ext cx="720" cy="0"/>
            </a:xfrm>
            <a:prstGeom prst="line">
              <a:avLst/>
            </a:prstGeom>
            <a:noFill/>
            <a:ln w="9525">
              <a:solidFill>
                <a:schemeClr val="tx1"/>
              </a:solidFill>
              <a:round/>
              <a:headEnd/>
              <a:tailEnd/>
            </a:ln>
          </p:spPr>
          <p:txBody>
            <a:bodyPr wrap="none" anchor="ctr"/>
            <a:lstStyle/>
            <a:p>
              <a:endParaRPr lang="zh-CN" altLang="en-US"/>
            </a:p>
          </p:txBody>
        </p:sp>
        <p:sp>
          <p:nvSpPr>
            <p:cNvPr id="25" name="Line 20"/>
            <p:cNvSpPr>
              <a:spLocks noChangeShapeType="1"/>
            </p:cNvSpPr>
            <p:nvPr/>
          </p:nvSpPr>
          <p:spPr bwMode="auto">
            <a:xfrm>
              <a:off x="2736" y="1728"/>
              <a:ext cx="720" cy="0"/>
            </a:xfrm>
            <a:prstGeom prst="line">
              <a:avLst/>
            </a:prstGeom>
            <a:noFill/>
            <a:ln w="9525">
              <a:solidFill>
                <a:schemeClr val="tx1"/>
              </a:solidFill>
              <a:round/>
              <a:headEnd/>
              <a:tailEnd/>
            </a:ln>
          </p:spPr>
          <p:txBody>
            <a:bodyPr wrap="none" anchor="ctr"/>
            <a:lstStyle/>
            <a:p>
              <a:endParaRPr lang="zh-CN" altLang="en-US"/>
            </a:p>
          </p:txBody>
        </p:sp>
        <p:sp>
          <p:nvSpPr>
            <p:cNvPr id="26" name="Line 21"/>
            <p:cNvSpPr>
              <a:spLocks noChangeShapeType="1"/>
            </p:cNvSpPr>
            <p:nvPr/>
          </p:nvSpPr>
          <p:spPr bwMode="auto">
            <a:xfrm>
              <a:off x="3312" y="960"/>
              <a:ext cx="0" cy="960"/>
            </a:xfrm>
            <a:prstGeom prst="line">
              <a:avLst/>
            </a:prstGeom>
            <a:noFill/>
            <a:ln w="9525">
              <a:solidFill>
                <a:schemeClr val="tx1"/>
              </a:solidFill>
              <a:round/>
              <a:headEnd/>
              <a:tailEnd/>
            </a:ln>
          </p:spPr>
          <p:txBody>
            <a:bodyPr wrap="none" anchor="ctr"/>
            <a:lstStyle/>
            <a:p>
              <a:endParaRPr lang="zh-CN" altLang="en-US"/>
            </a:p>
          </p:txBody>
        </p:sp>
      </p:grpSp>
      <p:grpSp>
        <p:nvGrpSpPr>
          <p:cNvPr id="146" name="组合 145"/>
          <p:cNvGrpSpPr/>
          <p:nvPr/>
        </p:nvGrpSpPr>
        <p:grpSpPr>
          <a:xfrm>
            <a:off x="1556664" y="908720"/>
            <a:ext cx="5400599" cy="304800"/>
            <a:chOff x="1556664" y="908720"/>
            <a:chExt cx="5400599" cy="304800"/>
          </a:xfrm>
        </p:grpSpPr>
        <p:sp>
          <p:nvSpPr>
            <p:cNvPr id="15" name="Line 27"/>
            <p:cNvSpPr>
              <a:spLocks noChangeShapeType="1"/>
            </p:cNvSpPr>
            <p:nvPr/>
          </p:nvSpPr>
          <p:spPr bwMode="auto">
            <a:xfrm flipH="1">
              <a:off x="1556664" y="908720"/>
              <a:ext cx="5400599" cy="0"/>
            </a:xfrm>
            <a:prstGeom prst="line">
              <a:avLst/>
            </a:prstGeom>
            <a:noFill/>
            <a:ln w="9525">
              <a:solidFill>
                <a:schemeClr val="tx1"/>
              </a:solidFill>
              <a:round/>
              <a:headEnd/>
              <a:tailEnd/>
            </a:ln>
          </p:spPr>
          <p:txBody>
            <a:bodyPr wrap="none" anchor="ctr"/>
            <a:lstStyle/>
            <a:p>
              <a:endParaRPr lang="zh-CN" altLang="en-US"/>
            </a:p>
          </p:txBody>
        </p:sp>
        <p:sp>
          <p:nvSpPr>
            <p:cNvPr id="16" name="Line 28"/>
            <p:cNvSpPr>
              <a:spLocks noChangeShapeType="1"/>
            </p:cNvSpPr>
            <p:nvPr/>
          </p:nvSpPr>
          <p:spPr bwMode="auto">
            <a:xfrm>
              <a:off x="1556665" y="908720"/>
              <a:ext cx="0" cy="3048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170" name="组合 169"/>
          <p:cNvGrpSpPr/>
          <p:nvPr/>
        </p:nvGrpSpPr>
        <p:grpSpPr>
          <a:xfrm>
            <a:off x="6705600" y="152400"/>
            <a:ext cx="1752600" cy="1250950"/>
            <a:chOff x="6705600" y="152400"/>
            <a:chExt cx="1752600" cy="1250950"/>
          </a:xfrm>
        </p:grpSpPr>
        <p:sp>
          <p:nvSpPr>
            <p:cNvPr id="10" name="Rectangle 22"/>
            <p:cNvSpPr>
              <a:spLocks noChangeArrowheads="1"/>
            </p:cNvSpPr>
            <p:nvPr/>
          </p:nvSpPr>
          <p:spPr bwMode="auto">
            <a:xfrm>
              <a:off x="6781800" y="152400"/>
              <a:ext cx="1524000" cy="914400"/>
            </a:xfrm>
            <a:prstGeom prst="rect">
              <a:avLst/>
            </a:prstGeom>
            <a:noFill/>
            <a:ln w="9525">
              <a:solidFill>
                <a:schemeClr val="tx1"/>
              </a:solidFill>
              <a:miter lim="800000"/>
              <a:headEnd/>
              <a:tailEnd/>
            </a:ln>
          </p:spPr>
          <p:txBody>
            <a:bodyPr wrap="none" anchor="ctr"/>
            <a:lstStyle/>
            <a:p>
              <a:endParaRPr lang="zh-CN" altLang="en-US"/>
            </a:p>
          </p:txBody>
        </p:sp>
        <p:sp>
          <p:nvSpPr>
            <p:cNvPr id="11" name="Line 23"/>
            <p:cNvSpPr>
              <a:spLocks noChangeShapeType="1"/>
            </p:cNvSpPr>
            <p:nvPr/>
          </p:nvSpPr>
          <p:spPr bwMode="auto">
            <a:xfrm>
              <a:off x="6781800" y="457200"/>
              <a:ext cx="1524000" cy="0"/>
            </a:xfrm>
            <a:prstGeom prst="line">
              <a:avLst/>
            </a:prstGeom>
            <a:noFill/>
            <a:ln w="9525">
              <a:solidFill>
                <a:schemeClr val="tx1"/>
              </a:solidFill>
              <a:round/>
              <a:headEnd/>
              <a:tailEnd/>
            </a:ln>
          </p:spPr>
          <p:txBody>
            <a:bodyPr wrap="none" anchor="ctr"/>
            <a:lstStyle/>
            <a:p>
              <a:endParaRPr lang="zh-CN" altLang="en-US"/>
            </a:p>
          </p:txBody>
        </p:sp>
        <p:sp>
          <p:nvSpPr>
            <p:cNvPr id="12" name="Line 24"/>
            <p:cNvSpPr>
              <a:spLocks noChangeShapeType="1"/>
            </p:cNvSpPr>
            <p:nvPr/>
          </p:nvSpPr>
          <p:spPr bwMode="auto">
            <a:xfrm>
              <a:off x="6781800" y="762000"/>
              <a:ext cx="1524000" cy="0"/>
            </a:xfrm>
            <a:prstGeom prst="line">
              <a:avLst/>
            </a:prstGeom>
            <a:noFill/>
            <a:ln w="9525">
              <a:solidFill>
                <a:schemeClr val="tx1"/>
              </a:solidFill>
              <a:round/>
              <a:headEnd/>
              <a:tailEnd/>
            </a:ln>
          </p:spPr>
          <p:txBody>
            <a:bodyPr wrap="none" anchor="ctr"/>
            <a:lstStyle/>
            <a:p>
              <a:endParaRPr lang="zh-CN" altLang="en-US"/>
            </a:p>
          </p:txBody>
        </p:sp>
        <p:sp>
          <p:nvSpPr>
            <p:cNvPr id="13" name="Text Box 25"/>
            <p:cNvSpPr txBox="1">
              <a:spLocks noChangeArrowheads="1"/>
            </p:cNvSpPr>
            <p:nvPr/>
          </p:nvSpPr>
          <p:spPr bwMode="auto">
            <a:xfrm>
              <a:off x="6705600" y="1066800"/>
              <a:ext cx="1752600" cy="336550"/>
            </a:xfrm>
            <a:prstGeom prst="rect">
              <a:avLst/>
            </a:prstGeom>
            <a:noFill/>
            <a:ln w="9525">
              <a:noFill/>
              <a:miter lim="800000"/>
              <a:headEnd/>
              <a:tailEnd/>
            </a:ln>
          </p:spPr>
          <p:txBody>
            <a:bodyPr>
              <a:spAutoFit/>
            </a:bodyPr>
            <a:lstStyle/>
            <a:p>
              <a:pPr>
                <a:spcBef>
                  <a:spcPct val="50000"/>
                </a:spcBef>
              </a:pPr>
              <a:r>
                <a:rPr lang="en-US" altLang="zh-CN" sz="1600" b="0">
                  <a:latin typeface="宋体" pitchFamily="2" charset="-122"/>
                  <a:ea typeface="宋体" pitchFamily="2" charset="-122"/>
                </a:rPr>
                <a:t>tableptr offset</a:t>
              </a:r>
            </a:p>
          </p:txBody>
        </p:sp>
        <p:sp>
          <p:nvSpPr>
            <p:cNvPr id="14" name="Line 26"/>
            <p:cNvSpPr>
              <a:spLocks noChangeShapeType="1"/>
            </p:cNvSpPr>
            <p:nvPr/>
          </p:nvSpPr>
          <p:spPr bwMode="auto">
            <a:xfrm flipV="1">
              <a:off x="7696200" y="152400"/>
              <a:ext cx="0" cy="914400"/>
            </a:xfrm>
            <a:prstGeom prst="line">
              <a:avLst/>
            </a:prstGeom>
            <a:noFill/>
            <a:ln w="9525">
              <a:solidFill>
                <a:schemeClr val="tx1"/>
              </a:solidFill>
              <a:round/>
              <a:headEnd/>
              <a:tailEnd/>
            </a:ln>
          </p:spPr>
          <p:txBody>
            <a:bodyPr wrap="none" anchor="ctr"/>
            <a:lstStyle/>
            <a:p>
              <a:endParaRPr lang="zh-CN" altLang="en-US"/>
            </a:p>
          </p:txBody>
        </p:sp>
      </p:grpSp>
      <p:sp>
        <p:nvSpPr>
          <p:cNvPr id="17" name="Text Box 29"/>
          <p:cNvSpPr txBox="1">
            <a:spLocks noChangeArrowheads="1"/>
          </p:cNvSpPr>
          <p:nvPr/>
        </p:nvSpPr>
        <p:spPr bwMode="auto">
          <a:xfrm>
            <a:off x="7677345" y="728700"/>
            <a:ext cx="609600" cy="336550"/>
          </a:xfrm>
          <a:prstGeom prst="rect">
            <a:avLst/>
          </a:prstGeom>
          <a:noFill/>
          <a:ln w="9525">
            <a:noFill/>
            <a:miter lim="800000"/>
            <a:headEnd/>
            <a:tailEnd/>
          </a:ln>
        </p:spPr>
        <p:txBody>
          <a:bodyPr>
            <a:spAutoFit/>
          </a:bodyPr>
          <a:lstStyle/>
          <a:p>
            <a:pPr algn="ctr">
              <a:spcBef>
                <a:spcPct val="50000"/>
              </a:spcBef>
            </a:pPr>
            <a:r>
              <a:rPr lang="en-US" altLang="zh-CN" sz="1600" b="0" dirty="0">
                <a:latin typeface="宋体" pitchFamily="2" charset="-122"/>
                <a:ea typeface="宋体" pitchFamily="2" charset="-122"/>
              </a:rPr>
              <a:t>0</a:t>
            </a:r>
          </a:p>
        </p:txBody>
      </p:sp>
      <p:sp>
        <p:nvSpPr>
          <p:cNvPr id="8" name="Text Box 30"/>
          <p:cNvSpPr txBox="1">
            <a:spLocks noChangeArrowheads="1"/>
          </p:cNvSpPr>
          <p:nvPr/>
        </p:nvSpPr>
        <p:spPr bwMode="auto">
          <a:xfrm>
            <a:off x="1376645" y="863715"/>
            <a:ext cx="914400" cy="336550"/>
          </a:xfrm>
          <a:prstGeom prst="rect">
            <a:avLst/>
          </a:prstGeom>
          <a:noFill/>
          <a:ln w="9525">
            <a:noFill/>
            <a:miter lim="800000"/>
            <a:headEnd/>
            <a:tailEnd/>
          </a:ln>
        </p:spPr>
        <p:txBody>
          <a:bodyPr>
            <a:spAutoFit/>
          </a:bodyPr>
          <a:lstStyle/>
          <a:p>
            <a:pPr algn="ctr">
              <a:spcBef>
                <a:spcPct val="50000"/>
              </a:spcBef>
            </a:pPr>
            <a:r>
              <a:rPr lang="en-US" altLang="zh-CN" sz="1600" b="0" dirty="0">
                <a:latin typeface="宋体" pitchFamily="2" charset="-122"/>
                <a:ea typeface="宋体" pitchFamily="2" charset="-122"/>
              </a:rPr>
              <a:t>sort</a:t>
            </a:r>
          </a:p>
        </p:txBody>
      </p:sp>
      <p:sp>
        <p:nvSpPr>
          <p:cNvPr id="29" name="Text Box 38"/>
          <p:cNvSpPr txBox="1">
            <a:spLocks noChangeArrowheads="1"/>
          </p:cNvSpPr>
          <p:nvPr/>
        </p:nvSpPr>
        <p:spPr bwMode="auto">
          <a:xfrm>
            <a:off x="7391400" y="1752600"/>
            <a:ext cx="1143000" cy="336550"/>
          </a:xfrm>
          <a:prstGeom prst="rect">
            <a:avLst/>
          </a:prstGeom>
          <a:noFill/>
          <a:ln w="9525">
            <a:noFill/>
            <a:miter lim="800000"/>
            <a:headEnd/>
            <a:tailEnd/>
          </a:ln>
        </p:spPr>
        <p:txBody>
          <a:bodyPr>
            <a:spAutoFit/>
          </a:bodyPr>
          <a:lstStyle/>
          <a:p>
            <a:pPr algn="ctr">
              <a:spcBef>
                <a:spcPct val="50000"/>
              </a:spcBef>
            </a:pPr>
            <a:r>
              <a:rPr lang="en-US" altLang="zh-CN" sz="1600" b="0" dirty="0" err="1">
                <a:latin typeface="宋体" pitchFamily="2" charset="-122"/>
                <a:ea typeface="宋体" pitchFamily="2" charset="-122"/>
              </a:rPr>
              <a:t>readarray</a:t>
            </a:r>
            <a:endParaRPr lang="en-US" altLang="zh-CN" sz="1600" b="0" dirty="0">
              <a:latin typeface="宋体" pitchFamily="2" charset="-122"/>
              <a:ea typeface="宋体" pitchFamily="2" charset="-122"/>
            </a:endParaRPr>
          </a:p>
        </p:txBody>
      </p:sp>
      <p:sp>
        <p:nvSpPr>
          <p:cNvPr id="35" name="Text Box 40"/>
          <p:cNvSpPr txBox="1">
            <a:spLocks noChangeArrowheads="1"/>
          </p:cNvSpPr>
          <p:nvPr/>
        </p:nvSpPr>
        <p:spPr bwMode="auto">
          <a:xfrm>
            <a:off x="7722350" y="773705"/>
            <a:ext cx="609600" cy="336550"/>
          </a:xfrm>
          <a:prstGeom prst="rect">
            <a:avLst/>
          </a:prstGeom>
          <a:solidFill>
            <a:srgbClr val="FF0000"/>
          </a:solidFill>
          <a:ln w="9525">
            <a:noFill/>
            <a:miter lim="800000"/>
            <a:headEnd/>
            <a:tailEnd/>
          </a:ln>
        </p:spPr>
        <p:txBody>
          <a:bodyPr>
            <a:spAutoFit/>
          </a:bodyPr>
          <a:lstStyle/>
          <a:p>
            <a:pPr algn="ctr">
              <a:spcBef>
                <a:spcPct val="50000"/>
              </a:spcBef>
            </a:pPr>
            <a:r>
              <a:rPr lang="en-US" altLang="zh-CN" sz="1600" b="0" dirty="0">
                <a:latin typeface="宋体" pitchFamily="2" charset="-122"/>
                <a:ea typeface="宋体" pitchFamily="2" charset="-122"/>
              </a:rPr>
              <a:t>40</a:t>
            </a:r>
          </a:p>
        </p:txBody>
      </p:sp>
      <p:sp>
        <p:nvSpPr>
          <p:cNvPr id="36" name="Text Box 41"/>
          <p:cNvSpPr txBox="1">
            <a:spLocks noChangeArrowheads="1"/>
          </p:cNvSpPr>
          <p:nvPr/>
        </p:nvSpPr>
        <p:spPr bwMode="auto">
          <a:xfrm>
            <a:off x="7722350" y="773705"/>
            <a:ext cx="609600" cy="338138"/>
          </a:xfrm>
          <a:prstGeom prst="rect">
            <a:avLst/>
          </a:prstGeom>
          <a:solidFill>
            <a:srgbClr val="FF33CC"/>
          </a:solidFill>
          <a:ln w="9525">
            <a:noFill/>
            <a:miter lim="800000"/>
            <a:headEnd/>
            <a:tailEnd/>
          </a:ln>
        </p:spPr>
        <p:txBody>
          <a:bodyPr>
            <a:spAutoFit/>
          </a:bodyPr>
          <a:lstStyle/>
          <a:p>
            <a:pPr algn="ctr">
              <a:spcBef>
                <a:spcPct val="50000"/>
              </a:spcBef>
            </a:pPr>
            <a:r>
              <a:rPr lang="en-US" altLang="zh-CN" sz="1600" b="0" dirty="0">
                <a:latin typeface="宋体" pitchFamily="2" charset="-122"/>
                <a:ea typeface="宋体" pitchFamily="2" charset="-122"/>
              </a:rPr>
              <a:t>44</a:t>
            </a:r>
          </a:p>
        </p:txBody>
      </p:sp>
      <p:grpSp>
        <p:nvGrpSpPr>
          <p:cNvPr id="37" name="Group 42"/>
          <p:cNvGrpSpPr>
            <a:grpSpLocks/>
          </p:cNvGrpSpPr>
          <p:nvPr/>
        </p:nvGrpSpPr>
        <p:grpSpPr bwMode="auto">
          <a:xfrm>
            <a:off x="6477000" y="609600"/>
            <a:ext cx="914400" cy="1524000"/>
            <a:chOff x="4080" y="384"/>
            <a:chExt cx="576" cy="960"/>
          </a:xfrm>
        </p:grpSpPr>
        <p:sp>
          <p:nvSpPr>
            <p:cNvPr id="38" name="Line 43"/>
            <p:cNvSpPr>
              <a:spLocks noChangeShapeType="1"/>
            </p:cNvSpPr>
            <p:nvPr/>
          </p:nvSpPr>
          <p:spPr bwMode="auto">
            <a:xfrm flipH="1">
              <a:off x="4080" y="384"/>
              <a:ext cx="288" cy="0"/>
            </a:xfrm>
            <a:prstGeom prst="line">
              <a:avLst/>
            </a:prstGeom>
            <a:noFill/>
            <a:ln w="9525">
              <a:solidFill>
                <a:schemeClr val="tx1"/>
              </a:solidFill>
              <a:round/>
              <a:headEnd/>
              <a:tailEnd/>
            </a:ln>
          </p:spPr>
          <p:txBody>
            <a:bodyPr>
              <a:spAutoFit/>
            </a:bodyPr>
            <a:lstStyle/>
            <a:p>
              <a:endParaRPr lang="zh-CN" altLang="en-US"/>
            </a:p>
          </p:txBody>
        </p:sp>
        <p:sp>
          <p:nvSpPr>
            <p:cNvPr id="39" name="Line 44"/>
            <p:cNvSpPr>
              <a:spLocks noChangeShapeType="1"/>
            </p:cNvSpPr>
            <p:nvPr/>
          </p:nvSpPr>
          <p:spPr bwMode="auto">
            <a:xfrm>
              <a:off x="4080" y="384"/>
              <a:ext cx="0" cy="624"/>
            </a:xfrm>
            <a:prstGeom prst="line">
              <a:avLst/>
            </a:prstGeom>
            <a:noFill/>
            <a:ln w="9525">
              <a:solidFill>
                <a:schemeClr val="tx1"/>
              </a:solidFill>
              <a:round/>
              <a:headEnd/>
              <a:tailEnd/>
            </a:ln>
          </p:spPr>
          <p:txBody>
            <a:bodyPr>
              <a:spAutoFit/>
            </a:bodyPr>
            <a:lstStyle/>
            <a:p>
              <a:endParaRPr lang="zh-CN" altLang="en-US"/>
            </a:p>
          </p:txBody>
        </p:sp>
        <p:sp>
          <p:nvSpPr>
            <p:cNvPr id="40" name="Line 45"/>
            <p:cNvSpPr>
              <a:spLocks noChangeShapeType="1"/>
            </p:cNvSpPr>
            <p:nvPr/>
          </p:nvSpPr>
          <p:spPr bwMode="auto">
            <a:xfrm>
              <a:off x="4080" y="1008"/>
              <a:ext cx="576" cy="0"/>
            </a:xfrm>
            <a:prstGeom prst="line">
              <a:avLst/>
            </a:prstGeom>
            <a:noFill/>
            <a:ln w="9525">
              <a:solidFill>
                <a:schemeClr val="tx1"/>
              </a:solidFill>
              <a:round/>
              <a:headEnd/>
              <a:tailEnd/>
            </a:ln>
          </p:spPr>
          <p:txBody>
            <a:bodyPr>
              <a:spAutoFit/>
            </a:bodyPr>
            <a:lstStyle/>
            <a:p>
              <a:endParaRPr lang="zh-CN" altLang="en-US"/>
            </a:p>
          </p:txBody>
        </p:sp>
        <p:sp>
          <p:nvSpPr>
            <p:cNvPr id="41" name="Line 46"/>
            <p:cNvSpPr>
              <a:spLocks noChangeShapeType="1"/>
            </p:cNvSpPr>
            <p:nvPr/>
          </p:nvSpPr>
          <p:spPr bwMode="auto">
            <a:xfrm>
              <a:off x="4656" y="1008"/>
              <a:ext cx="0" cy="336"/>
            </a:xfrm>
            <a:prstGeom prst="line">
              <a:avLst/>
            </a:prstGeom>
            <a:noFill/>
            <a:ln w="9525">
              <a:solidFill>
                <a:schemeClr val="tx1"/>
              </a:solidFill>
              <a:round/>
              <a:headEnd/>
              <a:tailEnd type="triangle" w="med" len="med"/>
            </a:ln>
          </p:spPr>
          <p:txBody>
            <a:bodyPr>
              <a:spAutoFit/>
            </a:bodyPr>
            <a:lstStyle/>
            <a:p>
              <a:endParaRPr lang="zh-CN" altLang="en-US"/>
            </a:p>
          </p:txBody>
        </p:sp>
      </p:grpSp>
      <p:sp>
        <p:nvSpPr>
          <p:cNvPr id="42" name="Text Box 47"/>
          <p:cNvSpPr txBox="1">
            <a:spLocks noChangeArrowheads="1"/>
          </p:cNvSpPr>
          <p:nvPr/>
        </p:nvSpPr>
        <p:spPr bwMode="auto">
          <a:xfrm>
            <a:off x="7722350" y="458670"/>
            <a:ext cx="609600" cy="336550"/>
          </a:xfrm>
          <a:prstGeom prst="rect">
            <a:avLst/>
          </a:prstGeom>
          <a:noFill/>
          <a:ln w="9525">
            <a:noFill/>
            <a:miter lim="800000"/>
            <a:headEnd/>
            <a:tailEnd/>
          </a:ln>
        </p:spPr>
        <p:txBody>
          <a:bodyPr>
            <a:spAutoFit/>
          </a:bodyPr>
          <a:lstStyle/>
          <a:p>
            <a:pPr algn="ctr">
              <a:spcBef>
                <a:spcPct val="50000"/>
              </a:spcBef>
            </a:pPr>
            <a:r>
              <a:rPr lang="en-US" altLang="zh-CN" sz="1600" b="0" dirty="0">
                <a:latin typeface="宋体" pitchFamily="2" charset="-122"/>
                <a:ea typeface="宋体" pitchFamily="2" charset="-122"/>
              </a:rPr>
              <a:t>0</a:t>
            </a:r>
          </a:p>
        </p:txBody>
      </p:sp>
      <p:sp>
        <p:nvSpPr>
          <p:cNvPr id="43" name="Text Box 48"/>
          <p:cNvSpPr txBox="1">
            <a:spLocks noChangeArrowheads="1"/>
          </p:cNvSpPr>
          <p:nvPr/>
        </p:nvSpPr>
        <p:spPr bwMode="auto">
          <a:xfrm>
            <a:off x="7722350" y="458670"/>
            <a:ext cx="609600" cy="317500"/>
          </a:xfrm>
          <a:prstGeom prst="rect">
            <a:avLst/>
          </a:prstGeom>
          <a:solidFill>
            <a:srgbClr val="FF0000"/>
          </a:solidFill>
          <a:ln w="9525">
            <a:noFill/>
            <a:miter lim="800000"/>
            <a:headEnd/>
            <a:tailEnd/>
          </a:ln>
        </p:spPr>
        <p:txBody>
          <a:bodyPr lIns="0" tIns="36000" rIns="0" bIns="36000">
            <a:spAutoFit/>
          </a:bodyPr>
          <a:lstStyle/>
          <a:p>
            <a:pPr algn="ctr">
              <a:spcBef>
                <a:spcPct val="50000"/>
              </a:spcBef>
            </a:pPr>
            <a:r>
              <a:rPr lang="en-US" altLang="zh-CN" sz="1600" b="0">
                <a:latin typeface="宋体" pitchFamily="2" charset="-122"/>
                <a:ea typeface="宋体" pitchFamily="2" charset="-122"/>
              </a:rPr>
              <a:t>4</a:t>
            </a:r>
          </a:p>
        </p:txBody>
      </p:sp>
      <p:sp>
        <p:nvSpPr>
          <p:cNvPr id="50" name="Text Box 55"/>
          <p:cNvSpPr txBox="1">
            <a:spLocks noChangeArrowheads="1"/>
          </p:cNvSpPr>
          <p:nvPr/>
        </p:nvSpPr>
        <p:spPr bwMode="auto">
          <a:xfrm>
            <a:off x="7722350" y="458670"/>
            <a:ext cx="609600" cy="314325"/>
          </a:xfrm>
          <a:prstGeom prst="rect">
            <a:avLst/>
          </a:prstGeom>
          <a:solidFill>
            <a:schemeClr val="bg1"/>
          </a:solidFill>
          <a:ln w="6350">
            <a:solidFill>
              <a:schemeClr val="tx1"/>
            </a:solidFill>
            <a:miter lim="800000"/>
            <a:headEnd/>
            <a:tailEnd/>
          </a:ln>
        </p:spPr>
        <p:txBody>
          <a:bodyPr lIns="0" tIns="32400" rIns="0" bIns="32400">
            <a:spAutoFit/>
          </a:bodyPr>
          <a:lstStyle/>
          <a:p>
            <a:pPr algn="ctr">
              <a:spcBef>
                <a:spcPct val="50000"/>
              </a:spcBef>
            </a:pPr>
            <a:endParaRPr lang="zh-CN" altLang="zh-CN" sz="1600" b="0">
              <a:latin typeface="宋体" pitchFamily="2" charset="-122"/>
              <a:ea typeface="宋体" pitchFamily="2" charset="-122"/>
            </a:endParaRPr>
          </a:p>
        </p:txBody>
      </p:sp>
      <p:sp>
        <p:nvSpPr>
          <p:cNvPr id="51" name="Text Box 56"/>
          <p:cNvSpPr txBox="1">
            <a:spLocks noChangeArrowheads="1"/>
          </p:cNvSpPr>
          <p:nvPr/>
        </p:nvSpPr>
        <p:spPr bwMode="auto">
          <a:xfrm>
            <a:off x="791580" y="2123855"/>
            <a:ext cx="1219200" cy="266700"/>
          </a:xfrm>
          <a:prstGeom prst="rect">
            <a:avLst/>
          </a:prstGeom>
          <a:noFill/>
          <a:ln w="9525">
            <a:noFill/>
            <a:miter lim="800000"/>
            <a:headEnd/>
            <a:tailEnd/>
          </a:ln>
        </p:spPr>
        <p:txBody>
          <a:bodyPr tIns="10800" bIns="10800">
            <a:spAutoFit/>
          </a:bodyPr>
          <a:lstStyle/>
          <a:p>
            <a:pPr algn="ctr">
              <a:spcBef>
                <a:spcPct val="50000"/>
              </a:spcBef>
            </a:pPr>
            <a:r>
              <a:rPr lang="en-US" altLang="zh-CN" sz="1600" b="0" dirty="0" err="1">
                <a:latin typeface="宋体" pitchFamily="2" charset="-122"/>
                <a:ea typeface="宋体" pitchFamily="2" charset="-122"/>
              </a:rPr>
              <a:t>readarray</a:t>
            </a:r>
            <a:endParaRPr lang="en-US" altLang="zh-CN" sz="1600" b="0" dirty="0">
              <a:latin typeface="宋体" pitchFamily="2" charset="-122"/>
              <a:ea typeface="宋体" pitchFamily="2" charset="-122"/>
            </a:endParaRPr>
          </a:p>
        </p:txBody>
      </p:sp>
      <p:sp>
        <p:nvSpPr>
          <p:cNvPr id="52" name="Line 57"/>
          <p:cNvSpPr>
            <a:spLocks noChangeShapeType="1"/>
          </p:cNvSpPr>
          <p:nvPr/>
        </p:nvSpPr>
        <p:spPr bwMode="auto">
          <a:xfrm>
            <a:off x="1961711" y="2303875"/>
            <a:ext cx="5355594" cy="0"/>
          </a:xfrm>
          <a:prstGeom prst="line">
            <a:avLst/>
          </a:prstGeom>
          <a:noFill/>
          <a:ln w="28575">
            <a:solidFill>
              <a:srgbClr val="0000FF"/>
            </a:solidFill>
            <a:round/>
            <a:headEnd/>
            <a:tailEnd type="triangle" w="med" len="med"/>
          </a:ln>
        </p:spPr>
        <p:txBody>
          <a:bodyPr wrap="square">
            <a:spAutoFit/>
          </a:bodyPr>
          <a:lstStyle/>
          <a:p>
            <a:endParaRPr lang="zh-CN" altLang="en-US"/>
          </a:p>
        </p:txBody>
      </p:sp>
      <p:grpSp>
        <p:nvGrpSpPr>
          <p:cNvPr id="53" name="Group 59"/>
          <p:cNvGrpSpPr>
            <a:grpSpLocks/>
          </p:cNvGrpSpPr>
          <p:nvPr/>
        </p:nvGrpSpPr>
        <p:grpSpPr bwMode="auto">
          <a:xfrm>
            <a:off x="4707015" y="609600"/>
            <a:ext cx="2303385" cy="2286000"/>
            <a:chOff x="3888" y="384"/>
            <a:chExt cx="528" cy="1440"/>
          </a:xfrm>
        </p:grpSpPr>
        <p:sp>
          <p:nvSpPr>
            <p:cNvPr id="54" name="Line 60"/>
            <p:cNvSpPr>
              <a:spLocks noChangeShapeType="1"/>
            </p:cNvSpPr>
            <p:nvPr/>
          </p:nvSpPr>
          <p:spPr bwMode="auto">
            <a:xfrm flipH="1">
              <a:off x="3888" y="384"/>
              <a:ext cx="528" cy="0"/>
            </a:xfrm>
            <a:prstGeom prst="line">
              <a:avLst/>
            </a:prstGeom>
            <a:noFill/>
            <a:ln w="9525">
              <a:solidFill>
                <a:schemeClr val="tx1"/>
              </a:solidFill>
              <a:round/>
              <a:headEnd/>
              <a:tailEnd/>
            </a:ln>
          </p:spPr>
          <p:txBody>
            <a:bodyPr>
              <a:spAutoFit/>
            </a:bodyPr>
            <a:lstStyle/>
            <a:p>
              <a:endParaRPr lang="zh-CN" altLang="en-US"/>
            </a:p>
          </p:txBody>
        </p:sp>
        <p:sp>
          <p:nvSpPr>
            <p:cNvPr id="55" name="Line 61"/>
            <p:cNvSpPr>
              <a:spLocks noChangeShapeType="1"/>
            </p:cNvSpPr>
            <p:nvPr/>
          </p:nvSpPr>
          <p:spPr bwMode="auto">
            <a:xfrm>
              <a:off x="3888" y="384"/>
              <a:ext cx="0" cy="1440"/>
            </a:xfrm>
            <a:prstGeom prst="line">
              <a:avLst/>
            </a:prstGeom>
            <a:noFill/>
            <a:ln w="9525">
              <a:solidFill>
                <a:schemeClr val="tx1"/>
              </a:solidFill>
              <a:round/>
              <a:headEnd/>
              <a:tailEnd type="triangle" w="med" len="med"/>
            </a:ln>
          </p:spPr>
          <p:txBody>
            <a:bodyPr>
              <a:spAutoFit/>
            </a:bodyPr>
            <a:lstStyle/>
            <a:p>
              <a:endParaRPr lang="zh-CN" altLang="en-US"/>
            </a:p>
          </p:txBody>
        </p:sp>
      </p:grpSp>
      <p:sp>
        <p:nvSpPr>
          <p:cNvPr id="64" name="Text Box 70"/>
          <p:cNvSpPr txBox="1">
            <a:spLocks noChangeArrowheads="1"/>
          </p:cNvSpPr>
          <p:nvPr/>
        </p:nvSpPr>
        <p:spPr bwMode="auto">
          <a:xfrm>
            <a:off x="7722350" y="458670"/>
            <a:ext cx="609600" cy="314325"/>
          </a:xfrm>
          <a:prstGeom prst="rect">
            <a:avLst/>
          </a:prstGeom>
          <a:solidFill>
            <a:schemeClr val="bg1"/>
          </a:solidFill>
          <a:ln w="6350">
            <a:solidFill>
              <a:schemeClr val="tx1"/>
            </a:solidFill>
            <a:miter lim="800000"/>
            <a:headEnd/>
            <a:tailEnd/>
          </a:ln>
        </p:spPr>
        <p:txBody>
          <a:bodyPr lIns="0" tIns="32400" rIns="0" bIns="32400">
            <a:spAutoFit/>
          </a:bodyPr>
          <a:lstStyle/>
          <a:p>
            <a:pPr algn="ctr">
              <a:spcBef>
                <a:spcPct val="50000"/>
              </a:spcBef>
            </a:pPr>
            <a:r>
              <a:rPr lang="en-US" altLang="zh-CN" sz="1600" b="0">
                <a:latin typeface="宋体" pitchFamily="2" charset="-122"/>
                <a:ea typeface="宋体" pitchFamily="2" charset="-122"/>
              </a:rPr>
              <a:t>0</a:t>
            </a:r>
          </a:p>
        </p:txBody>
      </p:sp>
      <p:grpSp>
        <p:nvGrpSpPr>
          <p:cNvPr id="65" name="Group 71"/>
          <p:cNvGrpSpPr>
            <a:grpSpLocks/>
          </p:cNvGrpSpPr>
          <p:nvPr/>
        </p:nvGrpSpPr>
        <p:grpSpPr bwMode="auto">
          <a:xfrm>
            <a:off x="7317305" y="2438890"/>
            <a:ext cx="1590106" cy="304800"/>
            <a:chOff x="4656" y="1536"/>
            <a:chExt cx="682" cy="192"/>
          </a:xfrm>
        </p:grpSpPr>
        <p:sp>
          <p:nvSpPr>
            <p:cNvPr id="66" name="Text Box 72"/>
            <p:cNvSpPr txBox="1">
              <a:spLocks noChangeArrowheads="1"/>
            </p:cNvSpPr>
            <p:nvPr/>
          </p:nvSpPr>
          <p:spPr bwMode="auto">
            <a:xfrm>
              <a:off x="4656" y="1536"/>
              <a:ext cx="682" cy="169"/>
            </a:xfrm>
            <a:prstGeom prst="rect">
              <a:avLst/>
            </a:prstGeom>
            <a:noFill/>
            <a:ln w="9525">
              <a:noFill/>
              <a:miter lim="800000"/>
              <a:headEnd/>
              <a:tailEnd/>
            </a:ln>
          </p:spPr>
          <p:txBody>
            <a:bodyPr wrap="square" tIns="10800" bIns="10800">
              <a:spAutoFit/>
            </a:bodyPr>
            <a:lstStyle/>
            <a:p>
              <a:pPr>
                <a:spcBef>
                  <a:spcPct val="50000"/>
                </a:spcBef>
              </a:pPr>
              <a:r>
                <a:rPr lang="en-US" altLang="zh-CN" sz="1600" b="0" dirty="0" err="1">
                  <a:latin typeface="宋体" pitchFamily="2" charset="-122"/>
                  <a:ea typeface="宋体" pitchFamily="2" charset="-122"/>
                </a:rPr>
                <a:t>i</a:t>
              </a:r>
              <a:r>
                <a:rPr lang="en-US" altLang="zh-CN" sz="1600" b="0" dirty="0">
                  <a:latin typeface="宋体" pitchFamily="2" charset="-122"/>
                  <a:ea typeface="宋体" pitchFamily="2" charset="-122"/>
                </a:rPr>
                <a:t> </a:t>
              </a:r>
              <a:r>
                <a:rPr lang="en-US" altLang="zh-CN" sz="1600" b="0" dirty="0" smtClean="0">
                  <a:latin typeface="宋体" pitchFamily="2" charset="-122"/>
                  <a:ea typeface="宋体" pitchFamily="2" charset="-122"/>
                </a:rPr>
                <a:t>|         </a:t>
              </a:r>
              <a:r>
                <a:rPr lang="en-US" altLang="zh-CN" sz="1600" b="0" dirty="0">
                  <a:latin typeface="宋体" pitchFamily="2" charset="-122"/>
                  <a:ea typeface="宋体" pitchFamily="2" charset="-122"/>
                </a:rPr>
                <a:t>0</a:t>
              </a:r>
            </a:p>
          </p:txBody>
        </p:sp>
        <p:sp>
          <p:nvSpPr>
            <p:cNvPr id="67" name="Line 73"/>
            <p:cNvSpPr>
              <a:spLocks noChangeShapeType="1"/>
            </p:cNvSpPr>
            <p:nvPr/>
          </p:nvSpPr>
          <p:spPr bwMode="auto">
            <a:xfrm>
              <a:off x="5184" y="1536"/>
              <a:ext cx="0" cy="192"/>
            </a:xfrm>
            <a:prstGeom prst="line">
              <a:avLst/>
            </a:prstGeom>
            <a:noFill/>
            <a:ln w="9525">
              <a:solidFill>
                <a:schemeClr val="tx1"/>
              </a:solidFill>
              <a:round/>
              <a:headEnd/>
              <a:tailEnd/>
            </a:ln>
          </p:spPr>
          <p:txBody>
            <a:bodyPr>
              <a:spAutoFit/>
            </a:bodyPr>
            <a:lstStyle/>
            <a:p>
              <a:endParaRPr lang="zh-CN" altLang="en-US"/>
            </a:p>
          </p:txBody>
        </p:sp>
      </p:grpSp>
      <p:sp>
        <p:nvSpPr>
          <p:cNvPr id="72" name="Text Box 78"/>
          <p:cNvSpPr txBox="1">
            <a:spLocks noChangeArrowheads="1"/>
          </p:cNvSpPr>
          <p:nvPr/>
        </p:nvSpPr>
        <p:spPr bwMode="auto">
          <a:xfrm>
            <a:off x="7722350" y="458670"/>
            <a:ext cx="609600" cy="314325"/>
          </a:xfrm>
          <a:prstGeom prst="rect">
            <a:avLst/>
          </a:prstGeom>
          <a:solidFill>
            <a:schemeClr val="bg1"/>
          </a:solidFill>
          <a:ln w="6350">
            <a:solidFill>
              <a:schemeClr val="tx1"/>
            </a:solidFill>
            <a:miter lim="800000"/>
            <a:headEnd/>
            <a:tailEnd/>
          </a:ln>
        </p:spPr>
        <p:txBody>
          <a:bodyPr lIns="0" tIns="32400" rIns="0" bIns="32400">
            <a:spAutoFit/>
          </a:bodyPr>
          <a:lstStyle/>
          <a:p>
            <a:pPr algn="ctr">
              <a:spcBef>
                <a:spcPct val="50000"/>
              </a:spcBef>
            </a:pPr>
            <a:r>
              <a:rPr lang="en-US" altLang="zh-CN" sz="1600" b="0">
                <a:latin typeface="宋体" pitchFamily="2" charset="-122"/>
                <a:ea typeface="宋体" pitchFamily="2" charset="-122"/>
              </a:rPr>
              <a:t> </a:t>
            </a:r>
          </a:p>
        </p:txBody>
      </p:sp>
      <p:sp>
        <p:nvSpPr>
          <p:cNvPr id="73" name="Text Box 79"/>
          <p:cNvSpPr txBox="1">
            <a:spLocks noChangeArrowheads="1"/>
          </p:cNvSpPr>
          <p:nvPr/>
        </p:nvSpPr>
        <p:spPr bwMode="auto">
          <a:xfrm>
            <a:off x="836585" y="2393885"/>
            <a:ext cx="1066800" cy="336550"/>
          </a:xfrm>
          <a:prstGeom prst="rect">
            <a:avLst/>
          </a:prstGeom>
          <a:noFill/>
          <a:ln w="9525">
            <a:noFill/>
            <a:miter lim="800000"/>
            <a:headEnd/>
            <a:tailEnd/>
          </a:ln>
        </p:spPr>
        <p:txBody>
          <a:bodyPr>
            <a:spAutoFit/>
          </a:bodyPr>
          <a:lstStyle/>
          <a:p>
            <a:pPr algn="ctr">
              <a:spcBef>
                <a:spcPct val="50000"/>
              </a:spcBef>
            </a:pPr>
            <a:r>
              <a:rPr lang="en-US" altLang="zh-CN" sz="1600" b="0" dirty="0">
                <a:latin typeface="宋体" pitchFamily="2" charset="-122"/>
                <a:ea typeface="宋体" pitchFamily="2" charset="-122"/>
              </a:rPr>
              <a:t>exchange</a:t>
            </a:r>
          </a:p>
        </p:txBody>
      </p:sp>
      <p:grpSp>
        <p:nvGrpSpPr>
          <p:cNvPr id="74" name="Group 80"/>
          <p:cNvGrpSpPr>
            <a:grpSpLocks/>
          </p:cNvGrpSpPr>
          <p:nvPr/>
        </p:nvGrpSpPr>
        <p:grpSpPr bwMode="auto">
          <a:xfrm>
            <a:off x="2007258" y="2608675"/>
            <a:ext cx="2392363" cy="304800"/>
            <a:chOff x="2141" y="1632"/>
            <a:chExt cx="1507" cy="192"/>
          </a:xfrm>
        </p:grpSpPr>
        <p:sp>
          <p:nvSpPr>
            <p:cNvPr id="75" name="Line 81"/>
            <p:cNvSpPr>
              <a:spLocks noChangeShapeType="1"/>
            </p:cNvSpPr>
            <p:nvPr/>
          </p:nvSpPr>
          <p:spPr bwMode="auto">
            <a:xfrm flipV="1">
              <a:off x="2141" y="1632"/>
              <a:ext cx="1507" cy="6"/>
            </a:xfrm>
            <a:prstGeom prst="line">
              <a:avLst/>
            </a:prstGeom>
            <a:noFill/>
            <a:ln w="28575">
              <a:solidFill>
                <a:srgbClr val="0000FF"/>
              </a:solidFill>
              <a:round/>
              <a:headEnd/>
              <a:tailEnd/>
            </a:ln>
          </p:spPr>
          <p:txBody>
            <a:bodyPr wrap="square">
              <a:spAutoFit/>
            </a:bodyPr>
            <a:lstStyle/>
            <a:p>
              <a:endParaRPr lang="zh-CN" altLang="en-US"/>
            </a:p>
          </p:txBody>
        </p:sp>
        <p:sp>
          <p:nvSpPr>
            <p:cNvPr id="76" name="Line 82"/>
            <p:cNvSpPr>
              <a:spLocks noChangeShapeType="1"/>
            </p:cNvSpPr>
            <p:nvPr/>
          </p:nvSpPr>
          <p:spPr bwMode="auto">
            <a:xfrm>
              <a:off x="3648" y="1632"/>
              <a:ext cx="0" cy="192"/>
            </a:xfrm>
            <a:prstGeom prst="line">
              <a:avLst/>
            </a:prstGeom>
            <a:noFill/>
            <a:ln w="28575">
              <a:solidFill>
                <a:srgbClr val="0000FF"/>
              </a:solidFill>
              <a:round/>
              <a:headEnd/>
              <a:tailEnd type="triangle" w="med" len="med"/>
            </a:ln>
          </p:spPr>
          <p:txBody>
            <a:bodyPr>
              <a:spAutoFit/>
            </a:bodyPr>
            <a:lstStyle/>
            <a:p>
              <a:endParaRPr lang="zh-CN" altLang="en-US"/>
            </a:p>
          </p:txBody>
        </p:sp>
      </p:grpSp>
      <p:sp>
        <p:nvSpPr>
          <p:cNvPr id="86" name="Text Box 93"/>
          <p:cNvSpPr txBox="1">
            <a:spLocks noChangeArrowheads="1"/>
          </p:cNvSpPr>
          <p:nvPr/>
        </p:nvSpPr>
        <p:spPr bwMode="auto">
          <a:xfrm>
            <a:off x="2906815" y="2933945"/>
            <a:ext cx="1143000" cy="336550"/>
          </a:xfrm>
          <a:prstGeom prst="rect">
            <a:avLst/>
          </a:prstGeom>
          <a:noFill/>
          <a:ln w="9525">
            <a:noFill/>
            <a:miter lim="800000"/>
            <a:headEnd/>
            <a:tailEnd/>
          </a:ln>
        </p:spPr>
        <p:txBody>
          <a:bodyPr>
            <a:spAutoFit/>
          </a:bodyPr>
          <a:lstStyle/>
          <a:p>
            <a:pPr algn="ctr">
              <a:spcBef>
                <a:spcPct val="50000"/>
              </a:spcBef>
            </a:pPr>
            <a:r>
              <a:rPr lang="en-US" altLang="zh-CN" sz="1600" b="0" dirty="0" err="1">
                <a:latin typeface="宋体" pitchFamily="2" charset="-122"/>
                <a:ea typeface="宋体" pitchFamily="2" charset="-122"/>
              </a:rPr>
              <a:t>quicksort</a:t>
            </a:r>
            <a:endParaRPr lang="en-US" altLang="zh-CN" sz="1600" b="0" dirty="0">
              <a:latin typeface="宋体" pitchFamily="2" charset="-122"/>
              <a:ea typeface="宋体" pitchFamily="2" charset="-122"/>
            </a:endParaRPr>
          </a:p>
        </p:txBody>
      </p:sp>
      <p:grpSp>
        <p:nvGrpSpPr>
          <p:cNvPr id="88" name="Group 95"/>
          <p:cNvGrpSpPr>
            <a:grpSpLocks/>
          </p:cNvGrpSpPr>
          <p:nvPr/>
        </p:nvGrpSpPr>
        <p:grpSpPr bwMode="auto">
          <a:xfrm>
            <a:off x="2726795" y="609600"/>
            <a:ext cx="4283604" cy="2639379"/>
            <a:chOff x="3168" y="384"/>
            <a:chExt cx="1248" cy="1920"/>
          </a:xfrm>
        </p:grpSpPr>
        <p:sp>
          <p:nvSpPr>
            <p:cNvPr id="89" name="Line 96"/>
            <p:cNvSpPr>
              <a:spLocks noChangeShapeType="1"/>
            </p:cNvSpPr>
            <p:nvPr/>
          </p:nvSpPr>
          <p:spPr bwMode="auto">
            <a:xfrm flipH="1">
              <a:off x="3168" y="384"/>
              <a:ext cx="1248" cy="0"/>
            </a:xfrm>
            <a:prstGeom prst="line">
              <a:avLst/>
            </a:prstGeom>
            <a:noFill/>
            <a:ln w="9525">
              <a:solidFill>
                <a:schemeClr val="tx1"/>
              </a:solidFill>
              <a:round/>
              <a:headEnd/>
              <a:tailEnd/>
            </a:ln>
          </p:spPr>
          <p:txBody>
            <a:bodyPr>
              <a:spAutoFit/>
            </a:bodyPr>
            <a:lstStyle/>
            <a:p>
              <a:endParaRPr lang="zh-CN" altLang="en-US"/>
            </a:p>
          </p:txBody>
        </p:sp>
        <p:sp>
          <p:nvSpPr>
            <p:cNvPr id="90" name="Line 97"/>
            <p:cNvSpPr>
              <a:spLocks noChangeShapeType="1"/>
            </p:cNvSpPr>
            <p:nvPr/>
          </p:nvSpPr>
          <p:spPr bwMode="auto">
            <a:xfrm>
              <a:off x="3168" y="384"/>
              <a:ext cx="0" cy="1920"/>
            </a:xfrm>
            <a:prstGeom prst="line">
              <a:avLst/>
            </a:prstGeom>
            <a:noFill/>
            <a:ln w="9525">
              <a:solidFill>
                <a:schemeClr val="tx1"/>
              </a:solidFill>
              <a:round/>
              <a:headEnd/>
              <a:tailEnd type="triangle" w="med" len="med"/>
            </a:ln>
          </p:spPr>
          <p:txBody>
            <a:bodyPr>
              <a:spAutoFit/>
            </a:bodyPr>
            <a:lstStyle/>
            <a:p>
              <a:endParaRPr lang="zh-CN" altLang="en-US"/>
            </a:p>
          </p:txBody>
        </p:sp>
      </p:grpSp>
      <p:sp>
        <p:nvSpPr>
          <p:cNvPr id="91" name="Text Box 98"/>
          <p:cNvSpPr txBox="1">
            <a:spLocks noChangeArrowheads="1"/>
          </p:cNvSpPr>
          <p:nvPr/>
        </p:nvSpPr>
        <p:spPr bwMode="auto">
          <a:xfrm>
            <a:off x="7722350" y="458670"/>
            <a:ext cx="609600" cy="266700"/>
          </a:xfrm>
          <a:prstGeom prst="rect">
            <a:avLst/>
          </a:prstGeom>
          <a:noFill/>
          <a:ln w="9525">
            <a:noFill/>
            <a:miter lim="800000"/>
            <a:headEnd/>
            <a:tailEnd/>
          </a:ln>
        </p:spPr>
        <p:txBody>
          <a:bodyPr tIns="10800" bIns="10800">
            <a:spAutoFit/>
          </a:bodyPr>
          <a:lstStyle/>
          <a:p>
            <a:pPr algn="ctr">
              <a:spcBef>
                <a:spcPct val="50000"/>
              </a:spcBef>
            </a:pPr>
            <a:r>
              <a:rPr lang="en-US" altLang="zh-CN" sz="1600" b="0" dirty="0">
                <a:latin typeface="宋体" pitchFamily="2" charset="-122"/>
                <a:ea typeface="宋体" pitchFamily="2" charset="-122"/>
              </a:rPr>
              <a:t>0</a:t>
            </a:r>
          </a:p>
        </p:txBody>
      </p:sp>
      <p:sp>
        <p:nvSpPr>
          <p:cNvPr id="92" name="Text Box 100"/>
          <p:cNvSpPr txBox="1">
            <a:spLocks noChangeArrowheads="1"/>
          </p:cNvSpPr>
          <p:nvPr/>
        </p:nvSpPr>
        <p:spPr bwMode="auto">
          <a:xfrm>
            <a:off x="2276745" y="4014065"/>
            <a:ext cx="1755196" cy="336550"/>
          </a:xfrm>
          <a:prstGeom prst="rect">
            <a:avLst/>
          </a:prstGeom>
          <a:noFill/>
          <a:ln w="9525">
            <a:noFill/>
            <a:miter lim="800000"/>
            <a:headEnd/>
            <a:tailEnd/>
          </a:ln>
        </p:spPr>
        <p:txBody>
          <a:bodyPr wrap="square">
            <a:spAutoFit/>
          </a:bodyPr>
          <a:lstStyle/>
          <a:p>
            <a:pPr>
              <a:spcBef>
                <a:spcPct val="50000"/>
              </a:spcBef>
            </a:pPr>
            <a:r>
              <a:rPr lang="en-US" altLang="zh-CN" sz="1600" b="0" dirty="0">
                <a:latin typeface="宋体" pitchFamily="2" charset="-122"/>
                <a:ea typeface="宋体" pitchFamily="2" charset="-122"/>
              </a:rPr>
              <a:t>k </a:t>
            </a:r>
            <a:r>
              <a:rPr lang="en-US" altLang="zh-CN" sz="1600" b="0" dirty="0" smtClean="0">
                <a:latin typeface="宋体" pitchFamily="2" charset="-122"/>
                <a:ea typeface="宋体" pitchFamily="2" charset="-122"/>
              </a:rPr>
              <a:t>|        | 0 </a:t>
            </a:r>
            <a:endParaRPr lang="en-US" altLang="zh-CN" sz="1600" b="0" dirty="0">
              <a:latin typeface="宋体" pitchFamily="2" charset="-122"/>
              <a:ea typeface="宋体" pitchFamily="2" charset="-122"/>
            </a:endParaRPr>
          </a:p>
        </p:txBody>
      </p:sp>
      <p:sp>
        <p:nvSpPr>
          <p:cNvPr id="93" name="Text Box 101"/>
          <p:cNvSpPr txBox="1">
            <a:spLocks noChangeArrowheads="1"/>
          </p:cNvSpPr>
          <p:nvPr/>
        </p:nvSpPr>
        <p:spPr bwMode="auto">
          <a:xfrm>
            <a:off x="7722350" y="458670"/>
            <a:ext cx="609600" cy="311150"/>
          </a:xfrm>
          <a:prstGeom prst="rect">
            <a:avLst/>
          </a:prstGeom>
          <a:solidFill>
            <a:srgbClr val="FF0000"/>
          </a:solidFill>
          <a:ln w="9525">
            <a:solidFill>
              <a:schemeClr val="tx1"/>
            </a:solidFill>
            <a:miter lim="800000"/>
            <a:headEnd/>
            <a:tailEnd/>
          </a:ln>
        </p:spPr>
        <p:txBody>
          <a:bodyPr bIns="10800">
            <a:spAutoFit/>
          </a:bodyPr>
          <a:lstStyle/>
          <a:p>
            <a:pPr algn="ctr">
              <a:spcBef>
                <a:spcPct val="50000"/>
              </a:spcBef>
            </a:pPr>
            <a:r>
              <a:rPr lang="en-US" altLang="zh-CN" sz="1600" b="0" dirty="0">
                <a:latin typeface="宋体" pitchFamily="2" charset="-122"/>
                <a:ea typeface="宋体" pitchFamily="2" charset="-122"/>
              </a:rPr>
              <a:t>4</a:t>
            </a:r>
          </a:p>
        </p:txBody>
      </p:sp>
      <p:sp>
        <p:nvSpPr>
          <p:cNvPr id="94" name="Text Box 103"/>
          <p:cNvSpPr txBox="1">
            <a:spLocks noChangeArrowheads="1"/>
          </p:cNvSpPr>
          <p:nvPr/>
        </p:nvSpPr>
        <p:spPr bwMode="auto">
          <a:xfrm>
            <a:off x="2276745" y="4284095"/>
            <a:ext cx="1755195" cy="336550"/>
          </a:xfrm>
          <a:prstGeom prst="rect">
            <a:avLst/>
          </a:prstGeom>
          <a:noFill/>
          <a:ln w="9525">
            <a:noFill/>
            <a:miter lim="800000"/>
            <a:headEnd/>
            <a:tailEnd/>
          </a:ln>
        </p:spPr>
        <p:txBody>
          <a:bodyPr wrap="square">
            <a:spAutoFit/>
          </a:bodyPr>
          <a:lstStyle/>
          <a:p>
            <a:pPr>
              <a:spcBef>
                <a:spcPct val="50000"/>
              </a:spcBef>
            </a:pPr>
            <a:r>
              <a:rPr lang="en-US" altLang="zh-CN" sz="1600" b="0" dirty="0">
                <a:latin typeface="宋体" pitchFamily="2" charset="-122"/>
                <a:ea typeface="宋体" pitchFamily="2" charset="-122"/>
              </a:rPr>
              <a:t>v </a:t>
            </a:r>
            <a:r>
              <a:rPr lang="en-US" altLang="zh-CN" sz="1600" b="0" dirty="0" smtClean="0">
                <a:latin typeface="宋体" pitchFamily="2" charset="-122"/>
                <a:ea typeface="宋体" pitchFamily="2" charset="-122"/>
              </a:rPr>
              <a:t>|        | </a:t>
            </a:r>
            <a:r>
              <a:rPr lang="en-US" altLang="zh-CN" sz="1600" b="0" dirty="0">
                <a:latin typeface="宋体" pitchFamily="2" charset="-122"/>
                <a:ea typeface="宋体" pitchFamily="2" charset="-122"/>
              </a:rPr>
              <a:t>4</a:t>
            </a:r>
          </a:p>
        </p:txBody>
      </p:sp>
      <p:sp>
        <p:nvSpPr>
          <p:cNvPr id="95" name="Text Box 104"/>
          <p:cNvSpPr txBox="1">
            <a:spLocks noChangeArrowheads="1"/>
          </p:cNvSpPr>
          <p:nvPr/>
        </p:nvSpPr>
        <p:spPr bwMode="auto">
          <a:xfrm>
            <a:off x="7722350" y="458670"/>
            <a:ext cx="609600" cy="311150"/>
          </a:xfrm>
          <a:prstGeom prst="rect">
            <a:avLst/>
          </a:prstGeom>
          <a:solidFill>
            <a:srgbClr val="FF33CC"/>
          </a:solidFill>
          <a:ln w="9525">
            <a:solidFill>
              <a:schemeClr val="tx1"/>
            </a:solidFill>
            <a:miter lim="800000"/>
            <a:headEnd/>
            <a:tailEnd/>
          </a:ln>
        </p:spPr>
        <p:txBody>
          <a:bodyPr bIns="10800">
            <a:spAutoFit/>
          </a:bodyPr>
          <a:lstStyle/>
          <a:p>
            <a:pPr algn="ctr">
              <a:spcBef>
                <a:spcPct val="50000"/>
              </a:spcBef>
            </a:pPr>
            <a:r>
              <a:rPr lang="en-US" altLang="zh-CN" sz="1600" b="0" dirty="0">
                <a:latin typeface="宋体" pitchFamily="2" charset="-122"/>
                <a:ea typeface="宋体" pitchFamily="2" charset="-122"/>
              </a:rPr>
              <a:t>8</a:t>
            </a:r>
          </a:p>
        </p:txBody>
      </p:sp>
      <p:grpSp>
        <p:nvGrpSpPr>
          <p:cNvPr id="96" name="Group 106"/>
          <p:cNvGrpSpPr>
            <a:grpSpLocks/>
          </p:cNvGrpSpPr>
          <p:nvPr/>
        </p:nvGrpSpPr>
        <p:grpSpPr bwMode="auto">
          <a:xfrm>
            <a:off x="6477000" y="304800"/>
            <a:ext cx="762000" cy="4724400"/>
            <a:chOff x="4080" y="192"/>
            <a:chExt cx="480" cy="2976"/>
          </a:xfrm>
        </p:grpSpPr>
        <p:sp>
          <p:nvSpPr>
            <p:cNvPr id="97" name="Line 107"/>
            <p:cNvSpPr>
              <a:spLocks noChangeShapeType="1"/>
            </p:cNvSpPr>
            <p:nvPr/>
          </p:nvSpPr>
          <p:spPr bwMode="auto">
            <a:xfrm flipH="1">
              <a:off x="4080" y="192"/>
              <a:ext cx="336" cy="0"/>
            </a:xfrm>
            <a:prstGeom prst="line">
              <a:avLst/>
            </a:prstGeom>
            <a:noFill/>
            <a:ln w="9525">
              <a:solidFill>
                <a:schemeClr val="tx1"/>
              </a:solidFill>
              <a:round/>
              <a:headEnd/>
              <a:tailEnd/>
            </a:ln>
          </p:spPr>
          <p:txBody>
            <a:bodyPr>
              <a:spAutoFit/>
            </a:bodyPr>
            <a:lstStyle/>
            <a:p>
              <a:endParaRPr lang="zh-CN" altLang="en-US"/>
            </a:p>
          </p:txBody>
        </p:sp>
        <p:sp>
          <p:nvSpPr>
            <p:cNvPr id="98" name="Line 108"/>
            <p:cNvSpPr>
              <a:spLocks noChangeShapeType="1"/>
            </p:cNvSpPr>
            <p:nvPr/>
          </p:nvSpPr>
          <p:spPr bwMode="auto">
            <a:xfrm>
              <a:off x="4080" y="192"/>
              <a:ext cx="0" cy="864"/>
            </a:xfrm>
            <a:prstGeom prst="line">
              <a:avLst/>
            </a:prstGeom>
            <a:noFill/>
            <a:ln w="9525">
              <a:solidFill>
                <a:schemeClr val="tx1"/>
              </a:solidFill>
              <a:round/>
              <a:headEnd/>
              <a:tailEnd/>
            </a:ln>
          </p:spPr>
          <p:txBody>
            <a:bodyPr>
              <a:spAutoFit/>
            </a:bodyPr>
            <a:lstStyle/>
            <a:p>
              <a:endParaRPr lang="zh-CN" altLang="en-US"/>
            </a:p>
          </p:txBody>
        </p:sp>
        <p:sp>
          <p:nvSpPr>
            <p:cNvPr id="99" name="Line 109"/>
            <p:cNvSpPr>
              <a:spLocks noChangeShapeType="1"/>
            </p:cNvSpPr>
            <p:nvPr/>
          </p:nvSpPr>
          <p:spPr bwMode="auto">
            <a:xfrm>
              <a:off x="4080" y="1056"/>
              <a:ext cx="480" cy="0"/>
            </a:xfrm>
            <a:prstGeom prst="line">
              <a:avLst/>
            </a:prstGeom>
            <a:noFill/>
            <a:ln w="9525">
              <a:solidFill>
                <a:schemeClr val="tx1"/>
              </a:solidFill>
              <a:round/>
              <a:headEnd/>
              <a:tailEnd/>
            </a:ln>
          </p:spPr>
          <p:txBody>
            <a:bodyPr>
              <a:spAutoFit/>
            </a:bodyPr>
            <a:lstStyle/>
            <a:p>
              <a:endParaRPr lang="zh-CN" altLang="en-US"/>
            </a:p>
          </p:txBody>
        </p:sp>
        <p:sp>
          <p:nvSpPr>
            <p:cNvPr id="100" name="Line 110"/>
            <p:cNvSpPr>
              <a:spLocks noChangeShapeType="1"/>
            </p:cNvSpPr>
            <p:nvPr/>
          </p:nvSpPr>
          <p:spPr bwMode="auto">
            <a:xfrm>
              <a:off x="4560" y="1056"/>
              <a:ext cx="0" cy="2112"/>
            </a:xfrm>
            <a:prstGeom prst="line">
              <a:avLst/>
            </a:prstGeom>
            <a:noFill/>
            <a:ln w="9525">
              <a:solidFill>
                <a:schemeClr val="tx1"/>
              </a:solidFill>
              <a:round/>
              <a:headEnd/>
              <a:tailEnd type="triangle" w="med" len="med"/>
            </a:ln>
          </p:spPr>
          <p:txBody>
            <a:bodyPr>
              <a:spAutoFit/>
            </a:bodyPr>
            <a:lstStyle/>
            <a:p>
              <a:endParaRPr lang="zh-CN" altLang="en-US"/>
            </a:p>
          </p:txBody>
        </p:sp>
      </p:grpSp>
      <p:sp>
        <p:nvSpPr>
          <p:cNvPr id="101" name="Text Box 111"/>
          <p:cNvSpPr txBox="1">
            <a:spLocks noChangeArrowheads="1"/>
          </p:cNvSpPr>
          <p:nvPr/>
        </p:nvSpPr>
        <p:spPr bwMode="auto">
          <a:xfrm>
            <a:off x="7722350" y="98630"/>
            <a:ext cx="609600" cy="336550"/>
          </a:xfrm>
          <a:prstGeom prst="rect">
            <a:avLst/>
          </a:prstGeom>
          <a:noFill/>
          <a:ln w="9525">
            <a:noFill/>
            <a:miter lim="800000"/>
            <a:headEnd/>
            <a:tailEnd/>
          </a:ln>
        </p:spPr>
        <p:txBody>
          <a:bodyPr>
            <a:spAutoFit/>
          </a:bodyPr>
          <a:lstStyle/>
          <a:p>
            <a:pPr algn="ctr">
              <a:spcBef>
                <a:spcPct val="50000"/>
              </a:spcBef>
            </a:pPr>
            <a:r>
              <a:rPr lang="en-US" altLang="zh-CN" sz="1600" b="0" dirty="0">
                <a:latin typeface="宋体" pitchFamily="2" charset="-122"/>
                <a:ea typeface="宋体" pitchFamily="2" charset="-122"/>
              </a:rPr>
              <a:t>0</a:t>
            </a:r>
          </a:p>
        </p:txBody>
      </p:sp>
      <p:sp>
        <p:nvSpPr>
          <p:cNvPr id="104" name="Text Box 127"/>
          <p:cNvSpPr txBox="1">
            <a:spLocks noChangeArrowheads="1"/>
          </p:cNvSpPr>
          <p:nvPr/>
        </p:nvSpPr>
        <p:spPr bwMode="auto">
          <a:xfrm>
            <a:off x="7722350" y="143635"/>
            <a:ext cx="609600" cy="300038"/>
          </a:xfrm>
          <a:prstGeom prst="rect">
            <a:avLst/>
          </a:prstGeom>
          <a:solidFill>
            <a:srgbClr val="FF0000"/>
          </a:solidFill>
          <a:ln w="9525">
            <a:solidFill>
              <a:schemeClr val="tx1"/>
            </a:solidFill>
            <a:miter lim="800000"/>
            <a:headEnd/>
            <a:tailEnd/>
          </a:ln>
        </p:spPr>
        <p:txBody>
          <a:bodyPr bIns="0">
            <a:spAutoFit/>
          </a:bodyPr>
          <a:lstStyle/>
          <a:p>
            <a:pPr algn="ctr">
              <a:spcBef>
                <a:spcPct val="50000"/>
              </a:spcBef>
            </a:pPr>
            <a:r>
              <a:rPr lang="en-US" altLang="zh-CN" sz="1600" b="0" dirty="0">
                <a:latin typeface="宋体" pitchFamily="2" charset="-122"/>
                <a:ea typeface="宋体" pitchFamily="2" charset="-122"/>
              </a:rPr>
              <a:t>4</a:t>
            </a:r>
          </a:p>
        </p:txBody>
      </p:sp>
      <p:sp>
        <p:nvSpPr>
          <p:cNvPr id="105" name="Text Box 130"/>
          <p:cNvSpPr txBox="1">
            <a:spLocks noChangeArrowheads="1"/>
          </p:cNvSpPr>
          <p:nvPr/>
        </p:nvSpPr>
        <p:spPr bwMode="auto">
          <a:xfrm>
            <a:off x="7722350" y="143635"/>
            <a:ext cx="609600" cy="300038"/>
          </a:xfrm>
          <a:prstGeom prst="rect">
            <a:avLst/>
          </a:prstGeom>
          <a:solidFill>
            <a:srgbClr val="FF33CC"/>
          </a:solidFill>
          <a:ln w="9525">
            <a:solidFill>
              <a:schemeClr val="tx1"/>
            </a:solidFill>
            <a:miter lim="800000"/>
            <a:headEnd/>
            <a:tailEnd/>
          </a:ln>
        </p:spPr>
        <p:txBody>
          <a:bodyPr bIns="0">
            <a:spAutoFit/>
          </a:bodyPr>
          <a:lstStyle/>
          <a:p>
            <a:pPr algn="ctr">
              <a:spcBef>
                <a:spcPct val="50000"/>
              </a:spcBef>
            </a:pPr>
            <a:r>
              <a:rPr lang="en-US" altLang="zh-CN" sz="1600" b="0" dirty="0">
                <a:latin typeface="宋体" pitchFamily="2" charset="-122"/>
                <a:ea typeface="宋体" pitchFamily="2" charset="-122"/>
              </a:rPr>
              <a:t>8</a:t>
            </a:r>
          </a:p>
        </p:txBody>
      </p:sp>
      <p:sp>
        <p:nvSpPr>
          <p:cNvPr id="111" name="Text Box 137"/>
          <p:cNvSpPr txBox="1">
            <a:spLocks noChangeArrowheads="1"/>
          </p:cNvSpPr>
          <p:nvPr/>
        </p:nvSpPr>
        <p:spPr bwMode="auto">
          <a:xfrm>
            <a:off x="7722350" y="143635"/>
            <a:ext cx="609600" cy="300038"/>
          </a:xfrm>
          <a:prstGeom prst="rect">
            <a:avLst/>
          </a:prstGeom>
          <a:solidFill>
            <a:schemeClr val="bg1"/>
          </a:solidFill>
          <a:ln w="9525">
            <a:solidFill>
              <a:schemeClr val="tx1"/>
            </a:solidFill>
            <a:miter lim="800000"/>
            <a:headEnd/>
            <a:tailEnd/>
          </a:ln>
        </p:spPr>
        <p:txBody>
          <a:bodyPr bIns="0">
            <a:spAutoFit/>
          </a:bodyPr>
          <a:lstStyle/>
          <a:p>
            <a:pPr algn="ctr">
              <a:spcBef>
                <a:spcPct val="50000"/>
              </a:spcBef>
            </a:pPr>
            <a:endParaRPr lang="zh-CN" altLang="zh-CN" sz="1600" b="0">
              <a:latin typeface="宋体" pitchFamily="2" charset="-122"/>
              <a:ea typeface="宋体" pitchFamily="2" charset="-122"/>
            </a:endParaRPr>
          </a:p>
        </p:txBody>
      </p:sp>
      <p:sp>
        <p:nvSpPr>
          <p:cNvPr id="112" name="Text Box 139"/>
          <p:cNvSpPr txBox="1">
            <a:spLocks noChangeArrowheads="1"/>
          </p:cNvSpPr>
          <p:nvPr/>
        </p:nvSpPr>
        <p:spPr bwMode="auto">
          <a:xfrm>
            <a:off x="2276745" y="4554125"/>
            <a:ext cx="1710190" cy="336550"/>
          </a:xfrm>
          <a:prstGeom prst="rect">
            <a:avLst/>
          </a:prstGeom>
          <a:noFill/>
          <a:ln w="9525">
            <a:noFill/>
            <a:miter lim="800000"/>
            <a:headEnd/>
            <a:tailEnd/>
          </a:ln>
        </p:spPr>
        <p:txBody>
          <a:bodyPr wrap="square">
            <a:spAutoFit/>
          </a:bodyPr>
          <a:lstStyle/>
          <a:p>
            <a:pPr>
              <a:spcBef>
                <a:spcPct val="50000"/>
              </a:spcBef>
            </a:pPr>
            <a:r>
              <a:rPr lang="en-US" altLang="zh-CN" sz="1600" b="0" dirty="0" smtClean="0">
                <a:latin typeface="宋体" pitchFamily="2" charset="-122"/>
                <a:ea typeface="宋体" pitchFamily="2" charset="-122"/>
              </a:rPr>
              <a:t>partition  |</a:t>
            </a:r>
            <a:endParaRPr lang="en-US" altLang="zh-CN" sz="1600" b="0" dirty="0">
              <a:latin typeface="宋体" pitchFamily="2" charset="-122"/>
              <a:ea typeface="宋体" pitchFamily="2" charset="-122"/>
            </a:endParaRPr>
          </a:p>
        </p:txBody>
      </p:sp>
      <p:grpSp>
        <p:nvGrpSpPr>
          <p:cNvPr id="113" name="Group 140"/>
          <p:cNvGrpSpPr>
            <a:grpSpLocks/>
          </p:cNvGrpSpPr>
          <p:nvPr/>
        </p:nvGrpSpPr>
        <p:grpSpPr bwMode="auto">
          <a:xfrm>
            <a:off x="3716905" y="4778375"/>
            <a:ext cx="3330370" cy="250825"/>
            <a:chOff x="2171" y="3010"/>
            <a:chExt cx="2149" cy="158"/>
          </a:xfrm>
        </p:grpSpPr>
        <p:sp>
          <p:nvSpPr>
            <p:cNvPr id="114" name="Line 141"/>
            <p:cNvSpPr>
              <a:spLocks noChangeShapeType="1"/>
            </p:cNvSpPr>
            <p:nvPr/>
          </p:nvSpPr>
          <p:spPr bwMode="auto">
            <a:xfrm>
              <a:off x="2171" y="3010"/>
              <a:ext cx="2149" cy="14"/>
            </a:xfrm>
            <a:prstGeom prst="line">
              <a:avLst/>
            </a:prstGeom>
            <a:noFill/>
            <a:ln w="28575">
              <a:solidFill>
                <a:srgbClr val="0000FF"/>
              </a:solidFill>
              <a:round/>
              <a:headEnd/>
              <a:tailEnd/>
            </a:ln>
          </p:spPr>
          <p:txBody>
            <a:bodyPr wrap="square">
              <a:spAutoFit/>
            </a:bodyPr>
            <a:lstStyle/>
            <a:p>
              <a:endParaRPr lang="zh-CN" altLang="en-US"/>
            </a:p>
          </p:txBody>
        </p:sp>
        <p:sp>
          <p:nvSpPr>
            <p:cNvPr id="115" name="Line 142"/>
            <p:cNvSpPr>
              <a:spLocks noChangeShapeType="1"/>
            </p:cNvSpPr>
            <p:nvPr/>
          </p:nvSpPr>
          <p:spPr bwMode="auto">
            <a:xfrm>
              <a:off x="4320" y="3024"/>
              <a:ext cx="0" cy="144"/>
            </a:xfrm>
            <a:prstGeom prst="line">
              <a:avLst/>
            </a:prstGeom>
            <a:noFill/>
            <a:ln w="28575">
              <a:solidFill>
                <a:srgbClr val="0000FF"/>
              </a:solidFill>
              <a:round/>
              <a:headEnd/>
              <a:tailEnd type="triangle" w="med" len="med"/>
            </a:ln>
          </p:spPr>
          <p:txBody>
            <a:bodyPr>
              <a:spAutoFit/>
            </a:bodyPr>
            <a:lstStyle/>
            <a:p>
              <a:endParaRPr lang="zh-CN" altLang="en-US"/>
            </a:p>
          </p:txBody>
        </p:sp>
      </p:grpSp>
      <p:sp>
        <p:nvSpPr>
          <p:cNvPr id="119" name="Text Box 147"/>
          <p:cNvSpPr txBox="1">
            <a:spLocks noChangeArrowheads="1"/>
          </p:cNvSpPr>
          <p:nvPr/>
        </p:nvSpPr>
        <p:spPr bwMode="auto">
          <a:xfrm>
            <a:off x="7722350" y="458670"/>
            <a:ext cx="609600" cy="300038"/>
          </a:xfrm>
          <a:prstGeom prst="rect">
            <a:avLst/>
          </a:prstGeom>
          <a:solidFill>
            <a:schemeClr val="bg1"/>
          </a:solidFill>
          <a:ln w="9525">
            <a:solidFill>
              <a:schemeClr val="tx1"/>
            </a:solidFill>
            <a:miter lim="800000"/>
            <a:headEnd/>
            <a:tailEnd/>
          </a:ln>
        </p:spPr>
        <p:txBody>
          <a:bodyPr bIns="0">
            <a:spAutoFit/>
          </a:bodyPr>
          <a:lstStyle/>
          <a:p>
            <a:pPr algn="ctr">
              <a:spcBef>
                <a:spcPct val="50000"/>
              </a:spcBef>
            </a:pPr>
            <a:endParaRPr lang="zh-CN" altLang="zh-CN" sz="1600" b="0">
              <a:latin typeface="宋体" pitchFamily="2" charset="-122"/>
              <a:ea typeface="宋体" pitchFamily="2" charset="-122"/>
            </a:endParaRPr>
          </a:p>
        </p:txBody>
      </p:sp>
      <p:sp>
        <p:nvSpPr>
          <p:cNvPr id="121" name="Text Box 149"/>
          <p:cNvSpPr txBox="1">
            <a:spLocks noChangeArrowheads="1"/>
          </p:cNvSpPr>
          <p:nvPr/>
        </p:nvSpPr>
        <p:spPr bwMode="auto">
          <a:xfrm>
            <a:off x="836585" y="2663915"/>
            <a:ext cx="1143000" cy="336550"/>
          </a:xfrm>
          <a:prstGeom prst="rect">
            <a:avLst/>
          </a:prstGeom>
          <a:noFill/>
          <a:ln w="9525">
            <a:noFill/>
            <a:miter lim="800000"/>
            <a:headEnd/>
            <a:tailEnd/>
          </a:ln>
        </p:spPr>
        <p:txBody>
          <a:bodyPr>
            <a:spAutoFit/>
          </a:bodyPr>
          <a:lstStyle/>
          <a:p>
            <a:pPr algn="ctr">
              <a:spcBef>
                <a:spcPct val="50000"/>
              </a:spcBef>
            </a:pPr>
            <a:r>
              <a:rPr lang="en-US" altLang="zh-CN" sz="1600" b="0" dirty="0" err="1">
                <a:latin typeface="宋体" pitchFamily="2" charset="-122"/>
                <a:ea typeface="宋体" pitchFamily="2" charset="-122"/>
              </a:rPr>
              <a:t>quicksort</a:t>
            </a:r>
            <a:endParaRPr lang="en-US" altLang="zh-CN" sz="1600" b="0" dirty="0">
              <a:latin typeface="宋体" pitchFamily="2" charset="-122"/>
              <a:ea typeface="宋体" pitchFamily="2" charset="-122"/>
            </a:endParaRPr>
          </a:p>
        </p:txBody>
      </p:sp>
      <p:grpSp>
        <p:nvGrpSpPr>
          <p:cNvPr id="122" name="Group 150"/>
          <p:cNvGrpSpPr>
            <a:grpSpLocks/>
          </p:cNvGrpSpPr>
          <p:nvPr/>
        </p:nvGrpSpPr>
        <p:grpSpPr bwMode="auto">
          <a:xfrm>
            <a:off x="2006715" y="2888940"/>
            <a:ext cx="394810" cy="360040"/>
            <a:chOff x="2784" y="1872"/>
            <a:chExt cx="192" cy="432"/>
          </a:xfrm>
        </p:grpSpPr>
        <p:sp>
          <p:nvSpPr>
            <p:cNvPr id="123" name="Line 151"/>
            <p:cNvSpPr>
              <a:spLocks noChangeShapeType="1"/>
            </p:cNvSpPr>
            <p:nvPr/>
          </p:nvSpPr>
          <p:spPr bwMode="auto">
            <a:xfrm>
              <a:off x="2784" y="1872"/>
              <a:ext cx="192" cy="0"/>
            </a:xfrm>
            <a:prstGeom prst="line">
              <a:avLst/>
            </a:prstGeom>
            <a:noFill/>
            <a:ln w="28575">
              <a:solidFill>
                <a:srgbClr val="0000FF"/>
              </a:solidFill>
              <a:round/>
              <a:headEnd/>
              <a:tailEnd/>
            </a:ln>
          </p:spPr>
          <p:txBody>
            <a:bodyPr>
              <a:spAutoFit/>
            </a:bodyPr>
            <a:lstStyle/>
            <a:p>
              <a:endParaRPr lang="zh-CN" altLang="en-US"/>
            </a:p>
          </p:txBody>
        </p:sp>
        <p:sp>
          <p:nvSpPr>
            <p:cNvPr id="124" name="Line 152"/>
            <p:cNvSpPr>
              <a:spLocks noChangeShapeType="1"/>
            </p:cNvSpPr>
            <p:nvPr/>
          </p:nvSpPr>
          <p:spPr bwMode="auto">
            <a:xfrm>
              <a:off x="2976" y="1872"/>
              <a:ext cx="0" cy="432"/>
            </a:xfrm>
            <a:prstGeom prst="line">
              <a:avLst/>
            </a:prstGeom>
            <a:noFill/>
            <a:ln w="28575">
              <a:solidFill>
                <a:srgbClr val="0000FF"/>
              </a:solidFill>
              <a:round/>
              <a:headEnd/>
              <a:tailEnd type="triangle" w="med" len="med"/>
            </a:ln>
          </p:spPr>
          <p:txBody>
            <a:bodyPr>
              <a:spAutoFit/>
            </a:bodyPr>
            <a:lstStyle/>
            <a:p>
              <a:endParaRPr lang="zh-CN" altLang="en-US"/>
            </a:p>
          </p:txBody>
        </p:sp>
      </p:grpSp>
      <p:sp>
        <p:nvSpPr>
          <p:cNvPr id="128" name="Text Box 156"/>
          <p:cNvSpPr txBox="1">
            <a:spLocks noChangeArrowheads="1"/>
          </p:cNvSpPr>
          <p:nvPr/>
        </p:nvSpPr>
        <p:spPr bwMode="auto">
          <a:xfrm>
            <a:off x="7722350" y="773705"/>
            <a:ext cx="609600" cy="300038"/>
          </a:xfrm>
          <a:prstGeom prst="rect">
            <a:avLst/>
          </a:prstGeom>
          <a:solidFill>
            <a:schemeClr val="bg1"/>
          </a:solidFill>
          <a:ln w="9525">
            <a:solidFill>
              <a:schemeClr val="tx1"/>
            </a:solidFill>
            <a:miter lim="800000"/>
            <a:headEnd/>
            <a:tailEnd/>
          </a:ln>
        </p:spPr>
        <p:txBody>
          <a:bodyPr bIns="0">
            <a:spAutoFit/>
          </a:bodyPr>
          <a:lstStyle/>
          <a:p>
            <a:pPr algn="ctr">
              <a:spcBef>
                <a:spcPct val="50000"/>
              </a:spcBef>
            </a:pPr>
            <a:endParaRPr lang="zh-CN" altLang="zh-CN" sz="1600" b="0">
              <a:latin typeface="宋体" pitchFamily="2" charset="-122"/>
              <a:ea typeface="宋体" pitchFamily="2" charset="-122"/>
            </a:endParaRPr>
          </a:p>
        </p:txBody>
      </p:sp>
      <p:sp>
        <p:nvSpPr>
          <p:cNvPr id="129" name="Text Box 157"/>
          <p:cNvSpPr txBox="1">
            <a:spLocks noChangeArrowheads="1"/>
          </p:cNvSpPr>
          <p:nvPr/>
        </p:nvSpPr>
        <p:spPr bwMode="auto">
          <a:xfrm>
            <a:off x="1781690" y="1178750"/>
            <a:ext cx="304800" cy="290513"/>
          </a:xfrm>
          <a:prstGeom prst="rect">
            <a:avLst/>
          </a:prstGeom>
          <a:solidFill>
            <a:srgbClr val="FF33CC"/>
          </a:solidFill>
          <a:ln w="9525">
            <a:noFill/>
            <a:miter lim="800000"/>
            <a:headEnd/>
            <a:tailEnd/>
          </a:ln>
        </p:spPr>
        <p:txBody>
          <a:bodyPr lIns="0" rIns="0" bIns="0">
            <a:spAutoFit/>
          </a:bodyPr>
          <a:lstStyle/>
          <a:p>
            <a:pPr algn="ctr">
              <a:spcBef>
                <a:spcPct val="50000"/>
              </a:spcBef>
            </a:pPr>
            <a:r>
              <a:rPr lang="en-US" altLang="zh-CN" sz="1600" b="0" dirty="0">
                <a:latin typeface="宋体" pitchFamily="2" charset="-122"/>
                <a:ea typeface="宋体" pitchFamily="2" charset="-122"/>
              </a:rPr>
              <a:t>44</a:t>
            </a:r>
          </a:p>
        </p:txBody>
      </p:sp>
      <p:sp>
        <p:nvSpPr>
          <p:cNvPr id="140" name="Text Box 119"/>
          <p:cNvSpPr txBox="1">
            <a:spLocks noChangeArrowheads="1"/>
          </p:cNvSpPr>
          <p:nvPr/>
        </p:nvSpPr>
        <p:spPr bwMode="auto">
          <a:xfrm>
            <a:off x="7632340" y="4644135"/>
            <a:ext cx="1098498" cy="336550"/>
          </a:xfrm>
          <a:prstGeom prst="rect">
            <a:avLst/>
          </a:prstGeom>
          <a:noFill/>
          <a:ln w="9525">
            <a:noFill/>
            <a:miter lim="800000"/>
            <a:headEnd/>
            <a:tailEnd/>
          </a:ln>
        </p:spPr>
        <p:txBody>
          <a:bodyPr>
            <a:spAutoFit/>
          </a:bodyPr>
          <a:lstStyle/>
          <a:p>
            <a:pPr algn="ctr">
              <a:spcBef>
                <a:spcPct val="50000"/>
              </a:spcBef>
            </a:pPr>
            <a:r>
              <a:rPr lang="en-US" altLang="zh-CN" sz="1600" b="0" dirty="0">
                <a:latin typeface="宋体" pitchFamily="2" charset="-122"/>
                <a:ea typeface="宋体" pitchFamily="2" charset="-122"/>
              </a:rPr>
              <a:t>partition</a:t>
            </a:r>
          </a:p>
        </p:txBody>
      </p:sp>
      <p:sp>
        <p:nvSpPr>
          <p:cNvPr id="144" name="Text Box 123"/>
          <p:cNvSpPr txBox="1">
            <a:spLocks noChangeArrowheads="1"/>
          </p:cNvSpPr>
          <p:nvPr/>
        </p:nvSpPr>
        <p:spPr bwMode="auto">
          <a:xfrm>
            <a:off x="6912259" y="5769260"/>
            <a:ext cx="1935215" cy="336550"/>
          </a:xfrm>
          <a:prstGeom prst="rect">
            <a:avLst/>
          </a:prstGeom>
          <a:noFill/>
          <a:ln w="9525">
            <a:noFill/>
            <a:miter lim="800000"/>
            <a:headEnd/>
            <a:tailEnd/>
          </a:ln>
        </p:spPr>
        <p:txBody>
          <a:bodyPr wrap="square">
            <a:spAutoFit/>
          </a:bodyPr>
          <a:lstStyle/>
          <a:p>
            <a:pPr>
              <a:spcBef>
                <a:spcPct val="50000"/>
              </a:spcBef>
            </a:pPr>
            <a:r>
              <a:rPr lang="en-US" altLang="zh-CN" sz="1600" b="0" dirty="0" err="1">
                <a:latin typeface="宋体" pitchFamily="2" charset="-122"/>
                <a:ea typeface="宋体" pitchFamily="2" charset="-122"/>
              </a:rPr>
              <a:t>i</a:t>
            </a:r>
            <a:r>
              <a:rPr lang="en-US" altLang="zh-CN" sz="1600" b="0" dirty="0">
                <a:latin typeface="宋体" pitchFamily="2" charset="-122"/>
                <a:ea typeface="宋体" pitchFamily="2" charset="-122"/>
              </a:rPr>
              <a:t> | </a:t>
            </a:r>
            <a:r>
              <a:rPr lang="en-US" altLang="zh-CN" sz="1600" b="0" dirty="0" smtClean="0">
                <a:latin typeface="宋体" pitchFamily="2" charset="-122"/>
                <a:ea typeface="宋体" pitchFamily="2" charset="-122"/>
              </a:rPr>
              <a:t>          | 0 </a:t>
            </a:r>
            <a:endParaRPr lang="en-US" altLang="zh-CN" sz="1600" b="0" dirty="0">
              <a:latin typeface="宋体" pitchFamily="2" charset="-122"/>
              <a:ea typeface="宋体" pitchFamily="2" charset="-122"/>
            </a:endParaRPr>
          </a:p>
        </p:txBody>
      </p:sp>
      <p:sp>
        <p:nvSpPr>
          <p:cNvPr id="145" name="Text Box 129"/>
          <p:cNvSpPr txBox="1">
            <a:spLocks noChangeArrowheads="1"/>
          </p:cNvSpPr>
          <p:nvPr/>
        </p:nvSpPr>
        <p:spPr bwMode="auto">
          <a:xfrm>
            <a:off x="6912259" y="6039290"/>
            <a:ext cx="1935215" cy="336550"/>
          </a:xfrm>
          <a:prstGeom prst="rect">
            <a:avLst/>
          </a:prstGeom>
          <a:noFill/>
          <a:ln w="9525">
            <a:noFill/>
            <a:miter lim="800000"/>
            <a:headEnd/>
            <a:tailEnd/>
          </a:ln>
        </p:spPr>
        <p:txBody>
          <a:bodyPr wrap="square">
            <a:spAutoFit/>
          </a:bodyPr>
          <a:lstStyle/>
          <a:p>
            <a:pPr>
              <a:spcBef>
                <a:spcPct val="50000"/>
              </a:spcBef>
            </a:pPr>
            <a:r>
              <a:rPr lang="en-US" altLang="zh-CN" sz="1600" b="0" dirty="0">
                <a:latin typeface="宋体" pitchFamily="2" charset="-122"/>
                <a:ea typeface="宋体" pitchFamily="2" charset="-122"/>
              </a:rPr>
              <a:t>j | </a:t>
            </a:r>
            <a:r>
              <a:rPr lang="en-US" altLang="zh-CN" sz="1600" b="0" dirty="0" smtClean="0">
                <a:latin typeface="宋体" pitchFamily="2" charset="-122"/>
                <a:ea typeface="宋体" pitchFamily="2" charset="-122"/>
              </a:rPr>
              <a:t>          | 4</a:t>
            </a:r>
            <a:endParaRPr lang="en-US" altLang="zh-CN" sz="1600" b="0" dirty="0">
              <a:latin typeface="宋体" pitchFamily="2" charset="-122"/>
              <a:ea typeface="宋体" pitchFamily="2" charset="-122"/>
            </a:endParaRPr>
          </a:p>
        </p:txBody>
      </p:sp>
      <p:grpSp>
        <p:nvGrpSpPr>
          <p:cNvPr id="149" name="组合 148"/>
          <p:cNvGrpSpPr/>
          <p:nvPr/>
        </p:nvGrpSpPr>
        <p:grpSpPr>
          <a:xfrm>
            <a:off x="7315200" y="2123855"/>
            <a:ext cx="1577280" cy="619345"/>
            <a:chOff x="7315200" y="2123855"/>
            <a:chExt cx="1577280" cy="619345"/>
          </a:xfrm>
        </p:grpSpPr>
        <p:sp>
          <p:nvSpPr>
            <p:cNvPr id="30" name="Rectangle 33"/>
            <p:cNvSpPr>
              <a:spLocks noChangeArrowheads="1"/>
            </p:cNvSpPr>
            <p:nvPr/>
          </p:nvSpPr>
          <p:spPr bwMode="auto">
            <a:xfrm>
              <a:off x="7315200" y="2133600"/>
              <a:ext cx="1577280" cy="609600"/>
            </a:xfrm>
            <a:prstGeom prst="rect">
              <a:avLst/>
            </a:prstGeom>
            <a:noFill/>
            <a:ln w="9525">
              <a:solidFill>
                <a:schemeClr val="tx1"/>
              </a:solidFill>
              <a:miter lim="800000"/>
              <a:headEnd/>
              <a:tailEnd/>
            </a:ln>
          </p:spPr>
          <p:txBody>
            <a:bodyPr wrap="none" anchor="ctr"/>
            <a:lstStyle/>
            <a:p>
              <a:pPr algn="ctr"/>
              <a:endParaRPr lang="zh-CN" altLang="zh-CN" b="0">
                <a:latin typeface="宋体" pitchFamily="2" charset="-122"/>
                <a:ea typeface="宋体" pitchFamily="2" charset="-122"/>
              </a:endParaRPr>
            </a:p>
          </p:txBody>
        </p:sp>
        <p:sp>
          <p:nvSpPr>
            <p:cNvPr id="31" name="Line 34"/>
            <p:cNvSpPr>
              <a:spLocks noChangeShapeType="1"/>
            </p:cNvSpPr>
            <p:nvPr/>
          </p:nvSpPr>
          <p:spPr bwMode="auto">
            <a:xfrm>
              <a:off x="7315200" y="2438400"/>
              <a:ext cx="1577280" cy="490"/>
            </a:xfrm>
            <a:prstGeom prst="line">
              <a:avLst/>
            </a:prstGeom>
            <a:noFill/>
            <a:ln w="9525">
              <a:solidFill>
                <a:schemeClr val="tx1"/>
              </a:solidFill>
              <a:round/>
              <a:headEnd/>
              <a:tailEnd/>
            </a:ln>
          </p:spPr>
          <p:txBody>
            <a:bodyPr wrap="none" anchor="ctr"/>
            <a:lstStyle/>
            <a:p>
              <a:endParaRPr lang="zh-CN" altLang="en-US"/>
            </a:p>
          </p:txBody>
        </p:sp>
        <p:sp>
          <p:nvSpPr>
            <p:cNvPr id="33" name="Line 36"/>
            <p:cNvSpPr>
              <a:spLocks noChangeShapeType="1"/>
            </p:cNvSpPr>
            <p:nvPr/>
          </p:nvSpPr>
          <p:spPr bwMode="auto">
            <a:xfrm>
              <a:off x="7620000" y="2133600"/>
              <a:ext cx="0" cy="304800"/>
            </a:xfrm>
            <a:prstGeom prst="line">
              <a:avLst/>
            </a:prstGeom>
            <a:noFill/>
            <a:ln w="9525">
              <a:solidFill>
                <a:schemeClr val="tx1"/>
              </a:solidFill>
              <a:round/>
              <a:headEnd/>
              <a:tailEnd/>
            </a:ln>
          </p:spPr>
          <p:txBody>
            <a:bodyPr wrap="none" anchor="ctr"/>
            <a:lstStyle/>
            <a:p>
              <a:endParaRPr lang="zh-CN" altLang="en-US"/>
            </a:p>
          </p:txBody>
        </p:sp>
        <p:sp>
          <p:nvSpPr>
            <p:cNvPr id="148" name="Text Box 35"/>
            <p:cNvSpPr txBox="1">
              <a:spLocks noChangeArrowheads="1"/>
            </p:cNvSpPr>
            <p:nvPr/>
          </p:nvSpPr>
          <p:spPr bwMode="auto">
            <a:xfrm>
              <a:off x="7542330" y="2123855"/>
              <a:ext cx="1305145" cy="338554"/>
            </a:xfrm>
            <a:prstGeom prst="rect">
              <a:avLst/>
            </a:prstGeom>
            <a:noFill/>
            <a:ln w="9525">
              <a:noFill/>
              <a:miter lim="800000"/>
              <a:headEnd/>
              <a:tailEnd/>
            </a:ln>
          </p:spPr>
          <p:txBody>
            <a:bodyPr wrap="square">
              <a:spAutoFit/>
            </a:bodyPr>
            <a:lstStyle/>
            <a:p>
              <a:pPr algn="ctr">
                <a:spcBef>
                  <a:spcPct val="50000"/>
                </a:spcBef>
              </a:pPr>
              <a:r>
                <a:rPr lang="en-US" altLang="zh-CN" sz="1600" b="0" dirty="0" smtClean="0">
                  <a:latin typeface="宋体" pitchFamily="2" charset="-122"/>
                  <a:ea typeface="宋体" pitchFamily="2" charset="-122"/>
                </a:rPr>
                <a:t>Head area|</a:t>
              </a:r>
              <a:endParaRPr lang="en-US" altLang="zh-CN" sz="1600" b="0" dirty="0">
                <a:latin typeface="宋体" pitchFamily="2" charset="-122"/>
                <a:ea typeface="宋体" pitchFamily="2" charset="-122"/>
              </a:endParaRPr>
            </a:p>
          </p:txBody>
        </p:sp>
      </p:grpSp>
      <p:sp>
        <p:nvSpPr>
          <p:cNvPr id="157" name="Text Box 158"/>
          <p:cNvSpPr txBox="1">
            <a:spLocks noChangeArrowheads="1"/>
          </p:cNvSpPr>
          <p:nvPr/>
        </p:nvSpPr>
        <p:spPr bwMode="auto">
          <a:xfrm>
            <a:off x="836585" y="5003142"/>
            <a:ext cx="3962400" cy="1373188"/>
          </a:xfrm>
          <a:prstGeom prst="rect">
            <a:avLst/>
          </a:prstGeom>
          <a:solidFill>
            <a:schemeClr val="bg1"/>
          </a:solidFill>
          <a:ln w="9525">
            <a:noFill/>
            <a:miter lim="800000"/>
            <a:headEnd/>
            <a:tailEnd/>
          </a:ln>
        </p:spPr>
        <p:txBody>
          <a:bodyPr lIns="0" tIns="0" rIns="0" bIns="0">
            <a:spAutoFit/>
          </a:bodyPr>
          <a:lstStyle/>
          <a:p>
            <a:pPr>
              <a:spcBef>
                <a:spcPct val="50000"/>
              </a:spcBef>
            </a:pPr>
            <a:r>
              <a:rPr lang="en-US" altLang="zh-CN" sz="1800" dirty="0">
                <a:latin typeface="宋体" pitchFamily="2" charset="-122"/>
                <a:ea typeface="宋体" pitchFamily="2" charset="-122"/>
              </a:rPr>
              <a:t>M</a:t>
            </a:r>
            <a:r>
              <a:rPr lang="en-US" altLang="zh-CN" sz="1800" dirty="0">
                <a:latin typeface="宋体" pitchFamily="2" charset="-122"/>
                <a:ea typeface="宋体" pitchFamily="2" charset="-122"/>
                <a:sym typeface="Symbol" pitchFamily="18" charset="2"/>
              </a:rPr>
              <a:t></a:t>
            </a:r>
            <a:endParaRPr lang="en-US" altLang="zh-CN" sz="1400" dirty="0">
              <a:latin typeface="宋体" pitchFamily="2" charset="-122"/>
              <a:ea typeface="宋体" pitchFamily="2" charset="-122"/>
            </a:endParaRPr>
          </a:p>
          <a:p>
            <a:r>
              <a:rPr lang="en-US" altLang="zh-CN" sz="1800" b="0" dirty="0">
                <a:solidFill>
                  <a:srgbClr val="0000FF"/>
                </a:solidFill>
                <a:ea typeface="宋体" pitchFamily="2" charset="-122"/>
              </a:rPr>
              <a:t>   { t:= </a:t>
            </a:r>
            <a:r>
              <a:rPr lang="en-US" altLang="zh-CN" sz="1800" b="0" dirty="0" err="1">
                <a:solidFill>
                  <a:srgbClr val="0000FF"/>
                </a:solidFill>
                <a:ea typeface="宋体" pitchFamily="2" charset="-122"/>
              </a:rPr>
              <a:t>maketable</a:t>
            </a:r>
            <a:r>
              <a:rPr lang="en-US" altLang="zh-CN" sz="1800" b="0" dirty="0">
                <a:solidFill>
                  <a:srgbClr val="0000FF"/>
                </a:solidFill>
                <a:ea typeface="宋体" pitchFamily="2" charset="-122"/>
              </a:rPr>
              <a:t>(nil);</a:t>
            </a:r>
          </a:p>
          <a:p>
            <a:r>
              <a:rPr lang="en-US" altLang="zh-CN" sz="1800" b="0" dirty="0">
                <a:solidFill>
                  <a:srgbClr val="0000FF"/>
                </a:solidFill>
                <a:ea typeface="宋体" pitchFamily="2" charset="-122"/>
              </a:rPr>
              <a:t>      push(t</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  push(0</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offset)}</a:t>
            </a:r>
          </a:p>
          <a:p>
            <a:endParaRPr lang="en-US" altLang="zh-CN" sz="1800" b="0" dirty="0">
              <a:solidFill>
                <a:srgbClr val="0000FF"/>
              </a:solidFill>
              <a:ea typeface="宋体" pitchFamily="2" charset="-122"/>
            </a:endParaRPr>
          </a:p>
          <a:p>
            <a:endParaRPr lang="en-US" altLang="zh-CN" sz="1800" b="0" dirty="0">
              <a:solidFill>
                <a:srgbClr val="0000FF"/>
              </a:solidFill>
              <a:ea typeface="宋体" pitchFamily="2" charset="-122"/>
            </a:endParaRPr>
          </a:p>
        </p:txBody>
      </p:sp>
      <p:sp>
        <p:nvSpPr>
          <p:cNvPr id="158" name="Text Box 159"/>
          <p:cNvSpPr txBox="1">
            <a:spLocks noChangeArrowheads="1"/>
          </p:cNvSpPr>
          <p:nvPr/>
        </p:nvSpPr>
        <p:spPr bwMode="auto">
          <a:xfrm>
            <a:off x="836585" y="5049180"/>
            <a:ext cx="4078288" cy="1311275"/>
          </a:xfrm>
          <a:prstGeom prst="rect">
            <a:avLst/>
          </a:prstGeom>
          <a:solidFill>
            <a:schemeClr val="bg1"/>
          </a:solidFill>
          <a:ln w="9525">
            <a:noFill/>
            <a:miter lim="800000"/>
            <a:headEnd/>
            <a:tailEnd/>
          </a:ln>
        </p:spPr>
        <p:txBody>
          <a:bodyPr lIns="0" tIns="0" rIns="0" bIns="0">
            <a:spAutoFit/>
          </a:bodyPr>
          <a:lstStyle/>
          <a:p>
            <a:pPr>
              <a:spcBef>
                <a:spcPct val="50000"/>
              </a:spcBef>
            </a:pPr>
            <a:r>
              <a:rPr lang="en-US" altLang="zh-CN" sz="1800" dirty="0">
                <a:latin typeface="宋体" pitchFamily="2" charset="-122"/>
                <a:ea typeface="宋体" pitchFamily="2" charset="-122"/>
              </a:rPr>
              <a:t>D</a:t>
            </a:r>
            <a:r>
              <a:rPr lang="en-US" altLang="zh-CN" sz="1800" dirty="0">
                <a:latin typeface="宋体" pitchFamily="2" charset="-122"/>
                <a:ea typeface="宋体" pitchFamily="2" charset="-122"/>
                <a:sym typeface="Symbol" pitchFamily="18" charset="2"/>
              </a:rPr>
              <a:t></a:t>
            </a:r>
            <a:r>
              <a:rPr lang="en-US" altLang="zh-CN" sz="1800" dirty="0">
                <a:latin typeface="宋体" pitchFamily="2" charset="-122"/>
                <a:ea typeface="宋体" pitchFamily="2" charset="-122"/>
              </a:rPr>
              <a:t> id</a:t>
            </a:r>
            <a:r>
              <a:rPr lang="zh-CN" altLang="en-US" sz="1800" dirty="0">
                <a:latin typeface="宋体" pitchFamily="2" charset="-122"/>
                <a:ea typeface="宋体" pitchFamily="2" charset="-122"/>
              </a:rPr>
              <a:t>：</a:t>
            </a:r>
            <a:r>
              <a:rPr lang="en-US" altLang="zh-CN" sz="1800" dirty="0">
                <a:latin typeface="宋体" pitchFamily="2" charset="-122"/>
                <a:ea typeface="宋体" pitchFamily="2" charset="-122"/>
              </a:rPr>
              <a:t>T</a:t>
            </a:r>
            <a:endParaRPr lang="en-US" altLang="zh-CN" sz="1000"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a:solidFill>
                  <a:srgbClr val="0000FF"/>
                </a:solidFill>
                <a:ea typeface="宋体" pitchFamily="2" charset="-122"/>
              </a:rPr>
              <a:t>，</a:t>
            </a:r>
          </a:p>
          <a:p>
            <a:r>
              <a:rPr lang="zh-CN" altLang="en-US" sz="1800" b="0" dirty="0">
                <a:solidFill>
                  <a:srgbClr val="0000FF"/>
                </a:solidFill>
                <a:ea typeface="宋体" pitchFamily="2" charset="-122"/>
              </a:rPr>
              <a:t>               </a:t>
            </a:r>
            <a:r>
              <a:rPr lang="en-US" altLang="zh-CN" sz="1800" b="0" dirty="0">
                <a:solidFill>
                  <a:srgbClr val="FF0000"/>
                </a:solidFill>
                <a:ea typeface="宋体" pitchFamily="2" charset="-122"/>
              </a:rPr>
              <a:t>top(offset)</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top(offset):=top(offset)+</a:t>
            </a:r>
            <a:r>
              <a:rPr lang="en-US" altLang="zh-CN" sz="1800" b="0" dirty="0" err="1">
                <a:solidFill>
                  <a:srgbClr val="0000FF"/>
                </a:solidFill>
                <a:ea typeface="宋体" pitchFamily="2" charset="-122"/>
              </a:rPr>
              <a:t>T.width</a:t>
            </a:r>
            <a:r>
              <a:rPr lang="en-US" altLang="zh-CN" sz="1800" b="0" dirty="0">
                <a:solidFill>
                  <a:srgbClr val="0000FF"/>
                </a:solidFill>
                <a:ea typeface="宋体" pitchFamily="2" charset="-122"/>
              </a:rPr>
              <a:t>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sp>
        <p:nvSpPr>
          <p:cNvPr id="159" name="Text Box 160"/>
          <p:cNvSpPr txBox="1">
            <a:spLocks noChangeArrowheads="1"/>
          </p:cNvSpPr>
          <p:nvPr/>
        </p:nvSpPr>
        <p:spPr bwMode="auto">
          <a:xfrm>
            <a:off x="790548" y="5093630"/>
            <a:ext cx="3962400" cy="1403350"/>
          </a:xfrm>
          <a:prstGeom prst="rect">
            <a:avLst/>
          </a:prstGeom>
          <a:solidFill>
            <a:schemeClr val="bg1"/>
          </a:solidFill>
          <a:ln w="9525">
            <a:noFill/>
            <a:miter lim="800000"/>
            <a:headEnd/>
            <a:tailEnd/>
          </a:ln>
        </p:spPr>
        <p:txBody>
          <a:bodyPr lIns="0" tIns="0" rIns="0" bIns="0">
            <a:spAutoFit/>
          </a:bodyPr>
          <a:lstStyle/>
          <a:p>
            <a:pPr>
              <a:spcBef>
                <a:spcPct val="50000"/>
              </a:spcBef>
            </a:pPr>
            <a:r>
              <a:rPr lang="en-US" altLang="zh-CN" sz="1800" dirty="0">
                <a:latin typeface="宋体" pitchFamily="2" charset="-122"/>
                <a:ea typeface="宋体" pitchFamily="2" charset="-122"/>
              </a:rPr>
              <a:t>N</a:t>
            </a:r>
            <a:r>
              <a:rPr lang="en-US" altLang="zh-CN" sz="1800" dirty="0">
                <a:latin typeface="宋体" pitchFamily="2" charset="-122"/>
                <a:ea typeface="宋体" pitchFamily="2" charset="-122"/>
                <a:sym typeface="Symbol" pitchFamily="18" charset="2"/>
              </a:rPr>
              <a:t></a:t>
            </a:r>
            <a:endParaRPr lang="en-US" altLang="zh-CN" sz="800" dirty="0">
              <a:latin typeface="宋体" pitchFamily="2" charset="-122"/>
              <a:ea typeface="宋体" pitchFamily="2" charset="-122"/>
            </a:endParaRPr>
          </a:p>
          <a:p>
            <a:r>
              <a:rPr lang="en-US" altLang="zh-CN" sz="1800" b="0" dirty="0">
                <a:solidFill>
                  <a:srgbClr val="0000FF"/>
                </a:solidFill>
                <a:ea typeface="宋体" pitchFamily="2" charset="-122"/>
              </a:rPr>
              <a:t>   {  t:=</a:t>
            </a:r>
            <a:r>
              <a:rPr lang="en-US" altLang="zh-CN" sz="1800" b="0" dirty="0" err="1">
                <a:solidFill>
                  <a:srgbClr val="0000FF"/>
                </a:solidFill>
                <a:ea typeface="宋体" pitchFamily="2" charset="-122"/>
              </a:rPr>
              <a:t>maketable</a:t>
            </a:r>
            <a:r>
              <a:rPr lang="en-US" altLang="zh-CN" sz="1800" b="0" dirty="0">
                <a:solidFill>
                  <a:srgbClr val="0000FF"/>
                </a:solidFill>
                <a:ea typeface="宋体" pitchFamily="2" charset="-122"/>
              </a:rPr>
              <a:t>(</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push(t</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push(0</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offset) }</a:t>
            </a:r>
          </a:p>
          <a:p>
            <a:endParaRPr lang="en-US" altLang="zh-CN" sz="1800" b="0" dirty="0">
              <a:solidFill>
                <a:srgbClr val="0000FF"/>
              </a:solidFill>
              <a:ea typeface="宋体" pitchFamily="2" charset="-122"/>
            </a:endParaRPr>
          </a:p>
          <a:p>
            <a:endParaRPr lang="en-US" altLang="zh-CN" sz="1000" b="0" dirty="0">
              <a:solidFill>
                <a:srgbClr val="0000FF"/>
              </a:solidFill>
              <a:ea typeface="宋体" pitchFamily="2" charset="-122"/>
            </a:endParaRPr>
          </a:p>
          <a:p>
            <a:endParaRPr lang="en-US" altLang="zh-CN" sz="1000" b="0" dirty="0">
              <a:solidFill>
                <a:srgbClr val="0000FF"/>
              </a:solidFill>
              <a:ea typeface="宋体" pitchFamily="2" charset="-122"/>
            </a:endParaRPr>
          </a:p>
        </p:txBody>
      </p:sp>
      <p:sp>
        <p:nvSpPr>
          <p:cNvPr id="160" name="Text Box 161"/>
          <p:cNvSpPr txBox="1">
            <a:spLocks noChangeArrowheads="1"/>
          </p:cNvSpPr>
          <p:nvPr/>
        </p:nvSpPr>
        <p:spPr bwMode="auto">
          <a:xfrm>
            <a:off x="790548" y="5138080"/>
            <a:ext cx="4141787" cy="1311275"/>
          </a:xfrm>
          <a:prstGeom prst="rect">
            <a:avLst/>
          </a:prstGeom>
          <a:solidFill>
            <a:schemeClr val="bg1"/>
          </a:solidFill>
          <a:ln w="9525">
            <a:noFill/>
            <a:miter lim="800000"/>
            <a:headEnd/>
            <a:tailEnd/>
          </a:ln>
        </p:spPr>
        <p:txBody>
          <a:bodyPr lIns="0" tIns="0" rIns="0" bIns="0">
            <a:spAutoFit/>
          </a:bodyPr>
          <a:lstStyle/>
          <a:p>
            <a:pPr>
              <a:spcBef>
                <a:spcPct val="50000"/>
              </a:spcBef>
            </a:pPr>
            <a:r>
              <a:rPr lang="en-US" altLang="zh-CN" sz="1800" dirty="0">
                <a:latin typeface="宋体" pitchFamily="2" charset="-122"/>
                <a:ea typeface="宋体" pitchFamily="2" charset="-122"/>
              </a:rPr>
              <a:t>D</a:t>
            </a:r>
            <a:r>
              <a:rPr lang="en-US" altLang="zh-CN" sz="1800" dirty="0">
                <a:latin typeface="宋体" pitchFamily="2" charset="-122"/>
                <a:ea typeface="宋体" pitchFamily="2" charset="-122"/>
                <a:sym typeface="Symbol" pitchFamily="18" charset="2"/>
              </a:rPr>
              <a:t></a:t>
            </a:r>
            <a:r>
              <a:rPr lang="en-US" altLang="zh-CN" sz="1800" dirty="0">
                <a:latin typeface="宋体" pitchFamily="2" charset="-122"/>
                <a:ea typeface="宋体" pitchFamily="2" charset="-122"/>
              </a:rPr>
              <a:t> id</a:t>
            </a:r>
            <a:r>
              <a:rPr lang="zh-CN" altLang="en-US" sz="1800" dirty="0">
                <a:latin typeface="宋体" pitchFamily="2" charset="-122"/>
                <a:ea typeface="宋体" pitchFamily="2" charset="-122"/>
              </a:rPr>
              <a:t>：</a:t>
            </a:r>
            <a:r>
              <a:rPr lang="en-US" altLang="zh-CN" sz="1800" dirty="0">
                <a:latin typeface="宋体" pitchFamily="2" charset="-122"/>
                <a:ea typeface="宋体" pitchFamily="2" charset="-122"/>
              </a:rPr>
              <a:t>T</a:t>
            </a:r>
            <a:endParaRPr lang="en-US" altLang="zh-CN" sz="1000"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a:solidFill>
                  <a:srgbClr val="0000FF"/>
                </a:solidFill>
                <a:ea typeface="宋体" pitchFamily="2" charset="-122"/>
              </a:rPr>
              <a:t>，</a:t>
            </a:r>
          </a:p>
          <a:p>
            <a:r>
              <a:rPr lang="zh-CN" altLang="en-US" sz="1800" b="0" dirty="0">
                <a:solidFill>
                  <a:srgbClr val="0000FF"/>
                </a:solidFill>
                <a:ea typeface="宋体" pitchFamily="2" charset="-122"/>
              </a:rPr>
              <a:t>               </a:t>
            </a:r>
            <a:r>
              <a:rPr lang="en-US" altLang="zh-CN" sz="1800" b="0" dirty="0">
                <a:solidFill>
                  <a:srgbClr val="FF0000"/>
                </a:solidFill>
                <a:ea typeface="宋体" pitchFamily="2" charset="-122"/>
              </a:rPr>
              <a:t>top(offset)</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top(offset):=top(offset)+</a:t>
            </a:r>
            <a:r>
              <a:rPr lang="en-US" altLang="zh-CN" sz="1800" b="0" dirty="0" err="1">
                <a:solidFill>
                  <a:srgbClr val="0000FF"/>
                </a:solidFill>
                <a:ea typeface="宋体" pitchFamily="2" charset="-122"/>
              </a:rPr>
              <a:t>T.width</a:t>
            </a:r>
            <a:r>
              <a:rPr lang="en-US" altLang="zh-CN" sz="1800" b="0" dirty="0">
                <a:solidFill>
                  <a:srgbClr val="0000FF"/>
                </a:solidFill>
                <a:ea typeface="宋体" pitchFamily="2" charset="-122"/>
              </a:rPr>
              <a:t>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sp>
        <p:nvSpPr>
          <p:cNvPr id="161" name="Text Box 162"/>
          <p:cNvSpPr txBox="1">
            <a:spLocks noChangeArrowheads="1"/>
          </p:cNvSpPr>
          <p:nvPr/>
        </p:nvSpPr>
        <p:spPr bwMode="auto">
          <a:xfrm>
            <a:off x="790547" y="5184116"/>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dirty="0">
                <a:latin typeface="宋体" pitchFamily="2" charset="-122"/>
                <a:ea typeface="宋体" pitchFamily="2" charset="-122"/>
              </a:rPr>
              <a:t>D</a:t>
            </a:r>
            <a:r>
              <a:rPr lang="en-US" altLang="zh-CN" sz="1800" dirty="0">
                <a:latin typeface="宋体" pitchFamily="2" charset="-122"/>
                <a:ea typeface="宋体" pitchFamily="2" charset="-122"/>
                <a:sym typeface="Symbol" pitchFamily="18" charset="2"/>
              </a:rPr>
              <a:t></a:t>
            </a:r>
            <a:r>
              <a:rPr lang="en-US" altLang="zh-CN" sz="1800" dirty="0">
                <a:latin typeface="宋体" pitchFamily="2" charset="-122"/>
                <a:ea typeface="宋体" pitchFamily="2" charset="-122"/>
              </a:rPr>
              <a:t> proc </a:t>
            </a:r>
            <a:r>
              <a:rPr lang="en-US" altLang="zh-CN" sz="1800" dirty="0" smtClean="0">
                <a:latin typeface="宋体" pitchFamily="2" charset="-122"/>
                <a:ea typeface="宋体" pitchFamily="2" charset="-122"/>
              </a:rPr>
              <a:t>id N(A)</a:t>
            </a:r>
            <a:r>
              <a:rPr lang="zh-CN" altLang="en-US" sz="1800" dirty="0" smtClean="0">
                <a:latin typeface="宋体" pitchFamily="2" charset="-122"/>
                <a:ea typeface="宋体" pitchFamily="2" charset="-122"/>
              </a:rPr>
              <a:t>；</a:t>
            </a:r>
            <a:r>
              <a:rPr lang="en-US" altLang="zh-CN" sz="1800" dirty="0" smtClean="0">
                <a:latin typeface="宋体" pitchFamily="2" charset="-122"/>
                <a:ea typeface="宋体" pitchFamily="2" charset="-122"/>
              </a:rPr>
              <a:t>D</a:t>
            </a:r>
            <a:r>
              <a:rPr lang="en-US" altLang="zh-CN" sz="1800" baseline="-25000" dirty="0" smtClean="0">
                <a:latin typeface="宋体" pitchFamily="2" charset="-122"/>
                <a:ea typeface="宋体" pitchFamily="2" charset="-122"/>
              </a:rPr>
              <a:t>1</a:t>
            </a:r>
            <a:r>
              <a:rPr lang="zh-CN" altLang="en-US" sz="1800" dirty="0" smtClean="0">
                <a:latin typeface="宋体" pitchFamily="2" charset="-122"/>
                <a:ea typeface="宋体" pitchFamily="2" charset="-122"/>
              </a:rPr>
              <a:t>；</a:t>
            </a:r>
            <a:r>
              <a:rPr lang="en-US" altLang="zh-CN" sz="1800" dirty="0">
                <a:latin typeface="宋体" pitchFamily="2" charset="-122"/>
                <a:ea typeface="宋体" pitchFamily="2" charset="-122"/>
              </a:rPr>
              <a:t>S</a:t>
            </a:r>
          </a:p>
          <a:p>
            <a:r>
              <a:rPr lang="en-US" altLang="zh-CN" sz="1800" b="0" dirty="0">
                <a:solidFill>
                  <a:srgbClr val="0000FF"/>
                </a:solidFill>
                <a:ea typeface="宋体" pitchFamily="2" charset="-122"/>
              </a:rPr>
              <a:t>   </a:t>
            </a:r>
            <a:r>
              <a:rPr lang="en-US" altLang="zh-CN" sz="1800" b="0" dirty="0" smtClean="0">
                <a:solidFill>
                  <a:srgbClr val="0000FF"/>
                </a:solidFill>
                <a:ea typeface="宋体" pitchFamily="2" charset="-122"/>
              </a:rPr>
              <a:t>{  t:=top(</a:t>
            </a:r>
            <a:r>
              <a:rPr lang="en-US" altLang="zh-CN" sz="1800" b="0" dirty="0" err="1" smtClean="0">
                <a:solidFill>
                  <a:srgbClr val="0000FF"/>
                </a:solidFill>
                <a:ea typeface="宋体" pitchFamily="2" charset="-122"/>
              </a:rPr>
              <a:t>tableptr</a:t>
            </a:r>
            <a:r>
              <a:rPr lang="en-US" altLang="zh-CN" sz="1800" b="0" dirty="0" smtClean="0">
                <a:solidFill>
                  <a:srgbClr val="0000FF"/>
                </a:solidFill>
                <a:ea typeface="宋体" pitchFamily="2" charset="-122"/>
              </a:rPr>
              <a:t>);</a:t>
            </a:r>
          </a:p>
          <a:p>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addtheader</a:t>
            </a:r>
            <a:r>
              <a:rPr lang="en-US" altLang="zh-CN" sz="1800" b="0" dirty="0" smtClean="0">
                <a:solidFill>
                  <a:srgbClr val="0000FF"/>
                </a:solidFill>
                <a:ea typeface="宋体" pitchFamily="2" charset="-122"/>
              </a:rPr>
              <a:t>(t, A.num, </a:t>
            </a:r>
            <a:r>
              <a:rPr lang="en-US" altLang="zh-CN" sz="1800" b="0" dirty="0" err="1" smtClean="0">
                <a:solidFill>
                  <a:srgbClr val="0000FF"/>
                </a:solidFill>
                <a:ea typeface="宋体" pitchFamily="2" charset="-122"/>
              </a:rPr>
              <a:t>A.pwth</a:t>
            </a:r>
            <a:r>
              <a:rPr lang="en-US" altLang="zh-CN" sz="1800" b="0" dirty="0" smtClean="0">
                <a:solidFill>
                  <a:srgbClr val="0000FF"/>
                </a:solidFill>
                <a:ea typeface="宋体" pitchFamily="2" charset="-122"/>
              </a:rPr>
              <a:t>, void, top(offset));</a:t>
            </a:r>
          </a:p>
          <a:p>
            <a:r>
              <a:rPr lang="en-US" altLang="zh-CN" sz="1800" b="0" dirty="0" smtClean="0">
                <a:solidFill>
                  <a:srgbClr val="0000FF"/>
                </a:solidFill>
                <a:ea typeface="宋体" pitchFamily="2" charset="-122"/>
              </a:rPr>
              <a:t>       pop(</a:t>
            </a:r>
            <a:r>
              <a:rPr lang="en-US" altLang="zh-CN" sz="1800" b="0" dirty="0" err="1" smtClean="0">
                <a:solidFill>
                  <a:srgbClr val="0000FF"/>
                </a:solidFill>
                <a:ea typeface="宋体" pitchFamily="2" charset="-122"/>
              </a:rPr>
              <a:t>tableptr</a:t>
            </a:r>
            <a:r>
              <a:rPr lang="en-US" altLang="zh-CN" sz="1800" b="0" dirty="0" smtClean="0">
                <a:solidFill>
                  <a:srgbClr val="0000FF"/>
                </a:solidFill>
                <a:ea typeface="宋体" pitchFamily="2" charset="-122"/>
              </a:rPr>
              <a:t>)</a:t>
            </a:r>
            <a:r>
              <a:rPr lang="zh-CN" altLang="en-US" sz="1800" b="0" dirty="0" smtClean="0">
                <a:solidFill>
                  <a:srgbClr val="0000FF"/>
                </a:solidFill>
                <a:ea typeface="宋体" pitchFamily="2" charset="-122"/>
              </a:rPr>
              <a:t>； </a:t>
            </a:r>
            <a:r>
              <a:rPr lang="en-US" altLang="zh-CN" sz="1800" b="0" dirty="0" smtClean="0">
                <a:solidFill>
                  <a:srgbClr val="0000FF"/>
                </a:solidFill>
                <a:ea typeface="宋体" pitchFamily="2" charset="-122"/>
              </a:rPr>
              <a:t>pop(offset);</a:t>
            </a:r>
          </a:p>
          <a:p>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enterproc</a:t>
            </a:r>
            <a:r>
              <a:rPr lang="en-US" altLang="zh-CN" sz="1800" b="0" dirty="0" smtClean="0">
                <a:solidFill>
                  <a:srgbClr val="0000FF"/>
                </a:solidFill>
                <a:ea typeface="宋体" pitchFamily="2" charset="-122"/>
              </a:rPr>
              <a:t>(top(</a:t>
            </a:r>
            <a:r>
              <a:rPr lang="en-US" altLang="zh-CN" sz="1800" b="0" dirty="0" err="1" smtClean="0">
                <a:solidFill>
                  <a:srgbClr val="0000FF"/>
                </a:solidFill>
                <a:ea typeface="宋体" pitchFamily="2" charset="-122"/>
              </a:rPr>
              <a:t>tableptr</a:t>
            </a:r>
            <a:r>
              <a:rPr lang="en-US" altLang="zh-CN" sz="1800" b="0" dirty="0" smtClean="0">
                <a:solidFill>
                  <a:srgbClr val="0000FF"/>
                </a:solidFill>
                <a:ea typeface="宋体" pitchFamily="2" charset="-122"/>
              </a:rPr>
              <a:t>)</a:t>
            </a:r>
            <a:r>
              <a:rPr lang="zh-CN" altLang="en-US" sz="1800" b="0" dirty="0" smtClean="0">
                <a:solidFill>
                  <a:srgbClr val="0000FF"/>
                </a:solidFill>
                <a:ea typeface="宋体" pitchFamily="2" charset="-122"/>
              </a:rPr>
              <a:t>，</a:t>
            </a:r>
            <a:r>
              <a:rPr lang="en-US" altLang="zh-CN" sz="1800" b="0" dirty="0" smtClean="0">
                <a:solidFill>
                  <a:srgbClr val="0000FF"/>
                </a:solidFill>
                <a:ea typeface="宋体" pitchFamily="2" charset="-122"/>
              </a:rPr>
              <a:t>id.name</a:t>
            </a:r>
            <a:r>
              <a:rPr lang="zh-CN" altLang="en-US" sz="1800" b="0" dirty="0" smtClean="0">
                <a:solidFill>
                  <a:srgbClr val="0000FF"/>
                </a:solidFill>
                <a:ea typeface="宋体" pitchFamily="2" charset="-122"/>
              </a:rPr>
              <a:t>，</a:t>
            </a:r>
            <a:r>
              <a:rPr lang="en-US" altLang="zh-CN" sz="1800" b="0" dirty="0" smtClean="0">
                <a:solidFill>
                  <a:srgbClr val="0000FF"/>
                </a:solidFill>
                <a:ea typeface="宋体" pitchFamily="2" charset="-122"/>
              </a:rPr>
              <a:t>proc</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t</a:t>
            </a:r>
            <a:r>
              <a:rPr lang="en-US" altLang="zh-CN" sz="1800" b="0" dirty="0" smtClean="0">
                <a:solidFill>
                  <a:srgbClr val="0000FF"/>
                </a:solidFill>
                <a:ea typeface="宋体" pitchFamily="2" charset="-122"/>
              </a:rPr>
              <a:t>)}</a:t>
            </a:r>
            <a:endParaRPr lang="en-US" altLang="zh-CN" sz="1800" b="0" dirty="0">
              <a:solidFill>
                <a:srgbClr val="0000FF"/>
              </a:solidFill>
              <a:ea typeface="宋体" pitchFamily="2" charset="-122"/>
            </a:endParaRPr>
          </a:p>
        </p:txBody>
      </p:sp>
      <p:sp>
        <p:nvSpPr>
          <p:cNvPr id="32" name="Text Box 35"/>
          <p:cNvSpPr txBox="1">
            <a:spLocks noChangeArrowheads="1"/>
          </p:cNvSpPr>
          <p:nvPr/>
        </p:nvSpPr>
        <p:spPr bwMode="auto">
          <a:xfrm>
            <a:off x="7587334" y="2123855"/>
            <a:ext cx="1305145" cy="338554"/>
          </a:xfrm>
          <a:prstGeom prst="rect">
            <a:avLst/>
          </a:prstGeom>
          <a:solidFill>
            <a:schemeClr val="accent3">
              <a:lumMod val="95000"/>
            </a:schemeClr>
          </a:solidFill>
          <a:ln w="9525">
            <a:solidFill>
              <a:schemeClr val="tx1"/>
            </a:solidFill>
            <a:miter lim="800000"/>
            <a:headEnd/>
            <a:tailEnd/>
          </a:ln>
        </p:spPr>
        <p:txBody>
          <a:bodyPr wrap="square">
            <a:spAutoFit/>
          </a:bodyPr>
          <a:lstStyle/>
          <a:p>
            <a:pPr>
              <a:spcBef>
                <a:spcPct val="50000"/>
              </a:spcBef>
            </a:pPr>
            <a:r>
              <a:rPr lang="en-US" altLang="zh-CN" sz="1600" b="0" dirty="0" smtClean="0">
                <a:latin typeface="宋体" pitchFamily="2" charset="-122"/>
                <a:ea typeface="宋体" pitchFamily="2" charset="-122"/>
              </a:rPr>
              <a:t>0|0|void|4</a:t>
            </a:r>
            <a:endParaRPr lang="en-US" altLang="zh-CN" sz="1600" b="0" dirty="0">
              <a:latin typeface="宋体" pitchFamily="2" charset="-122"/>
              <a:ea typeface="宋体" pitchFamily="2" charset="-122"/>
            </a:endParaRPr>
          </a:p>
        </p:txBody>
      </p:sp>
      <p:grpSp>
        <p:nvGrpSpPr>
          <p:cNvPr id="176" name="组合 175"/>
          <p:cNvGrpSpPr/>
          <p:nvPr/>
        </p:nvGrpSpPr>
        <p:grpSpPr>
          <a:xfrm>
            <a:off x="4301970" y="2608675"/>
            <a:ext cx="1665185" cy="1405350"/>
            <a:chOff x="4301970" y="2608675"/>
            <a:chExt cx="1665185" cy="1405350"/>
          </a:xfrm>
        </p:grpSpPr>
        <p:sp>
          <p:nvSpPr>
            <p:cNvPr id="59" name="Rectangle 64"/>
            <p:cNvSpPr>
              <a:spLocks noChangeArrowheads="1"/>
            </p:cNvSpPr>
            <p:nvPr/>
          </p:nvSpPr>
          <p:spPr bwMode="auto">
            <a:xfrm>
              <a:off x="4301970" y="2933945"/>
              <a:ext cx="1665185" cy="36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60" name="Line 65"/>
            <p:cNvSpPr>
              <a:spLocks noChangeShapeType="1"/>
            </p:cNvSpPr>
            <p:nvPr/>
          </p:nvSpPr>
          <p:spPr bwMode="auto">
            <a:xfrm>
              <a:off x="4707015" y="2933945"/>
              <a:ext cx="0" cy="360040"/>
            </a:xfrm>
            <a:prstGeom prst="line">
              <a:avLst/>
            </a:prstGeom>
            <a:noFill/>
            <a:ln w="9525">
              <a:solidFill>
                <a:schemeClr val="tx1"/>
              </a:solidFill>
              <a:round/>
              <a:headEnd/>
              <a:tailEnd/>
            </a:ln>
          </p:spPr>
          <p:txBody>
            <a:bodyPr wrap="square">
              <a:spAutoFit/>
            </a:bodyPr>
            <a:lstStyle/>
            <a:p>
              <a:endParaRPr lang="zh-CN" altLang="en-US"/>
            </a:p>
          </p:txBody>
        </p:sp>
        <p:sp>
          <p:nvSpPr>
            <p:cNvPr id="63" name="Text Box 68"/>
            <p:cNvSpPr txBox="1">
              <a:spLocks noChangeArrowheads="1"/>
            </p:cNvSpPr>
            <p:nvPr/>
          </p:nvSpPr>
          <p:spPr bwMode="auto">
            <a:xfrm>
              <a:off x="4707015" y="2933945"/>
              <a:ext cx="1170130" cy="336550"/>
            </a:xfrm>
            <a:prstGeom prst="rect">
              <a:avLst/>
            </a:prstGeom>
            <a:noFill/>
            <a:ln w="9525">
              <a:noFill/>
              <a:miter lim="800000"/>
              <a:headEnd/>
              <a:tailEnd/>
            </a:ln>
          </p:spPr>
          <p:txBody>
            <a:bodyPr wrap="square">
              <a:spAutoFit/>
            </a:bodyPr>
            <a:lstStyle/>
            <a:p>
              <a:pPr>
                <a:spcBef>
                  <a:spcPct val="50000"/>
                </a:spcBef>
              </a:pPr>
              <a:r>
                <a:rPr lang="en-US" altLang="zh-CN" sz="1600" b="0" dirty="0" smtClean="0">
                  <a:latin typeface="宋体" pitchFamily="2" charset="-122"/>
                  <a:ea typeface="宋体" pitchFamily="2" charset="-122"/>
                </a:rPr>
                <a:t>Head area</a:t>
              </a:r>
              <a:endParaRPr lang="en-US" altLang="zh-CN" sz="1600" b="0" dirty="0">
                <a:latin typeface="宋体" pitchFamily="2" charset="-122"/>
                <a:ea typeface="宋体" pitchFamily="2" charset="-122"/>
              </a:endParaRPr>
            </a:p>
          </p:txBody>
        </p:sp>
        <p:sp>
          <p:nvSpPr>
            <p:cNvPr id="58" name="Text Box 69"/>
            <p:cNvSpPr txBox="1">
              <a:spLocks noChangeArrowheads="1"/>
            </p:cNvSpPr>
            <p:nvPr/>
          </p:nvSpPr>
          <p:spPr bwMode="auto">
            <a:xfrm>
              <a:off x="4780620" y="2608675"/>
              <a:ext cx="1066800" cy="336550"/>
            </a:xfrm>
            <a:prstGeom prst="rect">
              <a:avLst/>
            </a:prstGeom>
            <a:noFill/>
            <a:ln w="9525">
              <a:noFill/>
              <a:miter lim="800000"/>
              <a:headEnd/>
              <a:tailEnd/>
            </a:ln>
          </p:spPr>
          <p:txBody>
            <a:bodyPr>
              <a:spAutoFit/>
            </a:bodyPr>
            <a:lstStyle/>
            <a:p>
              <a:pPr algn="ctr">
                <a:spcBef>
                  <a:spcPct val="50000"/>
                </a:spcBef>
              </a:pPr>
              <a:r>
                <a:rPr lang="en-US" altLang="zh-CN" sz="1600" b="0">
                  <a:latin typeface="宋体" pitchFamily="2" charset="-122"/>
                  <a:ea typeface="宋体" pitchFamily="2" charset="-122"/>
                </a:rPr>
                <a:t>exchange</a:t>
              </a:r>
            </a:p>
          </p:txBody>
        </p:sp>
        <p:sp>
          <p:nvSpPr>
            <p:cNvPr id="171" name="Rectangle 64"/>
            <p:cNvSpPr>
              <a:spLocks noChangeArrowheads="1"/>
            </p:cNvSpPr>
            <p:nvPr/>
          </p:nvSpPr>
          <p:spPr bwMode="auto">
            <a:xfrm>
              <a:off x="4301970" y="3293985"/>
              <a:ext cx="1665185" cy="36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172" name="Rectangle 64"/>
            <p:cNvSpPr>
              <a:spLocks noChangeArrowheads="1"/>
            </p:cNvSpPr>
            <p:nvPr/>
          </p:nvSpPr>
          <p:spPr bwMode="auto">
            <a:xfrm>
              <a:off x="4301970" y="3654025"/>
              <a:ext cx="1665185" cy="360000"/>
            </a:xfrm>
            <a:prstGeom prst="rect">
              <a:avLst/>
            </a:prstGeom>
            <a:noFill/>
            <a:ln w="9525">
              <a:solidFill>
                <a:schemeClr val="tx1"/>
              </a:solidFill>
              <a:miter lim="800000"/>
              <a:headEnd/>
              <a:tailEnd/>
            </a:ln>
          </p:spPr>
          <p:txBody>
            <a:bodyPr wrap="square" anchor="ctr">
              <a:spAutoFit/>
            </a:bodyPr>
            <a:lstStyle/>
            <a:p>
              <a:endParaRPr lang="zh-CN" altLang="en-US"/>
            </a:p>
          </p:txBody>
        </p:sp>
      </p:grpSp>
      <p:sp>
        <p:nvSpPr>
          <p:cNvPr id="174" name="Text Box 72"/>
          <p:cNvSpPr txBox="1">
            <a:spLocks noChangeArrowheads="1"/>
          </p:cNvSpPr>
          <p:nvPr/>
        </p:nvSpPr>
        <p:spPr bwMode="auto">
          <a:xfrm>
            <a:off x="4346975" y="3338990"/>
            <a:ext cx="1590106" cy="268032"/>
          </a:xfrm>
          <a:prstGeom prst="rect">
            <a:avLst/>
          </a:prstGeom>
          <a:noFill/>
          <a:ln w="9525">
            <a:noFill/>
            <a:miter lim="800000"/>
            <a:headEnd/>
            <a:tailEnd/>
          </a:ln>
        </p:spPr>
        <p:txBody>
          <a:bodyPr wrap="square" tIns="10800" bIns="10800">
            <a:spAutoFit/>
          </a:bodyPr>
          <a:lstStyle/>
          <a:p>
            <a:pPr>
              <a:spcBef>
                <a:spcPct val="50000"/>
              </a:spcBef>
            </a:pPr>
            <a:r>
              <a:rPr lang="en-US" altLang="zh-CN" sz="1600" b="0" dirty="0" err="1">
                <a:latin typeface="宋体" pitchFamily="2" charset="-122"/>
                <a:ea typeface="宋体" pitchFamily="2" charset="-122"/>
              </a:rPr>
              <a:t>i</a:t>
            </a:r>
            <a:r>
              <a:rPr lang="en-US" altLang="zh-CN" sz="1600" b="0" dirty="0">
                <a:latin typeface="宋体" pitchFamily="2" charset="-122"/>
                <a:ea typeface="宋体" pitchFamily="2" charset="-122"/>
              </a:rPr>
              <a:t> </a:t>
            </a:r>
            <a:r>
              <a:rPr lang="en-US" altLang="zh-CN" sz="1600" b="0" dirty="0" smtClean="0">
                <a:latin typeface="宋体" pitchFamily="2" charset="-122"/>
                <a:ea typeface="宋体" pitchFamily="2" charset="-122"/>
              </a:rPr>
              <a:t>|       | </a:t>
            </a:r>
            <a:r>
              <a:rPr lang="en-US" altLang="zh-CN" sz="1600" b="0" dirty="0">
                <a:latin typeface="宋体" pitchFamily="2" charset="-122"/>
                <a:ea typeface="宋体" pitchFamily="2" charset="-122"/>
              </a:rPr>
              <a:t>0</a:t>
            </a:r>
          </a:p>
        </p:txBody>
      </p:sp>
      <p:sp>
        <p:nvSpPr>
          <p:cNvPr id="177" name="Text Box 72"/>
          <p:cNvSpPr txBox="1">
            <a:spLocks noChangeArrowheads="1"/>
          </p:cNvSpPr>
          <p:nvPr/>
        </p:nvSpPr>
        <p:spPr bwMode="auto">
          <a:xfrm>
            <a:off x="4346975" y="3699030"/>
            <a:ext cx="1590106" cy="268032"/>
          </a:xfrm>
          <a:prstGeom prst="rect">
            <a:avLst/>
          </a:prstGeom>
          <a:noFill/>
          <a:ln w="9525">
            <a:noFill/>
            <a:miter lim="800000"/>
            <a:headEnd/>
            <a:tailEnd/>
          </a:ln>
        </p:spPr>
        <p:txBody>
          <a:bodyPr wrap="square" tIns="10800" bIns="10800">
            <a:spAutoFit/>
          </a:bodyPr>
          <a:lstStyle/>
          <a:p>
            <a:pPr>
              <a:spcBef>
                <a:spcPct val="50000"/>
              </a:spcBef>
            </a:pPr>
            <a:r>
              <a:rPr lang="en-US" altLang="zh-CN" sz="1600" b="0" dirty="0" smtClean="0">
                <a:latin typeface="宋体" pitchFamily="2" charset="-122"/>
                <a:ea typeface="宋体" pitchFamily="2" charset="-122"/>
              </a:rPr>
              <a:t>j |       | 4</a:t>
            </a:r>
            <a:endParaRPr lang="en-US" altLang="zh-CN" sz="1600" b="0" dirty="0">
              <a:latin typeface="宋体" pitchFamily="2" charset="-122"/>
              <a:ea typeface="宋体" pitchFamily="2" charset="-122"/>
            </a:endParaRPr>
          </a:p>
        </p:txBody>
      </p:sp>
      <p:sp>
        <p:nvSpPr>
          <p:cNvPr id="179" name="Text Box 163"/>
          <p:cNvSpPr txBox="1">
            <a:spLocks noChangeArrowheads="1"/>
          </p:cNvSpPr>
          <p:nvPr/>
        </p:nvSpPr>
        <p:spPr bwMode="auto">
          <a:xfrm>
            <a:off x="521550" y="5184195"/>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a:latin typeface="宋体" pitchFamily="2" charset="-122"/>
                <a:ea typeface="宋体" pitchFamily="2" charset="-122"/>
              </a:rPr>
              <a:t>N</a:t>
            </a:r>
            <a:r>
              <a:rPr lang="en-US" altLang="zh-CN" sz="1800" b="1" dirty="0">
                <a:latin typeface="宋体" pitchFamily="2" charset="-122"/>
                <a:ea typeface="宋体" pitchFamily="2" charset="-122"/>
                <a:sym typeface="Symbol" pitchFamily="18" charset="2"/>
              </a:rPr>
              <a:t></a:t>
            </a:r>
            <a:endParaRPr lang="en-US" altLang="zh-CN" sz="800" b="1" dirty="0">
              <a:latin typeface="宋体" pitchFamily="2" charset="-122"/>
              <a:ea typeface="宋体" pitchFamily="2" charset="-122"/>
            </a:endParaRPr>
          </a:p>
          <a:p>
            <a:r>
              <a:rPr lang="en-US" altLang="zh-CN" sz="1800" b="0" dirty="0">
                <a:solidFill>
                  <a:srgbClr val="0000FF"/>
                </a:solidFill>
                <a:ea typeface="宋体" pitchFamily="2" charset="-122"/>
              </a:rPr>
              <a:t>   {  t:=</a:t>
            </a:r>
            <a:r>
              <a:rPr lang="en-US" altLang="zh-CN" sz="1800" b="0" dirty="0" err="1">
                <a:solidFill>
                  <a:srgbClr val="0000FF"/>
                </a:solidFill>
                <a:ea typeface="宋体" pitchFamily="2" charset="-122"/>
              </a:rPr>
              <a:t>maketable</a:t>
            </a:r>
            <a:r>
              <a:rPr lang="en-US" altLang="zh-CN" sz="1800" b="0" dirty="0">
                <a:solidFill>
                  <a:srgbClr val="0000FF"/>
                </a:solidFill>
                <a:ea typeface="宋体" pitchFamily="2" charset="-122"/>
              </a:rPr>
              <a:t>(</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push(t</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push(0</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offset) }</a:t>
            </a:r>
          </a:p>
          <a:p>
            <a:endParaRPr lang="en-US" altLang="zh-CN" sz="1800" b="0" dirty="0">
              <a:solidFill>
                <a:srgbClr val="0000FF"/>
              </a:solidFill>
              <a:ea typeface="宋体" pitchFamily="2" charset="-122"/>
            </a:endParaRPr>
          </a:p>
          <a:p>
            <a:endParaRPr lang="en-US" altLang="zh-CN" sz="1000" b="0" dirty="0">
              <a:solidFill>
                <a:srgbClr val="0000FF"/>
              </a:solidFill>
              <a:ea typeface="宋体" pitchFamily="2" charset="-122"/>
            </a:endParaRPr>
          </a:p>
          <a:p>
            <a:endParaRPr lang="en-US" altLang="zh-CN" sz="1000" b="0" dirty="0">
              <a:solidFill>
                <a:srgbClr val="0000FF"/>
              </a:solidFill>
              <a:ea typeface="宋体" pitchFamily="2" charset="-122"/>
            </a:endParaRPr>
          </a:p>
        </p:txBody>
      </p:sp>
      <p:graphicFrame>
        <p:nvGraphicFramePr>
          <p:cNvPr id="282626" name="Object 5">
            <a:hlinkClick r:id="" action="ppaction://hlinkshowjump?jump=previousslide"/>
          </p:cNvPr>
          <p:cNvGraphicFramePr>
            <a:graphicFrameLocks noChangeAspect="1"/>
          </p:cNvGraphicFramePr>
          <p:nvPr/>
        </p:nvGraphicFramePr>
        <p:xfrm>
          <a:off x="8352420" y="98630"/>
          <a:ext cx="682625" cy="413665"/>
        </p:xfrm>
        <a:graphic>
          <a:graphicData uri="http://schemas.openxmlformats.org/presentationml/2006/ole">
            <mc:AlternateContent xmlns:mc="http://schemas.openxmlformats.org/markup-compatibility/2006">
              <mc:Choice xmlns:v="urn:schemas-microsoft-com:vml" Requires="v">
                <p:oleObj spid="_x0000_s282627" name="剪辑" r:id="rId3" imgW="7002463" imgH="4060825" progId="">
                  <p:embed/>
                </p:oleObj>
              </mc:Choice>
              <mc:Fallback>
                <p:oleObj name="剪辑" r:id="rId3" imgW="7002463" imgH="4060825"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2420" y="98630"/>
                        <a:ext cx="682625" cy="413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 name="Text Box 166"/>
          <p:cNvSpPr txBox="1">
            <a:spLocks noChangeArrowheads="1"/>
          </p:cNvSpPr>
          <p:nvPr/>
        </p:nvSpPr>
        <p:spPr bwMode="auto">
          <a:xfrm>
            <a:off x="476545" y="5229200"/>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err="1" smtClean="0">
                <a:latin typeface="宋体" pitchFamily="2" charset="-122"/>
                <a:ea typeface="宋体" pitchFamily="2" charset="-122"/>
                <a:sym typeface="Symbol" pitchFamily="18" charset="2"/>
              </a:rPr>
              <a:t>paramlist</a:t>
            </a:r>
            <a:r>
              <a:rPr lang="en-US" altLang="zh-CN" sz="1800" b="1" dirty="0" smtClean="0">
                <a:latin typeface="宋体" pitchFamily="2" charset="-122"/>
                <a:ea typeface="宋体" pitchFamily="2" charset="-122"/>
                <a:sym typeface="Symbol" pitchFamily="18" charset="2"/>
              </a:rPr>
              <a:t></a:t>
            </a:r>
            <a:r>
              <a:rPr lang="en-US" altLang="zh-CN" sz="1800" b="1" dirty="0" smtClean="0">
                <a:latin typeface="宋体" pitchFamily="2" charset="-122"/>
                <a:ea typeface="宋体" pitchFamily="2" charset="-122"/>
              </a:rPr>
              <a:t> </a:t>
            </a:r>
            <a:r>
              <a:rPr lang="en-US" altLang="zh-CN" sz="1800" b="1" dirty="0">
                <a:latin typeface="宋体" pitchFamily="2" charset="-122"/>
                <a:ea typeface="宋体" pitchFamily="2" charset="-122"/>
              </a:rPr>
              <a:t>id</a:t>
            </a:r>
            <a:r>
              <a:rPr lang="zh-CN" altLang="en-US" sz="1800" b="1" dirty="0">
                <a:latin typeface="宋体" pitchFamily="2" charset="-122"/>
                <a:ea typeface="宋体" pitchFamily="2" charset="-122"/>
              </a:rPr>
              <a:t>：</a:t>
            </a:r>
            <a:r>
              <a:rPr lang="en-US" altLang="zh-CN" sz="1800" b="1" dirty="0">
                <a:latin typeface="宋体" pitchFamily="2" charset="-122"/>
                <a:ea typeface="宋体" pitchFamily="2" charset="-122"/>
              </a:rPr>
              <a:t>T</a:t>
            </a:r>
            <a:endParaRPr lang="en-US" altLang="zh-CN" sz="1000" b="1"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0</a:t>
            </a:r>
            <a:r>
              <a:rPr lang="en-US" altLang="zh-CN" sz="1800" b="0" dirty="0" smtClean="0">
                <a:solidFill>
                  <a:srgbClr val="0000FF"/>
                </a:solidFill>
                <a:ea typeface="宋体" pitchFamily="2" charset="-122"/>
              </a:rPr>
              <a:t>);</a:t>
            </a:r>
            <a:endParaRPr lang="en-US" altLang="zh-CN" sz="1800" b="0" dirty="0">
              <a:solidFill>
                <a:srgbClr val="0000FF"/>
              </a:solidFill>
              <a:ea typeface="宋体" pitchFamily="2" charset="-122"/>
            </a:endParaRPr>
          </a:p>
          <a:p>
            <a:r>
              <a:rPr lang="en-US" altLang="zh-CN" sz="1800" b="0" dirty="0">
                <a:solidFill>
                  <a:srgbClr val="0000FF"/>
                </a:solidFill>
                <a:ea typeface="宋体" pitchFamily="2" charset="-122"/>
              </a:rPr>
              <a:t>      </a:t>
            </a:r>
            <a:r>
              <a:rPr lang="en-US" altLang="zh-CN" sz="1800" b="0" dirty="0" smtClean="0">
                <a:solidFill>
                  <a:srgbClr val="0000FF"/>
                </a:solidFill>
                <a:ea typeface="宋体" pitchFamily="2" charset="-122"/>
              </a:rPr>
              <a:t>paramlist.num=1; </a:t>
            </a:r>
            <a:r>
              <a:rPr lang="en-US" altLang="zh-CN" sz="1800" b="0" dirty="0" err="1" smtClean="0">
                <a:solidFill>
                  <a:srgbClr val="0000FF"/>
                </a:solidFill>
                <a:ea typeface="宋体" pitchFamily="2" charset="-122"/>
              </a:rPr>
              <a:t>paramlist.pwth</a:t>
            </a:r>
            <a:r>
              <a:rPr lang="en-US" altLang="zh-CN" sz="1800" b="0" dirty="0" smtClean="0">
                <a:solidFill>
                  <a:srgbClr val="0000FF"/>
                </a:solidFill>
                <a:ea typeface="宋体" pitchFamily="2" charset="-122"/>
              </a:rPr>
              <a:t>=</a:t>
            </a:r>
            <a:r>
              <a:rPr lang="en-US" altLang="zh-CN" sz="1800" b="0" dirty="0" err="1" smtClean="0">
                <a:solidFill>
                  <a:srgbClr val="0000FF"/>
                </a:solidFill>
                <a:ea typeface="宋体" pitchFamily="2" charset="-122"/>
              </a:rPr>
              <a:t>T.width</a:t>
            </a:r>
            <a:r>
              <a:rPr lang="en-US" altLang="zh-CN" sz="1800" b="0" dirty="0" smtClean="0">
                <a:solidFill>
                  <a:srgbClr val="0000FF"/>
                </a:solidFill>
                <a:ea typeface="宋体" pitchFamily="2" charset="-122"/>
              </a:rPr>
              <a:t>;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sp>
        <p:nvSpPr>
          <p:cNvPr id="181" name="Text Box 166"/>
          <p:cNvSpPr txBox="1">
            <a:spLocks noChangeArrowheads="1"/>
          </p:cNvSpPr>
          <p:nvPr/>
        </p:nvSpPr>
        <p:spPr bwMode="auto">
          <a:xfrm>
            <a:off x="476545" y="5184195"/>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err="1" smtClean="0">
                <a:latin typeface="宋体" pitchFamily="2" charset="-122"/>
                <a:ea typeface="宋体" pitchFamily="2" charset="-122"/>
                <a:sym typeface="Symbol" pitchFamily="18" charset="2"/>
              </a:rPr>
              <a:t>paramlist</a:t>
            </a:r>
            <a:r>
              <a:rPr lang="en-US" altLang="zh-CN" sz="1800" b="1" dirty="0" smtClean="0">
                <a:latin typeface="宋体" pitchFamily="2" charset="-122"/>
                <a:ea typeface="宋体" pitchFamily="2" charset="-122"/>
                <a:sym typeface="Symbol" pitchFamily="18" charset="2"/>
              </a:rPr>
              <a:t></a:t>
            </a:r>
            <a:r>
              <a:rPr lang="en-US" altLang="zh-CN" sz="1800" b="1" dirty="0" smtClean="0">
                <a:latin typeface="宋体" pitchFamily="2" charset="-122"/>
                <a:ea typeface="宋体" pitchFamily="2" charset="-122"/>
              </a:rPr>
              <a:t> </a:t>
            </a:r>
            <a:r>
              <a:rPr lang="en-US" altLang="zh-CN" sz="1800" b="1" dirty="0" smtClean="0">
                <a:latin typeface="宋体" pitchFamily="2" charset="-122"/>
                <a:ea typeface="宋体" pitchFamily="2" charset="-122"/>
                <a:sym typeface="Symbol" pitchFamily="18" charset="2"/>
              </a:rPr>
              <a:t>paramlist</a:t>
            </a:r>
            <a:r>
              <a:rPr lang="en-US" altLang="zh-CN" sz="1800" b="1" baseline="-25000" dirty="0" smtClean="0">
                <a:latin typeface="宋体" pitchFamily="2" charset="-122"/>
                <a:ea typeface="宋体" pitchFamily="2" charset="-122"/>
                <a:sym typeface="Symbol" pitchFamily="18" charset="2"/>
              </a:rPr>
              <a:t>1</a:t>
            </a:r>
            <a:r>
              <a:rPr lang="en-US" altLang="zh-CN" sz="1800" b="1" dirty="0" smtClean="0">
                <a:latin typeface="宋体" pitchFamily="2" charset="-122"/>
                <a:ea typeface="宋体" pitchFamily="2" charset="-122"/>
                <a:sym typeface="Symbol" pitchFamily="18" charset="2"/>
              </a:rPr>
              <a:t>,</a:t>
            </a:r>
            <a:r>
              <a:rPr lang="en-US" altLang="zh-CN" sz="1800" b="1" dirty="0" smtClean="0">
                <a:latin typeface="宋体" pitchFamily="2" charset="-122"/>
                <a:ea typeface="宋体" pitchFamily="2" charset="-122"/>
              </a:rPr>
              <a:t>id</a:t>
            </a:r>
            <a:r>
              <a:rPr lang="zh-CN" altLang="en-US" sz="1800" b="1" dirty="0">
                <a:latin typeface="宋体" pitchFamily="2" charset="-122"/>
                <a:ea typeface="宋体" pitchFamily="2" charset="-122"/>
              </a:rPr>
              <a:t>：</a:t>
            </a:r>
            <a:r>
              <a:rPr lang="en-US" altLang="zh-CN" sz="1800" b="1" dirty="0">
                <a:latin typeface="宋体" pitchFamily="2" charset="-122"/>
                <a:ea typeface="宋体" pitchFamily="2" charset="-122"/>
              </a:rPr>
              <a:t>T</a:t>
            </a:r>
            <a:endParaRPr lang="en-US" altLang="zh-CN" sz="1000" b="1"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paramlist</a:t>
            </a:r>
            <a:r>
              <a:rPr lang="en-US" altLang="zh-CN" sz="1800" b="0" baseline="-25000" dirty="0" smtClean="0">
                <a:solidFill>
                  <a:srgbClr val="FF0000"/>
                </a:solidFill>
                <a:ea typeface="宋体" pitchFamily="2" charset="-122"/>
              </a:rPr>
              <a:t>1</a:t>
            </a:r>
            <a:r>
              <a:rPr lang="en-US" altLang="zh-CN" sz="1800" b="0" dirty="0" smtClean="0">
                <a:solidFill>
                  <a:srgbClr val="FF0000"/>
                </a:solidFill>
                <a:ea typeface="宋体" pitchFamily="2" charset="-122"/>
              </a:rPr>
              <a:t>.pwth</a:t>
            </a:r>
            <a:r>
              <a:rPr lang="en-US" altLang="zh-CN" sz="1800" b="0" dirty="0" smtClean="0">
                <a:solidFill>
                  <a:srgbClr val="0000FF"/>
                </a:solidFill>
                <a:ea typeface="宋体" pitchFamily="2" charset="-122"/>
              </a:rPr>
              <a:t>);</a:t>
            </a:r>
            <a:endParaRPr lang="en-US" altLang="zh-CN" sz="1800" b="0" dirty="0">
              <a:solidFill>
                <a:srgbClr val="0000FF"/>
              </a:solidFill>
              <a:ea typeface="宋体" pitchFamily="2" charset="-122"/>
            </a:endParaRPr>
          </a:p>
          <a:p>
            <a:r>
              <a:rPr lang="en-US" altLang="zh-CN" sz="1800" b="0" dirty="0">
                <a:solidFill>
                  <a:srgbClr val="0000FF"/>
                </a:solidFill>
                <a:ea typeface="宋体" pitchFamily="2" charset="-122"/>
              </a:rPr>
              <a:t>      </a:t>
            </a:r>
            <a:r>
              <a:rPr lang="en-US" altLang="zh-CN" sz="1800" b="0" dirty="0" smtClean="0">
                <a:solidFill>
                  <a:srgbClr val="0000FF"/>
                </a:solidFill>
                <a:ea typeface="宋体" pitchFamily="2" charset="-122"/>
              </a:rPr>
              <a:t>paramlist.num=paramlist</a:t>
            </a:r>
            <a:r>
              <a:rPr lang="en-US" altLang="zh-CN" sz="1800" b="0" baseline="-25000" dirty="0" smtClean="0">
                <a:solidFill>
                  <a:srgbClr val="0000FF"/>
                </a:solidFill>
                <a:ea typeface="宋体" pitchFamily="2" charset="-122"/>
              </a:rPr>
              <a:t>1</a:t>
            </a:r>
            <a:r>
              <a:rPr lang="en-US" altLang="zh-CN" sz="1800" b="0" dirty="0" smtClean="0">
                <a:solidFill>
                  <a:srgbClr val="0000FF"/>
                </a:solidFill>
                <a:ea typeface="宋体" pitchFamily="2" charset="-122"/>
              </a:rPr>
              <a:t>.num</a:t>
            </a:r>
            <a:r>
              <a:rPr lang="en-US" altLang="zh-CN" sz="1800" dirty="0" smtClean="0">
                <a:solidFill>
                  <a:srgbClr val="0000FF"/>
                </a:solidFill>
                <a:ea typeface="宋体" pitchFamily="2" charset="-122"/>
              </a:rPr>
              <a:t>+</a:t>
            </a:r>
            <a:r>
              <a:rPr lang="en-US" altLang="zh-CN" sz="1800" b="0" dirty="0" smtClean="0">
                <a:solidFill>
                  <a:srgbClr val="0000FF"/>
                </a:solidFill>
                <a:ea typeface="宋体" pitchFamily="2" charset="-122"/>
              </a:rPr>
              <a:t>1; </a:t>
            </a:r>
          </a:p>
          <a:p>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paramlist.pwth</a:t>
            </a:r>
            <a:r>
              <a:rPr lang="en-US" altLang="zh-CN" sz="1800" b="0" dirty="0" smtClean="0">
                <a:solidFill>
                  <a:srgbClr val="0000FF"/>
                </a:solidFill>
                <a:ea typeface="宋体" pitchFamily="2" charset="-122"/>
              </a:rPr>
              <a:t>=paramlist</a:t>
            </a:r>
            <a:r>
              <a:rPr lang="en-US" altLang="zh-CN" sz="1800" b="0" baseline="-25000" dirty="0" smtClean="0">
                <a:solidFill>
                  <a:srgbClr val="0000FF"/>
                </a:solidFill>
                <a:ea typeface="宋体" pitchFamily="2" charset="-122"/>
              </a:rPr>
              <a:t>1</a:t>
            </a:r>
            <a:r>
              <a:rPr lang="en-US" altLang="zh-CN" sz="1800" b="0" dirty="0" smtClean="0">
                <a:solidFill>
                  <a:srgbClr val="0000FF"/>
                </a:solidFill>
                <a:ea typeface="宋体" pitchFamily="2" charset="-122"/>
              </a:rPr>
              <a:t>.pwth</a:t>
            </a:r>
            <a:r>
              <a:rPr lang="en-US" altLang="zh-CN" sz="1800" dirty="0" smtClean="0">
                <a:solidFill>
                  <a:srgbClr val="0000FF"/>
                </a:solidFill>
                <a:ea typeface="宋体" pitchFamily="2" charset="-122"/>
              </a:rPr>
              <a:t>+</a:t>
            </a:r>
            <a:r>
              <a:rPr lang="en-US" altLang="zh-CN" sz="1800" b="0" dirty="0" smtClean="0">
                <a:solidFill>
                  <a:srgbClr val="0000FF"/>
                </a:solidFill>
                <a:ea typeface="宋体" pitchFamily="2" charset="-122"/>
              </a:rPr>
              <a:t>T.width;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sp>
        <p:nvSpPr>
          <p:cNvPr id="182" name="Text Box 35"/>
          <p:cNvSpPr txBox="1">
            <a:spLocks noChangeArrowheads="1"/>
          </p:cNvSpPr>
          <p:nvPr/>
        </p:nvSpPr>
        <p:spPr bwMode="auto">
          <a:xfrm>
            <a:off x="4662010" y="2933945"/>
            <a:ext cx="1305145" cy="338554"/>
          </a:xfrm>
          <a:prstGeom prst="rect">
            <a:avLst/>
          </a:prstGeom>
          <a:solidFill>
            <a:schemeClr val="accent3">
              <a:lumMod val="95000"/>
            </a:schemeClr>
          </a:solidFill>
          <a:ln w="9525">
            <a:solidFill>
              <a:schemeClr val="tx1"/>
            </a:solidFill>
            <a:miter lim="800000"/>
            <a:headEnd/>
            <a:tailEnd/>
          </a:ln>
        </p:spPr>
        <p:txBody>
          <a:bodyPr wrap="square">
            <a:spAutoFit/>
          </a:bodyPr>
          <a:lstStyle/>
          <a:p>
            <a:pPr>
              <a:spcBef>
                <a:spcPct val="50000"/>
              </a:spcBef>
            </a:pPr>
            <a:r>
              <a:rPr lang="en-US" altLang="zh-CN" sz="1600" b="0" dirty="0" smtClean="0">
                <a:latin typeface="宋体" pitchFamily="2" charset="-122"/>
                <a:ea typeface="宋体" pitchFamily="2" charset="-122"/>
              </a:rPr>
              <a:t>2|8|void|0</a:t>
            </a:r>
            <a:endParaRPr lang="en-US" altLang="zh-CN" sz="1600" b="0" dirty="0">
              <a:latin typeface="宋体" pitchFamily="2" charset="-122"/>
              <a:ea typeface="宋体" pitchFamily="2" charset="-122"/>
            </a:endParaRPr>
          </a:p>
        </p:txBody>
      </p:sp>
      <p:sp>
        <p:nvSpPr>
          <p:cNvPr id="183" name="Text Box 164"/>
          <p:cNvSpPr txBox="1">
            <a:spLocks noChangeArrowheads="1"/>
          </p:cNvSpPr>
          <p:nvPr/>
        </p:nvSpPr>
        <p:spPr bwMode="auto">
          <a:xfrm>
            <a:off x="476545" y="5229200"/>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a:latin typeface="宋体" pitchFamily="2" charset="-122"/>
                <a:ea typeface="宋体" pitchFamily="2" charset="-122"/>
              </a:rPr>
              <a:t>D</a:t>
            </a:r>
            <a:r>
              <a:rPr lang="en-US" altLang="zh-CN" sz="1800" b="1" dirty="0">
                <a:latin typeface="宋体" pitchFamily="2" charset="-122"/>
                <a:ea typeface="宋体" pitchFamily="2" charset="-122"/>
                <a:sym typeface="Symbol" pitchFamily="18" charset="2"/>
              </a:rPr>
              <a:t></a:t>
            </a:r>
            <a:r>
              <a:rPr lang="en-US" altLang="zh-CN" sz="1800" b="1" dirty="0">
                <a:latin typeface="宋体" pitchFamily="2" charset="-122"/>
                <a:ea typeface="宋体" pitchFamily="2" charset="-122"/>
              </a:rPr>
              <a:t> </a:t>
            </a:r>
            <a:r>
              <a:rPr lang="en-US" altLang="zh-CN" sz="1800" b="1" dirty="0" smtClean="0">
                <a:latin typeface="宋体" pitchFamily="2" charset="-122"/>
                <a:ea typeface="宋体" pitchFamily="2" charset="-122"/>
              </a:rPr>
              <a:t>proc id N(A)</a:t>
            </a:r>
            <a:r>
              <a:rPr lang="zh-CN" altLang="en-US" sz="1800" b="1" dirty="0" smtClean="0">
                <a:latin typeface="宋体" pitchFamily="2" charset="-122"/>
                <a:ea typeface="宋体" pitchFamily="2" charset="-122"/>
              </a:rPr>
              <a:t>；</a:t>
            </a:r>
            <a:r>
              <a:rPr lang="en-US" altLang="zh-CN" sz="1800" b="1" dirty="0" smtClean="0">
                <a:latin typeface="宋体" pitchFamily="2" charset="-122"/>
                <a:ea typeface="宋体" pitchFamily="2" charset="-122"/>
              </a:rPr>
              <a:t>D</a:t>
            </a:r>
            <a:r>
              <a:rPr lang="en-US" altLang="zh-CN" sz="1800" b="1" baseline="-25000" dirty="0" smtClean="0">
                <a:latin typeface="宋体" pitchFamily="2" charset="-122"/>
                <a:ea typeface="宋体" pitchFamily="2" charset="-122"/>
              </a:rPr>
              <a:t>1</a:t>
            </a:r>
            <a:r>
              <a:rPr lang="zh-CN" altLang="en-US" sz="1800" b="1" dirty="0" smtClean="0">
                <a:latin typeface="宋体" pitchFamily="2" charset="-122"/>
                <a:ea typeface="宋体" pitchFamily="2" charset="-122"/>
              </a:rPr>
              <a:t>；</a:t>
            </a:r>
            <a:r>
              <a:rPr lang="en-US" altLang="zh-CN" sz="1800" b="1" dirty="0" smtClean="0">
                <a:latin typeface="宋体" pitchFamily="2" charset="-122"/>
                <a:ea typeface="宋体" pitchFamily="2" charset="-122"/>
              </a:rPr>
              <a:t>S</a:t>
            </a:r>
            <a:endParaRPr lang="en-US" altLang="zh-CN" sz="1800" b="1" dirty="0">
              <a:latin typeface="宋体" pitchFamily="2" charset="-122"/>
              <a:ea typeface="宋体" pitchFamily="2" charset="-122"/>
            </a:endParaRPr>
          </a:p>
          <a:p>
            <a:r>
              <a:rPr lang="en-US" altLang="zh-CN" sz="1800" b="0" dirty="0">
                <a:solidFill>
                  <a:srgbClr val="0000FF"/>
                </a:solidFill>
                <a:ea typeface="宋体" pitchFamily="2" charset="-122"/>
              </a:rPr>
              <a:t>   </a:t>
            </a:r>
            <a:r>
              <a:rPr lang="en-US" altLang="zh-CN" sz="1800" b="0" dirty="0" smtClean="0">
                <a:solidFill>
                  <a:srgbClr val="0000FF"/>
                </a:solidFill>
                <a:ea typeface="宋体" pitchFamily="2" charset="-122"/>
              </a:rPr>
              <a:t>{  t:=top(</a:t>
            </a:r>
            <a:r>
              <a:rPr lang="en-US" altLang="zh-CN" sz="1800" b="0" dirty="0" err="1" smtClean="0">
                <a:solidFill>
                  <a:srgbClr val="0000FF"/>
                </a:solidFill>
                <a:ea typeface="宋体" pitchFamily="2" charset="-122"/>
              </a:rPr>
              <a:t>tableptr</a:t>
            </a:r>
            <a:r>
              <a:rPr lang="en-US" altLang="zh-CN" sz="1800" b="0" dirty="0" smtClean="0">
                <a:solidFill>
                  <a:srgbClr val="0000FF"/>
                </a:solidFill>
                <a:ea typeface="宋体" pitchFamily="2" charset="-122"/>
              </a:rPr>
              <a:t>);</a:t>
            </a:r>
          </a:p>
          <a:p>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addtheader</a:t>
            </a:r>
            <a:r>
              <a:rPr lang="en-US" altLang="zh-CN" sz="1800" b="0" dirty="0" smtClean="0">
                <a:solidFill>
                  <a:srgbClr val="0000FF"/>
                </a:solidFill>
                <a:ea typeface="宋体" pitchFamily="2" charset="-122"/>
              </a:rPr>
              <a:t>(t, A.num, </a:t>
            </a:r>
            <a:r>
              <a:rPr lang="en-US" altLang="zh-CN" sz="1800" b="0" dirty="0" err="1" smtClean="0">
                <a:solidFill>
                  <a:srgbClr val="0000FF"/>
                </a:solidFill>
                <a:ea typeface="宋体" pitchFamily="2" charset="-122"/>
              </a:rPr>
              <a:t>A.pwth</a:t>
            </a:r>
            <a:r>
              <a:rPr lang="en-US" altLang="zh-CN" sz="1800" b="0" dirty="0" smtClean="0">
                <a:solidFill>
                  <a:srgbClr val="0000FF"/>
                </a:solidFill>
                <a:ea typeface="宋体" pitchFamily="2" charset="-122"/>
              </a:rPr>
              <a:t>, void, top(offset));</a:t>
            </a:r>
          </a:p>
          <a:p>
            <a:r>
              <a:rPr lang="en-US" altLang="zh-CN" sz="1800" b="0" dirty="0" smtClean="0">
                <a:solidFill>
                  <a:srgbClr val="0000FF"/>
                </a:solidFill>
                <a:ea typeface="宋体" pitchFamily="2" charset="-122"/>
              </a:rPr>
              <a:t>       pop(</a:t>
            </a:r>
            <a:r>
              <a:rPr lang="en-US" altLang="zh-CN" sz="1800" b="0" dirty="0" err="1" smtClean="0">
                <a:solidFill>
                  <a:srgbClr val="0000FF"/>
                </a:solidFill>
                <a:ea typeface="宋体" pitchFamily="2" charset="-122"/>
              </a:rPr>
              <a:t>tableptr</a:t>
            </a:r>
            <a:r>
              <a:rPr lang="en-US" altLang="zh-CN" sz="1800" b="0" dirty="0" smtClean="0">
                <a:solidFill>
                  <a:srgbClr val="0000FF"/>
                </a:solidFill>
                <a:ea typeface="宋体" pitchFamily="2" charset="-122"/>
              </a:rPr>
              <a:t>)</a:t>
            </a:r>
            <a:r>
              <a:rPr lang="zh-CN" altLang="en-US" sz="1800" b="0" dirty="0" smtClean="0">
                <a:solidFill>
                  <a:srgbClr val="0000FF"/>
                </a:solidFill>
                <a:ea typeface="宋体" pitchFamily="2" charset="-122"/>
              </a:rPr>
              <a:t>； </a:t>
            </a:r>
            <a:r>
              <a:rPr lang="en-US" altLang="zh-CN" sz="1800" b="0" dirty="0" smtClean="0">
                <a:solidFill>
                  <a:srgbClr val="0000FF"/>
                </a:solidFill>
                <a:ea typeface="宋体" pitchFamily="2" charset="-122"/>
              </a:rPr>
              <a:t>pop(offset);</a:t>
            </a:r>
          </a:p>
          <a:p>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enterproc</a:t>
            </a:r>
            <a:r>
              <a:rPr lang="en-US" altLang="zh-CN" sz="1800" b="0" dirty="0" smtClean="0">
                <a:solidFill>
                  <a:srgbClr val="0000FF"/>
                </a:solidFill>
                <a:ea typeface="宋体" pitchFamily="2" charset="-122"/>
              </a:rPr>
              <a:t>(top(</a:t>
            </a:r>
            <a:r>
              <a:rPr lang="en-US" altLang="zh-CN" sz="1800" b="0" dirty="0" err="1" smtClean="0">
                <a:solidFill>
                  <a:srgbClr val="0000FF"/>
                </a:solidFill>
                <a:ea typeface="宋体" pitchFamily="2" charset="-122"/>
              </a:rPr>
              <a:t>tableptr</a:t>
            </a:r>
            <a:r>
              <a:rPr lang="en-US" altLang="zh-CN" sz="1800" b="0" dirty="0" smtClean="0">
                <a:solidFill>
                  <a:srgbClr val="0000FF"/>
                </a:solidFill>
                <a:ea typeface="宋体" pitchFamily="2" charset="-122"/>
              </a:rPr>
              <a:t>)</a:t>
            </a:r>
            <a:r>
              <a:rPr lang="zh-CN" altLang="en-US" sz="1800" b="0" dirty="0" smtClean="0">
                <a:solidFill>
                  <a:srgbClr val="0000FF"/>
                </a:solidFill>
                <a:ea typeface="宋体" pitchFamily="2" charset="-122"/>
              </a:rPr>
              <a:t>，</a:t>
            </a:r>
            <a:r>
              <a:rPr lang="en-US" altLang="zh-CN" sz="1800" b="0" dirty="0" smtClean="0">
                <a:solidFill>
                  <a:srgbClr val="0000FF"/>
                </a:solidFill>
                <a:ea typeface="宋体" pitchFamily="2" charset="-122"/>
              </a:rPr>
              <a:t>id.name</a:t>
            </a:r>
            <a:r>
              <a:rPr lang="zh-CN" altLang="en-US" sz="1800" b="0" dirty="0" smtClean="0">
                <a:solidFill>
                  <a:srgbClr val="0000FF"/>
                </a:solidFill>
                <a:ea typeface="宋体" pitchFamily="2" charset="-122"/>
              </a:rPr>
              <a:t>，</a:t>
            </a:r>
            <a:r>
              <a:rPr lang="en-US" altLang="zh-CN" sz="1800" b="0" dirty="0" smtClean="0">
                <a:solidFill>
                  <a:srgbClr val="0000FF"/>
                </a:solidFill>
                <a:ea typeface="宋体" pitchFamily="2" charset="-122"/>
              </a:rPr>
              <a:t>proc</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t</a:t>
            </a:r>
            <a:r>
              <a:rPr lang="en-US" altLang="zh-CN" sz="1800" b="0" dirty="0" smtClean="0">
                <a:solidFill>
                  <a:srgbClr val="0000FF"/>
                </a:solidFill>
                <a:ea typeface="宋体" pitchFamily="2" charset="-122"/>
              </a:rPr>
              <a:t>)}</a:t>
            </a:r>
            <a:endParaRPr lang="en-US" altLang="zh-CN" sz="1800" b="0" dirty="0">
              <a:solidFill>
                <a:srgbClr val="0000FF"/>
              </a:solidFill>
              <a:ea typeface="宋体" pitchFamily="2" charset="-122"/>
            </a:endParaRPr>
          </a:p>
        </p:txBody>
      </p:sp>
      <p:sp>
        <p:nvSpPr>
          <p:cNvPr id="184" name="Text Box 165"/>
          <p:cNvSpPr txBox="1">
            <a:spLocks noChangeArrowheads="1"/>
          </p:cNvSpPr>
          <p:nvPr/>
        </p:nvSpPr>
        <p:spPr bwMode="auto">
          <a:xfrm>
            <a:off x="476545" y="5274205"/>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a:latin typeface="宋体" pitchFamily="2" charset="-122"/>
                <a:ea typeface="宋体" pitchFamily="2" charset="-122"/>
              </a:rPr>
              <a:t>N</a:t>
            </a:r>
            <a:r>
              <a:rPr lang="en-US" altLang="zh-CN" sz="1800" b="1" dirty="0">
                <a:latin typeface="宋体" pitchFamily="2" charset="-122"/>
                <a:ea typeface="宋体" pitchFamily="2" charset="-122"/>
                <a:sym typeface="Symbol" pitchFamily="18" charset="2"/>
              </a:rPr>
              <a:t></a:t>
            </a:r>
            <a:endParaRPr lang="en-US" altLang="zh-CN" sz="800" b="1" dirty="0">
              <a:latin typeface="宋体" pitchFamily="2" charset="-122"/>
              <a:ea typeface="宋体" pitchFamily="2" charset="-122"/>
            </a:endParaRPr>
          </a:p>
          <a:p>
            <a:r>
              <a:rPr lang="en-US" altLang="zh-CN" sz="1800" b="0" dirty="0">
                <a:solidFill>
                  <a:srgbClr val="0000FF"/>
                </a:solidFill>
                <a:ea typeface="宋体" pitchFamily="2" charset="-122"/>
              </a:rPr>
              <a:t>   {  t:=</a:t>
            </a:r>
            <a:r>
              <a:rPr lang="en-US" altLang="zh-CN" sz="1800" b="0" dirty="0" err="1">
                <a:solidFill>
                  <a:srgbClr val="0000FF"/>
                </a:solidFill>
                <a:ea typeface="宋体" pitchFamily="2" charset="-122"/>
              </a:rPr>
              <a:t>maketable</a:t>
            </a:r>
            <a:r>
              <a:rPr lang="en-US" altLang="zh-CN" sz="1800" b="0" dirty="0">
                <a:solidFill>
                  <a:srgbClr val="0000FF"/>
                </a:solidFill>
                <a:ea typeface="宋体" pitchFamily="2" charset="-122"/>
              </a:rPr>
              <a:t>(</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push(t</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push(0</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offset) }</a:t>
            </a:r>
          </a:p>
          <a:p>
            <a:endParaRPr lang="en-US" altLang="zh-CN" sz="1800" b="0" dirty="0">
              <a:solidFill>
                <a:srgbClr val="0000FF"/>
              </a:solidFill>
              <a:ea typeface="宋体" pitchFamily="2" charset="-122"/>
            </a:endParaRPr>
          </a:p>
          <a:p>
            <a:endParaRPr lang="en-US" altLang="zh-CN" sz="1000" b="0" dirty="0">
              <a:solidFill>
                <a:srgbClr val="0000FF"/>
              </a:solidFill>
              <a:ea typeface="宋体" pitchFamily="2" charset="-122"/>
            </a:endParaRPr>
          </a:p>
          <a:p>
            <a:endParaRPr lang="en-US" altLang="zh-CN" sz="1000" b="0" dirty="0">
              <a:solidFill>
                <a:srgbClr val="0000FF"/>
              </a:solidFill>
              <a:ea typeface="宋体" pitchFamily="2" charset="-122"/>
            </a:endParaRPr>
          </a:p>
        </p:txBody>
      </p:sp>
      <p:grpSp>
        <p:nvGrpSpPr>
          <p:cNvPr id="192" name="组合 191"/>
          <p:cNvGrpSpPr/>
          <p:nvPr/>
        </p:nvGrpSpPr>
        <p:grpSpPr>
          <a:xfrm>
            <a:off x="2276745" y="3203975"/>
            <a:ext cx="1665185" cy="1665155"/>
            <a:chOff x="2276745" y="3203975"/>
            <a:chExt cx="1665185" cy="1665155"/>
          </a:xfrm>
        </p:grpSpPr>
        <p:sp>
          <p:nvSpPr>
            <p:cNvPr id="82" name="Line 89"/>
            <p:cNvSpPr>
              <a:spLocks noChangeShapeType="1"/>
            </p:cNvSpPr>
            <p:nvPr/>
          </p:nvSpPr>
          <p:spPr bwMode="auto">
            <a:xfrm>
              <a:off x="2591780" y="3248980"/>
              <a:ext cx="0" cy="270030"/>
            </a:xfrm>
            <a:prstGeom prst="line">
              <a:avLst/>
            </a:prstGeom>
            <a:noFill/>
            <a:ln w="9525">
              <a:solidFill>
                <a:schemeClr val="tx1"/>
              </a:solidFill>
              <a:round/>
              <a:headEnd/>
              <a:tailEnd/>
            </a:ln>
          </p:spPr>
          <p:txBody>
            <a:bodyPr wrap="square">
              <a:spAutoFit/>
            </a:bodyPr>
            <a:lstStyle/>
            <a:p>
              <a:endParaRPr lang="zh-CN" altLang="en-US"/>
            </a:p>
          </p:txBody>
        </p:sp>
        <p:sp>
          <p:nvSpPr>
            <p:cNvPr id="83" name="Text Box 90"/>
            <p:cNvSpPr txBox="1">
              <a:spLocks noChangeArrowheads="1"/>
            </p:cNvSpPr>
            <p:nvPr/>
          </p:nvSpPr>
          <p:spPr bwMode="auto">
            <a:xfrm>
              <a:off x="2591780" y="3203975"/>
              <a:ext cx="1350150" cy="336550"/>
            </a:xfrm>
            <a:prstGeom prst="rect">
              <a:avLst/>
            </a:prstGeom>
            <a:noFill/>
            <a:ln w="9525">
              <a:noFill/>
              <a:miter lim="800000"/>
              <a:headEnd/>
              <a:tailEnd/>
            </a:ln>
          </p:spPr>
          <p:txBody>
            <a:bodyPr wrap="square">
              <a:spAutoFit/>
            </a:bodyPr>
            <a:lstStyle/>
            <a:p>
              <a:pPr>
                <a:spcBef>
                  <a:spcPct val="50000"/>
                </a:spcBef>
              </a:pPr>
              <a:r>
                <a:rPr lang="en-US" altLang="zh-CN" sz="1600" b="0" dirty="0" smtClean="0">
                  <a:latin typeface="宋体" pitchFamily="2" charset="-122"/>
                  <a:ea typeface="宋体" pitchFamily="2" charset="-122"/>
                </a:rPr>
                <a:t>Head area</a:t>
              </a:r>
              <a:endParaRPr lang="en-US" altLang="zh-CN" sz="1600" b="0" dirty="0">
                <a:latin typeface="宋体" pitchFamily="2" charset="-122"/>
                <a:ea typeface="宋体" pitchFamily="2" charset="-122"/>
              </a:endParaRPr>
            </a:p>
          </p:txBody>
        </p:sp>
        <p:sp>
          <p:nvSpPr>
            <p:cNvPr id="175" name="Rectangle 64"/>
            <p:cNvSpPr>
              <a:spLocks noChangeArrowheads="1"/>
            </p:cNvSpPr>
            <p:nvPr/>
          </p:nvSpPr>
          <p:spPr bwMode="auto">
            <a:xfrm>
              <a:off x="2276745" y="3248980"/>
              <a:ext cx="1665185" cy="27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186" name="Rectangle 64"/>
            <p:cNvSpPr>
              <a:spLocks noChangeArrowheads="1"/>
            </p:cNvSpPr>
            <p:nvPr/>
          </p:nvSpPr>
          <p:spPr bwMode="auto">
            <a:xfrm>
              <a:off x="2276745" y="3519010"/>
              <a:ext cx="1665185" cy="27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187" name="Rectangle 64"/>
            <p:cNvSpPr>
              <a:spLocks noChangeArrowheads="1"/>
            </p:cNvSpPr>
            <p:nvPr/>
          </p:nvSpPr>
          <p:spPr bwMode="auto">
            <a:xfrm>
              <a:off x="2276745" y="3789040"/>
              <a:ext cx="1665185" cy="27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188" name="Rectangle 64"/>
            <p:cNvSpPr>
              <a:spLocks noChangeArrowheads="1"/>
            </p:cNvSpPr>
            <p:nvPr/>
          </p:nvSpPr>
          <p:spPr bwMode="auto">
            <a:xfrm>
              <a:off x="2276745" y="4059070"/>
              <a:ext cx="1665185" cy="27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189" name="Rectangle 64"/>
            <p:cNvSpPr>
              <a:spLocks noChangeArrowheads="1"/>
            </p:cNvSpPr>
            <p:nvPr/>
          </p:nvSpPr>
          <p:spPr bwMode="auto">
            <a:xfrm>
              <a:off x="2276745" y="4329100"/>
              <a:ext cx="1665185" cy="27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190" name="Rectangle 64"/>
            <p:cNvSpPr>
              <a:spLocks noChangeArrowheads="1"/>
            </p:cNvSpPr>
            <p:nvPr/>
          </p:nvSpPr>
          <p:spPr bwMode="auto">
            <a:xfrm>
              <a:off x="2276745" y="4599130"/>
              <a:ext cx="1665185" cy="270000"/>
            </a:xfrm>
            <a:prstGeom prst="rect">
              <a:avLst/>
            </a:prstGeom>
            <a:noFill/>
            <a:ln w="9525">
              <a:solidFill>
                <a:schemeClr val="tx1"/>
              </a:solidFill>
              <a:miter lim="800000"/>
              <a:headEnd/>
              <a:tailEnd/>
            </a:ln>
          </p:spPr>
          <p:txBody>
            <a:bodyPr wrap="square" anchor="ctr">
              <a:spAutoFit/>
            </a:bodyPr>
            <a:lstStyle/>
            <a:p>
              <a:endParaRPr lang="zh-CN" altLang="en-US"/>
            </a:p>
          </p:txBody>
        </p:sp>
      </p:grpSp>
      <p:sp>
        <p:nvSpPr>
          <p:cNvPr id="194" name="Text Box 72"/>
          <p:cNvSpPr txBox="1">
            <a:spLocks noChangeArrowheads="1"/>
          </p:cNvSpPr>
          <p:nvPr/>
        </p:nvSpPr>
        <p:spPr bwMode="auto">
          <a:xfrm>
            <a:off x="2276745" y="3519010"/>
            <a:ext cx="1710190" cy="268032"/>
          </a:xfrm>
          <a:prstGeom prst="rect">
            <a:avLst/>
          </a:prstGeom>
          <a:noFill/>
          <a:ln w="9525">
            <a:noFill/>
            <a:miter lim="800000"/>
            <a:headEnd/>
            <a:tailEnd/>
          </a:ln>
        </p:spPr>
        <p:txBody>
          <a:bodyPr wrap="square" tIns="10800" bIns="10800">
            <a:spAutoFit/>
          </a:bodyPr>
          <a:lstStyle/>
          <a:p>
            <a:pPr>
              <a:spcBef>
                <a:spcPct val="50000"/>
              </a:spcBef>
            </a:pPr>
            <a:r>
              <a:rPr lang="en-US" altLang="zh-CN" sz="1600" b="0" dirty="0" smtClean="0">
                <a:latin typeface="宋体" pitchFamily="2" charset="-122"/>
                <a:ea typeface="宋体" pitchFamily="2" charset="-122"/>
              </a:rPr>
              <a:t>m |        | </a:t>
            </a:r>
            <a:r>
              <a:rPr lang="en-US" altLang="zh-CN" sz="1600" b="0" dirty="0">
                <a:latin typeface="宋体" pitchFamily="2" charset="-122"/>
                <a:ea typeface="宋体" pitchFamily="2" charset="-122"/>
              </a:rPr>
              <a:t>0</a:t>
            </a:r>
          </a:p>
        </p:txBody>
      </p:sp>
      <p:sp>
        <p:nvSpPr>
          <p:cNvPr id="195" name="Text Box 166"/>
          <p:cNvSpPr txBox="1">
            <a:spLocks noChangeArrowheads="1"/>
          </p:cNvSpPr>
          <p:nvPr/>
        </p:nvSpPr>
        <p:spPr bwMode="auto">
          <a:xfrm>
            <a:off x="431540" y="5274205"/>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err="1" smtClean="0">
                <a:latin typeface="宋体" pitchFamily="2" charset="-122"/>
                <a:ea typeface="宋体" pitchFamily="2" charset="-122"/>
                <a:sym typeface="Symbol" pitchFamily="18" charset="2"/>
              </a:rPr>
              <a:t>paramlist</a:t>
            </a:r>
            <a:r>
              <a:rPr lang="en-US" altLang="zh-CN" sz="1800" b="1" dirty="0" smtClean="0">
                <a:latin typeface="宋体" pitchFamily="2" charset="-122"/>
                <a:ea typeface="宋体" pitchFamily="2" charset="-122"/>
                <a:sym typeface="Symbol" pitchFamily="18" charset="2"/>
              </a:rPr>
              <a:t></a:t>
            </a:r>
            <a:r>
              <a:rPr lang="en-US" altLang="zh-CN" sz="1800" b="1" dirty="0" smtClean="0">
                <a:latin typeface="宋体" pitchFamily="2" charset="-122"/>
                <a:ea typeface="宋体" pitchFamily="2" charset="-122"/>
              </a:rPr>
              <a:t> </a:t>
            </a:r>
            <a:r>
              <a:rPr lang="en-US" altLang="zh-CN" sz="1800" b="1" dirty="0">
                <a:latin typeface="宋体" pitchFamily="2" charset="-122"/>
                <a:ea typeface="宋体" pitchFamily="2" charset="-122"/>
              </a:rPr>
              <a:t>id</a:t>
            </a:r>
            <a:r>
              <a:rPr lang="zh-CN" altLang="en-US" sz="1800" b="1" dirty="0">
                <a:latin typeface="宋体" pitchFamily="2" charset="-122"/>
                <a:ea typeface="宋体" pitchFamily="2" charset="-122"/>
              </a:rPr>
              <a:t>：</a:t>
            </a:r>
            <a:r>
              <a:rPr lang="en-US" altLang="zh-CN" sz="1800" b="1" dirty="0">
                <a:latin typeface="宋体" pitchFamily="2" charset="-122"/>
                <a:ea typeface="宋体" pitchFamily="2" charset="-122"/>
              </a:rPr>
              <a:t>T</a:t>
            </a:r>
            <a:endParaRPr lang="en-US" altLang="zh-CN" sz="1000" b="1"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0</a:t>
            </a:r>
            <a:r>
              <a:rPr lang="en-US" altLang="zh-CN" sz="1800" b="0" dirty="0" smtClean="0">
                <a:solidFill>
                  <a:srgbClr val="0000FF"/>
                </a:solidFill>
                <a:ea typeface="宋体" pitchFamily="2" charset="-122"/>
              </a:rPr>
              <a:t>);</a:t>
            </a:r>
            <a:endParaRPr lang="en-US" altLang="zh-CN" sz="1800" b="0" dirty="0">
              <a:solidFill>
                <a:srgbClr val="0000FF"/>
              </a:solidFill>
              <a:ea typeface="宋体" pitchFamily="2" charset="-122"/>
            </a:endParaRPr>
          </a:p>
          <a:p>
            <a:r>
              <a:rPr lang="en-US" altLang="zh-CN" sz="1800" b="0" dirty="0">
                <a:solidFill>
                  <a:srgbClr val="0000FF"/>
                </a:solidFill>
                <a:ea typeface="宋体" pitchFamily="2" charset="-122"/>
              </a:rPr>
              <a:t>      </a:t>
            </a:r>
            <a:r>
              <a:rPr lang="en-US" altLang="zh-CN" sz="1800" b="0" dirty="0" smtClean="0">
                <a:solidFill>
                  <a:srgbClr val="0000FF"/>
                </a:solidFill>
                <a:ea typeface="宋体" pitchFamily="2" charset="-122"/>
              </a:rPr>
              <a:t>paramlist.num=1; </a:t>
            </a:r>
            <a:r>
              <a:rPr lang="en-US" altLang="zh-CN" sz="1800" b="0" dirty="0" err="1" smtClean="0">
                <a:solidFill>
                  <a:srgbClr val="0000FF"/>
                </a:solidFill>
                <a:ea typeface="宋体" pitchFamily="2" charset="-122"/>
              </a:rPr>
              <a:t>paramlist.pwth</a:t>
            </a:r>
            <a:r>
              <a:rPr lang="en-US" altLang="zh-CN" sz="1800" b="0" dirty="0" smtClean="0">
                <a:solidFill>
                  <a:srgbClr val="0000FF"/>
                </a:solidFill>
                <a:ea typeface="宋体" pitchFamily="2" charset="-122"/>
              </a:rPr>
              <a:t>=</a:t>
            </a:r>
            <a:r>
              <a:rPr lang="en-US" altLang="zh-CN" sz="1800" b="0" dirty="0" err="1" smtClean="0">
                <a:solidFill>
                  <a:srgbClr val="0000FF"/>
                </a:solidFill>
                <a:ea typeface="宋体" pitchFamily="2" charset="-122"/>
              </a:rPr>
              <a:t>T.width</a:t>
            </a:r>
            <a:r>
              <a:rPr lang="en-US" altLang="zh-CN" sz="1800" b="0" dirty="0" smtClean="0">
                <a:solidFill>
                  <a:srgbClr val="0000FF"/>
                </a:solidFill>
                <a:ea typeface="宋体" pitchFamily="2" charset="-122"/>
              </a:rPr>
              <a:t>;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sp>
        <p:nvSpPr>
          <p:cNvPr id="196" name="Text Box 166"/>
          <p:cNvSpPr txBox="1">
            <a:spLocks noChangeArrowheads="1"/>
          </p:cNvSpPr>
          <p:nvPr/>
        </p:nvSpPr>
        <p:spPr bwMode="auto">
          <a:xfrm>
            <a:off x="431540" y="5229200"/>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err="1" smtClean="0">
                <a:latin typeface="宋体" pitchFamily="2" charset="-122"/>
                <a:ea typeface="宋体" pitchFamily="2" charset="-122"/>
                <a:sym typeface="Symbol" pitchFamily="18" charset="2"/>
              </a:rPr>
              <a:t>paramlist</a:t>
            </a:r>
            <a:r>
              <a:rPr lang="en-US" altLang="zh-CN" sz="1800" b="1" dirty="0" smtClean="0">
                <a:latin typeface="宋体" pitchFamily="2" charset="-122"/>
                <a:ea typeface="宋体" pitchFamily="2" charset="-122"/>
                <a:sym typeface="Symbol" pitchFamily="18" charset="2"/>
              </a:rPr>
              <a:t></a:t>
            </a:r>
            <a:r>
              <a:rPr lang="en-US" altLang="zh-CN" sz="1800" b="1" dirty="0" smtClean="0">
                <a:latin typeface="宋体" pitchFamily="2" charset="-122"/>
                <a:ea typeface="宋体" pitchFamily="2" charset="-122"/>
              </a:rPr>
              <a:t> </a:t>
            </a:r>
            <a:r>
              <a:rPr lang="en-US" altLang="zh-CN" sz="1800" b="1" dirty="0" smtClean="0">
                <a:latin typeface="宋体" pitchFamily="2" charset="-122"/>
                <a:ea typeface="宋体" pitchFamily="2" charset="-122"/>
                <a:sym typeface="Symbol" pitchFamily="18" charset="2"/>
              </a:rPr>
              <a:t>paramlist</a:t>
            </a:r>
            <a:r>
              <a:rPr lang="en-US" altLang="zh-CN" sz="1800" b="1" baseline="-25000" dirty="0" smtClean="0">
                <a:latin typeface="宋体" pitchFamily="2" charset="-122"/>
                <a:ea typeface="宋体" pitchFamily="2" charset="-122"/>
                <a:sym typeface="Symbol" pitchFamily="18" charset="2"/>
              </a:rPr>
              <a:t>1</a:t>
            </a:r>
            <a:r>
              <a:rPr lang="en-US" altLang="zh-CN" sz="1800" b="1" dirty="0" smtClean="0">
                <a:latin typeface="宋体" pitchFamily="2" charset="-122"/>
                <a:ea typeface="宋体" pitchFamily="2" charset="-122"/>
                <a:sym typeface="Symbol" pitchFamily="18" charset="2"/>
              </a:rPr>
              <a:t>, </a:t>
            </a:r>
            <a:r>
              <a:rPr lang="en-US" altLang="zh-CN" sz="1800" b="1" dirty="0" smtClean="0">
                <a:latin typeface="宋体" pitchFamily="2" charset="-122"/>
                <a:ea typeface="宋体" pitchFamily="2" charset="-122"/>
              </a:rPr>
              <a:t>id</a:t>
            </a:r>
            <a:r>
              <a:rPr lang="zh-CN" altLang="en-US" sz="1800" b="1" dirty="0">
                <a:latin typeface="宋体" pitchFamily="2" charset="-122"/>
                <a:ea typeface="宋体" pitchFamily="2" charset="-122"/>
              </a:rPr>
              <a:t>：</a:t>
            </a:r>
            <a:r>
              <a:rPr lang="en-US" altLang="zh-CN" sz="1800" b="1" dirty="0">
                <a:latin typeface="宋体" pitchFamily="2" charset="-122"/>
                <a:ea typeface="宋体" pitchFamily="2" charset="-122"/>
              </a:rPr>
              <a:t>T</a:t>
            </a:r>
            <a:endParaRPr lang="en-US" altLang="zh-CN" sz="1000" b="1"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paramlist</a:t>
            </a:r>
            <a:r>
              <a:rPr lang="en-US" altLang="zh-CN" sz="1800" b="0" baseline="-25000" dirty="0" smtClean="0">
                <a:solidFill>
                  <a:srgbClr val="FF0000"/>
                </a:solidFill>
                <a:ea typeface="宋体" pitchFamily="2" charset="-122"/>
              </a:rPr>
              <a:t>1</a:t>
            </a:r>
            <a:r>
              <a:rPr lang="en-US" altLang="zh-CN" sz="1800" b="0" dirty="0" smtClean="0">
                <a:solidFill>
                  <a:srgbClr val="FF0000"/>
                </a:solidFill>
                <a:ea typeface="宋体" pitchFamily="2" charset="-122"/>
              </a:rPr>
              <a:t>.pwth</a:t>
            </a:r>
            <a:r>
              <a:rPr lang="en-US" altLang="zh-CN" sz="1800" b="0" dirty="0" smtClean="0">
                <a:solidFill>
                  <a:srgbClr val="0000FF"/>
                </a:solidFill>
                <a:ea typeface="宋体" pitchFamily="2" charset="-122"/>
              </a:rPr>
              <a:t>);</a:t>
            </a:r>
            <a:endParaRPr lang="en-US" altLang="zh-CN" sz="1800" b="0" dirty="0">
              <a:solidFill>
                <a:srgbClr val="0000FF"/>
              </a:solidFill>
              <a:ea typeface="宋体" pitchFamily="2" charset="-122"/>
            </a:endParaRPr>
          </a:p>
          <a:p>
            <a:r>
              <a:rPr lang="en-US" altLang="zh-CN" sz="1800" b="0" dirty="0">
                <a:solidFill>
                  <a:srgbClr val="0000FF"/>
                </a:solidFill>
                <a:ea typeface="宋体" pitchFamily="2" charset="-122"/>
              </a:rPr>
              <a:t>      </a:t>
            </a:r>
            <a:r>
              <a:rPr lang="en-US" altLang="zh-CN" sz="1800" b="0" dirty="0" smtClean="0">
                <a:solidFill>
                  <a:srgbClr val="0000FF"/>
                </a:solidFill>
                <a:ea typeface="宋体" pitchFamily="2" charset="-122"/>
              </a:rPr>
              <a:t>paramlist.num=paramlist</a:t>
            </a:r>
            <a:r>
              <a:rPr lang="en-US" altLang="zh-CN" sz="1800" b="0" baseline="-25000" dirty="0" smtClean="0">
                <a:solidFill>
                  <a:srgbClr val="0000FF"/>
                </a:solidFill>
                <a:ea typeface="宋体" pitchFamily="2" charset="-122"/>
              </a:rPr>
              <a:t>1</a:t>
            </a:r>
            <a:r>
              <a:rPr lang="en-US" altLang="zh-CN" sz="1800" b="0" dirty="0" smtClean="0">
                <a:solidFill>
                  <a:srgbClr val="0000FF"/>
                </a:solidFill>
                <a:ea typeface="宋体" pitchFamily="2" charset="-122"/>
              </a:rPr>
              <a:t>.num+1; </a:t>
            </a:r>
          </a:p>
          <a:p>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paramlist.pwth</a:t>
            </a:r>
            <a:r>
              <a:rPr lang="en-US" altLang="zh-CN" sz="1800" b="0" dirty="0" smtClean="0">
                <a:solidFill>
                  <a:srgbClr val="0000FF"/>
                </a:solidFill>
                <a:ea typeface="宋体" pitchFamily="2" charset="-122"/>
              </a:rPr>
              <a:t>=paramlist</a:t>
            </a:r>
            <a:r>
              <a:rPr lang="en-US" altLang="zh-CN" sz="1800" b="0" baseline="-25000" dirty="0" smtClean="0">
                <a:solidFill>
                  <a:srgbClr val="0000FF"/>
                </a:solidFill>
                <a:ea typeface="宋体" pitchFamily="2" charset="-122"/>
              </a:rPr>
              <a:t>1</a:t>
            </a:r>
            <a:r>
              <a:rPr lang="en-US" altLang="zh-CN" sz="1800" b="0" dirty="0" smtClean="0">
                <a:solidFill>
                  <a:srgbClr val="0000FF"/>
                </a:solidFill>
                <a:ea typeface="宋体" pitchFamily="2" charset="-122"/>
              </a:rPr>
              <a:t>.pwth+T.width;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sp>
        <p:nvSpPr>
          <p:cNvPr id="197" name="Text Box 72"/>
          <p:cNvSpPr txBox="1">
            <a:spLocks noChangeArrowheads="1"/>
          </p:cNvSpPr>
          <p:nvPr/>
        </p:nvSpPr>
        <p:spPr bwMode="auto">
          <a:xfrm>
            <a:off x="2276745" y="3789040"/>
            <a:ext cx="1710190" cy="268032"/>
          </a:xfrm>
          <a:prstGeom prst="rect">
            <a:avLst/>
          </a:prstGeom>
          <a:noFill/>
          <a:ln w="9525">
            <a:noFill/>
            <a:miter lim="800000"/>
            <a:headEnd/>
            <a:tailEnd/>
          </a:ln>
        </p:spPr>
        <p:txBody>
          <a:bodyPr wrap="square" tIns="10800" bIns="10800">
            <a:spAutoFit/>
          </a:bodyPr>
          <a:lstStyle/>
          <a:p>
            <a:pPr>
              <a:spcBef>
                <a:spcPct val="50000"/>
              </a:spcBef>
            </a:pPr>
            <a:r>
              <a:rPr lang="en-US" altLang="zh-CN" sz="1600" b="0" dirty="0" smtClean="0">
                <a:latin typeface="宋体" pitchFamily="2" charset="-122"/>
                <a:ea typeface="宋体" pitchFamily="2" charset="-122"/>
              </a:rPr>
              <a:t>n |        | 4</a:t>
            </a:r>
            <a:endParaRPr lang="en-US" altLang="zh-CN" sz="1600" b="0" dirty="0">
              <a:latin typeface="宋体" pitchFamily="2" charset="-122"/>
              <a:ea typeface="宋体" pitchFamily="2" charset="-122"/>
            </a:endParaRPr>
          </a:p>
        </p:txBody>
      </p:sp>
      <p:sp>
        <p:nvSpPr>
          <p:cNvPr id="198" name="Text Box 166"/>
          <p:cNvSpPr txBox="1">
            <a:spLocks noChangeArrowheads="1"/>
          </p:cNvSpPr>
          <p:nvPr/>
        </p:nvSpPr>
        <p:spPr bwMode="auto">
          <a:xfrm>
            <a:off x="431540" y="5274205"/>
            <a:ext cx="5760000" cy="104644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a:latin typeface="宋体" pitchFamily="2" charset="-122"/>
                <a:ea typeface="宋体" pitchFamily="2" charset="-122"/>
              </a:rPr>
              <a:t>D</a:t>
            </a:r>
            <a:r>
              <a:rPr lang="en-US" altLang="zh-CN" sz="1800" b="1" dirty="0">
                <a:latin typeface="宋体" pitchFamily="2" charset="-122"/>
                <a:ea typeface="宋体" pitchFamily="2" charset="-122"/>
                <a:sym typeface="Symbol" pitchFamily="18" charset="2"/>
              </a:rPr>
              <a:t></a:t>
            </a:r>
            <a:r>
              <a:rPr lang="en-US" altLang="zh-CN" sz="1800" b="1" dirty="0">
                <a:latin typeface="宋体" pitchFamily="2" charset="-122"/>
                <a:ea typeface="宋体" pitchFamily="2" charset="-122"/>
              </a:rPr>
              <a:t> id</a:t>
            </a:r>
            <a:r>
              <a:rPr lang="zh-CN" altLang="en-US" sz="1800" b="1" dirty="0">
                <a:latin typeface="宋体" pitchFamily="2" charset="-122"/>
                <a:ea typeface="宋体" pitchFamily="2" charset="-122"/>
              </a:rPr>
              <a:t>：</a:t>
            </a:r>
            <a:r>
              <a:rPr lang="en-US" altLang="zh-CN" sz="1800" b="1" dirty="0">
                <a:latin typeface="宋体" pitchFamily="2" charset="-122"/>
                <a:ea typeface="宋体" pitchFamily="2" charset="-122"/>
              </a:rPr>
              <a:t>T</a:t>
            </a:r>
            <a:endParaRPr lang="en-US" altLang="zh-CN" sz="1000" b="1"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top(offset</a:t>
            </a:r>
            <a:r>
              <a:rPr lang="en-US" altLang="zh-CN" sz="1800" b="0" dirty="0">
                <a:solidFill>
                  <a:srgbClr val="FF0000"/>
                </a:solidFill>
                <a:ea typeface="宋体" pitchFamily="2" charset="-122"/>
              </a:rPr>
              <a:t>)</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top(offset):=top(offset)+</a:t>
            </a:r>
            <a:r>
              <a:rPr lang="en-US" altLang="zh-CN" sz="1800" b="0" dirty="0" err="1">
                <a:solidFill>
                  <a:srgbClr val="0000FF"/>
                </a:solidFill>
                <a:ea typeface="宋体" pitchFamily="2" charset="-122"/>
              </a:rPr>
              <a:t>T.width</a:t>
            </a:r>
            <a:r>
              <a:rPr lang="en-US" altLang="zh-CN" sz="1800" b="0" dirty="0">
                <a:solidFill>
                  <a:srgbClr val="0000FF"/>
                </a:solidFill>
                <a:ea typeface="宋体" pitchFamily="2" charset="-122"/>
              </a:rPr>
              <a:t>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grpSp>
        <p:nvGrpSpPr>
          <p:cNvPr id="208" name="组合 207"/>
          <p:cNvGrpSpPr/>
          <p:nvPr/>
        </p:nvGrpSpPr>
        <p:grpSpPr>
          <a:xfrm>
            <a:off x="6912260" y="4959170"/>
            <a:ext cx="1890210" cy="1395125"/>
            <a:chOff x="6912260" y="4959170"/>
            <a:chExt cx="1890210" cy="1395125"/>
          </a:xfrm>
        </p:grpSpPr>
        <p:sp>
          <p:nvSpPr>
            <p:cNvPr id="138" name="Line 117"/>
            <p:cNvSpPr>
              <a:spLocks noChangeShapeType="1"/>
            </p:cNvSpPr>
            <p:nvPr/>
          </p:nvSpPr>
          <p:spPr bwMode="auto">
            <a:xfrm flipH="1">
              <a:off x="7317304" y="5004176"/>
              <a:ext cx="1" cy="270030"/>
            </a:xfrm>
            <a:prstGeom prst="line">
              <a:avLst/>
            </a:prstGeom>
            <a:noFill/>
            <a:ln w="9525">
              <a:solidFill>
                <a:schemeClr val="tx1"/>
              </a:solidFill>
              <a:round/>
              <a:headEnd/>
              <a:tailEnd/>
            </a:ln>
          </p:spPr>
          <p:txBody>
            <a:bodyPr wrap="square">
              <a:spAutoFit/>
            </a:bodyPr>
            <a:lstStyle/>
            <a:p>
              <a:endParaRPr lang="zh-CN" altLang="en-US"/>
            </a:p>
          </p:txBody>
        </p:sp>
        <p:sp>
          <p:nvSpPr>
            <p:cNvPr id="139" name="Text Box 118"/>
            <p:cNvSpPr txBox="1">
              <a:spLocks noChangeArrowheads="1"/>
            </p:cNvSpPr>
            <p:nvPr/>
          </p:nvSpPr>
          <p:spPr bwMode="auto">
            <a:xfrm>
              <a:off x="7317305" y="4959170"/>
              <a:ext cx="1260140" cy="336550"/>
            </a:xfrm>
            <a:prstGeom prst="rect">
              <a:avLst/>
            </a:prstGeom>
            <a:noFill/>
            <a:ln w="9525">
              <a:noFill/>
              <a:miter lim="800000"/>
              <a:headEnd/>
              <a:tailEnd/>
            </a:ln>
          </p:spPr>
          <p:txBody>
            <a:bodyPr wrap="square">
              <a:spAutoFit/>
            </a:bodyPr>
            <a:lstStyle/>
            <a:p>
              <a:pPr>
                <a:spcBef>
                  <a:spcPct val="50000"/>
                </a:spcBef>
              </a:pPr>
              <a:r>
                <a:rPr lang="en-US" altLang="zh-CN" sz="1600" b="0" dirty="0" smtClean="0">
                  <a:latin typeface="宋体" pitchFamily="2" charset="-122"/>
                  <a:ea typeface="宋体" pitchFamily="2" charset="-122"/>
                </a:rPr>
                <a:t>Head area</a:t>
              </a:r>
              <a:endParaRPr lang="en-US" altLang="zh-CN" sz="1600" b="0" dirty="0">
                <a:latin typeface="宋体" pitchFamily="2" charset="-122"/>
                <a:ea typeface="宋体" pitchFamily="2" charset="-122"/>
              </a:endParaRPr>
            </a:p>
          </p:txBody>
        </p:sp>
        <p:sp>
          <p:nvSpPr>
            <p:cNvPr id="193" name="Rectangle 64"/>
            <p:cNvSpPr>
              <a:spLocks noChangeArrowheads="1"/>
            </p:cNvSpPr>
            <p:nvPr/>
          </p:nvSpPr>
          <p:spPr bwMode="auto">
            <a:xfrm>
              <a:off x="6912260" y="5004175"/>
              <a:ext cx="1890210" cy="27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199" name="Rectangle 64"/>
            <p:cNvSpPr>
              <a:spLocks noChangeArrowheads="1"/>
            </p:cNvSpPr>
            <p:nvPr/>
          </p:nvSpPr>
          <p:spPr bwMode="auto">
            <a:xfrm>
              <a:off x="6912260" y="5274205"/>
              <a:ext cx="1890210" cy="27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205" name="Rectangle 64"/>
            <p:cNvSpPr>
              <a:spLocks noChangeArrowheads="1"/>
            </p:cNvSpPr>
            <p:nvPr/>
          </p:nvSpPr>
          <p:spPr bwMode="auto">
            <a:xfrm>
              <a:off x="6912260" y="5544235"/>
              <a:ext cx="1890210" cy="27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206" name="Rectangle 64"/>
            <p:cNvSpPr>
              <a:spLocks noChangeArrowheads="1"/>
            </p:cNvSpPr>
            <p:nvPr/>
          </p:nvSpPr>
          <p:spPr bwMode="auto">
            <a:xfrm>
              <a:off x="6912260" y="5814265"/>
              <a:ext cx="1890210" cy="27000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207" name="Rectangle 64"/>
            <p:cNvSpPr>
              <a:spLocks noChangeArrowheads="1"/>
            </p:cNvSpPr>
            <p:nvPr/>
          </p:nvSpPr>
          <p:spPr bwMode="auto">
            <a:xfrm>
              <a:off x="6912260" y="6084295"/>
              <a:ext cx="1890210" cy="270000"/>
            </a:xfrm>
            <a:prstGeom prst="rect">
              <a:avLst/>
            </a:prstGeom>
            <a:noFill/>
            <a:ln w="9525">
              <a:solidFill>
                <a:schemeClr val="tx1"/>
              </a:solidFill>
              <a:miter lim="800000"/>
              <a:headEnd/>
              <a:tailEnd/>
            </a:ln>
          </p:spPr>
          <p:txBody>
            <a:bodyPr wrap="square" anchor="ctr">
              <a:spAutoFit/>
            </a:bodyPr>
            <a:lstStyle/>
            <a:p>
              <a:endParaRPr lang="zh-CN" altLang="en-US"/>
            </a:p>
          </p:txBody>
        </p:sp>
      </p:grpSp>
      <p:sp>
        <p:nvSpPr>
          <p:cNvPr id="209" name="Text Box 167"/>
          <p:cNvSpPr txBox="1">
            <a:spLocks noChangeArrowheads="1"/>
          </p:cNvSpPr>
          <p:nvPr/>
        </p:nvSpPr>
        <p:spPr bwMode="auto">
          <a:xfrm>
            <a:off x="431540" y="5229200"/>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a:latin typeface="宋体" pitchFamily="2" charset="-122"/>
                <a:ea typeface="宋体" pitchFamily="2" charset="-122"/>
              </a:rPr>
              <a:t>N</a:t>
            </a:r>
            <a:r>
              <a:rPr lang="en-US" altLang="zh-CN" sz="1800" b="1" dirty="0">
                <a:latin typeface="宋体" pitchFamily="2" charset="-122"/>
                <a:ea typeface="宋体" pitchFamily="2" charset="-122"/>
                <a:sym typeface="Symbol" pitchFamily="18" charset="2"/>
              </a:rPr>
              <a:t></a:t>
            </a:r>
            <a:endParaRPr lang="en-US" altLang="zh-CN" sz="800" b="1" dirty="0">
              <a:latin typeface="宋体" pitchFamily="2" charset="-122"/>
              <a:ea typeface="宋体" pitchFamily="2" charset="-122"/>
            </a:endParaRPr>
          </a:p>
          <a:p>
            <a:r>
              <a:rPr lang="en-US" altLang="zh-CN" sz="1800" b="0" dirty="0">
                <a:solidFill>
                  <a:srgbClr val="0000FF"/>
                </a:solidFill>
                <a:ea typeface="宋体" pitchFamily="2" charset="-122"/>
              </a:rPr>
              <a:t>   {  t:=</a:t>
            </a:r>
            <a:r>
              <a:rPr lang="en-US" altLang="zh-CN" sz="1800" b="0" dirty="0" err="1">
                <a:solidFill>
                  <a:srgbClr val="0000FF"/>
                </a:solidFill>
                <a:ea typeface="宋体" pitchFamily="2" charset="-122"/>
              </a:rPr>
              <a:t>maketable</a:t>
            </a:r>
            <a:r>
              <a:rPr lang="en-US" altLang="zh-CN" sz="1800" b="0" dirty="0">
                <a:solidFill>
                  <a:srgbClr val="0000FF"/>
                </a:solidFill>
                <a:ea typeface="宋体" pitchFamily="2" charset="-122"/>
              </a:rPr>
              <a:t>(</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push(t</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push(0</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offset) }</a:t>
            </a:r>
          </a:p>
          <a:p>
            <a:endParaRPr lang="en-US" altLang="zh-CN" sz="1800" b="0" dirty="0">
              <a:solidFill>
                <a:srgbClr val="0000FF"/>
              </a:solidFill>
              <a:ea typeface="宋体" pitchFamily="2" charset="-122"/>
            </a:endParaRPr>
          </a:p>
          <a:p>
            <a:endParaRPr lang="en-US" altLang="zh-CN" sz="1000" b="0" dirty="0">
              <a:solidFill>
                <a:srgbClr val="0000FF"/>
              </a:solidFill>
              <a:ea typeface="宋体" pitchFamily="2" charset="-122"/>
            </a:endParaRPr>
          </a:p>
          <a:p>
            <a:endParaRPr lang="en-US" altLang="zh-CN" sz="1000" b="0" dirty="0">
              <a:solidFill>
                <a:srgbClr val="0000FF"/>
              </a:solidFill>
              <a:ea typeface="宋体" pitchFamily="2" charset="-122"/>
            </a:endParaRPr>
          </a:p>
        </p:txBody>
      </p:sp>
      <p:sp>
        <p:nvSpPr>
          <p:cNvPr id="210" name="Text Box 72"/>
          <p:cNvSpPr txBox="1">
            <a:spLocks noChangeArrowheads="1"/>
          </p:cNvSpPr>
          <p:nvPr/>
        </p:nvSpPr>
        <p:spPr bwMode="auto">
          <a:xfrm>
            <a:off x="6912259" y="5274205"/>
            <a:ext cx="1935215" cy="268032"/>
          </a:xfrm>
          <a:prstGeom prst="rect">
            <a:avLst/>
          </a:prstGeom>
          <a:noFill/>
          <a:ln w="9525">
            <a:noFill/>
            <a:miter lim="800000"/>
            <a:headEnd/>
            <a:tailEnd/>
          </a:ln>
        </p:spPr>
        <p:txBody>
          <a:bodyPr wrap="square" tIns="10800" bIns="10800">
            <a:spAutoFit/>
          </a:bodyPr>
          <a:lstStyle/>
          <a:p>
            <a:pPr>
              <a:spcBef>
                <a:spcPct val="50000"/>
              </a:spcBef>
            </a:pPr>
            <a:r>
              <a:rPr lang="en-US" altLang="zh-CN" sz="1600" b="0" dirty="0" smtClean="0">
                <a:latin typeface="宋体" pitchFamily="2" charset="-122"/>
                <a:ea typeface="宋体" pitchFamily="2" charset="-122"/>
              </a:rPr>
              <a:t>y |           | </a:t>
            </a:r>
            <a:r>
              <a:rPr lang="en-US" altLang="zh-CN" sz="1600" b="0" dirty="0">
                <a:latin typeface="宋体" pitchFamily="2" charset="-122"/>
                <a:ea typeface="宋体" pitchFamily="2" charset="-122"/>
              </a:rPr>
              <a:t>0</a:t>
            </a:r>
          </a:p>
        </p:txBody>
      </p:sp>
      <p:sp>
        <p:nvSpPr>
          <p:cNvPr id="211" name="Text Box 166"/>
          <p:cNvSpPr txBox="1">
            <a:spLocks noChangeArrowheads="1"/>
          </p:cNvSpPr>
          <p:nvPr/>
        </p:nvSpPr>
        <p:spPr bwMode="auto">
          <a:xfrm>
            <a:off x="431540" y="5274205"/>
            <a:ext cx="5760000" cy="1077218"/>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err="1" smtClean="0">
                <a:latin typeface="宋体" pitchFamily="2" charset="-122"/>
                <a:ea typeface="宋体" pitchFamily="2" charset="-122"/>
                <a:sym typeface="Symbol" pitchFamily="18" charset="2"/>
              </a:rPr>
              <a:t>paramlist</a:t>
            </a:r>
            <a:r>
              <a:rPr lang="en-US" altLang="zh-CN" sz="1800" b="1" dirty="0" smtClean="0">
                <a:latin typeface="宋体" pitchFamily="2" charset="-122"/>
                <a:ea typeface="宋体" pitchFamily="2" charset="-122"/>
                <a:sym typeface="Symbol" pitchFamily="18" charset="2"/>
              </a:rPr>
              <a:t></a:t>
            </a:r>
            <a:r>
              <a:rPr lang="en-US" altLang="zh-CN" sz="1800" b="1" dirty="0" smtClean="0">
                <a:latin typeface="宋体" pitchFamily="2" charset="-122"/>
                <a:ea typeface="宋体" pitchFamily="2" charset="-122"/>
              </a:rPr>
              <a:t> </a:t>
            </a:r>
            <a:r>
              <a:rPr lang="en-US" altLang="zh-CN" sz="1800" b="1" dirty="0">
                <a:latin typeface="宋体" pitchFamily="2" charset="-122"/>
                <a:ea typeface="宋体" pitchFamily="2" charset="-122"/>
              </a:rPr>
              <a:t>id</a:t>
            </a:r>
            <a:r>
              <a:rPr lang="zh-CN" altLang="en-US" sz="1800" b="1" dirty="0">
                <a:latin typeface="宋体" pitchFamily="2" charset="-122"/>
                <a:ea typeface="宋体" pitchFamily="2" charset="-122"/>
              </a:rPr>
              <a:t>：</a:t>
            </a:r>
            <a:r>
              <a:rPr lang="en-US" altLang="zh-CN" sz="1800" b="1" dirty="0">
                <a:latin typeface="宋体" pitchFamily="2" charset="-122"/>
                <a:ea typeface="宋体" pitchFamily="2" charset="-122"/>
              </a:rPr>
              <a:t>T</a:t>
            </a:r>
            <a:endParaRPr lang="en-US" altLang="zh-CN" sz="1000" b="1"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0</a:t>
            </a:r>
            <a:r>
              <a:rPr lang="en-US" altLang="zh-CN" sz="1800" b="0" dirty="0" smtClean="0">
                <a:solidFill>
                  <a:srgbClr val="0000FF"/>
                </a:solidFill>
                <a:ea typeface="宋体" pitchFamily="2" charset="-122"/>
              </a:rPr>
              <a:t>);</a:t>
            </a:r>
            <a:endParaRPr lang="en-US" altLang="zh-CN" sz="1800" b="0" dirty="0">
              <a:solidFill>
                <a:srgbClr val="0000FF"/>
              </a:solidFill>
              <a:ea typeface="宋体" pitchFamily="2" charset="-122"/>
            </a:endParaRPr>
          </a:p>
          <a:p>
            <a:r>
              <a:rPr lang="en-US" altLang="zh-CN" sz="1800" b="0" dirty="0">
                <a:solidFill>
                  <a:srgbClr val="0000FF"/>
                </a:solidFill>
                <a:ea typeface="宋体" pitchFamily="2" charset="-122"/>
              </a:rPr>
              <a:t>      </a:t>
            </a:r>
            <a:r>
              <a:rPr lang="en-US" altLang="zh-CN" sz="1800" b="0" dirty="0" smtClean="0">
                <a:solidFill>
                  <a:srgbClr val="0000FF"/>
                </a:solidFill>
                <a:ea typeface="宋体" pitchFamily="2" charset="-122"/>
              </a:rPr>
              <a:t>paramlist.num=1; </a:t>
            </a:r>
            <a:r>
              <a:rPr lang="en-US" altLang="zh-CN" sz="1800" b="0" dirty="0" err="1" smtClean="0">
                <a:solidFill>
                  <a:srgbClr val="0000FF"/>
                </a:solidFill>
                <a:ea typeface="宋体" pitchFamily="2" charset="-122"/>
              </a:rPr>
              <a:t>paramlist.pwth</a:t>
            </a:r>
            <a:r>
              <a:rPr lang="en-US" altLang="zh-CN" sz="1800" b="0" dirty="0" smtClean="0">
                <a:solidFill>
                  <a:srgbClr val="0000FF"/>
                </a:solidFill>
                <a:ea typeface="宋体" pitchFamily="2" charset="-122"/>
              </a:rPr>
              <a:t>=</a:t>
            </a:r>
            <a:r>
              <a:rPr lang="en-US" altLang="zh-CN" sz="1800" b="0" dirty="0" err="1" smtClean="0">
                <a:solidFill>
                  <a:srgbClr val="0000FF"/>
                </a:solidFill>
                <a:ea typeface="宋体" pitchFamily="2" charset="-122"/>
              </a:rPr>
              <a:t>T.width</a:t>
            </a:r>
            <a:r>
              <a:rPr lang="en-US" altLang="zh-CN" sz="1800" b="0" dirty="0" smtClean="0">
                <a:solidFill>
                  <a:srgbClr val="0000FF"/>
                </a:solidFill>
                <a:ea typeface="宋体" pitchFamily="2" charset="-122"/>
              </a:rPr>
              <a:t>;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sp>
        <p:nvSpPr>
          <p:cNvPr id="212" name="Text Box 72"/>
          <p:cNvSpPr txBox="1">
            <a:spLocks noChangeArrowheads="1"/>
          </p:cNvSpPr>
          <p:nvPr/>
        </p:nvSpPr>
        <p:spPr bwMode="auto">
          <a:xfrm>
            <a:off x="6912260" y="5544235"/>
            <a:ext cx="1935215" cy="268032"/>
          </a:xfrm>
          <a:prstGeom prst="rect">
            <a:avLst/>
          </a:prstGeom>
          <a:noFill/>
          <a:ln w="9525">
            <a:noFill/>
            <a:miter lim="800000"/>
            <a:headEnd/>
            <a:tailEnd/>
          </a:ln>
        </p:spPr>
        <p:txBody>
          <a:bodyPr wrap="square" tIns="10800" bIns="10800">
            <a:spAutoFit/>
          </a:bodyPr>
          <a:lstStyle/>
          <a:p>
            <a:pPr>
              <a:spcBef>
                <a:spcPct val="50000"/>
              </a:spcBef>
            </a:pPr>
            <a:r>
              <a:rPr lang="en-US" altLang="zh-CN" sz="1600" b="0" dirty="0" smtClean="0">
                <a:latin typeface="宋体" pitchFamily="2" charset="-122"/>
                <a:ea typeface="宋体" pitchFamily="2" charset="-122"/>
              </a:rPr>
              <a:t>z |           | 4</a:t>
            </a:r>
            <a:endParaRPr lang="en-US" altLang="zh-CN" sz="1600" b="0" dirty="0">
              <a:latin typeface="宋体" pitchFamily="2" charset="-122"/>
              <a:ea typeface="宋体" pitchFamily="2" charset="-122"/>
            </a:endParaRPr>
          </a:p>
        </p:txBody>
      </p:sp>
      <p:sp>
        <p:nvSpPr>
          <p:cNvPr id="213" name="Text Box 166"/>
          <p:cNvSpPr txBox="1">
            <a:spLocks noChangeArrowheads="1"/>
          </p:cNvSpPr>
          <p:nvPr/>
        </p:nvSpPr>
        <p:spPr bwMode="auto">
          <a:xfrm>
            <a:off x="431540" y="5274205"/>
            <a:ext cx="5760000" cy="1354217"/>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err="1" smtClean="0">
                <a:latin typeface="宋体" pitchFamily="2" charset="-122"/>
                <a:ea typeface="宋体" pitchFamily="2" charset="-122"/>
                <a:sym typeface="Symbol" pitchFamily="18" charset="2"/>
              </a:rPr>
              <a:t>paramlist</a:t>
            </a:r>
            <a:r>
              <a:rPr lang="en-US" altLang="zh-CN" sz="1800" b="1" dirty="0" smtClean="0">
                <a:latin typeface="宋体" pitchFamily="2" charset="-122"/>
                <a:ea typeface="宋体" pitchFamily="2" charset="-122"/>
                <a:sym typeface="Symbol" pitchFamily="18" charset="2"/>
              </a:rPr>
              <a:t></a:t>
            </a:r>
            <a:r>
              <a:rPr lang="en-US" altLang="zh-CN" sz="1800" b="1" dirty="0" smtClean="0">
                <a:latin typeface="宋体" pitchFamily="2" charset="-122"/>
                <a:ea typeface="宋体" pitchFamily="2" charset="-122"/>
              </a:rPr>
              <a:t> </a:t>
            </a:r>
            <a:r>
              <a:rPr lang="en-US" altLang="zh-CN" sz="1800" b="1" dirty="0" smtClean="0">
                <a:latin typeface="宋体" pitchFamily="2" charset="-122"/>
                <a:ea typeface="宋体" pitchFamily="2" charset="-122"/>
                <a:sym typeface="Symbol" pitchFamily="18" charset="2"/>
              </a:rPr>
              <a:t>paramlist</a:t>
            </a:r>
            <a:r>
              <a:rPr lang="en-US" altLang="zh-CN" sz="1800" b="1" baseline="-25000" dirty="0" smtClean="0">
                <a:latin typeface="宋体" pitchFamily="2" charset="-122"/>
                <a:ea typeface="宋体" pitchFamily="2" charset="-122"/>
                <a:sym typeface="Symbol" pitchFamily="18" charset="2"/>
              </a:rPr>
              <a:t>1</a:t>
            </a:r>
            <a:r>
              <a:rPr lang="en-US" altLang="zh-CN" sz="1800" b="1" dirty="0" smtClean="0">
                <a:latin typeface="宋体" pitchFamily="2" charset="-122"/>
                <a:ea typeface="宋体" pitchFamily="2" charset="-122"/>
                <a:sym typeface="Symbol" pitchFamily="18" charset="2"/>
              </a:rPr>
              <a:t>, </a:t>
            </a:r>
            <a:r>
              <a:rPr lang="en-US" altLang="zh-CN" sz="1800" b="1" dirty="0" smtClean="0">
                <a:latin typeface="宋体" pitchFamily="2" charset="-122"/>
                <a:ea typeface="宋体" pitchFamily="2" charset="-122"/>
              </a:rPr>
              <a:t>id</a:t>
            </a:r>
            <a:r>
              <a:rPr lang="zh-CN" altLang="en-US" sz="1800" b="1" dirty="0">
                <a:latin typeface="宋体" pitchFamily="2" charset="-122"/>
                <a:ea typeface="宋体" pitchFamily="2" charset="-122"/>
              </a:rPr>
              <a:t>：</a:t>
            </a:r>
            <a:r>
              <a:rPr lang="en-US" altLang="zh-CN" sz="1800" b="1" dirty="0">
                <a:latin typeface="宋体" pitchFamily="2" charset="-122"/>
                <a:ea typeface="宋体" pitchFamily="2" charset="-122"/>
              </a:rPr>
              <a:t>T</a:t>
            </a:r>
            <a:endParaRPr lang="en-US" altLang="zh-CN" sz="1000" b="1"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paramlist</a:t>
            </a:r>
            <a:r>
              <a:rPr lang="en-US" altLang="zh-CN" sz="1800" b="0" baseline="-25000" dirty="0" smtClean="0">
                <a:solidFill>
                  <a:srgbClr val="FF0000"/>
                </a:solidFill>
                <a:ea typeface="宋体" pitchFamily="2" charset="-122"/>
              </a:rPr>
              <a:t>1</a:t>
            </a:r>
            <a:r>
              <a:rPr lang="en-US" altLang="zh-CN" sz="1800" b="0" dirty="0" smtClean="0">
                <a:solidFill>
                  <a:srgbClr val="FF0000"/>
                </a:solidFill>
                <a:ea typeface="宋体" pitchFamily="2" charset="-122"/>
              </a:rPr>
              <a:t>.pwth</a:t>
            </a:r>
            <a:r>
              <a:rPr lang="en-US" altLang="zh-CN" sz="1800" b="0" dirty="0" smtClean="0">
                <a:solidFill>
                  <a:srgbClr val="0000FF"/>
                </a:solidFill>
                <a:ea typeface="宋体" pitchFamily="2" charset="-122"/>
              </a:rPr>
              <a:t>);</a:t>
            </a:r>
            <a:endParaRPr lang="en-US" altLang="zh-CN" sz="1800" b="0" dirty="0">
              <a:solidFill>
                <a:srgbClr val="0000FF"/>
              </a:solidFill>
              <a:ea typeface="宋体" pitchFamily="2" charset="-122"/>
            </a:endParaRPr>
          </a:p>
          <a:p>
            <a:r>
              <a:rPr lang="en-US" altLang="zh-CN" sz="1800" b="0" dirty="0">
                <a:solidFill>
                  <a:srgbClr val="0000FF"/>
                </a:solidFill>
                <a:ea typeface="宋体" pitchFamily="2" charset="-122"/>
              </a:rPr>
              <a:t>      </a:t>
            </a:r>
            <a:r>
              <a:rPr lang="en-US" altLang="zh-CN" sz="1800" b="0" dirty="0" smtClean="0">
                <a:solidFill>
                  <a:srgbClr val="0000FF"/>
                </a:solidFill>
                <a:ea typeface="宋体" pitchFamily="2" charset="-122"/>
              </a:rPr>
              <a:t>paramlist.num=paramlist</a:t>
            </a:r>
            <a:r>
              <a:rPr lang="en-US" altLang="zh-CN" sz="1800" b="0" baseline="-25000" dirty="0" smtClean="0">
                <a:solidFill>
                  <a:srgbClr val="0000FF"/>
                </a:solidFill>
                <a:ea typeface="宋体" pitchFamily="2" charset="-122"/>
              </a:rPr>
              <a:t>1</a:t>
            </a:r>
            <a:r>
              <a:rPr lang="en-US" altLang="zh-CN" sz="1800" b="0" dirty="0" smtClean="0">
                <a:solidFill>
                  <a:srgbClr val="0000FF"/>
                </a:solidFill>
                <a:ea typeface="宋体" pitchFamily="2" charset="-122"/>
              </a:rPr>
              <a:t>.num+1; </a:t>
            </a:r>
          </a:p>
          <a:p>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paramlist.pwth</a:t>
            </a:r>
            <a:r>
              <a:rPr lang="en-US" altLang="zh-CN" sz="1800" b="0" dirty="0" smtClean="0">
                <a:solidFill>
                  <a:srgbClr val="0000FF"/>
                </a:solidFill>
                <a:ea typeface="宋体" pitchFamily="2" charset="-122"/>
              </a:rPr>
              <a:t>=paramlist</a:t>
            </a:r>
            <a:r>
              <a:rPr lang="en-US" altLang="zh-CN" sz="1800" b="0" baseline="-25000" dirty="0" smtClean="0">
                <a:solidFill>
                  <a:srgbClr val="0000FF"/>
                </a:solidFill>
                <a:ea typeface="宋体" pitchFamily="2" charset="-122"/>
              </a:rPr>
              <a:t>1</a:t>
            </a:r>
            <a:r>
              <a:rPr lang="en-US" altLang="zh-CN" sz="1800" b="0" dirty="0" smtClean="0">
                <a:solidFill>
                  <a:srgbClr val="0000FF"/>
                </a:solidFill>
                <a:ea typeface="宋体" pitchFamily="2" charset="-122"/>
              </a:rPr>
              <a:t>.pwth+T.width;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sp>
        <p:nvSpPr>
          <p:cNvPr id="214" name="Text Box 168"/>
          <p:cNvSpPr txBox="1">
            <a:spLocks noChangeArrowheads="1"/>
          </p:cNvSpPr>
          <p:nvPr/>
        </p:nvSpPr>
        <p:spPr bwMode="auto">
          <a:xfrm>
            <a:off x="431540" y="5319210"/>
            <a:ext cx="5760000" cy="104644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a:latin typeface="宋体" pitchFamily="2" charset="-122"/>
                <a:ea typeface="宋体" pitchFamily="2" charset="-122"/>
              </a:rPr>
              <a:t>D</a:t>
            </a:r>
            <a:r>
              <a:rPr lang="en-US" altLang="zh-CN" sz="1800" b="1" dirty="0">
                <a:latin typeface="宋体" pitchFamily="2" charset="-122"/>
                <a:ea typeface="宋体" pitchFamily="2" charset="-122"/>
                <a:sym typeface="Symbol" pitchFamily="18" charset="2"/>
              </a:rPr>
              <a:t></a:t>
            </a:r>
            <a:r>
              <a:rPr lang="en-US" altLang="zh-CN" sz="1800" b="1" dirty="0">
                <a:latin typeface="宋体" pitchFamily="2" charset="-122"/>
                <a:ea typeface="宋体" pitchFamily="2" charset="-122"/>
              </a:rPr>
              <a:t> id</a:t>
            </a:r>
            <a:r>
              <a:rPr lang="zh-CN" altLang="en-US" sz="1800" b="1" dirty="0">
                <a:latin typeface="宋体" pitchFamily="2" charset="-122"/>
                <a:ea typeface="宋体" pitchFamily="2" charset="-122"/>
              </a:rPr>
              <a:t>：</a:t>
            </a:r>
            <a:r>
              <a:rPr lang="en-US" altLang="zh-CN" sz="1800" b="1" dirty="0">
                <a:latin typeface="宋体" pitchFamily="2" charset="-122"/>
                <a:ea typeface="宋体" pitchFamily="2" charset="-122"/>
              </a:rPr>
              <a:t>T</a:t>
            </a:r>
            <a:endParaRPr lang="en-US" altLang="zh-CN" sz="1000" b="1" dirty="0">
              <a:latin typeface="宋体" pitchFamily="2" charset="-122"/>
              <a:ea typeface="宋体" pitchFamily="2" charset="-122"/>
            </a:endParaRPr>
          </a:p>
          <a:p>
            <a:r>
              <a:rPr lang="en-US" altLang="zh-CN" sz="1800" b="0" dirty="0">
                <a:solidFill>
                  <a:srgbClr val="0000FF"/>
                </a:solidFill>
                <a:ea typeface="宋体" pitchFamily="2" charset="-122"/>
              </a:rPr>
              <a:t>   { enter(</a:t>
            </a:r>
            <a:r>
              <a:rPr lang="en-US" altLang="zh-CN" sz="1800" b="0" dirty="0">
                <a:solidFill>
                  <a:srgbClr val="FF0000"/>
                </a:solidFill>
                <a:ea typeface="宋体" pitchFamily="2" charset="-122"/>
              </a:rPr>
              <a:t>top(</a:t>
            </a:r>
            <a:r>
              <a:rPr lang="en-US" altLang="zh-CN" sz="1800" b="0" dirty="0" err="1">
                <a:solidFill>
                  <a:srgbClr val="FF0000"/>
                </a:solidFill>
                <a:ea typeface="宋体" pitchFamily="2" charset="-122"/>
              </a:rPr>
              <a:t>tableptr</a:t>
            </a:r>
            <a:r>
              <a:rPr lang="en-US" altLang="zh-CN" sz="1800" b="0" dirty="0">
                <a:solidFill>
                  <a:srgbClr val="FF0000"/>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a:solidFill>
                  <a:srgbClr val="0000FF"/>
                </a:solidFill>
                <a:ea typeface="宋体" pitchFamily="2" charset="-122"/>
              </a:rPr>
              <a:t>，</a:t>
            </a:r>
            <a:r>
              <a:rPr lang="en-US" altLang="zh-CN" sz="1800" b="0" dirty="0" err="1">
                <a:solidFill>
                  <a:srgbClr val="0000FF"/>
                </a:solidFill>
                <a:ea typeface="宋体" pitchFamily="2" charset="-122"/>
              </a:rPr>
              <a:t>T.type</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top(offset</a:t>
            </a:r>
            <a:r>
              <a:rPr lang="en-US" altLang="zh-CN" sz="1800" b="0" dirty="0">
                <a:solidFill>
                  <a:srgbClr val="FF0000"/>
                </a:solidFill>
                <a:ea typeface="宋体" pitchFamily="2" charset="-122"/>
              </a:rPr>
              <a:t>)</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top(offset):=top(offset)+</a:t>
            </a:r>
            <a:r>
              <a:rPr lang="en-US" altLang="zh-CN" sz="1800" b="0" dirty="0" err="1">
                <a:solidFill>
                  <a:srgbClr val="0000FF"/>
                </a:solidFill>
                <a:ea typeface="宋体" pitchFamily="2" charset="-122"/>
              </a:rPr>
              <a:t>T.width</a:t>
            </a:r>
            <a:r>
              <a:rPr lang="en-US" altLang="zh-CN" sz="1800" b="0" dirty="0">
                <a:solidFill>
                  <a:srgbClr val="0000FF"/>
                </a:solidFill>
                <a:ea typeface="宋体" pitchFamily="2" charset="-122"/>
              </a:rPr>
              <a:t>  }</a:t>
            </a:r>
            <a:endParaRPr lang="en-US" altLang="zh-CN" sz="1400" b="0" dirty="0">
              <a:solidFill>
                <a:srgbClr val="0000FF"/>
              </a:solidFill>
              <a:ea typeface="宋体" pitchFamily="2" charset="-122"/>
            </a:endParaRPr>
          </a:p>
          <a:p>
            <a:endParaRPr lang="en-US" altLang="zh-CN" sz="1400" b="0" dirty="0">
              <a:solidFill>
                <a:srgbClr val="0000FF"/>
              </a:solidFill>
              <a:ea typeface="宋体" pitchFamily="2" charset="-122"/>
            </a:endParaRPr>
          </a:p>
        </p:txBody>
      </p:sp>
      <p:sp>
        <p:nvSpPr>
          <p:cNvPr id="215" name="Text Box 169"/>
          <p:cNvSpPr txBox="1">
            <a:spLocks noChangeArrowheads="1"/>
          </p:cNvSpPr>
          <p:nvPr/>
        </p:nvSpPr>
        <p:spPr bwMode="auto">
          <a:xfrm>
            <a:off x="431540" y="5319210"/>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a:latin typeface="宋体" pitchFamily="2" charset="-122"/>
                <a:ea typeface="宋体" pitchFamily="2" charset="-122"/>
              </a:rPr>
              <a:t>D</a:t>
            </a:r>
            <a:r>
              <a:rPr lang="en-US" altLang="zh-CN" sz="1800" b="1" dirty="0">
                <a:latin typeface="宋体" pitchFamily="2" charset="-122"/>
                <a:ea typeface="宋体" pitchFamily="2" charset="-122"/>
                <a:sym typeface="Symbol" pitchFamily="18" charset="2"/>
              </a:rPr>
              <a:t></a:t>
            </a:r>
            <a:r>
              <a:rPr lang="en-US" altLang="zh-CN" sz="1800" b="1" dirty="0">
                <a:latin typeface="宋体" pitchFamily="2" charset="-122"/>
                <a:ea typeface="宋体" pitchFamily="2" charset="-122"/>
              </a:rPr>
              <a:t> </a:t>
            </a:r>
            <a:r>
              <a:rPr lang="en-US" altLang="zh-CN" sz="1800" b="1" dirty="0" smtClean="0">
                <a:latin typeface="宋体" pitchFamily="2" charset="-122"/>
                <a:ea typeface="宋体" pitchFamily="2" charset="-122"/>
              </a:rPr>
              <a:t>fun id N(A):T</a:t>
            </a:r>
            <a:r>
              <a:rPr lang="zh-CN" altLang="en-US" sz="1800" b="1" dirty="0" smtClean="0">
                <a:latin typeface="宋体" pitchFamily="2" charset="-122"/>
                <a:ea typeface="宋体" pitchFamily="2" charset="-122"/>
              </a:rPr>
              <a:t>；</a:t>
            </a:r>
            <a:r>
              <a:rPr lang="en-US" altLang="zh-CN" sz="1800" b="1" dirty="0" smtClean="0">
                <a:latin typeface="宋体" pitchFamily="2" charset="-122"/>
                <a:ea typeface="宋体" pitchFamily="2" charset="-122"/>
              </a:rPr>
              <a:t>D</a:t>
            </a:r>
            <a:r>
              <a:rPr lang="en-US" altLang="zh-CN" sz="1800" b="1" baseline="-25000" dirty="0" smtClean="0">
                <a:latin typeface="宋体" pitchFamily="2" charset="-122"/>
                <a:ea typeface="宋体" pitchFamily="2" charset="-122"/>
              </a:rPr>
              <a:t>1</a:t>
            </a:r>
            <a:r>
              <a:rPr lang="zh-CN" altLang="en-US" sz="1800" b="1" dirty="0" smtClean="0">
                <a:latin typeface="宋体" pitchFamily="2" charset="-122"/>
                <a:ea typeface="宋体" pitchFamily="2" charset="-122"/>
              </a:rPr>
              <a:t>；</a:t>
            </a:r>
            <a:r>
              <a:rPr lang="en-US" altLang="zh-CN" sz="1800" b="1" dirty="0">
                <a:latin typeface="宋体" pitchFamily="2" charset="-122"/>
                <a:ea typeface="宋体" pitchFamily="2" charset="-122"/>
              </a:rPr>
              <a:t>S</a:t>
            </a:r>
          </a:p>
          <a:p>
            <a:r>
              <a:rPr lang="en-US" altLang="zh-CN" sz="1800" b="0" dirty="0">
                <a:solidFill>
                  <a:srgbClr val="0000FF"/>
                </a:solidFill>
                <a:ea typeface="宋体" pitchFamily="2" charset="-122"/>
              </a:rPr>
              <a:t>   {  t:=top(</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a:t>
            </a:r>
            <a:r>
              <a:rPr lang="en-US" altLang="zh-CN" sz="1800" b="0" dirty="0" err="1" smtClean="0">
                <a:solidFill>
                  <a:srgbClr val="0000FF"/>
                </a:solidFill>
                <a:ea typeface="宋体" pitchFamily="2" charset="-122"/>
              </a:rPr>
              <a:t>addtheader</a:t>
            </a:r>
            <a:r>
              <a:rPr lang="en-US" altLang="zh-CN" sz="1800" b="0" dirty="0" smtClean="0">
                <a:solidFill>
                  <a:srgbClr val="0000FF"/>
                </a:solidFill>
                <a:ea typeface="宋体" pitchFamily="2" charset="-122"/>
              </a:rPr>
              <a:t>(t, A.num, </a:t>
            </a:r>
            <a:r>
              <a:rPr lang="en-US" altLang="zh-CN" sz="1800" b="0" dirty="0" err="1" smtClean="0">
                <a:solidFill>
                  <a:srgbClr val="0000FF"/>
                </a:solidFill>
                <a:ea typeface="宋体" pitchFamily="2" charset="-122"/>
              </a:rPr>
              <a:t>A.pwth</a:t>
            </a:r>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T.type</a:t>
            </a:r>
            <a:r>
              <a:rPr lang="en-US" altLang="zh-CN" sz="1800" b="0" dirty="0" smtClean="0">
                <a:solidFill>
                  <a:srgbClr val="0000FF"/>
                </a:solidFill>
                <a:ea typeface="宋体" pitchFamily="2" charset="-122"/>
              </a:rPr>
              <a:t>, top(offset</a:t>
            </a:r>
            <a:r>
              <a:rPr lang="en-US" altLang="zh-CN" sz="1800" b="0" dirty="0">
                <a:solidFill>
                  <a:srgbClr val="0000FF"/>
                </a:solidFill>
                <a:ea typeface="宋体" pitchFamily="2" charset="-122"/>
              </a:rPr>
              <a:t>));</a:t>
            </a:r>
          </a:p>
          <a:p>
            <a:r>
              <a:rPr lang="en-US" altLang="zh-CN" sz="1800" b="0" dirty="0">
                <a:solidFill>
                  <a:srgbClr val="0000FF"/>
                </a:solidFill>
                <a:ea typeface="宋体" pitchFamily="2" charset="-122"/>
              </a:rPr>
              <a:t>       pop(</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a:t>
            </a:r>
            <a:r>
              <a:rPr lang="zh-CN" altLang="en-US" sz="1800" b="0" dirty="0">
                <a:solidFill>
                  <a:srgbClr val="0000FF"/>
                </a:solidFill>
                <a:ea typeface="宋体" pitchFamily="2" charset="-122"/>
              </a:rPr>
              <a:t>； </a:t>
            </a:r>
            <a:r>
              <a:rPr lang="en-US" altLang="zh-CN" sz="1800" b="0" dirty="0">
                <a:solidFill>
                  <a:srgbClr val="0000FF"/>
                </a:solidFill>
                <a:ea typeface="宋体" pitchFamily="2" charset="-122"/>
              </a:rPr>
              <a:t>pop(offset);</a:t>
            </a:r>
          </a:p>
          <a:p>
            <a:r>
              <a:rPr lang="en-US" altLang="zh-CN" sz="1800" b="0" dirty="0">
                <a:solidFill>
                  <a:srgbClr val="0000FF"/>
                </a:solidFill>
                <a:ea typeface="宋体" pitchFamily="2" charset="-122"/>
              </a:rPr>
              <a:t>       </a:t>
            </a:r>
            <a:r>
              <a:rPr lang="en-US" altLang="zh-CN" sz="1800" b="0" dirty="0" err="1">
                <a:solidFill>
                  <a:srgbClr val="0000FF"/>
                </a:solidFill>
                <a:ea typeface="宋体" pitchFamily="2" charset="-122"/>
              </a:rPr>
              <a:t>enterproc</a:t>
            </a:r>
            <a:r>
              <a:rPr lang="en-US" altLang="zh-CN" sz="1800" b="0" dirty="0">
                <a:solidFill>
                  <a:srgbClr val="0000FF"/>
                </a:solidFill>
                <a:ea typeface="宋体" pitchFamily="2" charset="-122"/>
              </a:rPr>
              <a:t>(top(</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id.name</a:t>
            </a:r>
            <a:r>
              <a:rPr lang="zh-CN" altLang="en-US" sz="1800" b="0" dirty="0" smtClean="0">
                <a:solidFill>
                  <a:srgbClr val="0000FF"/>
                </a:solidFill>
                <a:ea typeface="宋体" pitchFamily="2" charset="-122"/>
              </a:rPr>
              <a:t>，</a:t>
            </a:r>
            <a:r>
              <a:rPr lang="en-US" altLang="zh-CN" sz="1800" b="0" dirty="0" smtClean="0">
                <a:solidFill>
                  <a:srgbClr val="0000FF"/>
                </a:solidFill>
                <a:ea typeface="宋体" pitchFamily="2" charset="-122"/>
              </a:rPr>
              <a:t>fun</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t</a:t>
            </a:r>
            <a:r>
              <a:rPr lang="en-US" altLang="zh-CN" sz="1800" b="0" dirty="0">
                <a:solidFill>
                  <a:srgbClr val="0000FF"/>
                </a:solidFill>
                <a:ea typeface="宋体" pitchFamily="2" charset="-122"/>
              </a:rPr>
              <a:t>)}</a:t>
            </a:r>
          </a:p>
        </p:txBody>
      </p:sp>
      <p:sp>
        <p:nvSpPr>
          <p:cNvPr id="204" name="Text Box 35"/>
          <p:cNvSpPr txBox="1">
            <a:spLocks noChangeArrowheads="1"/>
          </p:cNvSpPr>
          <p:nvPr/>
        </p:nvSpPr>
        <p:spPr bwMode="auto">
          <a:xfrm>
            <a:off x="7317305" y="4959170"/>
            <a:ext cx="1485165" cy="338554"/>
          </a:xfrm>
          <a:prstGeom prst="rect">
            <a:avLst/>
          </a:prstGeom>
          <a:solidFill>
            <a:schemeClr val="accent3">
              <a:lumMod val="95000"/>
            </a:schemeClr>
          </a:solidFill>
          <a:ln w="9525">
            <a:solidFill>
              <a:schemeClr val="tx1"/>
            </a:solidFill>
            <a:miter lim="800000"/>
            <a:headEnd/>
            <a:tailEnd/>
          </a:ln>
        </p:spPr>
        <p:txBody>
          <a:bodyPr wrap="square">
            <a:spAutoFit/>
          </a:bodyPr>
          <a:lstStyle/>
          <a:p>
            <a:pPr>
              <a:spcBef>
                <a:spcPct val="50000"/>
              </a:spcBef>
            </a:pPr>
            <a:r>
              <a:rPr lang="en-US" altLang="zh-CN" sz="1600" b="0" dirty="0" smtClean="0">
                <a:latin typeface="宋体" pitchFamily="2" charset="-122"/>
                <a:ea typeface="宋体" pitchFamily="2" charset="-122"/>
              </a:rPr>
              <a:t>2|8|</a:t>
            </a:r>
            <a:r>
              <a:rPr lang="en-US" altLang="zh-CN" sz="1400" b="0" dirty="0" smtClean="0">
                <a:latin typeface="宋体" pitchFamily="2" charset="-122"/>
                <a:ea typeface="宋体" pitchFamily="2" charset="-122"/>
              </a:rPr>
              <a:t>integer</a:t>
            </a:r>
            <a:r>
              <a:rPr lang="en-US" altLang="zh-CN" sz="1600" b="0" dirty="0" smtClean="0">
                <a:latin typeface="宋体" pitchFamily="2" charset="-122"/>
                <a:ea typeface="宋体" pitchFamily="2" charset="-122"/>
              </a:rPr>
              <a:t>|8</a:t>
            </a:r>
            <a:endParaRPr lang="en-US" altLang="zh-CN" sz="1600" b="0" dirty="0">
              <a:latin typeface="宋体" pitchFamily="2" charset="-122"/>
              <a:ea typeface="宋体" pitchFamily="2" charset="-122"/>
            </a:endParaRPr>
          </a:p>
        </p:txBody>
      </p:sp>
      <p:sp>
        <p:nvSpPr>
          <p:cNvPr id="216" name="Text Box 35"/>
          <p:cNvSpPr txBox="1">
            <a:spLocks noChangeArrowheads="1"/>
          </p:cNvSpPr>
          <p:nvPr/>
        </p:nvSpPr>
        <p:spPr bwMode="auto">
          <a:xfrm>
            <a:off x="2636785" y="3203975"/>
            <a:ext cx="1305145" cy="338554"/>
          </a:xfrm>
          <a:prstGeom prst="rect">
            <a:avLst/>
          </a:prstGeom>
          <a:solidFill>
            <a:schemeClr val="accent3">
              <a:lumMod val="95000"/>
            </a:schemeClr>
          </a:solidFill>
          <a:ln w="9525">
            <a:solidFill>
              <a:schemeClr val="tx1"/>
            </a:solidFill>
            <a:miter lim="800000"/>
            <a:headEnd/>
            <a:tailEnd/>
          </a:ln>
        </p:spPr>
        <p:txBody>
          <a:bodyPr wrap="square">
            <a:spAutoFit/>
          </a:bodyPr>
          <a:lstStyle/>
          <a:p>
            <a:pPr>
              <a:spcBef>
                <a:spcPct val="50000"/>
              </a:spcBef>
            </a:pPr>
            <a:r>
              <a:rPr lang="en-US" altLang="zh-CN" sz="1600" b="0" dirty="0" smtClean="0">
                <a:latin typeface="宋体" pitchFamily="2" charset="-122"/>
                <a:ea typeface="宋体" pitchFamily="2" charset="-122"/>
              </a:rPr>
              <a:t>2|8|void|8</a:t>
            </a:r>
            <a:endParaRPr lang="en-US" altLang="zh-CN" sz="1600" b="0" dirty="0">
              <a:latin typeface="宋体" pitchFamily="2" charset="-122"/>
              <a:ea typeface="宋体" pitchFamily="2" charset="-122"/>
            </a:endParaRPr>
          </a:p>
        </p:txBody>
      </p:sp>
      <p:sp>
        <p:nvSpPr>
          <p:cNvPr id="217" name="Text Box 164"/>
          <p:cNvSpPr txBox="1">
            <a:spLocks noChangeArrowheads="1"/>
          </p:cNvSpPr>
          <p:nvPr/>
        </p:nvSpPr>
        <p:spPr bwMode="auto">
          <a:xfrm>
            <a:off x="431540" y="5274205"/>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a:latin typeface="宋体" pitchFamily="2" charset="-122"/>
                <a:ea typeface="宋体" pitchFamily="2" charset="-122"/>
              </a:rPr>
              <a:t>D</a:t>
            </a:r>
            <a:r>
              <a:rPr lang="en-US" altLang="zh-CN" sz="1800" b="1" dirty="0">
                <a:latin typeface="宋体" pitchFamily="2" charset="-122"/>
                <a:ea typeface="宋体" pitchFamily="2" charset="-122"/>
                <a:sym typeface="Symbol" pitchFamily="18" charset="2"/>
              </a:rPr>
              <a:t></a:t>
            </a:r>
            <a:r>
              <a:rPr lang="en-US" altLang="zh-CN" sz="1800" b="1" dirty="0">
                <a:latin typeface="宋体" pitchFamily="2" charset="-122"/>
                <a:ea typeface="宋体" pitchFamily="2" charset="-122"/>
              </a:rPr>
              <a:t> </a:t>
            </a:r>
            <a:r>
              <a:rPr lang="en-US" altLang="zh-CN" sz="1800" b="1" dirty="0" smtClean="0">
                <a:latin typeface="宋体" pitchFamily="2" charset="-122"/>
                <a:ea typeface="宋体" pitchFamily="2" charset="-122"/>
              </a:rPr>
              <a:t>proc id N(A)</a:t>
            </a:r>
            <a:r>
              <a:rPr lang="zh-CN" altLang="en-US" sz="1800" b="1" dirty="0" smtClean="0">
                <a:latin typeface="宋体" pitchFamily="2" charset="-122"/>
                <a:ea typeface="宋体" pitchFamily="2" charset="-122"/>
              </a:rPr>
              <a:t>；</a:t>
            </a:r>
            <a:r>
              <a:rPr lang="en-US" altLang="zh-CN" sz="1800" b="1" dirty="0" smtClean="0">
                <a:latin typeface="宋体" pitchFamily="2" charset="-122"/>
                <a:ea typeface="宋体" pitchFamily="2" charset="-122"/>
              </a:rPr>
              <a:t>D</a:t>
            </a:r>
            <a:r>
              <a:rPr lang="en-US" altLang="zh-CN" sz="1800" b="1" baseline="-25000" dirty="0" smtClean="0">
                <a:latin typeface="宋体" pitchFamily="2" charset="-122"/>
                <a:ea typeface="宋体" pitchFamily="2" charset="-122"/>
              </a:rPr>
              <a:t>1</a:t>
            </a:r>
            <a:r>
              <a:rPr lang="zh-CN" altLang="en-US" sz="1800" b="1" dirty="0" smtClean="0">
                <a:latin typeface="宋体" pitchFamily="2" charset="-122"/>
                <a:ea typeface="宋体" pitchFamily="2" charset="-122"/>
              </a:rPr>
              <a:t>；</a:t>
            </a:r>
            <a:r>
              <a:rPr lang="en-US" altLang="zh-CN" sz="1800" b="1" dirty="0" smtClean="0">
                <a:latin typeface="宋体" pitchFamily="2" charset="-122"/>
                <a:ea typeface="宋体" pitchFamily="2" charset="-122"/>
              </a:rPr>
              <a:t>S</a:t>
            </a:r>
            <a:endParaRPr lang="en-US" altLang="zh-CN" sz="1800" b="1" dirty="0">
              <a:latin typeface="宋体" pitchFamily="2" charset="-122"/>
              <a:ea typeface="宋体" pitchFamily="2" charset="-122"/>
            </a:endParaRPr>
          </a:p>
          <a:p>
            <a:r>
              <a:rPr lang="en-US" altLang="zh-CN" sz="1800" b="0" dirty="0">
                <a:solidFill>
                  <a:srgbClr val="0000FF"/>
                </a:solidFill>
                <a:ea typeface="宋体" pitchFamily="2" charset="-122"/>
              </a:rPr>
              <a:t>   </a:t>
            </a:r>
            <a:r>
              <a:rPr lang="en-US" altLang="zh-CN" sz="1800" b="0" dirty="0" smtClean="0">
                <a:solidFill>
                  <a:srgbClr val="0000FF"/>
                </a:solidFill>
                <a:ea typeface="宋体" pitchFamily="2" charset="-122"/>
              </a:rPr>
              <a:t>{  t:=top(</a:t>
            </a:r>
            <a:r>
              <a:rPr lang="en-US" altLang="zh-CN" sz="1800" b="0" dirty="0" err="1" smtClean="0">
                <a:solidFill>
                  <a:srgbClr val="0000FF"/>
                </a:solidFill>
                <a:ea typeface="宋体" pitchFamily="2" charset="-122"/>
              </a:rPr>
              <a:t>tableptr</a:t>
            </a:r>
            <a:r>
              <a:rPr lang="en-US" altLang="zh-CN" sz="1800" b="0" dirty="0" smtClean="0">
                <a:solidFill>
                  <a:srgbClr val="0000FF"/>
                </a:solidFill>
                <a:ea typeface="宋体" pitchFamily="2" charset="-122"/>
              </a:rPr>
              <a:t>);</a:t>
            </a:r>
          </a:p>
          <a:p>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addtheader</a:t>
            </a:r>
            <a:r>
              <a:rPr lang="en-US" altLang="zh-CN" sz="1800" b="0" dirty="0" smtClean="0">
                <a:solidFill>
                  <a:srgbClr val="0000FF"/>
                </a:solidFill>
                <a:ea typeface="宋体" pitchFamily="2" charset="-122"/>
              </a:rPr>
              <a:t>(t, A.num, </a:t>
            </a:r>
            <a:r>
              <a:rPr lang="en-US" altLang="zh-CN" sz="1800" b="0" dirty="0" err="1" smtClean="0">
                <a:solidFill>
                  <a:srgbClr val="0000FF"/>
                </a:solidFill>
                <a:ea typeface="宋体" pitchFamily="2" charset="-122"/>
              </a:rPr>
              <a:t>A.pwth</a:t>
            </a:r>
            <a:r>
              <a:rPr lang="en-US" altLang="zh-CN" sz="1800" b="0" dirty="0" smtClean="0">
                <a:solidFill>
                  <a:srgbClr val="0000FF"/>
                </a:solidFill>
                <a:ea typeface="宋体" pitchFamily="2" charset="-122"/>
              </a:rPr>
              <a:t>, void, top(offset));</a:t>
            </a:r>
          </a:p>
          <a:p>
            <a:r>
              <a:rPr lang="en-US" altLang="zh-CN" sz="1800" b="0" dirty="0" smtClean="0">
                <a:solidFill>
                  <a:srgbClr val="0000FF"/>
                </a:solidFill>
                <a:ea typeface="宋体" pitchFamily="2" charset="-122"/>
              </a:rPr>
              <a:t>       pop(</a:t>
            </a:r>
            <a:r>
              <a:rPr lang="en-US" altLang="zh-CN" sz="1800" b="0" dirty="0" err="1" smtClean="0">
                <a:solidFill>
                  <a:srgbClr val="0000FF"/>
                </a:solidFill>
                <a:ea typeface="宋体" pitchFamily="2" charset="-122"/>
              </a:rPr>
              <a:t>tableptr</a:t>
            </a:r>
            <a:r>
              <a:rPr lang="en-US" altLang="zh-CN" sz="1800" b="0" dirty="0" smtClean="0">
                <a:solidFill>
                  <a:srgbClr val="0000FF"/>
                </a:solidFill>
                <a:ea typeface="宋体" pitchFamily="2" charset="-122"/>
              </a:rPr>
              <a:t>)</a:t>
            </a:r>
            <a:r>
              <a:rPr lang="zh-CN" altLang="en-US" sz="1800" b="0" dirty="0" smtClean="0">
                <a:solidFill>
                  <a:srgbClr val="0000FF"/>
                </a:solidFill>
                <a:ea typeface="宋体" pitchFamily="2" charset="-122"/>
              </a:rPr>
              <a:t>； </a:t>
            </a:r>
            <a:r>
              <a:rPr lang="en-US" altLang="zh-CN" sz="1800" b="0" dirty="0" smtClean="0">
                <a:solidFill>
                  <a:srgbClr val="0000FF"/>
                </a:solidFill>
                <a:ea typeface="宋体" pitchFamily="2" charset="-122"/>
              </a:rPr>
              <a:t>pop(offset);</a:t>
            </a:r>
          </a:p>
          <a:p>
            <a:r>
              <a:rPr lang="en-US" altLang="zh-CN" sz="1800" b="0" dirty="0" smtClean="0">
                <a:solidFill>
                  <a:srgbClr val="0000FF"/>
                </a:solidFill>
                <a:ea typeface="宋体" pitchFamily="2" charset="-122"/>
              </a:rPr>
              <a:t>       </a:t>
            </a:r>
            <a:r>
              <a:rPr lang="en-US" altLang="zh-CN" sz="1800" b="0" dirty="0" err="1" smtClean="0">
                <a:solidFill>
                  <a:srgbClr val="0000FF"/>
                </a:solidFill>
                <a:ea typeface="宋体" pitchFamily="2" charset="-122"/>
              </a:rPr>
              <a:t>enterproc</a:t>
            </a:r>
            <a:r>
              <a:rPr lang="en-US" altLang="zh-CN" sz="1800" b="0" dirty="0" smtClean="0">
                <a:solidFill>
                  <a:srgbClr val="0000FF"/>
                </a:solidFill>
                <a:ea typeface="宋体" pitchFamily="2" charset="-122"/>
              </a:rPr>
              <a:t>(top(</a:t>
            </a:r>
            <a:r>
              <a:rPr lang="en-US" altLang="zh-CN" sz="1800" b="0" dirty="0" err="1" smtClean="0">
                <a:solidFill>
                  <a:srgbClr val="0000FF"/>
                </a:solidFill>
                <a:ea typeface="宋体" pitchFamily="2" charset="-122"/>
              </a:rPr>
              <a:t>tableptr</a:t>
            </a:r>
            <a:r>
              <a:rPr lang="en-US" altLang="zh-CN" sz="1800" b="0" dirty="0" smtClean="0">
                <a:solidFill>
                  <a:srgbClr val="0000FF"/>
                </a:solidFill>
                <a:ea typeface="宋体" pitchFamily="2" charset="-122"/>
              </a:rPr>
              <a:t>)</a:t>
            </a:r>
            <a:r>
              <a:rPr lang="zh-CN" altLang="en-US" sz="1800" b="0" dirty="0" smtClean="0">
                <a:solidFill>
                  <a:srgbClr val="0000FF"/>
                </a:solidFill>
                <a:ea typeface="宋体" pitchFamily="2" charset="-122"/>
              </a:rPr>
              <a:t>，</a:t>
            </a:r>
            <a:r>
              <a:rPr lang="en-US" altLang="zh-CN" sz="1800" b="0" dirty="0" smtClean="0">
                <a:solidFill>
                  <a:srgbClr val="0000FF"/>
                </a:solidFill>
                <a:ea typeface="宋体" pitchFamily="2" charset="-122"/>
              </a:rPr>
              <a:t>id.name</a:t>
            </a:r>
            <a:r>
              <a:rPr lang="zh-CN" altLang="en-US" sz="1800" b="0" dirty="0" smtClean="0">
                <a:solidFill>
                  <a:srgbClr val="0000FF"/>
                </a:solidFill>
                <a:ea typeface="宋体" pitchFamily="2" charset="-122"/>
              </a:rPr>
              <a:t>，</a:t>
            </a:r>
            <a:r>
              <a:rPr lang="en-US" altLang="zh-CN" sz="1800" b="0" dirty="0" smtClean="0">
                <a:solidFill>
                  <a:srgbClr val="0000FF"/>
                </a:solidFill>
                <a:ea typeface="宋体" pitchFamily="2" charset="-122"/>
              </a:rPr>
              <a:t>proc</a:t>
            </a:r>
            <a:r>
              <a:rPr lang="zh-CN" altLang="en-US" sz="1800" b="0" dirty="0" smtClean="0">
                <a:solidFill>
                  <a:srgbClr val="0000FF"/>
                </a:solidFill>
                <a:ea typeface="宋体" pitchFamily="2" charset="-122"/>
              </a:rPr>
              <a:t>，</a:t>
            </a:r>
            <a:r>
              <a:rPr lang="en-US" altLang="zh-CN" sz="1800" b="0" dirty="0" smtClean="0">
                <a:solidFill>
                  <a:srgbClr val="FF0000"/>
                </a:solidFill>
                <a:ea typeface="宋体" pitchFamily="2" charset="-122"/>
              </a:rPr>
              <a:t>t</a:t>
            </a:r>
            <a:r>
              <a:rPr lang="en-US" altLang="zh-CN" sz="1800" b="0" dirty="0" smtClean="0">
                <a:solidFill>
                  <a:srgbClr val="0000FF"/>
                </a:solidFill>
                <a:ea typeface="宋体" pitchFamily="2" charset="-122"/>
              </a:rPr>
              <a:t>)}</a:t>
            </a:r>
            <a:endParaRPr lang="en-US" altLang="zh-CN" sz="1800" b="0" dirty="0">
              <a:solidFill>
                <a:srgbClr val="0000FF"/>
              </a:solidFill>
              <a:ea typeface="宋体" pitchFamily="2" charset="-122"/>
            </a:endParaRPr>
          </a:p>
        </p:txBody>
      </p:sp>
      <p:sp>
        <p:nvSpPr>
          <p:cNvPr id="218" name="Text Box 170"/>
          <p:cNvSpPr txBox="1">
            <a:spLocks noChangeArrowheads="1"/>
          </p:cNvSpPr>
          <p:nvPr/>
        </p:nvSpPr>
        <p:spPr bwMode="auto">
          <a:xfrm>
            <a:off x="431540" y="5274205"/>
            <a:ext cx="5760000" cy="1440000"/>
          </a:xfrm>
          <a:prstGeom prst="rect">
            <a:avLst/>
          </a:prstGeom>
          <a:solidFill>
            <a:schemeClr val="bg1"/>
          </a:solidFill>
          <a:ln w="9525">
            <a:noFill/>
            <a:miter lim="800000"/>
            <a:headEnd/>
            <a:tailEnd/>
          </a:ln>
        </p:spPr>
        <p:txBody>
          <a:bodyPr wrap="square" lIns="0" tIns="0" rIns="0" bIns="0">
            <a:spAutoFit/>
          </a:bodyPr>
          <a:lstStyle/>
          <a:p>
            <a:pPr>
              <a:spcBef>
                <a:spcPct val="50000"/>
              </a:spcBef>
            </a:pPr>
            <a:r>
              <a:rPr lang="en-US" altLang="zh-CN" sz="1800" b="1" dirty="0">
                <a:latin typeface="宋体" pitchFamily="2" charset="-122"/>
                <a:ea typeface="宋体" pitchFamily="2" charset="-122"/>
              </a:rPr>
              <a:t>P</a:t>
            </a:r>
            <a:r>
              <a:rPr lang="en-US" altLang="zh-CN" sz="1800" b="1" dirty="0">
                <a:latin typeface="宋体" pitchFamily="2" charset="-122"/>
                <a:ea typeface="宋体" pitchFamily="2" charset="-122"/>
                <a:sym typeface="Symbol" pitchFamily="18" charset="2"/>
              </a:rPr>
              <a:t></a:t>
            </a:r>
            <a:r>
              <a:rPr lang="en-US" altLang="zh-CN" sz="1800" b="1" dirty="0">
                <a:latin typeface="宋体" pitchFamily="2" charset="-122"/>
                <a:ea typeface="宋体" pitchFamily="2" charset="-122"/>
              </a:rPr>
              <a:t> M D</a:t>
            </a:r>
            <a:endParaRPr lang="en-US" altLang="zh-CN" sz="1400" b="1" dirty="0">
              <a:latin typeface="宋体" pitchFamily="2" charset="-122"/>
              <a:ea typeface="宋体" pitchFamily="2" charset="-122"/>
            </a:endParaRPr>
          </a:p>
          <a:p>
            <a:r>
              <a:rPr lang="en-US" altLang="zh-CN" sz="1800" b="0" dirty="0">
                <a:solidFill>
                  <a:srgbClr val="0000FF"/>
                </a:solidFill>
                <a:ea typeface="宋体" pitchFamily="2" charset="-122"/>
              </a:rPr>
              <a:t>   {  </a:t>
            </a:r>
            <a:r>
              <a:rPr lang="en-US" altLang="zh-CN" sz="1800" b="0" dirty="0" err="1">
                <a:solidFill>
                  <a:srgbClr val="0000FF"/>
                </a:solidFill>
                <a:ea typeface="宋体" pitchFamily="2" charset="-122"/>
              </a:rPr>
              <a:t>addwidth</a:t>
            </a:r>
            <a:r>
              <a:rPr lang="en-US" altLang="zh-CN" sz="1800" b="0" dirty="0">
                <a:solidFill>
                  <a:srgbClr val="0000FF"/>
                </a:solidFill>
                <a:ea typeface="宋体" pitchFamily="2" charset="-122"/>
              </a:rPr>
              <a:t>(top(</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a:t>
            </a:r>
            <a:r>
              <a:rPr lang="zh-CN" altLang="en-US" sz="1800" b="0" dirty="0">
                <a:solidFill>
                  <a:srgbClr val="0000FF"/>
                </a:solidFill>
                <a:ea typeface="宋体" pitchFamily="2" charset="-122"/>
              </a:rPr>
              <a:t>，</a:t>
            </a:r>
            <a:r>
              <a:rPr lang="en-US" altLang="zh-CN" sz="1800" b="0" dirty="0">
                <a:solidFill>
                  <a:srgbClr val="0000FF"/>
                </a:solidFill>
                <a:ea typeface="宋体" pitchFamily="2" charset="-122"/>
              </a:rPr>
              <a:t>top(offset));</a:t>
            </a:r>
          </a:p>
          <a:p>
            <a:r>
              <a:rPr lang="en-US" altLang="zh-CN" sz="1800" b="0" dirty="0">
                <a:solidFill>
                  <a:srgbClr val="0000FF"/>
                </a:solidFill>
                <a:ea typeface="宋体" pitchFamily="2" charset="-122"/>
              </a:rPr>
              <a:t>       pop(</a:t>
            </a:r>
            <a:r>
              <a:rPr lang="en-US" altLang="zh-CN" sz="1800" b="0" dirty="0" err="1">
                <a:solidFill>
                  <a:srgbClr val="0000FF"/>
                </a:solidFill>
                <a:ea typeface="宋体" pitchFamily="2" charset="-122"/>
              </a:rPr>
              <a:t>tableptr</a:t>
            </a:r>
            <a:r>
              <a:rPr lang="en-US" altLang="zh-CN" sz="1800" b="0" dirty="0">
                <a:solidFill>
                  <a:srgbClr val="0000FF"/>
                </a:solidFill>
                <a:ea typeface="宋体" pitchFamily="2" charset="-122"/>
              </a:rPr>
              <a:t>)</a:t>
            </a:r>
            <a:r>
              <a:rPr lang="zh-CN" altLang="en-US" sz="1800" b="0" dirty="0">
                <a:solidFill>
                  <a:srgbClr val="0000FF"/>
                </a:solidFill>
                <a:ea typeface="宋体" pitchFamily="2" charset="-122"/>
              </a:rPr>
              <a:t>； </a:t>
            </a:r>
            <a:r>
              <a:rPr lang="en-US" altLang="zh-CN" sz="1800" b="0" dirty="0">
                <a:solidFill>
                  <a:srgbClr val="0000FF"/>
                </a:solidFill>
                <a:ea typeface="宋体" pitchFamily="2" charset="-122"/>
              </a:rPr>
              <a:t>pop(offset)  }</a:t>
            </a:r>
          </a:p>
          <a:p>
            <a:endParaRPr lang="en-US" altLang="zh-CN" sz="1800" b="0" dirty="0">
              <a:solidFill>
                <a:srgbClr val="0000FF"/>
              </a:solidFill>
              <a:ea typeface="宋体" pitchFamily="2" charset="-122"/>
            </a:endParaRPr>
          </a:p>
          <a:p>
            <a:endParaRPr lang="en-US" altLang="zh-CN" sz="1800" b="0" dirty="0">
              <a:solidFill>
                <a:srgbClr val="0000FF"/>
              </a:solidFill>
              <a:ea typeface="宋体" pitchFamily="2" charset="-122"/>
            </a:endParaRPr>
          </a:p>
        </p:txBody>
      </p:sp>
      <p:grpSp>
        <p:nvGrpSpPr>
          <p:cNvPr id="150" name="Group 75"/>
          <p:cNvGrpSpPr>
            <a:grpSpLocks/>
          </p:cNvGrpSpPr>
          <p:nvPr/>
        </p:nvGrpSpPr>
        <p:grpSpPr bwMode="auto">
          <a:xfrm>
            <a:off x="2096725" y="1223755"/>
            <a:ext cx="5310591" cy="990110"/>
            <a:chOff x="2064" y="1728"/>
            <a:chExt cx="2304" cy="240"/>
          </a:xfrm>
        </p:grpSpPr>
        <p:sp>
          <p:nvSpPr>
            <p:cNvPr id="151" name="Line 76"/>
            <p:cNvSpPr>
              <a:spLocks noChangeShapeType="1"/>
            </p:cNvSpPr>
            <p:nvPr/>
          </p:nvSpPr>
          <p:spPr bwMode="auto">
            <a:xfrm flipH="1">
              <a:off x="3646" y="1968"/>
              <a:ext cx="722" cy="0"/>
            </a:xfrm>
            <a:prstGeom prst="line">
              <a:avLst/>
            </a:prstGeom>
            <a:noFill/>
            <a:ln w="28575">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77"/>
            <p:cNvSpPr>
              <a:spLocks noChangeShapeType="1"/>
            </p:cNvSpPr>
            <p:nvPr/>
          </p:nvSpPr>
          <p:spPr bwMode="auto">
            <a:xfrm flipH="1">
              <a:off x="2064" y="1728"/>
              <a:ext cx="158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78"/>
            <p:cNvSpPr>
              <a:spLocks noChangeShapeType="1"/>
            </p:cNvSpPr>
            <p:nvPr/>
          </p:nvSpPr>
          <p:spPr bwMode="auto">
            <a:xfrm>
              <a:off x="3646" y="1728"/>
              <a:ext cx="0"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 name="Group 79"/>
          <p:cNvGrpSpPr>
            <a:grpSpLocks/>
          </p:cNvGrpSpPr>
          <p:nvPr/>
        </p:nvGrpSpPr>
        <p:grpSpPr bwMode="auto">
          <a:xfrm>
            <a:off x="2096725" y="1358771"/>
            <a:ext cx="2384877" cy="1755194"/>
            <a:chOff x="2064" y="2016"/>
            <a:chExt cx="480" cy="384"/>
          </a:xfrm>
        </p:grpSpPr>
        <p:sp>
          <p:nvSpPr>
            <p:cNvPr id="155" name="Line 80"/>
            <p:cNvSpPr>
              <a:spLocks noChangeShapeType="1"/>
            </p:cNvSpPr>
            <p:nvPr/>
          </p:nvSpPr>
          <p:spPr bwMode="auto">
            <a:xfrm flipH="1" flipV="1">
              <a:off x="2453" y="2400"/>
              <a:ext cx="91" cy="0"/>
            </a:xfrm>
            <a:prstGeom prst="line">
              <a:avLst/>
            </a:prstGeom>
            <a:noFill/>
            <a:ln w="28575">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81"/>
            <p:cNvSpPr>
              <a:spLocks noChangeShapeType="1"/>
            </p:cNvSpPr>
            <p:nvPr/>
          </p:nvSpPr>
          <p:spPr bwMode="auto">
            <a:xfrm flipH="1">
              <a:off x="2064" y="2016"/>
              <a:ext cx="389"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82"/>
            <p:cNvSpPr>
              <a:spLocks noChangeShapeType="1"/>
            </p:cNvSpPr>
            <p:nvPr/>
          </p:nvSpPr>
          <p:spPr bwMode="auto">
            <a:xfrm flipH="1">
              <a:off x="2453" y="2016"/>
              <a:ext cx="0" cy="384"/>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 name="Group 90"/>
          <p:cNvGrpSpPr>
            <a:grpSpLocks/>
          </p:cNvGrpSpPr>
          <p:nvPr/>
        </p:nvGrpSpPr>
        <p:grpSpPr bwMode="auto">
          <a:xfrm>
            <a:off x="3941930" y="3383995"/>
            <a:ext cx="3150763" cy="1755440"/>
            <a:chOff x="3220" y="3010"/>
            <a:chExt cx="709" cy="312"/>
          </a:xfrm>
        </p:grpSpPr>
        <p:sp>
          <p:nvSpPr>
            <p:cNvPr id="164" name="Line 71"/>
            <p:cNvSpPr>
              <a:spLocks noChangeShapeType="1"/>
            </p:cNvSpPr>
            <p:nvPr/>
          </p:nvSpPr>
          <p:spPr bwMode="auto">
            <a:xfrm flipH="1" flipV="1">
              <a:off x="3271" y="3322"/>
              <a:ext cx="658" cy="0"/>
            </a:xfrm>
            <a:prstGeom prst="line">
              <a:avLst/>
            </a:prstGeom>
            <a:noFill/>
            <a:ln w="28575">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73"/>
            <p:cNvSpPr>
              <a:spLocks noChangeShapeType="1"/>
            </p:cNvSpPr>
            <p:nvPr/>
          </p:nvSpPr>
          <p:spPr bwMode="auto">
            <a:xfrm flipH="1">
              <a:off x="3220" y="3010"/>
              <a:ext cx="51"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66" name="AutoShape 89"/>
            <p:cNvCxnSpPr>
              <a:cxnSpLocks noChangeShapeType="1"/>
            </p:cNvCxnSpPr>
            <p:nvPr/>
          </p:nvCxnSpPr>
          <p:spPr bwMode="auto">
            <a:xfrm>
              <a:off x="3271" y="3010"/>
              <a:ext cx="0" cy="312"/>
            </a:xfrm>
            <a:prstGeom prst="straightConnector1">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7" name="Group 92"/>
          <p:cNvGrpSpPr>
            <a:grpSpLocks/>
          </p:cNvGrpSpPr>
          <p:nvPr/>
        </p:nvGrpSpPr>
        <p:grpSpPr bwMode="auto">
          <a:xfrm>
            <a:off x="476544" y="1268760"/>
            <a:ext cx="1935215" cy="2160240"/>
            <a:chOff x="215" y="743"/>
            <a:chExt cx="1683" cy="2267"/>
          </a:xfrm>
        </p:grpSpPr>
        <p:grpSp>
          <p:nvGrpSpPr>
            <p:cNvPr id="168" name="Group 62"/>
            <p:cNvGrpSpPr>
              <a:grpSpLocks/>
            </p:cNvGrpSpPr>
            <p:nvPr/>
          </p:nvGrpSpPr>
          <p:grpSpPr bwMode="auto">
            <a:xfrm>
              <a:off x="215" y="743"/>
              <a:ext cx="1683" cy="2267"/>
              <a:chOff x="1872" y="2352"/>
              <a:chExt cx="314" cy="720"/>
            </a:xfrm>
          </p:grpSpPr>
          <p:sp>
            <p:nvSpPr>
              <p:cNvPr id="173" name="Line 63"/>
              <p:cNvSpPr>
                <a:spLocks noChangeShapeType="1"/>
              </p:cNvSpPr>
              <p:nvPr/>
            </p:nvSpPr>
            <p:spPr bwMode="auto">
              <a:xfrm flipH="1">
                <a:off x="1872" y="3072"/>
                <a:ext cx="314"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Line 64"/>
              <p:cNvSpPr>
                <a:spLocks noChangeShapeType="1"/>
              </p:cNvSpPr>
              <p:nvPr/>
            </p:nvSpPr>
            <p:spPr bwMode="auto">
              <a:xfrm flipV="1">
                <a:off x="1872" y="2352"/>
                <a:ext cx="0" cy="72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9" name="Line 91"/>
            <p:cNvSpPr>
              <a:spLocks noChangeShapeType="1"/>
            </p:cNvSpPr>
            <p:nvPr/>
          </p:nvSpPr>
          <p:spPr bwMode="auto">
            <a:xfrm>
              <a:off x="216" y="743"/>
              <a:ext cx="401"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5" name="Text Box 170"/>
          <p:cNvSpPr txBox="1">
            <a:spLocks noChangeArrowheads="1"/>
          </p:cNvSpPr>
          <p:nvPr/>
        </p:nvSpPr>
        <p:spPr bwMode="auto">
          <a:xfrm>
            <a:off x="791580" y="5094185"/>
            <a:ext cx="5760000" cy="1107996"/>
          </a:xfrm>
          <a:prstGeom prst="rect">
            <a:avLst/>
          </a:prstGeom>
          <a:solidFill>
            <a:schemeClr val="bg1"/>
          </a:solidFill>
          <a:ln w="9525">
            <a:noFill/>
            <a:miter lim="800000"/>
            <a:headEnd/>
            <a:tailEnd/>
          </a:ln>
        </p:spPr>
        <p:txBody>
          <a:bodyPr wrap="square" lIns="0" tIns="0" rIns="0" bIns="0">
            <a:spAutoFit/>
          </a:bodyPr>
          <a:lstStyle/>
          <a:p>
            <a:pPr eaLnBrk="1" hangingPunct="1">
              <a:buNone/>
            </a:pPr>
            <a:r>
              <a:rPr lang="en-US" altLang="zh-CN" sz="1800" dirty="0" smtClean="0">
                <a:cs typeface="Times New Roman" panose="02020603050405020304" pitchFamily="18" charset="0"/>
                <a:sym typeface="Symbol" pitchFamily="18" charset="2"/>
              </a:rPr>
              <a:t>A</a:t>
            </a:r>
          </a:p>
          <a:p>
            <a:r>
              <a:rPr lang="en-US" altLang="zh-CN" sz="1800" b="0" dirty="0" smtClean="0">
                <a:solidFill>
                  <a:srgbClr val="0000FF"/>
                </a:solidFill>
                <a:ea typeface="宋体" pitchFamily="2" charset="-122"/>
              </a:rPr>
              <a:t>   {A.num=0; </a:t>
            </a:r>
            <a:r>
              <a:rPr lang="en-US" altLang="zh-CN" sz="1800" b="0" dirty="0" err="1" smtClean="0">
                <a:solidFill>
                  <a:srgbClr val="0000FF"/>
                </a:solidFill>
                <a:ea typeface="宋体" pitchFamily="2" charset="-122"/>
              </a:rPr>
              <a:t>A.pwth</a:t>
            </a:r>
            <a:r>
              <a:rPr lang="en-US" altLang="zh-CN" sz="1800" b="0" dirty="0" smtClean="0">
                <a:solidFill>
                  <a:srgbClr val="0000FF"/>
                </a:solidFill>
                <a:ea typeface="宋体" pitchFamily="2" charset="-122"/>
              </a:rPr>
              <a:t>=0; </a:t>
            </a:r>
            <a:r>
              <a:rPr lang="en-US" altLang="zh-CN" sz="1800" b="0" dirty="0">
                <a:solidFill>
                  <a:srgbClr val="0000FF"/>
                </a:solidFill>
                <a:ea typeface="宋体" pitchFamily="2" charset="-122"/>
              </a:rPr>
              <a:t>}</a:t>
            </a:r>
          </a:p>
          <a:p>
            <a:endParaRPr lang="en-US" altLang="zh-CN" sz="1800" b="0" dirty="0">
              <a:solidFill>
                <a:srgbClr val="0000FF"/>
              </a:solidFill>
              <a:ea typeface="宋体" pitchFamily="2" charset="-122"/>
            </a:endParaRPr>
          </a:p>
          <a:p>
            <a:endParaRPr lang="en-US" altLang="zh-CN" sz="1800" b="0" dirty="0">
              <a:solidFill>
                <a:srgbClr val="0000FF"/>
              </a:solidFill>
              <a:ea typeface="宋体" pitchFamily="2" charset="-122"/>
            </a:endParaRPr>
          </a:p>
        </p:txBody>
      </p:sp>
      <p:sp>
        <p:nvSpPr>
          <p:cNvPr id="191" name="Text Box 170"/>
          <p:cNvSpPr txBox="1">
            <a:spLocks noChangeArrowheads="1"/>
          </p:cNvSpPr>
          <p:nvPr/>
        </p:nvSpPr>
        <p:spPr bwMode="auto">
          <a:xfrm>
            <a:off x="431540" y="5184195"/>
            <a:ext cx="5760000" cy="1107996"/>
          </a:xfrm>
          <a:prstGeom prst="rect">
            <a:avLst/>
          </a:prstGeom>
          <a:solidFill>
            <a:schemeClr val="bg1"/>
          </a:solidFill>
          <a:ln w="9525">
            <a:noFill/>
            <a:miter lim="800000"/>
            <a:headEnd/>
            <a:tailEnd/>
          </a:ln>
        </p:spPr>
        <p:txBody>
          <a:bodyPr wrap="square" lIns="0" tIns="0" rIns="0" bIns="0">
            <a:spAutoFit/>
          </a:bodyPr>
          <a:lstStyle/>
          <a:p>
            <a:pPr eaLnBrk="1" hangingPunct="1">
              <a:buNone/>
            </a:pPr>
            <a:r>
              <a:rPr lang="en-US" altLang="zh-CN" sz="1800" dirty="0" smtClean="0">
                <a:cs typeface="Times New Roman" panose="02020603050405020304" pitchFamily="18" charset="0"/>
                <a:sym typeface="Symbol" pitchFamily="18" charset="2"/>
              </a:rPr>
              <a:t>A </a:t>
            </a:r>
            <a:r>
              <a:rPr lang="en-US" altLang="zh-CN" sz="1800" dirty="0" err="1" smtClean="0">
                <a:cs typeface="Times New Roman" panose="02020603050405020304" pitchFamily="18" charset="0"/>
                <a:sym typeface="Symbol" pitchFamily="18" charset="2"/>
              </a:rPr>
              <a:t>paramlist</a:t>
            </a:r>
            <a:endParaRPr lang="en-US" altLang="zh-CN" sz="1800" dirty="0" smtClean="0">
              <a:cs typeface="Times New Roman" panose="02020603050405020304" pitchFamily="18" charset="0"/>
              <a:sym typeface="Symbol" pitchFamily="18" charset="2"/>
            </a:endParaRPr>
          </a:p>
          <a:p>
            <a:r>
              <a:rPr lang="en-US" altLang="zh-CN" sz="1800" b="0" dirty="0" smtClean="0">
                <a:solidFill>
                  <a:srgbClr val="0000FF"/>
                </a:solidFill>
                <a:ea typeface="宋体" pitchFamily="2" charset="-122"/>
              </a:rPr>
              <a:t>   {A.num=paramlist.num; </a:t>
            </a:r>
            <a:r>
              <a:rPr lang="en-US" altLang="zh-CN" sz="1800" b="0" dirty="0" err="1" smtClean="0">
                <a:solidFill>
                  <a:srgbClr val="0000FF"/>
                </a:solidFill>
                <a:ea typeface="宋体" pitchFamily="2" charset="-122"/>
              </a:rPr>
              <a:t>A.pwth</a:t>
            </a:r>
            <a:r>
              <a:rPr lang="en-US" altLang="zh-CN" sz="1800" b="0" dirty="0" smtClean="0">
                <a:solidFill>
                  <a:srgbClr val="0000FF"/>
                </a:solidFill>
                <a:ea typeface="宋体" pitchFamily="2" charset="-122"/>
              </a:rPr>
              <a:t>=</a:t>
            </a:r>
            <a:r>
              <a:rPr lang="en-US" altLang="zh-CN" sz="1800" b="0" dirty="0" err="1" smtClean="0">
                <a:solidFill>
                  <a:srgbClr val="0000FF"/>
                </a:solidFill>
                <a:ea typeface="宋体" pitchFamily="2" charset="-122"/>
              </a:rPr>
              <a:t>paramlist.pwth</a:t>
            </a:r>
            <a:r>
              <a:rPr lang="en-US" altLang="zh-CN" sz="1800" b="0" dirty="0" smtClean="0">
                <a:solidFill>
                  <a:srgbClr val="0000FF"/>
                </a:solidFill>
                <a:ea typeface="宋体" pitchFamily="2" charset="-122"/>
              </a:rPr>
              <a:t>; }</a:t>
            </a:r>
            <a:endParaRPr lang="en-US" altLang="zh-CN" sz="1800" b="0" dirty="0">
              <a:solidFill>
                <a:srgbClr val="0000FF"/>
              </a:solidFill>
              <a:ea typeface="宋体" pitchFamily="2" charset="-122"/>
            </a:endParaRPr>
          </a:p>
          <a:p>
            <a:endParaRPr lang="en-US" altLang="zh-CN" sz="1800" b="0" dirty="0">
              <a:solidFill>
                <a:srgbClr val="0000FF"/>
              </a:solidFill>
              <a:ea typeface="宋体" pitchFamily="2" charset="-122"/>
            </a:endParaRPr>
          </a:p>
          <a:p>
            <a:endParaRPr lang="en-US" altLang="zh-CN" sz="1800" b="0" dirty="0">
              <a:solidFill>
                <a:srgbClr val="0000FF"/>
              </a:solidFill>
              <a:ea typeface="宋体" pitchFamily="2" charset="-122"/>
            </a:endParaRPr>
          </a:p>
        </p:txBody>
      </p:sp>
      <p:sp>
        <p:nvSpPr>
          <p:cNvPr id="200" name="Text Box 170"/>
          <p:cNvSpPr txBox="1">
            <a:spLocks noChangeArrowheads="1"/>
          </p:cNvSpPr>
          <p:nvPr/>
        </p:nvSpPr>
        <p:spPr bwMode="auto">
          <a:xfrm>
            <a:off x="431540" y="5229200"/>
            <a:ext cx="5760000" cy="1107996"/>
          </a:xfrm>
          <a:prstGeom prst="rect">
            <a:avLst/>
          </a:prstGeom>
          <a:solidFill>
            <a:schemeClr val="bg1"/>
          </a:solidFill>
          <a:ln w="9525">
            <a:noFill/>
            <a:miter lim="800000"/>
            <a:headEnd/>
            <a:tailEnd/>
          </a:ln>
        </p:spPr>
        <p:txBody>
          <a:bodyPr wrap="square" lIns="0" tIns="0" rIns="0" bIns="0">
            <a:spAutoFit/>
          </a:bodyPr>
          <a:lstStyle/>
          <a:p>
            <a:pPr eaLnBrk="1" hangingPunct="1">
              <a:buNone/>
            </a:pPr>
            <a:r>
              <a:rPr lang="en-US" altLang="zh-CN" sz="1800" dirty="0" smtClean="0">
                <a:cs typeface="Times New Roman" panose="02020603050405020304" pitchFamily="18" charset="0"/>
                <a:sym typeface="Symbol" pitchFamily="18" charset="2"/>
              </a:rPr>
              <a:t>A </a:t>
            </a:r>
            <a:r>
              <a:rPr lang="en-US" altLang="zh-CN" sz="1800" dirty="0" err="1" smtClean="0">
                <a:cs typeface="Times New Roman" panose="02020603050405020304" pitchFamily="18" charset="0"/>
                <a:sym typeface="Symbol" pitchFamily="18" charset="2"/>
              </a:rPr>
              <a:t>paramlist</a:t>
            </a:r>
            <a:endParaRPr lang="en-US" altLang="zh-CN" sz="1800" dirty="0" smtClean="0">
              <a:cs typeface="Times New Roman" panose="02020603050405020304" pitchFamily="18" charset="0"/>
              <a:sym typeface="Symbol" pitchFamily="18" charset="2"/>
            </a:endParaRPr>
          </a:p>
          <a:p>
            <a:r>
              <a:rPr lang="en-US" altLang="zh-CN" sz="1800" b="0" dirty="0" smtClean="0">
                <a:solidFill>
                  <a:srgbClr val="0000FF"/>
                </a:solidFill>
                <a:ea typeface="宋体" pitchFamily="2" charset="-122"/>
              </a:rPr>
              <a:t>   {A.num=paramlist.num; </a:t>
            </a:r>
            <a:r>
              <a:rPr lang="en-US" altLang="zh-CN" sz="1800" b="0" dirty="0" err="1" smtClean="0">
                <a:solidFill>
                  <a:srgbClr val="0000FF"/>
                </a:solidFill>
                <a:ea typeface="宋体" pitchFamily="2" charset="-122"/>
              </a:rPr>
              <a:t>A.pwth</a:t>
            </a:r>
            <a:r>
              <a:rPr lang="en-US" altLang="zh-CN" sz="1800" b="0" dirty="0" smtClean="0">
                <a:solidFill>
                  <a:srgbClr val="0000FF"/>
                </a:solidFill>
                <a:ea typeface="宋体" pitchFamily="2" charset="-122"/>
              </a:rPr>
              <a:t>=</a:t>
            </a:r>
            <a:r>
              <a:rPr lang="en-US" altLang="zh-CN" sz="1800" b="0" dirty="0" err="1" smtClean="0">
                <a:solidFill>
                  <a:srgbClr val="0000FF"/>
                </a:solidFill>
                <a:ea typeface="宋体" pitchFamily="2" charset="-122"/>
              </a:rPr>
              <a:t>paramlist.pwth</a:t>
            </a:r>
            <a:r>
              <a:rPr lang="en-US" altLang="zh-CN" sz="1800" b="0" dirty="0" smtClean="0">
                <a:solidFill>
                  <a:srgbClr val="0000FF"/>
                </a:solidFill>
                <a:ea typeface="宋体" pitchFamily="2" charset="-122"/>
              </a:rPr>
              <a:t>; }</a:t>
            </a:r>
            <a:endParaRPr lang="en-US" altLang="zh-CN" sz="1800" b="0" dirty="0">
              <a:solidFill>
                <a:srgbClr val="0000FF"/>
              </a:solidFill>
              <a:ea typeface="宋体" pitchFamily="2" charset="-122"/>
            </a:endParaRPr>
          </a:p>
          <a:p>
            <a:endParaRPr lang="en-US" altLang="zh-CN" sz="1800" b="0" dirty="0">
              <a:solidFill>
                <a:srgbClr val="0000FF"/>
              </a:solidFill>
              <a:ea typeface="宋体" pitchFamily="2" charset="-122"/>
            </a:endParaRPr>
          </a:p>
          <a:p>
            <a:endParaRPr lang="en-US" altLang="zh-CN" sz="1800" b="0" dirty="0">
              <a:solidFill>
                <a:srgbClr val="0000FF"/>
              </a:solidFill>
              <a:ea typeface="宋体" pitchFamily="2" charset="-122"/>
            </a:endParaRPr>
          </a:p>
        </p:txBody>
      </p:sp>
      <p:sp>
        <p:nvSpPr>
          <p:cNvPr id="201" name="Text Box 170"/>
          <p:cNvSpPr txBox="1">
            <a:spLocks noChangeArrowheads="1"/>
          </p:cNvSpPr>
          <p:nvPr/>
        </p:nvSpPr>
        <p:spPr bwMode="auto">
          <a:xfrm>
            <a:off x="431540" y="5274205"/>
            <a:ext cx="5760000" cy="1107996"/>
          </a:xfrm>
          <a:prstGeom prst="rect">
            <a:avLst/>
          </a:prstGeom>
          <a:solidFill>
            <a:schemeClr val="bg1"/>
          </a:solidFill>
          <a:ln w="9525">
            <a:noFill/>
            <a:miter lim="800000"/>
            <a:headEnd/>
            <a:tailEnd/>
          </a:ln>
        </p:spPr>
        <p:txBody>
          <a:bodyPr wrap="square" lIns="0" tIns="0" rIns="0" bIns="0">
            <a:spAutoFit/>
          </a:bodyPr>
          <a:lstStyle/>
          <a:p>
            <a:pPr eaLnBrk="1" hangingPunct="1">
              <a:buNone/>
            </a:pPr>
            <a:r>
              <a:rPr lang="en-US" altLang="zh-CN" sz="1800" dirty="0" smtClean="0">
                <a:cs typeface="Times New Roman" panose="02020603050405020304" pitchFamily="18" charset="0"/>
                <a:sym typeface="Symbol" pitchFamily="18" charset="2"/>
              </a:rPr>
              <a:t>A </a:t>
            </a:r>
            <a:r>
              <a:rPr lang="en-US" altLang="zh-CN" sz="1800" dirty="0" err="1" smtClean="0">
                <a:cs typeface="Times New Roman" panose="02020603050405020304" pitchFamily="18" charset="0"/>
                <a:sym typeface="Symbol" pitchFamily="18" charset="2"/>
              </a:rPr>
              <a:t>paramlist</a:t>
            </a:r>
            <a:endParaRPr lang="en-US" altLang="zh-CN" sz="1800" dirty="0" smtClean="0">
              <a:cs typeface="Times New Roman" panose="02020603050405020304" pitchFamily="18" charset="0"/>
              <a:sym typeface="Symbol" pitchFamily="18" charset="2"/>
            </a:endParaRPr>
          </a:p>
          <a:p>
            <a:r>
              <a:rPr lang="en-US" altLang="zh-CN" sz="1800" b="0" dirty="0" smtClean="0">
                <a:solidFill>
                  <a:srgbClr val="0000FF"/>
                </a:solidFill>
                <a:ea typeface="宋体" pitchFamily="2" charset="-122"/>
              </a:rPr>
              <a:t>   {A.num=paramlist.num; </a:t>
            </a:r>
            <a:r>
              <a:rPr lang="en-US" altLang="zh-CN" sz="1800" b="0" dirty="0" err="1" smtClean="0">
                <a:solidFill>
                  <a:srgbClr val="0000FF"/>
                </a:solidFill>
                <a:ea typeface="宋体" pitchFamily="2" charset="-122"/>
              </a:rPr>
              <a:t>A.pwth</a:t>
            </a:r>
            <a:r>
              <a:rPr lang="en-US" altLang="zh-CN" sz="1800" b="0" dirty="0" smtClean="0">
                <a:solidFill>
                  <a:srgbClr val="0000FF"/>
                </a:solidFill>
                <a:ea typeface="宋体" pitchFamily="2" charset="-122"/>
              </a:rPr>
              <a:t>=</a:t>
            </a:r>
            <a:r>
              <a:rPr lang="en-US" altLang="zh-CN" sz="1800" b="0" dirty="0" err="1" smtClean="0">
                <a:solidFill>
                  <a:srgbClr val="0000FF"/>
                </a:solidFill>
                <a:ea typeface="宋体" pitchFamily="2" charset="-122"/>
              </a:rPr>
              <a:t>paramlist.pwth</a:t>
            </a:r>
            <a:r>
              <a:rPr lang="en-US" altLang="zh-CN" sz="1800" b="0" dirty="0" smtClean="0">
                <a:solidFill>
                  <a:srgbClr val="0000FF"/>
                </a:solidFill>
                <a:ea typeface="宋体" pitchFamily="2" charset="-122"/>
              </a:rPr>
              <a:t>; }</a:t>
            </a:r>
            <a:endParaRPr lang="en-US" altLang="zh-CN" sz="1800" b="0" dirty="0">
              <a:solidFill>
                <a:srgbClr val="0000FF"/>
              </a:solidFill>
              <a:ea typeface="宋体" pitchFamily="2" charset="-122"/>
            </a:endParaRPr>
          </a:p>
          <a:p>
            <a:endParaRPr lang="en-US" altLang="zh-CN" sz="1800" b="0" dirty="0">
              <a:solidFill>
                <a:srgbClr val="0000FF"/>
              </a:solidFill>
              <a:ea typeface="宋体" pitchFamily="2" charset="-122"/>
            </a:endParaRPr>
          </a:p>
          <a:p>
            <a:endParaRPr lang="en-US" altLang="zh-CN" sz="1800" b="0" dirty="0">
              <a:solidFill>
                <a:srgbClr val="0000FF"/>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wipe(down)">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7"/>
                                        </p:tgtEl>
                                        <p:attrNameLst>
                                          <p:attrName>style.visibility</p:attrName>
                                        </p:attrNameLst>
                                      </p:cBhvr>
                                      <p:to>
                                        <p:strVal val="visible"/>
                                      </p:to>
                                    </p:set>
                                    <p:anim calcmode="lin" valueType="num">
                                      <p:cBhvr additive="base">
                                        <p:cTn id="12" dur="500" fill="hold"/>
                                        <p:tgtEl>
                                          <p:spTgt spid="157"/>
                                        </p:tgtEl>
                                        <p:attrNameLst>
                                          <p:attrName>ppt_x</p:attrName>
                                        </p:attrNameLst>
                                      </p:cBhvr>
                                      <p:tavLst>
                                        <p:tav tm="0">
                                          <p:val>
                                            <p:strVal val="#ppt_x"/>
                                          </p:val>
                                        </p:tav>
                                        <p:tav tm="100000">
                                          <p:val>
                                            <p:strVal val="#ppt_x"/>
                                          </p:val>
                                        </p:tav>
                                      </p:tavLst>
                                    </p:anim>
                                    <p:anim calcmode="lin" valueType="num">
                                      <p:cBhvr additive="base">
                                        <p:cTn id="13"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wipe(right)">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8"/>
                                        </p:tgtEl>
                                        <p:attrNameLst>
                                          <p:attrName>style.visibility</p:attrName>
                                        </p:attrNameLst>
                                      </p:cBhvr>
                                      <p:to>
                                        <p:strVal val="visible"/>
                                      </p:to>
                                    </p:set>
                                    <p:anim calcmode="lin" valueType="num">
                                      <p:cBhvr additive="base">
                                        <p:cTn id="37" dur="500" fill="hold"/>
                                        <p:tgtEl>
                                          <p:spTgt spid="158"/>
                                        </p:tgtEl>
                                        <p:attrNameLst>
                                          <p:attrName>ppt_x</p:attrName>
                                        </p:attrNameLst>
                                      </p:cBhvr>
                                      <p:tavLst>
                                        <p:tav tm="0">
                                          <p:val>
                                            <p:strVal val="#ppt_x"/>
                                          </p:val>
                                        </p:tav>
                                        <p:tav tm="100000">
                                          <p:val>
                                            <p:strVal val="#ppt_x"/>
                                          </p:val>
                                        </p:tav>
                                      </p:tavLst>
                                    </p:anim>
                                    <p:anim calcmode="lin" valueType="num">
                                      <p:cBhvr additive="base">
                                        <p:cTn id="38"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59"/>
                                        </p:tgtEl>
                                        <p:attrNameLst>
                                          <p:attrName>style.visibility</p:attrName>
                                        </p:attrNameLst>
                                      </p:cBhvr>
                                      <p:to>
                                        <p:strVal val="visible"/>
                                      </p:to>
                                    </p:set>
                                    <p:anim calcmode="lin" valueType="num">
                                      <p:cBhvr additive="base">
                                        <p:cTn id="59" dur="500" fill="hold"/>
                                        <p:tgtEl>
                                          <p:spTgt spid="159"/>
                                        </p:tgtEl>
                                        <p:attrNameLst>
                                          <p:attrName>ppt_x</p:attrName>
                                        </p:attrNameLst>
                                      </p:cBhvr>
                                      <p:tavLst>
                                        <p:tav tm="0">
                                          <p:val>
                                            <p:strVal val="#ppt_x"/>
                                          </p:val>
                                        </p:tav>
                                        <p:tav tm="100000">
                                          <p:val>
                                            <p:strVal val="#ppt_x"/>
                                          </p:val>
                                        </p:tav>
                                      </p:tavLst>
                                    </p:anim>
                                    <p:anim calcmode="lin" valueType="num">
                                      <p:cBhvr additive="base">
                                        <p:cTn id="60"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up)">
                                      <p:cBhvr>
                                        <p:cTn id="65" dur="500"/>
                                        <p:tgtEl>
                                          <p:spTgt spid="29"/>
                                        </p:tgtEl>
                                      </p:cBhvr>
                                    </p:animEffect>
                                  </p:childTnLst>
                                </p:cTn>
                              </p:par>
                            </p:childTnLst>
                          </p:cTn>
                        </p:par>
                        <p:par>
                          <p:cTn id="66" fill="hold">
                            <p:stCondLst>
                              <p:cond delay="500"/>
                            </p:stCondLst>
                            <p:childTnLst>
                              <p:par>
                                <p:cTn id="67" presetID="22" presetClass="entr" presetSubtype="1" fill="hold" nodeType="afterEffect">
                                  <p:stCondLst>
                                    <p:cond delay="0"/>
                                  </p:stCondLst>
                                  <p:childTnLst>
                                    <p:set>
                                      <p:cBhvr>
                                        <p:cTn id="68" dur="1" fill="hold">
                                          <p:stCondLst>
                                            <p:cond delay="0"/>
                                          </p:stCondLst>
                                        </p:cTn>
                                        <p:tgtEl>
                                          <p:spTgt spid="149"/>
                                        </p:tgtEl>
                                        <p:attrNameLst>
                                          <p:attrName>style.visibility</p:attrName>
                                        </p:attrNameLst>
                                      </p:cBhvr>
                                      <p:to>
                                        <p:strVal val="visible"/>
                                      </p:to>
                                    </p:set>
                                    <p:animEffect transition="in" filter="wipe(up)">
                                      <p:cBhvr>
                                        <p:cTn id="69" dur="500"/>
                                        <p:tgtEl>
                                          <p:spTgt spid="149"/>
                                        </p:tgtEl>
                                      </p:cBhvr>
                                    </p:animEffect>
                                  </p:childTnLst>
                                </p:cTn>
                              </p:par>
                            </p:childTnLst>
                          </p:cTn>
                        </p:par>
                        <p:par>
                          <p:cTn id="70" fill="hold">
                            <p:stCondLst>
                              <p:cond delay="1000"/>
                            </p:stCondLst>
                            <p:childTnLst>
                              <p:par>
                                <p:cTn id="71" presetID="18" presetClass="entr" presetSubtype="12" fill="hold" nodeType="afterEffect">
                                  <p:stCondLst>
                                    <p:cond delay="0"/>
                                  </p:stCondLst>
                                  <p:childTnLst>
                                    <p:set>
                                      <p:cBhvr>
                                        <p:cTn id="72" dur="1" fill="hold">
                                          <p:stCondLst>
                                            <p:cond delay="0"/>
                                          </p:stCondLst>
                                        </p:cTn>
                                        <p:tgtEl>
                                          <p:spTgt spid="150"/>
                                        </p:tgtEl>
                                        <p:attrNameLst>
                                          <p:attrName>style.visibility</p:attrName>
                                        </p:attrNameLst>
                                      </p:cBhvr>
                                      <p:to>
                                        <p:strVal val="visible"/>
                                      </p:to>
                                    </p:set>
                                    <p:animEffect transition="in" filter="strips(downLeft)">
                                      <p:cBhvr>
                                        <p:cTn id="73" dur="500"/>
                                        <p:tgtEl>
                                          <p:spTgt spid="15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wipe(up)">
                                      <p:cBhvr>
                                        <p:cTn id="78" dur="50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4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85"/>
                                        </p:tgtEl>
                                        <p:attrNameLst>
                                          <p:attrName>style.visibility</p:attrName>
                                        </p:attrNameLst>
                                      </p:cBhvr>
                                      <p:to>
                                        <p:strVal val="visible"/>
                                      </p:to>
                                    </p:set>
                                    <p:anim calcmode="lin" valueType="num">
                                      <p:cBhvr additive="base">
                                        <p:cTn id="87" dur="500" fill="hold"/>
                                        <p:tgtEl>
                                          <p:spTgt spid="185"/>
                                        </p:tgtEl>
                                        <p:attrNameLst>
                                          <p:attrName>ppt_x</p:attrName>
                                        </p:attrNameLst>
                                      </p:cBhvr>
                                      <p:tavLst>
                                        <p:tav tm="0">
                                          <p:val>
                                            <p:strVal val="#ppt_x"/>
                                          </p:val>
                                        </p:tav>
                                        <p:tav tm="100000">
                                          <p:val>
                                            <p:strVal val="#ppt_x"/>
                                          </p:val>
                                        </p:tav>
                                      </p:tavLst>
                                    </p:anim>
                                    <p:anim calcmode="lin" valueType="num">
                                      <p:cBhvr additive="base">
                                        <p:cTn id="88"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60"/>
                                        </p:tgtEl>
                                        <p:attrNameLst>
                                          <p:attrName>style.visibility</p:attrName>
                                        </p:attrNameLst>
                                      </p:cBhvr>
                                      <p:to>
                                        <p:strVal val="visible"/>
                                      </p:to>
                                    </p:set>
                                    <p:anim calcmode="lin" valueType="num">
                                      <p:cBhvr additive="base">
                                        <p:cTn id="93" dur="500" fill="hold"/>
                                        <p:tgtEl>
                                          <p:spTgt spid="160"/>
                                        </p:tgtEl>
                                        <p:attrNameLst>
                                          <p:attrName>ppt_x</p:attrName>
                                        </p:attrNameLst>
                                      </p:cBhvr>
                                      <p:tavLst>
                                        <p:tav tm="0">
                                          <p:val>
                                            <p:strVal val="#ppt_x"/>
                                          </p:val>
                                        </p:tav>
                                        <p:tav tm="100000">
                                          <p:val>
                                            <p:strVal val="#ppt_x"/>
                                          </p:val>
                                        </p:tav>
                                      </p:tavLst>
                                    </p:anim>
                                    <p:anim calcmode="lin" valueType="num">
                                      <p:cBhvr additive="base">
                                        <p:cTn id="94" dur="500" fill="hold"/>
                                        <p:tgtEl>
                                          <p:spTgt spid="160"/>
                                        </p:tgtEl>
                                        <p:attrNameLst>
                                          <p:attrName>ppt_y</p:attrName>
                                        </p:attrNameLst>
                                      </p:cBhvr>
                                      <p:tavLst>
                                        <p:tav tm="0">
                                          <p:val>
                                            <p:strVal val="1+#ppt_h/2"/>
                                          </p:val>
                                        </p:tav>
                                        <p:tav tm="100000">
                                          <p:val>
                                            <p:strVal val="#ppt_y"/>
                                          </p:val>
                                        </p:tav>
                                      </p:tavLst>
                                    </p:anim>
                                  </p:childTnLst>
                                </p:cTn>
                              </p:par>
                            </p:childTnLst>
                          </p:cTn>
                        </p:par>
                        <p:par>
                          <p:cTn id="95" fill="hold">
                            <p:stCondLst>
                              <p:cond delay="500"/>
                            </p:stCondLst>
                            <p:childTnLst>
                              <p:par>
                                <p:cTn id="96" presetID="1" presetClass="exit" presetSubtype="0" fill="hold" grpId="1" nodeType="afterEffect">
                                  <p:stCondLst>
                                    <p:cond delay="0"/>
                                  </p:stCondLst>
                                  <p:childTnLst>
                                    <p:set>
                                      <p:cBhvr>
                                        <p:cTn id="97" dur="1" fill="hold">
                                          <p:stCondLst>
                                            <p:cond delay="0"/>
                                          </p:stCondLst>
                                        </p:cTn>
                                        <p:tgtEl>
                                          <p:spTgt spid="185"/>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499"/>
                                          </p:stCondLst>
                                        </p:cTn>
                                        <p:tgtEl>
                                          <p:spTgt spid="6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499"/>
                                          </p:stCondLst>
                                        </p:cTn>
                                        <p:tgtEl>
                                          <p:spTgt spid="4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161"/>
                                        </p:tgtEl>
                                        <p:attrNameLst>
                                          <p:attrName>style.visibility</p:attrName>
                                        </p:attrNameLst>
                                      </p:cBhvr>
                                      <p:to>
                                        <p:strVal val="visible"/>
                                      </p:to>
                                    </p:set>
                                    <p:anim calcmode="lin" valueType="num">
                                      <p:cBhvr additive="base">
                                        <p:cTn id="110" dur="500" fill="hold"/>
                                        <p:tgtEl>
                                          <p:spTgt spid="161"/>
                                        </p:tgtEl>
                                        <p:attrNameLst>
                                          <p:attrName>ppt_x</p:attrName>
                                        </p:attrNameLst>
                                      </p:cBhvr>
                                      <p:tavLst>
                                        <p:tav tm="0">
                                          <p:val>
                                            <p:strVal val="#ppt_x"/>
                                          </p:val>
                                        </p:tav>
                                        <p:tav tm="100000">
                                          <p:val>
                                            <p:strVal val="#ppt_x"/>
                                          </p:val>
                                        </p:tav>
                                      </p:tavLst>
                                    </p:anim>
                                    <p:anim calcmode="lin" valueType="num">
                                      <p:cBhvr additive="base">
                                        <p:cTn id="111"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1" fill="hold" grpId="0" nodeType="clickEffect">
                                  <p:stCondLst>
                                    <p:cond delay="0"/>
                                  </p:stCondLst>
                                  <p:childTnLst>
                                    <p:set>
                                      <p:cBhvr>
                                        <p:cTn id="115" dur="1" fill="hold">
                                          <p:stCondLst>
                                            <p:cond delay="0"/>
                                          </p:stCondLst>
                                        </p:cTn>
                                        <p:tgtEl>
                                          <p:spTgt spid="32"/>
                                        </p:tgtEl>
                                        <p:attrNameLst>
                                          <p:attrName>style.visibility</p:attrName>
                                        </p:attrNameLst>
                                      </p:cBhvr>
                                      <p:to>
                                        <p:strVal val="visible"/>
                                      </p:to>
                                    </p:set>
                                    <p:anim calcmode="lin" valueType="num">
                                      <p:cBhvr additive="base">
                                        <p:cTn id="116" dur="500" fill="hold"/>
                                        <p:tgtEl>
                                          <p:spTgt spid="32"/>
                                        </p:tgtEl>
                                        <p:attrNameLst>
                                          <p:attrName>ppt_x</p:attrName>
                                        </p:attrNameLst>
                                      </p:cBhvr>
                                      <p:tavLst>
                                        <p:tav tm="0">
                                          <p:val>
                                            <p:strVal val="#ppt_x"/>
                                          </p:val>
                                        </p:tav>
                                        <p:tav tm="100000">
                                          <p:val>
                                            <p:strVal val="#ppt_x"/>
                                          </p:val>
                                        </p:tav>
                                      </p:tavLst>
                                    </p:anim>
                                    <p:anim calcmode="lin" valueType="num">
                                      <p:cBhvr additive="base">
                                        <p:cTn id="117"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3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499"/>
                                          </p:stCondLst>
                                        </p:cTn>
                                        <p:tgtEl>
                                          <p:spTgt spid="5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499"/>
                                          </p:stCondLst>
                                        </p:cTn>
                                        <p:tgtEl>
                                          <p:spTgt spid="51"/>
                                        </p:tgtEl>
                                        <p:attrNameLst>
                                          <p:attrName>style.visibility</p:attrName>
                                        </p:attrNameLst>
                                      </p:cBhvr>
                                      <p:to>
                                        <p:strVal val="visible"/>
                                      </p:to>
                                    </p:se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wipe(left)">
                                      <p:cBhvr>
                                        <p:cTn id="133" dur="500"/>
                                        <p:tgtEl>
                                          <p:spTgt spid="52"/>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179"/>
                                        </p:tgtEl>
                                        <p:attrNameLst>
                                          <p:attrName>style.visibility</p:attrName>
                                        </p:attrNameLst>
                                      </p:cBhvr>
                                      <p:to>
                                        <p:strVal val="visible"/>
                                      </p:to>
                                    </p:set>
                                    <p:anim calcmode="lin" valueType="num">
                                      <p:cBhvr additive="base">
                                        <p:cTn id="138" dur="500" fill="hold"/>
                                        <p:tgtEl>
                                          <p:spTgt spid="179"/>
                                        </p:tgtEl>
                                        <p:attrNameLst>
                                          <p:attrName>ppt_x</p:attrName>
                                        </p:attrNameLst>
                                      </p:cBhvr>
                                      <p:tavLst>
                                        <p:tav tm="0">
                                          <p:val>
                                            <p:strVal val="#ppt_x"/>
                                          </p:val>
                                        </p:tav>
                                        <p:tav tm="100000">
                                          <p:val>
                                            <p:strVal val="#ppt_x"/>
                                          </p:val>
                                        </p:tav>
                                      </p:tavLst>
                                    </p:anim>
                                    <p:anim calcmode="lin" valueType="num">
                                      <p:cBhvr additive="base">
                                        <p:cTn id="139"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nodeType="clickEffect">
                                  <p:stCondLst>
                                    <p:cond delay="0"/>
                                  </p:stCondLst>
                                  <p:childTnLst>
                                    <p:set>
                                      <p:cBhvr>
                                        <p:cTn id="143" dur="1" fill="hold">
                                          <p:stCondLst>
                                            <p:cond delay="0"/>
                                          </p:stCondLst>
                                        </p:cTn>
                                        <p:tgtEl>
                                          <p:spTgt spid="176"/>
                                        </p:tgtEl>
                                        <p:attrNameLst>
                                          <p:attrName>style.visibility</p:attrName>
                                        </p:attrNameLst>
                                      </p:cBhvr>
                                      <p:to>
                                        <p:strVal val="visible"/>
                                      </p:to>
                                    </p:set>
                                    <p:animEffect transition="in" filter="wipe(up)">
                                      <p:cBhvr>
                                        <p:cTn id="144" dur="500"/>
                                        <p:tgtEl>
                                          <p:spTgt spid="176"/>
                                        </p:tgtEl>
                                      </p:cBhvr>
                                    </p:animEffect>
                                  </p:childTnLst>
                                </p:cTn>
                              </p:par>
                            </p:childTnLst>
                          </p:cTn>
                        </p:par>
                        <p:par>
                          <p:cTn id="145" fill="hold">
                            <p:stCondLst>
                              <p:cond delay="500"/>
                            </p:stCondLst>
                            <p:childTnLst>
                              <p:par>
                                <p:cTn id="146" presetID="18" presetClass="entr" presetSubtype="9" fill="hold" nodeType="afterEffect">
                                  <p:stCondLst>
                                    <p:cond delay="0"/>
                                  </p:stCondLst>
                                  <p:childTnLst>
                                    <p:set>
                                      <p:cBhvr>
                                        <p:cTn id="147" dur="1" fill="hold">
                                          <p:stCondLst>
                                            <p:cond delay="0"/>
                                          </p:stCondLst>
                                        </p:cTn>
                                        <p:tgtEl>
                                          <p:spTgt spid="154"/>
                                        </p:tgtEl>
                                        <p:attrNameLst>
                                          <p:attrName>style.visibility</p:attrName>
                                        </p:attrNameLst>
                                      </p:cBhvr>
                                      <p:to>
                                        <p:strVal val="visible"/>
                                      </p:to>
                                    </p:set>
                                    <p:animEffect transition="in" filter="strips(upLeft)">
                                      <p:cBhvr>
                                        <p:cTn id="148" dur="500"/>
                                        <p:tgtEl>
                                          <p:spTgt spid="154"/>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nodeType="clickEffect">
                                  <p:stCondLst>
                                    <p:cond delay="0"/>
                                  </p:stCondLst>
                                  <p:childTnLst>
                                    <p:set>
                                      <p:cBhvr>
                                        <p:cTn id="152" dur="1" fill="hold">
                                          <p:stCondLst>
                                            <p:cond delay="0"/>
                                          </p:stCondLst>
                                        </p:cTn>
                                        <p:tgtEl>
                                          <p:spTgt spid="53"/>
                                        </p:tgtEl>
                                        <p:attrNameLst>
                                          <p:attrName>style.visibility</p:attrName>
                                        </p:attrNameLst>
                                      </p:cBhvr>
                                      <p:to>
                                        <p:strVal val="visible"/>
                                      </p:to>
                                    </p:set>
                                    <p:animEffect transition="in" filter="wipe(up)">
                                      <p:cBhvr>
                                        <p:cTn id="153" dur="500"/>
                                        <p:tgtEl>
                                          <p:spTgt spid="53"/>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64"/>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2" presetClass="entr" presetSubtype="4" fill="hold" grpId="0" nodeType="clickEffect">
                                  <p:stCondLst>
                                    <p:cond delay="0"/>
                                  </p:stCondLst>
                                  <p:childTnLst>
                                    <p:set>
                                      <p:cBhvr>
                                        <p:cTn id="161" dur="1" fill="hold">
                                          <p:stCondLst>
                                            <p:cond delay="0"/>
                                          </p:stCondLst>
                                        </p:cTn>
                                        <p:tgtEl>
                                          <p:spTgt spid="180"/>
                                        </p:tgtEl>
                                        <p:attrNameLst>
                                          <p:attrName>style.visibility</p:attrName>
                                        </p:attrNameLst>
                                      </p:cBhvr>
                                      <p:to>
                                        <p:strVal val="visible"/>
                                      </p:to>
                                    </p:set>
                                    <p:anim calcmode="lin" valueType="num">
                                      <p:cBhvr additive="base">
                                        <p:cTn id="162" dur="500" fill="hold"/>
                                        <p:tgtEl>
                                          <p:spTgt spid="180"/>
                                        </p:tgtEl>
                                        <p:attrNameLst>
                                          <p:attrName>ppt_x</p:attrName>
                                        </p:attrNameLst>
                                      </p:cBhvr>
                                      <p:tavLst>
                                        <p:tav tm="0">
                                          <p:val>
                                            <p:strVal val="#ppt_x"/>
                                          </p:val>
                                        </p:tav>
                                        <p:tav tm="100000">
                                          <p:val>
                                            <p:strVal val="#ppt_x"/>
                                          </p:val>
                                        </p:tav>
                                      </p:tavLst>
                                    </p:anim>
                                    <p:anim calcmode="lin" valueType="num">
                                      <p:cBhvr additive="base">
                                        <p:cTn id="163"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74"/>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181"/>
                                        </p:tgtEl>
                                        <p:attrNameLst>
                                          <p:attrName>style.visibility</p:attrName>
                                        </p:attrNameLst>
                                      </p:cBhvr>
                                      <p:to>
                                        <p:strVal val="visible"/>
                                      </p:to>
                                    </p:set>
                                    <p:anim calcmode="lin" valueType="num">
                                      <p:cBhvr additive="base">
                                        <p:cTn id="172" dur="500" fill="hold"/>
                                        <p:tgtEl>
                                          <p:spTgt spid="181"/>
                                        </p:tgtEl>
                                        <p:attrNameLst>
                                          <p:attrName>ppt_x</p:attrName>
                                        </p:attrNameLst>
                                      </p:cBhvr>
                                      <p:tavLst>
                                        <p:tav tm="0">
                                          <p:val>
                                            <p:strVal val="#ppt_x"/>
                                          </p:val>
                                        </p:tav>
                                        <p:tav tm="100000">
                                          <p:val>
                                            <p:strVal val="#ppt_x"/>
                                          </p:val>
                                        </p:tav>
                                      </p:tavLst>
                                    </p:anim>
                                    <p:anim calcmode="lin" valueType="num">
                                      <p:cBhvr additive="base">
                                        <p:cTn id="173"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77"/>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191"/>
                                        </p:tgtEl>
                                        <p:attrNameLst>
                                          <p:attrName>style.visibility</p:attrName>
                                        </p:attrNameLst>
                                      </p:cBhvr>
                                      <p:to>
                                        <p:strVal val="visible"/>
                                      </p:to>
                                    </p:set>
                                    <p:anim calcmode="lin" valueType="num">
                                      <p:cBhvr additive="base">
                                        <p:cTn id="182" dur="500" fill="hold"/>
                                        <p:tgtEl>
                                          <p:spTgt spid="191"/>
                                        </p:tgtEl>
                                        <p:attrNameLst>
                                          <p:attrName>ppt_x</p:attrName>
                                        </p:attrNameLst>
                                      </p:cBhvr>
                                      <p:tavLst>
                                        <p:tav tm="0">
                                          <p:val>
                                            <p:strVal val="#ppt_x"/>
                                          </p:val>
                                        </p:tav>
                                        <p:tav tm="100000">
                                          <p:val>
                                            <p:strVal val="#ppt_x"/>
                                          </p:val>
                                        </p:tav>
                                      </p:tavLst>
                                    </p:anim>
                                    <p:anim calcmode="lin" valueType="num">
                                      <p:cBhvr additive="base">
                                        <p:cTn id="183"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grpId="0" nodeType="clickEffect">
                                  <p:stCondLst>
                                    <p:cond delay="0"/>
                                  </p:stCondLst>
                                  <p:childTnLst>
                                    <p:set>
                                      <p:cBhvr>
                                        <p:cTn id="187" dur="1" fill="hold">
                                          <p:stCondLst>
                                            <p:cond delay="0"/>
                                          </p:stCondLst>
                                        </p:cTn>
                                        <p:tgtEl>
                                          <p:spTgt spid="183"/>
                                        </p:tgtEl>
                                        <p:attrNameLst>
                                          <p:attrName>style.visibility</p:attrName>
                                        </p:attrNameLst>
                                      </p:cBhvr>
                                      <p:to>
                                        <p:strVal val="visible"/>
                                      </p:to>
                                    </p:set>
                                    <p:anim calcmode="lin" valueType="num">
                                      <p:cBhvr additive="base">
                                        <p:cTn id="188" dur="500" fill="hold"/>
                                        <p:tgtEl>
                                          <p:spTgt spid="183"/>
                                        </p:tgtEl>
                                        <p:attrNameLst>
                                          <p:attrName>ppt_x</p:attrName>
                                        </p:attrNameLst>
                                      </p:cBhvr>
                                      <p:tavLst>
                                        <p:tav tm="0">
                                          <p:val>
                                            <p:strVal val="#ppt_x"/>
                                          </p:val>
                                        </p:tav>
                                        <p:tav tm="100000">
                                          <p:val>
                                            <p:strVal val="#ppt_x"/>
                                          </p:val>
                                        </p:tav>
                                      </p:tavLst>
                                    </p:anim>
                                    <p:anim calcmode="lin" valueType="num">
                                      <p:cBhvr additive="base">
                                        <p:cTn id="189" dur="500" fill="hold"/>
                                        <p:tgtEl>
                                          <p:spTgt spid="183"/>
                                        </p:tgtEl>
                                        <p:attrNameLst>
                                          <p:attrName>ppt_y</p:attrName>
                                        </p:attrNameLst>
                                      </p:cBhvr>
                                      <p:tavLst>
                                        <p:tav tm="0">
                                          <p:val>
                                            <p:strVal val="1+#ppt_h/2"/>
                                          </p:val>
                                        </p:tav>
                                        <p:tav tm="100000">
                                          <p:val>
                                            <p:strVal val="#ppt_y"/>
                                          </p:val>
                                        </p:tav>
                                      </p:tavLst>
                                    </p:anim>
                                  </p:childTnLst>
                                </p:cTn>
                              </p:par>
                            </p:childTnLst>
                          </p:cTn>
                        </p:par>
                        <p:par>
                          <p:cTn id="190" fill="hold">
                            <p:stCondLst>
                              <p:cond delay="500"/>
                            </p:stCondLst>
                            <p:childTnLst>
                              <p:par>
                                <p:cTn id="191" presetID="1" presetClass="exit" presetSubtype="0" fill="hold" grpId="1" nodeType="afterEffect">
                                  <p:stCondLst>
                                    <p:cond delay="0"/>
                                  </p:stCondLst>
                                  <p:childTnLst>
                                    <p:set>
                                      <p:cBhvr>
                                        <p:cTn id="192" dur="1" fill="hold">
                                          <p:stCondLst>
                                            <p:cond delay="0"/>
                                          </p:stCondLst>
                                        </p:cTn>
                                        <p:tgtEl>
                                          <p:spTgt spid="191"/>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 presetClass="entr" presetSubtype="1" fill="hold" grpId="0" nodeType="clickEffect">
                                  <p:stCondLst>
                                    <p:cond delay="0"/>
                                  </p:stCondLst>
                                  <p:childTnLst>
                                    <p:set>
                                      <p:cBhvr>
                                        <p:cTn id="196" dur="1" fill="hold">
                                          <p:stCondLst>
                                            <p:cond delay="0"/>
                                          </p:stCondLst>
                                        </p:cTn>
                                        <p:tgtEl>
                                          <p:spTgt spid="182"/>
                                        </p:tgtEl>
                                        <p:attrNameLst>
                                          <p:attrName>style.visibility</p:attrName>
                                        </p:attrNameLst>
                                      </p:cBhvr>
                                      <p:to>
                                        <p:strVal val="visible"/>
                                      </p:to>
                                    </p:set>
                                    <p:anim calcmode="lin" valueType="num">
                                      <p:cBhvr additive="base">
                                        <p:cTn id="197" dur="500" fill="hold"/>
                                        <p:tgtEl>
                                          <p:spTgt spid="182"/>
                                        </p:tgtEl>
                                        <p:attrNameLst>
                                          <p:attrName>ppt_x</p:attrName>
                                        </p:attrNameLst>
                                      </p:cBhvr>
                                      <p:tavLst>
                                        <p:tav tm="0">
                                          <p:val>
                                            <p:strVal val="#ppt_x"/>
                                          </p:val>
                                        </p:tav>
                                        <p:tav tm="100000">
                                          <p:val>
                                            <p:strVal val="#ppt_x"/>
                                          </p:val>
                                        </p:tav>
                                      </p:tavLst>
                                    </p:anim>
                                    <p:anim calcmode="lin" valueType="num">
                                      <p:cBhvr additive="base">
                                        <p:cTn id="198" dur="500" fill="hold"/>
                                        <p:tgtEl>
                                          <p:spTgt spid="182"/>
                                        </p:tgtEl>
                                        <p:attrNameLst>
                                          <p:attrName>ppt_y</p:attrName>
                                        </p:attrNameLst>
                                      </p:cBhvr>
                                      <p:tavLst>
                                        <p:tav tm="0">
                                          <p:val>
                                            <p:strVal val="0-#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nodeType="clickEffect">
                                  <p:stCondLst>
                                    <p:cond delay="0"/>
                                  </p:stCondLst>
                                  <p:childTnLst>
                                    <p:set>
                                      <p:cBhvr>
                                        <p:cTn id="202" dur="1" fill="hold">
                                          <p:stCondLst>
                                            <p:cond delay="0"/>
                                          </p:stCondLst>
                                        </p:cTn>
                                        <p:tgtEl>
                                          <p:spTgt spid="53"/>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499"/>
                                          </p:stCondLst>
                                        </p:cTn>
                                        <p:tgtEl>
                                          <p:spTgt spid="72"/>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499"/>
                                          </p:stCondLst>
                                        </p:cTn>
                                        <p:tgtEl>
                                          <p:spTgt spid="73"/>
                                        </p:tgtEl>
                                        <p:attrNameLst>
                                          <p:attrName>style.visibility</p:attrName>
                                        </p:attrNameLst>
                                      </p:cBhvr>
                                      <p:to>
                                        <p:strVal val="visible"/>
                                      </p:to>
                                    </p:set>
                                  </p:childTnLst>
                                </p:cTn>
                              </p:par>
                            </p:childTnLst>
                          </p:cTn>
                        </p:par>
                        <p:par>
                          <p:cTn id="211" fill="hold">
                            <p:stCondLst>
                              <p:cond delay="500"/>
                            </p:stCondLst>
                            <p:childTnLst>
                              <p:par>
                                <p:cTn id="212" presetID="22" presetClass="entr" presetSubtype="8" fill="hold" nodeType="after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wipe(left)">
                                      <p:cBhvr>
                                        <p:cTn id="214" dur="500"/>
                                        <p:tgtEl>
                                          <p:spTgt spid="74"/>
                                        </p:tgtEl>
                                      </p:cBhvr>
                                    </p:animEffect>
                                  </p:childTnLst>
                                </p:cTn>
                              </p:par>
                            </p:childTnLst>
                          </p:cTn>
                        </p:par>
                      </p:childTnLst>
                    </p:cTn>
                  </p:par>
                  <p:par>
                    <p:cTn id="215" fill="hold">
                      <p:stCondLst>
                        <p:cond delay="indefinite"/>
                      </p:stCondLst>
                      <p:childTnLst>
                        <p:par>
                          <p:cTn id="216" fill="hold">
                            <p:stCondLst>
                              <p:cond delay="0"/>
                            </p:stCondLst>
                            <p:childTnLst>
                              <p:par>
                                <p:cTn id="217" presetID="2" presetClass="entr" presetSubtype="4" fill="hold" grpId="0" nodeType="clickEffect">
                                  <p:stCondLst>
                                    <p:cond delay="0"/>
                                  </p:stCondLst>
                                  <p:childTnLst>
                                    <p:set>
                                      <p:cBhvr>
                                        <p:cTn id="218" dur="1" fill="hold">
                                          <p:stCondLst>
                                            <p:cond delay="0"/>
                                          </p:stCondLst>
                                        </p:cTn>
                                        <p:tgtEl>
                                          <p:spTgt spid="184"/>
                                        </p:tgtEl>
                                        <p:attrNameLst>
                                          <p:attrName>style.visibility</p:attrName>
                                        </p:attrNameLst>
                                      </p:cBhvr>
                                      <p:to>
                                        <p:strVal val="visible"/>
                                      </p:to>
                                    </p:set>
                                    <p:anim calcmode="lin" valueType="num">
                                      <p:cBhvr additive="base">
                                        <p:cTn id="219" dur="500" fill="hold"/>
                                        <p:tgtEl>
                                          <p:spTgt spid="184"/>
                                        </p:tgtEl>
                                        <p:attrNameLst>
                                          <p:attrName>ppt_x</p:attrName>
                                        </p:attrNameLst>
                                      </p:cBhvr>
                                      <p:tavLst>
                                        <p:tav tm="0">
                                          <p:val>
                                            <p:strVal val="#ppt_x"/>
                                          </p:val>
                                        </p:tav>
                                        <p:tav tm="100000">
                                          <p:val>
                                            <p:strVal val="#ppt_x"/>
                                          </p:val>
                                        </p:tav>
                                      </p:tavLst>
                                    </p:anim>
                                    <p:anim calcmode="lin" valueType="num">
                                      <p:cBhvr additive="base">
                                        <p:cTn id="220"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grpId="0" nodeType="clickEffect">
                                  <p:stCondLst>
                                    <p:cond delay="0"/>
                                  </p:stCondLst>
                                  <p:childTnLst>
                                    <p:set>
                                      <p:cBhvr>
                                        <p:cTn id="224" dur="1" fill="hold">
                                          <p:stCondLst>
                                            <p:cond delay="0"/>
                                          </p:stCondLst>
                                        </p:cTn>
                                        <p:tgtEl>
                                          <p:spTgt spid="86"/>
                                        </p:tgtEl>
                                        <p:attrNameLst>
                                          <p:attrName>style.visibility</p:attrName>
                                        </p:attrNameLst>
                                      </p:cBhvr>
                                      <p:to>
                                        <p:strVal val="visible"/>
                                      </p:to>
                                    </p:set>
                                    <p:animEffect transition="in" filter="wipe(up)">
                                      <p:cBhvr>
                                        <p:cTn id="225" dur="500"/>
                                        <p:tgtEl>
                                          <p:spTgt spid="86"/>
                                        </p:tgtEl>
                                      </p:cBhvr>
                                    </p:animEffect>
                                  </p:childTnLst>
                                </p:cTn>
                              </p:par>
                            </p:childTnLst>
                          </p:cTn>
                        </p:par>
                        <p:par>
                          <p:cTn id="226" fill="hold">
                            <p:stCondLst>
                              <p:cond delay="500"/>
                            </p:stCondLst>
                            <p:childTnLst>
                              <p:par>
                                <p:cTn id="227" presetID="22" presetClass="entr" presetSubtype="1" fill="hold" nodeType="afterEffect">
                                  <p:stCondLst>
                                    <p:cond delay="0"/>
                                  </p:stCondLst>
                                  <p:childTnLst>
                                    <p:set>
                                      <p:cBhvr>
                                        <p:cTn id="228" dur="1" fill="hold">
                                          <p:stCondLst>
                                            <p:cond delay="0"/>
                                          </p:stCondLst>
                                        </p:cTn>
                                        <p:tgtEl>
                                          <p:spTgt spid="192"/>
                                        </p:tgtEl>
                                        <p:attrNameLst>
                                          <p:attrName>style.visibility</p:attrName>
                                        </p:attrNameLst>
                                      </p:cBhvr>
                                      <p:to>
                                        <p:strVal val="visible"/>
                                      </p:to>
                                    </p:set>
                                    <p:animEffect transition="in" filter="wipe(up)">
                                      <p:cBhvr>
                                        <p:cTn id="229" dur="500"/>
                                        <p:tgtEl>
                                          <p:spTgt spid="192"/>
                                        </p:tgtEl>
                                      </p:cBhvr>
                                    </p:animEffect>
                                  </p:childTnLst>
                                </p:cTn>
                              </p:par>
                            </p:childTnLst>
                          </p:cTn>
                        </p:par>
                        <p:par>
                          <p:cTn id="230" fill="hold">
                            <p:stCondLst>
                              <p:cond delay="1000"/>
                            </p:stCondLst>
                            <p:childTnLst>
                              <p:par>
                                <p:cTn id="231" presetID="22" presetClass="entr" presetSubtype="4" fill="hold" nodeType="afterEffect">
                                  <p:stCondLst>
                                    <p:cond delay="0"/>
                                  </p:stCondLst>
                                  <p:childTnLst>
                                    <p:set>
                                      <p:cBhvr>
                                        <p:cTn id="232" dur="1" fill="hold">
                                          <p:stCondLst>
                                            <p:cond delay="0"/>
                                          </p:stCondLst>
                                        </p:cTn>
                                        <p:tgtEl>
                                          <p:spTgt spid="167"/>
                                        </p:tgtEl>
                                        <p:attrNameLst>
                                          <p:attrName>style.visibility</p:attrName>
                                        </p:attrNameLst>
                                      </p:cBhvr>
                                      <p:to>
                                        <p:strVal val="visible"/>
                                      </p:to>
                                    </p:set>
                                    <p:animEffect transition="in" filter="wipe(down)">
                                      <p:cBhvr>
                                        <p:cTn id="233" dur="500"/>
                                        <p:tgtEl>
                                          <p:spTgt spid="167"/>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1" fill="hold" nodeType="clickEffect">
                                  <p:stCondLst>
                                    <p:cond delay="0"/>
                                  </p:stCondLst>
                                  <p:childTnLst>
                                    <p:set>
                                      <p:cBhvr>
                                        <p:cTn id="237" dur="1" fill="hold">
                                          <p:stCondLst>
                                            <p:cond delay="0"/>
                                          </p:stCondLst>
                                        </p:cTn>
                                        <p:tgtEl>
                                          <p:spTgt spid="88"/>
                                        </p:tgtEl>
                                        <p:attrNameLst>
                                          <p:attrName>style.visibility</p:attrName>
                                        </p:attrNameLst>
                                      </p:cBhvr>
                                      <p:to>
                                        <p:strVal val="visible"/>
                                      </p:to>
                                    </p:set>
                                    <p:animEffect transition="in" filter="wipe(up)">
                                      <p:cBhvr>
                                        <p:cTn id="238" dur="500"/>
                                        <p:tgtEl>
                                          <p:spTgt spid="88"/>
                                        </p:tgtEl>
                                      </p:cBhvr>
                                    </p:animEffec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499"/>
                                          </p:stCondLst>
                                        </p:cTn>
                                        <p:tgtEl>
                                          <p:spTgt spid="9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195"/>
                                        </p:tgtEl>
                                        <p:attrNameLst>
                                          <p:attrName>style.visibility</p:attrName>
                                        </p:attrNameLst>
                                      </p:cBhvr>
                                      <p:to>
                                        <p:strVal val="visible"/>
                                      </p:to>
                                    </p:set>
                                    <p:anim calcmode="lin" valueType="num">
                                      <p:cBhvr additive="base">
                                        <p:cTn id="247" dur="500" fill="hold"/>
                                        <p:tgtEl>
                                          <p:spTgt spid="195"/>
                                        </p:tgtEl>
                                        <p:attrNameLst>
                                          <p:attrName>ppt_x</p:attrName>
                                        </p:attrNameLst>
                                      </p:cBhvr>
                                      <p:tavLst>
                                        <p:tav tm="0">
                                          <p:val>
                                            <p:strVal val="#ppt_x"/>
                                          </p:val>
                                        </p:tav>
                                        <p:tav tm="100000">
                                          <p:val>
                                            <p:strVal val="#ppt_x"/>
                                          </p:val>
                                        </p:tav>
                                      </p:tavLst>
                                    </p:anim>
                                    <p:anim calcmode="lin" valueType="num">
                                      <p:cBhvr additive="base">
                                        <p:cTn id="248"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194"/>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grpId="0" nodeType="clickEffect">
                                  <p:stCondLst>
                                    <p:cond delay="0"/>
                                  </p:stCondLst>
                                  <p:childTnLst>
                                    <p:set>
                                      <p:cBhvr>
                                        <p:cTn id="256" dur="1" fill="hold">
                                          <p:stCondLst>
                                            <p:cond delay="0"/>
                                          </p:stCondLst>
                                        </p:cTn>
                                        <p:tgtEl>
                                          <p:spTgt spid="196"/>
                                        </p:tgtEl>
                                        <p:attrNameLst>
                                          <p:attrName>style.visibility</p:attrName>
                                        </p:attrNameLst>
                                      </p:cBhvr>
                                      <p:to>
                                        <p:strVal val="visible"/>
                                      </p:to>
                                    </p:set>
                                    <p:anim calcmode="lin" valueType="num">
                                      <p:cBhvr additive="base">
                                        <p:cTn id="257" dur="500" fill="hold"/>
                                        <p:tgtEl>
                                          <p:spTgt spid="196"/>
                                        </p:tgtEl>
                                        <p:attrNameLst>
                                          <p:attrName>ppt_x</p:attrName>
                                        </p:attrNameLst>
                                      </p:cBhvr>
                                      <p:tavLst>
                                        <p:tav tm="0">
                                          <p:val>
                                            <p:strVal val="#ppt_x"/>
                                          </p:val>
                                        </p:tav>
                                        <p:tav tm="100000">
                                          <p:val>
                                            <p:strVal val="#ppt_x"/>
                                          </p:val>
                                        </p:tav>
                                      </p:tavLst>
                                    </p:anim>
                                    <p:anim calcmode="lin" valueType="num">
                                      <p:cBhvr additive="base">
                                        <p:cTn id="258"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97"/>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2" presetClass="entr" presetSubtype="4" fill="hold" grpId="0" nodeType="clickEffect">
                                  <p:stCondLst>
                                    <p:cond delay="0"/>
                                  </p:stCondLst>
                                  <p:childTnLst>
                                    <p:set>
                                      <p:cBhvr>
                                        <p:cTn id="266" dur="1" fill="hold">
                                          <p:stCondLst>
                                            <p:cond delay="0"/>
                                          </p:stCondLst>
                                        </p:cTn>
                                        <p:tgtEl>
                                          <p:spTgt spid="200"/>
                                        </p:tgtEl>
                                        <p:attrNameLst>
                                          <p:attrName>style.visibility</p:attrName>
                                        </p:attrNameLst>
                                      </p:cBhvr>
                                      <p:to>
                                        <p:strVal val="visible"/>
                                      </p:to>
                                    </p:set>
                                    <p:anim calcmode="lin" valueType="num">
                                      <p:cBhvr additive="base">
                                        <p:cTn id="267" dur="500" fill="hold"/>
                                        <p:tgtEl>
                                          <p:spTgt spid="200"/>
                                        </p:tgtEl>
                                        <p:attrNameLst>
                                          <p:attrName>ppt_x</p:attrName>
                                        </p:attrNameLst>
                                      </p:cBhvr>
                                      <p:tavLst>
                                        <p:tav tm="0">
                                          <p:val>
                                            <p:strVal val="#ppt_x"/>
                                          </p:val>
                                        </p:tav>
                                        <p:tav tm="100000">
                                          <p:val>
                                            <p:strVal val="#ppt_x"/>
                                          </p:val>
                                        </p:tav>
                                      </p:tavLst>
                                    </p:anim>
                                    <p:anim calcmode="lin" valueType="num">
                                      <p:cBhvr additive="base">
                                        <p:cTn id="268"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198"/>
                                        </p:tgtEl>
                                        <p:attrNameLst>
                                          <p:attrName>style.visibility</p:attrName>
                                        </p:attrNameLst>
                                      </p:cBhvr>
                                      <p:to>
                                        <p:strVal val="visible"/>
                                      </p:to>
                                    </p:set>
                                    <p:anim calcmode="lin" valueType="num">
                                      <p:cBhvr additive="base">
                                        <p:cTn id="273" dur="500" fill="hold"/>
                                        <p:tgtEl>
                                          <p:spTgt spid="198"/>
                                        </p:tgtEl>
                                        <p:attrNameLst>
                                          <p:attrName>ppt_x</p:attrName>
                                        </p:attrNameLst>
                                      </p:cBhvr>
                                      <p:tavLst>
                                        <p:tav tm="0">
                                          <p:val>
                                            <p:strVal val="#ppt_x"/>
                                          </p:val>
                                        </p:tav>
                                        <p:tav tm="100000">
                                          <p:val>
                                            <p:strVal val="#ppt_x"/>
                                          </p:val>
                                        </p:tav>
                                      </p:tavLst>
                                    </p:anim>
                                    <p:anim calcmode="lin" valueType="num">
                                      <p:cBhvr additive="base">
                                        <p:cTn id="274" dur="500" fill="hold"/>
                                        <p:tgtEl>
                                          <p:spTgt spid="198"/>
                                        </p:tgtEl>
                                        <p:attrNameLst>
                                          <p:attrName>ppt_y</p:attrName>
                                        </p:attrNameLst>
                                      </p:cBhvr>
                                      <p:tavLst>
                                        <p:tav tm="0">
                                          <p:val>
                                            <p:strVal val="1+#ppt_h/2"/>
                                          </p:val>
                                        </p:tav>
                                        <p:tav tm="100000">
                                          <p:val>
                                            <p:strVal val="#ppt_y"/>
                                          </p:val>
                                        </p:tav>
                                      </p:tavLst>
                                    </p:anim>
                                  </p:childTnLst>
                                </p:cTn>
                              </p:par>
                            </p:childTnLst>
                          </p:cTn>
                        </p:par>
                        <p:par>
                          <p:cTn id="275" fill="hold">
                            <p:stCondLst>
                              <p:cond delay="500"/>
                            </p:stCondLst>
                            <p:childTnLst>
                              <p:par>
                                <p:cTn id="276" presetID="1" presetClass="exit" presetSubtype="0" fill="hold" grpId="1" nodeType="afterEffect">
                                  <p:stCondLst>
                                    <p:cond delay="0"/>
                                  </p:stCondLst>
                                  <p:childTnLst>
                                    <p:set>
                                      <p:cBhvr>
                                        <p:cTn id="277" dur="1" fill="hold">
                                          <p:stCondLst>
                                            <p:cond delay="0"/>
                                          </p:stCondLst>
                                        </p:cTn>
                                        <p:tgtEl>
                                          <p:spTgt spid="200"/>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1" presetClass="entr" presetSubtype="0" fill="hold" grpId="0" nodeType="clickEffect">
                                  <p:stCondLst>
                                    <p:cond delay="0"/>
                                  </p:stCondLst>
                                  <p:childTnLst>
                                    <p:set>
                                      <p:cBhvr>
                                        <p:cTn id="281" dur="1" fill="hold">
                                          <p:stCondLst>
                                            <p:cond delay="499"/>
                                          </p:stCondLst>
                                        </p:cTn>
                                        <p:tgtEl>
                                          <p:spTgt spid="92"/>
                                        </p:tgtEl>
                                        <p:attrNameLst>
                                          <p:attrName>style.visibility</p:attrName>
                                        </p:attrNameLst>
                                      </p:cBhvr>
                                      <p:to>
                                        <p:strVal val="visible"/>
                                      </p:to>
                                    </p:set>
                                  </p:childTnLst>
                                </p:cTn>
                              </p:par>
                            </p:childTnLst>
                          </p:cTn>
                        </p:par>
                      </p:childTnLst>
                    </p:cTn>
                  </p:par>
                  <p:par>
                    <p:cTn id="282" fill="hold">
                      <p:stCondLst>
                        <p:cond delay="indefinite"/>
                      </p:stCondLst>
                      <p:childTnLst>
                        <p:par>
                          <p:cTn id="283" fill="hold">
                            <p:stCondLst>
                              <p:cond delay="0"/>
                            </p:stCondLst>
                            <p:childTnLst>
                              <p:par>
                                <p:cTn id="284" presetID="1" presetClass="entr" presetSubtype="0" fill="hold" grpId="0" nodeType="clickEffect">
                                  <p:stCondLst>
                                    <p:cond delay="0"/>
                                  </p:stCondLst>
                                  <p:childTnLst>
                                    <p:set>
                                      <p:cBhvr>
                                        <p:cTn id="285" dur="1" fill="hold">
                                          <p:stCondLst>
                                            <p:cond delay="499"/>
                                          </p:stCondLst>
                                        </p:cTn>
                                        <p:tgtEl>
                                          <p:spTgt spid="93"/>
                                        </p:tgtEl>
                                        <p:attrNameLst>
                                          <p:attrName>style.visibility</p:attrName>
                                        </p:attrNameLst>
                                      </p:cBhvr>
                                      <p:to>
                                        <p:strVal val="visible"/>
                                      </p:to>
                                    </p:set>
                                  </p:childTnLst>
                                </p:cTn>
                              </p:par>
                            </p:childTnLst>
                          </p:cTn>
                        </p:par>
                      </p:childTnLst>
                    </p:cTn>
                  </p:par>
                  <p:par>
                    <p:cTn id="286" fill="hold">
                      <p:stCondLst>
                        <p:cond delay="indefinite"/>
                      </p:stCondLst>
                      <p:childTnLst>
                        <p:par>
                          <p:cTn id="287" fill="hold">
                            <p:stCondLst>
                              <p:cond delay="0"/>
                            </p:stCondLst>
                            <p:childTnLst>
                              <p:par>
                                <p:cTn id="288" presetID="1" presetClass="entr" presetSubtype="0" fill="hold" grpId="0" nodeType="clickEffect">
                                  <p:stCondLst>
                                    <p:cond delay="0"/>
                                  </p:stCondLst>
                                  <p:childTnLst>
                                    <p:set>
                                      <p:cBhvr>
                                        <p:cTn id="289" dur="1" fill="hold">
                                          <p:stCondLst>
                                            <p:cond delay="499"/>
                                          </p:stCondLst>
                                        </p:cTn>
                                        <p:tgtEl>
                                          <p:spTgt spid="94"/>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499"/>
                                          </p:stCondLst>
                                        </p:cTn>
                                        <p:tgtEl>
                                          <p:spTgt spid="9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2" presetClass="entr" presetSubtype="4" fill="hold" grpId="0" nodeType="clickEffect">
                                  <p:stCondLst>
                                    <p:cond delay="0"/>
                                  </p:stCondLst>
                                  <p:childTnLst>
                                    <p:set>
                                      <p:cBhvr>
                                        <p:cTn id="297" dur="1" fill="hold">
                                          <p:stCondLst>
                                            <p:cond delay="0"/>
                                          </p:stCondLst>
                                        </p:cTn>
                                        <p:tgtEl>
                                          <p:spTgt spid="209"/>
                                        </p:tgtEl>
                                        <p:attrNameLst>
                                          <p:attrName>style.visibility</p:attrName>
                                        </p:attrNameLst>
                                      </p:cBhvr>
                                      <p:to>
                                        <p:strVal val="visible"/>
                                      </p:to>
                                    </p:set>
                                    <p:anim calcmode="lin" valueType="num">
                                      <p:cBhvr additive="base">
                                        <p:cTn id="298" dur="500" fill="hold"/>
                                        <p:tgtEl>
                                          <p:spTgt spid="209"/>
                                        </p:tgtEl>
                                        <p:attrNameLst>
                                          <p:attrName>ppt_x</p:attrName>
                                        </p:attrNameLst>
                                      </p:cBhvr>
                                      <p:tavLst>
                                        <p:tav tm="0">
                                          <p:val>
                                            <p:strVal val="#ppt_x"/>
                                          </p:val>
                                        </p:tav>
                                        <p:tav tm="100000">
                                          <p:val>
                                            <p:strVal val="#ppt_x"/>
                                          </p:val>
                                        </p:tav>
                                      </p:tavLst>
                                    </p:anim>
                                    <p:anim calcmode="lin" valueType="num">
                                      <p:cBhvr additive="base">
                                        <p:cTn id="299" dur="500" fill="hold"/>
                                        <p:tgtEl>
                                          <p:spTgt spid="209"/>
                                        </p:tgtEl>
                                        <p:attrNameLst>
                                          <p:attrName>ppt_y</p:attrName>
                                        </p:attrNameLst>
                                      </p:cBhvr>
                                      <p:tavLst>
                                        <p:tav tm="0">
                                          <p:val>
                                            <p:strVal val="1+#ppt_h/2"/>
                                          </p:val>
                                        </p:tav>
                                        <p:tav tm="100000">
                                          <p:val>
                                            <p:strVal val="#ppt_y"/>
                                          </p:val>
                                        </p:tav>
                                      </p:tavLst>
                                    </p:anim>
                                  </p:childTnLst>
                                </p:cTn>
                              </p:par>
                            </p:childTnLst>
                          </p:cTn>
                        </p:par>
                      </p:childTnLst>
                    </p:cTn>
                  </p:par>
                  <p:par>
                    <p:cTn id="300" fill="hold">
                      <p:stCondLst>
                        <p:cond delay="indefinite"/>
                      </p:stCondLst>
                      <p:childTnLst>
                        <p:par>
                          <p:cTn id="301" fill="hold">
                            <p:stCondLst>
                              <p:cond delay="0"/>
                            </p:stCondLst>
                            <p:childTnLst>
                              <p:par>
                                <p:cTn id="302" presetID="22" presetClass="entr" presetSubtype="1" fill="hold" grpId="0" nodeType="clickEffect">
                                  <p:stCondLst>
                                    <p:cond delay="0"/>
                                  </p:stCondLst>
                                  <p:childTnLst>
                                    <p:set>
                                      <p:cBhvr>
                                        <p:cTn id="303" dur="1" fill="hold">
                                          <p:stCondLst>
                                            <p:cond delay="0"/>
                                          </p:stCondLst>
                                        </p:cTn>
                                        <p:tgtEl>
                                          <p:spTgt spid="140"/>
                                        </p:tgtEl>
                                        <p:attrNameLst>
                                          <p:attrName>style.visibility</p:attrName>
                                        </p:attrNameLst>
                                      </p:cBhvr>
                                      <p:to>
                                        <p:strVal val="visible"/>
                                      </p:to>
                                    </p:set>
                                    <p:animEffect transition="in" filter="wipe(up)">
                                      <p:cBhvr>
                                        <p:cTn id="304" dur="500"/>
                                        <p:tgtEl>
                                          <p:spTgt spid="140"/>
                                        </p:tgtEl>
                                      </p:cBhvr>
                                    </p:animEffect>
                                  </p:childTnLst>
                                </p:cTn>
                              </p:par>
                            </p:childTnLst>
                          </p:cTn>
                        </p:par>
                        <p:par>
                          <p:cTn id="305" fill="hold">
                            <p:stCondLst>
                              <p:cond delay="500"/>
                            </p:stCondLst>
                            <p:childTnLst>
                              <p:par>
                                <p:cTn id="306" presetID="22" presetClass="entr" presetSubtype="1" fill="hold" nodeType="afterEffect">
                                  <p:stCondLst>
                                    <p:cond delay="0"/>
                                  </p:stCondLst>
                                  <p:childTnLst>
                                    <p:set>
                                      <p:cBhvr>
                                        <p:cTn id="307" dur="1" fill="hold">
                                          <p:stCondLst>
                                            <p:cond delay="0"/>
                                          </p:stCondLst>
                                        </p:cTn>
                                        <p:tgtEl>
                                          <p:spTgt spid="208"/>
                                        </p:tgtEl>
                                        <p:attrNameLst>
                                          <p:attrName>style.visibility</p:attrName>
                                        </p:attrNameLst>
                                      </p:cBhvr>
                                      <p:to>
                                        <p:strVal val="visible"/>
                                      </p:to>
                                    </p:set>
                                    <p:animEffect transition="in" filter="wipe(up)">
                                      <p:cBhvr>
                                        <p:cTn id="308" dur="500"/>
                                        <p:tgtEl>
                                          <p:spTgt spid="208"/>
                                        </p:tgtEl>
                                      </p:cBhvr>
                                    </p:animEffect>
                                  </p:childTnLst>
                                </p:cTn>
                              </p:par>
                            </p:childTnLst>
                          </p:cTn>
                        </p:par>
                        <p:par>
                          <p:cTn id="309" fill="hold">
                            <p:stCondLst>
                              <p:cond delay="1000"/>
                            </p:stCondLst>
                            <p:childTnLst>
                              <p:par>
                                <p:cTn id="310" presetID="22" presetClass="entr" presetSubtype="2" fill="hold" nodeType="afterEffect">
                                  <p:stCondLst>
                                    <p:cond delay="0"/>
                                  </p:stCondLst>
                                  <p:childTnLst>
                                    <p:set>
                                      <p:cBhvr>
                                        <p:cTn id="311" dur="1" fill="hold">
                                          <p:stCondLst>
                                            <p:cond delay="0"/>
                                          </p:stCondLst>
                                        </p:cTn>
                                        <p:tgtEl>
                                          <p:spTgt spid="163"/>
                                        </p:tgtEl>
                                        <p:attrNameLst>
                                          <p:attrName>style.visibility</p:attrName>
                                        </p:attrNameLst>
                                      </p:cBhvr>
                                      <p:to>
                                        <p:strVal val="visible"/>
                                      </p:to>
                                    </p:set>
                                    <p:animEffect transition="in" filter="wipe(right)">
                                      <p:cBhvr>
                                        <p:cTn id="312" dur="500"/>
                                        <p:tgtEl>
                                          <p:spTgt spid="163"/>
                                        </p:tgtEl>
                                      </p:cBhvr>
                                    </p:animEffect>
                                  </p:childTnLst>
                                </p:cTn>
                              </p:par>
                            </p:childTnLst>
                          </p:cTn>
                        </p:par>
                      </p:childTnLst>
                    </p:cTn>
                  </p:par>
                  <p:par>
                    <p:cTn id="313" fill="hold">
                      <p:stCondLst>
                        <p:cond delay="indefinite"/>
                      </p:stCondLst>
                      <p:childTnLst>
                        <p:par>
                          <p:cTn id="314" fill="hold">
                            <p:stCondLst>
                              <p:cond delay="0"/>
                            </p:stCondLst>
                            <p:childTnLst>
                              <p:par>
                                <p:cTn id="315" presetID="22" presetClass="entr" presetSubtype="1" fill="hold" nodeType="clickEffect">
                                  <p:stCondLst>
                                    <p:cond delay="0"/>
                                  </p:stCondLst>
                                  <p:childTnLst>
                                    <p:set>
                                      <p:cBhvr>
                                        <p:cTn id="316" dur="1" fill="hold">
                                          <p:stCondLst>
                                            <p:cond delay="0"/>
                                          </p:stCondLst>
                                        </p:cTn>
                                        <p:tgtEl>
                                          <p:spTgt spid="96"/>
                                        </p:tgtEl>
                                        <p:attrNameLst>
                                          <p:attrName>style.visibility</p:attrName>
                                        </p:attrNameLst>
                                      </p:cBhvr>
                                      <p:to>
                                        <p:strVal val="visible"/>
                                      </p:to>
                                    </p:set>
                                    <p:animEffect transition="in" filter="wipe(up)">
                                      <p:cBhvr>
                                        <p:cTn id="317" dur="500"/>
                                        <p:tgtEl>
                                          <p:spTgt spid="96"/>
                                        </p:tgtEl>
                                      </p:cBhvr>
                                    </p:animEffect>
                                  </p:childTnLst>
                                </p:cTn>
                              </p:par>
                            </p:childTnLst>
                          </p:cTn>
                        </p:par>
                      </p:childTnLst>
                    </p:cTn>
                  </p:par>
                  <p:par>
                    <p:cTn id="318" fill="hold">
                      <p:stCondLst>
                        <p:cond delay="indefinite"/>
                      </p:stCondLst>
                      <p:childTnLst>
                        <p:par>
                          <p:cTn id="319" fill="hold">
                            <p:stCondLst>
                              <p:cond delay="0"/>
                            </p:stCondLst>
                            <p:childTnLst>
                              <p:par>
                                <p:cTn id="320" presetID="1" presetClass="entr" presetSubtype="0" fill="hold" grpId="0" nodeType="clickEffect">
                                  <p:stCondLst>
                                    <p:cond delay="0"/>
                                  </p:stCondLst>
                                  <p:childTnLst>
                                    <p:set>
                                      <p:cBhvr>
                                        <p:cTn id="321" dur="1" fill="hold">
                                          <p:stCondLst>
                                            <p:cond delay="499"/>
                                          </p:stCondLst>
                                        </p:cTn>
                                        <p:tgtEl>
                                          <p:spTgt spid="101"/>
                                        </p:tgtEl>
                                        <p:attrNameLst>
                                          <p:attrName>style.visibility</p:attrName>
                                        </p:attrNameLst>
                                      </p:cBhvr>
                                      <p:to>
                                        <p:strVal val="visible"/>
                                      </p:to>
                                    </p:set>
                                  </p:childTnLst>
                                </p:cTn>
                              </p:par>
                            </p:childTnLst>
                          </p:cTn>
                        </p:par>
                      </p:childTnLst>
                    </p:cTn>
                  </p:par>
                  <p:par>
                    <p:cTn id="322" fill="hold">
                      <p:stCondLst>
                        <p:cond delay="indefinite"/>
                      </p:stCondLst>
                      <p:childTnLst>
                        <p:par>
                          <p:cTn id="323" fill="hold">
                            <p:stCondLst>
                              <p:cond delay="0"/>
                            </p:stCondLst>
                            <p:childTnLst>
                              <p:par>
                                <p:cTn id="324" presetID="2" presetClass="entr" presetSubtype="4" fill="hold" grpId="0" nodeType="clickEffect">
                                  <p:stCondLst>
                                    <p:cond delay="0"/>
                                  </p:stCondLst>
                                  <p:childTnLst>
                                    <p:set>
                                      <p:cBhvr>
                                        <p:cTn id="325" dur="1" fill="hold">
                                          <p:stCondLst>
                                            <p:cond delay="0"/>
                                          </p:stCondLst>
                                        </p:cTn>
                                        <p:tgtEl>
                                          <p:spTgt spid="211"/>
                                        </p:tgtEl>
                                        <p:attrNameLst>
                                          <p:attrName>style.visibility</p:attrName>
                                        </p:attrNameLst>
                                      </p:cBhvr>
                                      <p:to>
                                        <p:strVal val="visible"/>
                                      </p:to>
                                    </p:set>
                                    <p:anim calcmode="lin" valueType="num">
                                      <p:cBhvr additive="base">
                                        <p:cTn id="326" dur="500" fill="hold"/>
                                        <p:tgtEl>
                                          <p:spTgt spid="211"/>
                                        </p:tgtEl>
                                        <p:attrNameLst>
                                          <p:attrName>ppt_x</p:attrName>
                                        </p:attrNameLst>
                                      </p:cBhvr>
                                      <p:tavLst>
                                        <p:tav tm="0">
                                          <p:val>
                                            <p:strVal val="#ppt_x"/>
                                          </p:val>
                                        </p:tav>
                                        <p:tav tm="100000">
                                          <p:val>
                                            <p:strVal val="#ppt_x"/>
                                          </p:val>
                                        </p:tav>
                                      </p:tavLst>
                                    </p:anim>
                                    <p:anim calcmode="lin" valueType="num">
                                      <p:cBhvr additive="base">
                                        <p:cTn id="327"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1" presetClass="entr" presetSubtype="0" fill="hold" grpId="0" nodeType="clickEffect">
                                  <p:stCondLst>
                                    <p:cond delay="0"/>
                                  </p:stCondLst>
                                  <p:childTnLst>
                                    <p:set>
                                      <p:cBhvr>
                                        <p:cTn id="331" dur="1" fill="hold">
                                          <p:stCondLst>
                                            <p:cond delay="0"/>
                                          </p:stCondLst>
                                        </p:cTn>
                                        <p:tgtEl>
                                          <p:spTgt spid="210"/>
                                        </p:tgtEl>
                                        <p:attrNameLst>
                                          <p:attrName>style.visibility</p:attrName>
                                        </p:attrNameLst>
                                      </p:cBhvr>
                                      <p:to>
                                        <p:strVal val="visible"/>
                                      </p:to>
                                    </p:set>
                                  </p:childTnLst>
                                </p:cTn>
                              </p:par>
                            </p:childTnLst>
                          </p:cTn>
                        </p:par>
                      </p:childTnLst>
                    </p:cTn>
                  </p:par>
                  <p:par>
                    <p:cTn id="332" fill="hold">
                      <p:stCondLst>
                        <p:cond delay="indefinite"/>
                      </p:stCondLst>
                      <p:childTnLst>
                        <p:par>
                          <p:cTn id="333" fill="hold">
                            <p:stCondLst>
                              <p:cond delay="0"/>
                            </p:stCondLst>
                            <p:childTnLst>
                              <p:par>
                                <p:cTn id="334" presetID="2" presetClass="entr" presetSubtype="4" fill="hold" grpId="0" nodeType="clickEffect">
                                  <p:stCondLst>
                                    <p:cond delay="0"/>
                                  </p:stCondLst>
                                  <p:childTnLst>
                                    <p:set>
                                      <p:cBhvr>
                                        <p:cTn id="335" dur="1" fill="hold">
                                          <p:stCondLst>
                                            <p:cond delay="0"/>
                                          </p:stCondLst>
                                        </p:cTn>
                                        <p:tgtEl>
                                          <p:spTgt spid="213"/>
                                        </p:tgtEl>
                                        <p:attrNameLst>
                                          <p:attrName>style.visibility</p:attrName>
                                        </p:attrNameLst>
                                      </p:cBhvr>
                                      <p:to>
                                        <p:strVal val="visible"/>
                                      </p:to>
                                    </p:set>
                                    <p:anim calcmode="lin" valueType="num">
                                      <p:cBhvr additive="base">
                                        <p:cTn id="336" dur="500" fill="hold"/>
                                        <p:tgtEl>
                                          <p:spTgt spid="213"/>
                                        </p:tgtEl>
                                        <p:attrNameLst>
                                          <p:attrName>ppt_x</p:attrName>
                                        </p:attrNameLst>
                                      </p:cBhvr>
                                      <p:tavLst>
                                        <p:tav tm="0">
                                          <p:val>
                                            <p:strVal val="#ppt_x"/>
                                          </p:val>
                                        </p:tav>
                                        <p:tav tm="100000">
                                          <p:val>
                                            <p:strVal val="#ppt_x"/>
                                          </p:val>
                                        </p:tav>
                                      </p:tavLst>
                                    </p:anim>
                                    <p:anim calcmode="lin" valueType="num">
                                      <p:cBhvr additive="base">
                                        <p:cTn id="337"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212"/>
                                        </p:tgtEl>
                                        <p:attrNameLst>
                                          <p:attrName>style.visibility</p:attrName>
                                        </p:attrNameLst>
                                      </p:cBhvr>
                                      <p:to>
                                        <p:strVal val="visible"/>
                                      </p:to>
                                    </p:set>
                                  </p:childTnLst>
                                </p:cTn>
                              </p:par>
                            </p:childTnLst>
                          </p:cTn>
                        </p:par>
                      </p:childTnLst>
                    </p:cTn>
                  </p:par>
                  <p:par>
                    <p:cTn id="342" fill="hold">
                      <p:stCondLst>
                        <p:cond delay="indefinite"/>
                      </p:stCondLst>
                      <p:childTnLst>
                        <p:par>
                          <p:cTn id="343" fill="hold">
                            <p:stCondLst>
                              <p:cond delay="0"/>
                            </p:stCondLst>
                            <p:childTnLst>
                              <p:par>
                                <p:cTn id="344" presetID="2" presetClass="entr" presetSubtype="4" fill="hold" grpId="0" nodeType="clickEffect">
                                  <p:stCondLst>
                                    <p:cond delay="0"/>
                                  </p:stCondLst>
                                  <p:childTnLst>
                                    <p:set>
                                      <p:cBhvr>
                                        <p:cTn id="345" dur="1" fill="hold">
                                          <p:stCondLst>
                                            <p:cond delay="0"/>
                                          </p:stCondLst>
                                        </p:cTn>
                                        <p:tgtEl>
                                          <p:spTgt spid="201"/>
                                        </p:tgtEl>
                                        <p:attrNameLst>
                                          <p:attrName>style.visibility</p:attrName>
                                        </p:attrNameLst>
                                      </p:cBhvr>
                                      <p:to>
                                        <p:strVal val="visible"/>
                                      </p:to>
                                    </p:set>
                                    <p:anim calcmode="lin" valueType="num">
                                      <p:cBhvr additive="base">
                                        <p:cTn id="346" dur="500" fill="hold"/>
                                        <p:tgtEl>
                                          <p:spTgt spid="201"/>
                                        </p:tgtEl>
                                        <p:attrNameLst>
                                          <p:attrName>ppt_x</p:attrName>
                                        </p:attrNameLst>
                                      </p:cBhvr>
                                      <p:tavLst>
                                        <p:tav tm="0">
                                          <p:val>
                                            <p:strVal val="#ppt_x"/>
                                          </p:val>
                                        </p:tav>
                                        <p:tav tm="100000">
                                          <p:val>
                                            <p:strVal val="#ppt_x"/>
                                          </p:val>
                                        </p:tav>
                                      </p:tavLst>
                                    </p:anim>
                                    <p:anim calcmode="lin" valueType="num">
                                      <p:cBhvr additive="base">
                                        <p:cTn id="347"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348" fill="hold">
                      <p:stCondLst>
                        <p:cond delay="indefinite"/>
                      </p:stCondLst>
                      <p:childTnLst>
                        <p:par>
                          <p:cTn id="349" fill="hold">
                            <p:stCondLst>
                              <p:cond delay="0"/>
                            </p:stCondLst>
                            <p:childTnLst>
                              <p:par>
                                <p:cTn id="350" presetID="2" presetClass="entr" presetSubtype="4" fill="hold" grpId="0" nodeType="clickEffect">
                                  <p:stCondLst>
                                    <p:cond delay="0"/>
                                  </p:stCondLst>
                                  <p:childTnLst>
                                    <p:set>
                                      <p:cBhvr>
                                        <p:cTn id="351" dur="1" fill="hold">
                                          <p:stCondLst>
                                            <p:cond delay="0"/>
                                          </p:stCondLst>
                                        </p:cTn>
                                        <p:tgtEl>
                                          <p:spTgt spid="214"/>
                                        </p:tgtEl>
                                        <p:attrNameLst>
                                          <p:attrName>style.visibility</p:attrName>
                                        </p:attrNameLst>
                                      </p:cBhvr>
                                      <p:to>
                                        <p:strVal val="visible"/>
                                      </p:to>
                                    </p:set>
                                    <p:anim calcmode="lin" valueType="num">
                                      <p:cBhvr additive="base">
                                        <p:cTn id="352" dur="500" fill="hold"/>
                                        <p:tgtEl>
                                          <p:spTgt spid="214"/>
                                        </p:tgtEl>
                                        <p:attrNameLst>
                                          <p:attrName>ppt_x</p:attrName>
                                        </p:attrNameLst>
                                      </p:cBhvr>
                                      <p:tavLst>
                                        <p:tav tm="0">
                                          <p:val>
                                            <p:strVal val="#ppt_x"/>
                                          </p:val>
                                        </p:tav>
                                        <p:tav tm="100000">
                                          <p:val>
                                            <p:strVal val="#ppt_x"/>
                                          </p:val>
                                        </p:tav>
                                      </p:tavLst>
                                    </p:anim>
                                    <p:anim calcmode="lin" valueType="num">
                                      <p:cBhvr additive="base">
                                        <p:cTn id="353" dur="500" fill="hold"/>
                                        <p:tgtEl>
                                          <p:spTgt spid="214"/>
                                        </p:tgtEl>
                                        <p:attrNameLst>
                                          <p:attrName>ppt_y</p:attrName>
                                        </p:attrNameLst>
                                      </p:cBhvr>
                                      <p:tavLst>
                                        <p:tav tm="0">
                                          <p:val>
                                            <p:strVal val="1+#ppt_h/2"/>
                                          </p:val>
                                        </p:tav>
                                        <p:tav tm="100000">
                                          <p:val>
                                            <p:strVal val="#ppt_y"/>
                                          </p:val>
                                        </p:tav>
                                      </p:tavLst>
                                    </p:anim>
                                  </p:childTnLst>
                                </p:cTn>
                              </p:par>
                            </p:childTnLst>
                          </p:cTn>
                        </p:par>
                        <p:par>
                          <p:cTn id="354" fill="hold">
                            <p:stCondLst>
                              <p:cond delay="500"/>
                            </p:stCondLst>
                            <p:childTnLst>
                              <p:par>
                                <p:cTn id="355" presetID="1" presetClass="exit" presetSubtype="0" fill="hold" grpId="1" nodeType="afterEffect">
                                  <p:stCondLst>
                                    <p:cond delay="0"/>
                                  </p:stCondLst>
                                  <p:childTnLst>
                                    <p:set>
                                      <p:cBhvr>
                                        <p:cTn id="356" dur="1" fill="hold">
                                          <p:stCondLst>
                                            <p:cond delay="0"/>
                                          </p:stCondLst>
                                        </p:cTn>
                                        <p:tgtEl>
                                          <p:spTgt spid="201"/>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ntr" presetSubtype="0" fill="hold" grpId="0" nodeType="clickEffect">
                                  <p:stCondLst>
                                    <p:cond delay="0"/>
                                  </p:stCondLst>
                                  <p:childTnLst>
                                    <p:set>
                                      <p:cBhvr>
                                        <p:cTn id="360" dur="1" fill="hold">
                                          <p:stCondLst>
                                            <p:cond delay="499"/>
                                          </p:stCondLst>
                                        </p:cTn>
                                        <p:tgtEl>
                                          <p:spTgt spid="144"/>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presetID="1" presetClass="entr" presetSubtype="0" fill="hold" grpId="0" nodeType="clickEffect">
                                  <p:stCondLst>
                                    <p:cond delay="0"/>
                                  </p:stCondLst>
                                  <p:childTnLst>
                                    <p:set>
                                      <p:cBhvr>
                                        <p:cTn id="364" dur="1" fill="hold">
                                          <p:stCondLst>
                                            <p:cond delay="499"/>
                                          </p:stCondLst>
                                        </p:cTn>
                                        <p:tgtEl>
                                          <p:spTgt spid="104"/>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ntr" presetSubtype="0" fill="hold" grpId="0" nodeType="clickEffect">
                                  <p:stCondLst>
                                    <p:cond delay="0"/>
                                  </p:stCondLst>
                                  <p:childTnLst>
                                    <p:set>
                                      <p:cBhvr>
                                        <p:cTn id="368" dur="1" fill="hold">
                                          <p:stCondLst>
                                            <p:cond delay="499"/>
                                          </p:stCondLst>
                                        </p:cTn>
                                        <p:tgtEl>
                                          <p:spTgt spid="145"/>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0" nodeType="clickEffect">
                                  <p:stCondLst>
                                    <p:cond delay="0"/>
                                  </p:stCondLst>
                                  <p:childTnLst>
                                    <p:set>
                                      <p:cBhvr>
                                        <p:cTn id="372" dur="1" fill="hold">
                                          <p:stCondLst>
                                            <p:cond delay="499"/>
                                          </p:stCondLst>
                                        </p:cTn>
                                        <p:tgtEl>
                                          <p:spTgt spid="105"/>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presetID="2" presetClass="entr" presetSubtype="4" fill="hold" grpId="0" nodeType="clickEffect">
                                  <p:stCondLst>
                                    <p:cond delay="0"/>
                                  </p:stCondLst>
                                  <p:childTnLst>
                                    <p:set>
                                      <p:cBhvr>
                                        <p:cTn id="376" dur="1" fill="hold">
                                          <p:stCondLst>
                                            <p:cond delay="0"/>
                                          </p:stCondLst>
                                        </p:cTn>
                                        <p:tgtEl>
                                          <p:spTgt spid="215"/>
                                        </p:tgtEl>
                                        <p:attrNameLst>
                                          <p:attrName>style.visibility</p:attrName>
                                        </p:attrNameLst>
                                      </p:cBhvr>
                                      <p:to>
                                        <p:strVal val="visible"/>
                                      </p:to>
                                    </p:set>
                                    <p:anim calcmode="lin" valueType="num">
                                      <p:cBhvr additive="base">
                                        <p:cTn id="377" dur="500" fill="hold"/>
                                        <p:tgtEl>
                                          <p:spTgt spid="215"/>
                                        </p:tgtEl>
                                        <p:attrNameLst>
                                          <p:attrName>ppt_x</p:attrName>
                                        </p:attrNameLst>
                                      </p:cBhvr>
                                      <p:tavLst>
                                        <p:tav tm="0">
                                          <p:val>
                                            <p:strVal val="#ppt_x"/>
                                          </p:val>
                                        </p:tav>
                                        <p:tav tm="100000">
                                          <p:val>
                                            <p:strVal val="#ppt_x"/>
                                          </p:val>
                                        </p:tav>
                                      </p:tavLst>
                                    </p:anim>
                                    <p:anim calcmode="lin" valueType="num">
                                      <p:cBhvr additive="base">
                                        <p:cTn id="378"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379" fill="hold">
                      <p:stCondLst>
                        <p:cond delay="indefinite"/>
                      </p:stCondLst>
                      <p:childTnLst>
                        <p:par>
                          <p:cTn id="380" fill="hold">
                            <p:stCondLst>
                              <p:cond delay="0"/>
                            </p:stCondLst>
                            <p:childTnLst>
                              <p:par>
                                <p:cTn id="381" presetID="2" presetClass="entr" presetSubtype="1" fill="hold" grpId="0" nodeType="clickEffect">
                                  <p:stCondLst>
                                    <p:cond delay="0"/>
                                  </p:stCondLst>
                                  <p:childTnLst>
                                    <p:set>
                                      <p:cBhvr>
                                        <p:cTn id="382" dur="1" fill="hold">
                                          <p:stCondLst>
                                            <p:cond delay="0"/>
                                          </p:stCondLst>
                                        </p:cTn>
                                        <p:tgtEl>
                                          <p:spTgt spid="204"/>
                                        </p:tgtEl>
                                        <p:attrNameLst>
                                          <p:attrName>style.visibility</p:attrName>
                                        </p:attrNameLst>
                                      </p:cBhvr>
                                      <p:to>
                                        <p:strVal val="visible"/>
                                      </p:to>
                                    </p:set>
                                    <p:anim calcmode="lin" valueType="num">
                                      <p:cBhvr additive="base">
                                        <p:cTn id="383" dur="500" fill="hold"/>
                                        <p:tgtEl>
                                          <p:spTgt spid="204"/>
                                        </p:tgtEl>
                                        <p:attrNameLst>
                                          <p:attrName>ppt_x</p:attrName>
                                        </p:attrNameLst>
                                      </p:cBhvr>
                                      <p:tavLst>
                                        <p:tav tm="0">
                                          <p:val>
                                            <p:strVal val="#ppt_x"/>
                                          </p:val>
                                        </p:tav>
                                        <p:tav tm="100000">
                                          <p:val>
                                            <p:strVal val="#ppt_x"/>
                                          </p:val>
                                        </p:tav>
                                      </p:tavLst>
                                    </p:anim>
                                    <p:anim calcmode="lin" valueType="num">
                                      <p:cBhvr additive="base">
                                        <p:cTn id="384" dur="500" fill="hold"/>
                                        <p:tgtEl>
                                          <p:spTgt spid="204"/>
                                        </p:tgtEl>
                                        <p:attrNameLst>
                                          <p:attrName>ppt_y</p:attrName>
                                        </p:attrNameLst>
                                      </p:cBhvr>
                                      <p:tavLst>
                                        <p:tav tm="0">
                                          <p:val>
                                            <p:strVal val="0-#ppt_h/2"/>
                                          </p:val>
                                        </p:tav>
                                        <p:tav tm="100000">
                                          <p:val>
                                            <p:strVal val="#ppt_y"/>
                                          </p:val>
                                        </p:tav>
                                      </p:tavLst>
                                    </p:anim>
                                  </p:childTnLst>
                                </p:cTn>
                              </p:par>
                            </p:childTnLst>
                          </p:cTn>
                        </p:par>
                      </p:childTnLst>
                    </p:cTn>
                  </p:par>
                  <p:par>
                    <p:cTn id="385" fill="hold">
                      <p:stCondLst>
                        <p:cond delay="indefinite"/>
                      </p:stCondLst>
                      <p:childTnLst>
                        <p:par>
                          <p:cTn id="386" fill="hold">
                            <p:stCondLst>
                              <p:cond delay="0"/>
                            </p:stCondLst>
                            <p:childTnLst>
                              <p:par>
                                <p:cTn id="387" presetID="1" presetClass="exit" presetSubtype="0" fill="hold" nodeType="clickEffect">
                                  <p:stCondLst>
                                    <p:cond delay="0"/>
                                  </p:stCondLst>
                                  <p:childTnLst>
                                    <p:set>
                                      <p:cBhvr>
                                        <p:cTn id="388" dur="1" fill="hold">
                                          <p:stCondLst>
                                            <p:cond delay="0"/>
                                          </p:stCondLst>
                                        </p:cTn>
                                        <p:tgtEl>
                                          <p:spTgt spid="96"/>
                                        </p:tgtEl>
                                        <p:attrNameLst>
                                          <p:attrName>style.visibility</p:attrName>
                                        </p:attrNameLst>
                                      </p:cBhvr>
                                      <p:to>
                                        <p:strVal val="hidden"/>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0" nodeType="clickEffect">
                                  <p:stCondLst>
                                    <p:cond delay="0"/>
                                  </p:stCondLst>
                                  <p:childTnLst>
                                    <p:set>
                                      <p:cBhvr>
                                        <p:cTn id="392" dur="1" fill="hold">
                                          <p:stCondLst>
                                            <p:cond delay="499"/>
                                          </p:stCondLst>
                                        </p:cTn>
                                        <p:tgtEl>
                                          <p:spTgt spid="11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0" nodeType="clickEffect">
                                  <p:stCondLst>
                                    <p:cond delay="0"/>
                                  </p:stCondLst>
                                  <p:childTnLst>
                                    <p:set>
                                      <p:cBhvr>
                                        <p:cTn id="396" dur="1" fill="hold">
                                          <p:stCondLst>
                                            <p:cond delay="499"/>
                                          </p:stCondLst>
                                        </p:cTn>
                                        <p:tgtEl>
                                          <p:spTgt spid="112"/>
                                        </p:tgtEl>
                                        <p:attrNameLst>
                                          <p:attrName>style.visibility</p:attrName>
                                        </p:attrNameLst>
                                      </p:cBhvr>
                                      <p:to>
                                        <p:strVal val="visible"/>
                                      </p:to>
                                    </p:set>
                                  </p:childTnLst>
                                </p:cTn>
                              </p:par>
                            </p:childTnLst>
                          </p:cTn>
                        </p:par>
                        <p:par>
                          <p:cTn id="397" fill="hold">
                            <p:stCondLst>
                              <p:cond delay="500"/>
                            </p:stCondLst>
                            <p:childTnLst>
                              <p:par>
                                <p:cTn id="398" presetID="22" presetClass="entr" presetSubtype="8" fill="hold" nodeType="afterEffect">
                                  <p:stCondLst>
                                    <p:cond delay="0"/>
                                  </p:stCondLst>
                                  <p:childTnLst>
                                    <p:set>
                                      <p:cBhvr>
                                        <p:cTn id="399" dur="1" fill="hold">
                                          <p:stCondLst>
                                            <p:cond delay="0"/>
                                          </p:stCondLst>
                                        </p:cTn>
                                        <p:tgtEl>
                                          <p:spTgt spid="113"/>
                                        </p:tgtEl>
                                        <p:attrNameLst>
                                          <p:attrName>style.visibility</p:attrName>
                                        </p:attrNameLst>
                                      </p:cBhvr>
                                      <p:to>
                                        <p:strVal val="visible"/>
                                      </p:to>
                                    </p:set>
                                    <p:animEffect transition="in" filter="wipe(left)">
                                      <p:cBhvr>
                                        <p:cTn id="400" dur="500"/>
                                        <p:tgtEl>
                                          <p:spTgt spid="113"/>
                                        </p:tgtEl>
                                      </p:cBhvr>
                                    </p:animEffect>
                                  </p:childTnLst>
                                </p:cTn>
                              </p:par>
                            </p:childTnLst>
                          </p:cTn>
                        </p:par>
                      </p:childTnLst>
                    </p:cTn>
                  </p:par>
                  <p:par>
                    <p:cTn id="401" fill="hold">
                      <p:stCondLst>
                        <p:cond delay="indefinite"/>
                      </p:stCondLst>
                      <p:childTnLst>
                        <p:par>
                          <p:cTn id="402" fill="hold">
                            <p:stCondLst>
                              <p:cond delay="0"/>
                            </p:stCondLst>
                            <p:childTnLst>
                              <p:par>
                                <p:cTn id="403" presetID="2" presetClass="entr" presetSubtype="4" fill="hold" grpId="0" nodeType="clickEffect">
                                  <p:stCondLst>
                                    <p:cond delay="0"/>
                                  </p:stCondLst>
                                  <p:childTnLst>
                                    <p:set>
                                      <p:cBhvr>
                                        <p:cTn id="404" dur="1" fill="hold">
                                          <p:stCondLst>
                                            <p:cond delay="0"/>
                                          </p:stCondLst>
                                        </p:cTn>
                                        <p:tgtEl>
                                          <p:spTgt spid="217"/>
                                        </p:tgtEl>
                                        <p:attrNameLst>
                                          <p:attrName>style.visibility</p:attrName>
                                        </p:attrNameLst>
                                      </p:cBhvr>
                                      <p:to>
                                        <p:strVal val="visible"/>
                                      </p:to>
                                    </p:set>
                                    <p:anim calcmode="lin" valueType="num">
                                      <p:cBhvr additive="base">
                                        <p:cTn id="405" dur="500" fill="hold"/>
                                        <p:tgtEl>
                                          <p:spTgt spid="217"/>
                                        </p:tgtEl>
                                        <p:attrNameLst>
                                          <p:attrName>ppt_x</p:attrName>
                                        </p:attrNameLst>
                                      </p:cBhvr>
                                      <p:tavLst>
                                        <p:tav tm="0">
                                          <p:val>
                                            <p:strVal val="#ppt_x"/>
                                          </p:val>
                                        </p:tav>
                                        <p:tav tm="100000">
                                          <p:val>
                                            <p:strVal val="#ppt_x"/>
                                          </p:val>
                                        </p:tav>
                                      </p:tavLst>
                                    </p:anim>
                                    <p:anim calcmode="lin" valueType="num">
                                      <p:cBhvr additive="base">
                                        <p:cTn id="406"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par>
                    <p:cTn id="407" fill="hold">
                      <p:stCondLst>
                        <p:cond delay="indefinite"/>
                      </p:stCondLst>
                      <p:childTnLst>
                        <p:par>
                          <p:cTn id="408" fill="hold">
                            <p:stCondLst>
                              <p:cond delay="0"/>
                            </p:stCondLst>
                            <p:childTnLst>
                              <p:par>
                                <p:cTn id="409" presetID="2" presetClass="entr" presetSubtype="1" fill="hold" grpId="0" nodeType="clickEffect">
                                  <p:stCondLst>
                                    <p:cond delay="0"/>
                                  </p:stCondLst>
                                  <p:childTnLst>
                                    <p:set>
                                      <p:cBhvr>
                                        <p:cTn id="410" dur="1" fill="hold">
                                          <p:stCondLst>
                                            <p:cond delay="0"/>
                                          </p:stCondLst>
                                        </p:cTn>
                                        <p:tgtEl>
                                          <p:spTgt spid="216"/>
                                        </p:tgtEl>
                                        <p:attrNameLst>
                                          <p:attrName>style.visibility</p:attrName>
                                        </p:attrNameLst>
                                      </p:cBhvr>
                                      <p:to>
                                        <p:strVal val="visible"/>
                                      </p:to>
                                    </p:set>
                                    <p:anim calcmode="lin" valueType="num">
                                      <p:cBhvr additive="base">
                                        <p:cTn id="411" dur="500" fill="hold"/>
                                        <p:tgtEl>
                                          <p:spTgt spid="216"/>
                                        </p:tgtEl>
                                        <p:attrNameLst>
                                          <p:attrName>ppt_x</p:attrName>
                                        </p:attrNameLst>
                                      </p:cBhvr>
                                      <p:tavLst>
                                        <p:tav tm="0">
                                          <p:val>
                                            <p:strVal val="#ppt_x"/>
                                          </p:val>
                                        </p:tav>
                                        <p:tav tm="100000">
                                          <p:val>
                                            <p:strVal val="#ppt_x"/>
                                          </p:val>
                                        </p:tav>
                                      </p:tavLst>
                                    </p:anim>
                                    <p:anim calcmode="lin" valueType="num">
                                      <p:cBhvr additive="base">
                                        <p:cTn id="412" dur="500" fill="hold"/>
                                        <p:tgtEl>
                                          <p:spTgt spid="216"/>
                                        </p:tgtEl>
                                        <p:attrNameLst>
                                          <p:attrName>ppt_y</p:attrName>
                                        </p:attrNameLst>
                                      </p:cBhvr>
                                      <p:tavLst>
                                        <p:tav tm="0">
                                          <p:val>
                                            <p:strVal val="0-#ppt_h/2"/>
                                          </p:val>
                                        </p:tav>
                                        <p:tav tm="100000">
                                          <p:val>
                                            <p:strVal val="#ppt_y"/>
                                          </p:val>
                                        </p:tav>
                                      </p:tavLst>
                                    </p:anim>
                                  </p:childTnLst>
                                </p:cTn>
                              </p:par>
                            </p:childTnLst>
                          </p:cTn>
                        </p:par>
                      </p:childTnLst>
                    </p:cTn>
                  </p:par>
                  <p:par>
                    <p:cTn id="413" fill="hold">
                      <p:stCondLst>
                        <p:cond delay="indefinite"/>
                      </p:stCondLst>
                      <p:childTnLst>
                        <p:par>
                          <p:cTn id="414" fill="hold">
                            <p:stCondLst>
                              <p:cond delay="0"/>
                            </p:stCondLst>
                            <p:childTnLst>
                              <p:par>
                                <p:cTn id="415" presetID="1" presetClass="exit" presetSubtype="0" fill="hold" nodeType="clickEffect">
                                  <p:stCondLst>
                                    <p:cond delay="0"/>
                                  </p:stCondLst>
                                  <p:childTnLst>
                                    <p:set>
                                      <p:cBhvr>
                                        <p:cTn id="416" dur="1" fill="hold">
                                          <p:stCondLst>
                                            <p:cond delay="0"/>
                                          </p:stCondLst>
                                        </p:cTn>
                                        <p:tgtEl>
                                          <p:spTgt spid="88"/>
                                        </p:tgtEl>
                                        <p:attrNameLst>
                                          <p:attrName>style.visibility</p:attrName>
                                        </p:attrNameLst>
                                      </p:cBhvr>
                                      <p:to>
                                        <p:strVal val="hidden"/>
                                      </p:to>
                                    </p:set>
                                  </p:childTnLst>
                                </p:cTn>
                              </p:par>
                            </p:childTnLst>
                          </p:cTn>
                        </p:par>
                      </p:childTnLst>
                    </p:cTn>
                  </p:par>
                  <p:par>
                    <p:cTn id="417" fill="hold">
                      <p:stCondLst>
                        <p:cond delay="indefinite"/>
                      </p:stCondLst>
                      <p:childTnLst>
                        <p:par>
                          <p:cTn id="418" fill="hold">
                            <p:stCondLst>
                              <p:cond delay="0"/>
                            </p:stCondLst>
                            <p:childTnLst>
                              <p:par>
                                <p:cTn id="419" presetID="1" presetClass="entr" presetSubtype="0" fill="hold" grpId="0" nodeType="clickEffect">
                                  <p:stCondLst>
                                    <p:cond delay="0"/>
                                  </p:stCondLst>
                                  <p:childTnLst>
                                    <p:set>
                                      <p:cBhvr>
                                        <p:cTn id="420" dur="1" fill="hold">
                                          <p:stCondLst>
                                            <p:cond delay="499"/>
                                          </p:stCondLst>
                                        </p:cTn>
                                        <p:tgtEl>
                                          <p:spTgt spid="119"/>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presetID="1" presetClass="entr" presetSubtype="0" fill="hold" grpId="0" nodeType="clickEffect">
                                  <p:stCondLst>
                                    <p:cond delay="0"/>
                                  </p:stCondLst>
                                  <p:childTnLst>
                                    <p:set>
                                      <p:cBhvr>
                                        <p:cTn id="424" dur="1" fill="hold">
                                          <p:stCondLst>
                                            <p:cond delay="499"/>
                                          </p:stCondLst>
                                        </p:cTn>
                                        <p:tgtEl>
                                          <p:spTgt spid="121"/>
                                        </p:tgtEl>
                                        <p:attrNameLst>
                                          <p:attrName>style.visibility</p:attrName>
                                        </p:attrNameLst>
                                      </p:cBhvr>
                                      <p:to>
                                        <p:strVal val="visible"/>
                                      </p:to>
                                    </p:set>
                                  </p:childTnLst>
                                </p:cTn>
                              </p:par>
                            </p:childTnLst>
                          </p:cTn>
                        </p:par>
                        <p:par>
                          <p:cTn id="425" fill="hold">
                            <p:stCondLst>
                              <p:cond delay="500"/>
                            </p:stCondLst>
                            <p:childTnLst>
                              <p:par>
                                <p:cTn id="426" presetID="22" presetClass="entr" presetSubtype="1" fill="hold" nodeType="afterEffect">
                                  <p:stCondLst>
                                    <p:cond delay="0"/>
                                  </p:stCondLst>
                                  <p:childTnLst>
                                    <p:set>
                                      <p:cBhvr>
                                        <p:cTn id="427" dur="1" fill="hold">
                                          <p:stCondLst>
                                            <p:cond delay="0"/>
                                          </p:stCondLst>
                                        </p:cTn>
                                        <p:tgtEl>
                                          <p:spTgt spid="122"/>
                                        </p:tgtEl>
                                        <p:attrNameLst>
                                          <p:attrName>style.visibility</p:attrName>
                                        </p:attrNameLst>
                                      </p:cBhvr>
                                      <p:to>
                                        <p:strVal val="visible"/>
                                      </p:to>
                                    </p:set>
                                    <p:animEffect transition="in" filter="wipe(up)">
                                      <p:cBhvr>
                                        <p:cTn id="428" dur="500"/>
                                        <p:tgtEl>
                                          <p:spTgt spid="122"/>
                                        </p:tgtEl>
                                      </p:cBhvr>
                                    </p:animEffect>
                                  </p:childTnLst>
                                </p:cTn>
                              </p:par>
                            </p:childTnLst>
                          </p:cTn>
                        </p:par>
                      </p:childTnLst>
                    </p:cTn>
                  </p:par>
                  <p:par>
                    <p:cTn id="429" fill="hold">
                      <p:stCondLst>
                        <p:cond delay="indefinite"/>
                      </p:stCondLst>
                      <p:childTnLst>
                        <p:par>
                          <p:cTn id="430" fill="hold">
                            <p:stCondLst>
                              <p:cond delay="0"/>
                            </p:stCondLst>
                            <p:childTnLst>
                              <p:par>
                                <p:cTn id="431" presetID="2" presetClass="entr" presetSubtype="4" fill="hold" grpId="0" nodeType="clickEffect">
                                  <p:stCondLst>
                                    <p:cond delay="0"/>
                                  </p:stCondLst>
                                  <p:childTnLst>
                                    <p:set>
                                      <p:cBhvr>
                                        <p:cTn id="432" dur="1" fill="hold">
                                          <p:stCondLst>
                                            <p:cond delay="0"/>
                                          </p:stCondLst>
                                        </p:cTn>
                                        <p:tgtEl>
                                          <p:spTgt spid="218"/>
                                        </p:tgtEl>
                                        <p:attrNameLst>
                                          <p:attrName>style.visibility</p:attrName>
                                        </p:attrNameLst>
                                      </p:cBhvr>
                                      <p:to>
                                        <p:strVal val="visible"/>
                                      </p:to>
                                    </p:set>
                                    <p:anim calcmode="lin" valueType="num">
                                      <p:cBhvr additive="base">
                                        <p:cTn id="433" dur="500" fill="hold"/>
                                        <p:tgtEl>
                                          <p:spTgt spid="218"/>
                                        </p:tgtEl>
                                        <p:attrNameLst>
                                          <p:attrName>ppt_x</p:attrName>
                                        </p:attrNameLst>
                                      </p:cBhvr>
                                      <p:tavLst>
                                        <p:tav tm="0">
                                          <p:val>
                                            <p:strVal val="#ppt_x"/>
                                          </p:val>
                                        </p:tav>
                                        <p:tav tm="100000">
                                          <p:val>
                                            <p:strVal val="#ppt_x"/>
                                          </p:val>
                                        </p:tav>
                                      </p:tavLst>
                                    </p:anim>
                                    <p:anim calcmode="lin" valueType="num">
                                      <p:cBhvr additive="base">
                                        <p:cTn id="434"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435" fill="hold">
                      <p:stCondLst>
                        <p:cond delay="indefinite"/>
                      </p:stCondLst>
                      <p:childTnLst>
                        <p:par>
                          <p:cTn id="436" fill="hold">
                            <p:stCondLst>
                              <p:cond delay="0"/>
                            </p:stCondLst>
                            <p:childTnLst>
                              <p:par>
                                <p:cTn id="437" presetID="2" presetClass="entr" presetSubtype="1" fill="hold" grpId="0" nodeType="clickEffect">
                                  <p:stCondLst>
                                    <p:cond delay="0"/>
                                  </p:stCondLst>
                                  <p:childTnLst>
                                    <p:set>
                                      <p:cBhvr>
                                        <p:cTn id="438" dur="1" fill="hold">
                                          <p:stCondLst>
                                            <p:cond delay="0"/>
                                          </p:stCondLst>
                                        </p:cTn>
                                        <p:tgtEl>
                                          <p:spTgt spid="129"/>
                                        </p:tgtEl>
                                        <p:attrNameLst>
                                          <p:attrName>style.visibility</p:attrName>
                                        </p:attrNameLst>
                                      </p:cBhvr>
                                      <p:to>
                                        <p:strVal val="visible"/>
                                      </p:to>
                                    </p:set>
                                    <p:anim calcmode="lin" valueType="num">
                                      <p:cBhvr additive="base">
                                        <p:cTn id="439" dur="500" fill="hold"/>
                                        <p:tgtEl>
                                          <p:spTgt spid="129"/>
                                        </p:tgtEl>
                                        <p:attrNameLst>
                                          <p:attrName>ppt_x</p:attrName>
                                        </p:attrNameLst>
                                      </p:cBhvr>
                                      <p:tavLst>
                                        <p:tav tm="0">
                                          <p:val>
                                            <p:strVal val="#ppt_x"/>
                                          </p:val>
                                        </p:tav>
                                        <p:tav tm="100000">
                                          <p:val>
                                            <p:strVal val="#ppt_x"/>
                                          </p:val>
                                        </p:tav>
                                      </p:tavLst>
                                    </p:anim>
                                    <p:anim calcmode="lin" valueType="num">
                                      <p:cBhvr additive="base">
                                        <p:cTn id="440" dur="500" fill="hold"/>
                                        <p:tgtEl>
                                          <p:spTgt spid="129"/>
                                        </p:tgtEl>
                                        <p:attrNameLst>
                                          <p:attrName>ppt_y</p:attrName>
                                        </p:attrNameLst>
                                      </p:cBhvr>
                                      <p:tavLst>
                                        <p:tav tm="0">
                                          <p:val>
                                            <p:strVal val="0-#ppt_h/2"/>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nodeType="clickEffect">
                                  <p:stCondLst>
                                    <p:cond delay="0"/>
                                  </p:stCondLst>
                                  <p:childTnLst>
                                    <p:set>
                                      <p:cBhvr>
                                        <p:cTn id="444" dur="1" fill="hold">
                                          <p:stCondLst>
                                            <p:cond delay="0"/>
                                          </p:stCondLst>
                                        </p:cTn>
                                        <p:tgtEl>
                                          <p:spTgt spid="146"/>
                                        </p:tgtEl>
                                        <p:attrNameLst>
                                          <p:attrName>style.visibility</p:attrName>
                                        </p:attrNameLst>
                                      </p:cBhvr>
                                      <p:to>
                                        <p:strVal val="hidden"/>
                                      </p:to>
                                    </p:set>
                                  </p:childTnLst>
                                </p:cTn>
                              </p:par>
                            </p:childTnLst>
                          </p:cTn>
                        </p:par>
                      </p:childTnLst>
                    </p:cTn>
                  </p:par>
                  <p:par>
                    <p:cTn id="445" fill="hold">
                      <p:stCondLst>
                        <p:cond delay="indefinite"/>
                      </p:stCondLst>
                      <p:childTnLst>
                        <p:par>
                          <p:cTn id="446" fill="hold">
                            <p:stCondLst>
                              <p:cond delay="0"/>
                            </p:stCondLst>
                            <p:childTnLst>
                              <p:par>
                                <p:cTn id="447" presetID="1" presetClass="entr" presetSubtype="0" fill="hold" grpId="0" nodeType="clickEffect">
                                  <p:stCondLst>
                                    <p:cond delay="0"/>
                                  </p:stCondLst>
                                  <p:childTnLst>
                                    <p:set>
                                      <p:cBhvr>
                                        <p:cTn id="448" dur="1" fill="hold">
                                          <p:stCondLst>
                                            <p:cond delay="499"/>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utoUpdateAnimBg="0"/>
      <p:bldP spid="72" grpId="0" animBg="1" autoUpdateAnimBg="0"/>
      <p:bldP spid="73" grpId="0" autoUpdateAnimBg="0"/>
      <p:bldP spid="86" grpId="0"/>
      <p:bldP spid="91" grpId="0" autoUpdateAnimBg="0"/>
      <p:bldP spid="92" grpId="0" autoUpdateAnimBg="0"/>
      <p:bldP spid="93" grpId="0" animBg="1" autoUpdateAnimBg="0"/>
      <p:bldP spid="94" grpId="0" autoUpdateAnimBg="0"/>
      <p:bldP spid="95" grpId="0" animBg="1" autoUpdateAnimBg="0"/>
      <p:bldP spid="101" grpId="0" autoUpdateAnimBg="0"/>
      <p:bldP spid="104" grpId="0" animBg="1" autoUpdateAnimBg="0"/>
      <p:bldP spid="105" grpId="0" animBg="1" autoUpdateAnimBg="0"/>
      <p:bldP spid="111" grpId="0" animBg="1" autoUpdateAnimBg="0"/>
      <p:bldP spid="112" grpId="0" autoUpdateAnimBg="0"/>
      <p:bldP spid="119" grpId="0" animBg="1" autoUpdateAnimBg="0"/>
      <p:bldP spid="121" grpId="0" autoUpdateAnimBg="0"/>
      <p:bldP spid="128" grpId="0" animBg="1" autoUpdateAnimBg="0"/>
      <p:bldP spid="129" grpId="0" animBg="1" autoUpdateAnimBg="0"/>
      <p:bldP spid="140" grpId="0"/>
      <p:bldP spid="144" grpId="0" autoUpdateAnimBg="0"/>
      <p:bldP spid="145" grpId="0" autoUpdateAnimBg="0"/>
      <p:bldP spid="157" grpId="0" animBg="1" autoUpdateAnimBg="0"/>
      <p:bldP spid="158" grpId="0" animBg="1" autoUpdateAnimBg="0"/>
      <p:bldP spid="159" grpId="0" animBg="1" autoUpdateAnimBg="0"/>
      <p:bldP spid="160" grpId="0" animBg="1" autoUpdateAnimBg="0"/>
      <p:bldP spid="161" grpId="0" animBg="1" autoUpdateAnimBg="0"/>
      <p:bldP spid="32" grpId="0" animBg="1"/>
      <p:bldP spid="174" grpId="0"/>
      <p:bldP spid="177" grpId="0"/>
      <p:bldP spid="179" grpId="0" animBg="1" autoUpdateAnimBg="0"/>
      <p:bldP spid="180" grpId="0" animBg="1" autoUpdateAnimBg="0"/>
      <p:bldP spid="181" grpId="0" animBg="1" autoUpdateAnimBg="0"/>
      <p:bldP spid="182" grpId="0" animBg="1"/>
      <p:bldP spid="183" grpId="0" animBg="1" autoUpdateAnimBg="0"/>
      <p:bldP spid="184" grpId="0" animBg="1" autoUpdateAnimBg="0"/>
      <p:bldP spid="194" grpId="0"/>
      <p:bldP spid="195" grpId="0" animBg="1" autoUpdateAnimBg="0"/>
      <p:bldP spid="196" grpId="0" animBg="1" autoUpdateAnimBg="0"/>
      <p:bldP spid="197" grpId="0"/>
      <p:bldP spid="198" grpId="0" animBg="1" autoUpdateAnimBg="0"/>
      <p:bldP spid="209" grpId="0" animBg="1" autoUpdateAnimBg="0"/>
      <p:bldP spid="210" grpId="0"/>
      <p:bldP spid="211" grpId="0" animBg="1" autoUpdateAnimBg="0"/>
      <p:bldP spid="212" grpId="0"/>
      <p:bldP spid="213" grpId="0" animBg="1" autoUpdateAnimBg="0"/>
      <p:bldP spid="214" grpId="0" animBg="1" autoUpdateAnimBg="0"/>
      <p:bldP spid="215" grpId="0" animBg="1" autoUpdateAnimBg="0"/>
      <p:bldP spid="204" grpId="0" animBg="1"/>
      <p:bldP spid="216" grpId="0" animBg="1"/>
      <p:bldP spid="217" grpId="0" animBg="1" autoUpdateAnimBg="0"/>
      <p:bldP spid="218" grpId="0" animBg="1" autoUpdateAnimBg="0"/>
      <p:bldP spid="185" grpId="0" animBg="1" autoUpdateAnimBg="0"/>
      <p:bldP spid="185" grpId="1" animBg="1"/>
      <p:bldP spid="191" grpId="0" animBg="1" autoUpdateAnimBg="0"/>
      <p:bldP spid="191" grpId="1" animBg="1"/>
      <p:bldP spid="200" grpId="0" animBg="1" autoUpdateAnimBg="0"/>
      <p:bldP spid="200" grpId="1" animBg="1"/>
      <p:bldP spid="201" grpId="0" animBg="1" autoUpdateAnimBg="0"/>
      <p:bldP spid="201" grpId="1"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pPr>
              <a:defRPr/>
            </a:pPr>
            <a:fld id="{3B270693-BF1D-40E9-8BAF-7F49FC1A1C2F}" type="slidenum">
              <a:rPr lang="en-US" altLang="zh-CN"/>
              <a:pPr>
                <a:defRPr/>
              </a:pPr>
              <a:t>81</a:t>
            </a:fld>
            <a:endParaRPr lang="en-US" altLang="zh-CN"/>
          </a:p>
        </p:txBody>
      </p:sp>
      <p:sp>
        <p:nvSpPr>
          <p:cNvPr id="50179" name="Rectangle 2"/>
          <p:cNvSpPr>
            <a:spLocks noGrp="1" noChangeArrowheads="1"/>
          </p:cNvSpPr>
          <p:nvPr>
            <p:ph type="title"/>
          </p:nvPr>
        </p:nvSpPr>
        <p:spPr/>
        <p:txBody>
          <a:bodyPr/>
          <a:lstStyle/>
          <a:p>
            <a:pPr eaLnBrk="1" hangingPunct="1"/>
            <a:r>
              <a:rPr lang="en-US" altLang="zh-CN" dirty="0" smtClean="0">
                <a:latin typeface="宋体" pitchFamily="2" charset="-122"/>
              </a:rPr>
              <a:t>3.</a:t>
            </a:r>
            <a:r>
              <a:rPr lang="zh-CN" altLang="en-US" dirty="0" smtClean="0">
                <a:latin typeface="宋体" pitchFamily="2" charset="-122"/>
              </a:rPr>
              <a:t>记录声明的处理</a:t>
            </a:r>
          </a:p>
        </p:txBody>
      </p:sp>
      <p:sp>
        <p:nvSpPr>
          <p:cNvPr id="386051" name="Rectangle 3"/>
          <p:cNvSpPr>
            <a:spLocks noGrp="1" noChangeArrowheads="1"/>
          </p:cNvSpPr>
          <p:nvPr>
            <p:ph type="body" idx="1"/>
          </p:nvPr>
        </p:nvSpPr>
        <p:spPr>
          <a:xfrm>
            <a:off x="466725" y="1098550"/>
            <a:ext cx="8335963" cy="2555875"/>
          </a:xfrm>
        </p:spPr>
        <p:txBody>
          <a:bodyPr/>
          <a:lstStyle/>
          <a:p>
            <a:pPr eaLnBrk="1" hangingPunct="1"/>
            <a:r>
              <a:rPr lang="zh-CN" altLang="en-US" dirty="0" smtClean="0">
                <a:latin typeface="Times New Roman" panose="02020603050405020304" pitchFamily="18" charset="0"/>
                <a:cs typeface="Times New Roman" panose="02020603050405020304" pitchFamily="18" charset="0"/>
              </a:rPr>
              <a:t>文法</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sym typeface="Symbol" pitchFamily="18" charset="2"/>
              </a:rPr>
              <a:t> </a:t>
            </a:r>
            <a:r>
              <a:rPr lang="en-US" altLang="zh-CN" dirty="0" smtClean="0">
                <a:latin typeface="Times New Roman" panose="02020603050405020304" pitchFamily="18" charset="0"/>
                <a:cs typeface="Times New Roman" panose="02020603050405020304" pitchFamily="18" charset="0"/>
              </a:rPr>
              <a:t>D</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D</a:t>
            </a:r>
            <a:r>
              <a:rPr lang="en-US" altLang="zh-CN" dirty="0" smtClean="0">
                <a:latin typeface="Times New Roman" panose="02020603050405020304" pitchFamily="18" charset="0"/>
                <a:cs typeface="Times New Roman" panose="02020603050405020304" pitchFamily="18" charset="0"/>
                <a:sym typeface="Symbol" pitchFamily="18" charset="2"/>
              </a:rPr>
              <a:t> </a:t>
            </a:r>
            <a:r>
              <a:rPr lang="en-US" altLang="zh-CN" dirty="0" smtClean="0">
                <a:latin typeface="Times New Roman" panose="02020603050405020304" pitchFamily="18" charset="0"/>
                <a:cs typeface="Times New Roman" panose="02020603050405020304" pitchFamily="18" charset="0"/>
              </a:rPr>
              <a:t>D</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 </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D</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id</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sym typeface="Symbol" pitchFamily="18" charset="2"/>
              </a:rPr>
              <a:t> </a:t>
            </a:r>
            <a:r>
              <a:rPr lang="en-US" altLang="zh-CN" dirty="0" smtClean="0">
                <a:latin typeface="Times New Roman" panose="02020603050405020304" pitchFamily="18" charset="0"/>
                <a:cs typeface="Times New Roman" panose="02020603050405020304" pitchFamily="18" charset="0"/>
              </a:rPr>
              <a:t>record   D end</a:t>
            </a:r>
          </a:p>
        </p:txBody>
      </p:sp>
      <p:sp>
        <p:nvSpPr>
          <p:cNvPr id="386052" name="Rectangle 4"/>
          <p:cNvSpPr>
            <a:spLocks noChangeArrowheads="1"/>
          </p:cNvSpPr>
          <p:nvPr/>
        </p:nvSpPr>
        <p:spPr bwMode="auto">
          <a:xfrm>
            <a:off x="2456765" y="2978950"/>
            <a:ext cx="228600" cy="3048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6053" name="Group 5"/>
          <p:cNvGrpSpPr>
            <a:grpSpLocks/>
          </p:cNvGrpSpPr>
          <p:nvPr/>
        </p:nvGrpSpPr>
        <p:grpSpPr bwMode="auto">
          <a:xfrm>
            <a:off x="2571751" y="960438"/>
            <a:ext cx="6267451" cy="2018271"/>
            <a:chOff x="1582" y="699"/>
            <a:chExt cx="3948" cy="980"/>
          </a:xfrm>
        </p:grpSpPr>
        <p:sp>
          <p:nvSpPr>
            <p:cNvPr id="50190" name="Text Box 6"/>
            <p:cNvSpPr txBox="1">
              <a:spLocks noChangeArrowheads="1"/>
            </p:cNvSpPr>
            <p:nvPr/>
          </p:nvSpPr>
          <p:spPr bwMode="auto">
            <a:xfrm>
              <a:off x="2688" y="699"/>
              <a:ext cx="2842"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577850" indent="-577850"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solidFill>
                    <a:srgbClr val="FF0000"/>
                  </a:solidFill>
                  <a:latin typeface="黑体" pitchFamily="2" charset="-122"/>
                </a:rPr>
                <a:t>定位操作：</a:t>
              </a:r>
            </a:p>
            <a:p>
              <a:pPr eaLnBrk="1" hangingPunct="1"/>
              <a:r>
                <a:rPr lang="zh-CN" altLang="en-US" dirty="0">
                  <a:solidFill>
                    <a:srgbClr val="FF0000"/>
                  </a:solidFill>
                  <a:latin typeface="黑体" pitchFamily="2" charset="-122"/>
                </a:rPr>
                <a:t>    创建符号表</a:t>
              </a:r>
            </a:p>
            <a:p>
              <a:pPr eaLnBrk="1" hangingPunct="1"/>
              <a:r>
                <a:rPr lang="zh-CN" altLang="en-US" dirty="0">
                  <a:solidFill>
                    <a:srgbClr val="FF0000"/>
                  </a:solidFill>
                  <a:latin typeface="黑体" pitchFamily="2" charset="-122"/>
                </a:rPr>
                <a:t>    保存记录中各域的信息</a:t>
              </a:r>
            </a:p>
          </p:txBody>
        </p:sp>
        <p:cxnSp>
          <p:nvCxnSpPr>
            <p:cNvPr id="50191" name="AutoShape 7"/>
            <p:cNvCxnSpPr>
              <a:cxnSpLocks noChangeShapeType="1"/>
              <a:stCxn id="386052" idx="0"/>
              <a:endCxn id="50190" idx="1"/>
            </p:cNvCxnSpPr>
            <p:nvPr/>
          </p:nvCxnSpPr>
          <p:spPr bwMode="auto">
            <a:xfrm rot="5400000" flipH="1" flipV="1">
              <a:off x="1789" y="780"/>
              <a:ext cx="692" cy="1106"/>
            </a:xfrm>
            <a:prstGeom prst="curvedConnector2">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6056" name="Oval 8"/>
          <p:cNvSpPr>
            <a:spLocks noChangeArrowheads="1"/>
          </p:cNvSpPr>
          <p:nvPr/>
        </p:nvSpPr>
        <p:spPr bwMode="auto">
          <a:xfrm>
            <a:off x="3536885" y="2978950"/>
            <a:ext cx="304800" cy="3048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6057" name="Group 9"/>
          <p:cNvGrpSpPr>
            <a:grpSpLocks/>
          </p:cNvGrpSpPr>
          <p:nvPr/>
        </p:nvGrpSpPr>
        <p:grpSpPr bwMode="auto">
          <a:xfrm>
            <a:off x="3689286" y="2120900"/>
            <a:ext cx="4987990" cy="1917700"/>
            <a:chOff x="2303" y="1336"/>
            <a:chExt cx="3505" cy="1208"/>
          </a:xfrm>
        </p:grpSpPr>
        <p:sp>
          <p:nvSpPr>
            <p:cNvPr id="50188" name="Text Box 10"/>
            <p:cNvSpPr txBox="1">
              <a:spLocks noChangeArrowheads="1"/>
            </p:cNvSpPr>
            <p:nvPr/>
          </p:nvSpPr>
          <p:spPr bwMode="auto">
            <a:xfrm>
              <a:off x="2880" y="1336"/>
              <a:ext cx="2928" cy="1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577850" indent="-577850"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solidFill>
                    <a:srgbClr val="0000FF"/>
                  </a:solidFill>
                  <a:latin typeface="黑体" pitchFamily="2" charset="-122"/>
                </a:rPr>
                <a:t>重定位操作：</a:t>
              </a:r>
            </a:p>
            <a:p>
              <a:pPr eaLnBrk="1" hangingPunct="1"/>
              <a:r>
                <a:rPr lang="zh-CN" altLang="en-US" dirty="0">
                  <a:solidFill>
                    <a:srgbClr val="0000FF"/>
                  </a:solidFill>
                  <a:latin typeface="黑体" pitchFamily="2" charset="-122"/>
                </a:rPr>
                <a:t>   将各域的总域宽作为</a:t>
              </a:r>
              <a:br>
                <a:rPr lang="zh-CN" altLang="en-US" dirty="0">
                  <a:solidFill>
                    <a:srgbClr val="0000FF"/>
                  </a:solidFill>
                  <a:latin typeface="黑体" pitchFamily="2" charset="-122"/>
                </a:rPr>
              </a:br>
              <a:r>
                <a:rPr lang="zh-CN" altLang="en-US" dirty="0">
                  <a:solidFill>
                    <a:srgbClr val="0000FF"/>
                  </a:solidFill>
                  <a:latin typeface="黑体" pitchFamily="2" charset="-122"/>
                </a:rPr>
                <a:t>该记录型的域宽，</a:t>
              </a:r>
            </a:p>
            <a:p>
              <a:pPr eaLnBrk="1" hangingPunct="1"/>
              <a:r>
                <a:rPr lang="zh-CN" altLang="en-US" dirty="0">
                  <a:solidFill>
                    <a:srgbClr val="0000FF"/>
                  </a:solidFill>
                  <a:latin typeface="黑体" pitchFamily="2" charset="-122"/>
                </a:rPr>
                <a:t>   返回记录声明所在过程</a:t>
              </a:r>
              <a:br>
                <a:rPr lang="zh-CN" altLang="en-US" dirty="0">
                  <a:solidFill>
                    <a:srgbClr val="0000FF"/>
                  </a:solidFill>
                  <a:latin typeface="黑体" pitchFamily="2" charset="-122"/>
                </a:rPr>
              </a:br>
              <a:r>
                <a:rPr lang="zh-CN" altLang="en-US" dirty="0">
                  <a:solidFill>
                    <a:srgbClr val="0000FF"/>
                  </a:solidFill>
                  <a:latin typeface="黑体" pitchFamily="2" charset="-122"/>
                </a:rPr>
                <a:t>的符号表</a:t>
              </a:r>
            </a:p>
          </p:txBody>
        </p:sp>
        <p:cxnSp>
          <p:nvCxnSpPr>
            <p:cNvPr id="50189" name="AutoShape 11"/>
            <p:cNvCxnSpPr>
              <a:cxnSpLocks noChangeShapeType="1"/>
              <a:stCxn id="386056" idx="7"/>
            </p:cNvCxnSpPr>
            <p:nvPr/>
          </p:nvCxnSpPr>
          <p:spPr bwMode="auto">
            <a:xfrm rot="5400000" flipH="1" flipV="1">
              <a:off x="2393" y="1417"/>
              <a:ext cx="397" cy="578"/>
            </a:xfrm>
            <a:prstGeom prst="curvedConnector2">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6060" name="Rectangle 12"/>
          <p:cNvSpPr>
            <a:spLocks noChangeArrowheads="1"/>
          </p:cNvSpPr>
          <p:nvPr/>
        </p:nvSpPr>
        <p:spPr bwMode="auto">
          <a:xfrm>
            <a:off x="341313" y="3886200"/>
            <a:ext cx="8335962"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zh-CN" altLang="en-US" sz="3200" dirty="0">
                <a:solidFill>
                  <a:srgbClr val="0000FF"/>
                </a:solidFill>
                <a:cs typeface="Times New Roman" panose="02020603050405020304" pitchFamily="18" charset="0"/>
              </a:rPr>
              <a:t>翻译</a:t>
            </a:r>
            <a:r>
              <a:rPr lang="zh-CN" altLang="en-US" sz="3200" dirty="0" smtClean="0">
                <a:solidFill>
                  <a:srgbClr val="0000FF"/>
                </a:solidFill>
                <a:cs typeface="Times New Roman" panose="02020603050405020304" pitchFamily="18" charset="0"/>
              </a:rPr>
              <a:t>方案</a:t>
            </a:r>
            <a:r>
              <a:rPr lang="en-US" altLang="zh-CN" sz="3200" dirty="0" smtClean="0">
                <a:solidFill>
                  <a:srgbClr val="0000FF"/>
                </a:solidFill>
                <a:cs typeface="Times New Roman" panose="02020603050405020304" pitchFamily="18" charset="0"/>
              </a:rPr>
              <a:t>6.3</a:t>
            </a:r>
            <a:endParaRPr lang="en-US" altLang="zh-CN" sz="3200" dirty="0">
              <a:solidFill>
                <a:srgbClr val="0000FF"/>
              </a:solidFill>
              <a:cs typeface="Times New Roman" panose="02020603050405020304" pitchFamily="18" charset="0"/>
            </a:endParaRPr>
          </a:p>
          <a:p>
            <a:pPr marL="742950" lvl="1" indent="-285750">
              <a:spcBef>
                <a:spcPct val="20000"/>
              </a:spcBef>
            </a:pPr>
            <a:r>
              <a:rPr lang="en-US" altLang="zh-CN" dirty="0">
                <a:cs typeface="Times New Roman" panose="02020603050405020304" pitchFamily="18" charset="0"/>
              </a:rPr>
              <a:t>T</a:t>
            </a:r>
            <a:r>
              <a:rPr lang="en-US" altLang="zh-CN" dirty="0">
                <a:cs typeface="Times New Roman" panose="02020603050405020304" pitchFamily="18" charset="0"/>
                <a:sym typeface="Symbol" pitchFamily="18" charset="2"/>
              </a:rPr>
              <a:t> </a:t>
            </a:r>
            <a:r>
              <a:rPr lang="en-US" altLang="zh-CN" dirty="0">
                <a:cs typeface="Times New Roman" panose="02020603050405020304" pitchFamily="18" charset="0"/>
              </a:rPr>
              <a:t>record </a:t>
            </a:r>
            <a:r>
              <a:rPr lang="en-US" altLang="zh-CN" dirty="0">
                <a:solidFill>
                  <a:srgbClr val="FF0000"/>
                </a:solidFill>
                <a:cs typeface="Times New Roman" panose="02020603050405020304" pitchFamily="18" charset="0"/>
              </a:rPr>
              <a:t>L</a:t>
            </a:r>
            <a:r>
              <a:rPr lang="en-US" altLang="zh-CN" dirty="0">
                <a:cs typeface="Times New Roman" panose="02020603050405020304" pitchFamily="18" charset="0"/>
              </a:rPr>
              <a:t> D end</a:t>
            </a:r>
          </a:p>
          <a:p>
            <a:pPr marL="1143000" lvl="2" indent="-228600">
              <a:spcBef>
                <a:spcPct val="20000"/>
              </a:spcBef>
            </a:pPr>
            <a:endParaRPr lang="en-US" altLang="zh-CN" sz="2000" dirty="0">
              <a:cs typeface="Times New Roman" panose="02020603050405020304" pitchFamily="18" charset="0"/>
            </a:endParaRPr>
          </a:p>
          <a:p>
            <a:pPr marL="1143000" lvl="2" indent="-228600">
              <a:spcBef>
                <a:spcPct val="20000"/>
              </a:spcBef>
            </a:pPr>
            <a:endParaRPr lang="en-US" altLang="zh-CN" sz="2000" dirty="0">
              <a:cs typeface="Times New Roman" panose="02020603050405020304" pitchFamily="18" charset="0"/>
            </a:endParaRPr>
          </a:p>
          <a:p>
            <a:pPr marL="742950" lvl="1" indent="-285750">
              <a:spcBef>
                <a:spcPct val="20000"/>
              </a:spcBef>
            </a:pPr>
            <a:r>
              <a:rPr lang="en-US" altLang="zh-CN" dirty="0">
                <a:solidFill>
                  <a:srgbClr val="FF0000"/>
                </a:solidFill>
                <a:cs typeface="Times New Roman" panose="02020603050405020304" pitchFamily="18" charset="0"/>
              </a:rPr>
              <a:t>L</a:t>
            </a:r>
            <a:r>
              <a:rPr lang="en-US" altLang="zh-CN" dirty="0">
                <a:solidFill>
                  <a:srgbClr val="FF0000"/>
                </a:solidFill>
                <a:cs typeface="Times New Roman" panose="02020603050405020304" pitchFamily="18" charset="0"/>
                <a:sym typeface="Symbol" pitchFamily="18" charset="2"/>
              </a:rPr>
              <a:t></a:t>
            </a:r>
            <a:endParaRPr lang="en-US" altLang="zh-CN" dirty="0">
              <a:cs typeface="Times New Roman" panose="02020603050405020304" pitchFamily="18" charset="0"/>
              <a:sym typeface="Symbol" pitchFamily="18" charset="2"/>
            </a:endParaRPr>
          </a:p>
        </p:txBody>
      </p:sp>
      <p:sp>
        <p:nvSpPr>
          <p:cNvPr id="386061" name="Text Box 13"/>
          <p:cNvSpPr txBox="1">
            <a:spLocks noChangeArrowheads="1"/>
          </p:cNvSpPr>
          <p:nvPr/>
        </p:nvSpPr>
        <p:spPr bwMode="auto">
          <a:xfrm>
            <a:off x="1601788" y="5622010"/>
            <a:ext cx="4922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t=</a:t>
            </a:r>
            <a:r>
              <a:rPr lang="en-US" altLang="zh-CN" dirty="0" err="1">
                <a:solidFill>
                  <a:srgbClr val="0000FF"/>
                </a:solidFill>
                <a:ea typeface="宋体" pitchFamily="2" charset="-122"/>
              </a:rPr>
              <a:t>mktable</a:t>
            </a:r>
            <a:r>
              <a:rPr lang="en-US" altLang="zh-CN" dirty="0">
                <a:solidFill>
                  <a:srgbClr val="0000FF"/>
                </a:solidFill>
                <a:ea typeface="宋体" pitchFamily="2" charset="-122"/>
              </a:rPr>
              <a:t>(nil);</a:t>
            </a:r>
          </a:p>
          <a:p>
            <a:pPr eaLnBrk="1" hangingPunct="1"/>
            <a:r>
              <a:rPr lang="en-US" altLang="zh-CN" dirty="0">
                <a:solidFill>
                  <a:srgbClr val="0000FF"/>
                </a:solidFill>
                <a:ea typeface="宋体" pitchFamily="2" charset="-122"/>
              </a:rPr>
              <a:t>    push(t, </a:t>
            </a:r>
            <a:r>
              <a:rPr lang="en-US" altLang="zh-CN" dirty="0" err="1">
                <a:solidFill>
                  <a:srgbClr val="0000FF"/>
                </a:solidFill>
                <a:ea typeface="宋体" pitchFamily="2" charset="-122"/>
              </a:rPr>
              <a:t>tableptr</a:t>
            </a:r>
            <a:r>
              <a:rPr lang="en-US" altLang="zh-CN" dirty="0">
                <a:solidFill>
                  <a:srgbClr val="0000FF"/>
                </a:solidFill>
                <a:ea typeface="宋体" pitchFamily="2" charset="-122"/>
              </a:rPr>
              <a:t>); push(0, offset)  }</a:t>
            </a:r>
          </a:p>
        </p:txBody>
      </p:sp>
      <p:sp>
        <p:nvSpPr>
          <p:cNvPr id="386062" name="Text Box 14"/>
          <p:cNvSpPr txBox="1">
            <a:spLocks noChangeArrowheads="1"/>
          </p:cNvSpPr>
          <p:nvPr/>
        </p:nvSpPr>
        <p:spPr bwMode="auto">
          <a:xfrm>
            <a:off x="3581890" y="4446795"/>
            <a:ext cx="43116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a:solidFill>
                  <a:srgbClr val="0000FF"/>
                </a:solidFill>
                <a:ea typeface="宋体" pitchFamily="2" charset="-122"/>
              </a:rPr>
              <a:t>{  </a:t>
            </a:r>
            <a:r>
              <a:rPr lang="en-US" altLang="zh-CN" dirty="0" err="1">
                <a:solidFill>
                  <a:srgbClr val="0000FF"/>
                </a:solidFill>
                <a:ea typeface="宋体" pitchFamily="2" charset="-122"/>
              </a:rPr>
              <a:t>T.type</a:t>
            </a:r>
            <a:r>
              <a:rPr lang="en-US" altLang="zh-CN" dirty="0">
                <a:solidFill>
                  <a:srgbClr val="0000FF"/>
                </a:solidFill>
                <a:ea typeface="宋体" pitchFamily="2" charset="-122"/>
              </a:rPr>
              <a:t>=record(top(</a:t>
            </a:r>
            <a:r>
              <a:rPr lang="en-US" altLang="zh-CN" dirty="0" err="1">
                <a:solidFill>
                  <a:srgbClr val="0000FF"/>
                </a:solidFill>
                <a:ea typeface="宋体" pitchFamily="2" charset="-122"/>
              </a:rPr>
              <a:t>tableptr</a:t>
            </a:r>
            <a:r>
              <a:rPr lang="en-US" altLang="zh-CN" dirty="0">
                <a:solidFill>
                  <a:srgbClr val="0000FF"/>
                </a:solidFill>
                <a:ea typeface="宋体" pitchFamily="2" charset="-122"/>
              </a:rPr>
              <a:t>));</a:t>
            </a:r>
          </a:p>
          <a:p>
            <a:pPr eaLnBrk="1" hangingPunct="1"/>
            <a:r>
              <a:rPr lang="en-US" altLang="zh-CN" dirty="0">
                <a:solidFill>
                  <a:srgbClr val="0000FF"/>
                </a:solidFill>
                <a:ea typeface="宋体" pitchFamily="2" charset="-122"/>
              </a:rPr>
              <a:t>    </a:t>
            </a:r>
            <a:r>
              <a:rPr lang="en-US" altLang="zh-CN" dirty="0" err="1">
                <a:solidFill>
                  <a:srgbClr val="0000FF"/>
                </a:solidFill>
                <a:ea typeface="宋体" pitchFamily="2" charset="-122"/>
              </a:rPr>
              <a:t>T.width</a:t>
            </a:r>
            <a:r>
              <a:rPr lang="en-US" altLang="zh-CN" dirty="0">
                <a:solidFill>
                  <a:srgbClr val="0000FF"/>
                </a:solidFill>
                <a:ea typeface="宋体" pitchFamily="2" charset="-122"/>
              </a:rPr>
              <a:t>=top(offset);</a:t>
            </a:r>
          </a:p>
          <a:p>
            <a:pPr eaLnBrk="1" hangingPunct="1"/>
            <a:r>
              <a:rPr lang="en-US" altLang="zh-CN" dirty="0">
                <a:solidFill>
                  <a:srgbClr val="0000FF"/>
                </a:solidFill>
                <a:ea typeface="宋体" pitchFamily="2" charset="-122"/>
              </a:rPr>
              <a:t>    pop(</a:t>
            </a:r>
            <a:r>
              <a:rPr lang="en-US" altLang="zh-CN" dirty="0" err="1">
                <a:solidFill>
                  <a:srgbClr val="0000FF"/>
                </a:solidFill>
                <a:ea typeface="宋体" pitchFamily="2" charset="-122"/>
              </a:rPr>
              <a:t>tableptr</a:t>
            </a:r>
            <a:r>
              <a:rPr lang="en-US" altLang="zh-CN" dirty="0">
                <a:solidFill>
                  <a:srgbClr val="0000FF"/>
                </a:solidFill>
                <a:ea typeface="宋体" pitchFamily="2" charset="-122"/>
              </a:rPr>
              <a:t>); pop(offset)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up)">
                                      <p:cBhvr>
                                        <p:cTn id="7" dur="500"/>
                                        <p:tgtEl>
                                          <p:spTgt spid="38605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6051">
                                            <p:txEl>
                                              <p:pRg st="1" end="1"/>
                                            </p:txEl>
                                          </p:spTgt>
                                        </p:tgtEl>
                                        <p:attrNameLst>
                                          <p:attrName>style.visibility</p:attrName>
                                        </p:attrNameLst>
                                      </p:cBhvr>
                                      <p:to>
                                        <p:strVal val="visible"/>
                                      </p:to>
                                    </p:set>
                                    <p:animEffect transition="in" filter="wipe(up)">
                                      <p:cBhvr>
                                        <p:cTn id="11" dur="500"/>
                                        <p:tgtEl>
                                          <p:spTgt spid="386051">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6051">
                                            <p:txEl>
                                              <p:pRg st="2" end="2"/>
                                            </p:txEl>
                                          </p:spTgt>
                                        </p:tgtEl>
                                        <p:attrNameLst>
                                          <p:attrName>style.visibility</p:attrName>
                                        </p:attrNameLst>
                                      </p:cBhvr>
                                      <p:to>
                                        <p:strVal val="visible"/>
                                      </p:to>
                                    </p:set>
                                    <p:animEffect transition="in" filter="wipe(up)">
                                      <p:cBhvr>
                                        <p:cTn id="15" dur="500"/>
                                        <p:tgtEl>
                                          <p:spTgt spid="386051">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6051">
                                            <p:txEl>
                                              <p:pRg st="3" end="3"/>
                                            </p:txEl>
                                          </p:spTgt>
                                        </p:tgtEl>
                                        <p:attrNameLst>
                                          <p:attrName>style.visibility</p:attrName>
                                        </p:attrNameLst>
                                      </p:cBhvr>
                                      <p:to>
                                        <p:strVal val="visible"/>
                                      </p:to>
                                    </p:set>
                                    <p:animEffect transition="in" filter="wipe(up)">
                                      <p:cBhvr>
                                        <p:cTn id="19" dur="500"/>
                                        <p:tgtEl>
                                          <p:spTgt spid="386051">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6051">
                                            <p:txEl>
                                              <p:pRg st="4" end="4"/>
                                            </p:txEl>
                                          </p:spTgt>
                                        </p:tgtEl>
                                        <p:attrNameLst>
                                          <p:attrName>style.visibility</p:attrName>
                                        </p:attrNameLst>
                                      </p:cBhvr>
                                      <p:to>
                                        <p:strVal val="visible"/>
                                      </p:to>
                                    </p:set>
                                    <p:animEffect transition="in" filter="wipe(up)">
                                      <p:cBhvr>
                                        <p:cTn id="23" dur="500"/>
                                        <p:tgtEl>
                                          <p:spTgt spid="38605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86052"/>
                                        </p:tgtEl>
                                        <p:attrNameLst>
                                          <p:attrName>style.visibility</p:attrName>
                                        </p:attrNameLst>
                                      </p:cBhvr>
                                      <p:to>
                                        <p:strVal val="visible"/>
                                      </p:to>
                                    </p:set>
                                    <p:animEffect transition="in" filter="box(out)">
                                      <p:cBhvr>
                                        <p:cTn id="28" dur="500"/>
                                        <p:tgtEl>
                                          <p:spTgt spid="3860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3" fill="hold" nodeType="clickEffect">
                                  <p:stCondLst>
                                    <p:cond delay="0"/>
                                  </p:stCondLst>
                                  <p:childTnLst>
                                    <p:set>
                                      <p:cBhvr>
                                        <p:cTn id="32" dur="1" fill="hold">
                                          <p:stCondLst>
                                            <p:cond delay="0"/>
                                          </p:stCondLst>
                                        </p:cTn>
                                        <p:tgtEl>
                                          <p:spTgt spid="386053"/>
                                        </p:tgtEl>
                                        <p:attrNameLst>
                                          <p:attrName>style.visibility</p:attrName>
                                        </p:attrNameLst>
                                      </p:cBhvr>
                                      <p:to>
                                        <p:strVal val="visible"/>
                                      </p:to>
                                    </p:set>
                                    <p:animEffect transition="in" filter="strips(upRight)">
                                      <p:cBhvr>
                                        <p:cTn id="33" dur="500"/>
                                        <p:tgtEl>
                                          <p:spTgt spid="38605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86056"/>
                                        </p:tgtEl>
                                        <p:attrNameLst>
                                          <p:attrName>style.visibility</p:attrName>
                                        </p:attrNameLst>
                                      </p:cBhvr>
                                      <p:to>
                                        <p:strVal val="visible"/>
                                      </p:to>
                                    </p:set>
                                    <p:animEffect transition="in" filter="box(out)">
                                      <p:cBhvr>
                                        <p:cTn id="38" dur="500"/>
                                        <p:tgtEl>
                                          <p:spTgt spid="3860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nodeType="clickEffect">
                                  <p:stCondLst>
                                    <p:cond delay="0"/>
                                  </p:stCondLst>
                                  <p:childTnLst>
                                    <p:set>
                                      <p:cBhvr>
                                        <p:cTn id="42" dur="1" fill="hold">
                                          <p:stCondLst>
                                            <p:cond delay="0"/>
                                          </p:stCondLst>
                                        </p:cTn>
                                        <p:tgtEl>
                                          <p:spTgt spid="386057"/>
                                        </p:tgtEl>
                                        <p:attrNameLst>
                                          <p:attrName>style.visibility</p:attrName>
                                        </p:attrNameLst>
                                      </p:cBhvr>
                                      <p:to>
                                        <p:strVal val="visible"/>
                                      </p:to>
                                    </p:set>
                                    <p:animEffect transition="in" filter="strips(upRight)">
                                      <p:cBhvr>
                                        <p:cTn id="43" dur="500"/>
                                        <p:tgtEl>
                                          <p:spTgt spid="38605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86060">
                                            <p:txEl>
                                              <p:pRg st="0" end="0"/>
                                            </p:txEl>
                                          </p:spTgt>
                                        </p:tgtEl>
                                        <p:attrNameLst>
                                          <p:attrName>style.visibility</p:attrName>
                                        </p:attrNameLst>
                                      </p:cBhvr>
                                      <p:to>
                                        <p:strVal val="visible"/>
                                      </p:to>
                                    </p:set>
                                    <p:animEffect transition="in" filter="wipe(up)">
                                      <p:cBhvr>
                                        <p:cTn id="48" dur="500"/>
                                        <p:tgtEl>
                                          <p:spTgt spid="386060">
                                            <p:txEl>
                                              <p:pRg st="0" end="0"/>
                                            </p:txEl>
                                          </p:spTgt>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86060">
                                            <p:txEl>
                                              <p:pRg st="1" end="1"/>
                                            </p:txEl>
                                          </p:spTgt>
                                        </p:tgtEl>
                                        <p:attrNameLst>
                                          <p:attrName>style.visibility</p:attrName>
                                        </p:attrNameLst>
                                      </p:cBhvr>
                                      <p:to>
                                        <p:strVal val="visible"/>
                                      </p:to>
                                    </p:set>
                                    <p:animEffect transition="in" filter="wipe(up)">
                                      <p:cBhvr>
                                        <p:cTn id="52" dur="500"/>
                                        <p:tgtEl>
                                          <p:spTgt spid="386060">
                                            <p:txEl>
                                              <p:pRg st="1" end="1"/>
                                            </p:txEl>
                                          </p:spTgt>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86060">
                                            <p:txEl>
                                              <p:pRg st="4" end="4"/>
                                            </p:txEl>
                                          </p:spTgt>
                                        </p:tgtEl>
                                        <p:attrNameLst>
                                          <p:attrName>style.visibility</p:attrName>
                                        </p:attrNameLst>
                                      </p:cBhvr>
                                      <p:to>
                                        <p:strVal val="visible"/>
                                      </p:to>
                                    </p:set>
                                    <p:animEffect transition="in" filter="wipe(up)">
                                      <p:cBhvr>
                                        <p:cTn id="56" dur="500"/>
                                        <p:tgtEl>
                                          <p:spTgt spid="386060">
                                            <p:txEl>
                                              <p:pRg st="4" end="4"/>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86061">
                                            <p:txEl>
                                              <p:pRg st="0" end="0"/>
                                            </p:txEl>
                                          </p:spTgt>
                                        </p:tgtEl>
                                        <p:attrNameLst>
                                          <p:attrName>style.visibility</p:attrName>
                                        </p:attrNameLst>
                                      </p:cBhvr>
                                      <p:to>
                                        <p:strVal val="visible"/>
                                      </p:to>
                                    </p:set>
                                    <p:animEffect transition="in" filter="wipe(left)">
                                      <p:cBhvr>
                                        <p:cTn id="61" dur="500"/>
                                        <p:tgtEl>
                                          <p:spTgt spid="386061">
                                            <p:txEl>
                                              <p:pRg st="0" end="0"/>
                                            </p:txEl>
                                          </p:spTgt>
                                        </p:tgtEl>
                                      </p:cBhvr>
                                    </p:animEffect>
                                  </p:childTnLst>
                                </p:cTn>
                              </p:par>
                            </p:childTnLst>
                          </p:cTn>
                        </p:par>
                        <p:par>
                          <p:cTn id="62" fill="hold" nodeType="afterGroup">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386061">
                                            <p:txEl>
                                              <p:pRg st="1" end="1"/>
                                            </p:txEl>
                                          </p:spTgt>
                                        </p:tgtEl>
                                        <p:attrNameLst>
                                          <p:attrName>style.visibility</p:attrName>
                                        </p:attrNameLst>
                                      </p:cBhvr>
                                      <p:to>
                                        <p:strVal val="visible"/>
                                      </p:to>
                                    </p:set>
                                    <p:animEffect transition="in" filter="wipe(left)">
                                      <p:cBhvr>
                                        <p:cTn id="65" dur="500"/>
                                        <p:tgtEl>
                                          <p:spTgt spid="386061">
                                            <p:txEl>
                                              <p:pRg st="1" end="1"/>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86062">
                                            <p:txEl>
                                              <p:pRg st="0" end="0"/>
                                            </p:txEl>
                                          </p:spTgt>
                                        </p:tgtEl>
                                        <p:attrNameLst>
                                          <p:attrName>style.visibility</p:attrName>
                                        </p:attrNameLst>
                                      </p:cBhvr>
                                      <p:to>
                                        <p:strVal val="visible"/>
                                      </p:to>
                                    </p:set>
                                    <p:animEffect transition="in" filter="wipe(left)">
                                      <p:cBhvr>
                                        <p:cTn id="70" dur="500"/>
                                        <p:tgtEl>
                                          <p:spTgt spid="386062">
                                            <p:txEl>
                                              <p:pRg st="0" end="0"/>
                                            </p:txEl>
                                          </p:spTgt>
                                        </p:tgtEl>
                                      </p:cBhvr>
                                    </p:animEffect>
                                  </p:childTnLst>
                                </p:cTn>
                              </p:par>
                            </p:childTnLst>
                          </p:cTn>
                        </p:par>
                        <p:par>
                          <p:cTn id="71" fill="hold" nodeType="afterGroup">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386062">
                                            <p:txEl>
                                              <p:pRg st="1" end="1"/>
                                            </p:txEl>
                                          </p:spTgt>
                                        </p:tgtEl>
                                        <p:attrNameLst>
                                          <p:attrName>style.visibility</p:attrName>
                                        </p:attrNameLst>
                                      </p:cBhvr>
                                      <p:to>
                                        <p:strVal val="visible"/>
                                      </p:to>
                                    </p:set>
                                    <p:animEffect transition="in" filter="wipe(left)">
                                      <p:cBhvr>
                                        <p:cTn id="74" dur="500"/>
                                        <p:tgtEl>
                                          <p:spTgt spid="386062">
                                            <p:txEl>
                                              <p:pRg st="1" end="1"/>
                                            </p:txEl>
                                          </p:spTgt>
                                        </p:tgtEl>
                                      </p:cBhvr>
                                    </p:animEffect>
                                  </p:childTnLst>
                                </p:cTn>
                              </p:par>
                            </p:childTnLst>
                          </p:cTn>
                        </p:par>
                        <p:par>
                          <p:cTn id="75" fill="hold" nodeType="afterGroup">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386062">
                                            <p:txEl>
                                              <p:pRg st="2" end="2"/>
                                            </p:txEl>
                                          </p:spTgt>
                                        </p:tgtEl>
                                        <p:attrNameLst>
                                          <p:attrName>style.visibility</p:attrName>
                                        </p:attrNameLst>
                                      </p:cBhvr>
                                      <p:to>
                                        <p:strVal val="visible"/>
                                      </p:to>
                                    </p:set>
                                    <p:animEffect transition="in" filter="wipe(left)">
                                      <p:cBhvr>
                                        <p:cTn id="78" dur="500"/>
                                        <p:tgtEl>
                                          <p:spTgt spid="3860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uiExpand="1" build="p" autoUpdateAnimBg="0"/>
      <p:bldP spid="386052" grpId="0" animBg="1"/>
      <p:bldP spid="386056" grpId="0" animBg="1"/>
      <p:bldP spid="386060" grpId="0" uiExpand="1" build="p" autoUpdateAnimBg="0"/>
      <p:bldP spid="386061" grpId="0" uiExpand="1" build="p" autoUpdateAnimBg="0"/>
      <p:bldP spid="386062" grpId="0" uiExpand="1"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 name="灯片编号占位符 3"/>
          <p:cNvSpPr>
            <a:spLocks noGrp="1"/>
          </p:cNvSpPr>
          <p:nvPr>
            <p:ph type="sldNum" sz="quarter" idx="10"/>
          </p:nvPr>
        </p:nvSpPr>
        <p:spPr/>
        <p:txBody>
          <a:bodyPr/>
          <a:lstStyle/>
          <a:p>
            <a:pPr>
              <a:defRPr/>
            </a:pPr>
            <a:fld id="{77DFA067-7078-4F1A-8459-0C4A675A3BAF}" type="slidenum">
              <a:rPr lang="en-US" altLang="zh-CN"/>
              <a:pPr>
                <a:defRPr/>
              </a:pPr>
              <a:t>82</a:t>
            </a:fld>
            <a:endParaRPr lang="en-US" altLang="zh-CN"/>
          </a:p>
        </p:txBody>
      </p:sp>
      <p:sp>
        <p:nvSpPr>
          <p:cNvPr id="51203" name="Rectangle 2"/>
          <p:cNvSpPr>
            <a:spLocks noGrp="1" noChangeArrowheads="1"/>
          </p:cNvSpPr>
          <p:nvPr>
            <p:ph type="title"/>
          </p:nvPr>
        </p:nvSpPr>
        <p:spPr/>
        <p:txBody>
          <a:bodyPr/>
          <a:lstStyle/>
          <a:p>
            <a:pPr eaLnBrk="1" hangingPunct="1"/>
            <a:r>
              <a:rPr lang="zh-CN" altLang="en-US" dirty="0" smtClean="0">
                <a:solidFill>
                  <a:srgbClr val="FF0000"/>
                </a:solidFill>
              </a:rPr>
              <a:t>示例：</a:t>
            </a:r>
          </a:p>
        </p:txBody>
      </p:sp>
      <p:sp>
        <p:nvSpPr>
          <p:cNvPr id="388099" name="Rectangle 3"/>
          <p:cNvSpPr>
            <a:spLocks noGrp="1" noChangeArrowheads="1"/>
          </p:cNvSpPr>
          <p:nvPr>
            <p:ph type="body" idx="1"/>
          </p:nvPr>
        </p:nvSpPr>
        <p:spPr>
          <a:xfrm>
            <a:off x="385763" y="1347217"/>
            <a:ext cx="3735387" cy="3251913"/>
          </a:xfrm>
        </p:spPr>
        <p:txBody>
          <a:bodyPr/>
          <a:lstStyle/>
          <a:p>
            <a:pPr eaLnBrk="1" hangingPunct="1"/>
            <a:r>
              <a:rPr lang="zh-CN" altLang="en-US" dirty="0" smtClean="0">
                <a:latin typeface="Times New Roman" panose="02020603050405020304" pitchFamily="18" charset="0"/>
                <a:cs typeface="Times New Roman" panose="02020603050405020304" pitchFamily="18" charset="0"/>
              </a:rPr>
              <a:t>声明</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x : integer;</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q : record</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i: integer;</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x: real</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end</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kumimoji="0" lang="en-US" altLang="zh-CN" dirty="0" smtClean="0">
                <a:latin typeface="Times New Roman" panose="02020603050405020304" pitchFamily="18" charset="0"/>
                <a:cs typeface="Times New Roman" panose="02020603050405020304" pitchFamily="18" charset="0"/>
              </a:rPr>
              <a:t>y: real;</a:t>
            </a:r>
          </a:p>
        </p:txBody>
      </p:sp>
      <p:grpSp>
        <p:nvGrpSpPr>
          <p:cNvPr id="388100" name="Group 4"/>
          <p:cNvGrpSpPr>
            <a:grpSpLocks/>
          </p:cNvGrpSpPr>
          <p:nvPr/>
        </p:nvGrpSpPr>
        <p:grpSpPr bwMode="auto">
          <a:xfrm>
            <a:off x="5713413" y="278650"/>
            <a:ext cx="2819400" cy="1752600"/>
            <a:chOff x="3120" y="1104"/>
            <a:chExt cx="1776" cy="1104"/>
          </a:xfrm>
        </p:grpSpPr>
        <p:grpSp>
          <p:nvGrpSpPr>
            <p:cNvPr id="51250" name="Group 5"/>
            <p:cNvGrpSpPr>
              <a:grpSpLocks/>
            </p:cNvGrpSpPr>
            <p:nvPr/>
          </p:nvGrpSpPr>
          <p:grpSpPr bwMode="auto">
            <a:xfrm>
              <a:off x="3120" y="1104"/>
              <a:ext cx="1776" cy="816"/>
              <a:chOff x="3120" y="1104"/>
              <a:chExt cx="1776" cy="816"/>
            </a:xfrm>
          </p:grpSpPr>
          <p:grpSp>
            <p:nvGrpSpPr>
              <p:cNvPr id="51254" name="Group 6"/>
              <p:cNvGrpSpPr>
                <a:grpSpLocks/>
              </p:cNvGrpSpPr>
              <p:nvPr/>
            </p:nvGrpSpPr>
            <p:grpSpPr bwMode="auto">
              <a:xfrm>
                <a:off x="3120" y="1104"/>
                <a:ext cx="1776" cy="816"/>
                <a:chOff x="3120" y="1104"/>
                <a:chExt cx="1344" cy="816"/>
              </a:xfrm>
            </p:grpSpPr>
            <p:sp>
              <p:nvSpPr>
                <p:cNvPr id="51256" name="Line 7"/>
                <p:cNvSpPr>
                  <a:spLocks noChangeShapeType="1"/>
                </p:cNvSpPr>
                <p:nvPr/>
              </p:nvSpPr>
              <p:spPr bwMode="auto">
                <a:xfrm>
                  <a:off x="3120" y="1104"/>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7" name="Line 8"/>
                <p:cNvSpPr>
                  <a:spLocks noChangeShapeType="1"/>
                </p:cNvSpPr>
                <p:nvPr/>
              </p:nvSpPr>
              <p:spPr bwMode="auto">
                <a:xfrm>
                  <a:off x="4464" y="1104"/>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8" name="Line 9"/>
                <p:cNvSpPr>
                  <a:spLocks noChangeShapeType="1"/>
                </p:cNvSpPr>
                <p:nvPr/>
              </p:nvSpPr>
              <p:spPr bwMode="auto">
                <a:xfrm>
                  <a:off x="3120" y="192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55" name="Line 10"/>
              <p:cNvSpPr>
                <a:spLocks noChangeShapeType="1"/>
              </p:cNvSpPr>
              <p:nvPr/>
            </p:nvSpPr>
            <p:spPr bwMode="auto">
              <a:xfrm flipV="1">
                <a:off x="4032" y="1104"/>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51" name="Text Box 11"/>
            <p:cNvSpPr txBox="1">
              <a:spLocks noChangeArrowheads="1"/>
            </p:cNvSpPr>
            <p:nvPr/>
          </p:nvSpPr>
          <p:spPr bwMode="auto">
            <a:xfrm>
              <a:off x="3278" y="1920"/>
              <a:ext cx="15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tableptr      offset</a:t>
              </a:r>
            </a:p>
          </p:txBody>
        </p:sp>
        <p:sp>
          <p:nvSpPr>
            <p:cNvPr id="51252" name="Line 12"/>
            <p:cNvSpPr>
              <a:spLocks noChangeShapeType="1"/>
            </p:cNvSpPr>
            <p:nvPr/>
          </p:nvSpPr>
          <p:spPr bwMode="auto">
            <a:xfrm>
              <a:off x="3120" y="1584"/>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3" name="Text Box 13"/>
            <p:cNvSpPr txBox="1">
              <a:spLocks noChangeArrowheads="1"/>
            </p:cNvSpPr>
            <p:nvPr/>
          </p:nvSpPr>
          <p:spPr bwMode="auto">
            <a:xfrm>
              <a:off x="3420" y="1584"/>
              <a:ext cx="11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t                   4</a:t>
              </a:r>
            </a:p>
          </p:txBody>
        </p:sp>
      </p:grpSp>
      <p:grpSp>
        <p:nvGrpSpPr>
          <p:cNvPr id="388110" name="Group 14"/>
          <p:cNvGrpSpPr>
            <a:grpSpLocks/>
          </p:cNvGrpSpPr>
          <p:nvPr/>
        </p:nvGrpSpPr>
        <p:grpSpPr bwMode="auto">
          <a:xfrm>
            <a:off x="4983422" y="2319802"/>
            <a:ext cx="3722688" cy="1919288"/>
            <a:chOff x="343" y="2798"/>
            <a:chExt cx="2345" cy="1090"/>
          </a:xfrm>
        </p:grpSpPr>
        <p:grpSp>
          <p:nvGrpSpPr>
            <p:cNvPr id="51241" name="Group 15"/>
            <p:cNvGrpSpPr>
              <a:grpSpLocks/>
            </p:cNvGrpSpPr>
            <p:nvPr/>
          </p:nvGrpSpPr>
          <p:grpSpPr bwMode="auto">
            <a:xfrm>
              <a:off x="768" y="2880"/>
              <a:ext cx="1920" cy="1008"/>
              <a:chOff x="576" y="2784"/>
              <a:chExt cx="2304" cy="1008"/>
            </a:xfrm>
          </p:grpSpPr>
          <p:sp>
            <p:nvSpPr>
              <p:cNvPr id="51247" name="Line 16"/>
              <p:cNvSpPr>
                <a:spLocks noChangeShapeType="1"/>
              </p:cNvSpPr>
              <p:nvPr/>
            </p:nvSpPr>
            <p:spPr bwMode="auto">
              <a:xfrm>
                <a:off x="576" y="2784"/>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8" name="Line 17"/>
              <p:cNvSpPr>
                <a:spLocks noChangeShapeType="1"/>
              </p:cNvSpPr>
              <p:nvPr/>
            </p:nvSpPr>
            <p:spPr bwMode="auto">
              <a:xfrm>
                <a:off x="576" y="2784"/>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9" name="Line 18"/>
              <p:cNvSpPr>
                <a:spLocks noChangeShapeType="1"/>
              </p:cNvSpPr>
              <p:nvPr/>
            </p:nvSpPr>
            <p:spPr bwMode="auto">
              <a:xfrm>
                <a:off x="2880" y="2784"/>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42" name="Group 19"/>
            <p:cNvGrpSpPr>
              <a:grpSpLocks/>
            </p:cNvGrpSpPr>
            <p:nvPr/>
          </p:nvGrpSpPr>
          <p:grpSpPr bwMode="auto">
            <a:xfrm>
              <a:off x="343" y="2798"/>
              <a:ext cx="425" cy="260"/>
              <a:chOff x="343" y="2798"/>
              <a:chExt cx="425" cy="260"/>
            </a:xfrm>
          </p:grpSpPr>
          <p:sp>
            <p:nvSpPr>
              <p:cNvPr id="51245" name="Line 20"/>
              <p:cNvSpPr>
                <a:spLocks noChangeShapeType="1"/>
              </p:cNvSpPr>
              <p:nvPr/>
            </p:nvSpPr>
            <p:spPr bwMode="auto">
              <a:xfrm>
                <a:off x="480" y="292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6" name="Text Box 21"/>
              <p:cNvSpPr txBox="1">
                <a:spLocks noChangeArrowheads="1"/>
              </p:cNvSpPr>
              <p:nvPr/>
            </p:nvSpPr>
            <p:spPr bwMode="auto">
              <a:xfrm>
                <a:off x="343" y="2798"/>
                <a:ext cx="18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t</a:t>
                </a:r>
              </a:p>
            </p:txBody>
          </p:sp>
        </p:grpSp>
        <p:sp>
          <p:nvSpPr>
            <p:cNvPr id="51243" name="Text Box 22"/>
            <p:cNvSpPr txBox="1">
              <a:spLocks noChangeArrowheads="1"/>
            </p:cNvSpPr>
            <p:nvPr/>
          </p:nvSpPr>
          <p:spPr bwMode="auto">
            <a:xfrm>
              <a:off x="840" y="2894"/>
              <a:ext cx="1795"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x       integer            0</a:t>
              </a:r>
            </a:p>
          </p:txBody>
        </p:sp>
        <p:sp>
          <p:nvSpPr>
            <p:cNvPr id="51244" name="Line 23"/>
            <p:cNvSpPr>
              <a:spLocks noChangeShapeType="1"/>
            </p:cNvSpPr>
            <p:nvPr/>
          </p:nvSpPr>
          <p:spPr bwMode="auto">
            <a:xfrm>
              <a:off x="768" y="3216"/>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8120" name="Rectangle 24"/>
          <p:cNvSpPr>
            <a:spLocks noChangeArrowheads="1"/>
          </p:cNvSpPr>
          <p:nvPr/>
        </p:nvSpPr>
        <p:spPr bwMode="auto">
          <a:xfrm>
            <a:off x="2366755" y="2404493"/>
            <a:ext cx="2286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1" name="Text Box 25"/>
          <p:cNvSpPr txBox="1">
            <a:spLocks noChangeArrowheads="1"/>
          </p:cNvSpPr>
          <p:nvPr/>
        </p:nvSpPr>
        <p:spPr bwMode="auto">
          <a:xfrm>
            <a:off x="5791200" y="4872735"/>
            <a:ext cx="2781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i       integer            0</a:t>
            </a:r>
          </a:p>
        </p:txBody>
      </p:sp>
      <p:grpSp>
        <p:nvGrpSpPr>
          <p:cNvPr id="388122" name="Group 26"/>
          <p:cNvGrpSpPr>
            <a:grpSpLocks/>
          </p:cNvGrpSpPr>
          <p:nvPr/>
        </p:nvGrpSpPr>
        <p:grpSpPr bwMode="auto">
          <a:xfrm>
            <a:off x="4964113" y="4644135"/>
            <a:ext cx="3760787" cy="1752600"/>
            <a:chOff x="3091" y="2640"/>
            <a:chExt cx="2369" cy="1104"/>
          </a:xfrm>
        </p:grpSpPr>
        <p:grpSp>
          <p:nvGrpSpPr>
            <p:cNvPr id="51233" name="Group 27"/>
            <p:cNvGrpSpPr>
              <a:grpSpLocks/>
            </p:cNvGrpSpPr>
            <p:nvPr/>
          </p:nvGrpSpPr>
          <p:grpSpPr bwMode="auto">
            <a:xfrm>
              <a:off x="3540" y="2736"/>
              <a:ext cx="1920" cy="1008"/>
              <a:chOff x="576" y="2784"/>
              <a:chExt cx="2304" cy="1008"/>
            </a:xfrm>
          </p:grpSpPr>
          <p:sp>
            <p:nvSpPr>
              <p:cNvPr id="51238" name="Line 28"/>
              <p:cNvSpPr>
                <a:spLocks noChangeShapeType="1"/>
              </p:cNvSpPr>
              <p:nvPr/>
            </p:nvSpPr>
            <p:spPr bwMode="auto">
              <a:xfrm>
                <a:off x="576" y="2784"/>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9" name="Line 29"/>
              <p:cNvSpPr>
                <a:spLocks noChangeShapeType="1"/>
              </p:cNvSpPr>
              <p:nvPr/>
            </p:nvSpPr>
            <p:spPr bwMode="auto">
              <a:xfrm>
                <a:off x="576" y="2784"/>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0" name="Line 30"/>
              <p:cNvSpPr>
                <a:spLocks noChangeShapeType="1"/>
              </p:cNvSpPr>
              <p:nvPr/>
            </p:nvSpPr>
            <p:spPr bwMode="auto">
              <a:xfrm>
                <a:off x="2880" y="2784"/>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34" name="Group 31"/>
            <p:cNvGrpSpPr>
              <a:grpSpLocks/>
            </p:cNvGrpSpPr>
            <p:nvPr/>
          </p:nvGrpSpPr>
          <p:grpSpPr bwMode="auto">
            <a:xfrm>
              <a:off x="3091" y="2640"/>
              <a:ext cx="449" cy="288"/>
              <a:chOff x="319" y="2784"/>
              <a:chExt cx="449" cy="288"/>
            </a:xfrm>
          </p:grpSpPr>
          <p:sp>
            <p:nvSpPr>
              <p:cNvPr id="51236" name="Line 32"/>
              <p:cNvSpPr>
                <a:spLocks noChangeShapeType="1"/>
              </p:cNvSpPr>
              <p:nvPr/>
            </p:nvSpPr>
            <p:spPr bwMode="auto">
              <a:xfrm>
                <a:off x="480" y="292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Text Box 33"/>
              <p:cNvSpPr txBox="1">
                <a:spLocks noChangeArrowheads="1"/>
              </p:cNvSpPr>
              <p:nvPr/>
            </p:nvSpPr>
            <p:spPr bwMode="auto">
              <a:xfrm>
                <a:off x="319" y="2784"/>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t</a:t>
                </a:r>
                <a:r>
                  <a:rPr lang="en-US" altLang="zh-CN">
                    <a:ea typeface="宋体" pitchFamily="2" charset="-122"/>
                    <a:sym typeface="Symbol" pitchFamily="18" charset="2"/>
                  </a:rPr>
                  <a:t></a:t>
                </a:r>
              </a:p>
            </p:txBody>
          </p:sp>
        </p:grpSp>
        <p:sp>
          <p:nvSpPr>
            <p:cNvPr id="51235" name="Line 34"/>
            <p:cNvSpPr>
              <a:spLocks noChangeShapeType="1"/>
            </p:cNvSpPr>
            <p:nvPr/>
          </p:nvSpPr>
          <p:spPr bwMode="auto">
            <a:xfrm>
              <a:off x="3540" y="3072"/>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8131" name="Group 35"/>
          <p:cNvGrpSpPr>
            <a:grpSpLocks/>
          </p:cNvGrpSpPr>
          <p:nvPr/>
        </p:nvGrpSpPr>
        <p:grpSpPr bwMode="auto">
          <a:xfrm>
            <a:off x="5715000" y="507250"/>
            <a:ext cx="2819400" cy="457200"/>
            <a:chOff x="3120" y="1248"/>
            <a:chExt cx="1776" cy="288"/>
          </a:xfrm>
        </p:grpSpPr>
        <p:sp>
          <p:nvSpPr>
            <p:cNvPr id="51231" name="Text Box 36"/>
            <p:cNvSpPr txBox="1">
              <a:spLocks noChangeArrowheads="1"/>
            </p:cNvSpPr>
            <p:nvPr/>
          </p:nvSpPr>
          <p:spPr bwMode="auto">
            <a:xfrm>
              <a:off x="3408" y="1248"/>
              <a:ext cx="11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t</a:t>
              </a:r>
              <a:r>
                <a:rPr lang="en-US" altLang="zh-CN">
                  <a:ea typeface="宋体" pitchFamily="2" charset="-122"/>
                  <a:sym typeface="Symbol" pitchFamily="18" charset="2"/>
                </a:rPr>
                <a:t></a:t>
              </a:r>
              <a:r>
                <a:rPr lang="en-US" altLang="zh-CN">
                  <a:ea typeface="宋体" pitchFamily="2" charset="-122"/>
                </a:rPr>
                <a:t>                 0</a:t>
              </a:r>
            </a:p>
          </p:txBody>
        </p:sp>
        <p:sp>
          <p:nvSpPr>
            <p:cNvPr id="51232" name="Line 37"/>
            <p:cNvSpPr>
              <a:spLocks noChangeShapeType="1"/>
            </p:cNvSpPr>
            <p:nvPr/>
          </p:nvSpPr>
          <p:spPr bwMode="auto">
            <a:xfrm>
              <a:off x="3120" y="1248"/>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8134" name="Text Box 38"/>
          <p:cNvSpPr txBox="1">
            <a:spLocks noChangeArrowheads="1"/>
          </p:cNvSpPr>
          <p:nvPr/>
        </p:nvSpPr>
        <p:spPr bwMode="auto">
          <a:xfrm>
            <a:off x="7664450" y="580275"/>
            <a:ext cx="336550" cy="3841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80000"/>
              </a:lnSpc>
            </a:pPr>
            <a:r>
              <a:rPr lang="en-US" altLang="zh-CN">
                <a:ea typeface="宋体" pitchFamily="2" charset="-122"/>
              </a:rPr>
              <a:t>4</a:t>
            </a:r>
          </a:p>
        </p:txBody>
      </p:sp>
      <p:grpSp>
        <p:nvGrpSpPr>
          <p:cNvPr id="388135" name="Group 39"/>
          <p:cNvGrpSpPr>
            <a:grpSpLocks/>
          </p:cNvGrpSpPr>
          <p:nvPr/>
        </p:nvGrpSpPr>
        <p:grpSpPr bwMode="auto">
          <a:xfrm>
            <a:off x="5695950" y="5329935"/>
            <a:ext cx="3048000" cy="457200"/>
            <a:chOff x="3552" y="3072"/>
            <a:chExt cx="1920" cy="288"/>
          </a:xfrm>
        </p:grpSpPr>
        <p:sp>
          <p:nvSpPr>
            <p:cNvPr id="51229" name="Text Box 40"/>
            <p:cNvSpPr txBox="1">
              <a:spLocks noChangeArrowheads="1"/>
            </p:cNvSpPr>
            <p:nvPr/>
          </p:nvSpPr>
          <p:spPr bwMode="auto">
            <a:xfrm>
              <a:off x="3613" y="3072"/>
              <a:ext cx="173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x       real                4</a:t>
              </a:r>
            </a:p>
          </p:txBody>
        </p:sp>
        <p:sp>
          <p:nvSpPr>
            <p:cNvPr id="51230" name="Line 41"/>
            <p:cNvSpPr>
              <a:spLocks noChangeShapeType="1"/>
            </p:cNvSpPr>
            <p:nvPr/>
          </p:nvSpPr>
          <p:spPr bwMode="auto">
            <a:xfrm>
              <a:off x="3552" y="3360"/>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8138" name="Text Box 42"/>
          <p:cNvSpPr txBox="1">
            <a:spLocks noChangeArrowheads="1"/>
          </p:cNvSpPr>
          <p:nvPr/>
        </p:nvSpPr>
        <p:spPr bwMode="auto">
          <a:xfrm>
            <a:off x="7543800" y="580275"/>
            <a:ext cx="565150" cy="3841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80000"/>
              </a:lnSpc>
            </a:pPr>
            <a:r>
              <a:rPr lang="en-US" altLang="zh-CN">
                <a:ea typeface="宋体" pitchFamily="2" charset="-122"/>
              </a:rPr>
              <a:t>12</a:t>
            </a:r>
          </a:p>
        </p:txBody>
      </p:sp>
      <p:sp>
        <p:nvSpPr>
          <p:cNvPr id="388139" name="Oval 43"/>
          <p:cNvSpPr>
            <a:spLocks noChangeArrowheads="1"/>
          </p:cNvSpPr>
          <p:nvPr/>
        </p:nvSpPr>
        <p:spPr bwMode="auto">
          <a:xfrm>
            <a:off x="1961710" y="3732276"/>
            <a:ext cx="233363" cy="233362"/>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40" name="Text Box 44"/>
          <p:cNvSpPr txBox="1">
            <a:spLocks noChangeArrowheads="1"/>
          </p:cNvSpPr>
          <p:nvPr/>
        </p:nvSpPr>
        <p:spPr bwMode="auto">
          <a:xfrm>
            <a:off x="2583650" y="5306975"/>
            <a:ext cx="24384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dirty="0" err="1">
                <a:solidFill>
                  <a:srgbClr val="0000FF"/>
                </a:solidFill>
                <a:ea typeface="宋体" pitchFamily="2" charset="-122"/>
              </a:rPr>
              <a:t>T.type</a:t>
            </a:r>
            <a:r>
              <a:rPr lang="en-US" altLang="zh-CN" dirty="0">
                <a:solidFill>
                  <a:srgbClr val="0000FF"/>
                </a:solidFill>
                <a:ea typeface="宋体" pitchFamily="2" charset="-122"/>
              </a:rPr>
              <a:t>=record(t</a:t>
            </a:r>
            <a:r>
              <a:rPr lang="en-US" altLang="zh-CN" dirty="0">
                <a:solidFill>
                  <a:srgbClr val="0000FF"/>
                </a:solidFill>
                <a:ea typeface="宋体" pitchFamily="2" charset="-122"/>
                <a:sym typeface="Symbol" pitchFamily="18" charset="2"/>
              </a:rPr>
              <a:t></a:t>
            </a:r>
            <a:r>
              <a:rPr lang="en-US" altLang="zh-CN" dirty="0">
                <a:solidFill>
                  <a:srgbClr val="0000FF"/>
                </a:solidFill>
                <a:ea typeface="宋体" pitchFamily="2" charset="-122"/>
              </a:rPr>
              <a:t>)</a:t>
            </a:r>
          </a:p>
          <a:p>
            <a:pPr eaLnBrk="1" hangingPunct="1"/>
            <a:r>
              <a:rPr lang="en-US" altLang="zh-CN" dirty="0" err="1">
                <a:solidFill>
                  <a:srgbClr val="0000FF"/>
                </a:solidFill>
                <a:ea typeface="宋体" pitchFamily="2" charset="-122"/>
              </a:rPr>
              <a:t>T.width</a:t>
            </a:r>
            <a:r>
              <a:rPr lang="en-US" altLang="zh-CN" dirty="0">
                <a:solidFill>
                  <a:srgbClr val="0000FF"/>
                </a:solidFill>
                <a:ea typeface="宋体" pitchFamily="2" charset="-122"/>
              </a:rPr>
              <a:t>=12</a:t>
            </a:r>
          </a:p>
        </p:txBody>
      </p:sp>
      <p:cxnSp>
        <p:nvCxnSpPr>
          <p:cNvPr id="388141" name="AutoShape 45"/>
          <p:cNvCxnSpPr>
            <a:cxnSpLocks noChangeShapeType="1"/>
            <a:stCxn id="388139" idx="4"/>
            <a:endCxn id="388140" idx="1"/>
          </p:cNvCxnSpPr>
          <p:nvPr/>
        </p:nvCxnSpPr>
        <p:spPr bwMode="auto">
          <a:xfrm rot="16200000" flipH="1">
            <a:off x="1454771" y="4589259"/>
            <a:ext cx="1752500" cy="505258"/>
          </a:xfrm>
          <a:prstGeom prst="curvedConnector2">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8142" name="Group 46"/>
          <p:cNvGrpSpPr>
            <a:grpSpLocks/>
          </p:cNvGrpSpPr>
          <p:nvPr/>
        </p:nvGrpSpPr>
        <p:grpSpPr bwMode="auto">
          <a:xfrm>
            <a:off x="6115050" y="583450"/>
            <a:ext cx="2057400" cy="381000"/>
            <a:chOff x="3840" y="1824"/>
            <a:chExt cx="1296" cy="240"/>
          </a:xfrm>
        </p:grpSpPr>
        <p:sp>
          <p:nvSpPr>
            <p:cNvPr id="51227" name="Rectangle 47"/>
            <p:cNvSpPr>
              <a:spLocks noChangeArrowheads="1"/>
            </p:cNvSpPr>
            <p:nvPr/>
          </p:nvSpPr>
          <p:spPr bwMode="auto">
            <a:xfrm>
              <a:off x="3840" y="1824"/>
              <a:ext cx="432" cy="24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8" name="Rectangle 48"/>
            <p:cNvSpPr>
              <a:spLocks noChangeArrowheads="1"/>
            </p:cNvSpPr>
            <p:nvPr/>
          </p:nvSpPr>
          <p:spPr bwMode="auto">
            <a:xfrm>
              <a:off x="4704" y="1824"/>
              <a:ext cx="432" cy="24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8145" name="Group 49"/>
          <p:cNvGrpSpPr>
            <a:grpSpLocks/>
          </p:cNvGrpSpPr>
          <p:nvPr/>
        </p:nvGrpSpPr>
        <p:grpSpPr bwMode="auto">
          <a:xfrm>
            <a:off x="5658110" y="3056402"/>
            <a:ext cx="3048000" cy="457200"/>
            <a:chOff x="768" y="3120"/>
            <a:chExt cx="1920" cy="288"/>
          </a:xfrm>
        </p:grpSpPr>
        <p:sp>
          <p:nvSpPr>
            <p:cNvPr id="51225" name="Text Box 50"/>
            <p:cNvSpPr txBox="1">
              <a:spLocks noChangeArrowheads="1"/>
            </p:cNvSpPr>
            <p:nvPr/>
          </p:nvSpPr>
          <p:spPr bwMode="auto">
            <a:xfrm>
              <a:off x="829" y="3120"/>
              <a:ext cx="18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q       record(t</a:t>
              </a:r>
              <a:r>
                <a:rPr lang="en-US" altLang="zh-CN">
                  <a:ea typeface="宋体" pitchFamily="2" charset="-122"/>
                  <a:sym typeface="Symbol" pitchFamily="18" charset="2"/>
                </a:rPr>
                <a:t></a:t>
              </a:r>
              <a:r>
                <a:rPr lang="en-US" altLang="zh-CN">
                  <a:ea typeface="宋体" pitchFamily="2" charset="-122"/>
                </a:rPr>
                <a:t>)        4</a:t>
              </a:r>
            </a:p>
          </p:txBody>
        </p:sp>
        <p:sp>
          <p:nvSpPr>
            <p:cNvPr id="51226" name="Line 51"/>
            <p:cNvSpPr>
              <a:spLocks noChangeShapeType="1"/>
            </p:cNvSpPr>
            <p:nvPr/>
          </p:nvSpPr>
          <p:spPr bwMode="auto">
            <a:xfrm>
              <a:off x="768" y="3408"/>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8148" name="Text Box 52"/>
          <p:cNvSpPr txBox="1">
            <a:spLocks noChangeArrowheads="1"/>
          </p:cNvSpPr>
          <p:nvPr/>
        </p:nvSpPr>
        <p:spPr bwMode="auto">
          <a:xfrm>
            <a:off x="7620000" y="1113675"/>
            <a:ext cx="488950" cy="3841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80000"/>
              </a:lnSpc>
            </a:pPr>
            <a:r>
              <a:rPr lang="en-US" altLang="zh-CN">
                <a:ea typeface="宋体" pitchFamily="2" charset="-122"/>
              </a:rPr>
              <a:t>16</a:t>
            </a:r>
          </a:p>
        </p:txBody>
      </p:sp>
      <p:cxnSp>
        <p:nvCxnSpPr>
          <p:cNvPr id="388149" name="AutoShape 53"/>
          <p:cNvCxnSpPr>
            <a:cxnSpLocks noChangeShapeType="1"/>
            <a:stCxn id="388120" idx="3"/>
            <a:endCxn id="51237" idx="1"/>
          </p:cNvCxnSpPr>
          <p:nvPr/>
        </p:nvCxnSpPr>
        <p:spPr bwMode="auto">
          <a:xfrm>
            <a:off x="2595355" y="2518793"/>
            <a:ext cx="2368758" cy="2353942"/>
          </a:xfrm>
          <a:prstGeom prst="straightConnector1">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8150" name="Group 54"/>
          <p:cNvGrpSpPr>
            <a:grpSpLocks/>
          </p:cNvGrpSpPr>
          <p:nvPr/>
        </p:nvGrpSpPr>
        <p:grpSpPr bwMode="auto">
          <a:xfrm>
            <a:off x="5639060" y="3565990"/>
            <a:ext cx="3073400" cy="457200"/>
            <a:chOff x="768" y="3120"/>
            <a:chExt cx="1936" cy="288"/>
          </a:xfrm>
        </p:grpSpPr>
        <p:sp>
          <p:nvSpPr>
            <p:cNvPr id="51223" name="Text Box 55"/>
            <p:cNvSpPr txBox="1">
              <a:spLocks noChangeArrowheads="1"/>
            </p:cNvSpPr>
            <p:nvPr/>
          </p:nvSpPr>
          <p:spPr bwMode="auto">
            <a:xfrm>
              <a:off x="829" y="3120"/>
              <a:ext cx="187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y       real                 16</a:t>
              </a:r>
            </a:p>
          </p:txBody>
        </p:sp>
        <p:sp>
          <p:nvSpPr>
            <p:cNvPr id="51224" name="Line 56"/>
            <p:cNvSpPr>
              <a:spLocks noChangeShapeType="1"/>
            </p:cNvSpPr>
            <p:nvPr/>
          </p:nvSpPr>
          <p:spPr bwMode="auto">
            <a:xfrm>
              <a:off x="768" y="3408"/>
              <a:ext cx="19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8153" name="Text Box 57"/>
          <p:cNvSpPr txBox="1">
            <a:spLocks noChangeArrowheads="1"/>
          </p:cNvSpPr>
          <p:nvPr/>
        </p:nvSpPr>
        <p:spPr bwMode="auto">
          <a:xfrm>
            <a:off x="7596188" y="1116850"/>
            <a:ext cx="488950" cy="3841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80000"/>
              </a:lnSpc>
            </a:pPr>
            <a:r>
              <a:rPr lang="en-US" altLang="zh-CN">
                <a:ea typeface="宋体" pitchFamily="2" charset="-122"/>
              </a:rPr>
              <a:t>24</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Effect transition="in" filter="wipe(up)">
                                      <p:cBhvr>
                                        <p:cTn id="7" dur="500"/>
                                        <p:tgtEl>
                                          <p:spTgt spid="38809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8099">
                                            <p:txEl>
                                              <p:pRg st="1" end="1"/>
                                            </p:txEl>
                                          </p:spTgt>
                                        </p:tgtEl>
                                        <p:attrNameLst>
                                          <p:attrName>style.visibility</p:attrName>
                                        </p:attrNameLst>
                                      </p:cBhvr>
                                      <p:to>
                                        <p:strVal val="visible"/>
                                      </p:to>
                                    </p:set>
                                    <p:animEffect transition="in" filter="wipe(up)">
                                      <p:cBhvr>
                                        <p:cTn id="11" dur="500"/>
                                        <p:tgtEl>
                                          <p:spTgt spid="388099">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8099">
                                            <p:txEl>
                                              <p:pRg st="2" end="2"/>
                                            </p:txEl>
                                          </p:spTgt>
                                        </p:tgtEl>
                                        <p:attrNameLst>
                                          <p:attrName>style.visibility</p:attrName>
                                        </p:attrNameLst>
                                      </p:cBhvr>
                                      <p:to>
                                        <p:strVal val="visible"/>
                                      </p:to>
                                    </p:set>
                                    <p:animEffect transition="in" filter="wipe(up)">
                                      <p:cBhvr>
                                        <p:cTn id="15" dur="500"/>
                                        <p:tgtEl>
                                          <p:spTgt spid="388099">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8099">
                                            <p:txEl>
                                              <p:pRg st="3" end="3"/>
                                            </p:txEl>
                                          </p:spTgt>
                                        </p:tgtEl>
                                        <p:attrNameLst>
                                          <p:attrName>style.visibility</p:attrName>
                                        </p:attrNameLst>
                                      </p:cBhvr>
                                      <p:to>
                                        <p:strVal val="visible"/>
                                      </p:to>
                                    </p:set>
                                    <p:animEffect transition="in" filter="wipe(up)">
                                      <p:cBhvr>
                                        <p:cTn id="19" dur="500"/>
                                        <p:tgtEl>
                                          <p:spTgt spid="388099">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8099">
                                            <p:txEl>
                                              <p:pRg st="4" end="4"/>
                                            </p:txEl>
                                          </p:spTgt>
                                        </p:tgtEl>
                                        <p:attrNameLst>
                                          <p:attrName>style.visibility</p:attrName>
                                        </p:attrNameLst>
                                      </p:cBhvr>
                                      <p:to>
                                        <p:strVal val="visible"/>
                                      </p:to>
                                    </p:set>
                                    <p:animEffect transition="in" filter="wipe(up)">
                                      <p:cBhvr>
                                        <p:cTn id="23" dur="500"/>
                                        <p:tgtEl>
                                          <p:spTgt spid="388099">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88099">
                                            <p:txEl>
                                              <p:pRg st="5" end="5"/>
                                            </p:txEl>
                                          </p:spTgt>
                                        </p:tgtEl>
                                        <p:attrNameLst>
                                          <p:attrName>style.visibility</p:attrName>
                                        </p:attrNameLst>
                                      </p:cBhvr>
                                      <p:to>
                                        <p:strVal val="visible"/>
                                      </p:to>
                                    </p:set>
                                    <p:animEffect transition="in" filter="wipe(up)">
                                      <p:cBhvr>
                                        <p:cTn id="27" dur="500"/>
                                        <p:tgtEl>
                                          <p:spTgt spid="388099">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88099">
                                            <p:txEl>
                                              <p:pRg st="6" end="6"/>
                                            </p:txEl>
                                          </p:spTgt>
                                        </p:tgtEl>
                                        <p:attrNameLst>
                                          <p:attrName>style.visibility</p:attrName>
                                        </p:attrNameLst>
                                      </p:cBhvr>
                                      <p:to>
                                        <p:strVal val="visible"/>
                                      </p:to>
                                    </p:set>
                                    <p:animEffect transition="in" filter="wipe(up)">
                                      <p:cBhvr>
                                        <p:cTn id="31" dur="500"/>
                                        <p:tgtEl>
                                          <p:spTgt spid="38809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88110"/>
                                        </p:tgtEl>
                                        <p:attrNameLst>
                                          <p:attrName>style.visibility</p:attrName>
                                        </p:attrNameLst>
                                      </p:cBhvr>
                                      <p:to>
                                        <p:strVal val="visible"/>
                                      </p:to>
                                    </p:set>
                                    <p:animEffect transition="in" filter="wipe(up)">
                                      <p:cBhvr>
                                        <p:cTn id="36" dur="500"/>
                                        <p:tgtEl>
                                          <p:spTgt spid="3881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88100"/>
                                        </p:tgtEl>
                                        <p:attrNameLst>
                                          <p:attrName>style.visibility</p:attrName>
                                        </p:attrNameLst>
                                      </p:cBhvr>
                                      <p:to>
                                        <p:strVal val="visible"/>
                                      </p:to>
                                    </p:set>
                                    <p:animEffect transition="in" filter="wipe(down)">
                                      <p:cBhvr>
                                        <p:cTn id="41" dur="500"/>
                                        <p:tgtEl>
                                          <p:spTgt spid="38810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388120"/>
                                        </p:tgtEl>
                                        <p:attrNameLst>
                                          <p:attrName>style.visibility</p:attrName>
                                        </p:attrNameLst>
                                      </p:cBhvr>
                                      <p:to>
                                        <p:strVal val="visible"/>
                                      </p:to>
                                    </p:set>
                                    <p:animEffect transition="in" filter="box(out)">
                                      <p:cBhvr>
                                        <p:cTn id="46" dur="500"/>
                                        <p:tgtEl>
                                          <p:spTgt spid="3881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388149"/>
                                        </p:tgtEl>
                                        <p:attrNameLst>
                                          <p:attrName>style.visibility</p:attrName>
                                        </p:attrNameLst>
                                      </p:cBhvr>
                                      <p:to>
                                        <p:strVal val="visible"/>
                                      </p:to>
                                    </p:set>
                                    <p:animEffect transition="in" filter="wipe(left)">
                                      <p:cBhvr>
                                        <p:cTn id="51" dur="500"/>
                                        <p:tgtEl>
                                          <p:spTgt spid="388149"/>
                                        </p:tgtEl>
                                      </p:cBhvr>
                                    </p:animEffec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388122"/>
                                        </p:tgtEl>
                                        <p:attrNameLst>
                                          <p:attrName>style.visibility</p:attrName>
                                        </p:attrNameLst>
                                      </p:cBhvr>
                                      <p:to>
                                        <p:strVal val="visible"/>
                                      </p:to>
                                    </p:set>
                                    <p:animEffect transition="in" filter="wipe(up)">
                                      <p:cBhvr>
                                        <p:cTn id="55" dur="500"/>
                                        <p:tgtEl>
                                          <p:spTgt spid="38812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388131"/>
                                        </p:tgtEl>
                                        <p:attrNameLst>
                                          <p:attrName>style.visibility</p:attrName>
                                        </p:attrNameLst>
                                      </p:cBhvr>
                                      <p:to>
                                        <p:strVal val="visible"/>
                                      </p:to>
                                    </p:set>
                                    <p:animEffect transition="in" filter="wipe(up)">
                                      <p:cBhvr>
                                        <p:cTn id="60" dur="500"/>
                                        <p:tgtEl>
                                          <p:spTgt spid="38813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88121"/>
                                        </p:tgtEl>
                                        <p:attrNameLst>
                                          <p:attrName>style.visibility</p:attrName>
                                        </p:attrNameLst>
                                      </p:cBhvr>
                                      <p:to>
                                        <p:strVal val="visible"/>
                                      </p:to>
                                    </p:set>
                                    <p:animEffect transition="in" filter="wipe(up)">
                                      <p:cBhvr>
                                        <p:cTn id="65" dur="500"/>
                                        <p:tgtEl>
                                          <p:spTgt spid="38812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388134"/>
                                        </p:tgtEl>
                                        <p:attrNameLst>
                                          <p:attrName>style.visibility</p:attrName>
                                        </p:attrNameLst>
                                      </p:cBhvr>
                                      <p:to>
                                        <p:strVal val="visible"/>
                                      </p:to>
                                    </p:set>
                                    <p:animEffect transition="in" filter="box(out)">
                                      <p:cBhvr>
                                        <p:cTn id="70" dur="500"/>
                                        <p:tgtEl>
                                          <p:spTgt spid="38813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388135"/>
                                        </p:tgtEl>
                                        <p:attrNameLst>
                                          <p:attrName>style.visibility</p:attrName>
                                        </p:attrNameLst>
                                      </p:cBhvr>
                                      <p:to>
                                        <p:strVal val="visible"/>
                                      </p:to>
                                    </p:set>
                                    <p:animEffect transition="in" filter="wipe(up)">
                                      <p:cBhvr>
                                        <p:cTn id="75" dur="500"/>
                                        <p:tgtEl>
                                          <p:spTgt spid="38813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388138"/>
                                        </p:tgtEl>
                                        <p:attrNameLst>
                                          <p:attrName>style.visibility</p:attrName>
                                        </p:attrNameLst>
                                      </p:cBhvr>
                                      <p:to>
                                        <p:strVal val="visible"/>
                                      </p:to>
                                    </p:set>
                                    <p:animEffect transition="in" filter="box(out)">
                                      <p:cBhvr>
                                        <p:cTn id="80" dur="500"/>
                                        <p:tgtEl>
                                          <p:spTgt spid="38813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388139"/>
                                        </p:tgtEl>
                                        <p:attrNameLst>
                                          <p:attrName>style.visibility</p:attrName>
                                        </p:attrNameLst>
                                      </p:cBhvr>
                                      <p:to>
                                        <p:strVal val="visible"/>
                                      </p:to>
                                    </p:set>
                                    <p:animEffect transition="in" filter="box(out)">
                                      <p:cBhvr>
                                        <p:cTn id="85" dur="500"/>
                                        <p:tgtEl>
                                          <p:spTgt spid="38813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8" presetClass="entr" presetSubtype="6" fill="hold" nodeType="clickEffect">
                                  <p:stCondLst>
                                    <p:cond delay="0"/>
                                  </p:stCondLst>
                                  <p:childTnLst>
                                    <p:set>
                                      <p:cBhvr>
                                        <p:cTn id="89" dur="1" fill="hold">
                                          <p:stCondLst>
                                            <p:cond delay="0"/>
                                          </p:stCondLst>
                                        </p:cTn>
                                        <p:tgtEl>
                                          <p:spTgt spid="388141"/>
                                        </p:tgtEl>
                                        <p:attrNameLst>
                                          <p:attrName>style.visibility</p:attrName>
                                        </p:attrNameLst>
                                      </p:cBhvr>
                                      <p:to>
                                        <p:strVal val="visible"/>
                                      </p:to>
                                    </p:set>
                                    <p:animEffect transition="in" filter="strips(downRight)">
                                      <p:cBhvr>
                                        <p:cTn id="90" dur="500"/>
                                        <p:tgtEl>
                                          <p:spTgt spid="388141"/>
                                        </p:tgtEl>
                                      </p:cBhvr>
                                    </p:animEffect>
                                  </p:childTnLst>
                                </p:cTn>
                              </p:par>
                            </p:childTnLst>
                          </p:cTn>
                        </p:par>
                        <p:par>
                          <p:cTn id="91" fill="hold" nodeType="afterGroup">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388140"/>
                                        </p:tgtEl>
                                        <p:attrNameLst>
                                          <p:attrName>style.visibility</p:attrName>
                                        </p:attrNameLst>
                                      </p:cBhvr>
                                      <p:to>
                                        <p:strVal val="visible"/>
                                      </p:to>
                                    </p:set>
                                    <p:animEffect transition="in" filter="wipe(left)">
                                      <p:cBhvr>
                                        <p:cTn id="94" dur="500"/>
                                        <p:tgtEl>
                                          <p:spTgt spid="38814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4" fill="hold" nodeType="clickEffect">
                                  <p:stCondLst>
                                    <p:cond delay="0"/>
                                  </p:stCondLst>
                                  <p:childTnLst>
                                    <p:set>
                                      <p:cBhvr>
                                        <p:cTn id="98" dur="1" fill="hold">
                                          <p:stCondLst>
                                            <p:cond delay="0"/>
                                          </p:stCondLst>
                                        </p:cTn>
                                        <p:tgtEl>
                                          <p:spTgt spid="388142"/>
                                        </p:tgtEl>
                                        <p:attrNameLst>
                                          <p:attrName>style.visibility</p:attrName>
                                        </p:attrNameLst>
                                      </p:cBhvr>
                                      <p:to>
                                        <p:strVal val="visible"/>
                                      </p:to>
                                    </p:set>
                                    <p:animEffect transition="in" filter="wipe(down)">
                                      <p:cBhvr>
                                        <p:cTn id="99" dur="500"/>
                                        <p:tgtEl>
                                          <p:spTgt spid="38814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388145"/>
                                        </p:tgtEl>
                                        <p:attrNameLst>
                                          <p:attrName>style.visibility</p:attrName>
                                        </p:attrNameLst>
                                      </p:cBhvr>
                                      <p:to>
                                        <p:strVal val="visible"/>
                                      </p:to>
                                    </p:set>
                                    <p:animEffect transition="in" filter="wipe(up)">
                                      <p:cBhvr>
                                        <p:cTn id="104" dur="500"/>
                                        <p:tgtEl>
                                          <p:spTgt spid="38814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 presetClass="entr" presetSubtype="32" fill="hold" grpId="0" nodeType="clickEffect">
                                  <p:stCondLst>
                                    <p:cond delay="0"/>
                                  </p:stCondLst>
                                  <p:childTnLst>
                                    <p:set>
                                      <p:cBhvr>
                                        <p:cTn id="108" dur="1" fill="hold">
                                          <p:stCondLst>
                                            <p:cond delay="0"/>
                                          </p:stCondLst>
                                        </p:cTn>
                                        <p:tgtEl>
                                          <p:spTgt spid="388148"/>
                                        </p:tgtEl>
                                        <p:attrNameLst>
                                          <p:attrName>style.visibility</p:attrName>
                                        </p:attrNameLst>
                                      </p:cBhvr>
                                      <p:to>
                                        <p:strVal val="visible"/>
                                      </p:to>
                                    </p:set>
                                    <p:animEffect transition="in" filter="box(out)">
                                      <p:cBhvr>
                                        <p:cTn id="109" dur="500"/>
                                        <p:tgtEl>
                                          <p:spTgt spid="38814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1" fill="hold" nodeType="clickEffect">
                                  <p:stCondLst>
                                    <p:cond delay="0"/>
                                  </p:stCondLst>
                                  <p:childTnLst>
                                    <p:set>
                                      <p:cBhvr>
                                        <p:cTn id="113" dur="1" fill="hold">
                                          <p:stCondLst>
                                            <p:cond delay="0"/>
                                          </p:stCondLst>
                                        </p:cTn>
                                        <p:tgtEl>
                                          <p:spTgt spid="388150"/>
                                        </p:tgtEl>
                                        <p:attrNameLst>
                                          <p:attrName>style.visibility</p:attrName>
                                        </p:attrNameLst>
                                      </p:cBhvr>
                                      <p:to>
                                        <p:strVal val="visible"/>
                                      </p:to>
                                    </p:set>
                                    <p:animEffect transition="in" filter="wipe(up)">
                                      <p:cBhvr>
                                        <p:cTn id="114" dur="500"/>
                                        <p:tgtEl>
                                          <p:spTgt spid="38815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 presetClass="entr" presetSubtype="32" fill="hold" grpId="0" nodeType="clickEffect">
                                  <p:stCondLst>
                                    <p:cond delay="0"/>
                                  </p:stCondLst>
                                  <p:childTnLst>
                                    <p:set>
                                      <p:cBhvr>
                                        <p:cTn id="118" dur="1" fill="hold">
                                          <p:stCondLst>
                                            <p:cond delay="0"/>
                                          </p:stCondLst>
                                        </p:cTn>
                                        <p:tgtEl>
                                          <p:spTgt spid="388153"/>
                                        </p:tgtEl>
                                        <p:attrNameLst>
                                          <p:attrName>style.visibility</p:attrName>
                                        </p:attrNameLst>
                                      </p:cBhvr>
                                      <p:to>
                                        <p:strVal val="visible"/>
                                      </p:to>
                                    </p:set>
                                    <p:animEffect transition="in" filter="box(out)">
                                      <p:cBhvr>
                                        <p:cTn id="119" dur="500"/>
                                        <p:tgtEl>
                                          <p:spTgt spid="388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uiExpand="1" build="p" autoUpdateAnimBg="0"/>
      <p:bldP spid="388120" grpId="0" animBg="1"/>
      <p:bldP spid="388121" grpId="0" autoUpdateAnimBg="0"/>
      <p:bldP spid="388134" grpId="0" animBg="1" autoUpdateAnimBg="0"/>
      <p:bldP spid="388138" grpId="0" animBg="1" autoUpdateAnimBg="0"/>
      <p:bldP spid="388139" grpId="0" animBg="1"/>
      <p:bldP spid="388140" grpId="0" autoUpdateAnimBg="0"/>
      <p:bldP spid="388148" grpId="0" animBg="1" autoUpdateAnimBg="0"/>
      <p:bldP spid="388153"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pPr>
              <a:defRPr/>
            </a:pPr>
            <a:fld id="{40E5B197-A657-48B2-9559-1B1B1D21B100}" type="slidenum">
              <a:rPr lang="en-US" altLang="zh-CN"/>
              <a:pPr>
                <a:defRPr/>
              </a:pPr>
              <a:t>83</a:t>
            </a:fld>
            <a:endParaRPr lang="en-US" altLang="zh-CN"/>
          </a:p>
        </p:txBody>
      </p:sp>
      <p:sp>
        <p:nvSpPr>
          <p:cNvPr id="76808" name="Rectangle 7"/>
          <p:cNvSpPr>
            <a:spLocks noGrp="1" noChangeArrowheads="1"/>
          </p:cNvSpPr>
          <p:nvPr>
            <p:ph type="title"/>
          </p:nvPr>
        </p:nvSpPr>
        <p:spPr/>
        <p:txBody>
          <a:bodyPr/>
          <a:lstStyle/>
          <a:p>
            <a:pPr eaLnBrk="1" hangingPunct="1"/>
            <a:r>
              <a:rPr lang="en-US" altLang="zh-CN" dirty="0" smtClean="0">
                <a:latin typeface="宋体" pitchFamily="2" charset="-122"/>
              </a:rPr>
              <a:t>6.4.3 </a:t>
            </a:r>
            <a:r>
              <a:rPr lang="zh-CN" altLang="en-US" dirty="0" smtClean="0">
                <a:latin typeface="宋体" pitchFamily="2" charset="-122"/>
              </a:rPr>
              <a:t>表达式的类型检查</a:t>
            </a:r>
          </a:p>
        </p:txBody>
      </p:sp>
      <p:sp>
        <p:nvSpPr>
          <p:cNvPr id="222216" name="Rectangle 8"/>
          <p:cNvSpPr>
            <a:spLocks noGrp="1" noChangeArrowheads="1"/>
          </p:cNvSpPr>
          <p:nvPr>
            <p:ph type="body" idx="1"/>
          </p:nvPr>
        </p:nvSpPr>
        <p:spPr>
          <a:xfrm>
            <a:off x="228600" y="1538790"/>
            <a:ext cx="2138155" cy="4916760"/>
          </a:xfrm>
        </p:spPr>
        <p:txBody>
          <a:bodyPr/>
          <a:lstStyle/>
          <a:p>
            <a:pPr eaLnBrk="1" hangingPunct="1">
              <a:buFont typeface="Monotype Sorts" pitchFamily="2" charset="2"/>
              <a:buNone/>
            </a:pPr>
            <a:r>
              <a:rPr lang="en-US" altLang="zh-CN" dirty="0" err="1" smtClean="0">
                <a:latin typeface="宋体" pitchFamily="2" charset="-122"/>
              </a:rPr>
              <a:t>E</a:t>
            </a:r>
            <a:r>
              <a:rPr lang="en-US" altLang="zh-CN" dirty="0" err="1" smtClean="0">
                <a:latin typeface="宋体" pitchFamily="2" charset="-122"/>
                <a:sym typeface="Symbol" pitchFamily="18" charset="2"/>
              </a:rPr>
              <a:t></a:t>
            </a:r>
            <a:r>
              <a:rPr lang="en-US" altLang="zh-CN" dirty="0" err="1" smtClean="0">
                <a:latin typeface="宋体" pitchFamily="2" charset="-122"/>
              </a:rPr>
              <a:t>literal</a:t>
            </a:r>
            <a:endParaRPr lang="en-US" altLang="zh-CN" dirty="0" smtClean="0">
              <a:latin typeface="宋体" pitchFamily="2" charset="-122"/>
            </a:endParaRPr>
          </a:p>
          <a:p>
            <a:pPr eaLnBrk="1" hangingPunct="1">
              <a:buFont typeface="Monotype Sorts" pitchFamily="2" charset="2"/>
              <a:buNone/>
            </a:pPr>
            <a:r>
              <a:rPr lang="en-US" altLang="zh-CN" dirty="0" err="1" smtClean="0">
                <a:latin typeface="宋体" pitchFamily="2" charset="-122"/>
              </a:rPr>
              <a:t>E</a:t>
            </a:r>
            <a:r>
              <a:rPr lang="en-US" altLang="zh-CN" dirty="0" err="1" smtClean="0">
                <a:latin typeface="宋体" pitchFamily="2" charset="-122"/>
                <a:sym typeface="Symbol" pitchFamily="18" charset="2"/>
              </a:rPr>
              <a:t></a:t>
            </a:r>
            <a:r>
              <a:rPr lang="en-US" altLang="zh-CN" dirty="0" err="1" smtClean="0">
                <a:latin typeface="宋体" pitchFamily="2" charset="-122"/>
              </a:rPr>
              <a:t>num</a:t>
            </a:r>
            <a:endParaRPr lang="en-US" altLang="zh-CN" dirty="0" smtClean="0">
              <a:latin typeface="宋体" pitchFamily="2" charset="-122"/>
            </a:endParaRPr>
          </a:p>
          <a:p>
            <a:pPr eaLnBrk="1" hangingPunct="1">
              <a:buNone/>
            </a:pPr>
            <a:r>
              <a:rPr lang="en-US" altLang="zh-CN" dirty="0" err="1">
                <a:latin typeface="宋体" pitchFamily="2" charset="-122"/>
              </a:rPr>
              <a:t>E</a:t>
            </a:r>
            <a:r>
              <a:rPr lang="en-US" altLang="zh-CN" dirty="0" err="1">
                <a:latin typeface="宋体" pitchFamily="2" charset="-122"/>
                <a:sym typeface="Symbol" pitchFamily="18" charset="2"/>
              </a:rPr>
              <a:t></a:t>
            </a:r>
            <a:r>
              <a:rPr lang="en-US" altLang="zh-CN" dirty="0" err="1" smtClean="0">
                <a:latin typeface="宋体" pitchFamily="2" charset="-122"/>
              </a:rPr>
              <a:t>num.num</a:t>
            </a:r>
            <a:endParaRPr lang="en-US" altLang="zh-CN" dirty="0" smtClean="0">
              <a:latin typeface="宋体" pitchFamily="2" charset="-122"/>
            </a:endParaRPr>
          </a:p>
          <a:p>
            <a:pPr eaLnBrk="1" hangingPunct="1">
              <a:buFont typeface="Monotype Sorts" pitchFamily="2" charset="2"/>
              <a:buNone/>
            </a:pPr>
            <a:r>
              <a:rPr lang="en-US" altLang="zh-CN" dirty="0" err="1" smtClean="0">
                <a:latin typeface="宋体" pitchFamily="2" charset="-122"/>
              </a:rPr>
              <a:t>E</a:t>
            </a:r>
            <a:r>
              <a:rPr lang="en-US" altLang="zh-CN" dirty="0" err="1" smtClean="0">
                <a:latin typeface="宋体" pitchFamily="2" charset="-122"/>
                <a:sym typeface="Symbol" pitchFamily="18" charset="2"/>
              </a:rPr>
              <a:t></a:t>
            </a:r>
            <a:r>
              <a:rPr lang="en-US" altLang="zh-CN" dirty="0" err="1" smtClean="0">
                <a:latin typeface="宋体" pitchFamily="2" charset="-122"/>
              </a:rPr>
              <a:t>id</a:t>
            </a:r>
            <a:endParaRPr lang="en-US" altLang="zh-CN" dirty="0" smtClean="0">
              <a:latin typeface="宋体" pitchFamily="2" charset="-122"/>
            </a:endParaRPr>
          </a:p>
          <a:p>
            <a:pPr eaLnBrk="1" hangingPunct="1">
              <a:buFont typeface="Monotype Sorts" pitchFamily="2" charset="2"/>
              <a:buNone/>
            </a:pPr>
            <a:r>
              <a:rPr lang="en-US" altLang="zh-CN" dirty="0" smtClean="0">
                <a:latin typeface="宋体" pitchFamily="2" charset="-122"/>
              </a:rPr>
              <a:t>E</a:t>
            </a:r>
            <a:r>
              <a:rPr lang="en-US" altLang="zh-CN" dirty="0" smtClean="0">
                <a:latin typeface="宋体" pitchFamily="2" charset="-122"/>
                <a:sym typeface="Symbol" pitchFamily="18" charset="2"/>
              </a:rPr>
              <a:t></a:t>
            </a:r>
            <a:r>
              <a:rPr lang="en-US" altLang="zh-CN" dirty="0" smtClean="0">
                <a:latin typeface="宋体" pitchFamily="2" charset="-122"/>
              </a:rPr>
              <a:t>id</a:t>
            </a:r>
            <a:r>
              <a:rPr lang="en-US" altLang="zh-CN" baseline="-25000" dirty="0" smtClean="0">
                <a:latin typeface="宋体" pitchFamily="2" charset="-122"/>
              </a:rPr>
              <a:t>1</a:t>
            </a:r>
            <a:r>
              <a:rPr lang="en-US" altLang="zh-CN" dirty="0" smtClean="0">
                <a:latin typeface="宋体" pitchFamily="2" charset="-122"/>
              </a:rPr>
              <a:t>&lt;id</a:t>
            </a:r>
            <a:r>
              <a:rPr lang="en-US" altLang="zh-CN" baseline="-25000" dirty="0" smtClean="0">
                <a:latin typeface="宋体" pitchFamily="2" charset="-122"/>
              </a:rPr>
              <a:t>2</a:t>
            </a:r>
          </a:p>
        </p:txBody>
      </p:sp>
      <p:sp>
        <p:nvSpPr>
          <p:cNvPr id="222217" name="Text Box 9"/>
          <p:cNvSpPr txBox="1">
            <a:spLocks noChangeArrowheads="1"/>
          </p:cNvSpPr>
          <p:nvPr/>
        </p:nvSpPr>
        <p:spPr bwMode="auto">
          <a:xfrm>
            <a:off x="323850" y="1027113"/>
            <a:ext cx="8686800" cy="457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ea typeface="宋体" pitchFamily="2" charset="-122"/>
              </a:rPr>
              <a:t>综合属性</a:t>
            </a:r>
            <a:r>
              <a:rPr lang="en-US" altLang="zh-CN" dirty="0" err="1">
                <a:ea typeface="宋体" pitchFamily="2" charset="-122"/>
              </a:rPr>
              <a:t>E.type</a:t>
            </a:r>
            <a:r>
              <a:rPr lang="zh-CN" altLang="en-US" dirty="0">
                <a:ea typeface="宋体" pitchFamily="2" charset="-122"/>
              </a:rPr>
              <a:t>，类型体制指派给</a:t>
            </a:r>
            <a:r>
              <a:rPr lang="en-US" altLang="zh-CN" dirty="0">
                <a:ea typeface="宋体" pitchFamily="2" charset="-122"/>
              </a:rPr>
              <a:t>E</a:t>
            </a:r>
            <a:r>
              <a:rPr lang="zh-CN" altLang="en-US" dirty="0">
                <a:ea typeface="宋体" pitchFamily="2" charset="-122"/>
              </a:rPr>
              <a:t>产生的表达式的类型表达式</a:t>
            </a:r>
          </a:p>
        </p:txBody>
      </p:sp>
      <p:sp>
        <p:nvSpPr>
          <p:cNvPr id="222218" name="Text Box 10"/>
          <p:cNvSpPr txBox="1">
            <a:spLocks noChangeArrowheads="1"/>
          </p:cNvSpPr>
          <p:nvPr/>
        </p:nvSpPr>
        <p:spPr bwMode="auto">
          <a:xfrm>
            <a:off x="2174875" y="1549903"/>
            <a:ext cx="276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800" dirty="0">
                <a:ea typeface="宋体" pitchFamily="2" charset="-122"/>
              </a:rPr>
              <a:t>{ </a:t>
            </a:r>
            <a:r>
              <a:rPr lang="en-US" altLang="zh-CN" sz="2800" dirty="0" err="1">
                <a:solidFill>
                  <a:srgbClr val="3333FF"/>
                </a:solidFill>
                <a:ea typeface="宋体" pitchFamily="2" charset="-122"/>
              </a:rPr>
              <a:t>E.type</a:t>
            </a:r>
            <a:r>
              <a:rPr lang="en-US" altLang="zh-CN" sz="2800" dirty="0">
                <a:solidFill>
                  <a:srgbClr val="3333FF"/>
                </a:solidFill>
                <a:ea typeface="宋体" pitchFamily="2" charset="-122"/>
              </a:rPr>
              <a:t>=char</a:t>
            </a:r>
            <a:r>
              <a:rPr lang="en-US" altLang="zh-CN" sz="2800" dirty="0">
                <a:ea typeface="宋体" pitchFamily="2" charset="-122"/>
              </a:rPr>
              <a:t> }</a:t>
            </a:r>
          </a:p>
        </p:txBody>
      </p:sp>
      <p:sp>
        <p:nvSpPr>
          <p:cNvPr id="222219" name="Text Box 11"/>
          <p:cNvSpPr txBox="1">
            <a:spLocks noChangeArrowheads="1"/>
          </p:cNvSpPr>
          <p:nvPr/>
        </p:nvSpPr>
        <p:spPr bwMode="auto">
          <a:xfrm>
            <a:off x="2163763" y="2053140"/>
            <a:ext cx="3162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800" dirty="0">
                <a:ea typeface="宋体" pitchFamily="2" charset="-122"/>
              </a:rPr>
              <a:t>{ </a:t>
            </a:r>
            <a:r>
              <a:rPr lang="en-US" altLang="zh-CN" sz="2800" dirty="0" err="1">
                <a:solidFill>
                  <a:srgbClr val="3333FF"/>
                </a:solidFill>
                <a:ea typeface="宋体" pitchFamily="2" charset="-122"/>
              </a:rPr>
              <a:t>E.type</a:t>
            </a:r>
            <a:r>
              <a:rPr lang="en-US" altLang="zh-CN" sz="2800" dirty="0">
                <a:solidFill>
                  <a:srgbClr val="3333FF"/>
                </a:solidFill>
                <a:ea typeface="宋体" pitchFamily="2" charset="-122"/>
              </a:rPr>
              <a:t>=integer</a:t>
            </a:r>
            <a:r>
              <a:rPr lang="en-US" altLang="zh-CN" sz="2800" dirty="0">
                <a:ea typeface="宋体" pitchFamily="2" charset="-122"/>
              </a:rPr>
              <a:t> }</a:t>
            </a:r>
          </a:p>
        </p:txBody>
      </p:sp>
      <p:sp>
        <p:nvSpPr>
          <p:cNvPr id="222220" name="Text Box 12"/>
          <p:cNvSpPr txBox="1">
            <a:spLocks noChangeArrowheads="1"/>
          </p:cNvSpPr>
          <p:nvPr/>
        </p:nvSpPr>
        <p:spPr bwMode="auto">
          <a:xfrm>
            <a:off x="2124075" y="3080175"/>
            <a:ext cx="465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800" dirty="0">
                <a:ea typeface="宋体" pitchFamily="2" charset="-122"/>
              </a:rPr>
              <a:t>{ </a:t>
            </a:r>
            <a:r>
              <a:rPr lang="en-US" altLang="zh-CN" sz="2800" dirty="0" err="1">
                <a:solidFill>
                  <a:srgbClr val="3333FF"/>
                </a:solidFill>
                <a:ea typeface="宋体" pitchFamily="2" charset="-122"/>
              </a:rPr>
              <a:t>E.type</a:t>
            </a:r>
            <a:r>
              <a:rPr lang="en-US" altLang="zh-CN" sz="2800" dirty="0">
                <a:solidFill>
                  <a:srgbClr val="3333FF"/>
                </a:solidFill>
                <a:ea typeface="宋体" pitchFamily="2" charset="-122"/>
              </a:rPr>
              <a:t>=lookup(</a:t>
            </a:r>
            <a:r>
              <a:rPr lang="en-US" altLang="zh-CN" sz="2800" dirty="0" err="1">
                <a:solidFill>
                  <a:srgbClr val="3333FF"/>
                </a:solidFill>
                <a:ea typeface="宋体" pitchFamily="2" charset="-122"/>
              </a:rPr>
              <a:t>id.entry</a:t>
            </a:r>
            <a:r>
              <a:rPr lang="en-US" altLang="zh-CN" sz="2800" dirty="0">
                <a:solidFill>
                  <a:srgbClr val="3333FF"/>
                </a:solidFill>
                <a:ea typeface="宋体" pitchFamily="2" charset="-122"/>
              </a:rPr>
              <a:t>)</a:t>
            </a:r>
            <a:r>
              <a:rPr lang="en-US" altLang="zh-CN" sz="2800" dirty="0">
                <a:ea typeface="宋体" pitchFamily="2" charset="-122"/>
              </a:rPr>
              <a:t> }</a:t>
            </a:r>
          </a:p>
        </p:txBody>
      </p:sp>
      <p:sp>
        <p:nvSpPr>
          <p:cNvPr id="222221" name="Text Box 13"/>
          <p:cNvSpPr txBox="1">
            <a:spLocks noChangeArrowheads="1"/>
          </p:cNvSpPr>
          <p:nvPr/>
        </p:nvSpPr>
        <p:spPr bwMode="auto">
          <a:xfrm>
            <a:off x="2124075" y="3656438"/>
            <a:ext cx="68135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buFont typeface="宋体" pitchFamily="2" charset="-122"/>
              <a:buNone/>
            </a:pPr>
            <a:r>
              <a:rPr lang="en-US" altLang="zh-CN" dirty="0">
                <a:ea typeface="宋体" pitchFamily="2" charset="-122"/>
              </a:rPr>
              <a:t>{ </a:t>
            </a:r>
            <a:r>
              <a:rPr lang="en-US" altLang="zh-CN" dirty="0">
                <a:solidFill>
                  <a:srgbClr val="3333FF"/>
                </a:solidFill>
                <a:ea typeface="宋体" pitchFamily="2" charset="-122"/>
              </a:rPr>
              <a:t>if  (lookup(id</a:t>
            </a:r>
            <a:r>
              <a:rPr lang="en-US" altLang="zh-CN" baseline="-25000" dirty="0">
                <a:solidFill>
                  <a:srgbClr val="3333FF"/>
                </a:solidFill>
                <a:ea typeface="宋体" pitchFamily="2" charset="-122"/>
              </a:rPr>
              <a:t>1</a:t>
            </a:r>
            <a:r>
              <a:rPr lang="en-US" altLang="zh-CN" dirty="0">
                <a:solidFill>
                  <a:srgbClr val="3333FF"/>
                </a:solidFill>
                <a:ea typeface="宋体" pitchFamily="2" charset="-122"/>
              </a:rPr>
              <a:t>.entry</a:t>
            </a:r>
            <a:r>
              <a:rPr lang="en-US" altLang="zh-CN" dirty="0" smtClean="0">
                <a:solidFill>
                  <a:srgbClr val="3333FF"/>
                </a:solidFill>
                <a:ea typeface="宋体" pitchFamily="2" charset="-122"/>
              </a:rPr>
              <a:t>)==char) </a:t>
            </a:r>
            <a:r>
              <a:rPr lang="en-US" altLang="zh-CN" dirty="0">
                <a:solidFill>
                  <a:srgbClr val="3333FF"/>
                </a:solidFill>
                <a:ea typeface="宋体" pitchFamily="2" charset="-122"/>
              </a:rPr>
              <a:t>&amp;&amp;  </a:t>
            </a:r>
          </a:p>
          <a:p>
            <a:pPr eaLnBrk="1" hangingPunct="1"/>
            <a:r>
              <a:rPr lang="en-US" altLang="zh-CN" dirty="0">
                <a:solidFill>
                  <a:srgbClr val="3333FF"/>
                </a:solidFill>
                <a:ea typeface="宋体" pitchFamily="2" charset="-122"/>
              </a:rPr>
              <a:t>       (lookup(id</a:t>
            </a:r>
            <a:r>
              <a:rPr lang="en-US" altLang="zh-CN" baseline="-25000" dirty="0">
                <a:solidFill>
                  <a:srgbClr val="3333FF"/>
                </a:solidFill>
                <a:ea typeface="宋体" pitchFamily="2" charset="-122"/>
              </a:rPr>
              <a:t>2</a:t>
            </a:r>
            <a:r>
              <a:rPr lang="en-US" altLang="zh-CN" dirty="0">
                <a:solidFill>
                  <a:srgbClr val="3333FF"/>
                </a:solidFill>
                <a:ea typeface="宋体" pitchFamily="2" charset="-122"/>
              </a:rPr>
              <a:t>.entry</a:t>
            </a:r>
            <a:r>
              <a:rPr lang="en-US" altLang="zh-CN" dirty="0" smtClean="0">
                <a:solidFill>
                  <a:srgbClr val="3333FF"/>
                </a:solidFill>
                <a:ea typeface="宋体" pitchFamily="2" charset="-122"/>
              </a:rPr>
              <a:t>)==char)  </a:t>
            </a:r>
            <a:r>
              <a:rPr lang="en-US" altLang="zh-CN" dirty="0">
                <a:solidFill>
                  <a:srgbClr val="3333FF"/>
                </a:solidFill>
                <a:ea typeface="宋体" pitchFamily="2" charset="-122"/>
              </a:rPr>
              <a:t>||</a:t>
            </a:r>
            <a:br>
              <a:rPr lang="en-US" altLang="zh-CN" dirty="0">
                <a:solidFill>
                  <a:srgbClr val="3333FF"/>
                </a:solidFill>
                <a:ea typeface="宋体" pitchFamily="2" charset="-122"/>
              </a:rPr>
            </a:br>
            <a:r>
              <a:rPr lang="en-US" altLang="zh-CN" dirty="0">
                <a:solidFill>
                  <a:srgbClr val="3333FF"/>
                </a:solidFill>
                <a:ea typeface="宋体" pitchFamily="2" charset="-122"/>
              </a:rPr>
              <a:t> </a:t>
            </a:r>
            <a:r>
              <a:rPr lang="en-US" altLang="zh-CN" dirty="0" smtClean="0">
                <a:solidFill>
                  <a:srgbClr val="3333FF"/>
                </a:solidFill>
                <a:ea typeface="宋体" pitchFamily="2" charset="-122"/>
              </a:rPr>
              <a:t>      (</a:t>
            </a:r>
            <a:r>
              <a:rPr lang="en-US" altLang="zh-CN" dirty="0">
                <a:solidFill>
                  <a:srgbClr val="3333FF"/>
                </a:solidFill>
                <a:ea typeface="宋体" pitchFamily="2" charset="-122"/>
              </a:rPr>
              <a:t>lookup(id</a:t>
            </a:r>
            <a:r>
              <a:rPr lang="en-US" altLang="zh-CN" baseline="-25000" dirty="0">
                <a:solidFill>
                  <a:srgbClr val="3333FF"/>
                </a:solidFill>
                <a:ea typeface="宋体" pitchFamily="2" charset="-122"/>
              </a:rPr>
              <a:t>1</a:t>
            </a:r>
            <a:r>
              <a:rPr lang="en-US" altLang="zh-CN" dirty="0">
                <a:solidFill>
                  <a:srgbClr val="3333FF"/>
                </a:solidFill>
                <a:ea typeface="宋体" pitchFamily="2" charset="-122"/>
              </a:rPr>
              <a:t>.entry)==integer) &amp;&amp;  </a:t>
            </a:r>
          </a:p>
          <a:p>
            <a:pPr eaLnBrk="1" hangingPunct="1"/>
            <a:r>
              <a:rPr lang="en-US" altLang="zh-CN" dirty="0">
                <a:solidFill>
                  <a:srgbClr val="3333FF"/>
                </a:solidFill>
                <a:ea typeface="宋体" pitchFamily="2" charset="-122"/>
              </a:rPr>
              <a:t>       (lookup(id</a:t>
            </a:r>
            <a:r>
              <a:rPr lang="en-US" altLang="zh-CN" baseline="-25000" dirty="0">
                <a:solidFill>
                  <a:srgbClr val="3333FF"/>
                </a:solidFill>
                <a:ea typeface="宋体" pitchFamily="2" charset="-122"/>
              </a:rPr>
              <a:t>2</a:t>
            </a:r>
            <a:r>
              <a:rPr lang="en-US" altLang="zh-CN" dirty="0">
                <a:solidFill>
                  <a:srgbClr val="3333FF"/>
                </a:solidFill>
                <a:ea typeface="宋体" pitchFamily="2" charset="-122"/>
              </a:rPr>
              <a:t>.entry)==integer)  ||</a:t>
            </a:r>
            <a:br>
              <a:rPr lang="en-US" altLang="zh-CN" dirty="0">
                <a:solidFill>
                  <a:srgbClr val="3333FF"/>
                </a:solidFill>
                <a:ea typeface="宋体" pitchFamily="2" charset="-122"/>
              </a:rPr>
            </a:br>
            <a:r>
              <a:rPr lang="en-US" altLang="zh-CN" dirty="0">
                <a:solidFill>
                  <a:srgbClr val="3333FF"/>
                </a:solidFill>
                <a:ea typeface="宋体" pitchFamily="2" charset="-122"/>
              </a:rPr>
              <a:t>       (lookup(id</a:t>
            </a:r>
            <a:r>
              <a:rPr lang="en-US" altLang="zh-CN" baseline="-25000" dirty="0">
                <a:solidFill>
                  <a:srgbClr val="3333FF"/>
                </a:solidFill>
                <a:ea typeface="宋体" pitchFamily="2" charset="-122"/>
              </a:rPr>
              <a:t>1</a:t>
            </a:r>
            <a:r>
              <a:rPr lang="en-US" altLang="zh-CN" dirty="0">
                <a:solidFill>
                  <a:srgbClr val="3333FF"/>
                </a:solidFill>
                <a:ea typeface="宋体" pitchFamily="2" charset="-122"/>
              </a:rPr>
              <a:t>.entry</a:t>
            </a:r>
            <a:r>
              <a:rPr lang="en-US" altLang="zh-CN" dirty="0" smtClean="0">
                <a:solidFill>
                  <a:srgbClr val="3333FF"/>
                </a:solidFill>
                <a:ea typeface="宋体" pitchFamily="2" charset="-122"/>
              </a:rPr>
              <a:t>)==real) </a:t>
            </a:r>
            <a:r>
              <a:rPr lang="en-US" altLang="zh-CN" dirty="0">
                <a:solidFill>
                  <a:srgbClr val="3333FF"/>
                </a:solidFill>
                <a:ea typeface="宋体" pitchFamily="2" charset="-122"/>
              </a:rPr>
              <a:t>&amp;&amp;</a:t>
            </a:r>
          </a:p>
          <a:p>
            <a:pPr eaLnBrk="1" hangingPunct="1"/>
            <a:r>
              <a:rPr lang="en-US" altLang="zh-CN" dirty="0">
                <a:solidFill>
                  <a:srgbClr val="3333FF"/>
                </a:solidFill>
                <a:ea typeface="宋体" pitchFamily="2" charset="-122"/>
              </a:rPr>
              <a:t>       (lookup(id</a:t>
            </a:r>
            <a:r>
              <a:rPr lang="en-US" altLang="zh-CN" baseline="-25000" dirty="0">
                <a:solidFill>
                  <a:srgbClr val="3333FF"/>
                </a:solidFill>
                <a:ea typeface="宋体" pitchFamily="2" charset="-122"/>
              </a:rPr>
              <a:t>2</a:t>
            </a:r>
            <a:r>
              <a:rPr lang="en-US" altLang="zh-CN" dirty="0">
                <a:solidFill>
                  <a:srgbClr val="3333FF"/>
                </a:solidFill>
                <a:ea typeface="宋体" pitchFamily="2" charset="-122"/>
              </a:rPr>
              <a:t>.entry</a:t>
            </a:r>
            <a:r>
              <a:rPr lang="en-US" altLang="zh-CN" dirty="0" smtClean="0">
                <a:solidFill>
                  <a:srgbClr val="3333FF"/>
                </a:solidFill>
                <a:ea typeface="宋体" pitchFamily="2" charset="-122"/>
              </a:rPr>
              <a:t>)==real)</a:t>
            </a:r>
            <a:endParaRPr lang="en-US" altLang="zh-CN" dirty="0">
              <a:solidFill>
                <a:srgbClr val="3333FF"/>
              </a:solidFill>
              <a:ea typeface="宋体" pitchFamily="2" charset="-122"/>
            </a:endParaRPr>
          </a:p>
          <a:p>
            <a:pPr eaLnBrk="1" hangingPunct="1"/>
            <a:r>
              <a:rPr lang="en-US" altLang="zh-CN" dirty="0">
                <a:solidFill>
                  <a:srgbClr val="3333FF"/>
                </a:solidFill>
                <a:ea typeface="宋体" pitchFamily="2" charset="-122"/>
              </a:rPr>
              <a:t>           </a:t>
            </a:r>
            <a:r>
              <a:rPr lang="en-US" altLang="zh-CN" dirty="0" err="1">
                <a:solidFill>
                  <a:srgbClr val="3333FF"/>
                </a:solidFill>
              </a:rPr>
              <a:t>E.type</a:t>
            </a:r>
            <a:r>
              <a:rPr lang="en-US" altLang="zh-CN" dirty="0">
                <a:solidFill>
                  <a:srgbClr val="3333FF"/>
                </a:solidFill>
              </a:rPr>
              <a:t>=</a:t>
            </a:r>
            <a:r>
              <a:rPr lang="en-US" altLang="zh-CN" dirty="0" err="1">
                <a:solidFill>
                  <a:srgbClr val="3333FF"/>
                </a:solidFill>
              </a:rPr>
              <a:t>b</a:t>
            </a:r>
            <a:r>
              <a:rPr lang="en-US" altLang="zh-CN" dirty="0" err="1">
                <a:solidFill>
                  <a:srgbClr val="3333FF"/>
                </a:solidFill>
                <a:ea typeface="宋体" pitchFamily="2" charset="-122"/>
              </a:rPr>
              <a:t>oolean</a:t>
            </a:r>
            <a:r>
              <a:rPr lang="en-US" altLang="zh-CN" dirty="0">
                <a:solidFill>
                  <a:srgbClr val="3333FF"/>
                </a:solidFill>
                <a:ea typeface="宋体" pitchFamily="2" charset="-122"/>
              </a:rPr>
              <a:t>;</a:t>
            </a:r>
          </a:p>
          <a:p>
            <a:pPr eaLnBrk="1" hangingPunct="1"/>
            <a:r>
              <a:rPr lang="en-US" altLang="zh-CN" dirty="0">
                <a:solidFill>
                  <a:srgbClr val="3333FF"/>
                </a:solidFill>
                <a:ea typeface="宋体" pitchFamily="2" charset="-122"/>
              </a:rPr>
              <a:t>   else </a:t>
            </a:r>
            <a:r>
              <a:rPr lang="en-US" altLang="zh-CN" dirty="0" smtClean="0">
                <a:solidFill>
                  <a:srgbClr val="3333FF"/>
                </a:solidFill>
                <a:ea typeface="宋体" pitchFamily="2" charset="-122"/>
              </a:rPr>
              <a:t> </a:t>
            </a:r>
            <a:r>
              <a:rPr lang="en-US" altLang="zh-CN" dirty="0" err="1" smtClean="0">
                <a:solidFill>
                  <a:srgbClr val="3333FF"/>
                </a:solidFill>
              </a:rPr>
              <a:t>E.type</a:t>
            </a:r>
            <a:r>
              <a:rPr lang="en-US" altLang="zh-CN" dirty="0" smtClean="0">
                <a:solidFill>
                  <a:srgbClr val="3333FF"/>
                </a:solidFill>
              </a:rPr>
              <a:t>=</a:t>
            </a:r>
            <a:r>
              <a:rPr lang="en-US" altLang="zh-CN" dirty="0" err="1" smtClean="0">
                <a:solidFill>
                  <a:srgbClr val="3333FF"/>
                </a:solidFill>
                <a:ea typeface="宋体" pitchFamily="2" charset="-122"/>
              </a:rPr>
              <a:t>type_error</a:t>
            </a:r>
            <a:r>
              <a:rPr lang="en-US" altLang="zh-CN" dirty="0">
                <a:solidFill>
                  <a:srgbClr val="3333FF"/>
                </a:solidFill>
                <a:ea typeface="宋体" pitchFamily="2" charset="-122"/>
              </a:rPr>
              <a:t>;</a:t>
            </a:r>
            <a:r>
              <a:rPr lang="en-US" altLang="zh-CN" dirty="0">
                <a:ea typeface="宋体" pitchFamily="2" charset="-122"/>
              </a:rPr>
              <a:t>  }</a:t>
            </a:r>
          </a:p>
        </p:txBody>
      </p:sp>
      <p:sp>
        <p:nvSpPr>
          <p:cNvPr id="15" name="Text Box 12"/>
          <p:cNvSpPr txBox="1">
            <a:spLocks noChangeArrowheads="1"/>
          </p:cNvSpPr>
          <p:nvPr/>
        </p:nvSpPr>
        <p:spPr bwMode="auto">
          <a:xfrm>
            <a:off x="2122695" y="2540115"/>
            <a:ext cx="465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800" dirty="0">
                <a:ea typeface="宋体" pitchFamily="2" charset="-122"/>
              </a:rPr>
              <a:t>{ </a:t>
            </a:r>
            <a:r>
              <a:rPr lang="en-US" altLang="zh-CN" sz="2800" dirty="0" err="1" smtClean="0">
                <a:solidFill>
                  <a:srgbClr val="3333FF"/>
                </a:solidFill>
                <a:ea typeface="宋体" pitchFamily="2" charset="-122"/>
              </a:rPr>
              <a:t>E.type</a:t>
            </a:r>
            <a:r>
              <a:rPr lang="en-US" altLang="zh-CN" sz="2800" dirty="0" smtClean="0">
                <a:solidFill>
                  <a:srgbClr val="3333FF"/>
                </a:solidFill>
                <a:ea typeface="宋体" pitchFamily="2" charset="-122"/>
              </a:rPr>
              <a:t>=real</a:t>
            </a:r>
            <a:r>
              <a:rPr lang="en-US" altLang="zh-CN" sz="2800" dirty="0" smtClean="0">
                <a:ea typeface="宋体" pitchFamily="2" charset="-122"/>
              </a:rPr>
              <a:t> </a:t>
            </a:r>
            <a:r>
              <a:rPr lang="en-US" altLang="zh-CN" sz="2800" dirty="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7"/>
                                        </p:tgtEl>
                                        <p:attrNameLst>
                                          <p:attrName>style.visibility</p:attrName>
                                        </p:attrNameLst>
                                      </p:cBhvr>
                                      <p:to>
                                        <p:strVal val="visible"/>
                                      </p:to>
                                    </p:set>
                                    <p:animEffect transition="in" filter="wipe(left)">
                                      <p:cBhvr>
                                        <p:cTn id="7" dur="500"/>
                                        <p:tgtEl>
                                          <p:spTgt spid="222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2216">
                                            <p:txEl>
                                              <p:pRg st="0" end="0"/>
                                            </p:txEl>
                                          </p:spTgt>
                                        </p:tgtEl>
                                        <p:attrNameLst>
                                          <p:attrName>style.visibility</p:attrName>
                                        </p:attrNameLst>
                                      </p:cBhvr>
                                      <p:to>
                                        <p:strVal val="visible"/>
                                      </p:to>
                                    </p:set>
                                    <p:animEffect transition="in" filter="wipe(up)">
                                      <p:cBhvr>
                                        <p:cTn id="12" dur="500"/>
                                        <p:tgtEl>
                                          <p:spTgt spid="222216">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22216">
                                            <p:txEl>
                                              <p:pRg st="1" end="1"/>
                                            </p:txEl>
                                          </p:spTgt>
                                        </p:tgtEl>
                                        <p:attrNameLst>
                                          <p:attrName>style.visibility</p:attrName>
                                        </p:attrNameLst>
                                      </p:cBhvr>
                                      <p:to>
                                        <p:strVal val="visible"/>
                                      </p:to>
                                    </p:set>
                                    <p:animEffect transition="in" filter="wipe(up)">
                                      <p:cBhvr>
                                        <p:cTn id="16" dur="500"/>
                                        <p:tgtEl>
                                          <p:spTgt spid="222216">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22216">
                                            <p:txEl>
                                              <p:pRg st="2" end="2"/>
                                            </p:txEl>
                                          </p:spTgt>
                                        </p:tgtEl>
                                        <p:attrNameLst>
                                          <p:attrName>style.visibility</p:attrName>
                                        </p:attrNameLst>
                                      </p:cBhvr>
                                      <p:to>
                                        <p:strVal val="visible"/>
                                      </p:to>
                                    </p:set>
                                    <p:animEffect transition="in" filter="wipe(up)">
                                      <p:cBhvr>
                                        <p:cTn id="20" dur="500"/>
                                        <p:tgtEl>
                                          <p:spTgt spid="222216">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22216">
                                            <p:txEl>
                                              <p:pRg st="3" end="3"/>
                                            </p:txEl>
                                          </p:spTgt>
                                        </p:tgtEl>
                                        <p:attrNameLst>
                                          <p:attrName>style.visibility</p:attrName>
                                        </p:attrNameLst>
                                      </p:cBhvr>
                                      <p:to>
                                        <p:strVal val="visible"/>
                                      </p:to>
                                    </p:set>
                                    <p:animEffect transition="in" filter="wipe(up)">
                                      <p:cBhvr>
                                        <p:cTn id="24" dur="500"/>
                                        <p:tgtEl>
                                          <p:spTgt spid="222216">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22216">
                                            <p:txEl>
                                              <p:pRg st="4" end="4"/>
                                            </p:txEl>
                                          </p:spTgt>
                                        </p:tgtEl>
                                        <p:attrNameLst>
                                          <p:attrName>style.visibility</p:attrName>
                                        </p:attrNameLst>
                                      </p:cBhvr>
                                      <p:to>
                                        <p:strVal val="visible"/>
                                      </p:to>
                                    </p:set>
                                    <p:animEffect transition="in" filter="wipe(up)">
                                      <p:cBhvr>
                                        <p:cTn id="28" dur="500"/>
                                        <p:tgtEl>
                                          <p:spTgt spid="22221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2218"/>
                                        </p:tgtEl>
                                        <p:attrNameLst>
                                          <p:attrName>style.visibility</p:attrName>
                                        </p:attrNameLst>
                                      </p:cBhvr>
                                      <p:to>
                                        <p:strVal val="visible"/>
                                      </p:to>
                                    </p:set>
                                    <p:animEffect transition="in" filter="wipe(left)">
                                      <p:cBhvr>
                                        <p:cTn id="33" dur="500"/>
                                        <p:tgtEl>
                                          <p:spTgt spid="2222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2219"/>
                                        </p:tgtEl>
                                        <p:attrNameLst>
                                          <p:attrName>style.visibility</p:attrName>
                                        </p:attrNameLst>
                                      </p:cBhvr>
                                      <p:to>
                                        <p:strVal val="visible"/>
                                      </p:to>
                                    </p:set>
                                    <p:animEffect transition="in" filter="wipe(left)">
                                      <p:cBhvr>
                                        <p:cTn id="38" dur="500"/>
                                        <p:tgtEl>
                                          <p:spTgt spid="22221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2220"/>
                                        </p:tgtEl>
                                        <p:attrNameLst>
                                          <p:attrName>style.visibility</p:attrName>
                                        </p:attrNameLst>
                                      </p:cBhvr>
                                      <p:to>
                                        <p:strVal val="visible"/>
                                      </p:to>
                                    </p:set>
                                    <p:animEffect transition="in" filter="wipe(left)">
                                      <p:cBhvr>
                                        <p:cTn id="48" dur="500"/>
                                        <p:tgtEl>
                                          <p:spTgt spid="2222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22221"/>
                                        </p:tgtEl>
                                        <p:attrNameLst>
                                          <p:attrName>style.visibility</p:attrName>
                                        </p:attrNameLst>
                                      </p:cBhvr>
                                      <p:to>
                                        <p:strVal val="visible"/>
                                      </p:to>
                                    </p:set>
                                    <p:animEffect transition="in" filter="wipe(up)">
                                      <p:cBhvr>
                                        <p:cTn id="53" dur="500"/>
                                        <p:tgtEl>
                                          <p:spTgt spid="222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6" grpId="0" uiExpand="1" build="p" autoUpdateAnimBg="0"/>
      <p:bldP spid="222217" grpId="0" animBg="1" autoUpdateAnimBg="0"/>
      <p:bldP spid="222218" grpId="0" autoUpdateAnimBg="0"/>
      <p:bldP spid="222219" grpId="0" autoUpdateAnimBg="0"/>
      <p:bldP spid="222220" grpId="0" autoUpdateAnimBg="0"/>
      <p:bldP spid="222221" grpId="0" autoUpdateAnimBg="0"/>
      <p:bldP spid="1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表达式的类型</a:t>
            </a:r>
            <a:r>
              <a:rPr lang="zh-CN" altLang="en-US" dirty="0" smtClean="0">
                <a:latin typeface="宋体" pitchFamily="2" charset="-122"/>
              </a:rPr>
              <a:t>检查</a:t>
            </a:r>
            <a:r>
              <a:rPr lang="en-US" altLang="zh-CN" dirty="0" smtClean="0">
                <a:latin typeface="宋体" pitchFamily="2" charset="-122"/>
              </a:rPr>
              <a:t>(</a:t>
            </a:r>
            <a:r>
              <a:rPr lang="zh-CN" altLang="en-US" dirty="0" smtClean="0">
                <a:latin typeface="宋体" pitchFamily="2" charset="-122"/>
              </a:rPr>
              <a:t>续</a:t>
            </a:r>
            <a:r>
              <a:rPr lang="en-US" altLang="zh-CN" dirty="0" smtClean="0">
                <a:latin typeface="宋体" pitchFamily="2" charset="-122"/>
              </a:rPr>
              <a:t>1</a:t>
            </a:r>
            <a:r>
              <a:rPr lang="zh-CN" altLang="en-US" dirty="0" smtClean="0">
                <a:latin typeface="宋体" pitchFamily="2" charset="-122"/>
              </a:rPr>
              <a:t>）</a:t>
            </a:r>
            <a:endParaRPr lang="zh-CN" altLang="en-US" dirty="0"/>
          </a:p>
        </p:txBody>
      </p:sp>
      <p:sp>
        <p:nvSpPr>
          <p:cNvPr id="3" name="内容占位符 2"/>
          <p:cNvSpPr>
            <a:spLocks noGrp="1"/>
          </p:cNvSpPr>
          <p:nvPr>
            <p:ph idx="1"/>
          </p:nvPr>
        </p:nvSpPr>
        <p:spPr>
          <a:xfrm>
            <a:off x="228600" y="1219200"/>
            <a:ext cx="2048145" cy="5181600"/>
          </a:xfrm>
        </p:spPr>
        <p:txBody>
          <a:bodyPr/>
          <a:lstStyle/>
          <a:p>
            <a:pPr marL="0" indent="0">
              <a:buNone/>
            </a:pPr>
            <a:r>
              <a:rPr lang="en-US" altLang="zh-CN" dirty="0">
                <a:latin typeface="宋体" pitchFamily="2" charset="-122"/>
                <a:ea typeface="宋体" panose="02010600030101010101" pitchFamily="2" charset="-122"/>
              </a:rPr>
              <a:t>E</a:t>
            </a:r>
            <a:r>
              <a:rPr lang="en-US" altLang="zh-CN" dirty="0">
                <a:latin typeface="宋体" pitchFamily="2" charset="-122"/>
                <a:ea typeface="宋体" panose="02010600030101010101" pitchFamily="2" charset="-122"/>
                <a:sym typeface="Symbol" pitchFamily="18" charset="2"/>
              </a:rPr>
              <a:t></a:t>
            </a:r>
            <a:r>
              <a:rPr lang="en-US" altLang="zh-CN" dirty="0" smtClean="0">
                <a:latin typeface="宋体" pitchFamily="2" charset="-122"/>
                <a:ea typeface="宋体" panose="02010600030101010101" pitchFamily="2" charset="-122"/>
              </a:rPr>
              <a:t>E</a:t>
            </a:r>
            <a:r>
              <a:rPr lang="en-US" altLang="zh-CN" baseline="-25000" dirty="0" smtClean="0">
                <a:latin typeface="宋体" pitchFamily="2" charset="-122"/>
                <a:ea typeface="宋体" panose="02010600030101010101" pitchFamily="2" charset="-122"/>
              </a:rPr>
              <a:t>1</a:t>
            </a:r>
            <a:r>
              <a:rPr lang="en-US" altLang="zh-CN" dirty="0" smtClean="0">
                <a:latin typeface="宋体" pitchFamily="2" charset="-122"/>
                <a:ea typeface="宋体" panose="02010600030101010101" pitchFamily="2" charset="-122"/>
              </a:rPr>
              <a:t>+E</a:t>
            </a:r>
            <a:r>
              <a:rPr lang="en-US" altLang="zh-CN" baseline="-25000" dirty="0" smtClean="0">
                <a:latin typeface="宋体" pitchFamily="2" charset="-122"/>
                <a:ea typeface="宋体" panose="02010600030101010101" pitchFamily="2" charset="-122"/>
              </a:rPr>
              <a:t>2</a:t>
            </a:r>
          </a:p>
          <a:p>
            <a:pPr marL="400050" lvl="1" indent="0">
              <a:buNone/>
            </a:pPr>
            <a:endParaRPr lang="en-US" altLang="zh-CN" dirty="0" smtClean="0">
              <a:latin typeface="宋体" pitchFamily="2" charset="-122"/>
              <a:ea typeface="宋体" panose="02010600030101010101" pitchFamily="2" charset="-122"/>
            </a:endParaRPr>
          </a:p>
          <a:p>
            <a:pPr marL="400050" lvl="1" indent="0">
              <a:buNone/>
            </a:pPr>
            <a:endParaRPr lang="en-US" altLang="zh-CN" dirty="0" smtClean="0">
              <a:latin typeface="宋体" pitchFamily="2" charset="-122"/>
              <a:ea typeface="宋体" panose="02010600030101010101" pitchFamily="2" charset="-122"/>
            </a:endParaRPr>
          </a:p>
          <a:p>
            <a:pPr marL="400050" lvl="1" indent="0">
              <a:buNone/>
            </a:pPr>
            <a:endParaRPr lang="en-US" altLang="zh-CN" dirty="0">
              <a:latin typeface="宋体" pitchFamily="2" charset="-122"/>
              <a:ea typeface="宋体" panose="02010600030101010101" pitchFamily="2" charset="-122"/>
            </a:endParaRPr>
          </a:p>
          <a:p>
            <a:pPr marL="0" indent="0">
              <a:buNone/>
            </a:pPr>
            <a:r>
              <a:rPr lang="en-US" altLang="zh-CN" dirty="0" smtClean="0">
                <a:latin typeface="宋体" pitchFamily="2" charset="-122"/>
                <a:ea typeface="宋体" panose="02010600030101010101" pitchFamily="2" charset="-122"/>
              </a:rPr>
              <a:t>E</a:t>
            </a:r>
            <a:r>
              <a:rPr lang="en-US" altLang="zh-CN" dirty="0">
                <a:latin typeface="宋体" pitchFamily="2" charset="-122"/>
                <a:ea typeface="宋体" panose="02010600030101010101" pitchFamily="2" charset="-122"/>
                <a:sym typeface="Symbol" pitchFamily="18" charset="2"/>
              </a:rPr>
              <a:t></a:t>
            </a:r>
            <a:r>
              <a:rPr lang="en-US" altLang="zh-CN" dirty="0" smtClean="0">
                <a:latin typeface="宋体" pitchFamily="2" charset="-122"/>
                <a:ea typeface="宋体" panose="02010600030101010101" pitchFamily="2" charset="-122"/>
              </a:rPr>
              <a:t>E</a:t>
            </a:r>
            <a:r>
              <a:rPr lang="en-US" altLang="zh-CN" baseline="-25000" dirty="0" smtClean="0">
                <a:latin typeface="宋体" pitchFamily="2" charset="-122"/>
                <a:ea typeface="宋体" panose="02010600030101010101" pitchFamily="2" charset="-122"/>
              </a:rPr>
              <a:t>1</a:t>
            </a:r>
            <a:r>
              <a:rPr lang="zh-CN" altLang="en-US" dirty="0" smtClean="0">
                <a:latin typeface="宋体" pitchFamily="2" charset="-122"/>
                <a:ea typeface="宋体" panose="02010600030101010101" pitchFamily="2" charset="-122"/>
              </a:rPr>
              <a:t>*</a:t>
            </a:r>
            <a:r>
              <a:rPr lang="en-US" altLang="zh-CN" dirty="0" smtClean="0">
                <a:latin typeface="宋体" pitchFamily="2" charset="-122"/>
                <a:ea typeface="宋体" panose="02010600030101010101" pitchFamily="2" charset="-122"/>
              </a:rPr>
              <a:t>E</a:t>
            </a:r>
            <a:r>
              <a:rPr lang="en-US" altLang="zh-CN" baseline="-25000" dirty="0" smtClean="0">
                <a:latin typeface="宋体" pitchFamily="2" charset="-122"/>
                <a:ea typeface="宋体" panose="02010600030101010101" pitchFamily="2" charset="-122"/>
              </a:rPr>
              <a:t>2</a:t>
            </a:r>
          </a:p>
          <a:p>
            <a:pPr marL="400050" lvl="1" indent="0">
              <a:buNone/>
            </a:pPr>
            <a:endParaRPr lang="en-US" altLang="zh-CN" dirty="0" smtClean="0">
              <a:latin typeface="宋体" pitchFamily="2" charset="-122"/>
              <a:ea typeface="宋体" panose="02010600030101010101" pitchFamily="2" charset="-122"/>
            </a:endParaRPr>
          </a:p>
          <a:p>
            <a:pPr marL="400050" lvl="1" indent="0">
              <a:buNone/>
            </a:pPr>
            <a:endParaRPr lang="en-US" altLang="zh-CN" dirty="0" smtClean="0">
              <a:latin typeface="宋体" pitchFamily="2" charset="-122"/>
              <a:ea typeface="宋体" panose="02010600030101010101" pitchFamily="2" charset="-122"/>
            </a:endParaRPr>
          </a:p>
          <a:p>
            <a:pPr marL="400050" lvl="1" indent="0">
              <a:buNone/>
            </a:pPr>
            <a:endParaRPr lang="en-US" altLang="zh-CN" dirty="0">
              <a:latin typeface="宋体" pitchFamily="2" charset="-122"/>
              <a:ea typeface="宋体" panose="02010600030101010101" pitchFamily="2" charset="-122"/>
            </a:endParaRPr>
          </a:p>
          <a:p>
            <a:pPr marL="0" indent="0">
              <a:buNone/>
            </a:pPr>
            <a:r>
              <a:rPr lang="en-US" altLang="zh-CN" dirty="0">
                <a:latin typeface="宋体" pitchFamily="2" charset="-122"/>
                <a:ea typeface="宋体" panose="02010600030101010101" pitchFamily="2" charset="-122"/>
              </a:rPr>
              <a:t>E</a:t>
            </a:r>
            <a:r>
              <a:rPr lang="en-US" altLang="zh-CN" dirty="0" smtClean="0">
                <a:latin typeface="宋体" pitchFamily="2" charset="-122"/>
                <a:ea typeface="宋体" panose="02010600030101010101" pitchFamily="2" charset="-122"/>
                <a:sym typeface="Symbol" pitchFamily="18" charset="2"/>
              </a:rPr>
              <a:t>-</a:t>
            </a:r>
            <a:r>
              <a:rPr lang="en-US" altLang="zh-CN" dirty="0" smtClean="0">
                <a:latin typeface="宋体" pitchFamily="2" charset="-122"/>
                <a:ea typeface="宋体" panose="02010600030101010101" pitchFamily="2" charset="-122"/>
              </a:rPr>
              <a:t>E</a:t>
            </a:r>
            <a:r>
              <a:rPr lang="en-US" altLang="zh-CN" baseline="-25000" dirty="0" smtClean="0">
                <a:latin typeface="宋体" pitchFamily="2" charset="-122"/>
                <a:ea typeface="宋体" panose="02010600030101010101" pitchFamily="2" charset="-122"/>
              </a:rPr>
              <a:t>1</a:t>
            </a:r>
          </a:p>
          <a:p>
            <a:pPr marL="400050" lvl="2" indent="0">
              <a:buClr>
                <a:schemeClr val="accent1"/>
              </a:buClr>
              <a:buSzPct val="70000"/>
              <a:buNone/>
            </a:pPr>
            <a:endParaRPr lang="en-US" altLang="zh-CN" dirty="0">
              <a:latin typeface="宋体" pitchFamily="2" charset="-122"/>
              <a:ea typeface="宋体" panose="02010600030101010101" pitchFamily="2" charset="-122"/>
            </a:endParaRPr>
          </a:p>
          <a:p>
            <a:pPr marL="0" indent="0">
              <a:buNone/>
            </a:pPr>
            <a:r>
              <a:rPr lang="en-US" altLang="zh-CN" dirty="0" smtClean="0">
                <a:latin typeface="宋体" pitchFamily="2" charset="-122"/>
                <a:ea typeface="宋体" panose="02010600030101010101" pitchFamily="2" charset="-122"/>
              </a:rPr>
              <a:t>E</a:t>
            </a:r>
            <a:r>
              <a:rPr lang="en-US" altLang="zh-CN" dirty="0" smtClean="0">
                <a:latin typeface="宋体" pitchFamily="2" charset="-122"/>
                <a:ea typeface="宋体" panose="02010600030101010101" pitchFamily="2" charset="-122"/>
                <a:sym typeface="Symbol" pitchFamily="18" charset="2"/>
              </a:rPr>
              <a:t></a:t>
            </a:r>
            <a:r>
              <a:rPr lang="en-US" altLang="zh-CN" dirty="0">
                <a:latin typeface="宋体" pitchFamily="2" charset="-122"/>
                <a:ea typeface="宋体" panose="02010600030101010101" pitchFamily="2" charset="-122"/>
                <a:sym typeface="Symbol" pitchFamily="18" charset="2"/>
              </a:rPr>
              <a:t>(</a:t>
            </a:r>
            <a:r>
              <a:rPr lang="en-US" altLang="zh-CN" dirty="0" smtClean="0">
                <a:latin typeface="宋体" pitchFamily="2" charset="-122"/>
                <a:ea typeface="宋体" panose="02010600030101010101" pitchFamily="2" charset="-122"/>
              </a:rPr>
              <a:t>E</a:t>
            </a:r>
            <a:r>
              <a:rPr lang="en-US" altLang="zh-CN" baseline="-25000" dirty="0" smtClean="0">
                <a:latin typeface="宋体" pitchFamily="2" charset="-122"/>
                <a:ea typeface="宋体" panose="02010600030101010101" pitchFamily="2" charset="-122"/>
              </a:rPr>
              <a:t>1</a:t>
            </a:r>
            <a:r>
              <a:rPr lang="en-US" altLang="zh-CN" dirty="0" smtClean="0">
                <a:latin typeface="宋体" panose="02010600030101010101" pitchFamily="2" charset="-122"/>
                <a:ea typeface="宋体" panose="02010600030101010101" pitchFamily="2" charset="-122"/>
              </a:rPr>
              <a:t>)</a:t>
            </a:r>
            <a:endParaRPr lang="en-US" altLang="zh-CN" baseline="-25000" dirty="0" smtClean="0">
              <a:latin typeface="宋体"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D517BB73-7FAD-4C25-B055-60AD06CE65BD}" type="slidenum">
              <a:rPr lang="en-US" altLang="zh-CN" smtClean="0"/>
              <a:pPr>
                <a:defRPr/>
              </a:pPr>
              <a:t>84</a:t>
            </a:fld>
            <a:endParaRPr lang="en-US" altLang="zh-CN"/>
          </a:p>
        </p:txBody>
      </p:sp>
      <p:sp>
        <p:nvSpPr>
          <p:cNvPr id="5" name="矩形 4"/>
          <p:cNvSpPr/>
          <p:nvPr/>
        </p:nvSpPr>
        <p:spPr bwMode="auto">
          <a:xfrm>
            <a:off x="1826695" y="1268760"/>
            <a:ext cx="7020779" cy="166518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a:solidFill>
                  <a:srgbClr val="0000FF"/>
                </a:solidFill>
              </a:rPr>
              <a:t>{ if ((E</a:t>
            </a:r>
            <a:r>
              <a:rPr lang="en-US" altLang="zh-CN" sz="2000" baseline="-25000" dirty="0">
                <a:solidFill>
                  <a:srgbClr val="0000FF"/>
                </a:solidFill>
              </a:rPr>
              <a:t>1</a:t>
            </a:r>
            <a:r>
              <a:rPr lang="en-US" altLang="zh-CN" sz="2000" dirty="0">
                <a:solidFill>
                  <a:srgbClr val="0000FF"/>
                </a:solidFill>
              </a:rPr>
              <a:t>.type==integer)&amp;&amp;(E</a:t>
            </a:r>
            <a:r>
              <a:rPr lang="en-US" altLang="zh-CN" sz="2000" baseline="-25000" dirty="0">
                <a:solidFill>
                  <a:srgbClr val="0000FF"/>
                </a:solidFill>
              </a:rPr>
              <a:t>2</a:t>
            </a:r>
            <a:r>
              <a:rPr lang="en-US" altLang="zh-CN" sz="2000" dirty="0">
                <a:solidFill>
                  <a:srgbClr val="0000FF"/>
                </a:solidFill>
              </a:rPr>
              <a:t>.type==integer</a:t>
            </a:r>
            <a:r>
              <a:rPr lang="en-US" altLang="zh-CN" sz="2000" dirty="0" smtClean="0">
                <a:solidFill>
                  <a:srgbClr val="0000FF"/>
                </a:solidFill>
              </a:rPr>
              <a:t>))   </a:t>
            </a:r>
            <a:r>
              <a:rPr lang="en-US" altLang="zh-CN" sz="2000" dirty="0" err="1" smtClean="0">
                <a:solidFill>
                  <a:srgbClr val="0000FF"/>
                </a:solidFill>
              </a:rPr>
              <a:t>E.type</a:t>
            </a:r>
            <a:r>
              <a:rPr lang="en-US" altLang="zh-CN" sz="2000" dirty="0" smtClean="0">
                <a:solidFill>
                  <a:srgbClr val="0000FF"/>
                </a:solidFill>
              </a:rPr>
              <a:t>=integer</a:t>
            </a:r>
            <a:r>
              <a:rPr lang="en-US" altLang="zh-CN" sz="2000" dirty="0">
                <a:solidFill>
                  <a:srgbClr val="0000FF"/>
                </a:solidFill>
              </a:rPr>
              <a:t>;</a:t>
            </a:r>
            <a:endParaRPr lang="zh-CN" altLang="zh-CN" sz="2000" dirty="0">
              <a:solidFill>
                <a:srgbClr val="0000FF"/>
              </a:solidFill>
            </a:endParaRPr>
          </a:p>
          <a:p>
            <a:r>
              <a:rPr lang="en-US" altLang="zh-CN" sz="2000" dirty="0" smtClean="0">
                <a:solidFill>
                  <a:srgbClr val="0000FF"/>
                </a:solidFill>
              </a:rPr>
              <a:t>  else </a:t>
            </a:r>
            <a:r>
              <a:rPr lang="en-US" altLang="zh-CN" sz="2000" dirty="0">
                <a:solidFill>
                  <a:srgbClr val="0000FF"/>
                </a:solidFill>
              </a:rPr>
              <a:t>if ((E</a:t>
            </a:r>
            <a:r>
              <a:rPr lang="en-US" altLang="zh-CN" sz="2000" baseline="-25000" dirty="0">
                <a:solidFill>
                  <a:srgbClr val="0000FF"/>
                </a:solidFill>
              </a:rPr>
              <a:t>1</a:t>
            </a:r>
            <a:r>
              <a:rPr lang="en-US" altLang="zh-CN" sz="2000" dirty="0">
                <a:solidFill>
                  <a:srgbClr val="0000FF"/>
                </a:solidFill>
              </a:rPr>
              <a:t>.type==real)&amp;&amp;(E</a:t>
            </a:r>
            <a:r>
              <a:rPr lang="en-US" altLang="zh-CN" sz="2000" baseline="-25000" dirty="0">
                <a:solidFill>
                  <a:srgbClr val="0000FF"/>
                </a:solidFill>
              </a:rPr>
              <a:t>2</a:t>
            </a:r>
            <a:r>
              <a:rPr lang="en-US" altLang="zh-CN" sz="2000" dirty="0">
                <a:solidFill>
                  <a:srgbClr val="0000FF"/>
                </a:solidFill>
              </a:rPr>
              <a:t>.type==real</a:t>
            </a:r>
            <a:r>
              <a:rPr lang="en-US" altLang="zh-CN" sz="2000" dirty="0" smtClean="0">
                <a:solidFill>
                  <a:srgbClr val="0000FF"/>
                </a:solidFill>
              </a:rPr>
              <a:t>))         </a:t>
            </a:r>
            <a:r>
              <a:rPr lang="en-US" altLang="zh-CN" sz="2000" dirty="0" err="1" smtClean="0">
                <a:solidFill>
                  <a:srgbClr val="0000FF"/>
                </a:solidFill>
              </a:rPr>
              <a:t>E.type</a:t>
            </a:r>
            <a:r>
              <a:rPr lang="en-US" altLang="zh-CN" sz="2000" dirty="0" smtClean="0">
                <a:solidFill>
                  <a:srgbClr val="0000FF"/>
                </a:solidFill>
              </a:rPr>
              <a:t>=real</a:t>
            </a:r>
            <a:r>
              <a:rPr lang="en-US" altLang="zh-CN" sz="2000" dirty="0">
                <a:solidFill>
                  <a:srgbClr val="0000FF"/>
                </a:solidFill>
              </a:rPr>
              <a:t>;</a:t>
            </a:r>
            <a:endParaRPr lang="zh-CN" altLang="zh-CN" sz="2000" dirty="0">
              <a:solidFill>
                <a:srgbClr val="0000FF"/>
              </a:solidFill>
            </a:endParaRPr>
          </a:p>
          <a:p>
            <a:r>
              <a:rPr lang="en-US" altLang="zh-CN" sz="2000" dirty="0" smtClean="0">
                <a:solidFill>
                  <a:srgbClr val="0000FF"/>
                </a:solidFill>
              </a:rPr>
              <a:t>  else </a:t>
            </a:r>
            <a:r>
              <a:rPr lang="en-US" altLang="zh-CN" sz="2000" dirty="0">
                <a:solidFill>
                  <a:srgbClr val="0000FF"/>
                </a:solidFill>
              </a:rPr>
              <a:t>if ((E</a:t>
            </a:r>
            <a:r>
              <a:rPr lang="en-US" altLang="zh-CN" sz="2000" baseline="-25000" dirty="0">
                <a:solidFill>
                  <a:srgbClr val="0000FF"/>
                </a:solidFill>
              </a:rPr>
              <a:t>1</a:t>
            </a:r>
            <a:r>
              <a:rPr lang="en-US" altLang="zh-CN" sz="2000" dirty="0">
                <a:solidFill>
                  <a:srgbClr val="0000FF"/>
                </a:solidFill>
              </a:rPr>
              <a:t>.type==real)&amp;&amp;(E</a:t>
            </a:r>
            <a:r>
              <a:rPr lang="en-US" altLang="zh-CN" sz="2000" baseline="-25000" dirty="0">
                <a:solidFill>
                  <a:srgbClr val="0000FF"/>
                </a:solidFill>
              </a:rPr>
              <a:t>2</a:t>
            </a:r>
            <a:r>
              <a:rPr lang="en-US" altLang="zh-CN" sz="2000" dirty="0">
                <a:solidFill>
                  <a:srgbClr val="0000FF"/>
                </a:solidFill>
              </a:rPr>
              <a:t>.type==integer</a:t>
            </a:r>
            <a:r>
              <a:rPr lang="en-US" altLang="zh-CN" sz="2000" dirty="0" smtClean="0">
                <a:solidFill>
                  <a:srgbClr val="0000FF"/>
                </a:solidFill>
              </a:rPr>
              <a:t>))    </a:t>
            </a:r>
            <a:r>
              <a:rPr lang="en-US" altLang="zh-CN" sz="2000" dirty="0" err="1" smtClean="0">
                <a:solidFill>
                  <a:srgbClr val="0000FF"/>
                </a:solidFill>
              </a:rPr>
              <a:t>E.type</a:t>
            </a:r>
            <a:r>
              <a:rPr lang="en-US" altLang="zh-CN" sz="2000" dirty="0" smtClean="0">
                <a:solidFill>
                  <a:srgbClr val="0000FF"/>
                </a:solidFill>
              </a:rPr>
              <a:t>=real</a:t>
            </a:r>
            <a:r>
              <a:rPr lang="en-US" altLang="zh-CN" sz="2000" dirty="0">
                <a:solidFill>
                  <a:srgbClr val="0000FF"/>
                </a:solidFill>
              </a:rPr>
              <a:t>;</a:t>
            </a:r>
            <a:endParaRPr lang="zh-CN" altLang="zh-CN" sz="2000" dirty="0">
              <a:solidFill>
                <a:srgbClr val="0000FF"/>
              </a:solidFill>
            </a:endParaRPr>
          </a:p>
          <a:p>
            <a:r>
              <a:rPr lang="en-US" altLang="zh-CN" sz="2000" dirty="0" smtClean="0">
                <a:solidFill>
                  <a:srgbClr val="0000FF"/>
                </a:solidFill>
              </a:rPr>
              <a:t>  else </a:t>
            </a:r>
            <a:r>
              <a:rPr lang="en-US" altLang="zh-CN" sz="2000" dirty="0">
                <a:solidFill>
                  <a:srgbClr val="0000FF"/>
                </a:solidFill>
              </a:rPr>
              <a:t>if ((E</a:t>
            </a:r>
            <a:r>
              <a:rPr lang="en-US" altLang="zh-CN" sz="2000" baseline="-25000" dirty="0">
                <a:solidFill>
                  <a:srgbClr val="0000FF"/>
                </a:solidFill>
              </a:rPr>
              <a:t>1</a:t>
            </a:r>
            <a:r>
              <a:rPr lang="en-US" altLang="zh-CN" sz="2000" dirty="0">
                <a:solidFill>
                  <a:srgbClr val="0000FF"/>
                </a:solidFill>
              </a:rPr>
              <a:t>.type==integer)&amp;&amp;(E</a:t>
            </a:r>
            <a:r>
              <a:rPr lang="en-US" altLang="zh-CN" sz="2000" baseline="-25000" dirty="0">
                <a:solidFill>
                  <a:srgbClr val="0000FF"/>
                </a:solidFill>
              </a:rPr>
              <a:t>2</a:t>
            </a:r>
            <a:r>
              <a:rPr lang="en-US" altLang="zh-CN" sz="2000" dirty="0">
                <a:solidFill>
                  <a:srgbClr val="0000FF"/>
                </a:solidFill>
              </a:rPr>
              <a:t>.type==real</a:t>
            </a:r>
            <a:r>
              <a:rPr lang="en-US" altLang="zh-CN" sz="2000" dirty="0" smtClean="0">
                <a:solidFill>
                  <a:srgbClr val="0000FF"/>
                </a:solidFill>
              </a:rPr>
              <a:t>))    </a:t>
            </a:r>
            <a:r>
              <a:rPr lang="en-US" altLang="zh-CN" sz="2000" dirty="0" err="1" smtClean="0">
                <a:solidFill>
                  <a:srgbClr val="0000FF"/>
                </a:solidFill>
              </a:rPr>
              <a:t>E.type</a:t>
            </a:r>
            <a:r>
              <a:rPr lang="en-US" altLang="zh-CN" sz="2000" dirty="0" smtClean="0">
                <a:solidFill>
                  <a:srgbClr val="0000FF"/>
                </a:solidFill>
              </a:rPr>
              <a:t>=real</a:t>
            </a:r>
            <a:r>
              <a:rPr lang="en-US" altLang="zh-CN" sz="2000" dirty="0">
                <a:solidFill>
                  <a:srgbClr val="0000FF"/>
                </a:solidFill>
              </a:rPr>
              <a:t>;</a:t>
            </a:r>
            <a:endParaRPr lang="zh-CN" altLang="zh-CN" sz="2000" dirty="0">
              <a:solidFill>
                <a:srgbClr val="0000FF"/>
              </a:solidFill>
            </a:endParaRPr>
          </a:p>
          <a:p>
            <a:r>
              <a:rPr lang="en-US" altLang="zh-CN" sz="2000" dirty="0" smtClean="0">
                <a:solidFill>
                  <a:srgbClr val="0000FF"/>
                </a:solidFill>
              </a:rPr>
              <a:t>  else  </a:t>
            </a:r>
            <a:r>
              <a:rPr lang="en-US" altLang="zh-CN" sz="2000" dirty="0" err="1">
                <a:solidFill>
                  <a:srgbClr val="0000FF"/>
                </a:solidFill>
              </a:rPr>
              <a:t>E.type</a:t>
            </a:r>
            <a:r>
              <a:rPr lang="en-US" altLang="zh-CN" sz="2000" dirty="0">
                <a:solidFill>
                  <a:srgbClr val="0000FF"/>
                </a:solidFill>
              </a:rPr>
              <a:t>=</a:t>
            </a:r>
            <a:r>
              <a:rPr lang="en-US" altLang="zh-CN" sz="2000" dirty="0" err="1">
                <a:solidFill>
                  <a:srgbClr val="0000FF"/>
                </a:solidFill>
              </a:rPr>
              <a:t>type_error</a:t>
            </a:r>
            <a:r>
              <a:rPr lang="en-US" altLang="zh-CN" sz="2000" dirty="0">
                <a:solidFill>
                  <a:srgbClr val="0000FF"/>
                </a:solidFill>
              </a:rPr>
              <a:t>; }</a:t>
            </a:r>
            <a:endParaRPr kumimoji="1" lang="zh-CN" altLang="en-US" sz="2000" b="1" u="none" strike="noStrike" cap="none" normalizeH="0" baseline="0" dirty="0" smtClean="0">
              <a:ln>
                <a:noFill/>
              </a:ln>
              <a:solidFill>
                <a:srgbClr val="0000FF"/>
              </a:solidFill>
              <a:effectLst/>
            </a:endParaRPr>
          </a:p>
        </p:txBody>
      </p:sp>
      <p:sp>
        <p:nvSpPr>
          <p:cNvPr id="6" name="矩形 5"/>
          <p:cNvSpPr/>
          <p:nvPr/>
        </p:nvSpPr>
        <p:spPr bwMode="auto">
          <a:xfrm>
            <a:off x="1826695" y="3068960"/>
            <a:ext cx="7020779" cy="166518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a:solidFill>
                  <a:srgbClr val="0000FF"/>
                </a:solidFill>
              </a:rPr>
              <a:t>{ if ((E</a:t>
            </a:r>
            <a:r>
              <a:rPr lang="en-US" altLang="zh-CN" sz="2000" baseline="-25000" dirty="0">
                <a:solidFill>
                  <a:srgbClr val="0000FF"/>
                </a:solidFill>
              </a:rPr>
              <a:t>1</a:t>
            </a:r>
            <a:r>
              <a:rPr lang="en-US" altLang="zh-CN" sz="2000" dirty="0">
                <a:solidFill>
                  <a:srgbClr val="0000FF"/>
                </a:solidFill>
              </a:rPr>
              <a:t>.type==integer)&amp;&amp;(E</a:t>
            </a:r>
            <a:r>
              <a:rPr lang="en-US" altLang="zh-CN" sz="2000" baseline="-25000" dirty="0">
                <a:solidFill>
                  <a:srgbClr val="0000FF"/>
                </a:solidFill>
              </a:rPr>
              <a:t>2</a:t>
            </a:r>
            <a:r>
              <a:rPr lang="en-US" altLang="zh-CN" sz="2000" dirty="0">
                <a:solidFill>
                  <a:srgbClr val="0000FF"/>
                </a:solidFill>
              </a:rPr>
              <a:t>.type==integer</a:t>
            </a:r>
            <a:r>
              <a:rPr lang="en-US" altLang="zh-CN" sz="2000" dirty="0" smtClean="0">
                <a:solidFill>
                  <a:srgbClr val="0000FF"/>
                </a:solidFill>
              </a:rPr>
              <a:t>))   </a:t>
            </a:r>
            <a:r>
              <a:rPr lang="en-US" altLang="zh-CN" sz="2000" dirty="0" err="1" smtClean="0">
                <a:solidFill>
                  <a:srgbClr val="0000FF"/>
                </a:solidFill>
              </a:rPr>
              <a:t>E.type</a:t>
            </a:r>
            <a:r>
              <a:rPr lang="en-US" altLang="zh-CN" sz="2000" dirty="0" smtClean="0">
                <a:solidFill>
                  <a:srgbClr val="0000FF"/>
                </a:solidFill>
              </a:rPr>
              <a:t>=integer</a:t>
            </a:r>
            <a:r>
              <a:rPr lang="en-US" altLang="zh-CN" sz="2000" dirty="0">
                <a:solidFill>
                  <a:srgbClr val="0000FF"/>
                </a:solidFill>
              </a:rPr>
              <a:t>;</a:t>
            </a:r>
            <a:endParaRPr lang="zh-CN" altLang="zh-CN" sz="2000" dirty="0">
              <a:solidFill>
                <a:srgbClr val="0000FF"/>
              </a:solidFill>
            </a:endParaRPr>
          </a:p>
          <a:p>
            <a:r>
              <a:rPr lang="en-US" altLang="zh-CN" sz="2000" dirty="0" smtClean="0">
                <a:solidFill>
                  <a:srgbClr val="0000FF"/>
                </a:solidFill>
              </a:rPr>
              <a:t>  else </a:t>
            </a:r>
            <a:r>
              <a:rPr lang="en-US" altLang="zh-CN" sz="2000" dirty="0">
                <a:solidFill>
                  <a:srgbClr val="0000FF"/>
                </a:solidFill>
              </a:rPr>
              <a:t>if ((E</a:t>
            </a:r>
            <a:r>
              <a:rPr lang="en-US" altLang="zh-CN" sz="2000" baseline="-25000" dirty="0">
                <a:solidFill>
                  <a:srgbClr val="0000FF"/>
                </a:solidFill>
              </a:rPr>
              <a:t>1</a:t>
            </a:r>
            <a:r>
              <a:rPr lang="en-US" altLang="zh-CN" sz="2000" dirty="0">
                <a:solidFill>
                  <a:srgbClr val="0000FF"/>
                </a:solidFill>
              </a:rPr>
              <a:t>.type==real)&amp;&amp;(E</a:t>
            </a:r>
            <a:r>
              <a:rPr lang="en-US" altLang="zh-CN" sz="2000" baseline="-25000" dirty="0">
                <a:solidFill>
                  <a:srgbClr val="0000FF"/>
                </a:solidFill>
              </a:rPr>
              <a:t>2</a:t>
            </a:r>
            <a:r>
              <a:rPr lang="en-US" altLang="zh-CN" sz="2000" dirty="0">
                <a:solidFill>
                  <a:srgbClr val="0000FF"/>
                </a:solidFill>
              </a:rPr>
              <a:t>.type==real</a:t>
            </a:r>
            <a:r>
              <a:rPr lang="en-US" altLang="zh-CN" sz="2000" dirty="0" smtClean="0">
                <a:solidFill>
                  <a:srgbClr val="0000FF"/>
                </a:solidFill>
              </a:rPr>
              <a:t>))         </a:t>
            </a:r>
            <a:r>
              <a:rPr lang="en-US" altLang="zh-CN" sz="2000" dirty="0" err="1" smtClean="0">
                <a:solidFill>
                  <a:srgbClr val="0000FF"/>
                </a:solidFill>
              </a:rPr>
              <a:t>E.type</a:t>
            </a:r>
            <a:r>
              <a:rPr lang="en-US" altLang="zh-CN" sz="2000" dirty="0" smtClean="0">
                <a:solidFill>
                  <a:srgbClr val="0000FF"/>
                </a:solidFill>
              </a:rPr>
              <a:t>=real</a:t>
            </a:r>
            <a:r>
              <a:rPr lang="en-US" altLang="zh-CN" sz="2000" dirty="0">
                <a:solidFill>
                  <a:srgbClr val="0000FF"/>
                </a:solidFill>
              </a:rPr>
              <a:t>;</a:t>
            </a:r>
            <a:endParaRPr lang="zh-CN" altLang="zh-CN" sz="2000" dirty="0">
              <a:solidFill>
                <a:srgbClr val="0000FF"/>
              </a:solidFill>
            </a:endParaRPr>
          </a:p>
          <a:p>
            <a:r>
              <a:rPr lang="en-US" altLang="zh-CN" sz="2000" dirty="0" smtClean="0">
                <a:solidFill>
                  <a:srgbClr val="0000FF"/>
                </a:solidFill>
              </a:rPr>
              <a:t>  else </a:t>
            </a:r>
            <a:r>
              <a:rPr lang="en-US" altLang="zh-CN" sz="2000" dirty="0">
                <a:solidFill>
                  <a:srgbClr val="0000FF"/>
                </a:solidFill>
              </a:rPr>
              <a:t>if ((E</a:t>
            </a:r>
            <a:r>
              <a:rPr lang="en-US" altLang="zh-CN" sz="2000" baseline="-25000" dirty="0">
                <a:solidFill>
                  <a:srgbClr val="0000FF"/>
                </a:solidFill>
              </a:rPr>
              <a:t>1</a:t>
            </a:r>
            <a:r>
              <a:rPr lang="en-US" altLang="zh-CN" sz="2000" dirty="0">
                <a:solidFill>
                  <a:srgbClr val="0000FF"/>
                </a:solidFill>
              </a:rPr>
              <a:t>.type==real)&amp;&amp;(E</a:t>
            </a:r>
            <a:r>
              <a:rPr lang="en-US" altLang="zh-CN" sz="2000" baseline="-25000" dirty="0">
                <a:solidFill>
                  <a:srgbClr val="0000FF"/>
                </a:solidFill>
              </a:rPr>
              <a:t>2</a:t>
            </a:r>
            <a:r>
              <a:rPr lang="en-US" altLang="zh-CN" sz="2000" dirty="0">
                <a:solidFill>
                  <a:srgbClr val="0000FF"/>
                </a:solidFill>
              </a:rPr>
              <a:t>.type==integer</a:t>
            </a:r>
            <a:r>
              <a:rPr lang="en-US" altLang="zh-CN" sz="2000" dirty="0" smtClean="0">
                <a:solidFill>
                  <a:srgbClr val="0000FF"/>
                </a:solidFill>
              </a:rPr>
              <a:t>))    </a:t>
            </a:r>
            <a:r>
              <a:rPr lang="en-US" altLang="zh-CN" sz="2000" dirty="0" err="1" smtClean="0">
                <a:solidFill>
                  <a:srgbClr val="0000FF"/>
                </a:solidFill>
              </a:rPr>
              <a:t>E.type</a:t>
            </a:r>
            <a:r>
              <a:rPr lang="en-US" altLang="zh-CN" sz="2000" dirty="0" smtClean="0">
                <a:solidFill>
                  <a:srgbClr val="0000FF"/>
                </a:solidFill>
              </a:rPr>
              <a:t>=real</a:t>
            </a:r>
            <a:r>
              <a:rPr lang="en-US" altLang="zh-CN" sz="2000" dirty="0">
                <a:solidFill>
                  <a:srgbClr val="0000FF"/>
                </a:solidFill>
              </a:rPr>
              <a:t>;</a:t>
            </a:r>
            <a:endParaRPr lang="zh-CN" altLang="zh-CN" sz="2000" dirty="0">
              <a:solidFill>
                <a:srgbClr val="0000FF"/>
              </a:solidFill>
            </a:endParaRPr>
          </a:p>
          <a:p>
            <a:r>
              <a:rPr lang="en-US" altLang="zh-CN" sz="2000" dirty="0" smtClean="0">
                <a:solidFill>
                  <a:srgbClr val="0000FF"/>
                </a:solidFill>
              </a:rPr>
              <a:t>  else </a:t>
            </a:r>
            <a:r>
              <a:rPr lang="en-US" altLang="zh-CN" sz="2000" dirty="0">
                <a:solidFill>
                  <a:srgbClr val="0000FF"/>
                </a:solidFill>
              </a:rPr>
              <a:t>if ((E</a:t>
            </a:r>
            <a:r>
              <a:rPr lang="en-US" altLang="zh-CN" sz="2000" baseline="-25000" dirty="0">
                <a:solidFill>
                  <a:srgbClr val="0000FF"/>
                </a:solidFill>
              </a:rPr>
              <a:t>1</a:t>
            </a:r>
            <a:r>
              <a:rPr lang="en-US" altLang="zh-CN" sz="2000" dirty="0">
                <a:solidFill>
                  <a:srgbClr val="0000FF"/>
                </a:solidFill>
              </a:rPr>
              <a:t>.type==integer)&amp;&amp;(E</a:t>
            </a:r>
            <a:r>
              <a:rPr lang="en-US" altLang="zh-CN" sz="2000" baseline="-25000" dirty="0">
                <a:solidFill>
                  <a:srgbClr val="0000FF"/>
                </a:solidFill>
              </a:rPr>
              <a:t>2</a:t>
            </a:r>
            <a:r>
              <a:rPr lang="en-US" altLang="zh-CN" sz="2000" dirty="0">
                <a:solidFill>
                  <a:srgbClr val="0000FF"/>
                </a:solidFill>
              </a:rPr>
              <a:t>.type==real</a:t>
            </a:r>
            <a:r>
              <a:rPr lang="en-US" altLang="zh-CN" sz="2000" dirty="0" smtClean="0">
                <a:solidFill>
                  <a:srgbClr val="0000FF"/>
                </a:solidFill>
              </a:rPr>
              <a:t>))    </a:t>
            </a:r>
            <a:r>
              <a:rPr lang="en-US" altLang="zh-CN" sz="2000" dirty="0" err="1" smtClean="0">
                <a:solidFill>
                  <a:srgbClr val="0000FF"/>
                </a:solidFill>
              </a:rPr>
              <a:t>E.type</a:t>
            </a:r>
            <a:r>
              <a:rPr lang="en-US" altLang="zh-CN" sz="2000" dirty="0" smtClean="0">
                <a:solidFill>
                  <a:srgbClr val="0000FF"/>
                </a:solidFill>
              </a:rPr>
              <a:t>=real</a:t>
            </a:r>
            <a:r>
              <a:rPr lang="en-US" altLang="zh-CN" sz="2000" dirty="0">
                <a:solidFill>
                  <a:srgbClr val="0000FF"/>
                </a:solidFill>
              </a:rPr>
              <a:t>;</a:t>
            </a:r>
            <a:endParaRPr lang="zh-CN" altLang="zh-CN" sz="2000" dirty="0">
              <a:solidFill>
                <a:srgbClr val="0000FF"/>
              </a:solidFill>
            </a:endParaRPr>
          </a:p>
          <a:p>
            <a:r>
              <a:rPr lang="en-US" altLang="zh-CN" sz="2000" dirty="0" smtClean="0">
                <a:solidFill>
                  <a:srgbClr val="0000FF"/>
                </a:solidFill>
              </a:rPr>
              <a:t>  else  </a:t>
            </a:r>
            <a:r>
              <a:rPr lang="en-US" altLang="zh-CN" sz="2000" dirty="0" err="1">
                <a:solidFill>
                  <a:srgbClr val="0000FF"/>
                </a:solidFill>
              </a:rPr>
              <a:t>E.type</a:t>
            </a:r>
            <a:r>
              <a:rPr lang="en-US" altLang="zh-CN" sz="2000" dirty="0">
                <a:solidFill>
                  <a:srgbClr val="0000FF"/>
                </a:solidFill>
              </a:rPr>
              <a:t>=</a:t>
            </a:r>
            <a:r>
              <a:rPr lang="en-US" altLang="zh-CN" sz="2000" dirty="0" err="1">
                <a:solidFill>
                  <a:srgbClr val="0000FF"/>
                </a:solidFill>
              </a:rPr>
              <a:t>type_error</a:t>
            </a:r>
            <a:r>
              <a:rPr lang="en-US" altLang="zh-CN" sz="2000" dirty="0">
                <a:solidFill>
                  <a:srgbClr val="0000FF"/>
                </a:solidFill>
              </a:rPr>
              <a:t>; }</a:t>
            </a:r>
            <a:endParaRPr kumimoji="1" lang="zh-CN" altLang="en-US" sz="2000" b="1" u="none" strike="noStrike" cap="none" normalizeH="0" baseline="0" dirty="0" smtClean="0">
              <a:ln>
                <a:noFill/>
              </a:ln>
              <a:solidFill>
                <a:srgbClr val="0000FF"/>
              </a:solidFill>
              <a:effectLst/>
            </a:endParaRPr>
          </a:p>
        </p:txBody>
      </p:sp>
      <p:sp>
        <p:nvSpPr>
          <p:cNvPr id="7" name="矩形 6"/>
          <p:cNvSpPr/>
          <p:nvPr/>
        </p:nvSpPr>
        <p:spPr bwMode="auto">
          <a:xfrm>
            <a:off x="1826695" y="4869160"/>
            <a:ext cx="4320480" cy="49505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t>{ </a:t>
            </a:r>
            <a:r>
              <a:rPr lang="en-US" altLang="zh-CN" dirty="0" err="1">
                <a:solidFill>
                  <a:srgbClr val="0000FF"/>
                </a:solidFill>
              </a:rPr>
              <a:t>E.type</a:t>
            </a:r>
            <a:r>
              <a:rPr lang="en-US" altLang="zh-CN" dirty="0">
                <a:solidFill>
                  <a:srgbClr val="0000FF"/>
                </a:solidFill>
              </a:rPr>
              <a:t>= E</a:t>
            </a:r>
            <a:r>
              <a:rPr lang="en-US" altLang="zh-CN" baseline="-25000" dirty="0">
                <a:solidFill>
                  <a:srgbClr val="0000FF"/>
                </a:solidFill>
              </a:rPr>
              <a:t>1</a:t>
            </a:r>
            <a:r>
              <a:rPr lang="en-US" altLang="zh-CN" dirty="0">
                <a:solidFill>
                  <a:srgbClr val="0000FF"/>
                </a:solidFill>
              </a:rPr>
              <a:t>.type; </a:t>
            </a:r>
            <a:r>
              <a:rPr lang="en-US" altLang="zh-CN" dirty="0"/>
              <a:t>}</a:t>
            </a:r>
            <a:endParaRPr kumimoji="1" lang="zh-CN" altLang="en-US" sz="2400" b="1" u="none" strike="noStrike" cap="none" normalizeH="0" baseline="0" dirty="0" smtClean="0">
              <a:ln>
                <a:noFill/>
              </a:ln>
              <a:solidFill>
                <a:schemeClr val="tx1"/>
              </a:solidFill>
              <a:effectLst/>
            </a:endParaRPr>
          </a:p>
        </p:txBody>
      </p:sp>
      <p:sp>
        <p:nvSpPr>
          <p:cNvPr id="8" name="矩形 7"/>
          <p:cNvSpPr/>
          <p:nvPr/>
        </p:nvSpPr>
        <p:spPr bwMode="auto">
          <a:xfrm>
            <a:off x="1826695" y="5769260"/>
            <a:ext cx="4320480" cy="49505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t>{ </a:t>
            </a:r>
            <a:r>
              <a:rPr lang="en-US" altLang="zh-CN" dirty="0" err="1">
                <a:solidFill>
                  <a:srgbClr val="0000FF"/>
                </a:solidFill>
              </a:rPr>
              <a:t>E.type</a:t>
            </a:r>
            <a:r>
              <a:rPr lang="en-US" altLang="zh-CN" dirty="0">
                <a:solidFill>
                  <a:srgbClr val="0000FF"/>
                </a:solidFill>
              </a:rPr>
              <a:t>= E</a:t>
            </a:r>
            <a:r>
              <a:rPr lang="en-US" altLang="zh-CN" baseline="-25000" dirty="0">
                <a:solidFill>
                  <a:srgbClr val="0000FF"/>
                </a:solidFill>
              </a:rPr>
              <a:t>1</a:t>
            </a:r>
            <a:r>
              <a:rPr lang="en-US" altLang="zh-CN" dirty="0">
                <a:solidFill>
                  <a:srgbClr val="0000FF"/>
                </a:solidFill>
              </a:rPr>
              <a:t>.type; </a:t>
            </a:r>
            <a:r>
              <a:rPr lang="en-US" altLang="zh-CN" dirty="0"/>
              <a:t>}</a:t>
            </a:r>
            <a:endParaRPr kumimoji="1" lang="zh-CN" altLang="en-US" sz="2400" b="1"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952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wipe(left)">
                                      <p:cBhvr>
                                        <p:cTn id="15" dur="500"/>
                                        <p:tgtEl>
                                          <p:spTgt spid="3">
                                            <p:txEl>
                                              <p:pRg st="8" end="8"/>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wipe(left)">
                                      <p:cBhvr>
                                        <p:cTn id="19" dur="500"/>
                                        <p:tgtEl>
                                          <p:spTgt spid="3">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pPr>
              <a:defRPr/>
            </a:pPr>
            <a:fld id="{D70E19A7-7021-4281-8DCA-A202876EA282}" type="slidenum">
              <a:rPr lang="en-US" altLang="zh-CN"/>
              <a:pPr>
                <a:defRPr/>
              </a:pPr>
              <a:t>85</a:t>
            </a:fld>
            <a:endParaRPr lang="en-US" altLang="zh-CN"/>
          </a:p>
        </p:txBody>
      </p:sp>
      <p:sp>
        <p:nvSpPr>
          <p:cNvPr id="224263" name="Rectangle 7"/>
          <p:cNvSpPr>
            <a:spLocks noGrp="1" noChangeArrowheads="1"/>
          </p:cNvSpPr>
          <p:nvPr>
            <p:ph type="body" idx="1"/>
          </p:nvPr>
        </p:nvSpPr>
        <p:spPr>
          <a:xfrm>
            <a:off x="228600" y="1043735"/>
            <a:ext cx="2408185" cy="5357065"/>
          </a:xfrm>
        </p:spPr>
        <p:txBody>
          <a:bodyPr/>
          <a:lstStyle/>
          <a:p>
            <a:pPr eaLnBrk="1" hangingPunct="1">
              <a:buNone/>
            </a:pPr>
            <a:r>
              <a:rPr lang="en-US" altLang="zh-CN" dirty="0">
                <a:latin typeface="宋体" pitchFamily="2" charset="-122"/>
              </a:rPr>
              <a:t>E</a:t>
            </a:r>
            <a:r>
              <a:rPr lang="en-US" altLang="zh-CN" dirty="0">
                <a:latin typeface="宋体" pitchFamily="2" charset="-122"/>
                <a:sym typeface="Symbol" pitchFamily="18" charset="2"/>
              </a:rPr>
              <a:t></a:t>
            </a:r>
            <a:r>
              <a:rPr lang="en-US" altLang="zh-CN" dirty="0" smtClean="0">
                <a:latin typeface="宋体" pitchFamily="2" charset="-122"/>
              </a:rPr>
              <a:t>E</a:t>
            </a:r>
            <a:r>
              <a:rPr lang="en-US" altLang="zh-CN" baseline="-25000" dirty="0" smtClean="0">
                <a:latin typeface="宋体" pitchFamily="2" charset="-122"/>
              </a:rPr>
              <a:t>1 </a:t>
            </a:r>
            <a:r>
              <a:rPr lang="en-US" altLang="zh-CN" dirty="0" smtClean="0">
                <a:latin typeface="宋体" pitchFamily="2" charset="-122"/>
              </a:rPr>
              <a:t>and E</a:t>
            </a:r>
            <a:r>
              <a:rPr lang="en-US" altLang="zh-CN" baseline="-25000" dirty="0" smtClean="0">
                <a:latin typeface="宋体" pitchFamily="2" charset="-122"/>
              </a:rPr>
              <a:t>2</a:t>
            </a:r>
            <a:endParaRPr lang="en-US" altLang="zh-CN" baseline="-25000" dirty="0">
              <a:latin typeface="宋体" pitchFamily="2" charset="-122"/>
            </a:endParaRPr>
          </a:p>
          <a:p>
            <a:pPr lvl="1" eaLnBrk="1" hangingPunct="1">
              <a:buFont typeface="Monotype Sorts" pitchFamily="2" charset="2"/>
              <a:buNone/>
            </a:pPr>
            <a:endParaRPr lang="en-US" altLang="zh-CN" dirty="0" smtClean="0">
              <a:latin typeface="宋体" pitchFamily="2" charset="-122"/>
            </a:endParaRPr>
          </a:p>
          <a:p>
            <a:pPr lvl="1" eaLnBrk="1" hangingPunct="1">
              <a:buFont typeface="Monotype Sorts" pitchFamily="2" charset="2"/>
              <a:buNone/>
            </a:pPr>
            <a:endParaRPr lang="en-US" altLang="zh-CN" dirty="0">
              <a:latin typeface="宋体" pitchFamily="2" charset="-122"/>
            </a:endParaRPr>
          </a:p>
          <a:p>
            <a:pPr eaLnBrk="1" hangingPunct="1">
              <a:buFont typeface="Monotype Sorts" pitchFamily="2" charset="2"/>
              <a:buNone/>
            </a:pPr>
            <a:r>
              <a:rPr lang="en-US" altLang="zh-CN" dirty="0" smtClean="0">
                <a:latin typeface="宋体" pitchFamily="2" charset="-122"/>
              </a:rPr>
              <a:t>E</a:t>
            </a:r>
            <a:r>
              <a:rPr lang="en-US" altLang="zh-CN" dirty="0" smtClean="0">
                <a:latin typeface="宋体" pitchFamily="2" charset="-122"/>
                <a:sym typeface="Symbol" pitchFamily="18" charset="2"/>
              </a:rPr>
              <a:t></a:t>
            </a:r>
            <a:r>
              <a:rPr lang="en-US" altLang="zh-CN" dirty="0" smtClean="0">
                <a:latin typeface="宋体" pitchFamily="2" charset="-122"/>
              </a:rPr>
              <a:t>E</a:t>
            </a:r>
            <a:r>
              <a:rPr lang="en-US" altLang="zh-CN" baseline="-25000" dirty="0" smtClean="0">
                <a:latin typeface="宋体" pitchFamily="2" charset="-122"/>
              </a:rPr>
              <a:t>1 </a:t>
            </a:r>
            <a:r>
              <a:rPr lang="en-US" altLang="zh-CN" dirty="0" smtClean="0">
                <a:latin typeface="宋体" pitchFamily="2" charset="-122"/>
              </a:rPr>
              <a:t>mod E</a:t>
            </a:r>
            <a:r>
              <a:rPr lang="en-US" altLang="zh-CN" baseline="-25000" dirty="0" smtClean="0">
                <a:latin typeface="宋体" pitchFamily="2" charset="-122"/>
              </a:rPr>
              <a:t>2</a:t>
            </a:r>
          </a:p>
          <a:p>
            <a:pPr lvl="1" eaLnBrk="1" hangingPunct="1">
              <a:buFontTx/>
              <a:buNone/>
            </a:pPr>
            <a:endParaRPr lang="en-US" altLang="zh-CN" dirty="0" smtClean="0">
              <a:latin typeface="宋体" pitchFamily="2" charset="-122"/>
            </a:endParaRPr>
          </a:p>
          <a:p>
            <a:pPr lvl="1" eaLnBrk="1" hangingPunct="1">
              <a:buFontTx/>
              <a:buNone/>
            </a:pPr>
            <a:endParaRPr lang="en-US" altLang="zh-CN" dirty="0" smtClean="0">
              <a:latin typeface="宋体" pitchFamily="2" charset="-122"/>
            </a:endParaRPr>
          </a:p>
          <a:p>
            <a:pPr eaLnBrk="1" hangingPunct="1">
              <a:buFont typeface="Monotype Sorts" pitchFamily="2" charset="2"/>
              <a:buNone/>
            </a:pPr>
            <a:r>
              <a:rPr lang="en-US" altLang="zh-CN" dirty="0" err="1" smtClean="0">
                <a:latin typeface="宋体" pitchFamily="2" charset="-122"/>
              </a:rPr>
              <a:t>E</a:t>
            </a:r>
            <a:r>
              <a:rPr lang="en-US" altLang="zh-CN" dirty="0" err="1" smtClean="0">
                <a:latin typeface="宋体" pitchFamily="2" charset="-122"/>
                <a:sym typeface="Symbol" pitchFamily="18" charset="2"/>
              </a:rPr>
              <a:t>id</a:t>
            </a:r>
            <a:r>
              <a:rPr lang="en-US" altLang="zh-CN" dirty="0" smtClean="0">
                <a:latin typeface="宋体" pitchFamily="2" charset="-122"/>
              </a:rPr>
              <a:t>[E</a:t>
            </a:r>
            <a:r>
              <a:rPr lang="en-US" altLang="zh-CN" baseline="-25000" dirty="0" smtClean="0">
                <a:latin typeface="宋体" pitchFamily="2" charset="-122"/>
              </a:rPr>
              <a:t>1</a:t>
            </a:r>
            <a:r>
              <a:rPr lang="en-US" altLang="zh-CN" dirty="0" smtClean="0">
                <a:latin typeface="宋体" pitchFamily="2" charset="-122"/>
              </a:rPr>
              <a:t>]</a:t>
            </a:r>
          </a:p>
          <a:p>
            <a:pPr lvl="1" eaLnBrk="1" hangingPunct="1">
              <a:buFont typeface="Monotype Sorts" pitchFamily="2" charset="2"/>
              <a:buNone/>
            </a:pPr>
            <a:endParaRPr lang="en-US" altLang="zh-CN" dirty="0" smtClean="0">
              <a:latin typeface="宋体" pitchFamily="2" charset="-122"/>
            </a:endParaRPr>
          </a:p>
          <a:p>
            <a:pPr lvl="2" eaLnBrk="1" hangingPunct="1">
              <a:buFont typeface="Monotype Sorts" pitchFamily="2" charset="2"/>
              <a:buNone/>
            </a:pPr>
            <a:endParaRPr lang="en-US" altLang="zh-CN" dirty="0">
              <a:latin typeface="宋体" pitchFamily="2" charset="-122"/>
            </a:endParaRPr>
          </a:p>
          <a:p>
            <a:pPr lvl="2" eaLnBrk="1" hangingPunct="1">
              <a:buFont typeface="Monotype Sorts" pitchFamily="2" charset="2"/>
              <a:buNone/>
            </a:pPr>
            <a:endParaRPr lang="en-US" altLang="zh-CN" dirty="0" smtClean="0">
              <a:latin typeface="宋体" pitchFamily="2" charset="-122"/>
            </a:endParaRPr>
          </a:p>
          <a:p>
            <a:pPr eaLnBrk="1" hangingPunct="1">
              <a:buFont typeface="Monotype Sorts" pitchFamily="2" charset="2"/>
              <a:buNone/>
            </a:pPr>
            <a:r>
              <a:rPr lang="en-US" altLang="zh-CN" dirty="0" smtClean="0">
                <a:latin typeface="宋体" pitchFamily="2" charset="-122"/>
              </a:rPr>
              <a:t>E</a:t>
            </a:r>
            <a:r>
              <a:rPr lang="en-US" altLang="zh-CN" dirty="0" smtClean="0">
                <a:latin typeface="宋体" pitchFamily="2" charset="-122"/>
                <a:sym typeface="Symbol" pitchFamily="18" charset="2"/>
              </a:rPr>
              <a:t></a:t>
            </a:r>
            <a:r>
              <a:rPr lang="en-US" altLang="zh-CN" dirty="0" smtClean="0">
                <a:latin typeface="宋体" pitchFamily="2" charset="-122"/>
              </a:rPr>
              <a:t>E</a:t>
            </a:r>
            <a:r>
              <a:rPr lang="en-US" altLang="zh-CN" baseline="-25000" dirty="0" smtClean="0">
                <a:latin typeface="宋体" pitchFamily="2" charset="-122"/>
              </a:rPr>
              <a:t>1</a:t>
            </a:r>
            <a:r>
              <a:rPr lang="en-US" altLang="zh-CN" dirty="0" smtClean="0">
                <a:latin typeface="宋体" pitchFamily="2" charset="-122"/>
                <a:sym typeface="Symbol" pitchFamily="18" charset="2"/>
              </a:rPr>
              <a:t></a:t>
            </a:r>
            <a:r>
              <a:rPr lang="en-US" altLang="zh-CN" dirty="0" smtClean="0">
                <a:latin typeface="宋体" pitchFamily="2" charset="-122"/>
              </a:rPr>
              <a:t> </a:t>
            </a:r>
          </a:p>
        </p:txBody>
      </p:sp>
      <p:sp>
        <p:nvSpPr>
          <p:cNvPr id="224264" name="Text Box 8"/>
          <p:cNvSpPr txBox="1">
            <a:spLocks noChangeArrowheads="1"/>
          </p:cNvSpPr>
          <p:nvPr/>
        </p:nvSpPr>
        <p:spPr bwMode="auto">
          <a:xfrm>
            <a:off x="2424905" y="1070446"/>
            <a:ext cx="66025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buFont typeface="宋体" pitchFamily="2" charset="-122"/>
              <a:buNone/>
            </a:pPr>
            <a:r>
              <a:rPr lang="en-US" altLang="zh-CN" dirty="0">
                <a:solidFill>
                  <a:srgbClr val="3333FF"/>
                </a:solidFill>
                <a:ea typeface="宋体" pitchFamily="2" charset="-122"/>
              </a:rPr>
              <a:t>{ if  (E</a:t>
            </a:r>
            <a:r>
              <a:rPr lang="en-US" altLang="zh-CN" baseline="-25000" dirty="0">
                <a:solidFill>
                  <a:srgbClr val="3333FF"/>
                </a:solidFill>
                <a:ea typeface="宋体" pitchFamily="2" charset="-122"/>
              </a:rPr>
              <a:t>1</a:t>
            </a:r>
            <a:r>
              <a:rPr lang="en-US" altLang="zh-CN" dirty="0">
                <a:solidFill>
                  <a:srgbClr val="3333FF"/>
                </a:solidFill>
                <a:ea typeface="宋体" pitchFamily="2" charset="-122"/>
              </a:rPr>
              <a:t>.type</a:t>
            </a:r>
            <a:r>
              <a:rPr lang="en-US" altLang="zh-CN" dirty="0" smtClean="0">
                <a:solidFill>
                  <a:srgbClr val="3333FF"/>
                </a:solidFill>
                <a:ea typeface="宋体" pitchFamily="2" charset="-122"/>
              </a:rPr>
              <a:t>==</a:t>
            </a:r>
            <a:r>
              <a:rPr lang="en-US" altLang="zh-CN" dirty="0" err="1" smtClean="0">
                <a:solidFill>
                  <a:srgbClr val="3333FF"/>
                </a:solidFill>
                <a:ea typeface="宋体" pitchFamily="2" charset="-122"/>
              </a:rPr>
              <a:t>boolean</a:t>
            </a:r>
            <a:r>
              <a:rPr lang="en-US" altLang="zh-CN" dirty="0">
                <a:solidFill>
                  <a:srgbClr val="3333FF"/>
                </a:solidFill>
                <a:ea typeface="宋体" pitchFamily="2" charset="-122"/>
              </a:rPr>
              <a:t>) </a:t>
            </a:r>
            <a:r>
              <a:rPr lang="en-US" altLang="zh-CN" dirty="0" smtClean="0">
                <a:solidFill>
                  <a:srgbClr val="3333FF"/>
                </a:solidFill>
                <a:ea typeface="宋体" pitchFamily="2" charset="-122"/>
              </a:rPr>
              <a:t>&amp;&amp; </a:t>
            </a:r>
            <a:r>
              <a:rPr lang="en-US" altLang="zh-CN" dirty="0">
                <a:solidFill>
                  <a:srgbClr val="3333FF"/>
                </a:solidFill>
                <a:ea typeface="宋体" pitchFamily="2" charset="-122"/>
              </a:rPr>
              <a:t>(E</a:t>
            </a:r>
            <a:r>
              <a:rPr lang="en-US" altLang="zh-CN" baseline="-25000" dirty="0">
                <a:solidFill>
                  <a:srgbClr val="3333FF"/>
                </a:solidFill>
                <a:ea typeface="宋体" pitchFamily="2" charset="-122"/>
              </a:rPr>
              <a:t>2</a:t>
            </a:r>
            <a:r>
              <a:rPr lang="en-US" altLang="zh-CN" dirty="0">
                <a:solidFill>
                  <a:srgbClr val="3333FF"/>
                </a:solidFill>
                <a:ea typeface="宋体" pitchFamily="2" charset="-122"/>
              </a:rPr>
              <a:t>.type</a:t>
            </a:r>
            <a:r>
              <a:rPr lang="en-US" altLang="zh-CN" dirty="0" smtClean="0">
                <a:solidFill>
                  <a:srgbClr val="3333FF"/>
                </a:solidFill>
                <a:ea typeface="宋体" pitchFamily="2" charset="-122"/>
              </a:rPr>
              <a:t>==</a:t>
            </a:r>
            <a:r>
              <a:rPr lang="en-US" altLang="zh-CN" dirty="0" err="1" smtClean="0">
                <a:solidFill>
                  <a:srgbClr val="3333FF"/>
                </a:solidFill>
                <a:ea typeface="宋体" pitchFamily="2" charset="-122"/>
              </a:rPr>
              <a:t>boolean</a:t>
            </a:r>
            <a:r>
              <a:rPr lang="en-US" altLang="zh-CN" dirty="0">
                <a:solidFill>
                  <a:srgbClr val="3333FF"/>
                </a:solidFill>
                <a:ea typeface="宋体" pitchFamily="2" charset="-122"/>
              </a:rPr>
              <a:t>)</a:t>
            </a:r>
          </a:p>
          <a:p>
            <a:pPr eaLnBrk="1" hangingPunct="1"/>
            <a:r>
              <a:rPr lang="en-US" altLang="zh-CN" dirty="0">
                <a:solidFill>
                  <a:srgbClr val="3333FF"/>
                </a:solidFill>
                <a:ea typeface="宋体" pitchFamily="2" charset="-122"/>
              </a:rPr>
              <a:t>            </a:t>
            </a:r>
            <a:r>
              <a:rPr lang="en-US" altLang="zh-CN" dirty="0" err="1" smtClean="0">
                <a:solidFill>
                  <a:srgbClr val="3333FF"/>
                </a:solidFill>
              </a:rPr>
              <a:t>E.type</a:t>
            </a:r>
            <a:r>
              <a:rPr lang="en-US" altLang="zh-CN" dirty="0" smtClean="0">
                <a:solidFill>
                  <a:srgbClr val="3333FF"/>
                </a:solidFill>
              </a:rPr>
              <a:t>=</a:t>
            </a:r>
            <a:r>
              <a:rPr lang="en-US" altLang="zh-CN" dirty="0" err="1">
                <a:solidFill>
                  <a:srgbClr val="3333FF"/>
                </a:solidFill>
                <a:ea typeface="宋体" pitchFamily="2" charset="-122"/>
              </a:rPr>
              <a:t>b</a:t>
            </a:r>
            <a:r>
              <a:rPr lang="en-US" altLang="zh-CN" dirty="0" err="1" smtClean="0">
                <a:solidFill>
                  <a:srgbClr val="3333FF"/>
                </a:solidFill>
                <a:ea typeface="宋体" pitchFamily="2" charset="-122"/>
              </a:rPr>
              <a:t>oolean</a:t>
            </a:r>
            <a:r>
              <a:rPr lang="en-US" altLang="zh-CN" dirty="0">
                <a:solidFill>
                  <a:srgbClr val="3333FF"/>
                </a:solidFill>
                <a:ea typeface="宋体" pitchFamily="2" charset="-122"/>
              </a:rPr>
              <a:t>;</a:t>
            </a:r>
          </a:p>
          <a:p>
            <a:pPr eaLnBrk="1" hangingPunct="1"/>
            <a:r>
              <a:rPr lang="en-US" altLang="zh-CN" dirty="0">
                <a:solidFill>
                  <a:srgbClr val="3333FF"/>
                </a:solidFill>
                <a:ea typeface="宋体" pitchFamily="2" charset="-122"/>
              </a:rPr>
              <a:t>   else   </a:t>
            </a:r>
            <a:r>
              <a:rPr lang="en-US" altLang="zh-CN" dirty="0" err="1">
                <a:solidFill>
                  <a:srgbClr val="3333FF"/>
                </a:solidFill>
              </a:rPr>
              <a:t>E.type</a:t>
            </a:r>
            <a:r>
              <a:rPr lang="en-US" altLang="zh-CN" dirty="0">
                <a:solidFill>
                  <a:srgbClr val="3333FF"/>
                </a:solidFill>
              </a:rPr>
              <a:t>=</a:t>
            </a:r>
            <a:r>
              <a:rPr lang="en-US" altLang="zh-CN" dirty="0" err="1">
                <a:solidFill>
                  <a:srgbClr val="3333FF"/>
                </a:solidFill>
                <a:ea typeface="宋体" pitchFamily="2" charset="-122"/>
              </a:rPr>
              <a:t>type_error</a:t>
            </a:r>
            <a:r>
              <a:rPr lang="en-US" altLang="zh-CN" dirty="0">
                <a:solidFill>
                  <a:srgbClr val="3333FF"/>
                </a:solidFill>
                <a:ea typeface="宋体" pitchFamily="2" charset="-122"/>
              </a:rPr>
              <a:t>; }</a:t>
            </a:r>
          </a:p>
        </p:txBody>
      </p:sp>
      <p:sp>
        <p:nvSpPr>
          <p:cNvPr id="224265" name="Text Box 9"/>
          <p:cNvSpPr txBox="1">
            <a:spLocks noChangeArrowheads="1"/>
          </p:cNvSpPr>
          <p:nvPr/>
        </p:nvSpPr>
        <p:spPr bwMode="auto">
          <a:xfrm>
            <a:off x="2424905" y="2438890"/>
            <a:ext cx="66025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buFont typeface="宋体" pitchFamily="2" charset="-122"/>
              <a:buNone/>
            </a:pPr>
            <a:r>
              <a:rPr lang="en-US" altLang="zh-CN" dirty="0">
                <a:solidFill>
                  <a:srgbClr val="3333FF"/>
                </a:solidFill>
                <a:ea typeface="宋体" pitchFamily="2" charset="-122"/>
              </a:rPr>
              <a:t>{ if  (E</a:t>
            </a:r>
            <a:r>
              <a:rPr lang="en-US" altLang="zh-CN" baseline="-25000" dirty="0">
                <a:solidFill>
                  <a:srgbClr val="3333FF"/>
                </a:solidFill>
                <a:ea typeface="宋体" pitchFamily="2" charset="-122"/>
              </a:rPr>
              <a:t>1</a:t>
            </a:r>
            <a:r>
              <a:rPr lang="en-US" altLang="zh-CN" dirty="0">
                <a:solidFill>
                  <a:srgbClr val="3333FF"/>
                </a:solidFill>
                <a:ea typeface="宋体" pitchFamily="2" charset="-122"/>
              </a:rPr>
              <a:t>.type==integer) </a:t>
            </a:r>
            <a:r>
              <a:rPr lang="en-US" altLang="zh-CN" dirty="0" smtClean="0">
                <a:solidFill>
                  <a:srgbClr val="3333FF"/>
                </a:solidFill>
                <a:ea typeface="宋体" pitchFamily="2" charset="-122"/>
              </a:rPr>
              <a:t>&amp;&amp; </a:t>
            </a:r>
            <a:r>
              <a:rPr lang="en-US" altLang="zh-CN" dirty="0">
                <a:solidFill>
                  <a:srgbClr val="3333FF"/>
                </a:solidFill>
                <a:ea typeface="宋体" pitchFamily="2" charset="-122"/>
              </a:rPr>
              <a:t>(E</a:t>
            </a:r>
            <a:r>
              <a:rPr lang="en-US" altLang="zh-CN" baseline="-25000" dirty="0">
                <a:solidFill>
                  <a:srgbClr val="3333FF"/>
                </a:solidFill>
                <a:ea typeface="宋体" pitchFamily="2" charset="-122"/>
              </a:rPr>
              <a:t>2</a:t>
            </a:r>
            <a:r>
              <a:rPr lang="en-US" altLang="zh-CN" dirty="0">
                <a:solidFill>
                  <a:srgbClr val="3333FF"/>
                </a:solidFill>
                <a:ea typeface="宋体" pitchFamily="2" charset="-122"/>
              </a:rPr>
              <a:t>.type==integer)</a:t>
            </a:r>
          </a:p>
          <a:p>
            <a:pPr eaLnBrk="1" hangingPunct="1">
              <a:buFont typeface="宋体" pitchFamily="2" charset="-122"/>
              <a:buNone/>
            </a:pPr>
            <a:r>
              <a:rPr lang="en-US" altLang="zh-CN" dirty="0">
                <a:solidFill>
                  <a:srgbClr val="3333FF"/>
                </a:solidFill>
                <a:ea typeface="宋体" pitchFamily="2" charset="-122"/>
              </a:rPr>
              <a:t>           </a:t>
            </a:r>
            <a:r>
              <a:rPr lang="en-US" altLang="zh-CN" dirty="0" err="1">
                <a:solidFill>
                  <a:srgbClr val="3333FF"/>
                </a:solidFill>
              </a:rPr>
              <a:t>E.type</a:t>
            </a:r>
            <a:r>
              <a:rPr lang="en-US" altLang="zh-CN" dirty="0">
                <a:solidFill>
                  <a:srgbClr val="3333FF"/>
                </a:solidFill>
              </a:rPr>
              <a:t>=</a:t>
            </a:r>
            <a:r>
              <a:rPr lang="en-US" altLang="zh-CN" dirty="0">
                <a:solidFill>
                  <a:srgbClr val="3333FF"/>
                </a:solidFill>
                <a:ea typeface="宋体" pitchFamily="2" charset="-122"/>
              </a:rPr>
              <a:t>integer;</a:t>
            </a:r>
          </a:p>
          <a:p>
            <a:pPr eaLnBrk="1" hangingPunct="1"/>
            <a:r>
              <a:rPr lang="en-US" altLang="zh-CN" dirty="0">
                <a:solidFill>
                  <a:srgbClr val="3333FF"/>
                </a:solidFill>
                <a:ea typeface="宋体" pitchFamily="2" charset="-122"/>
              </a:rPr>
              <a:t>   else  </a:t>
            </a:r>
            <a:r>
              <a:rPr lang="en-US" altLang="zh-CN" dirty="0" err="1">
                <a:solidFill>
                  <a:srgbClr val="3333FF"/>
                </a:solidFill>
              </a:rPr>
              <a:t>E.type</a:t>
            </a:r>
            <a:r>
              <a:rPr lang="en-US" altLang="zh-CN" dirty="0">
                <a:solidFill>
                  <a:srgbClr val="3333FF"/>
                </a:solidFill>
              </a:rPr>
              <a:t>=</a:t>
            </a:r>
            <a:r>
              <a:rPr lang="en-US" altLang="zh-CN" dirty="0" err="1">
                <a:solidFill>
                  <a:srgbClr val="3333FF"/>
                </a:solidFill>
                <a:ea typeface="宋体" pitchFamily="2" charset="-122"/>
              </a:rPr>
              <a:t>type_error</a:t>
            </a:r>
            <a:r>
              <a:rPr lang="en-US" altLang="zh-CN" dirty="0">
                <a:solidFill>
                  <a:srgbClr val="3333FF"/>
                </a:solidFill>
                <a:ea typeface="宋体" pitchFamily="2" charset="-122"/>
              </a:rPr>
              <a:t>; }</a:t>
            </a:r>
          </a:p>
        </p:txBody>
      </p:sp>
      <p:sp>
        <p:nvSpPr>
          <p:cNvPr id="224266" name="Text Box 10"/>
          <p:cNvSpPr txBox="1">
            <a:spLocks noChangeArrowheads="1"/>
          </p:cNvSpPr>
          <p:nvPr/>
        </p:nvSpPr>
        <p:spPr bwMode="auto">
          <a:xfrm>
            <a:off x="2141730" y="3789040"/>
            <a:ext cx="688576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r>
              <a:rPr lang="en-US" altLang="zh-CN" dirty="0">
                <a:solidFill>
                  <a:srgbClr val="0000FF"/>
                </a:solidFill>
              </a:rPr>
              <a:t>{ if ((</a:t>
            </a:r>
            <a:r>
              <a:rPr lang="en-US" altLang="zh-CN" dirty="0" err="1">
                <a:solidFill>
                  <a:srgbClr val="0000FF"/>
                </a:solidFill>
              </a:rPr>
              <a:t>gettype</a:t>
            </a:r>
            <a:r>
              <a:rPr lang="en-US" altLang="zh-CN" dirty="0">
                <a:solidFill>
                  <a:srgbClr val="0000FF"/>
                </a:solidFill>
              </a:rPr>
              <a:t>(</a:t>
            </a:r>
            <a:r>
              <a:rPr lang="en-US" altLang="zh-CN" dirty="0" err="1">
                <a:solidFill>
                  <a:srgbClr val="0000FF"/>
                </a:solidFill>
              </a:rPr>
              <a:t>id.entry</a:t>
            </a:r>
            <a:r>
              <a:rPr lang="en-US" altLang="zh-CN" dirty="0">
                <a:solidFill>
                  <a:srgbClr val="0000FF"/>
                </a:solidFill>
              </a:rPr>
              <a:t>)==array(s, t</a:t>
            </a:r>
            <a:r>
              <a:rPr lang="en-US" altLang="zh-CN" dirty="0" smtClean="0">
                <a:solidFill>
                  <a:srgbClr val="0000FF"/>
                </a:solidFill>
              </a:rPr>
              <a:t>)) </a:t>
            </a:r>
            <a:br>
              <a:rPr lang="en-US" altLang="zh-CN" dirty="0" smtClean="0">
                <a:solidFill>
                  <a:srgbClr val="0000FF"/>
                </a:solidFill>
              </a:rPr>
            </a:br>
            <a:r>
              <a:rPr lang="en-US" altLang="zh-CN" dirty="0" smtClean="0">
                <a:solidFill>
                  <a:srgbClr val="0000FF"/>
                </a:solidFill>
              </a:rPr>
              <a:t>      &amp;&amp; (</a:t>
            </a:r>
            <a:r>
              <a:rPr lang="en-US" altLang="zh-CN" dirty="0">
                <a:solidFill>
                  <a:srgbClr val="0000FF"/>
                </a:solidFill>
              </a:rPr>
              <a:t>E</a:t>
            </a:r>
            <a:r>
              <a:rPr lang="en-US" altLang="zh-CN" baseline="-25000" dirty="0">
                <a:solidFill>
                  <a:srgbClr val="0000FF"/>
                </a:solidFill>
              </a:rPr>
              <a:t>1</a:t>
            </a:r>
            <a:r>
              <a:rPr lang="en-US" altLang="zh-CN" dirty="0">
                <a:solidFill>
                  <a:srgbClr val="0000FF"/>
                </a:solidFill>
              </a:rPr>
              <a:t>.type==integer))</a:t>
            </a:r>
            <a:endParaRPr lang="zh-CN" altLang="zh-CN" dirty="0">
              <a:solidFill>
                <a:srgbClr val="0000FF"/>
              </a:solidFill>
            </a:endParaRPr>
          </a:p>
          <a:p>
            <a:r>
              <a:rPr lang="fr-FR" altLang="zh-CN" dirty="0" smtClean="0">
                <a:solidFill>
                  <a:srgbClr val="0000FF"/>
                </a:solidFill>
              </a:rPr>
              <a:t>           E.type=t</a:t>
            </a:r>
            <a:r>
              <a:rPr lang="fr-FR" altLang="zh-CN" dirty="0">
                <a:solidFill>
                  <a:srgbClr val="0000FF"/>
                </a:solidFill>
              </a:rPr>
              <a:t>;</a:t>
            </a:r>
            <a:endParaRPr lang="zh-CN" altLang="zh-CN" dirty="0">
              <a:solidFill>
                <a:srgbClr val="0000FF"/>
              </a:solidFill>
            </a:endParaRPr>
          </a:p>
          <a:p>
            <a:r>
              <a:rPr lang="fr-FR" altLang="zh-CN" dirty="0" smtClean="0">
                <a:solidFill>
                  <a:srgbClr val="0000FF"/>
                </a:solidFill>
              </a:rPr>
              <a:t>   else  </a:t>
            </a:r>
            <a:r>
              <a:rPr lang="fr-FR" altLang="zh-CN" dirty="0">
                <a:solidFill>
                  <a:srgbClr val="0000FF"/>
                </a:solidFill>
              </a:rPr>
              <a:t>E.type=type_error; }</a:t>
            </a:r>
            <a:endParaRPr lang="en-US" altLang="zh-CN" dirty="0">
              <a:solidFill>
                <a:srgbClr val="0000FF"/>
              </a:solidFill>
              <a:ea typeface="宋体" pitchFamily="2" charset="-122"/>
            </a:endParaRPr>
          </a:p>
        </p:txBody>
      </p:sp>
      <p:sp>
        <p:nvSpPr>
          <p:cNvPr id="2" name="标题 1"/>
          <p:cNvSpPr>
            <a:spLocks noGrp="1"/>
          </p:cNvSpPr>
          <p:nvPr>
            <p:ph type="title"/>
          </p:nvPr>
        </p:nvSpPr>
        <p:spPr/>
        <p:txBody>
          <a:bodyPr/>
          <a:lstStyle/>
          <a:p>
            <a:r>
              <a:rPr lang="zh-CN" altLang="en-US" dirty="0">
                <a:latin typeface="宋体" pitchFamily="2" charset="-122"/>
              </a:rPr>
              <a:t>表达式的类型检查</a:t>
            </a:r>
            <a:r>
              <a:rPr lang="en-US" altLang="zh-CN" dirty="0">
                <a:latin typeface="宋体" pitchFamily="2" charset="-122"/>
              </a:rPr>
              <a:t>(</a:t>
            </a:r>
            <a:r>
              <a:rPr lang="zh-CN" altLang="en-US" dirty="0" smtClean="0">
                <a:latin typeface="宋体" pitchFamily="2" charset="-122"/>
              </a:rPr>
              <a:t>续</a:t>
            </a:r>
            <a:r>
              <a:rPr lang="en-US" altLang="zh-CN" dirty="0" smtClean="0">
                <a:latin typeface="宋体" pitchFamily="2" charset="-122"/>
              </a:rPr>
              <a:t>2</a:t>
            </a:r>
            <a:r>
              <a:rPr lang="zh-CN" altLang="en-US" dirty="0" smtClean="0">
                <a:latin typeface="宋体" pitchFamily="2" charset="-122"/>
              </a:rPr>
              <a:t>）</a:t>
            </a:r>
            <a:endParaRPr lang="zh-CN" altLang="en-US" dirty="0"/>
          </a:p>
        </p:txBody>
      </p:sp>
      <p:sp>
        <p:nvSpPr>
          <p:cNvPr id="13" name="Text Box 10"/>
          <p:cNvSpPr txBox="1">
            <a:spLocks noChangeArrowheads="1"/>
          </p:cNvSpPr>
          <p:nvPr/>
        </p:nvSpPr>
        <p:spPr bwMode="auto">
          <a:xfrm>
            <a:off x="1646675" y="5589240"/>
            <a:ext cx="68857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r>
              <a:rPr lang="en-US" altLang="zh-CN" dirty="0" smtClean="0">
                <a:solidFill>
                  <a:srgbClr val="0000FF"/>
                </a:solidFill>
              </a:rPr>
              <a:t>{  </a:t>
            </a:r>
            <a:r>
              <a:rPr lang="fr-FR" altLang="zh-CN" dirty="0" smtClean="0">
                <a:solidFill>
                  <a:srgbClr val="0000FF"/>
                </a:solidFill>
              </a:rPr>
              <a:t>if </a:t>
            </a:r>
            <a:r>
              <a:rPr lang="fr-FR" altLang="zh-CN" dirty="0">
                <a:solidFill>
                  <a:srgbClr val="0000FF"/>
                </a:solidFill>
              </a:rPr>
              <a:t>(E</a:t>
            </a:r>
            <a:r>
              <a:rPr lang="fr-FR" altLang="zh-CN" baseline="-25000" dirty="0">
                <a:solidFill>
                  <a:srgbClr val="0000FF"/>
                </a:solidFill>
              </a:rPr>
              <a:t>1</a:t>
            </a:r>
            <a:r>
              <a:rPr lang="fr-FR" altLang="zh-CN" dirty="0">
                <a:solidFill>
                  <a:srgbClr val="0000FF"/>
                </a:solidFill>
              </a:rPr>
              <a:t>.type==pointer(t))  E.type=t;</a:t>
            </a:r>
            <a:endParaRPr lang="zh-CN" altLang="zh-CN" dirty="0">
              <a:solidFill>
                <a:srgbClr val="0000FF"/>
              </a:solidFill>
            </a:endParaRPr>
          </a:p>
          <a:p>
            <a:r>
              <a:rPr lang="en-US" altLang="zh-CN" dirty="0" smtClean="0">
                <a:solidFill>
                  <a:srgbClr val="0000FF"/>
                </a:solidFill>
              </a:rPr>
              <a:t>    else  </a:t>
            </a:r>
            <a:r>
              <a:rPr lang="en-US" altLang="zh-CN" dirty="0" err="1">
                <a:solidFill>
                  <a:srgbClr val="0000FF"/>
                </a:solidFill>
              </a:rPr>
              <a:t>E.type</a:t>
            </a:r>
            <a:r>
              <a:rPr lang="en-US" altLang="zh-CN" dirty="0">
                <a:solidFill>
                  <a:srgbClr val="0000FF"/>
                </a:solidFill>
              </a:rPr>
              <a:t>=</a:t>
            </a:r>
            <a:r>
              <a:rPr lang="en-US" altLang="zh-CN" dirty="0" err="1">
                <a:solidFill>
                  <a:srgbClr val="0000FF"/>
                </a:solidFill>
              </a:rPr>
              <a:t>type_error</a:t>
            </a:r>
            <a:r>
              <a:rPr lang="en-US" altLang="zh-CN" dirty="0">
                <a:solidFill>
                  <a:srgbClr val="0000FF"/>
                </a:solidFill>
              </a:rPr>
              <a:t>;</a:t>
            </a:r>
            <a:r>
              <a:rPr lang="fr-FR" altLang="zh-CN" dirty="0" smtClean="0">
                <a:solidFill>
                  <a:srgbClr val="0000FF"/>
                </a:solidFill>
              </a:rPr>
              <a:t>}</a:t>
            </a:r>
            <a:endParaRPr lang="en-US" altLang="zh-CN" dirty="0">
              <a:solidFill>
                <a:srgbClr val="0000FF"/>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63">
                                            <p:txEl>
                                              <p:pRg st="0" end="0"/>
                                            </p:txEl>
                                          </p:spTgt>
                                        </p:tgtEl>
                                        <p:attrNameLst>
                                          <p:attrName>style.visibility</p:attrName>
                                        </p:attrNameLst>
                                      </p:cBhvr>
                                      <p:to>
                                        <p:strVal val="visible"/>
                                      </p:to>
                                    </p:set>
                                    <p:animEffect transition="in" filter="wipe(left)">
                                      <p:cBhvr>
                                        <p:cTn id="7" dur="500"/>
                                        <p:tgtEl>
                                          <p:spTgt spid="22426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4263">
                                            <p:txEl>
                                              <p:pRg st="3" end="3"/>
                                            </p:txEl>
                                          </p:spTgt>
                                        </p:tgtEl>
                                        <p:attrNameLst>
                                          <p:attrName>style.visibility</p:attrName>
                                        </p:attrNameLst>
                                      </p:cBhvr>
                                      <p:to>
                                        <p:strVal val="visible"/>
                                      </p:to>
                                    </p:set>
                                    <p:animEffect transition="in" filter="wipe(left)">
                                      <p:cBhvr>
                                        <p:cTn id="11" dur="500"/>
                                        <p:tgtEl>
                                          <p:spTgt spid="224263">
                                            <p:txEl>
                                              <p:pRg st="3" end="3"/>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4263">
                                            <p:txEl>
                                              <p:pRg st="6" end="6"/>
                                            </p:txEl>
                                          </p:spTgt>
                                        </p:tgtEl>
                                        <p:attrNameLst>
                                          <p:attrName>style.visibility</p:attrName>
                                        </p:attrNameLst>
                                      </p:cBhvr>
                                      <p:to>
                                        <p:strVal val="visible"/>
                                      </p:to>
                                    </p:set>
                                    <p:animEffect transition="in" filter="wipe(left)">
                                      <p:cBhvr>
                                        <p:cTn id="15" dur="500"/>
                                        <p:tgtEl>
                                          <p:spTgt spid="224263">
                                            <p:txEl>
                                              <p:pRg st="6" end="6"/>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4263">
                                            <p:txEl>
                                              <p:pRg st="10" end="10"/>
                                            </p:txEl>
                                          </p:spTgt>
                                        </p:tgtEl>
                                        <p:attrNameLst>
                                          <p:attrName>style.visibility</p:attrName>
                                        </p:attrNameLst>
                                      </p:cBhvr>
                                      <p:to>
                                        <p:strVal val="visible"/>
                                      </p:to>
                                    </p:set>
                                    <p:animEffect transition="in" filter="wipe(left)">
                                      <p:cBhvr>
                                        <p:cTn id="19" dur="500"/>
                                        <p:tgtEl>
                                          <p:spTgt spid="224263">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24264"/>
                                        </p:tgtEl>
                                        <p:attrNameLst>
                                          <p:attrName>style.visibility</p:attrName>
                                        </p:attrNameLst>
                                      </p:cBhvr>
                                      <p:to>
                                        <p:strVal val="visible"/>
                                      </p:to>
                                    </p:set>
                                    <p:animEffect transition="in" filter="wipe(up)">
                                      <p:cBhvr>
                                        <p:cTn id="24" dur="500"/>
                                        <p:tgtEl>
                                          <p:spTgt spid="22426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4265"/>
                                        </p:tgtEl>
                                        <p:attrNameLst>
                                          <p:attrName>style.visibility</p:attrName>
                                        </p:attrNameLst>
                                      </p:cBhvr>
                                      <p:to>
                                        <p:strVal val="visible"/>
                                      </p:to>
                                    </p:set>
                                    <p:animEffect transition="in" filter="wipe(up)">
                                      <p:cBhvr>
                                        <p:cTn id="29" dur="500"/>
                                        <p:tgtEl>
                                          <p:spTgt spid="22426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24266"/>
                                        </p:tgtEl>
                                        <p:attrNameLst>
                                          <p:attrName>style.visibility</p:attrName>
                                        </p:attrNameLst>
                                      </p:cBhvr>
                                      <p:to>
                                        <p:strVal val="visible"/>
                                      </p:to>
                                    </p:set>
                                    <p:animEffect transition="in" filter="wipe(up)">
                                      <p:cBhvr>
                                        <p:cTn id="34" dur="500"/>
                                        <p:tgtEl>
                                          <p:spTgt spid="22426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uiExpand="1" build="p"/>
      <p:bldP spid="224264" grpId="0" autoUpdateAnimBg="0"/>
      <p:bldP spid="224265" grpId="0" autoUpdateAnimBg="0"/>
      <p:bldP spid="224266" grpId="0" autoUpdateAnimBg="0"/>
      <p:bldP spid="13"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矩形 13"/>
          <p:cNvSpPr/>
          <p:nvPr/>
        </p:nvSpPr>
        <p:spPr bwMode="auto">
          <a:xfrm>
            <a:off x="2951820" y="4599130"/>
            <a:ext cx="5265585" cy="85509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t>{ </a:t>
            </a:r>
            <a:r>
              <a:rPr lang="en-US" altLang="zh-CN" dirty="0" err="1" smtClean="0">
                <a:solidFill>
                  <a:srgbClr val="0000FF"/>
                </a:solidFill>
              </a:rPr>
              <a:t>rparam.num</a:t>
            </a:r>
            <a:r>
              <a:rPr lang="en-US" altLang="zh-CN" dirty="0" smtClean="0">
                <a:solidFill>
                  <a:srgbClr val="0000FF"/>
                </a:solidFill>
              </a:rPr>
              <a:t>=</a:t>
            </a:r>
            <a:r>
              <a:rPr lang="en-US" altLang="zh-CN" dirty="0" err="1" smtClean="0">
                <a:solidFill>
                  <a:srgbClr val="0000FF"/>
                </a:solidFill>
              </a:rPr>
              <a:t>rplist.num</a:t>
            </a:r>
            <a:r>
              <a:rPr lang="en-US" altLang="zh-CN" dirty="0" smtClean="0">
                <a:solidFill>
                  <a:srgbClr val="0000FF"/>
                </a:solidFill>
              </a:rPr>
              <a:t>;</a:t>
            </a:r>
          </a:p>
          <a:p>
            <a:r>
              <a:rPr lang="en-US" altLang="zh-CN" dirty="0" smtClean="0">
                <a:solidFill>
                  <a:srgbClr val="0000FF"/>
                </a:solidFill>
              </a:rPr>
              <a:t>   </a:t>
            </a:r>
            <a:r>
              <a:rPr lang="en-US" altLang="zh-CN" dirty="0" err="1" smtClean="0">
                <a:solidFill>
                  <a:srgbClr val="0000FF"/>
                </a:solidFill>
              </a:rPr>
              <a:t>rparam.type</a:t>
            </a:r>
            <a:r>
              <a:rPr lang="en-US" altLang="zh-CN" dirty="0" smtClean="0">
                <a:solidFill>
                  <a:srgbClr val="0000FF"/>
                </a:solidFill>
              </a:rPr>
              <a:t>=</a:t>
            </a:r>
            <a:r>
              <a:rPr lang="en-US" altLang="zh-CN" dirty="0" err="1" smtClean="0">
                <a:solidFill>
                  <a:srgbClr val="0000FF"/>
                </a:solidFill>
              </a:rPr>
              <a:t>rplist.type</a:t>
            </a:r>
            <a:r>
              <a:rPr lang="en-US" altLang="zh-CN" dirty="0" smtClean="0">
                <a:solidFill>
                  <a:srgbClr val="0000FF"/>
                </a:solidFill>
              </a:rPr>
              <a:t>; </a:t>
            </a:r>
            <a:r>
              <a:rPr lang="en-US" altLang="zh-CN" dirty="0" smtClean="0"/>
              <a:t>}</a:t>
            </a:r>
            <a:endParaRPr kumimoji="1" lang="zh-CN" altLang="en-US" sz="24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2" name="矩形 1"/>
          <p:cNvSpPr/>
          <p:nvPr/>
        </p:nvSpPr>
        <p:spPr bwMode="auto">
          <a:xfrm>
            <a:off x="1961710" y="953724"/>
            <a:ext cx="6930769" cy="315035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smtClean="0">
                <a:solidFill>
                  <a:srgbClr val="0000FF"/>
                </a:solidFill>
              </a:rPr>
              <a:t>         { </a:t>
            </a:r>
            <a:endParaRPr lang="en-US" altLang="zh-CN" dirty="0">
              <a:solidFill>
                <a:srgbClr val="0000FF"/>
              </a:solidFill>
            </a:endParaRPr>
          </a:p>
          <a:p>
            <a:r>
              <a:rPr lang="en-US" altLang="zh-CN" dirty="0">
                <a:solidFill>
                  <a:srgbClr val="0000FF"/>
                </a:solidFill>
              </a:rPr>
              <a:t>if ((</a:t>
            </a:r>
            <a:r>
              <a:rPr lang="en-US" altLang="zh-CN" dirty="0" err="1">
                <a:solidFill>
                  <a:srgbClr val="0000FF"/>
                </a:solidFill>
              </a:rPr>
              <a:t>gettype</a:t>
            </a:r>
            <a:r>
              <a:rPr lang="en-US" altLang="zh-CN" dirty="0">
                <a:solidFill>
                  <a:srgbClr val="0000FF"/>
                </a:solidFill>
              </a:rPr>
              <a:t>(</a:t>
            </a:r>
            <a:r>
              <a:rPr lang="en-US" altLang="zh-CN" dirty="0" err="1">
                <a:solidFill>
                  <a:srgbClr val="0000FF"/>
                </a:solidFill>
              </a:rPr>
              <a:t>id.entry</a:t>
            </a:r>
            <a:r>
              <a:rPr lang="en-US" altLang="zh-CN" dirty="0">
                <a:solidFill>
                  <a:srgbClr val="0000FF"/>
                </a:solidFill>
              </a:rPr>
              <a:t>)==fun)&amp;&amp;( </a:t>
            </a:r>
            <a:r>
              <a:rPr lang="en-US" altLang="zh-CN" dirty="0" err="1">
                <a:solidFill>
                  <a:srgbClr val="0000FF"/>
                </a:solidFill>
              </a:rPr>
              <a:t>rparam.num</a:t>
            </a:r>
            <a:r>
              <a:rPr lang="en-US" altLang="zh-CN" dirty="0">
                <a:solidFill>
                  <a:srgbClr val="0000FF"/>
                </a:solidFill>
              </a:rPr>
              <a:t>==0))</a:t>
            </a:r>
            <a:endParaRPr lang="zh-CN" altLang="zh-CN" dirty="0">
              <a:solidFill>
                <a:srgbClr val="0000FF"/>
              </a:solidFill>
            </a:endParaRPr>
          </a:p>
          <a:p>
            <a:r>
              <a:rPr lang="en-US" altLang="zh-CN" dirty="0">
                <a:solidFill>
                  <a:srgbClr val="0000FF"/>
                </a:solidFill>
              </a:rPr>
              <a:t>      </a:t>
            </a:r>
            <a:r>
              <a:rPr lang="en-US" altLang="zh-CN" dirty="0" err="1">
                <a:solidFill>
                  <a:srgbClr val="0000FF"/>
                </a:solidFill>
              </a:rPr>
              <a:t>E.type</a:t>
            </a:r>
            <a:r>
              <a:rPr lang="en-US" altLang="zh-CN" dirty="0">
                <a:solidFill>
                  <a:srgbClr val="0000FF"/>
                </a:solidFill>
              </a:rPr>
              <a:t>=</a:t>
            </a:r>
            <a:r>
              <a:rPr lang="en-US" altLang="zh-CN" dirty="0" err="1">
                <a:solidFill>
                  <a:srgbClr val="0000FF"/>
                </a:solidFill>
              </a:rPr>
              <a:t>getrettype</a:t>
            </a:r>
            <a:r>
              <a:rPr lang="en-US" altLang="zh-CN" dirty="0">
                <a:solidFill>
                  <a:srgbClr val="0000FF"/>
                </a:solidFill>
              </a:rPr>
              <a:t> (</a:t>
            </a:r>
            <a:r>
              <a:rPr lang="en-US" altLang="zh-CN" dirty="0" err="1">
                <a:solidFill>
                  <a:srgbClr val="0000FF"/>
                </a:solidFill>
              </a:rPr>
              <a:t>id.entry</a:t>
            </a:r>
            <a:r>
              <a:rPr lang="en-US" altLang="zh-CN" dirty="0">
                <a:solidFill>
                  <a:srgbClr val="0000FF"/>
                </a:solidFill>
              </a:rPr>
              <a:t>);</a:t>
            </a:r>
            <a:endParaRPr lang="zh-CN" altLang="zh-CN" dirty="0">
              <a:solidFill>
                <a:srgbClr val="0000FF"/>
              </a:solidFill>
            </a:endParaRPr>
          </a:p>
          <a:p>
            <a:r>
              <a:rPr lang="en-US" altLang="zh-CN" dirty="0">
                <a:solidFill>
                  <a:srgbClr val="0000FF"/>
                </a:solidFill>
              </a:rPr>
              <a:t>else if ((</a:t>
            </a:r>
            <a:r>
              <a:rPr lang="en-US" altLang="zh-CN" dirty="0" err="1">
                <a:solidFill>
                  <a:srgbClr val="0000FF"/>
                </a:solidFill>
              </a:rPr>
              <a:t>gettype</a:t>
            </a:r>
            <a:r>
              <a:rPr lang="en-US" altLang="zh-CN" dirty="0">
                <a:solidFill>
                  <a:srgbClr val="0000FF"/>
                </a:solidFill>
              </a:rPr>
              <a:t>(</a:t>
            </a:r>
            <a:r>
              <a:rPr lang="en-US" altLang="zh-CN" dirty="0" err="1">
                <a:solidFill>
                  <a:srgbClr val="0000FF"/>
                </a:solidFill>
              </a:rPr>
              <a:t>id.entry</a:t>
            </a:r>
            <a:r>
              <a:rPr lang="en-US" altLang="zh-CN" dirty="0">
                <a:solidFill>
                  <a:srgbClr val="0000FF"/>
                </a:solidFill>
              </a:rPr>
              <a:t>)==fun) &amp;&amp;</a:t>
            </a:r>
            <a:endParaRPr lang="zh-CN" altLang="zh-CN" dirty="0">
              <a:solidFill>
                <a:srgbClr val="0000FF"/>
              </a:solidFill>
            </a:endParaRPr>
          </a:p>
          <a:p>
            <a:r>
              <a:rPr lang="pt-BR" altLang="zh-CN" dirty="0">
                <a:solidFill>
                  <a:srgbClr val="0000FF"/>
                </a:solidFill>
              </a:rPr>
              <a:t>            ( rparam.num==getpnum(id.entry)) &amp;&amp;</a:t>
            </a:r>
            <a:endParaRPr lang="zh-CN" altLang="zh-CN" dirty="0">
              <a:solidFill>
                <a:srgbClr val="0000FF"/>
              </a:solidFill>
            </a:endParaRPr>
          </a:p>
          <a:p>
            <a:r>
              <a:rPr lang="en-US" altLang="zh-CN" dirty="0">
                <a:solidFill>
                  <a:srgbClr val="0000FF"/>
                </a:solidFill>
              </a:rPr>
              <a:t>            (</a:t>
            </a:r>
            <a:r>
              <a:rPr lang="en-US" altLang="zh-CN" dirty="0" err="1">
                <a:solidFill>
                  <a:srgbClr val="0000FF"/>
                </a:solidFill>
              </a:rPr>
              <a:t>checkptype</a:t>
            </a:r>
            <a:r>
              <a:rPr lang="en-US" altLang="zh-CN" dirty="0">
                <a:solidFill>
                  <a:srgbClr val="0000FF"/>
                </a:solidFill>
              </a:rPr>
              <a:t>(</a:t>
            </a:r>
            <a:r>
              <a:rPr lang="en-US" altLang="zh-CN" dirty="0" err="1">
                <a:solidFill>
                  <a:srgbClr val="0000FF"/>
                </a:solidFill>
              </a:rPr>
              <a:t>id.entry</a:t>
            </a:r>
            <a:r>
              <a:rPr lang="en-US" altLang="zh-CN" dirty="0">
                <a:solidFill>
                  <a:srgbClr val="0000FF"/>
                </a:solidFill>
              </a:rPr>
              <a:t>, </a:t>
            </a:r>
            <a:r>
              <a:rPr lang="en-US" altLang="zh-CN" dirty="0" err="1">
                <a:solidFill>
                  <a:srgbClr val="0000FF"/>
                </a:solidFill>
              </a:rPr>
              <a:t>rparam.type</a:t>
            </a:r>
            <a:r>
              <a:rPr lang="en-US" altLang="zh-CN" dirty="0">
                <a:solidFill>
                  <a:srgbClr val="0000FF"/>
                </a:solidFill>
              </a:rPr>
              <a:t>)))</a:t>
            </a:r>
            <a:endParaRPr lang="zh-CN" altLang="zh-CN" dirty="0">
              <a:solidFill>
                <a:srgbClr val="0000FF"/>
              </a:solidFill>
            </a:endParaRPr>
          </a:p>
          <a:p>
            <a:r>
              <a:rPr lang="en-US" altLang="zh-CN" dirty="0">
                <a:solidFill>
                  <a:srgbClr val="0000FF"/>
                </a:solidFill>
              </a:rPr>
              <a:t>       </a:t>
            </a:r>
            <a:r>
              <a:rPr lang="en-US" altLang="zh-CN" dirty="0" err="1">
                <a:solidFill>
                  <a:srgbClr val="0000FF"/>
                </a:solidFill>
              </a:rPr>
              <a:t>E.type</a:t>
            </a:r>
            <a:r>
              <a:rPr lang="en-US" altLang="zh-CN" dirty="0">
                <a:solidFill>
                  <a:srgbClr val="0000FF"/>
                </a:solidFill>
              </a:rPr>
              <a:t>=</a:t>
            </a:r>
            <a:r>
              <a:rPr lang="en-US" altLang="zh-CN" dirty="0" err="1">
                <a:solidFill>
                  <a:srgbClr val="0000FF"/>
                </a:solidFill>
              </a:rPr>
              <a:t>getrettype</a:t>
            </a:r>
            <a:r>
              <a:rPr lang="en-US" altLang="zh-CN" dirty="0">
                <a:solidFill>
                  <a:srgbClr val="0000FF"/>
                </a:solidFill>
              </a:rPr>
              <a:t> (</a:t>
            </a:r>
            <a:r>
              <a:rPr lang="en-US" altLang="zh-CN" dirty="0" err="1">
                <a:solidFill>
                  <a:srgbClr val="0000FF"/>
                </a:solidFill>
              </a:rPr>
              <a:t>id.entry</a:t>
            </a:r>
            <a:r>
              <a:rPr lang="en-US" altLang="zh-CN" dirty="0">
                <a:solidFill>
                  <a:srgbClr val="0000FF"/>
                </a:solidFill>
              </a:rPr>
              <a:t>);</a:t>
            </a:r>
            <a:endParaRPr lang="zh-CN" altLang="zh-CN" dirty="0">
              <a:solidFill>
                <a:srgbClr val="0000FF"/>
              </a:solidFill>
            </a:endParaRPr>
          </a:p>
          <a:p>
            <a:r>
              <a:rPr lang="en-US" altLang="zh-CN" dirty="0">
                <a:solidFill>
                  <a:srgbClr val="0000FF"/>
                </a:solidFill>
              </a:rPr>
              <a:t>else  </a:t>
            </a:r>
            <a:r>
              <a:rPr lang="en-US" altLang="zh-CN" dirty="0" err="1">
                <a:solidFill>
                  <a:srgbClr val="0000FF"/>
                </a:solidFill>
              </a:rPr>
              <a:t>E.type</a:t>
            </a:r>
            <a:r>
              <a:rPr lang="en-US" altLang="zh-CN" dirty="0">
                <a:solidFill>
                  <a:srgbClr val="0000FF"/>
                </a:solidFill>
              </a:rPr>
              <a:t>=</a:t>
            </a:r>
            <a:r>
              <a:rPr lang="en-US" altLang="zh-CN" dirty="0" err="1">
                <a:solidFill>
                  <a:srgbClr val="0000FF"/>
                </a:solidFill>
              </a:rPr>
              <a:t>type_error</a:t>
            </a:r>
            <a:r>
              <a:rPr lang="en-US" altLang="zh-CN" dirty="0" smtClean="0">
                <a:solidFill>
                  <a:srgbClr val="0000FF"/>
                </a:solidFill>
              </a:rPr>
              <a:t>;  </a:t>
            </a:r>
            <a:r>
              <a:rPr lang="en-US" altLang="zh-CN" dirty="0" smtClean="0">
                <a:solidFill>
                  <a:srgbClr val="0000FF"/>
                </a:solidFill>
                <a:ea typeface="宋体" pitchFamily="2" charset="-122"/>
              </a:rPr>
              <a:t>}</a:t>
            </a:r>
            <a:endParaRPr lang="en-US" altLang="zh-CN" dirty="0">
              <a:solidFill>
                <a:srgbClr val="0000FF"/>
              </a:solidFill>
              <a:ea typeface="宋体" pitchFamily="2" charset="-122"/>
            </a:endParaRPr>
          </a:p>
        </p:txBody>
      </p:sp>
      <p:sp>
        <p:nvSpPr>
          <p:cNvPr id="11" name="灯片编号占位符 3"/>
          <p:cNvSpPr>
            <a:spLocks noGrp="1"/>
          </p:cNvSpPr>
          <p:nvPr>
            <p:ph type="sldNum" sz="quarter" idx="10"/>
          </p:nvPr>
        </p:nvSpPr>
        <p:spPr/>
        <p:txBody>
          <a:bodyPr/>
          <a:lstStyle/>
          <a:p>
            <a:pPr>
              <a:defRPr/>
            </a:pPr>
            <a:fld id="{D70E19A7-7021-4281-8DCA-A202876EA282}" type="slidenum">
              <a:rPr lang="en-US" altLang="zh-CN"/>
              <a:pPr>
                <a:defRPr/>
              </a:pPr>
              <a:t>86</a:t>
            </a:fld>
            <a:endParaRPr lang="en-US" altLang="zh-CN"/>
          </a:p>
        </p:txBody>
      </p:sp>
      <p:sp>
        <p:nvSpPr>
          <p:cNvPr id="224263" name="Rectangle 7"/>
          <p:cNvSpPr>
            <a:spLocks noGrp="1" noChangeArrowheads="1"/>
          </p:cNvSpPr>
          <p:nvPr>
            <p:ph type="body" idx="1"/>
          </p:nvPr>
        </p:nvSpPr>
        <p:spPr>
          <a:xfrm>
            <a:off x="228601" y="908720"/>
            <a:ext cx="3443300" cy="5580620"/>
          </a:xfrm>
        </p:spPr>
        <p:txBody>
          <a:bodyPr/>
          <a:lstStyle/>
          <a:p>
            <a:pPr eaLnBrk="1" hangingPunct="1">
              <a:buFont typeface="Monotype Sorts" pitchFamily="2" charset="2"/>
              <a:buNone/>
            </a:pPr>
            <a:r>
              <a:rPr lang="en-US" altLang="zh-CN" dirty="0" err="1" smtClean="0">
                <a:latin typeface="宋体" panose="02010600030101010101" pitchFamily="2" charset="-122"/>
                <a:ea typeface="宋体" panose="02010600030101010101" pitchFamily="2" charset="-122"/>
              </a:rPr>
              <a:t>E</a:t>
            </a:r>
            <a:r>
              <a:rPr lang="en-US" altLang="zh-CN" dirty="0" err="1" smtClean="0">
                <a:latin typeface="宋体" pitchFamily="2" charset="-122"/>
                <a:ea typeface="宋体" panose="02010600030101010101" pitchFamily="2" charset="-122"/>
                <a:sym typeface="Symbol" pitchFamily="18" charset="2"/>
              </a:rPr>
              <a:t>id</a:t>
            </a:r>
            <a:r>
              <a:rPr lang="en-US" altLang="zh-CN" dirty="0" smtClean="0">
                <a:latin typeface="宋体" pitchFamily="2" charset="-122"/>
                <a:ea typeface="宋体" panose="02010600030101010101" pitchFamily="2" charset="-122"/>
                <a:sym typeface="Symbol" pitchFamily="18" charset="2"/>
              </a:rPr>
              <a:t>(</a:t>
            </a:r>
            <a:r>
              <a:rPr lang="en-US" altLang="zh-CN" dirty="0" err="1" smtClean="0">
                <a:latin typeface="宋体" pitchFamily="2" charset="-122"/>
                <a:ea typeface="宋体" panose="02010600030101010101" pitchFamily="2" charset="-122"/>
                <a:sym typeface="Symbol" pitchFamily="18" charset="2"/>
              </a:rPr>
              <a:t>rparam</a:t>
            </a:r>
            <a:r>
              <a:rPr lang="en-US" altLang="zh-CN" dirty="0" smtClean="0">
                <a:latin typeface="宋体" pitchFamily="2" charset="-122"/>
                <a:ea typeface="宋体" panose="02010600030101010101" pitchFamily="2" charset="-122"/>
                <a:sym typeface="Symbol" pitchFamily="18" charset="2"/>
              </a:rPr>
              <a:t>)</a:t>
            </a:r>
            <a:endParaRPr lang="en-US" altLang="zh-CN" dirty="0" smtClean="0">
              <a:latin typeface="宋体" pitchFamily="2" charset="-122"/>
              <a:ea typeface="宋体" panose="02010600030101010101" pitchFamily="2" charset="-122"/>
            </a:endParaRPr>
          </a:p>
          <a:p>
            <a:pPr lvl="1" eaLnBrk="1" hangingPunct="1">
              <a:buFontTx/>
              <a:buNone/>
            </a:pPr>
            <a:endParaRPr lang="en-US" altLang="zh-CN" dirty="0" smtClean="0">
              <a:latin typeface="宋体" pitchFamily="2" charset="-122"/>
              <a:ea typeface="宋体" panose="02010600030101010101" pitchFamily="2" charset="-122"/>
            </a:endParaRPr>
          </a:p>
          <a:p>
            <a:pPr lvl="1" eaLnBrk="1" hangingPunct="1">
              <a:buFontTx/>
              <a:buNone/>
            </a:pPr>
            <a:endParaRPr lang="en-US" altLang="zh-CN" dirty="0" smtClean="0">
              <a:latin typeface="宋体" pitchFamily="2" charset="-122"/>
              <a:ea typeface="宋体" panose="02010600030101010101" pitchFamily="2" charset="-122"/>
            </a:endParaRPr>
          </a:p>
          <a:p>
            <a:pPr lvl="1" eaLnBrk="1" hangingPunct="1">
              <a:buFontTx/>
              <a:buNone/>
            </a:pPr>
            <a:endParaRPr lang="en-US" altLang="zh-CN" dirty="0" smtClean="0">
              <a:latin typeface="宋体" pitchFamily="2" charset="-122"/>
              <a:ea typeface="宋体" panose="02010600030101010101" pitchFamily="2" charset="-122"/>
            </a:endParaRPr>
          </a:p>
          <a:p>
            <a:pPr lvl="1" eaLnBrk="1" hangingPunct="1">
              <a:buFontTx/>
              <a:buNone/>
            </a:pPr>
            <a:endParaRPr lang="en-US" altLang="zh-CN" dirty="0">
              <a:latin typeface="宋体" pitchFamily="2" charset="-122"/>
              <a:ea typeface="宋体" panose="02010600030101010101" pitchFamily="2" charset="-122"/>
            </a:endParaRPr>
          </a:p>
          <a:p>
            <a:pPr lvl="1" eaLnBrk="1" hangingPunct="1">
              <a:buFontTx/>
              <a:buNone/>
            </a:pPr>
            <a:endParaRPr lang="en-US" altLang="zh-CN" dirty="0" smtClean="0">
              <a:latin typeface="宋体" pitchFamily="2" charset="-122"/>
              <a:ea typeface="宋体" panose="02010600030101010101" pitchFamily="2" charset="-122"/>
            </a:endParaRPr>
          </a:p>
          <a:p>
            <a:pPr lvl="1" eaLnBrk="1" hangingPunct="1">
              <a:buFontTx/>
              <a:buNone/>
            </a:pPr>
            <a:endParaRPr lang="en-US" altLang="zh-CN" dirty="0">
              <a:latin typeface="宋体" pitchFamily="2" charset="-122"/>
              <a:ea typeface="宋体" panose="02010600030101010101" pitchFamily="2" charset="-122"/>
            </a:endParaRPr>
          </a:p>
          <a:p>
            <a:pPr eaLnBrk="1" hangingPunct="1">
              <a:buFontTx/>
              <a:buNone/>
            </a:pPr>
            <a:r>
              <a:rPr lang="en-US" altLang="zh-CN" dirty="0" err="1" smtClean="0">
                <a:latin typeface="宋体" pitchFamily="2" charset="-122"/>
                <a:ea typeface="宋体" panose="02010600030101010101" pitchFamily="2" charset="-122"/>
              </a:rPr>
              <a:t>rparam</a:t>
            </a:r>
            <a:r>
              <a:rPr lang="en-US" altLang="zh-CN" dirty="0" smtClean="0">
                <a:latin typeface="宋体" pitchFamily="2" charset="-122"/>
                <a:ea typeface="宋体" panose="02010600030101010101" pitchFamily="2" charset="-122"/>
                <a:sym typeface="Symbol"/>
              </a:rPr>
              <a:t></a:t>
            </a:r>
          </a:p>
          <a:p>
            <a:pPr eaLnBrk="1" hangingPunct="1">
              <a:buFontTx/>
              <a:buNone/>
            </a:pPr>
            <a:r>
              <a:rPr lang="en-US" altLang="zh-CN" dirty="0" err="1" smtClean="0">
                <a:latin typeface="宋体" pitchFamily="2" charset="-122"/>
                <a:ea typeface="宋体" panose="02010600030101010101" pitchFamily="2" charset="-122"/>
                <a:sym typeface="Symbol"/>
              </a:rPr>
              <a:t>rparamrplist</a:t>
            </a:r>
            <a:endParaRPr lang="en-US" altLang="zh-CN" dirty="0" smtClean="0">
              <a:latin typeface="宋体" pitchFamily="2" charset="-122"/>
              <a:ea typeface="宋体" panose="02010600030101010101" pitchFamily="2" charset="-122"/>
              <a:sym typeface="Symbol"/>
            </a:endParaRPr>
          </a:p>
          <a:p>
            <a:pPr lvl="2" eaLnBrk="1" hangingPunct="1">
              <a:buFontTx/>
              <a:buNone/>
            </a:pP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eaLnBrk="1" hangingPunct="1">
              <a:buFontTx/>
              <a:buNone/>
            </a:pPr>
            <a:r>
              <a:rPr lang="en-US" altLang="zh-CN" dirty="0" err="1" smtClean="0">
                <a:latin typeface="宋体" panose="02010600030101010101" pitchFamily="2" charset="-122"/>
                <a:ea typeface="宋体" panose="02010600030101010101" pitchFamily="2" charset="-122"/>
                <a:cs typeface="Times New Roman" panose="02020603050405020304" pitchFamily="18" charset="0"/>
              </a:rPr>
              <a:t>rplist</a:t>
            </a:r>
            <a:r>
              <a:rPr lang="en-US" altLang="zh-CN" dirty="0" err="1">
                <a:latin typeface="宋体" panose="02010600030101010101" pitchFamily="2" charset="-122"/>
                <a:ea typeface="宋体" panose="02010600030101010101" pitchFamily="2" charset="-122"/>
                <a:cs typeface="Times New Roman" panose="02020603050405020304" pitchFamily="18" charset="0"/>
                <a:sym typeface="Symbol"/>
              </a:rPr>
              <a:t></a:t>
            </a:r>
            <a:r>
              <a:rPr lang="en-US" altLang="zh-CN" dirty="0" err="1" smtClean="0">
                <a:latin typeface="宋体" panose="02010600030101010101" pitchFamily="2" charset="-122"/>
                <a:ea typeface="宋体" panose="02010600030101010101" pitchFamily="2" charset="-122"/>
                <a:cs typeface="Times New Roman" panose="02020603050405020304" pitchFamily="18" charset="0"/>
              </a:rPr>
              <a:t>E</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en-US" altLang="zh-CN" dirty="0">
                <a:latin typeface="宋体" panose="02010600030101010101" pitchFamily="2" charset="-122"/>
                <a:ea typeface="宋体" panose="02010600030101010101" pitchFamily="2" charset="-122"/>
                <a:cs typeface="Times New Roman" panose="02020603050405020304" pitchFamily="18" charset="0"/>
              </a:rPr>
              <a:t>rplist</a:t>
            </a:r>
            <a:r>
              <a:rPr lang="en-US" altLang="zh-CN" dirty="0">
                <a:latin typeface="宋体" panose="02010600030101010101" pitchFamily="2" charset="-122"/>
                <a:ea typeface="宋体" panose="02010600030101010101" pitchFamily="2" charset="-122"/>
                <a:cs typeface="Times New Roman" panose="02020603050405020304" pitchFamily="18" charset="0"/>
                <a:sym typeface="Symbol"/>
              </a:rPr>
              <a:t></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rplist</a:t>
            </a:r>
            <a:r>
              <a:rPr lang="en-US" altLang="zh-CN" baseline="-25000" dirty="0" smtClean="0">
                <a:latin typeface="宋体" panose="02010600030101010101" pitchFamily="2" charset="-122"/>
                <a:ea typeface="宋体" panose="02010600030101010101" pitchFamily="2" charset="-122"/>
                <a:cs typeface="Times New Roman" panose="02020603050405020304" pitchFamily="18" charset="0"/>
              </a:rPr>
              <a:t>1</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,E</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标题 1"/>
          <p:cNvSpPr>
            <a:spLocks noGrp="1"/>
          </p:cNvSpPr>
          <p:nvPr>
            <p:ph type="title"/>
          </p:nvPr>
        </p:nvSpPr>
        <p:spPr>
          <a:xfrm>
            <a:off x="304800" y="152400"/>
            <a:ext cx="8610600" cy="838200"/>
          </a:xfrm>
        </p:spPr>
        <p:txBody>
          <a:bodyPr/>
          <a:lstStyle/>
          <a:p>
            <a:r>
              <a:rPr lang="zh-CN" altLang="en-US" dirty="0">
                <a:latin typeface="宋体" pitchFamily="2" charset="-122"/>
              </a:rPr>
              <a:t>表达式的类型检查</a:t>
            </a:r>
            <a:r>
              <a:rPr lang="en-US" altLang="zh-CN" dirty="0">
                <a:latin typeface="宋体" pitchFamily="2" charset="-122"/>
              </a:rPr>
              <a:t>(</a:t>
            </a:r>
            <a:r>
              <a:rPr lang="zh-CN" altLang="en-US" dirty="0" smtClean="0">
                <a:latin typeface="宋体" pitchFamily="2" charset="-122"/>
              </a:rPr>
              <a:t>续</a:t>
            </a:r>
            <a:r>
              <a:rPr lang="en-US" altLang="zh-CN" dirty="0">
                <a:latin typeface="宋体" pitchFamily="2" charset="-122"/>
              </a:rPr>
              <a:t>3</a:t>
            </a:r>
            <a:r>
              <a:rPr lang="zh-CN" altLang="en-US" dirty="0" smtClean="0">
                <a:latin typeface="宋体" pitchFamily="2" charset="-122"/>
              </a:rPr>
              <a:t>）</a:t>
            </a:r>
            <a:endParaRPr lang="zh-CN" altLang="en-US" dirty="0"/>
          </a:p>
        </p:txBody>
      </p:sp>
      <p:sp>
        <p:nvSpPr>
          <p:cNvPr id="13" name="矩形 12"/>
          <p:cNvSpPr/>
          <p:nvPr/>
        </p:nvSpPr>
        <p:spPr bwMode="auto">
          <a:xfrm>
            <a:off x="2096724" y="4059069"/>
            <a:ext cx="5535616" cy="49505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t>{ </a:t>
            </a:r>
            <a:r>
              <a:rPr lang="en-US" altLang="zh-CN" dirty="0" err="1" smtClean="0">
                <a:solidFill>
                  <a:srgbClr val="0000FF"/>
                </a:solidFill>
              </a:rPr>
              <a:t>rparam.num</a:t>
            </a:r>
            <a:r>
              <a:rPr lang="en-US" altLang="zh-CN" dirty="0" smtClean="0">
                <a:solidFill>
                  <a:srgbClr val="0000FF"/>
                </a:solidFill>
              </a:rPr>
              <a:t>=0;</a:t>
            </a:r>
            <a:r>
              <a:rPr lang="en-US" altLang="zh-CN" i="1" dirty="0" smtClean="0">
                <a:solidFill>
                  <a:srgbClr val="0000FF"/>
                </a:solidFill>
              </a:rPr>
              <a:t>  </a:t>
            </a:r>
            <a:r>
              <a:rPr lang="en-US" altLang="zh-CN" dirty="0" err="1" smtClean="0">
                <a:solidFill>
                  <a:srgbClr val="0000FF"/>
                </a:solidFill>
              </a:rPr>
              <a:t>rparam.type</a:t>
            </a:r>
            <a:r>
              <a:rPr lang="en-US" altLang="zh-CN" dirty="0" smtClean="0">
                <a:solidFill>
                  <a:srgbClr val="0000FF"/>
                </a:solidFill>
              </a:rPr>
              <a:t>=void; </a:t>
            </a:r>
            <a:r>
              <a:rPr lang="en-US" altLang="zh-CN" dirty="0" smtClean="0"/>
              <a:t>}</a:t>
            </a:r>
            <a:endParaRPr kumimoji="1" lang="zh-CN" altLang="en-US" sz="24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16" name="矩形 15"/>
          <p:cNvSpPr/>
          <p:nvPr/>
        </p:nvSpPr>
        <p:spPr bwMode="auto">
          <a:xfrm>
            <a:off x="2096724" y="5454224"/>
            <a:ext cx="5535616" cy="54006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smtClean="0"/>
              <a:t>{ </a:t>
            </a:r>
            <a:r>
              <a:rPr lang="en-US" altLang="zh-CN" dirty="0" err="1" smtClean="0">
                <a:solidFill>
                  <a:srgbClr val="0000FF"/>
                </a:solidFill>
              </a:rPr>
              <a:t>rplist.num</a:t>
            </a:r>
            <a:r>
              <a:rPr lang="en-US" altLang="zh-CN" dirty="0" smtClean="0">
                <a:solidFill>
                  <a:srgbClr val="0000FF"/>
                </a:solidFill>
              </a:rPr>
              <a:t>=1</a:t>
            </a:r>
            <a:r>
              <a:rPr lang="en-US" altLang="zh-CN" dirty="0">
                <a:solidFill>
                  <a:srgbClr val="0000FF"/>
                </a:solidFill>
              </a:rPr>
              <a:t>;  </a:t>
            </a:r>
            <a:r>
              <a:rPr lang="en-US" altLang="zh-CN" dirty="0" err="1">
                <a:solidFill>
                  <a:srgbClr val="0000FF"/>
                </a:solidFill>
              </a:rPr>
              <a:t>rplist.type</a:t>
            </a:r>
            <a:r>
              <a:rPr lang="en-US" altLang="zh-CN" dirty="0">
                <a:solidFill>
                  <a:srgbClr val="0000FF"/>
                </a:solidFill>
              </a:rPr>
              <a:t>=</a:t>
            </a:r>
            <a:r>
              <a:rPr lang="en-US" altLang="zh-CN" dirty="0" err="1">
                <a:solidFill>
                  <a:srgbClr val="0000FF"/>
                </a:solidFill>
              </a:rPr>
              <a:t>E.type</a:t>
            </a:r>
            <a:r>
              <a:rPr lang="en-US" altLang="zh-CN" dirty="0" smtClean="0">
                <a:solidFill>
                  <a:srgbClr val="0000FF"/>
                </a:solidFill>
              </a:rPr>
              <a:t>; </a:t>
            </a:r>
            <a:r>
              <a:rPr lang="en-US" altLang="zh-CN" dirty="0" smtClean="0"/>
              <a:t>}</a:t>
            </a:r>
            <a:endParaRPr kumimoji="1" lang="zh-CN" altLang="en-US" sz="24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17" name="矩形 16"/>
          <p:cNvSpPr/>
          <p:nvPr/>
        </p:nvSpPr>
        <p:spPr bwMode="auto">
          <a:xfrm>
            <a:off x="3491880" y="5904274"/>
            <a:ext cx="5535616" cy="86371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indent="0">
              <a:buNone/>
            </a:pPr>
            <a:r>
              <a:rPr lang="en-US" altLang="zh-CN" dirty="0" smtClean="0"/>
              <a:t>{ </a:t>
            </a:r>
            <a:r>
              <a:rPr lang="en-US" altLang="zh-CN" dirty="0" smtClean="0">
                <a:solidFill>
                  <a:srgbClr val="0000FF"/>
                </a:solidFill>
              </a:rPr>
              <a:t>rplist.num=rplist</a:t>
            </a:r>
            <a:r>
              <a:rPr lang="en-US" altLang="zh-CN" baseline="-25000" dirty="0" smtClean="0">
                <a:solidFill>
                  <a:srgbClr val="0000FF"/>
                </a:solidFill>
              </a:rPr>
              <a:t>1</a:t>
            </a:r>
            <a:r>
              <a:rPr lang="en-US" altLang="zh-CN" dirty="0" smtClean="0">
                <a:solidFill>
                  <a:srgbClr val="0000FF"/>
                </a:solidFill>
              </a:rPr>
              <a:t>.num+1</a:t>
            </a:r>
            <a:r>
              <a:rPr lang="en-US" altLang="zh-CN" dirty="0">
                <a:solidFill>
                  <a:srgbClr val="0000FF"/>
                </a:solidFill>
              </a:rPr>
              <a:t>;</a:t>
            </a:r>
            <a:endParaRPr lang="zh-CN" altLang="zh-CN" dirty="0">
              <a:solidFill>
                <a:srgbClr val="0000FF"/>
              </a:solidFill>
            </a:endParaRPr>
          </a:p>
          <a:p>
            <a:pPr marL="0" indent="0">
              <a:buNone/>
            </a:pPr>
            <a:r>
              <a:rPr lang="en-US" altLang="zh-CN" dirty="0" smtClean="0">
                <a:solidFill>
                  <a:srgbClr val="0000FF"/>
                </a:solidFill>
              </a:rPr>
              <a:t>   </a:t>
            </a:r>
            <a:r>
              <a:rPr lang="en-US" altLang="zh-CN" dirty="0" err="1" smtClean="0">
                <a:solidFill>
                  <a:srgbClr val="0000FF"/>
                </a:solidFill>
              </a:rPr>
              <a:t>rplist.type</a:t>
            </a:r>
            <a:r>
              <a:rPr lang="en-US" altLang="zh-CN" dirty="0" smtClean="0">
                <a:solidFill>
                  <a:srgbClr val="0000FF"/>
                </a:solidFill>
              </a:rPr>
              <a:t>=rplist</a:t>
            </a:r>
            <a:r>
              <a:rPr lang="en-US" altLang="zh-CN" baseline="-25000" dirty="0" smtClean="0">
                <a:solidFill>
                  <a:srgbClr val="0000FF"/>
                </a:solidFill>
              </a:rPr>
              <a:t>1</a:t>
            </a:r>
            <a:r>
              <a:rPr lang="en-US" altLang="zh-CN" dirty="0" smtClean="0">
                <a:solidFill>
                  <a:srgbClr val="0000FF"/>
                </a:solidFill>
              </a:rPr>
              <a:t>.type</a:t>
            </a:r>
            <a:r>
              <a:rPr lang="en-US" altLang="zh-CN" dirty="0">
                <a:solidFill>
                  <a:srgbClr val="0000FF"/>
                </a:solidFill>
                <a:sym typeface="Symbol"/>
              </a:rPr>
              <a:t></a:t>
            </a:r>
            <a:r>
              <a:rPr lang="en-US" altLang="zh-CN" dirty="0">
                <a:solidFill>
                  <a:srgbClr val="0000FF"/>
                </a:solidFill>
              </a:rPr>
              <a:t>E.type; </a:t>
            </a:r>
            <a:r>
              <a:rPr lang="en-US" altLang="zh-CN" dirty="0" smtClean="0"/>
              <a:t>}</a:t>
            </a:r>
            <a:endParaRPr lang="en-US" altLang="zh-CN" dirty="0">
              <a:latin typeface="宋体" pitchFamily="2" charset="-122"/>
            </a:endParaRPr>
          </a:p>
        </p:txBody>
      </p:sp>
    </p:spTree>
    <p:extLst>
      <p:ext uri="{BB962C8B-B14F-4D97-AF65-F5344CB8AC3E}">
        <p14:creationId xmlns:p14="http://schemas.microsoft.com/office/powerpoint/2010/main" val="69131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63">
                                            <p:txEl>
                                              <p:pRg st="0" end="0"/>
                                            </p:txEl>
                                          </p:spTgt>
                                        </p:tgtEl>
                                        <p:attrNameLst>
                                          <p:attrName>style.visibility</p:attrName>
                                        </p:attrNameLst>
                                      </p:cBhvr>
                                      <p:to>
                                        <p:strVal val="visible"/>
                                      </p:to>
                                    </p:set>
                                    <p:animEffect transition="in" filter="wipe(left)">
                                      <p:cBhvr>
                                        <p:cTn id="7" dur="500"/>
                                        <p:tgtEl>
                                          <p:spTgt spid="22426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4263">
                                            <p:txEl>
                                              <p:pRg st="7" end="7"/>
                                            </p:txEl>
                                          </p:spTgt>
                                        </p:tgtEl>
                                        <p:attrNameLst>
                                          <p:attrName>style.visibility</p:attrName>
                                        </p:attrNameLst>
                                      </p:cBhvr>
                                      <p:to>
                                        <p:strVal val="visible"/>
                                      </p:to>
                                    </p:set>
                                    <p:animEffect transition="in" filter="wipe(left)">
                                      <p:cBhvr>
                                        <p:cTn id="11" dur="500"/>
                                        <p:tgtEl>
                                          <p:spTgt spid="224263">
                                            <p:txEl>
                                              <p:pRg st="7" end="7"/>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4263">
                                            <p:txEl>
                                              <p:pRg st="8" end="8"/>
                                            </p:txEl>
                                          </p:spTgt>
                                        </p:tgtEl>
                                        <p:attrNameLst>
                                          <p:attrName>style.visibility</p:attrName>
                                        </p:attrNameLst>
                                      </p:cBhvr>
                                      <p:to>
                                        <p:strVal val="visible"/>
                                      </p:to>
                                    </p:set>
                                    <p:animEffect transition="in" filter="wipe(left)">
                                      <p:cBhvr>
                                        <p:cTn id="15" dur="500"/>
                                        <p:tgtEl>
                                          <p:spTgt spid="224263">
                                            <p:txEl>
                                              <p:pRg st="8" end="8"/>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4263">
                                            <p:txEl>
                                              <p:pRg st="10" end="10"/>
                                            </p:txEl>
                                          </p:spTgt>
                                        </p:tgtEl>
                                        <p:attrNameLst>
                                          <p:attrName>style.visibility</p:attrName>
                                        </p:attrNameLst>
                                      </p:cBhvr>
                                      <p:to>
                                        <p:strVal val="visible"/>
                                      </p:to>
                                    </p:set>
                                    <p:animEffect transition="in" filter="wipe(left)">
                                      <p:cBhvr>
                                        <p:cTn id="19" dur="500"/>
                                        <p:tgtEl>
                                          <p:spTgt spid="224263">
                                            <p:txEl>
                                              <p:pRg st="10" end="1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4263">
                                            <p:txEl>
                                              <p:pRg st="11" end="11"/>
                                            </p:txEl>
                                          </p:spTgt>
                                        </p:tgtEl>
                                        <p:attrNameLst>
                                          <p:attrName>style.visibility</p:attrName>
                                        </p:attrNameLst>
                                      </p:cBhvr>
                                      <p:to>
                                        <p:strVal val="visible"/>
                                      </p:to>
                                    </p:set>
                                    <p:animEffect transition="in" filter="wipe(left)">
                                      <p:cBhvr>
                                        <p:cTn id="23" dur="500"/>
                                        <p:tgtEl>
                                          <p:spTgt spid="224263">
                                            <p:txEl>
                                              <p:pRg st="11" end="1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up)">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animBg="1"/>
      <p:bldP spid="224263" grpId="0" uiExpand="1" build="p"/>
      <p:bldP spid="13" grpId="0" animBg="1"/>
      <p:bldP spid="16" grpId="0" animBg="1"/>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4"/>
          <p:cNvSpPr>
            <a:spLocks noGrp="1"/>
          </p:cNvSpPr>
          <p:nvPr>
            <p:ph type="sldNum" sz="quarter" idx="10"/>
          </p:nvPr>
        </p:nvSpPr>
        <p:spPr/>
        <p:txBody>
          <a:bodyPr/>
          <a:lstStyle/>
          <a:p>
            <a:pPr>
              <a:defRPr/>
            </a:pPr>
            <a:fld id="{BA66C7C4-5105-42EE-BE36-444B0E1A4D7A}" type="slidenum">
              <a:rPr lang="en-US" altLang="zh-CN"/>
              <a:pPr>
                <a:defRPr/>
              </a:pPr>
              <a:t>87</a:t>
            </a:fld>
            <a:endParaRPr lang="en-US" altLang="zh-CN"/>
          </a:p>
        </p:txBody>
      </p:sp>
      <p:sp>
        <p:nvSpPr>
          <p:cNvPr id="79880" name="Rectangle 6"/>
          <p:cNvSpPr>
            <a:spLocks noGrp="1" noChangeArrowheads="1"/>
          </p:cNvSpPr>
          <p:nvPr>
            <p:ph type="title"/>
          </p:nvPr>
        </p:nvSpPr>
        <p:spPr/>
        <p:txBody>
          <a:bodyPr/>
          <a:lstStyle/>
          <a:p>
            <a:pPr eaLnBrk="1" hangingPunct="1"/>
            <a:r>
              <a:rPr lang="en-US" altLang="zh-CN" dirty="0" smtClean="0">
                <a:latin typeface="宋体" pitchFamily="2" charset="-122"/>
              </a:rPr>
              <a:t>6.4.4 </a:t>
            </a:r>
            <a:r>
              <a:rPr lang="zh-CN" altLang="en-US" dirty="0" smtClean="0">
                <a:latin typeface="宋体" pitchFamily="2" charset="-122"/>
              </a:rPr>
              <a:t>语句的类型检查</a:t>
            </a:r>
          </a:p>
        </p:txBody>
      </p:sp>
      <p:sp>
        <p:nvSpPr>
          <p:cNvPr id="228359" name="Rectangle 7"/>
          <p:cNvSpPr>
            <a:spLocks noGrp="1" noChangeArrowheads="1"/>
          </p:cNvSpPr>
          <p:nvPr>
            <p:ph type="body" sz="half" idx="1"/>
          </p:nvPr>
        </p:nvSpPr>
        <p:spPr>
          <a:xfrm>
            <a:off x="228600" y="2483895"/>
            <a:ext cx="3353290" cy="3645405"/>
          </a:xfrm>
        </p:spPr>
        <p:txBody>
          <a:bodyPr/>
          <a:lstStyle/>
          <a:p>
            <a:pPr eaLnBrk="1" hangingPunct="1">
              <a:buFont typeface="Monotype Sorts" pitchFamily="2" charset="2"/>
              <a:buNone/>
            </a:pPr>
            <a:r>
              <a:rPr lang="en-US" altLang="zh-CN" dirty="0" err="1" smtClean="0">
                <a:latin typeface="宋体" pitchFamily="2" charset="-122"/>
              </a:rPr>
              <a:t>S</a:t>
            </a:r>
            <a:r>
              <a:rPr lang="en-US" altLang="zh-CN" dirty="0" err="1" smtClean="0">
                <a:latin typeface="宋体" pitchFamily="2" charset="-122"/>
                <a:sym typeface="Symbol" pitchFamily="18" charset="2"/>
              </a:rPr>
              <a:t></a:t>
            </a:r>
            <a:r>
              <a:rPr lang="en-US" altLang="zh-CN" dirty="0" err="1" smtClean="0">
                <a:latin typeface="宋体" pitchFamily="2" charset="-122"/>
              </a:rPr>
              <a:t>id</a:t>
            </a:r>
            <a:r>
              <a:rPr lang="en-US" altLang="zh-CN" dirty="0" smtClean="0">
                <a:latin typeface="宋体" pitchFamily="2" charset="-122"/>
              </a:rPr>
              <a:t>:=E</a:t>
            </a:r>
          </a:p>
          <a:p>
            <a:pPr lvl="2" eaLnBrk="1" hangingPunct="1">
              <a:buFontTx/>
              <a:buNone/>
            </a:pPr>
            <a:endParaRPr lang="en-US" altLang="zh-CN" dirty="0" smtClean="0">
              <a:latin typeface="宋体" pitchFamily="2" charset="-122"/>
            </a:endParaRPr>
          </a:p>
          <a:p>
            <a:pPr lvl="2" eaLnBrk="1" hangingPunct="1">
              <a:buFontTx/>
              <a:buNone/>
            </a:pPr>
            <a:endParaRPr lang="en-US" altLang="zh-CN" dirty="0" smtClean="0">
              <a:latin typeface="宋体" pitchFamily="2" charset="-122"/>
            </a:endParaRPr>
          </a:p>
          <a:p>
            <a:pPr eaLnBrk="1" hangingPunct="1">
              <a:buFont typeface="Monotype Sorts" pitchFamily="2" charset="2"/>
              <a:buNone/>
            </a:pPr>
            <a:r>
              <a:rPr lang="en-US" altLang="zh-CN" dirty="0" err="1" smtClean="0">
                <a:latin typeface="宋体" pitchFamily="2" charset="-122"/>
              </a:rPr>
              <a:t>S</a:t>
            </a:r>
            <a:r>
              <a:rPr lang="en-US" altLang="zh-CN" dirty="0" err="1" smtClean="0">
                <a:latin typeface="宋体" pitchFamily="2" charset="-122"/>
                <a:sym typeface="Symbol" pitchFamily="18" charset="2"/>
              </a:rPr>
              <a:t></a:t>
            </a:r>
            <a:r>
              <a:rPr lang="en-US" altLang="zh-CN" dirty="0" err="1" smtClean="0">
                <a:latin typeface="宋体" pitchFamily="2" charset="-122"/>
              </a:rPr>
              <a:t>if</a:t>
            </a:r>
            <a:r>
              <a:rPr lang="en-US" altLang="zh-CN" dirty="0" smtClean="0">
                <a:latin typeface="宋体" pitchFamily="2" charset="-122"/>
              </a:rPr>
              <a:t> E then S</a:t>
            </a:r>
            <a:r>
              <a:rPr lang="en-US" altLang="zh-CN" baseline="-25000" dirty="0" smtClean="0">
                <a:latin typeface="宋体" pitchFamily="2" charset="-122"/>
              </a:rPr>
              <a:t>1</a:t>
            </a:r>
            <a:r>
              <a:rPr lang="en-US" altLang="zh-CN" dirty="0" smtClean="0">
                <a:latin typeface="宋体" pitchFamily="2" charset="-122"/>
              </a:rPr>
              <a:t> </a:t>
            </a:r>
          </a:p>
          <a:p>
            <a:pPr lvl="2" eaLnBrk="1" hangingPunct="1">
              <a:buFontTx/>
              <a:buNone/>
            </a:pPr>
            <a:endParaRPr lang="en-US" altLang="zh-CN" dirty="0" smtClean="0">
              <a:latin typeface="宋体" pitchFamily="2" charset="-122"/>
            </a:endParaRPr>
          </a:p>
          <a:p>
            <a:pPr lvl="2" eaLnBrk="1" hangingPunct="1">
              <a:buFontTx/>
              <a:buNone/>
            </a:pPr>
            <a:endParaRPr lang="en-US" altLang="zh-CN" dirty="0" smtClean="0">
              <a:latin typeface="宋体" pitchFamily="2" charset="-122"/>
            </a:endParaRPr>
          </a:p>
          <a:p>
            <a:pPr eaLnBrk="1" hangingPunct="1">
              <a:buFont typeface="Monotype Sorts" pitchFamily="2" charset="2"/>
              <a:buNone/>
            </a:pPr>
            <a:r>
              <a:rPr lang="en-US" altLang="zh-CN" dirty="0" err="1" smtClean="0">
                <a:latin typeface="宋体" pitchFamily="2" charset="-122"/>
              </a:rPr>
              <a:t>S</a:t>
            </a:r>
            <a:r>
              <a:rPr lang="en-US" altLang="zh-CN" dirty="0" err="1" smtClean="0">
                <a:latin typeface="宋体" pitchFamily="2" charset="-122"/>
                <a:sym typeface="Symbol" pitchFamily="18" charset="2"/>
              </a:rPr>
              <a:t></a:t>
            </a:r>
            <a:r>
              <a:rPr lang="en-US" altLang="zh-CN" dirty="0" err="1" smtClean="0">
                <a:latin typeface="宋体" pitchFamily="2" charset="-122"/>
              </a:rPr>
              <a:t>while</a:t>
            </a:r>
            <a:r>
              <a:rPr lang="en-US" altLang="zh-CN" dirty="0" smtClean="0">
                <a:latin typeface="宋体" pitchFamily="2" charset="-122"/>
              </a:rPr>
              <a:t> E do S</a:t>
            </a:r>
            <a:r>
              <a:rPr lang="en-US" altLang="zh-CN" baseline="-25000" dirty="0" smtClean="0">
                <a:latin typeface="宋体" pitchFamily="2" charset="-122"/>
              </a:rPr>
              <a:t>1</a:t>
            </a:r>
          </a:p>
          <a:p>
            <a:pPr lvl="1" eaLnBrk="1" hangingPunct="1">
              <a:buFontTx/>
              <a:buNone/>
            </a:pPr>
            <a:endParaRPr lang="en-US" altLang="zh-CN" baseline="-25000" dirty="0" smtClean="0">
              <a:latin typeface="宋体" pitchFamily="2" charset="-122"/>
            </a:endParaRPr>
          </a:p>
        </p:txBody>
      </p:sp>
      <p:sp>
        <p:nvSpPr>
          <p:cNvPr id="2" name="矩形 1"/>
          <p:cNvSpPr/>
          <p:nvPr/>
        </p:nvSpPr>
        <p:spPr bwMode="auto">
          <a:xfrm>
            <a:off x="1916705" y="2483895"/>
            <a:ext cx="6480720" cy="9001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solidFill>
                  <a:srgbClr val="0000FF"/>
                </a:solidFill>
              </a:rPr>
              <a:t>{ if (</a:t>
            </a:r>
            <a:r>
              <a:rPr lang="en-US" altLang="zh-CN" dirty="0" err="1">
                <a:solidFill>
                  <a:srgbClr val="0000FF"/>
                </a:solidFill>
              </a:rPr>
              <a:t>gettype</a:t>
            </a:r>
            <a:r>
              <a:rPr lang="en-US" altLang="zh-CN" dirty="0">
                <a:solidFill>
                  <a:srgbClr val="0000FF"/>
                </a:solidFill>
              </a:rPr>
              <a:t>(</a:t>
            </a:r>
            <a:r>
              <a:rPr lang="en-US" altLang="zh-CN" dirty="0" err="1">
                <a:solidFill>
                  <a:srgbClr val="0000FF"/>
                </a:solidFill>
              </a:rPr>
              <a:t>id.entry</a:t>
            </a:r>
            <a:r>
              <a:rPr lang="en-US" altLang="zh-CN" dirty="0">
                <a:solidFill>
                  <a:srgbClr val="0000FF"/>
                </a:solidFill>
              </a:rPr>
              <a:t>) ==</a:t>
            </a:r>
            <a:r>
              <a:rPr lang="en-US" altLang="zh-CN" dirty="0" err="1">
                <a:solidFill>
                  <a:srgbClr val="0000FF"/>
                </a:solidFill>
              </a:rPr>
              <a:t>E.type</a:t>
            </a:r>
            <a:r>
              <a:rPr lang="en-US" altLang="zh-CN" dirty="0">
                <a:solidFill>
                  <a:srgbClr val="0000FF"/>
                </a:solidFill>
              </a:rPr>
              <a:t>)  </a:t>
            </a:r>
            <a:r>
              <a:rPr lang="en-US" altLang="zh-CN" dirty="0" err="1">
                <a:solidFill>
                  <a:srgbClr val="0000FF"/>
                </a:solidFill>
              </a:rPr>
              <a:t>S.type</a:t>
            </a:r>
            <a:r>
              <a:rPr lang="en-US" altLang="zh-CN" dirty="0">
                <a:solidFill>
                  <a:srgbClr val="0000FF"/>
                </a:solidFill>
              </a:rPr>
              <a:t>=void;</a:t>
            </a:r>
            <a:endParaRPr lang="zh-CN" altLang="zh-CN" dirty="0">
              <a:solidFill>
                <a:srgbClr val="0000FF"/>
              </a:solidFill>
            </a:endParaRPr>
          </a:p>
          <a:p>
            <a:r>
              <a:rPr lang="en-US" altLang="zh-CN" dirty="0" smtClean="0">
                <a:solidFill>
                  <a:srgbClr val="0000FF"/>
                </a:solidFill>
              </a:rPr>
              <a:t>  else  </a:t>
            </a:r>
            <a:r>
              <a:rPr lang="en-US" altLang="zh-CN" dirty="0" err="1">
                <a:solidFill>
                  <a:srgbClr val="0000FF"/>
                </a:solidFill>
              </a:rPr>
              <a:t>S.type</a:t>
            </a:r>
            <a:r>
              <a:rPr lang="en-US" altLang="zh-CN" dirty="0">
                <a:solidFill>
                  <a:srgbClr val="0000FF"/>
                </a:solidFill>
              </a:rPr>
              <a:t>=</a:t>
            </a:r>
            <a:r>
              <a:rPr lang="en-US" altLang="zh-CN" dirty="0" err="1">
                <a:solidFill>
                  <a:srgbClr val="0000FF"/>
                </a:solidFill>
              </a:rPr>
              <a:t>type_error</a:t>
            </a:r>
            <a:r>
              <a:rPr lang="en-US" altLang="zh-CN" dirty="0">
                <a:solidFill>
                  <a:srgbClr val="0000FF"/>
                </a:solidFill>
              </a:rPr>
              <a:t>; }</a:t>
            </a:r>
            <a:endParaRPr kumimoji="1" lang="zh-CN" altLang="en-US" sz="2400" b="1" u="none" strike="noStrike" cap="none" normalizeH="0" baseline="0" dirty="0" smtClean="0">
              <a:ln>
                <a:noFill/>
              </a:ln>
              <a:solidFill>
                <a:srgbClr val="0000FF"/>
              </a:solidFill>
              <a:effectLst/>
            </a:endParaRPr>
          </a:p>
        </p:txBody>
      </p:sp>
      <p:sp>
        <p:nvSpPr>
          <p:cNvPr id="16" name="矩形 15"/>
          <p:cNvSpPr/>
          <p:nvPr/>
        </p:nvSpPr>
        <p:spPr bwMode="auto">
          <a:xfrm>
            <a:off x="2996825" y="3744035"/>
            <a:ext cx="5850650" cy="9001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smtClean="0">
                <a:solidFill>
                  <a:srgbClr val="0000FF"/>
                </a:solidFill>
              </a:rPr>
              <a:t>{  if </a:t>
            </a:r>
            <a:r>
              <a:rPr lang="en-US" altLang="zh-CN" dirty="0">
                <a:solidFill>
                  <a:srgbClr val="0000FF"/>
                </a:solidFill>
              </a:rPr>
              <a:t>(</a:t>
            </a:r>
            <a:r>
              <a:rPr lang="en-US" altLang="zh-CN" dirty="0" err="1">
                <a:solidFill>
                  <a:srgbClr val="0000FF"/>
                </a:solidFill>
              </a:rPr>
              <a:t>E.type</a:t>
            </a:r>
            <a:r>
              <a:rPr lang="en-US" altLang="zh-CN" dirty="0">
                <a:solidFill>
                  <a:srgbClr val="0000FF"/>
                </a:solidFill>
              </a:rPr>
              <a:t>==</a:t>
            </a:r>
            <a:r>
              <a:rPr lang="en-US" altLang="zh-CN" dirty="0" err="1">
                <a:solidFill>
                  <a:srgbClr val="0000FF"/>
                </a:solidFill>
              </a:rPr>
              <a:t>boolean</a:t>
            </a:r>
            <a:r>
              <a:rPr lang="en-US" altLang="zh-CN" dirty="0">
                <a:solidFill>
                  <a:srgbClr val="0000FF"/>
                </a:solidFill>
              </a:rPr>
              <a:t>)  </a:t>
            </a:r>
            <a:r>
              <a:rPr lang="en-US" altLang="zh-CN" dirty="0" err="1">
                <a:solidFill>
                  <a:srgbClr val="0000FF"/>
                </a:solidFill>
              </a:rPr>
              <a:t>S.type</a:t>
            </a:r>
            <a:r>
              <a:rPr lang="en-US" altLang="zh-CN" dirty="0">
                <a:solidFill>
                  <a:srgbClr val="0000FF"/>
                </a:solidFill>
              </a:rPr>
              <a:t>=S</a:t>
            </a:r>
            <a:r>
              <a:rPr lang="en-US" altLang="zh-CN" baseline="-25000" dirty="0">
                <a:solidFill>
                  <a:srgbClr val="0000FF"/>
                </a:solidFill>
              </a:rPr>
              <a:t>1</a:t>
            </a:r>
            <a:r>
              <a:rPr lang="en-US" altLang="zh-CN" dirty="0">
                <a:solidFill>
                  <a:srgbClr val="0000FF"/>
                </a:solidFill>
              </a:rPr>
              <a:t>.type;</a:t>
            </a:r>
            <a:endParaRPr lang="zh-CN" altLang="zh-CN" dirty="0">
              <a:solidFill>
                <a:srgbClr val="0000FF"/>
              </a:solidFill>
            </a:endParaRPr>
          </a:p>
          <a:p>
            <a:r>
              <a:rPr lang="en-US" altLang="zh-CN" dirty="0" smtClean="0">
                <a:solidFill>
                  <a:srgbClr val="0000FF"/>
                </a:solidFill>
              </a:rPr>
              <a:t>   else  </a:t>
            </a:r>
            <a:r>
              <a:rPr lang="en-US" altLang="zh-CN" dirty="0" err="1">
                <a:solidFill>
                  <a:srgbClr val="0000FF"/>
                </a:solidFill>
              </a:rPr>
              <a:t>S.type</a:t>
            </a:r>
            <a:r>
              <a:rPr lang="en-US" altLang="zh-CN" dirty="0">
                <a:solidFill>
                  <a:srgbClr val="0000FF"/>
                </a:solidFill>
              </a:rPr>
              <a:t>=</a:t>
            </a:r>
            <a:r>
              <a:rPr lang="en-US" altLang="zh-CN" dirty="0" err="1">
                <a:solidFill>
                  <a:srgbClr val="0000FF"/>
                </a:solidFill>
              </a:rPr>
              <a:t>type_error</a:t>
            </a:r>
            <a:r>
              <a:rPr lang="en-US" altLang="zh-CN" dirty="0">
                <a:solidFill>
                  <a:srgbClr val="0000FF"/>
                </a:solidFill>
              </a:rPr>
              <a:t>; </a:t>
            </a:r>
            <a:r>
              <a:rPr lang="en-US" altLang="zh-CN" dirty="0" smtClean="0">
                <a:solidFill>
                  <a:srgbClr val="0000FF"/>
                </a:solidFill>
              </a:rPr>
              <a:t> </a:t>
            </a:r>
            <a:r>
              <a:rPr lang="en-US" altLang="zh-CN" dirty="0">
                <a:solidFill>
                  <a:srgbClr val="0000FF"/>
                </a:solidFill>
              </a:rPr>
              <a:t>}</a:t>
            </a:r>
            <a:endParaRPr kumimoji="1" lang="zh-CN" altLang="en-US" sz="2400" b="1" u="none" strike="noStrike" cap="none" normalizeH="0" baseline="0" dirty="0" smtClean="0">
              <a:ln>
                <a:noFill/>
              </a:ln>
              <a:solidFill>
                <a:srgbClr val="0000FF"/>
              </a:solidFill>
              <a:effectLst/>
            </a:endParaRPr>
          </a:p>
        </p:txBody>
      </p:sp>
      <p:sp>
        <p:nvSpPr>
          <p:cNvPr id="17" name="矩形 16"/>
          <p:cNvSpPr/>
          <p:nvPr/>
        </p:nvSpPr>
        <p:spPr bwMode="auto">
          <a:xfrm>
            <a:off x="3149225" y="5004175"/>
            <a:ext cx="5850650" cy="9001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smtClean="0">
                <a:solidFill>
                  <a:srgbClr val="0000FF"/>
                </a:solidFill>
              </a:rPr>
              <a:t>{  if </a:t>
            </a:r>
            <a:r>
              <a:rPr lang="en-US" altLang="zh-CN" dirty="0">
                <a:solidFill>
                  <a:srgbClr val="0000FF"/>
                </a:solidFill>
              </a:rPr>
              <a:t>(</a:t>
            </a:r>
            <a:r>
              <a:rPr lang="en-US" altLang="zh-CN" dirty="0" err="1">
                <a:solidFill>
                  <a:srgbClr val="0000FF"/>
                </a:solidFill>
              </a:rPr>
              <a:t>E.type</a:t>
            </a:r>
            <a:r>
              <a:rPr lang="en-US" altLang="zh-CN" dirty="0">
                <a:solidFill>
                  <a:srgbClr val="0000FF"/>
                </a:solidFill>
              </a:rPr>
              <a:t>==</a:t>
            </a:r>
            <a:r>
              <a:rPr lang="en-US" altLang="zh-CN" dirty="0" err="1">
                <a:solidFill>
                  <a:srgbClr val="0000FF"/>
                </a:solidFill>
              </a:rPr>
              <a:t>boolean</a:t>
            </a:r>
            <a:r>
              <a:rPr lang="en-US" altLang="zh-CN" dirty="0">
                <a:solidFill>
                  <a:srgbClr val="0000FF"/>
                </a:solidFill>
              </a:rPr>
              <a:t>)  </a:t>
            </a:r>
            <a:r>
              <a:rPr lang="en-US" altLang="zh-CN" dirty="0" err="1">
                <a:solidFill>
                  <a:srgbClr val="0000FF"/>
                </a:solidFill>
              </a:rPr>
              <a:t>S.type</a:t>
            </a:r>
            <a:r>
              <a:rPr lang="en-US" altLang="zh-CN" dirty="0">
                <a:solidFill>
                  <a:srgbClr val="0000FF"/>
                </a:solidFill>
              </a:rPr>
              <a:t>=S</a:t>
            </a:r>
            <a:r>
              <a:rPr lang="en-US" altLang="zh-CN" baseline="-25000" dirty="0">
                <a:solidFill>
                  <a:srgbClr val="0000FF"/>
                </a:solidFill>
              </a:rPr>
              <a:t>1</a:t>
            </a:r>
            <a:r>
              <a:rPr lang="en-US" altLang="zh-CN" dirty="0">
                <a:solidFill>
                  <a:srgbClr val="0000FF"/>
                </a:solidFill>
              </a:rPr>
              <a:t>.type;</a:t>
            </a:r>
            <a:endParaRPr lang="zh-CN" altLang="zh-CN" dirty="0">
              <a:solidFill>
                <a:srgbClr val="0000FF"/>
              </a:solidFill>
            </a:endParaRPr>
          </a:p>
          <a:p>
            <a:r>
              <a:rPr lang="en-US" altLang="zh-CN" dirty="0" smtClean="0">
                <a:solidFill>
                  <a:srgbClr val="0000FF"/>
                </a:solidFill>
              </a:rPr>
              <a:t>   else  </a:t>
            </a:r>
            <a:r>
              <a:rPr lang="en-US" altLang="zh-CN" dirty="0" err="1">
                <a:solidFill>
                  <a:srgbClr val="0000FF"/>
                </a:solidFill>
              </a:rPr>
              <a:t>S.type</a:t>
            </a:r>
            <a:r>
              <a:rPr lang="en-US" altLang="zh-CN" dirty="0">
                <a:solidFill>
                  <a:srgbClr val="0000FF"/>
                </a:solidFill>
              </a:rPr>
              <a:t>=</a:t>
            </a:r>
            <a:r>
              <a:rPr lang="en-US" altLang="zh-CN" dirty="0" err="1">
                <a:solidFill>
                  <a:srgbClr val="0000FF"/>
                </a:solidFill>
              </a:rPr>
              <a:t>type_error</a:t>
            </a:r>
            <a:r>
              <a:rPr lang="en-US" altLang="zh-CN" dirty="0">
                <a:solidFill>
                  <a:srgbClr val="0000FF"/>
                </a:solidFill>
              </a:rPr>
              <a:t>; </a:t>
            </a:r>
            <a:r>
              <a:rPr lang="en-US" altLang="zh-CN" dirty="0" smtClean="0">
                <a:solidFill>
                  <a:srgbClr val="0000FF"/>
                </a:solidFill>
              </a:rPr>
              <a:t> </a:t>
            </a:r>
            <a:r>
              <a:rPr lang="en-US" altLang="zh-CN" dirty="0">
                <a:solidFill>
                  <a:srgbClr val="0000FF"/>
                </a:solidFill>
              </a:rPr>
              <a:t>}</a:t>
            </a:r>
            <a:endParaRPr kumimoji="1" lang="zh-CN" altLang="en-US" sz="2400" b="1" u="none" strike="noStrike" cap="none" normalizeH="0" baseline="0" dirty="0" smtClean="0">
              <a:ln>
                <a:noFill/>
              </a:ln>
              <a:solidFill>
                <a:srgbClr val="0000FF"/>
              </a:solidFill>
              <a:effectLst/>
            </a:endParaRPr>
          </a:p>
        </p:txBody>
      </p:sp>
      <p:sp>
        <p:nvSpPr>
          <p:cNvPr id="19" name="Text Box 9"/>
          <p:cNvSpPr txBox="1">
            <a:spLocks noChangeArrowheads="1"/>
          </p:cNvSpPr>
          <p:nvPr/>
        </p:nvSpPr>
        <p:spPr bwMode="auto">
          <a:xfrm>
            <a:off x="476545" y="1337863"/>
            <a:ext cx="8506780" cy="83099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dirty="0">
                <a:ea typeface="宋体" pitchFamily="2" charset="-122"/>
              </a:rPr>
              <a:t>综合</a:t>
            </a:r>
            <a:r>
              <a:rPr lang="zh-CN" altLang="en-US" dirty="0" smtClean="0">
                <a:ea typeface="宋体" pitchFamily="2" charset="-122"/>
              </a:rPr>
              <a:t>属性</a:t>
            </a:r>
            <a:r>
              <a:rPr lang="en-US" altLang="zh-CN" dirty="0" err="1" smtClean="0">
                <a:ea typeface="宋体" pitchFamily="2" charset="-122"/>
              </a:rPr>
              <a:t>S.type</a:t>
            </a:r>
            <a:r>
              <a:rPr lang="zh-CN" altLang="en-US" dirty="0">
                <a:ea typeface="宋体" pitchFamily="2" charset="-122"/>
              </a:rPr>
              <a:t>，类型体制指派</a:t>
            </a:r>
            <a:r>
              <a:rPr lang="zh-CN" altLang="en-US" dirty="0" smtClean="0">
                <a:ea typeface="宋体" pitchFamily="2" charset="-122"/>
              </a:rPr>
              <a:t>给语句的类型表达式。</a:t>
            </a:r>
            <a:endParaRPr lang="en-US" altLang="zh-CN" dirty="0" smtClean="0">
              <a:ea typeface="宋体" pitchFamily="2" charset="-122"/>
            </a:endParaRPr>
          </a:p>
          <a:p>
            <a:pPr eaLnBrk="1" hangingPunct="1"/>
            <a:r>
              <a:rPr lang="zh-CN" altLang="en-US" dirty="0" smtClean="0">
                <a:ea typeface="宋体" pitchFamily="2" charset="-122"/>
              </a:rPr>
              <a:t>语句中没有类型错误，则指派 </a:t>
            </a:r>
            <a:r>
              <a:rPr lang="en-US" altLang="zh-CN" dirty="0" smtClean="0">
                <a:ea typeface="宋体" pitchFamily="2" charset="-122"/>
              </a:rPr>
              <a:t>void; </a:t>
            </a:r>
            <a:r>
              <a:rPr lang="zh-CN" altLang="en-US" dirty="0" smtClean="0">
                <a:ea typeface="宋体" pitchFamily="2" charset="-122"/>
              </a:rPr>
              <a:t>否则，指派</a:t>
            </a:r>
            <a:r>
              <a:rPr lang="en-US" altLang="zh-CN" dirty="0" err="1" smtClean="0">
                <a:ea typeface="宋体" pitchFamily="2" charset="-122"/>
              </a:rPr>
              <a:t>type_error</a:t>
            </a:r>
            <a:r>
              <a:rPr lang="zh-CN" altLang="en-US" dirty="0" smtClean="0">
                <a:ea typeface="宋体" pitchFamily="2" charset="-122"/>
              </a:rPr>
              <a:t>。</a:t>
            </a:r>
            <a:endParaRPr lang="zh-CN" altLang="en-US"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9">
                                            <p:txEl>
                                              <p:pRg st="0" end="0"/>
                                            </p:txEl>
                                          </p:spTgt>
                                        </p:tgtEl>
                                        <p:attrNameLst>
                                          <p:attrName>style.visibility</p:attrName>
                                        </p:attrNameLst>
                                      </p:cBhvr>
                                      <p:to>
                                        <p:strVal val="visible"/>
                                      </p:to>
                                    </p:set>
                                    <p:animEffect transition="in" filter="wipe(left)">
                                      <p:cBhvr>
                                        <p:cTn id="12" dur="500"/>
                                        <p:tgtEl>
                                          <p:spTgt spid="228359">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28359">
                                            <p:txEl>
                                              <p:pRg st="3" end="3"/>
                                            </p:txEl>
                                          </p:spTgt>
                                        </p:tgtEl>
                                        <p:attrNameLst>
                                          <p:attrName>style.visibility</p:attrName>
                                        </p:attrNameLst>
                                      </p:cBhvr>
                                      <p:to>
                                        <p:strVal val="visible"/>
                                      </p:to>
                                    </p:set>
                                    <p:animEffect transition="in" filter="wipe(left)">
                                      <p:cBhvr>
                                        <p:cTn id="16" dur="500"/>
                                        <p:tgtEl>
                                          <p:spTgt spid="228359">
                                            <p:txEl>
                                              <p:pRg st="3" end="3"/>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8359">
                                            <p:txEl>
                                              <p:pRg st="6" end="6"/>
                                            </p:txEl>
                                          </p:spTgt>
                                        </p:tgtEl>
                                        <p:attrNameLst>
                                          <p:attrName>style.visibility</p:attrName>
                                        </p:attrNameLst>
                                      </p:cBhvr>
                                      <p:to>
                                        <p:strVal val="visible"/>
                                      </p:to>
                                    </p:set>
                                    <p:animEffect transition="in" filter="wipe(left)">
                                      <p:cBhvr>
                                        <p:cTn id="20" dur="500"/>
                                        <p:tgtEl>
                                          <p:spTgt spid="22835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9" grpId="0" uiExpand="1" build="p" autoUpdateAnimBg="0"/>
      <p:bldP spid="2" grpId="0" animBg="1"/>
      <p:bldP spid="16" grpId="0" animBg="1"/>
      <p:bldP spid="17" grpId="0" animBg="1"/>
      <p:bldP spid="19"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矩形 15"/>
          <p:cNvSpPr/>
          <p:nvPr/>
        </p:nvSpPr>
        <p:spPr bwMode="auto">
          <a:xfrm>
            <a:off x="1736685" y="1088740"/>
            <a:ext cx="7263190" cy="3420381"/>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110000"/>
              </a:lnSpc>
            </a:pPr>
            <a:r>
              <a:rPr lang="en-US" altLang="zh-CN" dirty="0" smtClean="0">
                <a:solidFill>
                  <a:srgbClr val="0000FF"/>
                </a:solidFill>
              </a:rPr>
              <a:t>             {</a:t>
            </a:r>
          </a:p>
          <a:p>
            <a:pPr>
              <a:lnSpc>
                <a:spcPct val="110000"/>
              </a:lnSpc>
            </a:pPr>
            <a:r>
              <a:rPr lang="zh-CN" altLang="zh-CN" dirty="0" smtClean="0">
                <a:solidFill>
                  <a:srgbClr val="0000FF"/>
                </a:solidFill>
              </a:rPr>
              <a:t> </a:t>
            </a:r>
            <a:r>
              <a:rPr lang="en-US" altLang="zh-CN" dirty="0">
                <a:solidFill>
                  <a:srgbClr val="0000FF"/>
                </a:solidFill>
              </a:rPr>
              <a:t>if ((</a:t>
            </a:r>
            <a:r>
              <a:rPr lang="en-US" altLang="zh-CN" dirty="0" err="1">
                <a:solidFill>
                  <a:srgbClr val="0000FF"/>
                </a:solidFill>
              </a:rPr>
              <a:t>gettype</a:t>
            </a:r>
            <a:r>
              <a:rPr lang="en-US" altLang="zh-CN" dirty="0">
                <a:solidFill>
                  <a:srgbClr val="0000FF"/>
                </a:solidFill>
              </a:rPr>
              <a:t>(</a:t>
            </a:r>
            <a:r>
              <a:rPr lang="en-US" altLang="zh-CN" dirty="0" err="1">
                <a:solidFill>
                  <a:srgbClr val="0000FF"/>
                </a:solidFill>
              </a:rPr>
              <a:t>id.entry</a:t>
            </a:r>
            <a:r>
              <a:rPr lang="en-US" altLang="zh-CN" dirty="0">
                <a:solidFill>
                  <a:srgbClr val="0000FF"/>
                </a:solidFill>
              </a:rPr>
              <a:t>)==proc)&amp;&amp;( </a:t>
            </a:r>
            <a:r>
              <a:rPr lang="en-US" altLang="zh-CN" dirty="0" err="1">
                <a:solidFill>
                  <a:srgbClr val="0000FF"/>
                </a:solidFill>
              </a:rPr>
              <a:t>rparam.num</a:t>
            </a:r>
            <a:r>
              <a:rPr lang="en-US" altLang="zh-CN" dirty="0">
                <a:solidFill>
                  <a:srgbClr val="0000FF"/>
                </a:solidFill>
              </a:rPr>
              <a:t>==0))</a:t>
            </a:r>
            <a:endParaRPr lang="zh-CN" altLang="zh-CN" dirty="0">
              <a:solidFill>
                <a:srgbClr val="0000FF"/>
              </a:solidFill>
            </a:endParaRPr>
          </a:p>
          <a:p>
            <a:pPr>
              <a:lnSpc>
                <a:spcPct val="110000"/>
              </a:lnSpc>
            </a:pPr>
            <a:r>
              <a:rPr lang="en-US" altLang="zh-CN" dirty="0" smtClean="0">
                <a:solidFill>
                  <a:srgbClr val="0000FF"/>
                </a:solidFill>
              </a:rPr>
              <a:t>      </a:t>
            </a:r>
            <a:r>
              <a:rPr lang="en-US" altLang="zh-CN" dirty="0" err="1" smtClean="0">
                <a:solidFill>
                  <a:srgbClr val="0000FF"/>
                </a:solidFill>
              </a:rPr>
              <a:t>S.type</a:t>
            </a:r>
            <a:r>
              <a:rPr lang="en-US" altLang="zh-CN" dirty="0" smtClean="0">
                <a:solidFill>
                  <a:srgbClr val="0000FF"/>
                </a:solidFill>
              </a:rPr>
              <a:t>=void</a:t>
            </a:r>
            <a:r>
              <a:rPr lang="en-US" altLang="zh-CN" dirty="0">
                <a:solidFill>
                  <a:srgbClr val="0000FF"/>
                </a:solidFill>
              </a:rPr>
              <a:t>;</a:t>
            </a:r>
            <a:endParaRPr lang="zh-CN" altLang="zh-CN" dirty="0">
              <a:solidFill>
                <a:srgbClr val="0000FF"/>
              </a:solidFill>
            </a:endParaRPr>
          </a:p>
          <a:p>
            <a:pPr>
              <a:lnSpc>
                <a:spcPct val="110000"/>
              </a:lnSpc>
            </a:pPr>
            <a:r>
              <a:rPr lang="en-US" altLang="zh-CN" dirty="0">
                <a:solidFill>
                  <a:srgbClr val="0000FF"/>
                </a:solidFill>
              </a:rPr>
              <a:t>else if ((</a:t>
            </a:r>
            <a:r>
              <a:rPr lang="en-US" altLang="zh-CN" dirty="0" err="1">
                <a:solidFill>
                  <a:srgbClr val="0000FF"/>
                </a:solidFill>
              </a:rPr>
              <a:t>gettype</a:t>
            </a:r>
            <a:r>
              <a:rPr lang="en-US" altLang="zh-CN" dirty="0">
                <a:solidFill>
                  <a:srgbClr val="0000FF"/>
                </a:solidFill>
              </a:rPr>
              <a:t>(</a:t>
            </a:r>
            <a:r>
              <a:rPr lang="en-US" altLang="zh-CN" dirty="0" err="1">
                <a:solidFill>
                  <a:srgbClr val="0000FF"/>
                </a:solidFill>
              </a:rPr>
              <a:t>id.entry</a:t>
            </a:r>
            <a:r>
              <a:rPr lang="en-US" altLang="zh-CN" dirty="0">
                <a:solidFill>
                  <a:srgbClr val="0000FF"/>
                </a:solidFill>
              </a:rPr>
              <a:t>)==proc) &amp;&amp;</a:t>
            </a:r>
            <a:endParaRPr lang="zh-CN" altLang="zh-CN" dirty="0">
              <a:solidFill>
                <a:srgbClr val="0000FF"/>
              </a:solidFill>
            </a:endParaRPr>
          </a:p>
          <a:p>
            <a:pPr>
              <a:lnSpc>
                <a:spcPct val="110000"/>
              </a:lnSpc>
            </a:pPr>
            <a:r>
              <a:rPr lang="pt-BR" altLang="zh-CN" dirty="0" smtClean="0">
                <a:solidFill>
                  <a:srgbClr val="0000FF"/>
                </a:solidFill>
              </a:rPr>
              <a:t>            ( </a:t>
            </a:r>
            <a:r>
              <a:rPr lang="pt-BR" altLang="zh-CN" dirty="0">
                <a:solidFill>
                  <a:srgbClr val="0000FF"/>
                </a:solidFill>
              </a:rPr>
              <a:t>rparam.num==getpnum(id.entry)) &amp;&amp;</a:t>
            </a:r>
            <a:endParaRPr lang="zh-CN" altLang="zh-CN" dirty="0">
              <a:solidFill>
                <a:srgbClr val="0000FF"/>
              </a:solidFill>
            </a:endParaRPr>
          </a:p>
          <a:p>
            <a:pPr>
              <a:lnSpc>
                <a:spcPct val="110000"/>
              </a:lnSpc>
            </a:pPr>
            <a:r>
              <a:rPr lang="en-US" altLang="zh-CN" dirty="0" smtClean="0">
                <a:solidFill>
                  <a:srgbClr val="0000FF"/>
                </a:solidFill>
              </a:rPr>
              <a:t>            (</a:t>
            </a:r>
            <a:r>
              <a:rPr lang="en-US" altLang="zh-CN" dirty="0" err="1">
                <a:solidFill>
                  <a:srgbClr val="0000FF"/>
                </a:solidFill>
              </a:rPr>
              <a:t>checkptype</a:t>
            </a:r>
            <a:r>
              <a:rPr lang="en-US" altLang="zh-CN" dirty="0">
                <a:solidFill>
                  <a:srgbClr val="0000FF"/>
                </a:solidFill>
              </a:rPr>
              <a:t>(</a:t>
            </a:r>
            <a:r>
              <a:rPr lang="en-US" altLang="zh-CN" dirty="0" err="1">
                <a:solidFill>
                  <a:srgbClr val="0000FF"/>
                </a:solidFill>
              </a:rPr>
              <a:t>id.entry</a:t>
            </a:r>
            <a:r>
              <a:rPr lang="en-US" altLang="zh-CN" dirty="0">
                <a:solidFill>
                  <a:srgbClr val="0000FF"/>
                </a:solidFill>
              </a:rPr>
              <a:t>, </a:t>
            </a:r>
            <a:r>
              <a:rPr lang="en-US" altLang="zh-CN" dirty="0" err="1">
                <a:solidFill>
                  <a:srgbClr val="0000FF"/>
                </a:solidFill>
              </a:rPr>
              <a:t>rparam.type</a:t>
            </a:r>
            <a:r>
              <a:rPr lang="en-US" altLang="zh-CN" dirty="0">
                <a:solidFill>
                  <a:srgbClr val="0000FF"/>
                </a:solidFill>
              </a:rPr>
              <a:t>)))</a:t>
            </a:r>
            <a:endParaRPr lang="zh-CN" altLang="zh-CN" dirty="0">
              <a:solidFill>
                <a:srgbClr val="0000FF"/>
              </a:solidFill>
            </a:endParaRPr>
          </a:p>
          <a:p>
            <a:pPr>
              <a:lnSpc>
                <a:spcPct val="110000"/>
              </a:lnSpc>
            </a:pPr>
            <a:r>
              <a:rPr lang="en-US" altLang="zh-CN" dirty="0" smtClean="0">
                <a:solidFill>
                  <a:srgbClr val="0000FF"/>
                </a:solidFill>
              </a:rPr>
              <a:t>            </a:t>
            </a:r>
            <a:r>
              <a:rPr lang="en-US" altLang="zh-CN" dirty="0" err="1" smtClean="0">
                <a:solidFill>
                  <a:srgbClr val="0000FF"/>
                </a:solidFill>
              </a:rPr>
              <a:t>S.type</a:t>
            </a:r>
            <a:r>
              <a:rPr lang="en-US" altLang="zh-CN" dirty="0" smtClean="0">
                <a:solidFill>
                  <a:srgbClr val="0000FF"/>
                </a:solidFill>
              </a:rPr>
              <a:t>=void</a:t>
            </a:r>
            <a:r>
              <a:rPr lang="en-US" altLang="zh-CN" dirty="0">
                <a:solidFill>
                  <a:srgbClr val="0000FF"/>
                </a:solidFill>
              </a:rPr>
              <a:t>;</a:t>
            </a:r>
            <a:endParaRPr lang="zh-CN" altLang="zh-CN" dirty="0">
              <a:solidFill>
                <a:srgbClr val="0000FF"/>
              </a:solidFill>
            </a:endParaRPr>
          </a:p>
          <a:p>
            <a:pPr>
              <a:lnSpc>
                <a:spcPct val="110000"/>
              </a:lnSpc>
            </a:pPr>
            <a:r>
              <a:rPr lang="en-US" altLang="zh-CN" dirty="0">
                <a:solidFill>
                  <a:srgbClr val="0000FF"/>
                </a:solidFill>
              </a:rPr>
              <a:t>else  </a:t>
            </a:r>
            <a:r>
              <a:rPr lang="en-US" altLang="zh-CN" dirty="0" err="1">
                <a:solidFill>
                  <a:srgbClr val="0000FF"/>
                </a:solidFill>
              </a:rPr>
              <a:t>S.type</a:t>
            </a:r>
            <a:r>
              <a:rPr lang="en-US" altLang="zh-CN" dirty="0">
                <a:solidFill>
                  <a:srgbClr val="0000FF"/>
                </a:solidFill>
              </a:rPr>
              <a:t>=</a:t>
            </a:r>
            <a:r>
              <a:rPr lang="en-US" altLang="zh-CN" dirty="0" err="1">
                <a:solidFill>
                  <a:srgbClr val="0000FF"/>
                </a:solidFill>
              </a:rPr>
              <a:t>type_error</a:t>
            </a:r>
            <a:r>
              <a:rPr lang="en-US" altLang="zh-CN" dirty="0">
                <a:solidFill>
                  <a:srgbClr val="0000FF"/>
                </a:solidFill>
              </a:rPr>
              <a:t>;</a:t>
            </a:r>
            <a:r>
              <a:rPr lang="en-US" altLang="zh-CN" dirty="0" smtClean="0">
                <a:solidFill>
                  <a:srgbClr val="0000FF"/>
                </a:solidFill>
              </a:rPr>
              <a:t>}</a:t>
            </a:r>
            <a:endParaRPr kumimoji="1" lang="zh-CN" altLang="en-US" sz="2400" b="1" u="none" strike="noStrike" cap="none" normalizeH="0" baseline="0" dirty="0" smtClean="0">
              <a:ln>
                <a:noFill/>
              </a:ln>
              <a:solidFill>
                <a:srgbClr val="0000FF"/>
              </a:solidFill>
              <a:effectLst/>
            </a:endParaRPr>
          </a:p>
        </p:txBody>
      </p:sp>
      <p:sp>
        <p:nvSpPr>
          <p:cNvPr id="14" name="灯片编号占位符 4"/>
          <p:cNvSpPr>
            <a:spLocks noGrp="1"/>
          </p:cNvSpPr>
          <p:nvPr>
            <p:ph type="sldNum" sz="quarter" idx="10"/>
          </p:nvPr>
        </p:nvSpPr>
        <p:spPr/>
        <p:txBody>
          <a:bodyPr/>
          <a:lstStyle/>
          <a:p>
            <a:pPr>
              <a:defRPr/>
            </a:pPr>
            <a:fld id="{BA66C7C4-5105-42EE-BE36-444B0E1A4D7A}" type="slidenum">
              <a:rPr lang="en-US" altLang="zh-CN"/>
              <a:pPr>
                <a:defRPr/>
              </a:pPr>
              <a:t>88</a:t>
            </a:fld>
            <a:endParaRPr lang="en-US" altLang="zh-CN"/>
          </a:p>
        </p:txBody>
      </p:sp>
      <p:sp>
        <p:nvSpPr>
          <p:cNvPr id="79880" name="Rectangle 6"/>
          <p:cNvSpPr>
            <a:spLocks noGrp="1" noChangeArrowheads="1"/>
          </p:cNvSpPr>
          <p:nvPr>
            <p:ph type="title"/>
          </p:nvPr>
        </p:nvSpPr>
        <p:spPr/>
        <p:txBody>
          <a:bodyPr/>
          <a:lstStyle/>
          <a:p>
            <a:pPr eaLnBrk="1" hangingPunct="1"/>
            <a:r>
              <a:rPr lang="zh-CN" altLang="en-US" dirty="0" smtClean="0">
                <a:latin typeface="宋体" pitchFamily="2" charset="-122"/>
              </a:rPr>
              <a:t>语句的类型检查（续）</a:t>
            </a:r>
          </a:p>
        </p:txBody>
      </p:sp>
      <p:sp>
        <p:nvSpPr>
          <p:cNvPr id="228359" name="Rectangle 7"/>
          <p:cNvSpPr>
            <a:spLocks noGrp="1" noChangeArrowheads="1"/>
          </p:cNvSpPr>
          <p:nvPr>
            <p:ph type="body" sz="half" idx="1"/>
          </p:nvPr>
        </p:nvSpPr>
        <p:spPr>
          <a:xfrm>
            <a:off x="228600" y="1043735"/>
            <a:ext cx="4267200" cy="5175303"/>
          </a:xfrm>
        </p:spPr>
        <p:txBody>
          <a:bodyPr/>
          <a:lstStyle/>
          <a:p>
            <a:pPr eaLnBrk="1" hangingPunct="1">
              <a:buNone/>
            </a:pPr>
            <a:r>
              <a:rPr lang="en-US" altLang="zh-CN" dirty="0" err="1">
                <a:latin typeface="宋体" pitchFamily="2" charset="-122"/>
              </a:rPr>
              <a:t>S</a:t>
            </a:r>
            <a:r>
              <a:rPr lang="en-US" altLang="zh-CN" dirty="0" err="1">
                <a:latin typeface="宋体" pitchFamily="2" charset="-122"/>
                <a:sym typeface="Symbol" pitchFamily="18" charset="2"/>
              </a:rPr>
              <a:t>id</a:t>
            </a:r>
            <a:r>
              <a:rPr lang="en-US" altLang="zh-CN" dirty="0">
                <a:latin typeface="宋体" pitchFamily="2" charset="-122"/>
                <a:sym typeface="Symbol" pitchFamily="18" charset="2"/>
              </a:rPr>
              <a:t>(</a:t>
            </a:r>
            <a:r>
              <a:rPr lang="en-US" altLang="zh-CN" dirty="0" err="1">
                <a:latin typeface="宋体" pitchFamily="2" charset="-122"/>
                <a:sym typeface="Symbol" pitchFamily="18" charset="2"/>
              </a:rPr>
              <a:t>rparam</a:t>
            </a:r>
            <a:r>
              <a:rPr lang="en-US" altLang="zh-CN" dirty="0" smtClean="0">
                <a:latin typeface="宋体" pitchFamily="2" charset="-122"/>
                <a:sym typeface="Symbol" pitchFamily="18" charset="2"/>
              </a:rPr>
              <a:t>)  </a:t>
            </a:r>
            <a:endParaRPr lang="en-US" altLang="zh-CN" dirty="0">
              <a:latin typeface="宋体" pitchFamily="2" charset="-122"/>
            </a:endParaRPr>
          </a:p>
          <a:p>
            <a:pPr lvl="1" eaLnBrk="1" hangingPunct="1">
              <a:buFont typeface="Monotype Sorts" pitchFamily="2" charset="2"/>
              <a:buNone/>
            </a:pPr>
            <a:endParaRPr lang="en-US" altLang="zh-CN" dirty="0" smtClean="0">
              <a:latin typeface="宋体" pitchFamily="2" charset="-122"/>
            </a:endParaRPr>
          </a:p>
          <a:p>
            <a:pPr lvl="1" eaLnBrk="1" hangingPunct="1">
              <a:buFont typeface="Monotype Sorts" pitchFamily="2" charset="2"/>
              <a:buNone/>
            </a:pPr>
            <a:endParaRPr lang="en-US" altLang="zh-CN" dirty="0" smtClean="0">
              <a:latin typeface="宋体" pitchFamily="2" charset="-122"/>
            </a:endParaRPr>
          </a:p>
          <a:p>
            <a:pPr lvl="1" eaLnBrk="1" hangingPunct="1">
              <a:buFont typeface="Monotype Sorts" pitchFamily="2" charset="2"/>
              <a:buNone/>
            </a:pPr>
            <a:endParaRPr lang="en-US" altLang="zh-CN" dirty="0">
              <a:latin typeface="宋体" pitchFamily="2" charset="-122"/>
            </a:endParaRPr>
          </a:p>
          <a:p>
            <a:pPr lvl="1" eaLnBrk="1" hangingPunct="1">
              <a:buFont typeface="Monotype Sorts" pitchFamily="2" charset="2"/>
              <a:buNone/>
            </a:pPr>
            <a:endParaRPr lang="en-US" altLang="zh-CN" dirty="0" smtClean="0">
              <a:latin typeface="宋体" pitchFamily="2" charset="-122"/>
            </a:endParaRPr>
          </a:p>
          <a:p>
            <a:pPr lvl="1" eaLnBrk="1" hangingPunct="1">
              <a:buFont typeface="Monotype Sorts" pitchFamily="2" charset="2"/>
              <a:buNone/>
            </a:pPr>
            <a:endParaRPr lang="en-US" altLang="zh-CN" dirty="0">
              <a:latin typeface="宋体" pitchFamily="2" charset="-122"/>
            </a:endParaRPr>
          </a:p>
          <a:p>
            <a:pPr lvl="1" eaLnBrk="1" hangingPunct="1">
              <a:buFont typeface="Monotype Sorts" pitchFamily="2" charset="2"/>
              <a:buNone/>
            </a:pPr>
            <a:endParaRPr lang="en-US" altLang="zh-CN" dirty="0" smtClean="0">
              <a:latin typeface="宋体" pitchFamily="2" charset="-122"/>
            </a:endParaRPr>
          </a:p>
          <a:p>
            <a:pPr lvl="1" eaLnBrk="1" hangingPunct="1">
              <a:buFont typeface="Monotype Sorts" pitchFamily="2" charset="2"/>
              <a:buNone/>
            </a:pPr>
            <a:endParaRPr lang="en-US" altLang="zh-CN" dirty="0">
              <a:latin typeface="宋体" pitchFamily="2" charset="-122"/>
            </a:endParaRPr>
          </a:p>
          <a:p>
            <a:pPr eaLnBrk="1" hangingPunct="1">
              <a:buFont typeface="Monotype Sorts" pitchFamily="2" charset="2"/>
              <a:buNone/>
            </a:pPr>
            <a:r>
              <a:rPr lang="en-US" altLang="zh-CN" dirty="0" smtClean="0">
                <a:latin typeface="宋体" pitchFamily="2" charset="-122"/>
              </a:rPr>
              <a:t>S</a:t>
            </a:r>
            <a:r>
              <a:rPr lang="en-US" altLang="zh-CN" dirty="0" smtClean="0">
                <a:latin typeface="宋体" pitchFamily="2" charset="-122"/>
                <a:sym typeface="Symbol" pitchFamily="18" charset="2"/>
              </a:rPr>
              <a:t></a:t>
            </a:r>
            <a:r>
              <a:rPr lang="en-US" altLang="zh-CN" dirty="0" smtClean="0">
                <a:latin typeface="宋体" pitchFamily="2" charset="-122"/>
              </a:rPr>
              <a:t>S</a:t>
            </a:r>
            <a:r>
              <a:rPr lang="en-US" altLang="zh-CN" baseline="-25000" dirty="0" smtClean="0">
                <a:latin typeface="宋体" pitchFamily="2" charset="-122"/>
              </a:rPr>
              <a:t>1</a:t>
            </a:r>
            <a:r>
              <a:rPr lang="en-US" altLang="zh-CN" dirty="0" smtClean="0">
                <a:latin typeface="宋体" pitchFamily="2" charset="-122"/>
              </a:rPr>
              <a:t>;S</a:t>
            </a:r>
            <a:r>
              <a:rPr lang="en-US" altLang="zh-CN" baseline="-25000" dirty="0" smtClean="0">
                <a:latin typeface="宋体" pitchFamily="2" charset="-122"/>
              </a:rPr>
              <a:t>2</a:t>
            </a:r>
          </a:p>
          <a:p>
            <a:pPr lvl="1" eaLnBrk="1" hangingPunct="1">
              <a:buFont typeface="Monotype Sorts" pitchFamily="2" charset="2"/>
              <a:buNone/>
            </a:pPr>
            <a:endParaRPr lang="en-US" altLang="zh-CN" dirty="0">
              <a:latin typeface="宋体" pitchFamily="2" charset="-122"/>
            </a:endParaRPr>
          </a:p>
          <a:p>
            <a:pPr eaLnBrk="1" hangingPunct="1">
              <a:buNone/>
            </a:pPr>
            <a:r>
              <a:rPr lang="en-US" altLang="zh-CN" dirty="0" smtClean="0">
                <a:latin typeface="宋体" pitchFamily="2" charset="-122"/>
              </a:rPr>
              <a:t>P</a:t>
            </a:r>
            <a:r>
              <a:rPr lang="en-US" altLang="zh-CN" dirty="0">
                <a:latin typeface="宋体" pitchFamily="2" charset="-122"/>
                <a:sym typeface="Symbol"/>
              </a:rPr>
              <a:t></a:t>
            </a:r>
            <a:r>
              <a:rPr lang="en-US" altLang="zh-CN" dirty="0">
                <a:latin typeface="宋体" pitchFamily="2" charset="-122"/>
              </a:rPr>
              <a:t>D;S</a:t>
            </a:r>
          </a:p>
        </p:txBody>
      </p:sp>
      <p:sp>
        <p:nvSpPr>
          <p:cNvPr id="15" name="矩形 14"/>
          <p:cNvSpPr/>
          <p:nvPr/>
        </p:nvSpPr>
        <p:spPr bwMode="auto">
          <a:xfrm>
            <a:off x="1826695" y="4644136"/>
            <a:ext cx="7058797" cy="9001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smtClean="0">
                <a:solidFill>
                  <a:srgbClr val="0000FF"/>
                </a:solidFill>
              </a:rPr>
              <a:t>{  if </a:t>
            </a:r>
            <a:r>
              <a:rPr lang="en-US" altLang="zh-CN" dirty="0">
                <a:solidFill>
                  <a:srgbClr val="0000FF"/>
                </a:solidFill>
              </a:rPr>
              <a:t>(S</a:t>
            </a:r>
            <a:r>
              <a:rPr lang="en-US" altLang="zh-CN" baseline="-25000" dirty="0">
                <a:solidFill>
                  <a:srgbClr val="0000FF"/>
                </a:solidFill>
              </a:rPr>
              <a:t>1</a:t>
            </a:r>
            <a:r>
              <a:rPr lang="en-US" altLang="zh-CN" dirty="0">
                <a:solidFill>
                  <a:srgbClr val="0000FF"/>
                </a:solidFill>
              </a:rPr>
              <a:t>.type==void)&amp;&amp;(S</a:t>
            </a:r>
            <a:r>
              <a:rPr lang="en-US" altLang="zh-CN" baseline="-25000" dirty="0">
                <a:solidFill>
                  <a:srgbClr val="0000FF"/>
                </a:solidFill>
              </a:rPr>
              <a:t>2</a:t>
            </a:r>
            <a:r>
              <a:rPr lang="en-US" altLang="zh-CN" dirty="0">
                <a:solidFill>
                  <a:srgbClr val="0000FF"/>
                </a:solidFill>
              </a:rPr>
              <a:t>.type==void)  </a:t>
            </a:r>
            <a:r>
              <a:rPr lang="en-US" altLang="zh-CN" dirty="0" err="1">
                <a:solidFill>
                  <a:srgbClr val="0000FF"/>
                </a:solidFill>
              </a:rPr>
              <a:t>S.type</a:t>
            </a:r>
            <a:r>
              <a:rPr lang="en-US" altLang="zh-CN" dirty="0">
                <a:solidFill>
                  <a:srgbClr val="0000FF"/>
                </a:solidFill>
              </a:rPr>
              <a:t>=void;</a:t>
            </a:r>
            <a:endParaRPr lang="zh-CN" altLang="zh-CN" dirty="0">
              <a:solidFill>
                <a:srgbClr val="0000FF"/>
              </a:solidFill>
            </a:endParaRPr>
          </a:p>
          <a:p>
            <a:r>
              <a:rPr lang="en-US" altLang="zh-CN" dirty="0" smtClean="0">
                <a:solidFill>
                  <a:srgbClr val="0000FF"/>
                </a:solidFill>
              </a:rPr>
              <a:t>   else  </a:t>
            </a:r>
            <a:r>
              <a:rPr lang="en-US" altLang="zh-CN" dirty="0" err="1" smtClean="0">
                <a:solidFill>
                  <a:srgbClr val="0000FF"/>
                </a:solidFill>
              </a:rPr>
              <a:t>S.type</a:t>
            </a:r>
            <a:r>
              <a:rPr lang="en-US" altLang="zh-CN" dirty="0" smtClean="0">
                <a:solidFill>
                  <a:srgbClr val="0000FF"/>
                </a:solidFill>
              </a:rPr>
              <a:t>=</a:t>
            </a:r>
            <a:r>
              <a:rPr lang="en-US" altLang="zh-CN" dirty="0" err="1" smtClean="0">
                <a:solidFill>
                  <a:srgbClr val="0000FF"/>
                </a:solidFill>
              </a:rPr>
              <a:t>type_error</a:t>
            </a:r>
            <a:r>
              <a:rPr lang="en-US" altLang="zh-CN" dirty="0" smtClean="0">
                <a:solidFill>
                  <a:srgbClr val="0000FF"/>
                </a:solidFill>
              </a:rPr>
              <a:t> ; }</a:t>
            </a:r>
            <a:endParaRPr kumimoji="1" lang="zh-CN" altLang="en-US" sz="2400" b="1" u="none" strike="noStrike" cap="none" normalizeH="0" baseline="0" dirty="0" smtClean="0">
              <a:ln>
                <a:noFill/>
              </a:ln>
              <a:solidFill>
                <a:srgbClr val="0000FF"/>
              </a:solidFill>
              <a:effectLst/>
            </a:endParaRPr>
          </a:p>
        </p:txBody>
      </p:sp>
      <p:sp>
        <p:nvSpPr>
          <p:cNvPr id="7" name="矩形 6"/>
          <p:cNvSpPr/>
          <p:nvPr/>
        </p:nvSpPr>
        <p:spPr bwMode="auto">
          <a:xfrm>
            <a:off x="1788678" y="5589240"/>
            <a:ext cx="7058797" cy="9001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smtClean="0">
                <a:solidFill>
                  <a:srgbClr val="0000FF"/>
                </a:solidFill>
              </a:rPr>
              <a:t>{  if </a:t>
            </a:r>
            <a:r>
              <a:rPr lang="en-US" altLang="zh-CN" dirty="0">
                <a:solidFill>
                  <a:srgbClr val="0000FF"/>
                </a:solidFill>
              </a:rPr>
              <a:t>(</a:t>
            </a:r>
            <a:r>
              <a:rPr lang="en-US" altLang="zh-CN" dirty="0" err="1" smtClean="0">
                <a:solidFill>
                  <a:srgbClr val="0000FF"/>
                </a:solidFill>
              </a:rPr>
              <a:t>S.type</a:t>
            </a:r>
            <a:r>
              <a:rPr lang="en-US" altLang="zh-CN" dirty="0">
                <a:solidFill>
                  <a:srgbClr val="0000FF"/>
                </a:solidFill>
              </a:rPr>
              <a:t>==void</a:t>
            </a:r>
            <a:r>
              <a:rPr lang="en-US" altLang="zh-CN" dirty="0" smtClean="0">
                <a:solidFill>
                  <a:srgbClr val="0000FF"/>
                </a:solidFill>
              </a:rPr>
              <a:t>)   </a:t>
            </a:r>
            <a:r>
              <a:rPr lang="en-US" altLang="zh-CN" dirty="0" err="1" smtClean="0">
                <a:solidFill>
                  <a:srgbClr val="0000FF"/>
                </a:solidFill>
              </a:rPr>
              <a:t>P.type</a:t>
            </a:r>
            <a:r>
              <a:rPr lang="en-US" altLang="zh-CN" dirty="0" smtClean="0">
                <a:solidFill>
                  <a:srgbClr val="0000FF"/>
                </a:solidFill>
              </a:rPr>
              <a:t>=void</a:t>
            </a:r>
            <a:r>
              <a:rPr lang="en-US" altLang="zh-CN" dirty="0">
                <a:solidFill>
                  <a:srgbClr val="0000FF"/>
                </a:solidFill>
              </a:rPr>
              <a:t>;</a:t>
            </a:r>
            <a:endParaRPr lang="zh-CN" altLang="zh-CN" dirty="0">
              <a:solidFill>
                <a:srgbClr val="0000FF"/>
              </a:solidFill>
            </a:endParaRPr>
          </a:p>
          <a:p>
            <a:r>
              <a:rPr lang="en-US" altLang="zh-CN" dirty="0" smtClean="0">
                <a:solidFill>
                  <a:srgbClr val="0000FF"/>
                </a:solidFill>
              </a:rPr>
              <a:t>   else  </a:t>
            </a:r>
            <a:r>
              <a:rPr lang="en-US" altLang="zh-CN" dirty="0" err="1" smtClean="0">
                <a:solidFill>
                  <a:srgbClr val="0000FF"/>
                </a:solidFill>
              </a:rPr>
              <a:t>P.type</a:t>
            </a:r>
            <a:r>
              <a:rPr lang="en-US" altLang="zh-CN" dirty="0" smtClean="0">
                <a:solidFill>
                  <a:srgbClr val="0000FF"/>
                </a:solidFill>
              </a:rPr>
              <a:t>=</a:t>
            </a:r>
            <a:r>
              <a:rPr lang="en-US" altLang="zh-CN" dirty="0" err="1" smtClean="0">
                <a:solidFill>
                  <a:srgbClr val="0000FF"/>
                </a:solidFill>
              </a:rPr>
              <a:t>type_error</a:t>
            </a:r>
            <a:r>
              <a:rPr lang="en-US" altLang="zh-CN" dirty="0" smtClean="0">
                <a:solidFill>
                  <a:srgbClr val="0000FF"/>
                </a:solidFill>
              </a:rPr>
              <a:t> ; }</a:t>
            </a:r>
            <a:endParaRPr kumimoji="1" lang="zh-CN" altLang="en-US" sz="2400" b="1" u="none" strike="noStrike" cap="none" normalizeH="0" baseline="0" dirty="0" smtClean="0">
              <a:ln>
                <a:noFill/>
              </a:ln>
              <a:solidFill>
                <a:srgbClr val="0000FF"/>
              </a:solidFill>
              <a:effectLst/>
            </a:endParaRPr>
          </a:p>
        </p:txBody>
      </p:sp>
    </p:spTree>
    <p:extLst>
      <p:ext uri="{BB962C8B-B14F-4D97-AF65-F5344CB8AC3E}">
        <p14:creationId xmlns:p14="http://schemas.microsoft.com/office/powerpoint/2010/main" val="2627024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8359">
                                            <p:txEl>
                                              <p:pRg st="0" end="0"/>
                                            </p:txEl>
                                          </p:spTgt>
                                        </p:tgtEl>
                                        <p:attrNameLst>
                                          <p:attrName>style.visibility</p:attrName>
                                        </p:attrNameLst>
                                      </p:cBhvr>
                                      <p:to>
                                        <p:strVal val="visible"/>
                                      </p:to>
                                    </p:set>
                                    <p:animEffect transition="in" filter="wipe(up)">
                                      <p:cBhvr>
                                        <p:cTn id="7" dur="500"/>
                                        <p:tgtEl>
                                          <p:spTgt spid="22835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8359">
                                            <p:txEl>
                                              <p:pRg st="8" end="8"/>
                                            </p:txEl>
                                          </p:spTgt>
                                        </p:tgtEl>
                                        <p:attrNameLst>
                                          <p:attrName>style.visibility</p:attrName>
                                        </p:attrNameLst>
                                      </p:cBhvr>
                                      <p:to>
                                        <p:strVal val="visible"/>
                                      </p:to>
                                    </p:set>
                                    <p:animEffect transition="in" filter="wipe(up)">
                                      <p:cBhvr>
                                        <p:cTn id="11" dur="500"/>
                                        <p:tgtEl>
                                          <p:spTgt spid="228359">
                                            <p:txEl>
                                              <p:pRg st="8" end="8"/>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8359">
                                            <p:txEl>
                                              <p:pRg st="10" end="10"/>
                                            </p:txEl>
                                          </p:spTgt>
                                        </p:tgtEl>
                                        <p:attrNameLst>
                                          <p:attrName>style.visibility</p:attrName>
                                        </p:attrNameLst>
                                      </p:cBhvr>
                                      <p:to>
                                        <p:strVal val="visible"/>
                                      </p:to>
                                    </p:set>
                                    <p:animEffect transition="in" filter="wipe(up)">
                                      <p:cBhvr>
                                        <p:cTn id="15" dur="500"/>
                                        <p:tgtEl>
                                          <p:spTgt spid="22835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8359" grpId="0" uiExpand="1" build="p" autoUpdateAnimBg="0"/>
      <p:bldP spid="15"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379BFB2-0EC4-4D34-BEEA-2A18E87B2DDF}" type="slidenum">
              <a:rPr lang="en-US" altLang="zh-CN"/>
              <a:pPr>
                <a:defRPr/>
              </a:pPr>
              <a:t>89</a:t>
            </a:fld>
            <a:endParaRPr lang="en-US" altLang="zh-CN"/>
          </a:p>
        </p:txBody>
      </p:sp>
      <p:sp>
        <p:nvSpPr>
          <p:cNvPr id="80899" name="Rectangle 2"/>
          <p:cNvSpPr>
            <a:spLocks noGrp="1" noChangeArrowheads="1"/>
          </p:cNvSpPr>
          <p:nvPr>
            <p:ph type="title"/>
          </p:nvPr>
        </p:nvSpPr>
        <p:spPr>
          <a:xfrm>
            <a:off x="304800" y="152400"/>
            <a:ext cx="8610600" cy="727075"/>
          </a:xfrm>
        </p:spPr>
        <p:txBody>
          <a:bodyPr/>
          <a:lstStyle/>
          <a:p>
            <a:pPr eaLnBrk="1" hangingPunct="1"/>
            <a:r>
              <a:rPr lang="en-US" altLang="zh-CN" dirty="0" smtClean="0">
                <a:latin typeface="宋体" pitchFamily="2" charset="-122"/>
              </a:rPr>
              <a:t>6.4.5 </a:t>
            </a:r>
            <a:r>
              <a:rPr lang="zh-CN" altLang="en-US" dirty="0" smtClean="0">
                <a:latin typeface="宋体" pitchFamily="2" charset="-122"/>
              </a:rPr>
              <a:t>类型转换</a:t>
            </a:r>
          </a:p>
        </p:txBody>
      </p:sp>
      <p:sp>
        <p:nvSpPr>
          <p:cNvPr id="262147" name="Rectangle 3"/>
          <p:cNvSpPr>
            <a:spLocks noGrp="1" noChangeArrowheads="1"/>
          </p:cNvSpPr>
          <p:nvPr>
            <p:ph type="body" idx="1"/>
          </p:nvPr>
        </p:nvSpPr>
        <p:spPr>
          <a:xfrm>
            <a:off x="404813" y="1088740"/>
            <a:ext cx="8532812" cy="5489860"/>
          </a:xfrm>
        </p:spPr>
        <p:txBody>
          <a:bodyPr>
            <a:normAutofit lnSpcReduction="10000"/>
          </a:bodyPr>
          <a:lstStyle/>
          <a:p>
            <a:pPr eaLnBrk="1" hangingPunct="1"/>
            <a:r>
              <a:rPr lang="zh-CN" altLang="en-US" sz="2200" dirty="0" smtClean="0"/>
              <a:t>不同类型的数据对象在计算机中</a:t>
            </a:r>
            <a:r>
              <a:rPr lang="zh-CN" altLang="zh-CN" sz="2200" dirty="0" smtClean="0"/>
              <a:t>的</a:t>
            </a:r>
            <a:r>
              <a:rPr lang="zh-CN" altLang="zh-CN" sz="2200" dirty="0"/>
              <a:t>表示形式</a:t>
            </a:r>
            <a:r>
              <a:rPr lang="zh-CN" altLang="zh-CN" sz="2200" dirty="0" smtClean="0"/>
              <a:t>不同</a:t>
            </a:r>
            <a:r>
              <a:rPr lang="zh-CN" altLang="en-US" sz="2200" dirty="0" smtClean="0"/>
              <a:t>。</a:t>
            </a:r>
            <a:endParaRPr lang="en-US" altLang="zh-CN" sz="2200" dirty="0" smtClean="0"/>
          </a:p>
          <a:p>
            <a:pPr eaLnBrk="1" hangingPunct="1"/>
            <a:r>
              <a:rPr lang="zh-CN" altLang="zh-CN" sz="2200" dirty="0" smtClean="0"/>
              <a:t>用于</a:t>
            </a:r>
            <a:r>
              <a:rPr lang="zh-CN" altLang="zh-CN" sz="2200" dirty="0"/>
              <a:t>整型运算和实型运算的</a:t>
            </a:r>
            <a:r>
              <a:rPr lang="zh-CN" altLang="zh-CN" sz="2200" dirty="0" smtClean="0"/>
              <a:t>机器指令不同</a:t>
            </a:r>
            <a:r>
              <a:rPr lang="zh-CN" altLang="en-US" sz="2200" dirty="0" smtClean="0"/>
              <a:t>。</a:t>
            </a:r>
            <a:endParaRPr lang="en-US" altLang="zh-CN" sz="2200" dirty="0" smtClean="0"/>
          </a:p>
          <a:p>
            <a:pPr eaLnBrk="1" hangingPunct="1"/>
            <a:r>
              <a:rPr lang="zh-CN" altLang="en-US" sz="2200" dirty="0" smtClean="0"/>
              <a:t>当不同类型的数据对象出现在同一表达式中时，</a:t>
            </a:r>
            <a:r>
              <a:rPr lang="zh-CN" altLang="zh-CN" sz="2200" dirty="0" smtClean="0"/>
              <a:t>编译程序</a:t>
            </a:r>
            <a:r>
              <a:rPr lang="zh-CN" altLang="zh-CN" sz="2200" dirty="0"/>
              <a:t>必须首先对其中的一个操作数的类型进行转换，以保证在运算时两个操作数的类型是相同的</a:t>
            </a:r>
            <a:r>
              <a:rPr lang="zh-CN" altLang="zh-CN" sz="2200" dirty="0" smtClean="0"/>
              <a:t>。</a:t>
            </a:r>
            <a:endParaRPr lang="en-US" altLang="zh-CN" sz="2200" dirty="0" smtClean="0"/>
          </a:p>
          <a:p>
            <a:pPr eaLnBrk="1" hangingPunct="1">
              <a:lnSpc>
                <a:spcPct val="90000"/>
              </a:lnSpc>
            </a:pPr>
            <a:r>
              <a:rPr lang="zh-CN" altLang="en-US" sz="2400" dirty="0" smtClean="0">
                <a:latin typeface="宋体" pitchFamily="2" charset="-122"/>
              </a:rPr>
              <a:t>语言定义指出什么转换是必需的</a:t>
            </a:r>
          </a:p>
          <a:p>
            <a:pPr lvl="1" eaLnBrk="1" hangingPunct="1">
              <a:lnSpc>
                <a:spcPct val="90000"/>
              </a:lnSpc>
            </a:pPr>
            <a:r>
              <a:rPr lang="zh-CN" altLang="en-US" sz="1800" dirty="0" smtClean="0">
                <a:latin typeface="宋体" pitchFamily="2" charset="-122"/>
              </a:rPr>
              <a:t>赋值语句：把赋值号右边的对象转换成左边对象的类型</a:t>
            </a:r>
          </a:p>
          <a:p>
            <a:pPr lvl="1" eaLnBrk="1" hangingPunct="1">
              <a:lnSpc>
                <a:spcPct val="90000"/>
              </a:lnSpc>
            </a:pPr>
            <a:r>
              <a:rPr lang="zh-CN" altLang="en-US" sz="1800" dirty="0" smtClean="0">
                <a:latin typeface="宋体" pitchFamily="2" charset="-122"/>
              </a:rPr>
              <a:t>表达式：把整数转换成实数，然后在这一对实数对象上进行实数运算</a:t>
            </a:r>
            <a:endParaRPr lang="en-US" altLang="zh-CN" sz="2200" dirty="0" smtClean="0"/>
          </a:p>
          <a:p>
            <a:pPr eaLnBrk="1" hangingPunct="1"/>
            <a:r>
              <a:rPr lang="zh-CN" altLang="en-US" sz="2200" dirty="0" smtClean="0">
                <a:latin typeface="宋体" pitchFamily="2" charset="-122"/>
              </a:rPr>
              <a:t>如果类型转换构建在类型体制中，由编译程序完成，这种类型转换是隐式的，称做</a:t>
            </a:r>
            <a:r>
              <a:rPr lang="zh-CN" altLang="en-US" sz="2200" dirty="0" smtClean="0">
                <a:solidFill>
                  <a:srgbClr val="0000FF"/>
                </a:solidFill>
                <a:latin typeface="宋体" pitchFamily="2" charset="-122"/>
              </a:rPr>
              <a:t>强制转换。</a:t>
            </a:r>
            <a:endParaRPr lang="en-US" altLang="zh-CN" sz="2200" dirty="0" smtClean="0">
              <a:solidFill>
                <a:srgbClr val="0000FF"/>
              </a:solidFill>
              <a:latin typeface="宋体" pitchFamily="2" charset="-122"/>
            </a:endParaRPr>
          </a:p>
          <a:p>
            <a:pPr lvl="1" eaLnBrk="1" hangingPunct="1"/>
            <a:r>
              <a:rPr lang="zh-CN" altLang="en-US" sz="1800" dirty="0" smtClean="0">
                <a:latin typeface="宋体" pitchFamily="2" charset="-122"/>
              </a:rPr>
              <a:t>一般要求隐式转换原则上不丢失信息，如</a:t>
            </a:r>
            <a:r>
              <a:rPr lang="en-US" altLang="zh-CN" sz="1800" dirty="0">
                <a:latin typeface="宋体" pitchFamily="2" charset="-122"/>
              </a:rPr>
              <a:t>C</a:t>
            </a:r>
            <a:r>
              <a:rPr lang="zh-CN" altLang="en-US" sz="1800" dirty="0" smtClean="0">
                <a:latin typeface="宋体" pitchFamily="2" charset="-122"/>
              </a:rPr>
              <a:t>语言。</a:t>
            </a:r>
            <a:endParaRPr lang="en-US" altLang="zh-CN" sz="1800" dirty="0" smtClean="0">
              <a:latin typeface="宋体" pitchFamily="2" charset="-122"/>
            </a:endParaRPr>
          </a:p>
          <a:p>
            <a:pPr lvl="1" eaLnBrk="1" hangingPunct="1"/>
            <a:r>
              <a:rPr lang="zh-CN" altLang="en-US" sz="1800" dirty="0" smtClean="0">
                <a:latin typeface="宋体" pitchFamily="2" charset="-122"/>
              </a:rPr>
              <a:t>例如：</a:t>
            </a:r>
            <a:r>
              <a:rPr lang="en-US" altLang="zh-CN" sz="1800" dirty="0" err="1" smtClean="0">
                <a:latin typeface="Times New Roman" pitchFamily="18" charset="0"/>
              </a:rPr>
              <a:t>int</a:t>
            </a:r>
            <a:r>
              <a:rPr lang="en-US" altLang="zh-CN" sz="1800" dirty="0" smtClean="0">
                <a:latin typeface="Times New Roman" pitchFamily="18" charset="0"/>
              </a:rPr>
              <a:t> x=5;</a:t>
            </a:r>
            <a:br>
              <a:rPr lang="en-US" altLang="zh-CN" sz="1800" dirty="0" smtClean="0">
                <a:latin typeface="Times New Roman" pitchFamily="18" charset="0"/>
              </a:rPr>
            </a:br>
            <a:r>
              <a:rPr lang="en-US" altLang="zh-CN" sz="1800" dirty="0" smtClean="0">
                <a:latin typeface="Times New Roman" pitchFamily="18" charset="0"/>
              </a:rPr>
              <a:t>            x=2.1+x/2;</a:t>
            </a:r>
          </a:p>
          <a:p>
            <a:pPr lvl="1" eaLnBrk="1" hangingPunct="1"/>
            <a:r>
              <a:rPr lang="zh-CN" altLang="en-US" sz="1800" dirty="0" smtClean="0">
                <a:latin typeface="Times New Roman" pitchFamily="18" charset="0"/>
              </a:rPr>
              <a:t>等价于：</a:t>
            </a:r>
            <a:r>
              <a:rPr lang="en-US" altLang="zh-CN" sz="1800" dirty="0" smtClean="0">
                <a:latin typeface="Times New Roman" pitchFamily="18" charset="0"/>
              </a:rPr>
              <a:t>x=</a:t>
            </a:r>
            <a:r>
              <a:rPr lang="en-US" altLang="zh-CN" sz="1800" dirty="0" err="1" smtClean="0">
                <a:latin typeface="Times New Roman" pitchFamily="18" charset="0"/>
              </a:rPr>
              <a:t>int</a:t>
            </a:r>
            <a:r>
              <a:rPr lang="en-US" altLang="zh-CN" sz="1800" dirty="0" smtClean="0">
                <a:latin typeface="Times New Roman" pitchFamily="18" charset="0"/>
              </a:rPr>
              <a:t>(2.1+double(x/2))</a:t>
            </a:r>
            <a:r>
              <a:rPr lang="zh-CN" altLang="en-US" sz="1800" dirty="0" smtClean="0">
                <a:latin typeface="Times New Roman" pitchFamily="18" charset="0"/>
              </a:rPr>
              <a:t>，结果：</a:t>
            </a:r>
            <a:r>
              <a:rPr lang="en-US" altLang="zh-CN" sz="1800" dirty="0" smtClean="0">
                <a:latin typeface="Times New Roman" pitchFamily="18" charset="0"/>
              </a:rPr>
              <a:t>x=4</a:t>
            </a:r>
          </a:p>
          <a:p>
            <a:pPr lvl="1" eaLnBrk="1" hangingPunct="1"/>
            <a:r>
              <a:rPr lang="zh-CN" altLang="en-US" sz="1800" dirty="0" smtClean="0">
                <a:latin typeface="Times New Roman" pitchFamily="18" charset="0"/>
              </a:rPr>
              <a:t>优点：编程时无须考虑类型转换</a:t>
            </a:r>
            <a:endParaRPr lang="en-US" altLang="zh-CN" sz="1800" dirty="0" smtClean="0">
              <a:latin typeface="Times New Roman" pitchFamily="18" charset="0"/>
            </a:endParaRPr>
          </a:p>
          <a:p>
            <a:pPr lvl="1" eaLnBrk="1" hangingPunct="1"/>
            <a:r>
              <a:rPr lang="zh-CN" altLang="en-US" sz="1800" dirty="0" smtClean="0">
                <a:latin typeface="Times New Roman" pitchFamily="18" charset="0"/>
              </a:rPr>
              <a:t>缺点：削弱类型检查，类型错误可能无法检出，导致不可预料的执行时错误。</a:t>
            </a:r>
            <a:endParaRPr lang="en-US" altLang="zh-CN" sz="1800" dirty="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up)">
                                      <p:cBhvr>
                                        <p:cTn id="7" dur="500"/>
                                        <p:tgtEl>
                                          <p:spTgt spid="262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2147">
                                            <p:txEl>
                                              <p:pRg st="1" end="1"/>
                                            </p:txEl>
                                          </p:spTgt>
                                        </p:tgtEl>
                                        <p:attrNameLst>
                                          <p:attrName>style.visibility</p:attrName>
                                        </p:attrNameLst>
                                      </p:cBhvr>
                                      <p:to>
                                        <p:strVal val="visible"/>
                                      </p:to>
                                    </p:set>
                                    <p:animEffect transition="in" filter="wipe(up)">
                                      <p:cBhvr>
                                        <p:cTn id="12" dur="500"/>
                                        <p:tgtEl>
                                          <p:spTgt spid="262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2147">
                                            <p:txEl>
                                              <p:pRg st="2" end="2"/>
                                            </p:txEl>
                                          </p:spTgt>
                                        </p:tgtEl>
                                        <p:attrNameLst>
                                          <p:attrName>style.visibility</p:attrName>
                                        </p:attrNameLst>
                                      </p:cBhvr>
                                      <p:to>
                                        <p:strVal val="visible"/>
                                      </p:to>
                                    </p:set>
                                    <p:animEffect transition="in" filter="wipe(up)">
                                      <p:cBhvr>
                                        <p:cTn id="17" dur="500"/>
                                        <p:tgtEl>
                                          <p:spTgt spid="262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2147">
                                            <p:txEl>
                                              <p:pRg st="3" end="3"/>
                                            </p:txEl>
                                          </p:spTgt>
                                        </p:tgtEl>
                                        <p:attrNameLst>
                                          <p:attrName>style.visibility</p:attrName>
                                        </p:attrNameLst>
                                      </p:cBhvr>
                                      <p:to>
                                        <p:strVal val="visible"/>
                                      </p:to>
                                    </p:set>
                                    <p:animEffect transition="in" filter="wipe(up)">
                                      <p:cBhvr>
                                        <p:cTn id="22" dur="500"/>
                                        <p:tgtEl>
                                          <p:spTgt spid="262147">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62147">
                                            <p:txEl>
                                              <p:pRg st="4" end="4"/>
                                            </p:txEl>
                                          </p:spTgt>
                                        </p:tgtEl>
                                        <p:attrNameLst>
                                          <p:attrName>style.visibility</p:attrName>
                                        </p:attrNameLst>
                                      </p:cBhvr>
                                      <p:to>
                                        <p:strVal val="visible"/>
                                      </p:to>
                                    </p:set>
                                    <p:animEffect transition="in" filter="wipe(up)">
                                      <p:cBhvr>
                                        <p:cTn id="26" dur="500"/>
                                        <p:tgtEl>
                                          <p:spTgt spid="262147">
                                            <p:txEl>
                                              <p:pRg st="4" end="4"/>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62147">
                                            <p:txEl>
                                              <p:pRg st="5" end="5"/>
                                            </p:txEl>
                                          </p:spTgt>
                                        </p:tgtEl>
                                        <p:attrNameLst>
                                          <p:attrName>style.visibility</p:attrName>
                                        </p:attrNameLst>
                                      </p:cBhvr>
                                      <p:to>
                                        <p:strVal val="visible"/>
                                      </p:to>
                                    </p:set>
                                    <p:animEffect transition="in" filter="wipe(up)">
                                      <p:cBhvr>
                                        <p:cTn id="30" dur="500"/>
                                        <p:tgtEl>
                                          <p:spTgt spid="26214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62147">
                                            <p:txEl>
                                              <p:pRg st="6" end="6"/>
                                            </p:txEl>
                                          </p:spTgt>
                                        </p:tgtEl>
                                        <p:attrNameLst>
                                          <p:attrName>style.visibility</p:attrName>
                                        </p:attrNameLst>
                                      </p:cBhvr>
                                      <p:to>
                                        <p:strVal val="visible"/>
                                      </p:to>
                                    </p:set>
                                    <p:animEffect transition="in" filter="wipe(up)">
                                      <p:cBhvr>
                                        <p:cTn id="35" dur="500"/>
                                        <p:tgtEl>
                                          <p:spTgt spid="262147">
                                            <p:txEl>
                                              <p:pRg st="6" end="6"/>
                                            </p:txEl>
                                          </p:spTgt>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262147">
                                            <p:txEl>
                                              <p:pRg st="7" end="7"/>
                                            </p:txEl>
                                          </p:spTgt>
                                        </p:tgtEl>
                                        <p:attrNameLst>
                                          <p:attrName>style.visibility</p:attrName>
                                        </p:attrNameLst>
                                      </p:cBhvr>
                                      <p:to>
                                        <p:strVal val="visible"/>
                                      </p:to>
                                    </p:set>
                                    <p:animEffect transition="in" filter="wipe(up)">
                                      <p:cBhvr>
                                        <p:cTn id="39" dur="500"/>
                                        <p:tgtEl>
                                          <p:spTgt spid="262147">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62147">
                                            <p:txEl>
                                              <p:pRg st="8" end="8"/>
                                            </p:txEl>
                                          </p:spTgt>
                                        </p:tgtEl>
                                        <p:attrNameLst>
                                          <p:attrName>style.visibility</p:attrName>
                                        </p:attrNameLst>
                                      </p:cBhvr>
                                      <p:to>
                                        <p:strVal val="visible"/>
                                      </p:to>
                                    </p:set>
                                    <p:animEffect transition="in" filter="wipe(up)">
                                      <p:cBhvr>
                                        <p:cTn id="44" dur="500"/>
                                        <p:tgtEl>
                                          <p:spTgt spid="26214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62147">
                                            <p:txEl>
                                              <p:pRg st="9" end="9"/>
                                            </p:txEl>
                                          </p:spTgt>
                                        </p:tgtEl>
                                        <p:attrNameLst>
                                          <p:attrName>style.visibility</p:attrName>
                                        </p:attrNameLst>
                                      </p:cBhvr>
                                      <p:to>
                                        <p:strVal val="visible"/>
                                      </p:to>
                                    </p:set>
                                    <p:animEffect transition="in" filter="wipe(up)">
                                      <p:cBhvr>
                                        <p:cTn id="49" dur="500"/>
                                        <p:tgtEl>
                                          <p:spTgt spid="262147">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62147">
                                            <p:txEl>
                                              <p:pRg st="10" end="10"/>
                                            </p:txEl>
                                          </p:spTgt>
                                        </p:tgtEl>
                                        <p:attrNameLst>
                                          <p:attrName>style.visibility</p:attrName>
                                        </p:attrNameLst>
                                      </p:cBhvr>
                                      <p:to>
                                        <p:strVal val="visible"/>
                                      </p:to>
                                    </p:set>
                                    <p:animEffect transition="in" filter="wipe(up)">
                                      <p:cBhvr>
                                        <p:cTn id="54" dur="500"/>
                                        <p:tgtEl>
                                          <p:spTgt spid="262147">
                                            <p:txEl>
                                              <p:pRg st="10" end="10"/>
                                            </p:txEl>
                                          </p:spTgt>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262147">
                                            <p:txEl>
                                              <p:pRg st="11" end="11"/>
                                            </p:txEl>
                                          </p:spTgt>
                                        </p:tgtEl>
                                        <p:attrNameLst>
                                          <p:attrName>style.visibility</p:attrName>
                                        </p:attrNameLst>
                                      </p:cBhvr>
                                      <p:to>
                                        <p:strVal val="visible"/>
                                      </p:to>
                                    </p:set>
                                    <p:animEffect transition="in" filter="wipe(up)">
                                      <p:cBhvr>
                                        <p:cTn id="58" dur="500"/>
                                        <p:tgtEl>
                                          <p:spTgt spid="262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CE3C084-8F8B-403C-90F3-50F230115373}" type="slidenum">
              <a:rPr lang="en-US" altLang="zh-CN"/>
              <a:pPr>
                <a:defRPr/>
              </a:pPr>
              <a:t>9</a:t>
            </a:fld>
            <a:endParaRPr lang="en-US" altLang="zh-CN"/>
          </a:p>
        </p:txBody>
      </p:sp>
      <p:sp>
        <p:nvSpPr>
          <p:cNvPr id="11267" name="Rectangle 2"/>
          <p:cNvSpPr>
            <a:spLocks noGrp="1" noChangeArrowheads="1"/>
          </p:cNvSpPr>
          <p:nvPr>
            <p:ph type="title"/>
          </p:nvPr>
        </p:nvSpPr>
        <p:spPr/>
        <p:txBody>
          <a:bodyPr/>
          <a:lstStyle/>
          <a:p>
            <a:pPr eaLnBrk="1" hangingPunct="1"/>
            <a:r>
              <a:rPr lang="zh-CN" altLang="en-US" smtClean="0"/>
              <a:t>符号表</a:t>
            </a:r>
          </a:p>
        </p:txBody>
      </p:sp>
      <p:sp>
        <p:nvSpPr>
          <p:cNvPr id="11268" name="Rectangle 3"/>
          <p:cNvSpPr>
            <a:spLocks noGrp="1" noChangeArrowheads="1"/>
          </p:cNvSpPr>
          <p:nvPr>
            <p:ph type="body" idx="1"/>
          </p:nvPr>
        </p:nvSpPr>
        <p:spPr/>
        <p:txBody>
          <a:bodyPr/>
          <a:lstStyle/>
          <a:p>
            <a:pPr eaLnBrk="1" hangingPunct="1">
              <a:buFont typeface="Monotype Sorts" pitchFamily="2" charset="2"/>
              <a:buNone/>
            </a:pPr>
            <a:r>
              <a:rPr lang="en-US" altLang="zh-CN" dirty="0" smtClean="0">
                <a:latin typeface="宋体" pitchFamily="2" charset="-122"/>
              </a:rPr>
              <a:t>6.2.1 </a:t>
            </a:r>
            <a:r>
              <a:rPr lang="zh-CN" altLang="en-US" dirty="0" smtClean="0">
                <a:latin typeface="宋体" pitchFamily="2" charset="-122"/>
              </a:rPr>
              <a:t>符号表的建立和访问时机</a:t>
            </a:r>
          </a:p>
          <a:p>
            <a:pPr eaLnBrk="1" hangingPunct="1">
              <a:buFont typeface="Monotype Sorts" pitchFamily="2" charset="2"/>
              <a:buNone/>
            </a:pPr>
            <a:r>
              <a:rPr lang="en-US" altLang="zh-CN" dirty="0" smtClean="0">
                <a:latin typeface="宋体" pitchFamily="2" charset="-122"/>
              </a:rPr>
              <a:t>6.2.2 </a:t>
            </a:r>
            <a:r>
              <a:rPr lang="zh-CN" altLang="en-US" dirty="0" smtClean="0">
                <a:latin typeface="宋体" pitchFamily="2" charset="-122"/>
              </a:rPr>
              <a:t>符号表内容</a:t>
            </a:r>
          </a:p>
          <a:p>
            <a:pPr eaLnBrk="1" hangingPunct="1">
              <a:buFont typeface="Monotype Sorts" pitchFamily="2" charset="2"/>
              <a:buNone/>
            </a:pPr>
            <a:r>
              <a:rPr lang="en-US" altLang="zh-CN" dirty="0" smtClean="0">
                <a:latin typeface="宋体" pitchFamily="2" charset="-122"/>
              </a:rPr>
              <a:t>6.2.3 </a:t>
            </a:r>
            <a:r>
              <a:rPr lang="zh-CN" altLang="en-US" dirty="0" smtClean="0">
                <a:latin typeface="宋体" pitchFamily="2" charset="-122"/>
              </a:rPr>
              <a:t>符号表操作</a:t>
            </a:r>
          </a:p>
          <a:p>
            <a:pPr eaLnBrk="1" hangingPunct="1">
              <a:buFont typeface="Monotype Sorts" pitchFamily="2" charset="2"/>
              <a:buNone/>
            </a:pPr>
            <a:r>
              <a:rPr lang="en-US" altLang="zh-CN" dirty="0" smtClean="0">
                <a:latin typeface="宋体" pitchFamily="2" charset="-122"/>
              </a:rPr>
              <a:t>6.2.4 </a:t>
            </a:r>
            <a:r>
              <a:rPr lang="zh-CN" altLang="en-US" dirty="0" smtClean="0">
                <a:latin typeface="宋体" pitchFamily="2" charset="-122"/>
              </a:rPr>
              <a:t>符号表组织</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379BFB2-0EC4-4D34-BEEA-2A18E87B2DDF}" type="slidenum">
              <a:rPr lang="en-US" altLang="zh-CN"/>
              <a:pPr>
                <a:defRPr/>
              </a:pPr>
              <a:t>90</a:t>
            </a:fld>
            <a:endParaRPr lang="en-US" altLang="zh-CN"/>
          </a:p>
        </p:txBody>
      </p:sp>
      <p:sp>
        <p:nvSpPr>
          <p:cNvPr id="80899" name="Rectangle 2"/>
          <p:cNvSpPr>
            <a:spLocks noGrp="1" noChangeArrowheads="1"/>
          </p:cNvSpPr>
          <p:nvPr>
            <p:ph type="title"/>
          </p:nvPr>
        </p:nvSpPr>
        <p:spPr>
          <a:xfrm>
            <a:off x="304800" y="152400"/>
            <a:ext cx="8610600" cy="727075"/>
          </a:xfrm>
        </p:spPr>
        <p:txBody>
          <a:bodyPr/>
          <a:lstStyle/>
          <a:p>
            <a:pPr eaLnBrk="1" hangingPunct="1"/>
            <a:r>
              <a:rPr lang="zh-CN" altLang="en-US" dirty="0" smtClean="0">
                <a:latin typeface="宋体" pitchFamily="2" charset="-122"/>
              </a:rPr>
              <a:t>类型转换（续）</a:t>
            </a:r>
          </a:p>
        </p:txBody>
      </p:sp>
      <p:sp>
        <p:nvSpPr>
          <p:cNvPr id="262147" name="Rectangle 3"/>
          <p:cNvSpPr>
            <a:spLocks noGrp="1" noChangeArrowheads="1"/>
          </p:cNvSpPr>
          <p:nvPr>
            <p:ph type="body" idx="1"/>
          </p:nvPr>
        </p:nvSpPr>
        <p:spPr>
          <a:xfrm>
            <a:off x="404813" y="1178750"/>
            <a:ext cx="8532812" cy="5399850"/>
          </a:xfrm>
        </p:spPr>
        <p:txBody>
          <a:bodyPr>
            <a:normAutofit fontScale="92500" lnSpcReduction="10000"/>
          </a:bodyPr>
          <a:lstStyle/>
          <a:p>
            <a:pPr eaLnBrk="1" hangingPunct="1"/>
            <a:r>
              <a:rPr lang="zh-CN" altLang="en-US" dirty="0">
                <a:latin typeface="宋体" pitchFamily="2" charset="-122"/>
              </a:rPr>
              <a:t>如果类型转换必须由程序员显式地写在源程序中，则这种转换叫做</a:t>
            </a:r>
            <a:r>
              <a:rPr lang="zh-CN" altLang="en-US" dirty="0">
                <a:solidFill>
                  <a:srgbClr val="0000FF"/>
                </a:solidFill>
                <a:latin typeface="宋体" pitchFamily="2" charset="-122"/>
              </a:rPr>
              <a:t>显式转换</a:t>
            </a:r>
            <a:r>
              <a:rPr lang="zh-CN" altLang="en-US" dirty="0">
                <a:latin typeface="宋体" pitchFamily="2" charset="-122"/>
              </a:rPr>
              <a:t>。</a:t>
            </a:r>
          </a:p>
          <a:p>
            <a:pPr eaLnBrk="1" hangingPunct="1"/>
            <a:r>
              <a:rPr lang="zh-CN" altLang="en-US" dirty="0" smtClean="0">
                <a:latin typeface="Times New Roman" panose="02020603050405020304" pitchFamily="18" charset="0"/>
                <a:cs typeface="Times New Roman" panose="02020603050405020304" pitchFamily="18" charset="0"/>
              </a:rPr>
              <a:t>显式类型转换的语法形式</a:t>
            </a:r>
          </a:p>
          <a:p>
            <a:pPr lvl="1"/>
            <a:r>
              <a:rPr lang="zh-CN" altLang="zh-CN" dirty="0">
                <a:latin typeface="Times New Roman" panose="02020603050405020304" pitchFamily="18" charset="0"/>
                <a:cs typeface="Times New Roman" panose="02020603050405020304" pitchFamily="18" charset="0"/>
              </a:rPr>
              <a:t>把希望的结果类型用括号括起来放在表达式之前</a:t>
            </a:r>
            <a:r>
              <a:rPr lang="zh-CN" altLang="zh-CN" dirty="0" smtClean="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Java</a:t>
            </a:r>
            <a:r>
              <a:rPr lang="zh-CN" altLang="zh-CN" dirty="0">
                <a:latin typeface="Times New Roman" panose="02020603050405020304" pitchFamily="18" charset="0"/>
                <a:cs typeface="Times New Roman" panose="02020603050405020304" pitchFamily="18" charset="0"/>
              </a:rPr>
              <a:t>中使用的</a:t>
            </a:r>
            <a:r>
              <a:rPr lang="zh-CN" altLang="zh-CN" dirty="0" smtClean="0">
                <a:latin typeface="Times New Roman" panose="02020603050405020304" pitchFamily="18" charset="0"/>
                <a:cs typeface="Times New Roman" panose="02020603050405020304" pitchFamily="18" charset="0"/>
              </a:rPr>
              <a:t>形式</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2"/>
            <a:r>
              <a:rPr lang="zh-CN" altLang="zh-CN" dirty="0" smtClean="0">
                <a:latin typeface="Times New Roman" panose="02020603050405020304" pitchFamily="18" charset="0"/>
                <a:cs typeface="Times New Roman" panose="02020603050405020304" pitchFamily="18" charset="0"/>
              </a:rPr>
              <a:t>如</a:t>
            </a:r>
            <a:r>
              <a:rPr lang="en-US" altLang="zh-CN" dirty="0" smtClean="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语言的语句</a:t>
            </a:r>
            <a:r>
              <a:rPr lang="zh-CN"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)(2.1+(double)(x/2));</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zh-CN" dirty="0" smtClean="0">
                <a:latin typeface="Times New Roman" panose="02020603050405020304" pitchFamily="18" charset="0"/>
                <a:cs typeface="Times New Roman" panose="02020603050405020304" pitchFamily="18" charset="0"/>
              </a:rPr>
              <a:t>函数</a:t>
            </a:r>
            <a:r>
              <a:rPr lang="zh-CN" altLang="zh-CN" dirty="0">
                <a:latin typeface="Times New Roman" panose="02020603050405020304" pitchFamily="18" charset="0"/>
                <a:cs typeface="Times New Roman" panose="02020603050405020304" pitchFamily="18" charset="0"/>
              </a:rPr>
              <a:t>调用形式，即将表达式作为类型转换函数的参数</a:t>
            </a:r>
            <a:r>
              <a:rPr lang="zh-CN" altLang="zh-CN" dirty="0" smtClean="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Pascal</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Ada</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中使用</a:t>
            </a:r>
            <a:r>
              <a:rPr lang="zh-CN" altLang="zh-CN" dirty="0" smtClean="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形式。</a:t>
            </a:r>
            <a:endParaRPr lang="en-US" altLang="zh-CN" dirty="0" smtClean="0">
              <a:latin typeface="Times New Roman" panose="02020603050405020304" pitchFamily="18" charset="0"/>
              <a:cs typeface="Times New Roman" panose="02020603050405020304" pitchFamily="18" charset="0"/>
            </a:endParaRPr>
          </a:p>
          <a:p>
            <a:pPr lvl="2" eaLnBrk="1" hangingPunct="1"/>
            <a:r>
              <a:rPr lang="zh-CN" altLang="en-US" dirty="0" smtClean="0">
                <a:latin typeface="Times New Roman" panose="02020603050405020304" pitchFamily="18" charset="0"/>
                <a:cs typeface="Times New Roman" panose="02020603050405020304" pitchFamily="18" charset="0"/>
              </a:rPr>
              <a:t>如</a:t>
            </a:r>
            <a:r>
              <a:rPr lang="en-US" altLang="zh-CN" dirty="0" smtClean="0">
                <a:latin typeface="Times New Roman" panose="02020603050405020304" pitchFamily="18" charset="0"/>
                <a:cs typeface="Times New Roman" panose="02020603050405020304" pitchFamily="18" charset="0"/>
              </a:rPr>
              <a:t>Pascal</a:t>
            </a:r>
            <a:r>
              <a:rPr lang="zh-CN" altLang="zh-CN" dirty="0">
                <a:latin typeface="Times New Roman" panose="02020603050405020304" pitchFamily="18" charset="0"/>
                <a:cs typeface="Times New Roman" panose="02020603050405020304" pitchFamily="18" charset="0"/>
              </a:rPr>
              <a:t>语言</a:t>
            </a:r>
            <a:r>
              <a:rPr lang="zh-CN" altLang="zh-CN" dirty="0" smtClean="0">
                <a:latin typeface="Times New Roman" panose="02020603050405020304" pitchFamily="18" charset="0"/>
                <a:cs typeface="Times New Roman" panose="02020603050405020304" pitchFamily="18" charset="0"/>
              </a:rPr>
              <a:t>中</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zh-CN" altLang="zh-CN" dirty="0" smtClean="0">
                <a:latin typeface="Times New Roman" panose="02020603050405020304" pitchFamily="18" charset="0"/>
                <a:cs typeface="Times New Roman" panose="02020603050405020304" pitchFamily="18" charset="0"/>
              </a:rPr>
              <a:t>内部函数</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ord</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将</a:t>
            </a:r>
            <a:r>
              <a:rPr lang="zh-CN" altLang="zh-CN" dirty="0" smtClean="0">
                <a:latin typeface="Times New Roman" panose="02020603050405020304" pitchFamily="18" charset="0"/>
                <a:cs typeface="Times New Roman" panose="02020603050405020304" pitchFamily="18" charset="0"/>
              </a:rPr>
              <a:t>字符</a:t>
            </a:r>
            <a:r>
              <a:rPr lang="zh-CN" altLang="zh-CN" dirty="0">
                <a:latin typeface="Times New Roman" panose="02020603050405020304" pitchFamily="18" charset="0"/>
                <a:cs typeface="Times New Roman" panose="02020603050405020304" pitchFamily="18" charset="0"/>
              </a:rPr>
              <a:t>转换为</a:t>
            </a:r>
            <a:r>
              <a:rPr lang="zh-CN" altLang="zh-CN" dirty="0" smtClean="0">
                <a:latin typeface="Times New Roman" panose="02020603050405020304" pitchFamily="18" charset="0"/>
                <a:cs typeface="Times New Roman" panose="02020603050405020304" pitchFamily="18" charset="0"/>
              </a:rPr>
              <a:t>整数</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如</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ord</a:t>
            </a:r>
            <a:r>
              <a:rPr lang="en-US" altLang="zh-CN" dirty="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a:t>
            </a:r>
            <a:br>
              <a:rPr lang="en-US" altLang="zh-CN" dirty="0" smtClean="0">
                <a:latin typeface="Times New Roman" panose="02020603050405020304" pitchFamily="18" charset="0"/>
                <a:cs typeface="Times New Roman" panose="02020603050405020304" pitchFamily="18" charset="0"/>
              </a:rPr>
            </a:br>
            <a:r>
              <a:rPr lang="zh-CN" altLang="en-US" dirty="0" smtClean="0">
                <a:latin typeface="Times New Roman" panose="02020603050405020304" pitchFamily="18" charset="0"/>
                <a:cs typeface="Times New Roman" panose="02020603050405020304" pitchFamily="18" charset="0"/>
              </a:rPr>
              <a:t>内部</a:t>
            </a:r>
            <a:r>
              <a:rPr lang="zh-CN" altLang="zh-CN" dirty="0" smtClean="0">
                <a:latin typeface="Times New Roman" panose="02020603050405020304" pitchFamily="18" charset="0"/>
                <a:cs typeface="Times New Roman" panose="02020603050405020304" pitchFamily="18" charset="0"/>
              </a:rPr>
              <a:t>函数</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chr</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将</a:t>
            </a:r>
            <a:r>
              <a:rPr lang="zh-CN" altLang="zh-CN" dirty="0" smtClean="0">
                <a:latin typeface="Times New Roman" panose="02020603050405020304" pitchFamily="18" charset="0"/>
                <a:cs typeface="Times New Roman" panose="02020603050405020304" pitchFamily="18" charset="0"/>
              </a:rPr>
              <a:t>整数</a:t>
            </a:r>
            <a:r>
              <a:rPr lang="zh-CN" altLang="zh-CN" dirty="0">
                <a:latin typeface="Times New Roman" panose="02020603050405020304" pitchFamily="18" charset="0"/>
                <a:cs typeface="Times New Roman" panose="02020603050405020304" pitchFamily="18" charset="0"/>
              </a:rPr>
              <a:t>转换为</a:t>
            </a:r>
            <a:r>
              <a:rPr lang="zh-CN" altLang="zh-CN" dirty="0" smtClean="0">
                <a:latin typeface="Times New Roman" panose="02020603050405020304" pitchFamily="18" charset="0"/>
                <a:cs typeface="Times New Roman" panose="02020603050405020304" pitchFamily="18" charset="0"/>
              </a:rPr>
              <a:t>字符</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如</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chr</a:t>
            </a:r>
            <a:r>
              <a:rPr lang="en-US" altLang="zh-CN" dirty="0" smtClean="0">
                <a:latin typeface="Times New Roman" panose="02020603050405020304" pitchFamily="18" charset="0"/>
                <a:cs typeface="Times New Roman" panose="02020603050405020304" pitchFamily="18" charset="0"/>
              </a:rPr>
              <a:t>(45)</a:t>
            </a:r>
          </a:p>
          <a:p>
            <a:pPr lvl="1" eaLnBrk="1" hangingPunct="1"/>
            <a:r>
              <a:rPr lang="zh-CN" altLang="en-US" dirty="0" smtClean="0">
                <a:latin typeface="Times New Roman" panose="02020603050405020304" pitchFamily="18" charset="0"/>
                <a:cs typeface="Times New Roman" panose="02020603050405020304" pitchFamily="18" charset="0"/>
              </a:rPr>
              <a:t>优点：很少产生不可预料的行为；</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dirty="0" smtClean="0">
                <a:latin typeface="Times New Roman" panose="02020603050405020304" pitchFamily="18" charset="0"/>
                <a:cs typeface="Times New Roman" panose="02020603050405020304" pitchFamily="18" charset="0"/>
              </a:rPr>
              <a:t>缺点：编程时，写类型转换的代码。</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zh-CN" dirty="0"/>
              <a:t>折中</a:t>
            </a:r>
            <a:r>
              <a:rPr lang="zh-CN" altLang="zh-CN" dirty="0" smtClean="0"/>
              <a:t>方法</a:t>
            </a:r>
            <a:r>
              <a:rPr lang="zh-CN" altLang="en-US" dirty="0" smtClean="0"/>
              <a:t>：</a:t>
            </a:r>
            <a:r>
              <a:rPr lang="zh-CN" altLang="zh-CN" dirty="0" smtClean="0"/>
              <a:t>只允许保证</a:t>
            </a:r>
            <a:r>
              <a:rPr lang="zh-CN" altLang="zh-CN" dirty="0"/>
              <a:t>不破坏数据的强制类型</a:t>
            </a:r>
            <a:r>
              <a:rPr lang="zh-CN" altLang="zh-CN" dirty="0" smtClean="0"/>
              <a:t>转换</a:t>
            </a:r>
            <a:r>
              <a:rPr lang="zh-CN" altLang="en-US" dirty="0" smtClean="0"/>
              <a:t>。</a:t>
            </a:r>
            <a:endParaRPr lang="en-US" altLang="zh-CN" dirty="0" smtClean="0"/>
          </a:p>
          <a:p>
            <a:pPr lvl="1" eaLnBrk="1" hangingPunct="1"/>
            <a:r>
              <a:rPr lang="en-US" altLang="zh-CN" dirty="0" smtClean="0"/>
              <a:t>Java</a:t>
            </a:r>
            <a:r>
              <a:rPr lang="zh-CN" altLang="zh-CN" dirty="0" smtClean="0"/>
              <a:t>语言，只</a:t>
            </a:r>
            <a:r>
              <a:rPr lang="zh-CN" altLang="zh-CN" dirty="0"/>
              <a:t>允许数学运算类型的宽隐式转换。</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367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up)">
                                      <p:cBhvr>
                                        <p:cTn id="7" dur="500"/>
                                        <p:tgtEl>
                                          <p:spTgt spid="262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2147">
                                            <p:txEl>
                                              <p:pRg st="1" end="1"/>
                                            </p:txEl>
                                          </p:spTgt>
                                        </p:tgtEl>
                                        <p:attrNameLst>
                                          <p:attrName>style.visibility</p:attrName>
                                        </p:attrNameLst>
                                      </p:cBhvr>
                                      <p:to>
                                        <p:strVal val="visible"/>
                                      </p:to>
                                    </p:set>
                                    <p:animEffect transition="in" filter="wipe(up)">
                                      <p:cBhvr>
                                        <p:cTn id="12" dur="500"/>
                                        <p:tgtEl>
                                          <p:spTgt spid="262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2147">
                                            <p:txEl>
                                              <p:pRg st="2" end="2"/>
                                            </p:txEl>
                                          </p:spTgt>
                                        </p:tgtEl>
                                        <p:attrNameLst>
                                          <p:attrName>style.visibility</p:attrName>
                                        </p:attrNameLst>
                                      </p:cBhvr>
                                      <p:to>
                                        <p:strVal val="visible"/>
                                      </p:to>
                                    </p:set>
                                    <p:animEffect transition="in" filter="wipe(up)">
                                      <p:cBhvr>
                                        <p:cTn id="17" dur="500"/>
                                        <p:tgtEl>
                                          <p:spTgt spid="262147">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62147">
                                            <p:txEl>
                                              <p:pRg st="3" end="3"/>
                                            </p:txEl>
                                          </p:spTgt>
                                        </p:tgtEl>
                                        <p:attrNameLst>
                                          <p:attrName>style.visibility</p:attrName>
                                        </p:attrNameLst>
                                      </p:cBhvr>
                                      <p:to>
                                        <p:strVal val="visible"/>
                                      </p:to>
                                    </p:set>
                                    <p:animEffect transition="in" filter="wipe(up)">
                                      <p:cBhvr>
                                        <p:cTn id="21" dur="500"/>
                                        <p:tgtEl>
                                          <p:spTgt spid="2621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2147">
                                            <p:txEl>
                                              <p:pRg st="4" end="4"/>
                                            </p:txEl>
                                          </p:spTgt>
                                        </p:tgtEl>
                                        <p:attrNameLst>
                                          <p:attrName>style.visibility</p:attrName>
                                        </p:attrNameLst>
                                      </p:cBhvr>
                                      <p:to>
                                        <p:strVal val="visible"/>
                                      </p:to>
                                    </p:set>
                                    <p:animEffect transition="in" filter="wipe(up)">
                                      <p:cBhvr>
                                        <p:cTn id="26" dur="500"/>
                                        <p:tgtEl>
                                          <p:spTgt spid="262147">
                                            <p:txEl>
                                              <p:pRg st="4" end="4"/>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62147">
                                            <p:txEl>
                                              <p:pRg st="5" end="5"/>
                                            </p:txEl>
                                          </p:spTgt>
                                        </p:tgtEl>
                                        <p:attrNameLst>
                                          <p:attrName>style.visibility</p:attrName>
                                        </p:attrNameLst>
                                      </p:cBhvr>
                                      <p:to>
                                        <p:strVal val="visible"/>
                                      </p:to>
                                    </p:set>
                                    <p:animEffect transition="in" filter="wipe(up)">
                                      <p:cBhvr>
                                        <p:cTn id="30" dur="500"/>
                                        <p:tgtEl>
                                          <p:spTgt spid="26214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62147">
                                            <p:txEl>
                                              <p:pRg st="6" end="6"/>
                                            </p:txEl>
                                          </p:spTgt>
                                        </p:tgtEl>
                                        <p:attrNameLst>
                                          <p:attrName>style.visibility</p:attrName>
                                        </p:attrNameLst>
                                      </p:cBhvr>
                                      <p:to>
                                        <p:strVal val="visible"/>
                                      </p:to>
                                    </p:set>
                                    <p:animEffect transition="in" filter="wipe(up)">
                                      <p:cBhvr>
                                        <p:cTn id="35" dur="500"/>
                                        <p:tgtEl>
                                          <p:spTgt spid="262147">
                                            <p:txEl>
                                              <p:pRg st="6" end="6"/>
                                            </p:txEl>
                                          </p:spTgt>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262147">
                                            <p:txEl>
                                              <p:pRg st="7" end="7"/>
                                            </p:txEl>
                                          </p:spTgt>
                                        </p:tgtEl>
                                        <p:attrNameLst>
                                          <p:attrName>style.visibility</p:attrName>
                                        </p:attrNameLst>
                                      </p:cBhvr>
                                      <p:to>
                                        <p:strVal val="visible"/>
                                      </p:to>
                                    </p:set>
                                    <p:animEffect transition="in" filter="wipe(up)">
                                      <p:cBhvr>
                                        <p:cTn id="39" dur="500"/>
                                        <p:tgtEl>
                                          <p:spTgt spid="262147">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62147">
                                            <p:txEl>
                                              <p:pRg st="8" end="8"/>
                                            </p:txEl>
                                          </p:spTgt>
                                        </p:tgtEl>
                                        <p:attrNameLst>
                                          <p:attrName>style.visibility</p:attrName>
                                        </p:attrNameLst>
                                      </p:cBhvr>
                                      <p:to>
                                        <p:strVal val="visible"/>
                                      </p:to>
                                    </p:set>
                                    <p:animEffect transition="in" filter="wipe(up)">
                                      <p:cBhvr>
                                        <p:cTn id="44" dur="500"/>
                                        <p:tgtEl>
                                          <p:spTgt spid="262147">
                                            <p:txEl>
                                              <p:pRg st="8" end="8"/>
                                            </p:txEl>
                                          </p:spTgt>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62147">
                                            <p:txEl>
                                              <p:pRg st="9" end="9"/>
                                            </p:txEl>
                                          </p:spTgt>
                                        </p:tgtEl>
                                        <p:attrNameLst>
                                          <p:attrName>style.visibility</p:attrName>
                                        </p:attrNameLst>
                                      </p:cBhvr>
                                      <p:to>
                                        <p:strVal val="visible"/>
                                      </p:to>
                                    </p:set>
                                    <p:animEffect transition="in" filter="wipe(up)">
                                      <p:cBhvr>
                                        <p:cTn id="48" dur="500"/>
                                        <p:tgtEl>
                                          <p:spTgt spid="262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uiExpand="1"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45A21FC-1977-4B64-8EDC-F528FC33B996}" type="slidenum">
              <a:rPr lang="en-US" altLang="zh-CN"/>
              <a:pPr>
                <a:defRPr/>
              </a:pPr>
              <a:t>91</a:t>
            </a:fld>
            <a:endParaRPr lang="en-US" altLang="zh-CN"/>
          </a:p>
        </p:txBody>
      </p:sp>
      <p:sp>
        <p:nvSpPr>
          <p:cNvPr id="81923" name="Rectangle 2"/>
          <p:cNvSpPr>
            <a:spLocks noGrp="1" noChangeArrowheads="1"/>
          </p:cNvSpPr>
          <p:nvPr>
            <p:ph type="title"/>
          </p:nvPr>
        </p:nvSpPr>
        <p:spPr/>
        <p:txBody>
          <a:bodyPr/>
          <a:lstStyle/>
          <a:p>
            <a:pPr eaLnBrk="1" hangingPunct="1"/>
            <a:r>
              <a:rPr lang="zh-CN" altLang="en-US" dirty="0" smtClean="0">
                <a:latin typeface="宋体" pitchFamily="2" charset="-122"/>
              </a:rPr>
              <a:t>常数的隐式转换</a:t>
            </a:r>
          </a:p>
        </p:txBody>
      </p:sp>
      <p:sp>
        <p:nvSpPr>
          <p:cNvPr id="264195" name="Rectangle 3"/>
          <p:cNvSpPr>
            <a:spLocks noGrp="1" noChangeArrowheads="1"/>
          </p:cNvSpPr>
          <p:nvPr>
            <p:ph type="body" idx="1"/>
          </p:nvPr>
        </p:nvSpPr>
        <p:spPr>
          <a:xfrm>
            <a:off x="228600" y="1219200"/>
            <a:ext cx="8686800" cy="5029200"/>
          </a:xfrm>
        </p:spPr>
        <p:txBody>
          <a:bodyPr/>
          <a:lstStyle/>
          <a:p>
            <a:pPr eaLnBrk="1" hangingPunct="1"/>
            <a:r>
              <a:rPr lang="zh-CN" altLang="zh-CN" dirty="0">
                <a:latin typeface="Times New Roman" panose="02020603050405020304" pitchFamily="18" charset="0"/>
                <a:cs typeface="Times New Roman" panose="02020603050405020304" pitchFamily="18" charset="0"/>
              </a:rPr>
              <a:t>常数</a:t>
            </a:r>
            <a:r>
              <a:rPr lang="zh-CN" altLang="zh-CN" dirty="0" smtClean="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类型</a:t>
            </a:r>
            <a:r>
              <a:rPr lang="zh-CN" altLang="zh-CN" dirty="0" smtClean="0">
                <a:latin typeface="Times New Roman" panose="02020603050405020304" pitchFamily="18" charset="0"/>
                <a:cs typeface="Times New Roman" panose="02020603050405020304" pitchFamily="18" charset="0"/>
              </a:rPr>
              <a:t>转换</a:t>
            </a:r>
            <a:r>
              <a:rPr lang="zh-CN" altLang="zh-CN" dirty="0">
                <a:latin typeface="Times New Roman" panose="02020603050405020304" pitchFamily="18" charset="0"/>
                <a:cs typeface="Times New Roman" panose="02020603050405020304" pitchFamily="18" charset="0"/>
              </a:rPr>
              <a:t>可以在编译时完成</a:t>
            </a:r>
            <a:r>
              <a:rPr lang="zh-CN" altLang="zh-CN" dirty="0" smtClean="0">
                <a:latin typeface="Times New Roman" panose="02020603050405020304" pitchFamily="18" charset="0"/>
                <a:cs typeface="Times New Roman" panose="02020603050405020304" pitchFamily="18" charset="0"/>
              </a:rPr>
              <a:t>，常常</a:t>
            </a:r>
            <a:r>
              <a:rPr lang="zh-CN" altLang="zh-CN" dirty="0">
                <a:latin typeface="Times New Roman" panose="02020603050405020304" pitchFamily="18" charset="0"/>
                <a:cs typeface="Times New Roman" panose="02020603050405020304" pitchFamily="18" charset="0"/>
              </a:rPr>
              <a:t>可以使目标程序的运行时间大大</a:t>
            </a:r>
            <a:r>
              <a:rPr lang="zh-CN" altLang="zh-CN" dirty="0" smtClean="0">
                <a:latin typeface="Times New Roman" panose="02020603050405020304" pitchFamily="18" charset="0"/>
                <a:cs typeface="Times New Roman" panose="02020603050405020304" pitchFamily="18" charset="0"/>
              </a:rPr>
              <a:t>改进</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如：</a:t>
            </a:r>
            <a:r>
              <a:rPr lang="en-US" altLang="zh-CN" dirty="0" smtClean="0">
                <a:latin typeface="Times New Roman" panose="02020603050405020304" pitchFamily="18" charset="0"/>
                <a:cs typeface="Times New Roman" panose="02020603050405020304" pitchFamily="18" charset="0"/>
              </a:rPr>
              <a:t>float x;</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x=1 </a:t>
            </a:r>
            <a:r>
              <a:rPr lang="zh-CN" altLang="en-US" dirty="0" smtClean="0">
                <a:latin typeface="Times New Roman" panose="02020603050405020304" pitchFamily="18" charset="0"/>
                <a:cs typeface="Times New Roman" panose="02020603050405020304" pitchFamily="18" charset="0"/>
              </a:rPr>
              <a:t>的执行时间比 </a:t>
            </a:r>
            <a:r>
              <a:rPr lang="en-US" altLang="zh-CN" dirty="0" smtClean="0">
                <a:latin typeface="Times New Roman" panose="02020603050405020304" pitchFamily="18" charset="0"/>
                <a:cs typeface="Times New Roman" panose="02020603050405020304" pitchFamily="18" charset="0"/>
              </a:rPr>
              <a:t>x=1.0 </a:t>
            </a:r>
            <a:r>
              <a:rPr lang="zh-CN" altLang="en-US" dirty="0" smtClean="0">
                <a:latin typeface="Times New Roman" panose="02020603050405020304" pitchFamily="18" charset="0"/>
                <a:cs typeface="Times New Roman" panose="02020603050405020304" pitchFamily="18" charset="0"/>
              </a:rPr>
              <a:t>的要长。</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再</a:t>
            </a:r>
            <a:r>
              <a:rPr lang="zh-CN" altLang="en-US" dirty="0" smtClean="0">
                <a:latin typeface="Times New Roman" panose="02020603050405020304" pitchFamily="18" charset="0"/>
                <a:cs typeface="Times New Roman" panose="02020603050405020304" pitchFamily="18" charset="0"/>
              </a:rPr>
              <a:t>如：</a:t>
            </a:r>
            <a:r>
              <a:rPr lang="en-US" altLang="zh-CN" dirty="0" smtClean="0">
                <a:latin typeface="Times New Roman" panose="02020603050405020304" pitchFamily="18" charset="0"/>
                <a:cs typeface="Times New Roman" panose="02020603050405020304" pitchFamily="18" charset="0"/>
              </a:rPr>
              <a:t>double x[10]; </a:t>
            </a:r>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I;</a:t>
            </a:r>
          </a:p>
          <a:p>
            <a:pPr lvl="1" eaLnBrk="1" hangingPunct="1"/>
            <a:r>
              <a:rPr lang="en-US" altLang="zh-CN" dirty="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or(I:=1; I&lt;10; I++) X[I]:=1</a:t>
            </a:r>
          </a:p>
          <a:p>
            <a:pPr lvl="1" eaLnBrk="1" hangingPunct="1"/>
            <a:r>
              <a:rPr lang="en-US" altLang="zh-CN" dirty="0">
                <a:latin typeface="Times New Roman" panose="02020603050405020304" pitchFamily="18" charset="0"/>
                <a:cs typeface="Times New Roman" panose="02020603050405020304" pitchFamily="18" charset="0"/>
              </a:rPr>
              <a:t>for(I:=1; I&lt;10; I++) X[I</a:t>
            </a:r>
            <a:r>
              <a:rPr lang="en-US" altLang="zh-CN" dirty="0" smtClean="0">
                <a:latin typeface="Times New Roman" panose="02020603050405020304" pitchFamily="18" charset="0"/>
                <a:cs typeface="Times New Roman" panose="02020603050405020304" pitchFamily="18" charset="0"/>
              </a:rPr>
              <a:t>]:=1.0</a:t>
            </a:r>
          </a:p>
          <a:p>
            <a:pPr lvl="1" eaLnBrk="1" hangingPunct="1"/>
            <a:r>
              <a:rPr lang="zh-CN" altLang="en-US" dirty="0" smtClean="0">
                <a:latin typeface="Times New Roman" panose="02020603050405020304" pitchFamily="18" charset="0"/>
                <a:cs typeface="Times New Roman" panose="02020603050405020304" pitchFamily="18" charset="0"/>
              </a:rPr>
              <a:t>编译程序为第一个语句产生的目标代码含运行时的函数调用，该函数把</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的整型表示转换为实型表示。</a:t>
            </a:r>
          </a:p>
          <a:p>
            <a:pPr eaLnBrk="1" hangingPunct="1"/>
            <a:r>
              <a:rPr lang="zh-CN" altLang="en-US" dirty="0" smtClean="0">
                <a:latin typeface="Times New Roman" panose="02020603050405020304" pitchFamily="18" charset="0"/>
                <a:cs typeface="Times New Roman" panose="02020603050405020304" pitchFamily="18" charset="0"/>
              </a:rPr>
              <a:t>多数编译程序都在编译时完成常数的类型转换。</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up)">
                                      <p:cBhvr>
                                        <p:cTn id="7" dur="500"/>
                                        <p:tgtEl>
                                          <p:spTgt spid="26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wipe(up)">
                                      <p:cBhvr>
                                        <p:cTn id="12" dur="500"/>
                                        <p:tgtEl>
                                          <p:spTgt spid="264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wipe(up)">
                                      <p:cBhvr>
                                        <p:cTn id="17" dur="500"/>
                                        <p:tgtEl>
                                          <p:spTgt spid="264195">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64195">
                                            <p:txEl>
                                              <p:pRg st="3" end="3"/>
                                            </p:txEl>
                                          </p:spTgt>
                                        </p:tgtEl>
                                        <p:attrNameLst>
                                          <p:attrName>style.visibility</p:attrName>
                                        </p:attrNameLst>
                                      </p:cBhvr>
                                      <p:to>
                                        <p:strVal val="visible"/>
                                      </p:to>
                                    </p:set>
                                    <p:animEffect transition="in" filter="wipe(up)">
                                      <p:cBhvr>
                                        <p:cTn id="21" dur="500"/>
                                        <p:tgtEl>
                                          <p:spTgt spid="264195">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64195">
                                            <p:txEl>
                                              <p:pRg st="4" end="4"/>
                                            </p:txEl>
                                          </p:spTgt>
                                        </p:tgtEl>
                                        <p:attrNameLst>
                                          <p:attrName>style.visibility</p:attrName>
                                        </p:attrNameLst>
                                      </p:cBhvr>
                                      <p:to>
                                        <p:strVal val="visible"/>
                                      </p:to>
                                    </p:set>
                                    <p:animEffect transition="in" filter="wipe(up)">
                                      <p:cBhvr>
                                        <p:cTn id="25" dur="500"/>
                                        <p:tgtEl>
                                          <p:spTgt spid="264195">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64195">
                                            <p:txEl>
                                              <p:pRg st="5" end="5"/>
                                            </p:txEl>
                                          </p:spTgt>
                                        </p:tgtEl>
                                        <p:attrNameLst>
                                          <p:attrName>style.visibility</p:attrName>
                                        </p:attrNameLst>
                                      </p:cBhvr>
                                      <p:to>
                                        <p:strVal val="visible"/>
                                      </p:to>
                                    </p:set>
                                    <p:animEffect transition="in" filter="wipe(up)">
                                      <p:cBhvr>
                                        <p:cTn id="29" dur="500"/>
                                        <p:tgtEl>
                                          <p:spTgt spid="26419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64195">
                                            <p:txEl>
                                              <p:pRg st="6" end="6"/>
                                            </p:txEl>
                                          </p:spTgt>
                                        </p:tgtEl>
                                        <p:attrNameLst>
                                          <p:attrName>style.visibility</p:attrName>
                                        </p:attrNameLst>
                                      </p:cBhvr>
                                      <p:to>
                                        <p:strVal val="visible"/>
                                      </p:to>
                                    </p:set>
                                    <p:animEffect transition="in" filter="wipe(up)">
                                      <p:cBhvr>
                                        <p:cTn id="34" dur="500"/>
                                        <p:tgtEl>
                                          <p:spTgt spid="264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3C75844-4C22-4183-A1B9-FCBE4AA6E4AB}" type="slidenum">
              <a:rPr lang="en-US" altLang="zh-CN"/>
              <a:pPr>
                <a:defRPr/>
              </a:pPr>
              <a:t>92</a:t>
            </a:fld>
            <a:endParaRPr lang="en-US" altLang="zh-CN"/>
          </a:p>
        </p:txBody>
      </p:sp>
      <p:sp>
        <p:nvSpPr>
          <p:cNvPr id="96259" name="Rectangle 2"/>
          <p:cNvSpPr>
            <a:spLocks noGrp="1" noChangeArrowheads="1"/>
          </p:cNvSpPr>
          <p:nvPr>
            <p:ph type="title"/>
          </p:nvPr>
        </p:nvSpPr>
        <p:spPr/>
        <p:txBody>
          <a:bodyPr/>
          <a:lstStyle/>
          <a:p>
            <a:pPr eaLnBrk="1" hangingPunct="1"/>
            <a:r>
              <a:rPr lang="zh-CN" altLang="en-US" smtClean="0"/>
              <a:t>小  结</a:t>
            </a:r>
          </a:p>
        </p:txBody>
      </p:sp>
      <p:sp>
        <p:nvSpPr>
          <p:cNvPr id="96260" name="Rectangle 3"/>
          <p:cNvSpPr>
            <a:spLocks noGrp="1" noChangeArrowheads="1"/>
          </p:cNvSpPr>
          <p:nvPr>
            <p:ph type="body" idx="1"/>
          </p:nvPr>
        </p:nvSpPr>
        <p:spPr/>
        <p:txBody>
          <a:bodyPr/>
          <a:lstStyle/>
          <a:p>
            <a:pPr eaLnBrk="1" hangingPunct="1">
              <a:lnSpc>
                <a:spcPct val="90000"/>
              </a:lnSpc>
            </a:pPr>
            <a:r>
              <a:rPr lang="zh-CN" altLang="en-US" smtClean="0"/>
              <a:t>语义分析的概念</a:t>
            </a:r>
          </a:p>
          <a:p>
            <a:pPr lvl="1" eaLnBrk="1" hangingPunct="1">
              <a:lnSpc>
                <a:spcPct val="90000"/>
              </a:lnSpc>
            </a:pPr>
            <a:r>
              <a:rPr lang="zh-CN" altLang="en-US" smtClean="0"/>
              <a:t>编译的一个重要任务、检查语义的合法性</a:t>
            </a:r>
          </a:p>
          <a:p>
            <a:pPr lvl="1" eaLnBrk="1" hangingPunct="1">
              <a:lnSpc>
                <a:spcPct val="90000"/>
              </a:lnSpc>
            </a:pPr>
            <a:r>
              <a:rPr lang="zh-CN" altLang="en-US" smtClean="0"/>
              <a:t>符号表的建立和管理</a:t>
            </a:r>
          </a:p>
          <a:p>
            <a:pPr lvl="1" eaLnBrk="1" hangingPunct="1">
              <a:lnSpc>
                <a:spcPct val="90000"/>
              </a:lnSpc>
            </a:pPr>
            <a:r>
              <a:rPr lang="zh-CN" altLang="en-US" smtClean="0"/>
              <a:t>语义检查</a:t>
            </a:r>
          </a:p>
          <a:p>
            <a:pPr eaLnBrk="1" hangingPunct="1">
              <a:lnSpc>
                <a:spcPct val="90000"/>
              </a:lnSpc>
            </a:pPr>
            <a:r>
              <a:rPr lang="zh-CN" altLang="en-US" smtClean="0"/>
              <a:t>符号表</a:t>
            </a:r>
          </a:p>
          <a:p>
            <a:pPr lvl="1" eaLnBrk="1" hangingPunct="1">
              <a:lnSpc>
                <a:spcPct val="90000"/>
              </a:lnSpc>
            </a:pPr>
            <a:r>
              <a:rPr lang="zh-CN" altLang="en-US" smtClean="0"/>
              <a:t>何时创建</a:t>
            </a:r>
          </a:p>
          <a:p>
            <a:pPr lvl="1" eaLnBrk="1" hangingPunct="1">
              <a:lnSpc>
                <a:spcPct val="90000"/>
              </a:lnSpc>
            </a:pPr>
            <a:r>
              <a:rPr lang="zh-CN" altLang="en-US" smtClean="0"/>
              <a:t>内容</a:t>
            </a:r>
          </a:p>
          <a:p>
            <a:pPr lvl="1" eaLnBrk="1" hangingPunct="1">
              <a:lnSpc>
                <a:spcPct val="90000"/>
              </a:lnSpc>
            </a:pPr>
            <a:r>
              <a:rPr lang="zh-CN" altLang="en-US" smtClean="0"/>
              <a:t>操作</a:t>
            </a:r>
          </a:p>
          <a:p>
            <a:pPr lvl="2" eaLnBrk="1" hangingPunct="1">
              <a:lnSpc>
                <a:spcPct val="90000"/>
              </a:lnSpc>
            </a:pPr>
            <a:r>
              <a:rPr lang="zh-CN" altLang="en-US" smtClean="0"/>
              <a:t>检索、插入</a:t>
            </a:r>
          </a:p>
          <a:p>
            <a:pPr lvl="2" eaLnBrk="1" hangingPunct="1">
              <a:lnSpc>
                <a:spcPct val="90000"/>
              </a:lnSpc>
            </a:pPr>
            <a:r>
              <a:rPr lang="zh-CN" altLang="en-US" smtClean="0"/>
              <a:t>定位、重定位</a:t>
            </a:r>
          </a:p>
          <a:p>
            <a:pPr lvl="1" eaLnBrk="1" hangingPunct="1">
              <a:lnSpc>
                <a:spcPct val="90000"/>
              </a:lnSpc>
            </a:pPr>
            <a:r>
              <a:rPr lang="zh-CN" altLang="en-US" smtClean="0"/>
              <a:t>组织形式</a:t>
            </a:r>
          </a:p>
          <a:p>
            <a:pPr lvl="2" eaLnBrk="1" hangingPunct="1">
              <a:lnSpc>
                <a:spcPct val="90000"/>
              </a:lnSpc>
            </a:pPr>
            <a:r>
              <a:rPr lang="zh-CN" altLang="en-US" smtClean="0"/>
              <a:t>非块结构语言</a:t>
            </a:r>
          </a:p>
          <a:p>
            <a:pPr lvl="2" eaLnBrk="1" hangingPunct="1">
              <a:lnSpc>
                <a:spcPct val="90000"/>
              </a:lnSpc>
            </a:pPr>
            <a:r>
              <a:rPr lang="zh-CN" altLang="en-US" smtClean="0"/>
              <a:t>块结构语言</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8CDD94C-A788-45F1-8FD1-71056C686A35}" type="slidenum">
              <a:rPr lang="en-US" altLang="zh-CN"/>
              <a:pPr>
                <a:defRPr/>
              </a:pPr>
              <a:t>93</a:t>
            </a:fld>
            <a:endParaRPr lang="en-US" altLang="zh-CN"/>
          </a:p>
        </p:txBody>
      </p:sp>
      <p:sp>
        <p:nvSpPr>
          <p:cNvPr id="97283" name="Rectangle 2"/>
          <p:cNvSpPr>
            <a:spLocks noGrp="1" noChangeArrowheads="1"/>
          </p:cNvSpPr>
          <p:nvPr>
            <p:ph type="title"/>
          </p:nvPr>
        </p:nvSpPr>
        <p:spPr/>
        <p:txBody>
          <a:bodyPr/>
          <a:lstStyle/>
          <a:p>
            <a:pPr eaLnBrk="1" hangingPunct="1"/>
            <a:r>
              <a:rPr lang="zh-CN" altLang="en-US" smtClean="0"/>
              <a:t>小  结</a:t>
            </a:r>
            <a:r>
              <a:rPr lang="zh-CN" altLang="en-US" sz="2800" smtClean="0"/>
              <a:t>（续）</a:t>
            </a:r>
          </a:p>
        </p:txBody>
      </p:sp>
      <p:sp>
        <p:nvSpPr>
          <p:cNvPr id="97284" name="Rectangle 3"/>
          <p:cNvSpPr>
            <a:spLocks noGrp="1" noChangeArrowheads="1"/>
          </p:cNvSpPr>
          <p:nvPr>
            <p:ph type="body" idx="1"/>
          </p:nvPr>
        </p:nvSpPr>
        <p:spPr/>
        <p:txBody>
          <a:bodyPr/>
          <a:lstStyle/>
          <a:p>
            <a:pPr eaLnBrk="1" hangingPunct="1">
              <a:lnSpc>
                <a:spcPct val="90000"/>
              </a:lnSpc>
            </a:pPr>
            <a:r>
              <a:rPr lang="zh-CN" altLang="en-US" smtClean="0"/>
              <a:t>静态语义检查</a:t>
            </a:r>
          </a:p>
          <a:p>
            <a:pPr lvl="1" eaLnBrk="1" hangingPunct="1">
              <a:lnSpc>
                <a:spcPct val="90000"/>
              </a:lnSpc>
            </a:pPr>
            <a:r>
              <a:rPr lang="zh-CN" altLang="en-US" smtClean="0"/>
              <a:t>类型检查</a:t>
            </a:r>
          </a:p>
          <a:p>
            <a:pPr lvl="1" eaLnBrk="1" hangingPunct="1">
              <a:lnSpc>
                <a:spcPct val="90000"/>
              </a:lnSpc>
            </a:pPr>
            <a:r>
              <a:rPr lang="zh-CN" altLang="en-US" smtClean="0"/>
              <a:t>控制流合法性检查</a:t>
            </a:r>
          </a:p>
          <a:p>
            <a:pPr lvl="1" eaLnBrk="1" hangingPunct="1">
              <a:lnSpc>
                <a:spcPct val="90000"/>
              </a:lnSpc>
            </a:pPr>
            <a:r>
              <a:rPr lang="zh-CN" altLang="en-US" smtClean="0"/>
              <a:t>同名变量检查</a:t>
            </a:r>
          </a:p>
          <a:p>
            <a:pPr lvl="1" eaLnBrk="1" hangingPunct="1">
              <a:lnSpc>
                <a:spcPct val="90000"/>
              </a:lnSpc>
            </a:pPr>
            <a:r>
              <a:rPr lang="zh-CN" altLang="en-US" smtClean="0"/>
              <a:t>关联名字检查</a:t>
            </a:r>
          </a:p>
          <a:p>
            <a:pPr lvl="1" eaLnBrk="1" hangingPunct="1">
              <a:lnSpc>
                <a:spcPct val="90000"/>
              </a:lnSpc>
            </a:pPr>
            <a:r>
              <a:rPr lang="zh-CN" altLang="en-US" smtClean="0"/>
              <a:t>利用语法制导的翻译技术实现</a:t>
            </a:r>
          </a:p>
          <a:p>
            <a:pPr eaLnBrk="1" hangingPunct="1">
              <a:lnSpc>
                <a:spcPct val="90000"/>
              </a:lnSpc>
            </a:pPr>
            <a:r>
              <a:rPr lang="zh-CN" altLang="en-US" smtClean="0"/>
              <a:t>类型体制</a:t>
            </a:r>
          </a:p>
          <a:p>
            <a:pPr lvl="1" eaLnBrk="1" hangingPunct="1">
              <a:lnSpc>
                <a:spcPct val="90000"/>
              </a:lnSpc>
            </a:pPr>
            <a:r>
              <a:rPr lang="zh-CN" altLang="en-US" smtClean="0"/>
              <a:t>语法结构、类型概念、把类型指派给语言结构的规则</a:t>
            </a:r>
          </a:p>
          <a:p>
            <a:pPr lvl="1" eaLnBrk="1" hangingPunct="1">
              <a:lnSpc>
                <a:spcPct val="90000"/>
              </a:lnSpc>
            </a:pPr>
            <a:r>
              <a:rPr lang="zh-CN" altLang="en-US" smtClean="0"/>
              <a:t>类型表达式的定义</a:t>
            </a:r>
          </a:p>
          <a:p>
            <a:pPr lvl="1" eaLnBrk="1" hangingPunct="1">
              <a:lnSpc>
                <a:spcPct val="90000"/>
              </a:lnSpc>
            </a:pPr>
            <a:r>
              <a:rPr lang="zh-CN" altLang="en-US" smtClean="0"/>
              <a:t>类型表达式的等价</a:t>
            </a:r>
          </a:p>
          <a:p>
            <a:pPr lvl="2" eaLnBrk="1" hangingPunct="1">
              <a:lnSpc>
                <a:spcPct val="90000"/>
              </a:lnSpc>
            </a:pPr>
            <a:r>
              <a:rPr lang="zh-CN" altLang="en-US" smtClean="0"/>
              <a:t>结构等价</a:t>
            </a:r>
          </a:p>
          <a:p>
            <a:pPr lvl="2" eaLnBrk="1" hangingPunct="1">
              <a:lnSpc>
                <a:spcPct val="90000"/>
              </a:lnSpc>
            </a:pPr>
            <a:r>
              <a:rPr lang="zh-CN" altLang="en-US" smtClean="0"/>
              <a:t>名字等价</a:t>
            </a:r>
          </a:p>
          <a:p>
            <a:pPr lvl="2" eaLnBrk="1" hangingPunct="1">
              <a:lnSpc>
                <a:spcPct val="90000"/>
              </a:lnSpc>
            </a:pPr>
            <a:r>
              <a:rPr lang="zh-CN" altLang="en-US" smtClean="0"/>
              <a:t>类型表达式结构等价的测试算法</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B8733E5-2398-48D2-945A-F4AA8D9DDCE4}" type="slidenum">
              <a:rPr lang="en-US" altLang="zh-CN"/>
              <a:pPr>
                <a:defRPr/>
              </a:pPr>
              <a:t>94</a:t>
            </a:fld>
            <a:endParaRPr lang="en-US" altLang="zh-CN"/>
          </a:p>
        </p:txBody>
      </p:sp>
      <p:sp>
        <p:nvSpPr>
          <p:cNvPr id="98307" name="Rectangle 2"/>
          <p:cNvSpPr>
            <a:spLocks noGrp="1" noChangeArrowheads="1"/>
          </p:cNvSpPr>
          <p:nvPr>
            <p:ph type="title"/>
          </p:nvPr>
        </p:nvSpPr>
        <p:spPr/>
        <p:txBody>
          <a:bodyPr/>
          <a:lstStyle/>
          <a:p>
            <a:pPr eaLnBrk="1" hangingPunct="1"/>
            <a:r>
              <a:rPr lang="zh-CN" altLang="en-US" smtClean="0"/>
              <a:t>小  结</a:t>
            </a:r>
            <a:r>
              <a:rPr lang="zh-CN" altLang="en-US" sz="2800" smtClean="0"/>
              <a:t>（续）</a:t>
            </a:r>
            <a:endParaRPr lang="zh-CN" altLang="en-US" smtClean="0"/>
          </a:p>
        </p:txBody>
      </p:sp>
      <p:sp>
        <p:nvSpPr>
          <p:cNvPr id="98308" name="Rectangle 3"/>
          <p:cNvSpPr>
            <a:spLocks noGrp="1" noChangeArrowheads="1"/>
          </p:cNvSpPr>
          <p:nvPr>
            <p:ph type="body" idx="1"/>
          </p:nvPr>
        </p:nvSpPr>
        <p:spPr>
          <a:xfrm>
            <a:off x="609600" y="1143000"/>
            <a:ext cx="8335963" cy="5562600"/>
          </a:xfrm>
        </p:spPr>
        <p:txBody>
          <a:bodyPr/>
          <a:lstStyle/>
          <a:p>
            <a:pPr eaLnBrk="1" hangingPunct="1"/>
            <a:r>
              <a:rPr lang="zh-CN" altLang="en-US" dirty="0" smtClean="0"/>
              <a:t>简单类型检查程序的说明</a:t>
            </a:r>
          </a:p>
          <a:p>
            <a:pPr lvl="1" eaLnBrk="1" hangingPunct="1"/>
            <a:r>
              <a:rPr lang="zh-CN" altLang="en-US" dirty="0" smtClean="0"/>
              <a:t>声明语句的类型检查</a:t>
            </a:r>
          </a:p>
          <a:p>
            <a:pPr lvl="1" eaLnBrk="1" hangingPunct="1"/>
            <a:r>
              <a:rPr lang="zh-CN" altLang="en-US" dirty="0" smtClean="0"/>
              <a:t>表达式的类型检查</a:t>
            </a:r>
          </a:p>
          <a:p>
            <a:pPr lvl="1" eaLnBrk="1" hangingPunct="1"/>
            <a:r>
              <a:rPr lang="zh-CN" altLang="en-US" dirty="0" smtClean="0"/>
              <a:t>语句的类型检查</a:t>
            </a:r>
          </a:p>
          <a:p>
            <a:pPr lvl="1" eaLnBrk="1" hangingPunct="1"/>
            <a:r>
              <a:rPr lang="zh-CN" altLang="en-US" dirty="0" smtClean="0"/>
              <a:t>类型</a:t>
            </a:r>
            <a:r>
              <a:rPr lang="zh-CN" altLang="en-US" dirty="0" smtClean="0"/>
              <a:t>转换</a:t>
            </a: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7799</TotalTime>
  <Words>9282</Words>
  <Application>Microsoft Office PowerPoint</Application>
  <PresentationFormat>全屏显示(4:3)</PresentationFormat>
  <Paragraphs>1701</Paragraphs>
  <Slides>94</Slides>
  <Notes>44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105" baseType="lpstr">
      <vt:lpstr>Monotype Sorts</vt:lpstr>
      <vt:lpstr>MS Sans Serif</vt:lpstr>
      <vt:lpstr>黑体</vt:lpstr>
      <vt:lpstr>楷体_GB2312</vt:lpstr>
      <vt:lpstr>宋体</vt:lpstr>
      <vt:lpstr>Arial</vt:lpstr>
      <vt:lpstr>Symbol</vt:lpstr>
      <vt:lpstr>Times New Roman</vt:lpstr>
      <vt:lpstr>Verdana</vt:lpstr>
      <vt:lpstr>领带型模板</vt:lpstr>
      <vt:lpstr>剪辑</vt:lpstr>
      <vt:lpstr>第6章  语义分析</vt:lpstr>
      <vt:lpstr>语义分析</vt:lpstr>
      <vt:lpstr>6.1  语义分析概述</vt:lpstr>
      <vt:lpstr>6.1.1 语义分析的任务</vt:lpstr>
      <vt:lpstr>类型检查</vt:lpstr>
      <vt:lpstr>6.1.2 语义分析程序的位置</vt:lpstr>
      <vt:lpstr>6.1.3 错误处理</vt:lpstr>
      <vt:lpstr>6.2  符号表</vt:lpstr>
      <vt:lpstr>符号表</vt:lpstr>
      <vt:lpstr>6.2.1 符号表的建立和访问时机</vt:lpstr>
      <vt:lpstr>PowerPoint 演示文稿</vt:lpstr>
      <vt:lpstr>6.2.2 符号表内容</vt:lpstr>
      <vt:lpstr>名字</vt:lpstr>
      <vt:lpstr>使用串描述符表示变量</vt:lpstr>
      <vt:lpstr>类型</vt:lpstr>
      <vt:lpstr>存储地址</vt:lpstr>
      <vt:lpstr>数组维数/参数个数</vt:lpstr>
      <vt:lpstr>交叉引用表</vt:lpstr>
      <vt:lpstr>链域/指针</vt:lpstr>
      <vt:lpstr>6.2.3 符号表操作</vt:lpstr>
      <vt:lpstr>定位和重定位操作</vt:lpstr>
      <vt:lpstr>读入数据，并进行排序的PASCAL程序</vt:lpstr>
      <vt:lpstr>符号表的逻辑结构</vt:lpstr>
      <vt:lpstr>6.2.4 符号表组织</vt:lpstr>
      <vt:lpstr>1. 非块结构语言的符号表组织</vt:lpstr>
      <vt:lpstr>非块结构语言的符号表组织（续1）</vt:lpstr>
      <vt:lpstr>非块结构语言的符号表组织（续2）</vt:lpstr>
      <vt:lpstr>非块结构语言的符号表组织（续3）</vt:lpstr>
      <vt:lpstr>解决冲突的方法</vt:lpstr>
      <vt:lpstr>开放地址、分离链表示意图</vt:lpstr>
      <vt:lpstr>2. 块结构语言的符号表组织</vt:lpstr>
      <vt:lpstr>PowerPoint 演示文稿</vt:lpstr>
      <vt:lpstr>PowerPoint 演示文稿</vt:lpstr>
      <vt:lpstr>栈式符号表操作</vt:lpstr>
      <vt:lpstr>PowerPoint 演示文稿</vt:lpstr>
      <vt:lpstr>栈式散列符号表</vt:lpstr>
      <vt:lpstr>栈式散列符号表示意图</vt:lpstr>
      <vt:lpstr>PowerPoint 演示文稿</vt:lpstr>
      <vt:lpstr>栈式散列符号表操作</vt:lpstr>
      <vt:lpstr>栈式散列符号表操作（续1）</vt:lpstr>
      <vt:lpstr>栈式散列符号表操作（续2）</vt:lpstr>
      <vt:lpstr>6.3 类型检查</vt:lpstr>
      <vt:lpstr>类型检查（续）</vt:lpstr>
      <vt:lpstr>类型检查（续1）</vt:lpstr>
      <vt:lpstr>显式类型和静态类型检查</vt:lpstr>
      <vt:lpstr>6.3.1 类型表达式</vt:lpstr>
      <vt:lpstr>数据类型</vt:lpstr>
      <vt:lpstr>类型表达式的递归定义</vt:lpstr>
      <vt:lpstr>类型表达式的递归定义（续1）</vt:lpstr>
      <vt:lpstr>类型表达式的递归定义（续2）</vt:lpstr>
      <vt:lpstr>类型表达式的递归定义（续3）</vt:lpstr>
      <vt:lpstr>6.3.2 类型等价</vt:lpstr>
      <vt:lpstr>1. 结构等价</vt:lpstr>
      <vt:lpstr>例：考虑如下Pascal声明</vt:lpstr>
      <vt:lpstr>算法6.1 测试两个类型表达式结构等价的算法</vt:lpstr>
      <vt:lpstr>实际应用中结构等价概念的修改</vt:lpstr>
      <vt:lpstr>类型表达式的内部表示</vt:lpstr>
      <vt:lpstr>编码方式实例</vt:lpstr>
      <vt:lpstr>2. 名字等价</vt:lpstr>
      <vt:lpstr>名字等价（续2）</vt:lpstr>
      <vt:lpstr>类型等价实例：C语言</vt:lpstr>
      <vt:lpstr>与声明6.1等效的声明6.2：</vt:lpstr>
      <vt:lpstr>类型表达式的图形表示：类型图</vt:lpstr>
      <vt:lpstr>类型表达式的图形表示：类型图（续）</vt:lpstr>
      <vt:lpstr>类型表示中的环</vt:lpstr>
      <vt:lpstr>C语言实例</vt:lpstr>
      <vt:lpstr>C语言实例（续）</vt:lpstr>
      <vt:lpstr>6.4 一个简单的类型检查程序</vt:lpstr>
      <vt:lpstr>6.4.1 语言说明</vt:lpstr>
      <vt:lpstr>PowerPoint 演示文稿</vt:lpstr>
      <vt:lpstr>6.4.2 符号表的建立</vt:lpstr>
      <vt:lpstr>1.过程中声明语句的处理</vt:lpstr>
      <vt:lpstr>翻译方案 6.1</vt:lpstr>
      <vt:lpstr>2.过程定义的处理</vt:lpstr>
      <vt:lpstr>  过程定义的处理（续）</vt:lpstr>
      <vt:lpstr>数据结构及过程</vt:lpstr>
      <vt:lpstr>翻译方案6.2</vt:lpstr>
      <vt:lpstr>翻译方案6.2(续)</vt:lpstr>
      <vt:lpstr>PowerPoint 演示文稿</vt:lpstr>
      <vt:lpstr>PowerPoint 演示文稿</vt:lpstr>
      <vt:lpstr>3.记录声明的处理</vt:lpstr>
      <vt:lpstr>示例：</vt:lpstr>
      <vt:lpstr>6.4.3 表达式的类型检查</vt:lpstr>
      <vt:lpstr>表达式的类型检查(续1）</vt:lpstr>
      <vt:lpstr>表达式的类型检查(续2）</vt:lpstr>
      <vt:lpstr>表达式的类型检查(续3）</vt:lpstr>
      <vt:lpstr>6.4.4 语句的类型检查</vt:lpstr>
      <vt:lpstr>语句的类型检查（续）</vt:lpstr>
      <vt:lpstr>6.4.5 类型转换</vt:lpstr>
      <vt:lpstr>类型转换（续）</vt:lpstr>
      <vt:lpstr>常数的隐式转换</vt:lpstr>
      <vt:lpstr>小  结</vt:lpstr>
      <vt:lpstr>小  结（续）</vt:lpstr>
      <vt:lpstr>小  结（续）</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dc:title>
  <dc:creator>Li Wensheng</dc:creator>
  <cp:lastModifiedBy>BUPT</cp:lastModifiedBy>
  <cp:revision>628</cp:revision>
  <cp:lastPrinted>2002-07-19T08:01:10Z</cp:lastPrinted>
  <dcterms:created xsi:type="dcterms:W3CDTF">2002-06-11T01:14:55Z</dcterms:created>
  <dcterms:modified xsi:type="dcterms:W3CDTF">2020-11-02T10:39:15Z</dcterms:modified>
</cp:coreProperties>
</file>