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307" r:id="rId3"/>
    <p:sldId id="257" r:id="rId4"/>
    <p:sldId id="308" r:id="rId5"/>
    <p:sldId id="261" r:id="rId6"/>
    <p:sldId id="259" r:id="rId7"/>
    <p:sldId id="262" r:id="rId8"/>
    <p:sldId id="263" r:id="rId9"/>
    <p:sldId id="264" r:id="rId10"/>
    <p:sldId id="265" r:id="rId11"/>
    <p:sldId id="266" r:id="rId12"/>
    <p:sldId id="315" r:id="rId13"/>
    <p:sldId id="311" r:id="rId14"/>
    <p:sldId id="336" r:id="rId15"/>
    <p:sldId id="313" r:id="rId16"/>
    <p:sldId id="337" r:id="rId17"/>
    <p:sldId id="322" r:id="rId18"/>
    <p:sldId id="327" r:id="rId19"/>
    <p:sldId id="323" r:id="rId20"/>
    <p:sldId id="324" r:id="rId21"/>
    <p:sldId id="338" r:id="rId22"/>
    <p:sldId id="325" r:id="rId23"/>
    <p:sldId id="326" r:id="rId24"/>
    <p:sldId id="317" r:id="rId25"/>
    <p:sldId id="267" r:id="rId26"/>
    <p:sldId id="268" r:id="rId27"/>
    <p:sldId id="269" r:id="rId28"/>
    <p:sldId id="270" r:id="rId29"/>
    <p:sldId id="281" r:id="rId30"/>
    <p:sldId id="283" r:id="rId31"/>
    <p:sldId id="284" r:id="rId32"/>
    <p:sldId id="328" r:id="rId33"/>
    <p:sldId id="285" r:id="rId34"/>
    <p:sldId id="329" r:id="rId35"/>
    <p:sldId id="330" r:id="rId36"/>
    <p:sldId id="331" r:id="rId37"/>
    <p:sldId id="288" r:id="rId38"/>
    <p:sldId id="289" r:id="rId39"/>
    <p:sldId id="332" r:id="rId40"/>
    <p:sldId id="290" r:id="rId41"/>
    <p:sldId id="334" r:id="rId42"/>
    <p:sldId id="292" r:id="rId43"/>
    <p:sldId id="335" r:id="rId44"/>
    <p:sldId id="293" r:id="rId45"/>
    <p:sldId id="294" r:id="rId46"/>
  </p:sldIdLst>
  <p:sldSz cx="9144000" cy="6858000" type="screen4x3"/>
  <p:notesSz cx="10234613" cy="70993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66"/>
    <a:srgbClr val="FFFF00"/>
    <a:srgbClr val="DDDDDD"/>
    <a:srgbClr val="C0C0C0"/>
    <a:srgbClr val="00FF00"/>
    <a:srgbClr val="FD9BA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444" autoAdjust="0"/>
  </p:normalViewPr>
  <p:slideViewPr>
    <p:cSldViewPr>
      <p:cViewPr varScale="1">
        <p:scale>
          <a:sx n="115" d="100"/>
          <a:sy n="115"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338A9698-DAF5-497C-B939-EBAF0F574CE3}" type="slidenum">
              <a:rPr lang="en-US" altLang="zh-CN"/>
              <a:pPr/>
              <a:t>‹#›</a:t>
            </a:fld>
            <a:endParaRPr lang="en-US" altLang="zh-CN"/>
          </a:p>
        </p:txBody>
      </p:sp>
    </p:spTree>
    <p:extLst>
      <p:ext uri="{BB962C8B-B14F-4D97-AF65-F5344CB8AC3E}">
        <p14:creationId xmlns:p14="http://schemas.microsoft.com/office/powerpoint/2010/main" val="2839018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77C82A36-28A6-4F68-ABDF-6036B76D9D91}" type="slidenum">
              <a:rPr lang="en-US" altLang="zh-CN"/>
              <a:pPr/>
              <a:t>‹#›</a:t>
            </a:fld>
            <a:endParaRPr lang="en-US" altLang="zh-CN"/>
          </a:p>
        </p:txBody>
      </p:sp>
    </p:spTree>
    <p:extLst>
      <p:ext uri="{BB962C8B-B14F-4D97-AF65-F5344CB8AC3E}">
        <p14:creationId xmlns:p14="http://schemas.microsoft.com/office/powerpoint/2010/main" val="348254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D5F60-400A-488F-AFA7-EF480D54BE33}" type="slidenum">
              <a:rPr lang="en-US" altLang="zh-CN"/>
              <a:pPr/>
              <a:t>1</a:t>
            </a:fld>
            <a:endParaRPr lang="en-US" altLang="zh-CN"/>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F25B8-F4DA-4347-B532-3E1C092E6706}" type="slidenum">
              <a:rPr lang="en-US" altLang="zh-CN"/>
              <a:pPr/>
              <a:t>10</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A5281-16B3-4F9D-B7FA-604B6723A410}" type="slidenum">
              <a:rPr lang="en-US" altLang="zh-CN"/>
              <a:pPr/>
              <a:t>11</a:t>
            </a:fld>
            <a:endParaRPr lang="en-US" altLang="zh-CN"/>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519DB-E3A1-4EB0-81B2-4E9C09C746DF}" type="slidenum">
              <a:rPr lang="en-US" altLang="zh-CN"/>
              <a:pPr/>
              <a:t>12</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69D6E-C173-4B6E-A918-3D88F6E38499}" type="slidenum">
              <a:rPr lang="en-US" altLang="zh-CN"/>
              <a:pPr/>
              <a:t>13</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FFE9C-2C2B-483B-8769-53F3E1C2BA0C}" type="slidenum">
              <a:rPr lang="en-US" altLang="zh-CN"/>
              <a:pPr/>
              <a:t>15</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DB82A-FFCF-4B0E-8888-5843C2D6C8A9}" type="slidenum">
              <a:rPr lang="en-US" altLang="zh-CN"/>
              <a:pPr/>
              <a:t>17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DB82A-FFCF-4B0E-8888-5843C2D6C8A9}" type="slidenum">
              <a:rPr lang="en-US" altLang="zh-CN"/>
              <a:pPr/>
              <a:t>18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B7059-0B7E-4DD1-B6C1-7E5FFF722146}" type="slidenum">
              <a:rPr lang="en-US" altLang="zh-CN"/>
              <a:pPr/>
              <a:t>19</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536CA-D1DC-4061-ABC9-4028D62E4F3B}" type="slidenum">
              <a:rPr lang="en-US" altLang="zh-CN"/>
              <a:pPr/>
              <a:t>20</a:t>
            </a:fld>
            <a:endParaRPr lang="en-US" altLang="zh-CN"/>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51EDD0-F0CB-402B-AEE8-C3EC8D1B58A1}" type="slidenum">
              <a:rPr lang="en-US" altLang="zh-CN"/>
              <a:pPr/>
              <a:t>23</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EA69D-5349-438F-ABFE-E1335CE481BD}" type="slidenum">
              <a:rPr lang="en-US" altLang="zh-CN"/>
              <a:pPr/>
              <a:t>2</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9C553-E3C0-4F7E-A33E-27076E3B37B4}" type="slidenum">
              <a:rPr lang="en-US" altLang="zh-CN"/>
              <a:pPr/>
              <a:t>25</a:t>
            </a:fld>
            <a:endParaRPr lang="en-US" altLang="zh-CN"/>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DE514-0520-4B0B-95BC-88C88FBBDF1D}" type="slidenum">
              <a:rPr lang="en-US" altLang="zh-CN"/>
              <a:pPr/>
              <a:t>26</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94E8C-0E28-4689-B84A-DB379AD59599}" type="slidenum">
              <a:rPr lang="en-US" altLang="zh-CN"/>
              <a:pPr/>
              <a:t>27</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224A7-1DB5-495A-982A-E794C712DE47}" type="slidenum">
              <a:rPr lang="en-US" altLang="zh-CN"/>
              <a:pPr/>
              <a:t>28</a:t>
            </a:fld>
            <a:endParaRPr lang="en-US" altLang="zh-CN"/>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08A68-C462-417B-A94E-B7CDAF6021F5}" type="slidenum">
              <a:rPr lang="en-US" altLang="zh-CN"/>
              <a:pPr/>
              <a:t>29</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DF7E5-C136-4DAE-8079-2800FEECB656}" type="slidenum">
              <a:rPr lang="en-US" altLang="zh-CN"/>
              <a:pPr/>
              <a:t>30</a:t>
            </a:fld>
            <a:endParaRPr lang="en-US" altLang="zh-CN"/>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2092E-2B81-4575-9A4C-1DEDBADD341F}" type="slidenum">
              <a:rPr lang="en-US" altLang="zh-CN"/>
              <a:pPr/>
              <a:t>31</a:t>
            </a:fld>
            <a:endParaRPr lang="en-US" altLang="zh-CN"/>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2092E-2B81-4575-9A4C-1DEDBADD341F}" type="slidenum">
              <a:rPr lang="en-US" altLang="zh-CN"/>
              <a:pPr/>
              <a:t>32</a:t>
            </a:fld>
            <a:endParaRPr lang="en-US" altLang="zh-CN"/>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7A6A4-731B-4BCF-92A9-07AA3020B7BF}" type="slidenum">
              <a:rPr lang="en-US" altLang="zh-CN"/>
              <a:pPr/>
              <a:t>33</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94712-0448-4B10-B041-F9310AFA6F44}" type="slidenum">
              <a:rPr lang="en-US" altLang="zh-CN"/>
              <a:pPr/>
              <a:t>37</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C8A00-6D45-4DF2-8745-6C0178C82F60}" type="slidenum">
              <a:rPr lang="en-US" altLang="zh-CN"/>
              <a:pPr/>
              <a:t>3</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8BB6B-064B-43B3-B5F6-A898E9B70A08}" type="slidenum">
              <a:rPr lang="en-US" altLang="zh-CN"/>
              <a:pPr/>
              <a:t>38</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C034-626B-407A-92EC-5543E4F61B7C}" type="slidenum">
              <a:rPr lang="en-US" altLang="zh-CN"/>
              <a:pPr/>
              <a:t>40</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C034-626B-407A-92EC-5543E4F61B7C}" type="slidenum">
              <a:rPr lang="en-US" altLang="zh-CN"/>
              <a:pPr/>
              <a:t>41</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F35BA-4CBA-47F3-94A8-5A4BD6F10951}" type="slidenum">
              <a:rPr lang="en-US" altLang="zh-CN"/>
              <a:pPr/>
              <a:t>42</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F35BA-4CBA-47F3-94A8-5A4BD6F10951}" type="slidenum">
              <a:rPr lang="en-US" altLang="zh-CN"/>
              <a:pPr/>
              <a:t>43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1809-8CE1-4DAC-935C-8350D4F59190}" type="slidenum">
              <a:rPr lang="en-US" altLang="zh-CN"/>
              <a:pPr/>
              <a:t>4</a:t>
            </a:fld>
            <a:endParaRPr lang="en-US" altLang="zh-CN"/>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5FFCA-1E5A-47C4-8E63-ABFCAEDF8E3E}" type="slidenum">
              <a:rPr lang="en-US" altLang="zh-CN"/>
              <a:pPr/>
              <a:t>5</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F6041-6695-4BD0-9A75-7C9AF10A6BB7}" type="slidenum">
              <a:rPr lang="en-US" altLang="zh-CN"/>
              <a:pPr/>
              <a:t>6</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4E2F9-7E49-4B86-82C5-11A634F9D097}" type="slidenum">
              <a:rPr lang="en-US" altLang="zh-CN"/>
              <a:pPr/>
              <a:t>7</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2EB4E-B463-48C6-925A-1E07453BC0B4}" type="slidenum">
              <a:rPr lang="en-US" altLang="zh-CN"/>
              <a:pPr/>
              <a:t>8</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1363663" y="3549650"/>
            <a:ext cx="7507287" cy="301625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6BBB6-A627-4000-B426-3EC8B24681F4}" type="slidenum">
              <a:rPr lang="en-US" altLang="zh-CN"/>
              <a:pPr/>
              <a:t>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1363663" y="3549650"/>
            <a:ext cx="7507287" cy="3016250"/>
          </a:xfrm>
        </p:spPr>
        <p:txBody>
          <a:bodyPr/>
          <a:lstStyle/>
          <a:p>
            <a:endParaRPr lang="zh-CN" altLang="zh-CN">
              <a:latin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D2BBBCBA-A8E5-4D71-ACBE-0F2D3C243282}" type="slidenum">
              <a:rPr lang="en-US" altLang="zh-CN"/>
              <a:pPr/>
              <a:t>‹#›</a:t>
            </a:fld>
            <a:endParaRPr lang="en-US" altLang="zh-CN"/>
          </a:p>
        </p:txBody>
      </p:sp>
      <p:graphicFrame>
        <p:nvGraphicFramePr>
          <p:cNvPr id="5153"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5221" name="剪辑" r:id="rId3" imgW="4732934" imgH="423367" progId="">
                  <p:embed/>
                </p:oleObj>
              </mc:Choice>
              <mc:Fallback>
                <p:oleObj name="剪辑" r:id="rId3" imgW="4732934" imgH="423367" progId="">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6" name="Text Box 36"/>
          <p:cNvSpPr txBox="1">
            <a:spLocks noChangeArrowheads="1"/>
          </p:cNvSpPr>
          <p:nvPr/>
        </p:nvSpPr>
        <p:spPr bwMode="auto">
          <a:xfrm>
            <a:off x="2339975" y="242093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1800" i="1" dirty="0">
                <a:solidFill>
                  <a:srgbClr val="0000FF"/>
                </a:solidFill>
                <a:ea typeface="宋体" pitchFamily="2" charset="-122"/>
              </a:rPr>
              <a:t>LI </a:t>
            </a:r>
            <a:r>
              <a:rPr lang="en-US" altLang="zh-CN" sz="1800" i="1" dirty="0" err="1">
                <a:solidFill>
                  <a:srgbClr val="0000FF"/>
                </a:solidFill>
                <a:ea typeface="宋体" pitchFamily="2" charset="-122"/>
              </a:rPr>
              <a:t>Wensheng</a:t>
            </a:r>
            <a:r>
              <a:rPr lang="en-US" altLang="zh-CN" sz="1800" i="1" dirty="0">
                <a:solidFill>
                  <a:srgbClr val="0000FF"/>
                </a:solidFill>
                <a:ea typeface="宋体" pitchFamily="2" charset="-122"/>
              </a:rPr>
              <a:t>,  </a:t>
            </a:r>
            <a:r>
              <a:rPr lang="en-US" altLang="zh-CN" sz="1800" i="1" dirty="0" smtClean="0">
                <a:solidFill>
                  <a:srgbClr val="0000FF"/>
                </a:solidFill>
                <a:ea typeface="宋体" pitchFamily="2" charset="-122"/>
              </a:rPr>
              <a:t>SCS, </a:t>
            </a:r>
            <a:r>
              <a:rPr lang="en-US" altLang="zh-CN" sz="1800" i="1" dirty="0">
                <a:solidFill>
                  <a:srgbClr val="0000FF"/>
                </a:solidFill>
                <a:ea typeface="宋体" pitchFamily="2" charset="-122"/>
              </a:rPr>
              <a:t>BUPT        </a:t>
            </a:r>
          </a:p>
        </p:txBody>
      </p:sp>
      <p:pic>
        <p:nvPicPr>
          <p:cNvPr id="5157" name="Picture 37"/>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2590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12D4F84-6819-4F86-9520-EDBAADEC9E61}" type="slidenum">
              <a:rPr lang="en-US" altLang="zh-CN"/>
              <a:pPr/>
              <a:t>‹#›</a:t>
            </a:fld>
            <a:endParaRPr lang="en-US" altLang="zh-CN"/>
          </a:p>
        </p:txBody>
      </p:sp>
    </p:spTree>
    <p:extLst>
      <p:ext uri="{BB962C8B-B14F-4D97-AF65-F5344CB8AC3E}">
        <p14:creationId xmlns:p14="http://schemas.microsoft.com/office/powerpoint/2010/main" val="265391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E4642AA-B6B0-4F5D-A5E6-6848C00F0EE6}" type="slidenum">
              <a:rPr lang="en-US" altLang="zh-CN"/>
              <a:pPr/>
              <a:t>‹#›</a:t>
            </a:fld>
            <a:endParaRPr lang="en-US" altLang="zh-CN"/>
          </a:p>
        </p:txBody>
      </p:sp>
    </p:spTree>
    <p:extLst>
      <p:ext uri="{BB962C8B-B14F-4D97-AF65-F5344CB8AC3E}">
        <p14:creationId xmlns:p14="http://schemas.microsoft.com/office/powerpoint/2010/main" val="271107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305800" y="6453188"/>
            <a:ext cx="762000" cy="328612"/>
          </a:xfrm>
        </p:spPr>
        <p:txBody>
          <a:bodyPr/>
          <a:lstStyle>
            <a:lvl1pPr>
              <a:defRPr/>
            </a:lvl1pPr>
          </a:lstStyle>
          <a:p>
            <a:fld id="{E81FAC81-38B3-449B-9F18-9631834F9A4E}" type="slidenum">
              <a:rPr lang="en-US" altLang="zh-CN"/>
              <a:pPr/>
              <a:t>‹#›</a:t>
            </a:fld>
            <a:endParaRPr lang="en-US" altLang="zh-CN"/>
          </a:p>
        </p:txBody>
      </p:sp>
    </p:spTree>
    <p:extLst>
      <p:ext uri="{BB962C8B-B14F-4D97-AF65-F5344CB8AC3E}">
        <p14:creationId xmlns:p14="http://schemas.microsoft.com/office/powerpoint/2010/main" val="7167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258FE16-B230-436B-B346-A70B37BA6415}" type="slidenum">
              <a:rPr lang="en-US" altLang="zh-CN"/>
              <a:pPr/>
              <a:t>‹#›</a:t>
            </a:fld>
            <a:endParaRPr lang="en-US" altLang="zh-CN"/>
          </a:p>
        </p:txBody>
      </p:sp>
    </p:spTree>
    <p:extLst>
      <p:ext uri="{BB962C8B-B14F-4D97-AF65-F5344CB8AC3E}">
        <p14:creationId xmlns:p14="http://schemas.microsoft.com/office/powerpoint/2010/main" val="215364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B2A35E74-FCEE-476E-A97D-02C0E40E0EC7}" type="slidenum">
              <a:rPr lang="en-US" altLang="zh-CN"/>
              <a:pPr/>
              <a:t>‹#›</a:t>
            </a:fld>
            <a:endParaRPr lang="en-US" altLang="zh-CN"/>
          </a:p>
        </p:txBody>
      </p:sp>
    </p:spTree>
    <p:extLst>
      <p:ext uri="{BB962C8B-B14F-4D97-AF65-F5344CB8AC3E}">
        <p14:creationId xmlns:p14="http://schemas.microsoft.com/office/powerpoint/2010/main" val="268601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0E33AB62-0244-4613-9FB6-425107B1BFB9}" type="slidenum">
              <a:rPr lang="en-US" altLang="zh-CN"/>
              <a:pPr/>
              <a:t>‹#›</a:t>
            </a:fld>
            <a:endParaRPr lang="en-US" altLang="zh-CN"/>
          </a:p>
        </p:txBody>
      </p:sp>
    </p:spTree>
    <p:extLst>
      <p:ext uri="{BB962C8B-B14F-4D97-AF65-F5344CB8AC3E}">
        <p14:creationId xmlns:p14="http://schemas.microsoft.com/office/powerpoint/2010/main" val="1869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AC34AC39-1F27-4F23-A884-0E58A4D92AFB}" type="slidenum">
              <a:rPr lang="en-US" altLang="zh-CN"/>
              <a:pPr/>
              <a:t>‹#›</a:t>
            </a:fld>
            <a:endParaRPr lang="en-US" altLang="zh-CN"/>
          </a:p>
        </p:txBody>
      </p:sp>
    </p:spTree>
    <p:extLst>
      <p:ext uri="{BB962C8B-B14F-4D97-AF65-F5344CB8AC3E}">
        <p14:creationId xmlns:p14="http://schemas.microsoft.com/office/powerpoint/2010/main" val="64313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3C912196-72F8-4298-B877-90E5035A2AD8}" type="slidenum">
              <a:rPr lang="en-US" altLang="zh-CN"/>
              <a:pPr/>
              <a:t>‹#›</a:t>
            </a:fld>
            <a:endParaRPr lang="en-US" altLang="zh-CN"/>
          </a:p>
        </p:txBody>
      </p:sp>
    </p:spTree>
    <p:extLst>
      <p:ext uri="{BB962C8B-B14F-4D97-AF65-F5344CB8AC3E}">
        <p14:creationId xmlns:p14="http://schemas.microsoft.com/office/powerpoint/2010/main" val="234306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5F050BEB-3364-421B-B432-0F3C976C3DA8}" type="slidenum">
              <a:rPr lang="en-US" altLang="zh-CN"/>
              <a:pPr/>
              <a:t>‹#›</a:t>
            </a:fld>
            <a:endParaRPr lang="en-US" altLang="zh-CN"/>
          </a:p>
        </p:txBody>
      </p:sp>
    </p:spTree>
    <p:extLst>
      <p:ext uri="{BB962C8B-B14F-4D97-AF65-F5344CB8AC3E}">
        <p14:creationId xmlns:p14="http://schemas.microsoft.com/office/powerpoint/2010/main" val="267481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D61B8D8-FA6F-479C-A0EF-99B8B866B48E}" type="slidenum">
              <a:rPr lang="en-US" altLang="zh-CN"/>
              <a:pPr/>
              <a:t>‹#›</a:t>
            </a:fld>
            <a:endParaRPr lang="en-US" altLang="zh-CN"/>
          </a:p>
        </p:txBody>
      </p:sp>
    </p:spTree>
    <p:extLst>
      <p:ext uri="{BB962C8B-B14F-4D97-AF65-F5344CB8AC3E}">
        <p14:creationId xmlns:p14="http://schemas.microsoft.com/office/powerpoint/2010/main" val="46317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88A014E-D407-49BD-AFFE-B22882E0D7AD}" type="slidenum">
              <a:rPr lang="en-US" altLang="zh-CN"/>
              <a:pPr/>
              <a:t>‹#›</a:t>
            </a:fld>
            <a:endParaRPr lang="en-US" altLang="zh-CN"/>
          </a:p>
        </p:txBody>
      </p:sp>
    </p:spTree>
    <p:extLst>
      <p:ext uri="{BB962C8B-B14F-4D97-AF65-F5344CB8AC3E}">
        <p14:creationId xmlns:p14="http://schemas.microsoft.com/office/powerpoint/2010/main" val="13160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aphicFrame>
        <p:nvGraphicFramePr>
          <p:cNvPr id="4130"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4265" name="剪辑" r:id="rId15" imgW="44806" imgH="2658161" progId="">
                  <p:embed/>
                </p:oleObj>
              </mc:Choice>
              <mc:Fallback>
                <p:oleObj name="剪辑" r:id="rId15" imgW="44806" imgH="2658161" progId="">
                  <p:embed/>
                  <p:pic>
                    <p:nvPicPr>
                      <p:cNvPr id="0" name="Picture 1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4266" name="剪辑" r:id="rId17" imgW="44806" imgH="2658161" progId="">
                  <p:embed/>
                </p:oleObj>
              </mc:Choice>
              <mc:Fallback>
                <p:oleObj name="剪辑" r:id="rId17" imgW="44806" imgH="2658161" progId="">
                  <p:embed/>
                  <p:pic>
                    <p:nvPicPr>
                      <p:cNvPr id="0" name="Picture 1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 name="Text Box 30"/>
          <p:cNvSpPr txBox="1">
            <a:spLocks noChangeArrowheads="1"/>
          </p:cNvSpPr>
          <p:nvPr/>
        </p:nvSpPr>
        <p:spPr bwMode="auto">
          <a:xfrm rot="5400000">
            <a:off x="-1045369" y="5487194"/>
            <a:ext cx="240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200" b="0" i="1">
                <a:solidFill>
                  <a:srgbClr val="0000FF"/>
                </a:solidFill>
                <a:latin typeface="黑体" pitchFamily="2" charset="-122"/>
              </a:rPr>
              <a:t>Wensheng Li     BUPT</a:t>
            </a:r>
          </a:p>
        </p:txBody>
      </p:sp>
      <p:sp>
        <p:nvSpPr>
          <p:cNvPr id="4125" name="Rectangle 29"/>
          <p:cNvSpPr>
            <a:spLocks noGrp="1" noChangeArrowheads="1"/>
          </p:cNvSpPr>
          <p:nvPr>
            <p:ph type="sldNum" sz="quarter" idx="4"/>
          </p:nvPr>
        </p:nvSpPr>
        <p:spPr bwMode="auto">
          <a:xfrm>
            <a:off x="8355505" y="6520768"/>
            <a:ext cx="762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vl1pPr>
          </a:lstStyle>
          <a:p>
            <a:fld id="{C3CB3352-3C7B-47AD-AEC0-A47FD4BDCF9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wmf"/><Relationship Id="rId5" Type="http://schemas.openxmlformats.org/officeDocument/2006/relationships/oleObject" Target="../embeddings/oleObject8.bin"/><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slide" Target="slide20.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p:cNvSpPr>
            <a:spLocks noGrp="1" noChangeArrowheads="1"/>
          </p:cNvSpPr>
          <p:nvPr>
            <p:ph type="ctrTitle" idx="4294967295"/>
          </p:nvPr>
        </p:nvSpPr>
        <p:spPr>
          <a:xfrm>
            <a:off x="1173163" y="1223963"/>
            <a:ext cx="6751637" cy="1143000"/>
          </a:xfrm>
        </p:spPr>
        <p:txBody>
          <a:bodyPr/>
          <a:lstStyle/>
          <a:p>
            <a:pPr algn="ctr"/>
            <a:r>
              <a:rPr lang="zh-CN" altLang="en-US"/>
              <a:t>第</a:t>
            </a:r>
            <a:r>
              <a:rPr lang="en-US" altLang="zh-CN"/>
              <a:t>9</a:t>
            </a:r>
            <a:r>
              <a:rPr lang="zh-CN" altLang="en-US"/>
              <a:t>章  目标代码生成</a:t>
            </a:r>
          </a:p>
        </p:txBody>
      </p:sp>
      <p:sp>
        <p:nvSpPr>
          <p:cNvPr id="314371" name="Rectangle 3"/>
          <p:cNvSpPr>
            <a:spLocks noGrp="1" noChangeArrowheads="1"/>
          </p:cNvSpPr>
          <p:nvPr>
            <p:ph type="subTitle" idx="1"/>
          </p:nvPr>
        </p:nvSpPr>
        <p:spPr>
          <a:xfrm>
            <a:off x="1187450" y="3581400"/>
            <a:ext cx="7346950" cy="2286000"/>
          </a:xfrm>
        </p:spPr>
        <p:txBody>
          <a:bodyPr/>
          <a:lstStyle/>
          <a:p>
            <a:r>
              <a:rPr lang="zh-CN" altLang="en-US" dirty="0"/>
              <a:t>知识点：基本块、程序流图</a:t>
            </a:r>
          </a:p>
          <a:p>
            <a:pPr marL="457200" lvl="1" indent="0">
              <a:buFontTx/>
              <a:buNone/>
            </a:pPr>
            <a:r>
              <a:rPr lang="zh-CN" altLang="en-US" sz="2800" dirty="0"/>
              <a:t>     下次引用信息</a:t>
            </a:r>
          </a:p>
          <a:p>
            <a:pPr marL="457200" lvl="1" indent="0">
              <a:buFontTx/>
              <a:buNone/>
            </a:pPr>
            <a:r>
              <a:rPr lang="zh-CN" altLang="en-US" sz="2800" dirty="0"/>
              <a:t>     代码生成算法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wipe(left)">
                                      <p:cBhvr>
                                        <p:cTn id="7" dur="500"/>
                                        <p:tgtEl>
                                          <p:spTgt spid="31437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4371">
                                            <p:txEl>
                                              <p:pRg st="1" end="1"/>
                                            </p:txEl>
                                          </p:spTgt>
                                        </p:tgtEl>
                                        <p:attrNameLst>
                                          <p:attrName>style.visibility</p:attrName>
                                        </p:attrNameLst>
                                      </p:cBhvr>
                                      <p:to>
                                        <p:strVal val="visible"/>
                                      </p:to>
                                    </p:set>
                                    <p:animEffect transition="in" filter="wipe(left)">
                                      <p:cBhvr>
                                        <p:cTn id="11" dur="500"/>
                                        <p:tgtEl>
                                          <p:spTgt spid="314371">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4371">
                                            <p:txEl>
                                              <p:pRg st="2" end="2"/>
                                            </p:txEl>
                                          </p:spTgt>
                                        </p:tgtEl>
                                        <p:attrNameLst>
                                          <p:attrName>style.visibility</p:attrName>
                                        </p:attrNameLst>
                                      </p:cBhvr>
                                      <p:to>
                                        <p:strVal val="visible"/>
                                      </p:to>
                                    </p:set>
                                    <p:animEffect transition="in" filter="wipe(left)">
                                      <p:cBhvr>
                                        <p:cTn id="15" dur="500"/>
                                        <p:tgtEl>
                                          <p:spTgt spid="314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8F66A5B-775F-4CF7-A775-2D42A11AE332}" type="slidenum">
              <a:rPr lang="en-US" altLang="zh-CN"/>
              <a:pPr/>
              <a:t>10</a:t>
            </a:fld>
            <a:endParaRPr lang="en-US" altLang="zh-CN"/>
          </a:p>
        </p:txBody>
      </p:sp>
      <p:sp>
        <p:nvSpPr>
          <p:cNvPr id="332802" name="Rectangle 2"/>
          <p:cNvSpPr>
            <a:spLocks noGrp="1" noChangeArrowheads="1"/>
          </p:cNvSpPr>
          <p:nvPr>
            <p:ph type="title"/>
          </p:nvPr>
        </p:nvSpPr>
        <p:spPr/>
        <p:txBody>
          <a:bodyPr/>
          <a:lstStyle/>
          <a:p>
            <a:r>
              <a:rPr lang="zh-CN" altLang="en-US"/>
              <a:t>寄存器分配</a:t>
            </a:r>
          </a:p>
        </p:txBody>
      </p:sp>
      <p:sp>
        <p:nvSpPr>
          <p:cNvPr id="332803" name="Rectangle 3"/>
          <p:cNvSpPr>
            <a:spLocks noGrp="1" noChangeArrowheads="1"/>
          </p:cNvSpPr>
          <p:nvPr>
            <p:ph type="body" idx="1"/>
          </p:nvPr>
        </p:nvSpPr>
        <p:spPr>
          <a:xfrm>
            <a:off x="341530" y="1223755"/>
            <a:ext cx="8335963" cy="4943037"/>
          </a:xfrm>
        </p:spPr>
        <p:txBody>
          <a:bodyPr/>
          <a:lstStyle/>
          <a:p>
            <a:pPr eaLnBrk="1" hangingPunct="1"/>
            <a:r>
              <a:rPr lang="zh-CN" altLang="en-US" sz="2400" dirty="0" smtClean="0">
                <a:latin typeface="宋体" charset="-122"/>
              </a:rPr>
              <a:t>充分利用寄存器可以生成好的代码</a:t>
            </a:r>
          </a:p>
          <a:p>
            <a:pPr eaLnBrk="1" hangingPunct="1"/>
            <a:r>
              <a:rPr lang="zh-CN" altLang="en-US" sz="2400" dirty="0" smtClean="0">
                <a:latin typeface="宋体" charset="-122"/>
              </a:rPr>
              <a:t>寄存器使用的两个问题</a:t>
            </a:r>
          </a:p>
          <a:p>
            <a:pPr lvl="1" eaLnBrk="1" hangingPunct="1"/>
            <a:r>
              <a:rPr lang="zh-CN" altLang="en-US" sz="2000" dirty="0" smtClean="0">
                <a:latin typeface="宋体" charset="-122"/>
              </a:rPr>
              <a:t>哪些变量要放在寄存器中</a:t>
            </a:r>
          </a:p>
          <a:p>
            <a:pPr lvl="1" eaLnBrk="1" hangingPunct="1"/>
            <a:r>
              <a:rPr lang="zh-CN" altLang="en-US" sz="2000" dirty="0" smtClean="0">
                <a:latin typeface="宋体" charset="-122"/>
              </a:rPr>
              <a:t>指定的变量放在哪个寄存器中</a:t>
            </a:r>
          </a:p>
          <a:p>
            <a:r>
              <a:rPr lang="zh-CN" altLang="en-US" sz="2400" dirty="0" smtClean="0">
                <a:latin typeface="宋体" pitchFamily="2" charset="-122"/>
              </a:rPr>
              <a:t>寄存器指派</a:t>
            </a:r>
            <a:r>
              <a:rPr lang="zh-CN" altLang="en-US" sz="2400" dirty="0" smtClean="0">
                <a:latin typeface="宋体" charset="-122"/>
              </a:rPr>
              <a:t>的困难</a:t>
            </a:r>
            <a:endParaRPr lang="zh-CN" altLang="en-US" sz="2400" dirty="0">
              <a:latin typeface="宋体" pitchFamily="2" charset="-122"/>
            </a:endParaRPr>
          </a:p>
          <a:p>
            <a:pPr lvl="1"/>
            <a:r>
              <a:rPr lang="zh-CN" altLang="en-US" sz="2000" dirty="0">
                <a:latin typeface="宋体" pitchFamily="2" charset="-122"/>
              </a:rPr>
              <a:t>可用寄存器</a:t>
            </a:r>
          </a:p>
          <a:p>
            <a:pPr lvl="2"/>
            <a:r>
              <a:rPr lang="zh-CN" altLang="en-US" sz="1800" dirty="0">
                <a:latin typeface="宋体" pitchFamily="2" charset="-122"/>
              </a:rPr>
              <a:t>专用寄存器</a:t>
            </a:r>
          </a:p>
          <a:p>
            <a:pPr lvl="2"/>
            <a:r>
              <a:rPr lang="zh-CN" altLang="en-US" sz="1800" dirty="0">
                <a:latin typeface="宋体" pitchFamily="2" charset="-122"/>
              </a:rPr>
              <a:t>通用寄存器</a:t>
            </a:r>
          </a:p>
          <a:p>
            <a:pPr lvl="2"/>
            <a:r>
              <a:rPr lang="zh-CN" altLang="en-US" sz="1800" dirty="0">
                <a:latin typeface="宋体" pitchFamily="2" charset="-122"/>
              </a:rPr>
              <a:t>寄存器对</a:t>
            </a:r>
          </a:p>
          <a:p>
            <a:pPr lvl="1"/>
            <a:r>
              <a:rPr lang="zh-CN" altLang="en-US" sz="2000" dirty="0">
                <a:latin typeface="宋体" pitchFamily="2" charset="-122"/>
              </a:rPr>
              <a:t>把寄存器指派给相应的变量</a:t>
            </a:r>
          </a:p>
          <a:p>
            <a:pPr lvl="2"/>
            <a:r>
              <a:rPr lang="zh-CN" altLang="en-US" sz="1800" dirty="0">
                <a:latin typeface="宋体" pitchFamily="2" charset="-122"/>
              </a:rPr>
              <a:t>变量需要什么样的寄存器</a:t>
            </a:r>
          </a:p>
          <a:p>
            <a:pPr lvl="2"/>
            <a:r>
              <a:rPr lang="zh-CN" altLang="en-US" sz="1800" dirty="0">
                <a:latin typeface="宋体" pitchFamily="2" charset="-122"/>
              </a:rPr>
              <a:t>操作需要什么样的</a:t>
            </a:r>
            <a:r>
              <a:rPr lang="zh-CN" altLang="en-US" sz="1800" dirty="0" smtClean="0">
                <a:latin typeface="宋体" pitchFamily="2" charset="-122"/>
              </a:rPr>
              <a:t>寄存器</a:t>
            </a:r>
            <a:endParaRPr lang="en-US" altLang="zh-CN" sz="1800" dirty="0" smtClean="0">
              <a:latin typeface="宋体" pitchFamily="2" charset="-122"/>
            </a:endParaRPr>
          </a:p>
          <a:p>
            <a:pPr lvl="1"/>
            <a:r>
              <a:rPr lang="zh-CN" altLang="en-US" sz="2000" dirty="0" smtClean="0">
                <a:latin typeface="宋体" charset="-122"/>
              </a:rPr>
              <a:t>选择最优的寄存器指派方案是一个</a:t>
            </a:r>
            <a:r>
              <a:rPr lang="en-US" altLang="zh-CN" sz="2000" dirty="0" smtClean="0">
                <a:latin typeface="宋体" charset="-122"/>
              </a:rPr>
              <a:t>NP</a:t>
            </a:r>
            <a:r>
              <a:rPr lang="zh-CN" altLang="en-US" sz="2000" dirty="0" smtClean="0">
                <a:latin typeface="宋体" charset="-122"/>
              </a:rPr>
              <a:t>完全问题</a:t>
            </a:r>
            <a:endParaRPr lang="zh-CN" altLang="en-US" sz="2200" dirty="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wipe(up)">
                                      <p:cBhvr>
                                        <p:cTn id="7" dur="500"/>
                                        <p:tgtEl>
                                          <p:spTgt spid="33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wipe(up)">
                                      <p:cBhvr>
                                        <p:cTn id="12" dur="500"/>
                                        <p:tgtEl>
                                          <p:spTgt spid="332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2803">
                                            <p:txEl>
                                              <p:pRg st="2" end="2"/>
                                            </p:txEl>
                                          </p:spTgt>
                                        </p:tgtEl>
                                        <p:attrNameLst>
                                          <p:attrName>style.visibility</p:attrName>
                                        </p:attrNameLst>
                                      </p:cBhvr>
                                      <p:to>
                                        <p:strVal val="visible"/>
                                      </p:to>
                                    </p:set>
                                    <p:animEffect transition="in" filter="wipe(up)">
                                      <p:cBhvr>
                                        <p:cTn id="17" dur="500"/>
                                        <p:tgtEl>
                                          <p:spTgt spid="332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2803">
                                            <p:txEl>
                                              <p:pRg st="3" end="3"/>
                                            </p:txEl>
                                          </p:spTgt>
                                        </p:tgtEl>
                                        <p:attrNameLst>
                                          <p:attrName>style.visibility</p:attrName>
                                        </p:attrNameLst>
                                      </p:cBhvr>
                                      <p:to>
                                        <p:strVal val="visible"/>
                                      </p:to>
                                    </p:set>
                                    <p:animEffect transition="in" filter="wipe(up)">
                                      <p:cBhvr>
                                        <p:cTn id="22" dur="500"/>
                                        <p:tgtEl>
                                          <p:spTgt spid="332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2803">
                                            <p:txEl>
                                              <p:pRg st="4" end="4"/>
                                            </p:txEl>
                                          </p:spTgt>
                                        </p:tgtEl>
                                        <p:attrNameLst>
                                          <p:attrName>style.visibility</p:attrName>
                                        </p:attrNameLst>
                                      </p:cBhvr>
                                      <p:to>
                                        <p:strVal val="visible"/>
                                      </p:to>
                                    </p:set>
                                    <p:animEffect transition="in" filter="wipe(up)">
                                      <p:cBhvr>
                                        <p:cTn id="27" dur="500"/>
                                        <p:tgtEl>
                                          <p:spTgt spid="332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2803">
                                            <p:txEl>
                                              <p:pRg st="5" end="5"/>
                                            </p:txEl>
                                          </p:spTgt>
                                        </p:tgtEl>
                                        <p:attrNameLst>
                                          <p:attrName>style.visibility</p:attrName>
                                        </p:attrNameLst>
                                      </p:cBhvr>
                                      <p:to>
                                        <p:strVal val="visible"/>
                                      </p:to>
                                    </p:set>
                                    <p:animEffect transition="in" filter="wipe(up)">
                                      <p:cBhvr>
                                        <p:cTn id="32" dur="500"/>
                                        <p:tgtEl>
                                          <p:spTgt spid="332803">
                                            <p:txEl>
                                              <p:pRg st="5" end="5"/>
                                            </p:txEl>
                                          </p:spTgt>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32803">
                                            <p:txEl>
                                              <p:pRg st="6" end="6"/>
                                            </p:txEl>
                                          </p:spTgt>
                                        </p:tgtEl>
                                        <p:attrNameLst>
                                          <p:attrName>style.visibility</p:attrName>
                                        </p:attrNameLst>
                                      </p:cBhvr>
                                      <p:to>
                                        <p:strVal val="visible"/>
                                      </p:to>
                                    </p:set>
                                    <p:animEffect transition="in" filter="wipe(up)">
                                      <p:cBhvr>
                                        <p:cTn id="36" dur="500"/>
                                        <p:tgtEl>
                                          <p:spTgt spid="332803">
                                            <p:txEl>
                                              <p:pRg st="6" end="6"/>
                                            </p:txEl>
                                          </p:spTgt>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332803">
                                            <p:txEl>
                                              <p:pRg st="7" end="7"/>
                                            </p:txEl>
                                          </p:spTgt>
                                        </p:tgtEl>
                                        <p:attrNameLst>
                                          <p:attrName>style.visibility</p:attrName>
                                        </p:attrNameLst>
                                      </p:cBhvr>
                                      <p:to>
                                        <p:strVal val="visible"/>
                                      </p:to>
                                    </p:set>
                                    <p:animEffect transition="in" filter="wipe(up)">
                                      <p:cBhvr>
                                        <p:cTn id="40" dur="500"/>
                                        <p:tgtEl>
                                          <p:spTgt spid="332803">
                                            <p:txEl>
                                              <p:pRg st="7" end="7"/>
                                            </p:txEl>
                                          </p:spTgt>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332803">
                                            <p:txEl>
                                              <p:pRg st="8" end="8"/>
                                            </p:txEl>
                                          </p:spTgt>
                                        </p:tgtEl>
                                        <p:attrNameLst>
                                          <p:attrName>style.visibility</p:attrName>
                                        </p:attrNameLst>
                                      </p:cBhvr>
                                      <p:to>
                                        <p:strVal val="visible"/>
                                      </p:to>
                                    </p:set>
                                    <p:animEffect transition="in" filter="wipe(up)">
                                      <p:cBhvr>
                                        <p:cTn id="44" dur="500"/>
                                        <p:tgtEl>
                                          <p:spTgt spid="332803">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32803">
                                            <p:txEl>
                                              <p:pRg st="9" end="9"/>
                                            </p:txEl>
                                          </p:spTgt>
                                        </p:tgtEl>
                                        <p:attrNameLst>
                                          <p:attrName>style.visibility</p:attrName>
                                        </p:attrNameLst>
                                      </p:cBhvr>
                                      <p:to>
                                        <p:strVal val="visible"/>
                                      </p:to>
                                    </p:set>
                                    <p:animEffect transition="in" filter="wipe(up)">
                                      <p:cBhvr>
                                        <p:cTn id="49" dur="500"/>
                                        <p:tgtEl>
                                          <p:spTgt spid="332803">
                                            <p:txEl>
                                              <p:pRg st="9" end="9"/>
                                            </p:txEl>
                                          </p:spTgt>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32803">
                                            <p:txEl>
                                              <p:pRg st="10" end="10"/>
                                            </p:txEl>
                                          </p:spTgt>
                                        </p:tgtEl>
                                        <p:attrNameLst>
                                          <p:attrName>style.visibility</p:attrName>
                                        </p:attrNameLst>
                                      </p:cBhvr>
                                      <p:to>
                                        <p:strVal val="visible"/>
                                      </p:to>
                                    </p:set>
                                    <p:animEffect transition="in" filter="wipe(up)">
                                      <p:cBhvr>
                                        <p:cTn id="53" dur="500"/>
                                        <p:tgtEl>
                                          <p:spTgt spid="332803">
                                            <p:txEl>
                                              <p:pRg st="10" end="10"/>
                                            </p:txEl>
                                          </p:spTgt>
                                        </p:tgtEl>
                                      </p:cBhvr>
                                    </p:animEffec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332803">
                                            <p:txEl>
                                              <p:pRg st="11" end="11"/>
                                            </p:txEl>
                                          </p:spTgt>
                                        </p:tgtEl>
                                        <p:attrNameLst>
                                          <p:attrName>style.visibility</p:attrName>
                                        </p:attrNameLst>
                                      </p:cBhvr>
                                      <p:to>
                                        <p:strVal val="visible"/>
                                      </p:to>
                                    </p:set>
                                    <p:animEffect transition="in" filter="wipe(up)">
                                      <p:cBhvr>
                                        <p:cTn id="57" dur="500"/>
                                        <p:tgtEl>
                                          <p:spTgt spid="33280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32803">
                                            <p:txEl>
                                              <p:pRg st="12" end="12"/>
                                            </p:txEl>
                                          </p:spTgt>
                                        </p:tgtEl>
                                        <p:attrNameLst>
                                          <p:attrName>style.visibility</p:attrName>
                                        </p:attrNameLst>
                                      </p:cBhvr>
                                      <p:to>
                                        <p:strVal val="visible"/>
                                      </p:to>
                                    </p:set>
                                    <p:animEffect transition="in" filter="wipe(up)">
                                      <p:cBhvr>
                                        <p:cTn id="62" dur="500"/>
                                        <p:tgtEl>
                                          <p:spTgt spid="3328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uiExpand="1"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0E54B3-EF37-406A-857F-A59658992B02}" type="slidenum">
              <a:rPr lang="en-US" altLang="zh-CN"/>
              <a:pPr/>
              <a:t>11</a:t>
            </a:fld>
            <a:endParaRPr lang="en-US" altLang="zh-CN"/>
          </a:p>
        </p:txBody>
      </p:sp>
      <p:sp>
        <p:nvSpPr>
          <p:cNvPr id="334850" name="Rectangle 2"/>
          <p:cNvSpPr>
            <a:spLocks noGrp="1" noChangeArrowheads="1"/>
          </p:cNvSpPr>
          <p:nvPr>
            <p:ph type="title"/>
          </p:nvPr>
        </p:nvSpPr>
        <p:spPr/>
        <p:txBody>
          <a:bodyPr/>
          <a:lstStyle/>
          <a:p>
            <a:r>
              <a:rPr lang="zh-CN" altLang="en-US">
                <a:latin typeface="宋体" pitchFamily="2" charset="-122"/>
              </a:rPr>
              <a:t>计算次序的选择</a:t>
            </a:r>
            <a:endParaRPr lang="zh-CN" altLang="en-US" sz="3600">
              <a:latin typeface="宋体" pitchFamily="2" charset="-122"/>
            </a:endParaRPr>
          </a:p>
        </p:txBody>
      </p:sp>
      <p:sp>
        <p:nvSpPr>
          <p:cNvPr id="334851" name="Rectangle 3"/>
          <p:cNvSpPr>
            <a:spLocks noGrp="1" noChangeArrowheads="1"/>
          </p:cNvSpPr>
          <p:nvPr>
            <p:ph type="body" idx="1"/>
          </p:nvPr>
        </p:nvSpPr>
        <p:spPr>
          <a:xfrm>
            <a:off x="476250" y="1129190"/>
            <a:ext cx="8488363" cy="5315145"/>
          </a:xfrm>
        </p:spPr>
        <p:txBody>
          <a:bodyPr>
            <a:normAutofit/>
          </a:bodyPr>
          <a:lstStyle/>
          <a:p>
            <a:r>
              <a:rPr lang="zh-CN" altLang="en-US" dirty="0">
                <a:latin typeface="宋体" pitchFamily="2" charset="-122"/>
              </a:rPr>
              <a:t>计算次序影响目标代码的效率</a:t>
            </a:r>
          </a:p>
          <a:p>
            <a:r>
              <a:rPr lang="zh-CN" altLang="en-US" dirty="0" smtClean="0">
                <a:latin typeface="宋体" charset="-122"/>
              </a:rPr>
              <a:t>选择最佳计算次序是一个</a:t>
            </a:r>
            <a:r>
              <a:rPr lang="en-US" altLang="zh-CN" dirty="0" smtClean="0">
                <a:latin typeface="宋体" charset="-122"/>
              </a:rPr>
              <a:t>NP</a:t>
            </a:r>
            <a:r>
              <a:rPr lang="zh-CN" altLang="en-US" dirty="0" smtClean="0">
                <a:latin typeface="宋体" charset="-122"/>
              </a:rPr>
              <a:t>完全问题</a:t>
            </a:r>
            <a:endParaRPr lang="zh-CN" altLang="en-US" dirty="0" smtClean="0">
              <a:latin typeface="宋体" pitchFamily="2" charset="-122"/>
            </a:endParaRPr>
          </a:p>
          <a:p>
            <a:r>
              <a:rPr lang="zh-CN" altLang="en-US" dirty="0" smtClean="0">
                <a:latin typeface="宋体" pitchFamily="2" charset="-122"/>
              </a:rPr>
              <a:t>代码生成程序的设计原则</a:t>
            </a:r>
          </a:p>
          <a:p>
            <a:pPr lvl="1" indent="-209550"/>
            <a:r>
              <a:rPr lang="zh-CN" altLang="en-US" dirty="0" smtClean="0">
                <a:latin typeface="宋体" pitchFamily="2" charset="-122"/>
              </a:rPr>
              <a:t>能够</a:t>
            </a:r>
            <a:r>
              <a:rPr lang="zh-CN" altLang="en-US" dirty="0">
                <a:latin typeface="宋体" pitchFamily="2" charset="-122"/>
              </a:rPr>
              <a:t>正确地生成代码</a:t>
            </a:r>
          </a:p>
          <a:p>
            <a:pPr lvl="1" indent="-209550"/>
            <a:r>
              <a:rPr lang="zh-CN" altLang="en-US" dirty="0">
                <a:latin typeface="宋体" pitchFamily="2" charset="-122"/>
              </a:rPr>
              <a:t>易于实现、便于测试和</a:t>
            </a:r>
            <a:r>
              <a:rPr lang="zh-CN" altLang="en-US" dirty="0" smtClean="0">
                <a:latin typeface="宋体" pitchFamily="2" charset="-122"/>
              </a:rPr>
              <a:t>维护</a:t>
            </a:r>
            <a:endParaRPr lang="en-US" altLang="zh-CN" dirty="0" smtClean="0">
              <a:latin typeface="宋体" pitchFamily="2" charset="-122"/>
            </a:endParaRPr>
          </a:p>
          <a:p>
            <a:pPr eaLnBrk="1" hangingPunct="1"/>
            <a:r>
              <a:rPr lang="zh-CN" altLang="en-US" dirty="0" smtClean="0">
                <a:latin typeface="宋体" charset="-122"/>
              </a:rPr>
              <a:t>只介绍一个简单的代码生成算法</a:t>
            </a:r>
          </a:p>
          <a:p>
            <a:pPr lvl="1" indent="-209550" eaLnBrk="1" hangingPunct="1"/>
            <a:r>
              <a:rPr lang="zh-CN" altLang="en-US" dirty="0" smtClean="0">
                <a:latin typeface="宋体" charset="-122"/>
              </a:rPr>
              <a:t>主要考虑寄存器的有效使用</a:t>
            </a:r>
            <a:endParaRPr lang="zh-CN" altLang="en-US" dirty="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wipe(up)">
                                      <p:cBhvr>
                                        <p:cTn id="7" dur="500"/>
                                        <p:tgtEl>
                                          <p:spTgt spid="334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Effect transition="in" filter="wipe(up)">
                                      <p:cBhvr>
                                        <p:cTn id="12" dur="500"/>
                                        <p:tgtEl>
                                          <p:spTgt spid="334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4851">
                                            <p:txEl>
                                              <p:pRg st="2" end="2"/>
                                            </p:txEl>
                                          </p:spTgt>
                                        </p:tgtEl>
                                        <p:attrNameLst>
                                          <p:attrName>style.visibility</p:attrName>
                                        </p:attrNameLst>
                                      </p:cBhvr>
                                      <p:to>
                                        <p:strVal val="visible"/>
                                      </p:to>
                                    </p:set>
                                    <p:animEffect transition="in" filter="wipe(up)">
                                      <p:cBhvr>
                                        <p:cTn id="17" dur="500"/>
                                        <p:tgtEl>
                                          <p:spTgt spid="334851">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34851">
                                            <p:txEl>
                                              <p:pRg st="3" end="3"/>
                                            </p:txEl>
                                          </p:spTgt>
                                        </p:tgtEl>
                                        <p:attrNameLst>
                                          <p:attrName>style.visibility</p:attrName>
                                        </p:attrNameLst>
                                      </p:cBhvr>
                                      <p:to>
                                        <p:strVal val="visible"/>
                                      </p:to>
                                    </p:set>
                                    <p:animEffect transition="in" filter="wipe(up)">
                                      <p:cBhvr>
                                        <p:cTn id="21" dur="500"/>
                                        <p:tgtEl>
                                          <p:spTgt spid="334851">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34851">
                                            <p:txEl>
                                              <p:pRg st="4" end="4"/>
                                            </p:txEl>
                                          </p:spTgt>
                                        </p:tgtEl>
                                        <p:attrNameLst>
                                          <p:attrName>style.visibility</p:attrName>
                                        </p:attrNameLst>
                                      </p:cBhvr>
                                      <p:to>
                                        <p:strVal val="visible"/>
                                      </p:to>
                                    </p:set>
                                    <p:animEffect transition="in" filter="wipe(up)">
                                      <p:cBhvr>
                                        <p:cTn id="25" dur="500"/>
                                        <p:tgtEl>
                                          <p:spTgt spid="3348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34851">
                                            <p:txEl>
                                              <p:pRg st="5" end="5"/>
                                            </p:txEl>
                                          </p:spTgt>
                                        </p:tgtEl>
                                        <p:attrNameLst>
                                          <p:attrName>style.visibility</p:attrName>
                                        </p:attrNameLst>
                                      </p:cBhvr>
                                      <p:to>
                                        <p:strVal val="visible"/>
                                      </p:to>
                                    </p:set>
                                    <p:animEffect transition="in" filter="wipe(up)">
                                      <p:cBhvr>
                                        <p:cTn id="30" dur="500"/>
                                        <p:tgtEl>
                                          <p:spTgt spid="334851">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34851">
                                            <p:txEl>
                                              <p:pRg st="6" end="6"/>
                                            </p:txEl>
                                          </p:spTgt>
                                        </p:tgtEl>
                                        <p:attrNameLst>
                                          <p:attrName>style.visibility</p:attrName>
                                        </p:attrNameLst>
                                      </p:cBhvr>
                                      <p:to>
                                        <p:strVal val="visible"/>
                                      </p:to>
                                    </p:set>
                                    <p:animEffect transition="in" filter="wipe(up)">
                                      <p:cBhvr>
                                        <p:cTn id="34" dur="500"/>
                                        <p:tgtEl>
                                          <p:spTgt spid="334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10C8B73-76E7-403C-98E4-F0D8EDC16CD9}" type="slidenum">
              <a:rPr lang="en-US" altLang="zh-CN"/>
              <a:pPr/>
              <a:t>12</a:t>
            </a:fld>
            <a:endParaRPr lang="en-US" altLang="zh-CN"/>
          </a:p>
        </p:txBody>
      </p:sp>
      <p:sp>
        <p:nvSpPr>
          <p:cNvPr id="430082" name="Rectangle 2"/>
          <p:cNvSpPr>
            <a:spLocks noGrp="1" noChangeArrowheads="1"/>
          </p:cNvSpPr>
          <p:nvPr>
            <p:ph type="title"/>
          </p:nvPr>
        </p:nvSpPr>
        <p:spPr>
          <a:xfrm>
            <a:off x="304800" y="152400"/>
            <a:ext cx="8610600" cy="669925"/>
          </a:xfrm>
        </p:spPr>
        <p:txBody>
          <a:bodyPr/>
          <a:lstStyle/>
          <a:p>
            <a:r>
              <a:rPr lang="en-US" altLang="zh-CN">
                <a:latin typeface="Verdana" pitchFamily="34" charset="0"/>
              </a:rPr>
              <a:t>9.2  </a:t>
            </a:r>
            <a:r>
              <a:rPr lang="zh-CN" altLang="en-US">
                <a:latin typeface="Verdana" pitchFamily="34" charset="0"/>
              </a:rPr>
              <a:t>基本块与流图</a:t>
            </a:r>
          </a:p>
        </p:txBody>
      </p:sp>
      <p:sp>
        <p:nvSpPr>
          <p:cNvPr id="430083" name="Rectangle 3"/>
          <p:cNvSpPr>
            <a:spLocks noGrp="1" noChangeArrowheads="1"/>
          </p:cNvSpPr>
          <p:nvPr>
            <p:ph type="body" idx="1"/>
          </p:nvPr>
        </p:nvSpPr>
        <p:spPr>
          <a:xfrm>
            <a:off x="323850" y="1125538"/>
            <a:ext cx="8335963" cy="5486400"/>
          </a:xfrm>
        </p:spPr>
        <p:txBody>
          <a:bodyPr/>
          <a:lstStyle/>
          <a:p>
            <a:r>
              <a:rPr lang="zh-CN" altLang="en-US" dirty="0">
                <a:latin typeface="Verdana" pitchFamily="34" charset="0"/>
              </a:rPr>
              <a:t>基本块</a:t>
            </a:r>
          </a:p>
          <a:p>
            <a:pPr lvl="1"/>
            <a:r>
              <a:rPr lang="zh-CN" altLang="en-US" dirty="0">
                <a:latin typeface="Verdana" pitchFamily="34" charset="0"/>
              </a:rPr>
              <a:t>具有</a:t>
            </a:r>
            <a:r>
              <a:rPr lang="zh-CN" altLang="en-US" dirty="0">
                <a:solidFill>
                  <a:srgbClr val="0000FF"/>
                </a:solidFill>
                <a:latin typeface="Verdana" pitchFamily="34" charset="0"/>
              </a:rPr>
              <a:t>原子性</a:t>
            </a:r>
            <a:r>
              <a:rPr lang="zh-CN" altLang="en-US" dirty="0">
                <a:latin typeface="Verdana" pitchFamily="34" charset="0"/>
              </a:rPr>
              <a:t>的一组连续语句序列。</a:t>
            </a:r>
          </a:p>
          <a:p>
            <a:pPr lvl="1"/>
            <a:r>
              <a:rPr lang="zh-CN" altLang="en-US" dirty="0">
                <a:latin typeface="Verdana" pitchFamily="34" charset="0"/>
              </a:rPr>
              <a:t>控制从第一条</a:t>
            </a:r>
            <a:r>
              <a:rPr lang="zh-CN" altLang="en-US" dirty="0" smtClean="0">
                <a:latin typeface="Verdana" pitchFamily="34" charset="0"/>
              </a:rPr>
              <a:t>语句（入口语句）流入</a:t>
            </a:r>
            <a:r>
              <a:rPr lang="zh-CN" altLang="en-US" dirty="0">
                <a:latin typeface="Verdana" pitchFamily="34" charset="0"/>
              </a:rPr>
              <a:t>，从最后一条</a:t>
            </a:r>
            <a:r>
              <a:rPr lang="zh-CN" altLang="en-US" dirty="0" smtClean="0">
                <a:latin typeface="Verdana" pitchFamily="34" charset="0"/>
              </a:rPr>
              <a:t>语句（出口语句）流出</a:t>
            </a:r>
            <a:r>
              <a:rPr lang="zh-CN" altLang="en-US" dirty="0">
                <a:latin typeface="Verdana" pitchFamily="34" charset="0"/>
              </a:rPr>
              <a:t>，中途没有停止或分支</a:t>
            </a:r>
          </a:p>
          <a:p>
            <a:r>
              <a:rPr lang="zh-CN" altLang="en-US" dirty="0">
                <a:latin typeface="Verdana" pitchFamily="34" charset="0"/>
              </a:rPr>
              <a:t>如：</a:t>
            </a:r>
          </a:p>
          <a:p>
            <a:pPr lvl="1">
              <a:buFontTx/>
              <a:buNone/>
            </a:pPr>
            <a:r>
              <a:rPr lang="en-US" altLang="zh-CN" dirty="0">
                <a:latin typeface="Verdana" pitchFamily="34" charset="0"/>
              </a:rPr>
              <a:t>t</a:t>
            </a:r>
            <a:r>
              <a:rPr lang="en-US" altLang="zh-CN" baseline="-25000" dirty="0">
                <a:latin typeface="Verdana" pitchFamily="34" charset="0"/>
              </a:rPr>
              <a:t>1</a:t>
            </a:r>
            <a:r>
              <a:rPr lang="en-US" altLang="zh-CN" dirty="0">
                <a:latin typeface="Verdana" pitchFamily="34" charset="0"/>
              </a:rPr>
              <a:t>:=a*a</a:t>
            </a:r>
          </a:p>
          <a:p>
            <a:pPr lvl="1">
              <a:buFontTx/>
              <a:buNone/>
            </a:pPr>
            <a:r>
              <a:rPr lang="en-US" altLang="zh-CN" dirty="0">
                <a:latin typeface="Verdana" pitchFamily="34" charset="0"/>
              </a:rPr>
              <a:t>t</a:t>
            </a:r>
            <a:r>
              <a:rPr lang="en-US" altLang="zh-CN" baseline="-25000" dirty="0">
                <a:latin typeface="Verdana" pitchFamily="34" charset="0"/>
              </a:rPr>
              <a:t>2</a:t>
            </a:r>
            <a:r>
              <a:rPr lang="en-US" altLang="zh-CN" dirty="0">
                <a:latin typeface="Verdana" pitchFamily="34" charset="0"/>
              </a:rPr>
              <a:t>:=b*b</a:t>
            </a:r>
          </a:p>
          <a:p>
            <a:pPr lvl="1">
              <a:buFontTx/>
              <a:buNone/>
            </a:pPr>
            <a:r>
              <a:rPr lang="en-US" altLang="zh-CN" dirty="0">
                <a:latin typeface="Verdana" pitchFamily="34" charset="0"/>
              </a:rPr>
              <a:t>t</a:t>
            </a:r>
            <a:r>
              <a:rPr lang="en-US" altLang="zh-CN" baseline="-25000" dirty="0">
                <a:latin typeface="Verdana" pitchFamily="34" charset="0"/>
              </a:rPr>
              <a:t>3</a:t>
            </a:r>
            <a:r>
              <a:rPr lang="en-US" altLang="zh-CN" dirty="0">
                <a:latin typeface="Verdana" pitchFamily="34" charset="0"/>
              </a:rPr>
              <a:t>:=t</a:t>
            </a:r>
            <a:r>
              <a:rPr lang="en-US" altLang="zh-CN" baseline="-25000" dirty="0">
                <a:latin typeface="Verdana" pitchFamily="34" charset="0"/>
              </a:rPr>
              <a:t>1</a:t>
            </a:r>
            <a:r>
              <a:rPr lang="en-US" altLang="zh-CN" dirty="0">
                <a:latin typeface="Verdana" pitchFamily="34" charset="0"/>
              </a:rPr>
              <a:t>+t</a:t>
            </a:r>
            <a:r>
              <a:rPr lang="en-US" altLang="zh-CN" baseline="-25000" dirty="0">
                <a:latin typeface="Verdana" pitchFamily="34" charset="0"/>
              </a:rPr>
              <a:t>2</a:t>
            </a:r>
          </a:p>
        </p:txBody>
      </p:sp>
      <p:sp>
        <p:nvSpPr>
          <p:cNvPr id="430084" name="Rectangle 4"/>
          <p:cNvSpPr>
            <a:spLocks noChangeArrowheads="1"/>
          </p:cNvSpPr>
          <p:nvPr/>
        </p:nvSpPr>
        <p:spPr bwMode="auto">
          <a:xfrm>
            <a:off x="4781550" y="3024188"/>
            <a:ext cx="2716213" cy="333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spcBef>
                <a:spcPct val="20000"/>
              </a:spcBef>
              <a:buClr>
                <a:schemeClr val="accent1"/>
              </a:buClr>
              <a:buSzPct val="70000"/>
              <a:buFont typeface="Monotype Sorts" pitchFamily="2" charset="2"/>
              <a:buNone/>
            </a:pPr>
            <a:r>
              <a:rPr lang="zh-CN" altLang="en-US" sz="2800">
                <a:latin typeface="Verdana" pitchFamily="34" charset="0"/>
              </a:rPr>
              <a:t>基本块：</a:t>
            </a:r>
          </a:p>
          <a:p>
            <a:pPr marL="742950" lvl="1" indent="-285750" algn="just">
              <a:spcBef>
                <a:spcPct val="20000"/>
              </a:spcBef>
            </a:pPr>
            <a:r>
              <a:rPr lang="en-US" altLang="zh-CN">
                <a:latin typeface="Verdana" pitchFamily="34" charset="0"/>
              </a:rPr>
              <a:t>t</a:t>
            </a:r>
            <a:r>
              <a:rPr lang="en-US" altLang="zh-CN" baseline="-25000">
                <a:latin typeface="Verdana" pitchFamily="34" charset="0"/>
              </a:rPr>
              <a:t>1</a:t>
            </a:r>
            <a:r>
              <a:rPr lang="en-US" altLang="zh-CN">
                <a:latin typeface="Verdana" pitchFamily="34" charset="0"/>
              </a:rPr>
              <a:t>:=a*a</a:t>
            </a:r>
          </a:p>
          <a:p>
            <a:pPr marL="742950" lvl="1" indent="-285750" algn="just">
              <a:spcBef>
                <a:spcPct val="20000"/>
              </a:spcBef>
            </a:pPr>
            <a:r>
              <a:rPr lang="en-US" altLang="zh-CN">
                <a:latin typeface="Verdana" pitchFamily="34" charset="0"/>
              </a:rPr>
              <a:t>t</a:t>
            </a:r>
            <a:r>
              <a:rPr lang="en-US" altLang="zh-CN" baseline="-25000">
                <a:latin typeface="Verdana" pitchFamily="34" charset="0"/>
              </a:rPr>
              <a:t>2</a:t>
            </a:r>
            <a:r>
              <a:rPr lang="en-US" altLang="zh-CN">
                <a:latin typeface="Verdana" pitchFamily="34" charset="0"/>
              </a:rPr>
              <a:t>:=a*b</a:t>
            </a:r>
          </a:p>
          <a:p>
            <a:pPr marL="742950" lvl="1" indent="-285750" algn="just">
              <a:spcBef>
                <a:spcPct val="20000"/>
              </a:spcBef>
            </a:pPr>
            <a:r>
              <a:rPr lang="en-US" altLang="zh-CN">
                <a:latin typeface="Verdana" pitchFamily="34" charset="0"/>
              </a:rPr>
              <a:t>t</a:t>
            </a:r>
            <a:r>
              <a:rPr lang="en-US" altLang="zh-CN" baseline="-25000">
                <a:latin typeface="Verdana" pitchFamily="34" charset="0"/>
              </a:rPr>
              <a:t>3</a:t>
            </a:r>
            <a:r>
              <a:rPr lang="en-US" altLang="zh-CN">
                <a:latin typeface="Verdana" pitchFamily="34" charset="0"/>
              </a:rPr>
              <a:t>:=2*t</a:t>
            </a:r>
            <a:r>
              <a:rPr lang="en-US" altLang="zh-CN" baseline="-25000">
                <a:latin typeface="Verdana" pitchFamily="34" charset="0"/>
              </a:rPr>
              <a:t>2</a:t>
            </a:r>
            <a:endParaRPr lang="en-US" altLang="zh-CN">
              <a:latin typeface="Verdana" pitchFamily="34" charset="0"/>
            </a:endParaRPr>
          </a:p>
          <a:p>
            <a:pPr marL="742950" lvl="1" indent="-285750" algn="just">
              <a:spcBef>
                <a:spcPct val="20000"/>
              </a:spcBef>
            </a:pPr>
            <a:r>
              <a:rPr lang="en-US" altLang="zh-CN">
                <a:latin typeface="Verdana" pitchFamily="34" charset="0"/>
              </a:rPr>
              <a:t>t</a:t>
            </a:r>
            <a:r>
              <a:rPr lang="en-US" altLang="zh-CN" baseline="-25000">
                <a:latin typeface="Verdana" pitchFamily="34" charset="0"/>
              </a:rPr>
              <a:t>4</a:t>
            </a:r>
            <a:r>
              <a:rPr lang="en-US" altLang="zh-CN">
                <a:latin typeface="Verdana" pitchFamily="34" charset="0"/>
              </a:rPr>
              <a:t>:=t</a:t>
            </a:r>
            <a:r>
              <a:rPr lang="en-US" altLang="zh-CN" baseline="-25000">
                <a:latin typeface="Verdana" pitchFamily="34" charset="0"/>
              </a:rPr>
              <a:t>1</a:t>
            </a:r>
            <a:r>
              <a:rPr lang="en-US" altLang="zh-CN">
                <a:latin typeface="Verdana" pitchFamily="34" charset="0"/>
              </a:rPr>
              <a:t>+t</a:t>
            </a:r>
            <a:r>
              <a:rPr lang="en-US" altLang="zh-CN" baseline="-25000">
                <a:latin typeface="Verdana" pitchFamily="34" charset="0"/>
              </a:rPr>
              <a:t>3</a:t>
            </a:r>
            <a:endParaRPr lang="en-US" altLang="zh-CN">
              <a:latin typeface="Verdana" pitchFamily="34" charset="0"/>
            </a:endParaRPr>
          </a:p>
          <a:p>
            <a:pPr marL="742950" lvl="1" indent="-285750" algn="just">
              <a:spcBef>
                <a:spcPct val="20000"/>
              </a:spcBef>
            </a:pPr>
            <a:r>
              <a:rPr lang="en-US" altLang="zh-CN">
                <a:latin typeface="Verdana" pitchFamily="34" charset="0"/>
              </a:rPr>
              <a:t>t</a:t>
            </a:r>
            <a:r>
              <a:rPr lang="en-US" altLang="zh-CN" baseline="-25000">
                <a:latin typeface="Verdana" pitchFamily="34" charset="0"/>
              </a:rPr>
              <a:t>5</a:t>
            </a:r>
            <a:r>
              <a:rPr lang="en-US" altLang="zh-CN">
                <a:latin typeface="Verdana" pitchFamily="34" charset="0"/>
              </a:rPr>
              <a:t>:=b*b</a:t>
            </a:r>
          </a:p>
          <a:p>
            <a:pPr marL="742950" lvl="1" indent="-285750">
              <a:spcBef>
                <a:spcPct val="20000"/>
              </a:spcBef>
            </a:pPr>
            <a:r>
              <a:rPr lang="en-US" altLang="zh-CN">
                <a:latin typeface="Verdana" pitchFamily="34" charset="0"/>
              </a:rPr>
              <a:t>t</a:t>
            </a:r>
            <a:r>
              <a:rPr lang="en-US" altLang="zh-CN" baseline="-25000">
                <a:latin typeface="Verdana" pitchFamily="34" charset="0"/>
              </a:rPr>
              <a:t>6</a:t>
            </a:r>
            <a:r>
              <a:rPr lang="en-US" altLang="zh-CN">
                <a:latin typeface="Verdana" pitchFamily="34" charset="0"/>
              </a:rPr>
              <a:t>:=t</a:t>
            </a:r>
            <a:r>
              <a:rPr lang="en-US" altLang="zh-CN" baseline="-25000">
                <a:latin typeface="Verdana" pitchFamily="34" charset="0"/>
              </a:rPr>
              <a:t>4</a:t>
            </a:r>
            <a:r>
              <a:rPr lang="en-US" altLang="zh-CN">
                <a:latin typeface="Verdana" pitchFamily="34" charset="0"/>
              </a:rPr>
              <a:t>+t</a:t>
            </a:r>
            <a:r>
              <a:rPr lang="en-US" altLang="zh-CN" baseline="-25000">
                <a:latin typeface="Verdana" pitchFamily="34" charset="0"/>
              </a:rPr>
              <a:t>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wipe(up)">
                                      <p:cBhvr>
                                        <p:cTn id="7" dur="500"/>
                                        <p:tgtEl>
                                          <p:spTgt spid="430083">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0083">
                                            <p:txEl>
                                              <p:pRg st="1" end="1"/>
                                            </p:txEl>
                                          </p:spTgt>
                                        </p:tgtEl>
                                        <p:attrNameLst>
                                          <p:attrName>style.visibility</p:attrName>
                                        </p:attrNameLst>
                                      </p:cBhvr>
                                      <p:to>
                                        <p:strVal val="visible"/>
                                      </p:to>
                                    </p:set>
                                    <p:animEffect transition="in" filter="wipe(up)">
                                      <p:cBhvr>
                                        <p:cTn id="11" dur="500"/>
                                        <p:tgtEl>
                                          <p:spTgt spid="43008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30083">
                                            <p:txEl>
                                              <p:pRg st="2" end="2"/>
                                            </p:txEl>
                                          </p:spTgt>
                                        </p:tgtEl>
                                        <p:attrNameLst>
                                          <p:attrName>style.visibility</p:attrName>
                                        </p:attrNameLst>
                                      </p:cBhvr>
                                      <p:to>
                                        <p:strVal val="visible"/>
                                      </p:to>
                                    </p:set>
                                    <p:animEffect transition="in" filter="wipe(up)">
                                      <p:cBhvr>
                                        <p:cTn id="15" dur="500"/>
                                        <p:tgtEl>
                                          <p:spTgt spid="4300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30083">
                                            <p:txEl>
                                              <p:pRg st="3" end="3"/>
                                            </p:txEl>
                                          </p:spTgt>
                                        </p:tgtEl>
                                        <p:attrNameLst>
                                          <p:attrName>style.visibility</p:attrName>
                                        </p:attrNameLst>
                                      </p:cBhvr>
                                      <p:to>
                                        <p:strVal val="visible"/>
                                      </p:to>
                                    </p:set>
                                    <p:animEffect transition="in" filter="wipe(up)">
                                      <p:cBhvr>
                                        <p:cTn id="20" dur="500"/>
                                        <p:tgtEl>
                                          <p:spTgt spid="43008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430083">
                                            <p:txEl>
                                              <p:pRg st="4" end="4"/>
                                            </p:txEl>
                                          </p:spTgt>
                                        </p:tgtEl>
                                        <p:attrNameLst>
                                          <p:attrName>style.visibility</p:attrName>
                                        </p:attrNameLst>
                                      </p:cBhvr>
                                      <p:to>
                                        <p:strVal val="visible"/>
                                      </p:to>
                                    </p:set>
                                    <p:animEffect transition="in" filter="wipe(up)">
                                      <p:cBhvr>
                                        <p:cTn id="24" dur="500"/>
                                        <p:tgtEl>
                                          <p:spTgt spid="430083">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430083">
                                            <p:txEl>
                                              <p:pRg st="5" end="5"/>
                                            </p:txEl>
                                          </p:spTgt>
                                        </p:tgtEl>
                                        <p:attrNameLst>
                                          <p:attrName>style.visibility</p:attrName>
                                        </p:attrNameLst>
                                      </p:cBhvr>
                                      <p:to>
                                        <p:strVal val="visible"/>
                                      </p:to>
                                    </p:set>
                                    <p:animEffect transition="in" filter="wipe(up)">
                                      <p:cBhvr>
                                        <p:cTn id="28" dur="500"/>
                                        <p:tgtEl>
                                          <p:spTgt spid="430083">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430083">
                                            <p:txEl>
                                              <p:pRg st="6" end="6"/>
                                            </p:txEl>
                                          </p:spTgt>
                                        </p:tgtEl>
                                        <p:attrNameLst>
                                          <p:attrName>style.visibility</p:attrName>
                                        </p:attrNameLst>
                                      </p:cBhvr>
                                      <p:to>
                                        <p:strVal val="visible"/>
                                      </p:to>
                                    </p:set>
                                    <p:animEffect transition="in" filter="wipe(up)">
                                      <p:cBhvr>
                                        <p:cTn id="32" dur="500"/>
                                        <p:tgtEl>
                                          <p:spTgt spid="43008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30084">
                                            <p:txEl>
                                              <p:pRg st="0" end="0"/>
                                            </p:txEl>
                                          </p:spTgt>
                                        </p:tgtEl>
                                        <p:attrNameLst>
                                          <p:attrName>style.visibility</p:attrName>
                                        </p:attrNameLst>
                                      </p:cBhvr>
                                      <p:to>
                                        <p:strVal val="visible"/>
                                      </p:to>
                                    </p:set>
                                    <p:animEffect transition="in" filter="wipe(up)">
                                      <p:cBhvr>
                                        <p:cTn id="37" dur="500"/>
                                        <p:tgtEl>
                                          <p:spTgt spid="430084">
                                            <p:txEl>
                                              <p:pRg st="0" end="0"/>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430084">
                                            <p:txEl>
                                              <p:pRg st="1" end="1"/>
                                            </p:txEl>
                                          </p:spTgt>
                                        </p:tgtEl>
                                        <p:attrNameLst>
                                          <p:attrName>style.visibility</p:attrName>
                                        </p:attrNameLst>
                                      </p:cBhvr>
                                      <p:to>
                                        <p:strVal val="visible"/>
                                      </p:to>
                                    </p:set>
                                    <p:animEffect transition="in" filter="wipe(up)">
                                      <p:cBhvr>
                                        <p:cTn id="41" dur="500"/>
                                        <p:tgtEl>
                                          <p:spTgt spid="430084">
                                            <p:txEl>
                                              <p:pRg st="1" end="1"/>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430084">
                                            <p:txEl>
                                              <p:pRg st="2" end="2"/>
                                            </p:txEl>
                                          </p:spTgt>
                                        </p:tgtEl>
                                        <p:attrNameLst>
                                          <p:attrName>style.visibility</p:attrName>
                                        </p:attrNameLst>
                                      </p:cBhvr>
                                      <p:to>
                                        <p:strVal val="visible"/>
                                      </p:to>
                                    </p:set>
                                    <p:animEffect transition="in" filter="wipe(up)">
                                      <p:cBhvr>
                                        <p:cTn id="45" dur="500"/>
                                        <p:tgtEl>
                                          <p:spTgt spid="430084">
                                            <p:txEl>
                                              <p:pRg st="2" end="2"/>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430084">
                                            <p:txEl>
                                              <p:pRg st="3" end="3"/>
                                            </p:txEl>
                                          </p:spTgt>
                                        </p:tgtEl>
                                        <p:attrNameLst>
                                          <p:attrName>style.visibility</p:attrName>
                                        </p:attrNameLst>
                                      </p:cBhvr>
                                      <p:to>
                                        <p:strVal val="visible"/>
                                      </p:to>
                                    </p:set>
                                    <p:animEffect transition="in" filter="wipe(up)">
                                      <p:cBhvr>
                                        <p:cTn id="49" dur="500"/>
                                        <p:tgtEl>
                                          <p:spTgt spid="430084">
                                            <p:txEl>
                                              <p:pRg st="3" end="3"/>
                                            </p:txEl>
                                          </p:spTgt>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430084">
                                            <p:txEl>
                                              <p:pRg st="4" end="4"/>
                                            </p:txEl>
                                          </p:spTgt>
                                        </p:tgtEl>
                                        <p:attrNameLst>
                                          <p:attrName>style.visibility</p:attrName>
                                        </p:attrNameLst>
                                      </p:cBhvr>
                                      <p:to>
                                        <p:strVal val="visible"/>
                                      </p:to>
                                    </p:set>
                                    <p:animEffect transition="in" filter="wipe(up)">
                                      <p:cBhvr>
                                        <p:cTn id="53" dur="500"/>
                                        <p:tgtEl>
                                          <p:spTgt spid="430084">
                                            <p:txEl>
                                              <p:pRg st="4" end="4"/>
                                            </p:txEl>
                                          </p:spTgt>
                                        </p:tgtEl>
                                      </p:cBhvr>
                                    </p:animEffect>
                                  </p:childTnLst>
                                </p:cTn>
                              </p:par>
                            </p:childTnLst>
                          </p:cTn>
                        </p:par>
                        <p:par>
                          <p:cTn id="54" fill="hold">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430084">
                                            <p:txEl>
                                              <p:pRg st="5" end="5"/>
                                            </p:txEl>
                                          </p:spTgt>
                                        </p:tgtEl>
                                        <p:attrNameLst>
                                          <p:attrName>style.visibility</p:attrName>
                                        </p:attrNameLst>
                                      </p:cBhvr>
                                      <p:to>
                                        <p:strVal val="visible"/>
                                      </p:to>
                                    </p:set>
                                    <p:animEffect transition="in" filter="wipe(up)">
                                      <p:cBhvr>
                                        <p:cTn id="57" dur="500"/>
                                        <p:tgtEl>
                                          <p:spTgt spid="430084">
                                            <p:txEl>
                                              <p:pRg st="5" end="5"/>
                                            </p:txEl>
                                          </p:spTgt>
                                        </p:tgtEl>
                                      </p:cBhvr>
                                    </p:animEffect>
                                  </p:childTnLst>
                                </p:cTn>
                              </p:par>
                            </p:childTnLst>
                          </p:cTn>
                        </p:par>
                        <p:par>
                          <p:cTn id="58" fill="hold">
                            <p:stCondLst>
                              <p:cond delay="3000"/>
                            </p:stCondLst>
                            <p:childTnLst>
                              <p:par>
                                <p:cTn id="59" presetID="22" presetClass="entr" presetSubtype="1" fill="hold" grpId="0" nodeType="afterEffect">
                                  <p:stCondLst>
                                    <p:cond delay="0"/>
                                  </p:stCondLst>
                                  <p:childTnLst>
                                    <p:set>
                                      <p:cBhvr>
                                        <p:cTn id="60" dur="1" fill="hold">
                                          <p:stCondLst>
                                            <p:cond delay="0"/>
                                          </p:stCondLst>
                                        </p:cTn>
                                        <p:tgtEl>
                                          <p:spTgt spid="430084">
                                            <p:txEl>
                                              <p:pRg st="6" end="6"/>
                                            </p:txEl>
                                          </p:spTgt>
                                        </p:tgtEl>
                                        <p:attrNameLst>
                                          <p:attrName>style.visibility</p:attrName>
                                        </p:attrNameLst>
                                      </p:cBhvr>
                                      <p:to>
                                        <p:strVal val="visible"/>
                                      </p:to>
                                    </p:set>
                                    <p:animEffect transition="in" filter="wipe(up)">
                                      <p:cBhvr>
                                        <p:cTn id="61" dur="500"/>
                                        <p:tgtEl>
                                          <p:spTgt spid="4300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bldLvl="3" autoUpdateAnimBg="0"/>
      <p:bldP spid="430084"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797849D-8D91-4434-A6F6-4C6371693551}" type="slidenum">
              <a:rPr lang="en-US" altLang="zh-CN"/>
              <a:pPr/>
              <a:t>13</a:t>
            </a:fld>
            <a:endParaRPr lang="en-US" altLang="zh-CN"/>
          </a:p>
        </p:txBody>
      </p:sp>
      <p:sp>
        <p:nvSpPr>
          <p:cNvPr id="421890" name="Rectangle 2"/>
          <p:cNvSpPr>
            <a:spLocks noGrp="1" noChangeArrowheads="1"/>
          </p:cNvSpPr>
          <p:nvPr>
            <p:ph type="title"/>
          </p:nvPr>
        </p:nvSpPr>
        <p:spPr>
          <a:xfrm>
            <a:off x="304800" y="152400"/>
            <a:ext cx="8610600" cy="669925"/>
          </a:xfrm>
        </p:spPr>
        <p:txBody>
          <a:bodyPr/>
          <a:lstStyle/>
          <a:p>
            <a:r>
              <a:rPr lang="zh-CN" altLang="en-US" dirty="0">
                <a:latin typeface="Verdana" pitchFamily="34" charset="0"/>
              </a:rPr>
              <a:t>基本块的划分方法</a:t>
            </a:r>
          </a:p>
        </p:txBody>
      </p:sp>
      <p:sp>
        <p:nvSpPr>
          <p:cNvPr id="421891" name="Rectangle 3"/>
          <p:cNvSpPr>
            <a:spLocks noGrp="1" noChangeArrowheads="1"/>
          </p:cNvSpPr>
          <p:nvPr>
            <p:ph type="body" idx="1"/>
          </p:nvPr>
        </p:nvSpPr>
        <p:spPr>
          <a:xfrm>
            <a:off x="323850" y="1125538"/>
            <a:ext cx="8335963" cy="5486400"/>
          </a:xfrm>
        </p:spPr>
        <p:txBody>
          <a:bodyPr/>
          <a:lstStyle/>
          <a:p>
            <a:r>
              <a:rPr lang="zh-CN" altLang="en-US" dirty="0">
                <a:latin typeface="Verdana" pitchFamily="34" charset="0"/>
              </a:rPr>
              <a:t>确定入口</a:t>
            </a:r>
            <a:r>
              <a:rPr lang="zh-CN" altLang="en-US" dirty="0" smtClean="0">
                <a:latin typeface="Verdana" pitchFamily="34" charset="0"/>
              </a:rPr>
              <a:t>语句：</a:t>
            </a:r>
            <a:endParaRPr lang="zh-CN" altLang="en-US" dirty="0">
              <a:latin typeface="Verdana" pitchFamily="34" charset="0"/>
            </a:endParaRPr>
          </a:p>
          <a:p>
            <a:pPr lvl="1"/>
            <a:r>
              <a:rPr lang="zh-CN" altLang="en-US" dirty="0">
                <a:latin typeface="Verdana" pitchFamily="34" charset="0"/>
              </a:rPr>
              <a:t>三地址代码的第一条</a:t>
            </a:r>
            <a:r>
              <a:rPr lang="zh-CN" altLang="en-US" dirty="0" smtClean="0">
                <a:latin typeface="Verdana" pitchFamily="34" charset="0"/>
              </a:rPr>
              <a:t>语句；</a:t>
            </a:r>
            <a:endParaRPr lang="zh-CN" altLang="en-US" dirty="0">
              <a:latin typeface="Verdana" pitchFamily="34" charset="0"/>
            </a:endParaRPr>
          </a:p>
          <a:p>
            <a:pPr lvl="1"/>
            <a:r>
              <a:rPr lang="en-US" altLang="zh-CN" dirty="0" err="1">
                <a:latin typeface="Verdana" pitchFamily="34" charset="0"/>
              </a:rPr>
              <a:t>goto</a:t>
            </a:r>
            <a:r>
              <a:rPr lang="zh-CN" altLang="zh-CN" dirty="0">
                <a:latin typeface="Verdana" pitchFamily="34" charset="0"/>
              </a:rPr>
              <a:t>语句转移到</a:t>
            </a:r>
            <a:r>
              <a:rPr lang="zh-CN" altLang="zh-CN" dirty="0" smtClean="0">
                <a:latin typeface="Verdana" pitchFamily="34" charset="0"/>
              </a:rPr>
              <a:t>的</a:t>
            </a:r>
            <a:r>
              <a:rPr lang="zh-CN" altLang="en-US" dirty="0" smtClean="0">
                <a:latin typeface="Verdana" pitchFamily="34" charset="0"/>
              </a:rPr>
              <a:t>目标</a:t>
            </a:r>
            <a:r>
              <a:rPr lang="zh-CN" altLang="zh-CN" dirty="0" smtClean="0">
                <a:latin typeface="Verdana" pitchFamily="34" charset="0"/>
              </a:rPr>
              <a:t>语句</a:t>
            </a:r>
            <a:r>
              <a:rPr lang="zh-CN" altLang="en-US" dirty="0" smtClean="0">
                <a:latin typeface="Verdana" pitchFamily="34" charset="0"/>
              </a:rPr>
              <a:t>；</a:t>
            </a:r>
            <a:endParaRPr lang="zh-CN" altLang="zh-CN" dirty="0">
              <a:latin typeface="Verdana" pitchFamily="34" charset="0"/>
            </a:endParaRPr>
          </a:p>
          <a:p>
            <a:pPr lvl="1"/>
            <a:r>
              <a:rPr lang="zh-CN" altLang="en-US" dirty="0">
                <a:latin typeface="Verdana" pitchFamily="34" charset="0"/>
              </a:rPr>
              <a:t>紧跟在</a:t>
            </a:r>
            <a:r>
              <a:rPr lang="en-US" altLang="zh-CN" dirty="0" err="1">
                <a:latin typeface="Verdana" pitchFamily="34" charset="0"/>
              </a:rPr>
              <a:t>goto</a:t>
            </a:r>
            <a:r>
              <a:rPr lang="zh-CN" altLang="zh-CN" dirty="0">
                <a:latin typeface="Verdana" pitchFamily="34" charset="0"/>
              </a:rPr>
              <a:t>语句后面的</a:t>
            </a:r>
            <a:r>
              <a:rPr lang="zh-CN" altLang="zh-CN" dirty="0" smtClean="0">
                <a:latin typeface="Verdana" pitchFamily="34" charset="0"/>
              </a:rPr>
              <a:t>语句</a:t>
            </a:r>
            <a:r>
              <a:rPr lang="zh-CN" altLang="en-US" dirty="0" smtClean="0">
                <a:latin typeface="Verdana" pitchFamily="34" charset="0"/>
              </a:rPr>
              <a:t>。</a:t>
            </a:r>
            <a:endParaRPr lang="zh-CN" altLang="zh-CN" dirty="0">
              <a:latin typeface="Verdana" pitchFamily="34" charset="0"/>
            </a:endParaRPr>
          </a:p>
          <a:p>
            <a:r>
              <a:rPr lang="zh-CN" altLang="en-US" dirty="0">
                <a:latin typeface="Verdana" pitchFamily="34" charset="0"/>
              </a:rPr>
              <a:t>确定基本</a:t>
            </a:r>
            <a:r>
              <a:rPr lang="zh-CN" altLang="en-US" dirty="0" smtClean="0">
                <a:latin typeface="Verdana" pitchFamily="34" charset="0"/>
              </a:rPr>
              <a:t>块：与每一个入口语句相应的基本块</a:t>
            </a:r>
            <a:endParaRPr lang="zh-CN" altLang="en-US" dirty="0">
              <a:latin typeface="Verdana" pitchFamily="34" charset="0"/>
            </a:endParaRPr>
          </a:p>
          <a:p>
            <a:pPr lvl="1"/>
            <a:r>
              <a:rPr lang="zh-CN" altLang="en-US" dirty="0">
                <a:latin typeface="Verdana" pitchFamily="34" charset="0"/>
              </a:rPr>
              <a:t>从一个入口语句（</a:t>
            </a:r>
            <a:r>
              <a:rPr lang="zh-CN" altLang="en-US" dirty="0">
                <a:solidFill>
                  <a:srgbClr val="0000FF"/>
                </a:solidFill>
                <a:latin typeface="Verdana" pitchFamily="34" charset="0"/>
              </a:rPr>
              <a:t>含该语句</a:t>
            </a:r>
            <a:r>
              <a:rPr lang="zh-CN" altLang="en-US" dirty="0">
                <a:latin typeface="Verdana" pitchFamily="34" charset="0"/>
              </a:rPr>
              <a:t>）到下一个入口语句（</a:t>
            </a:r>
            <a:r>
              <a:rPr lang="zh-CN" altLang="en-US" dirty="0">
                <a:solidFill>
                  <a:srgbClr val="0000FF"/>
                </a:solidFill>
                <a:latin typeface="Verdana" pitchFamily="34" charset="0"/>
              </a:rPr>
              <a:t>不含</a:t>
            </a:r>
            <a:r>
              <a:rPr lang="zh-CN" altLang="en-US" dirty="0">
                <a:latin typeface="Verdana" pitchFamily="34" charset="0"/>
              </a:rPr>
              <a:t>）之间的语句</a:t>
            </a:r>
            <a:r>
              <a:rPr lang="zh-CN" altLang="en-US" dirty="0" smtClean="0">
                <a:latin typeface="Verdana" pitchFamily="34" charset="0"/>
              </a:rPr>
              <a:t>序列；</a:t>
            </a:r>
            <a:endParaRPr lang="zh-CN" altLang="en-US" dirty="0">
              <a:latin typeface="Verdana" pitchFamily="34" charset="0"/>
            </a:endParaRPr>
          </a:p>
          <a:p>
            <a:pPr lvl="1"/>
            <a:r>
              <a:rPr lang="zh-CN" altLang="en-US" dirty="0">
                <a:latin typeface="Verdana" pitchFamily="34" charset="0"/>
              </a:rPr>
              <a:t>从一个入口语句（</a:t>
            </a:r>
            <a:r>
              <a:rPr lang="zh-CN" altLang="en-US" dirty="0">
                <a:solidFill>
                  <a:srgbClr val="FF0000"/>
                </a:solidFill>
                <a:latin typeface="Verdana" pitchFamily="34" charset="0"/>
              </a:rPr>
              <a:t>含该语句</a:t>
            </a:r>
            <a:r>
              <a:rPr lang="zh-CN" altLang="en-US" dirty="0">
                <a:latin typeface="Verdana" pitchFamily="34" charset="0"/>
              </a:rPr>
              <a:t>）到停止语句（</a:t>
            </a:r>
            <a:r>
              <a:rPr lang="zh-CN" altLang="en-US" dirty="0">
                <a:solidFill>
                  <a:srgbClr val="FF0000"/>
                </a:solidFill>
                <a:latin typeface="Verdana" pitchFamily="34" charset="0"/>
              </a:rPr>
              <a:t>含该语句</a:t>
            </a:r>
            <a:r>
              <a:rPr lang="zh-CN" altLang="en-US" dirty="0">
                <a:latin typeface="Verdana" pitchFamily="34" charset="0"/>
              </a:rPr>
              <a:t>）之间的语句</a:t>
            </a:r>
            <a:r>
              <a:rPr lang="zh-CN" altLang="en-US" dirty="0" smtClean="0">
                <a:latin typeface="Verdana" pitchFamily="34" charset="0"/>
              </a:rPr>
              <a:t>序列。</a:t>
            </a:r>
            <a:endParaRPr lang="zh-CN" altLang="en-US" dirty="0">
              <a:latin typeface="Verdana" pitchFamily="34" charset="0"/>
            </a:endParaRPr>
          </a:p>
        </p:txBody>
      </p:sp>
      <p:graphicFrame>
        <p:nvGraphicFramePr>
          <p:cNvPr id="6146" name="Object 15">
            <a:hlinkClick r:id="" action="ppaction://hlinkshowjump?jump=nextslide"/>
          </p:cNvPr>
          <p:cNvGraphicFramePr>
            <a:graphicFrameLocks noChangeAspect="1"/>
          </p:cNvGraphicFramePr>
          <p:nvPr/>
        </p:nvGraphicFramePr>
        <p:xfrm flipV="1">
          <a:off x="611188" y="5499100"/>
          <a:ext cx="495300" cy="576263"/>
        </p:xfrm>
        <a:graphic>
          <a:graphicData uri="http://schemas.openxmlformats.org/presentationml/2006/ole">
            <mc:AlternateContent xmlns:mc="http://schemas.openxmlformats.org/markup-compatibility/2006">
              <mc:Choice xmlns:v="urn:schemas-microsoft-com:vml" Requires="v">
                <p:oleObj spid="_x0000_s6147" name="剪辑" r:id="rId4" imgW="3543101" imgH="4123546" progId="">
                  <p:embed/>
                </p:oleObj>
              </mc:Choice>
              <mc:Fallback>
                <p:oleObj name="剪辑" r:id="rId4" imgW="3543101" imgH="4123546"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11188" y="5499100"/>
                        <a:ext cx="4953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up)">
                                      <p:cBhvr>
                                        <p:cTn id="7" dur="500"/>
                                        <p:tgtEl>
                                          <p:spTgt spid="421891">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21891">
                                            <p:txEl>
                                              <p:pRg st="1" end="1"/>
                                            </p:txEl>
                                          </p:spTgt>
                                        </p:tgtEl>
                                        <p:attrNameLst>
                                          <p:attrName>style.visibility</p:attrName>
                                        </p:attrNameLst>
                                      </p:cBhvr>
                                      <p:to>
                                        <p:strVal val="visible"/>
                                      </p:to>
                                    </p:set>
                                    <p:animEffect transition="in" filter="wipe(up)">
                                      <p:cBhvr>
                                        <p:cTn id="11" dur="500"/>
                                        <p:tgtEl>
                                          <p:spTgt spid="421891">
                                            <p:txEl>
                                              <p:pRg st="1" end="1"/>
                                            </p:txEl>
                                          </p:spTgt>
                                        </p:tgtEl>
                                      </p:cBhvr>
                                    </p:animEffect>
                                  </p:childTnLst>
                                </p:cTn>
                              </p:par>
                            </p:childTnLst>
                          </p:cTn>
                        </p:par>
                        <p:par>
                          <p:cTn id="12" fill="hold" nodeType="with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21891">
                                            <p:txEl>
                                              <p:pRg st="2" end="2"/>
                                            </p:txEl>
                                          </p:spTgt>
                                        </p:tgtEl>
                                        <p:attrNameLst>
                                          <p:attrName>style.visibility</p:attrName>
                                        </p:attrNameLst>
                                      </p:cBhvr>
                                      <p:to>
                                        <p:strVal val="visible"/>
                                      </p:to>
                                    </p:set>
                                    <p:animEffect transition="in" filter="wipe(up)">
                                      <p:cBhvr>
                                        <p:cTn id="15" dur="500"/>
                                        <p:tgtEl>
                                          <p:spTgt spid="421891">
                                            <p:txEl>
                                              <p:pRg st="2" end="2"/>
                                            </p:txEl>
                                          </p:spTgt>
                                        </p:tgtEl>
                                      </p:cBhvr>
                                    </p:animEffect>
                                  </p:childTnLst>
                                </p:cTn>
                              </p:par>
                            </p:childTnLst>
                          </p:cTn>
                        </p:par>
                        <p:par>
                          <p:cTn id="16" fill="hold" nodeType="with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1891">
                                            <p:txEl>
                                              <p:pRg st="3" end="3"/>
                                            </p:txEl>
                                          </p:spTgt>
                                        </p:tgtEl>
                                        <p:attrNameLst>
                                          <p:attrName>style.visibility</p:attrName>
                                        </p:attrNameLst>
                                      </p:cBhvr>
                                      <p:to>
                                        <p:strVal val="visible"/>
                                      </p:to>
                                    </p:set>
                                    <p:animEffect transition="in" filter="wipe(up)">
                                      <p:cBhvr>
                                        <p:cTn id="19" dur="500"/>
                                        <p:tgtEl>
                                          <p:spTgt spid="4218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21891">
                                            <p:txEl>
                                              <p:pRg st="4" end="4"/>
                                            </p:txEl>
                                          </p:spTgt>
                                        </p:tgtEl>
                                        <p:attrNameLst>
                                          <p:attrName>style.visibility</p:attrName>
                                        </p:attrNameLst>
                                      </p:cBhvr>
                                      <p:to>
                                        <p:strVal val="visible"/>
                                      </p:to>
                                    </p:set>
                                    <p:animEffect transition="in" filter="wipe(up)">
                                      <p:cBhvr>
                                        <p:cTn id="24" dur="500"/>
                                        <p:tgtEl>
                                          <p:spTgt spid="421891">
                                            <p:txEl>
                                              <p:pRg st="4" end="4"/>
                                            </p:txEl>
                                          </p:spTgt>
                                        </p:tgtEl>
                                      </p:cBhvr>
                                    </p:animEffect>
                                  </p:childTnLst>
                                </p:cTn>
                              </p:par>
                            </p:childTnLst>
                          </p:cTn>
                        </p:par>
                        <p:par>
                          <p:cTn id="25" fill="hold" nodeType="with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21891">
                                            <p:txEl>
                                              <p:pRg st="5" end="5"/>
                                            </p:txEl>
                                          </p:spTgt>
                                        </p:tgtEl>
                                        <p:attrNameLst>
                                          <p:attrName>style.visibility</p:attrName>
                                        </p:attrNameLst>
                                      </p:cBhvr>
                                      <p:to>
                                        <p:strVal val="visible"/>
                                      </p:to>
                                    </p:set>
                                    <p:animEffect transition="in" filter="wipe(up)">
                                      <p:cBhvr>
                                        <p:cTn id="28" dur="500"/>
                                        <p:tgtEl>
                                          <p:spTgt spid="421891">
                                            <p:txEl>
                                              <p:pRg st="5" end="5"/>
                                            </p:txEl>
                                          </p:spTgt>
                                        </p:tgtEl>
                                      </p:cBhvr>
                                    </p:animEffect>
                                  </p:childTnLst>
                                </p:cTn>
                              </p:par>
                            </p:childTnLst>
                          </p:cTn>
                        </p:par>
                        <p:par>
                          <p:cTn id="29" fill="hold" nodeType="with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421891">
                                            <p:txEl>
                                              <p:pRg st="6" end="6"/>
                                            </p:txEl>
                                          </p:spTgt>
                                        </p:tgtEl>
                                        <p:attrNameLst>
                                          <p:attrName>style.visibility</p:attrName>
                                        </p:attrNameLst>
                                      </p:cBhvr>
                                      <p:to>
                                        <p:strVal val="visible"/>
                                      </p:to>
                                    </p:set>
                                    <p:animEffect transition="in" filter="wipe(up)">
                                      <p:cBhvr>
                                        <p:cTn id="32" dur="500"/>
                                        <p:tgtEl>
                                          <p:spTgt spid="421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uiExpand="1"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F050BEB-3364-421B-B432-0F3C976C3DA8}" type="slidenum">
              <a:rPr lang="en-US" altLang="zh-CN" smtClean="0"/>
              <a:pPr/>
              <a:t>14</a:t>
            </a:fld>
            <a:endParaRPr lang="en-US" altLang="zh-CN"/>
          </a:p>
        </p:txBody>
      </p:sp>
      <p:sp>
        <p:nvSpPr>
          <p:cNvPr id="4" name="Rectangle 4"/>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举例</a:t>
            </a:r>
          </a:p>
        </p:txBody>
      </p:sp>
      <p:sp>
        <p:nvSpPr>
          <p:cNvPr id="5" name="Rectangle 29"/>
          <p:cNvSpPr>
            <a:spLocks noChangeArrowheads="1"/>
          </p:cNvSpPr>
          <p:nvPr/>
        </p:nvSpPr>
        <p:spPr bwMode="auto">
          <a:xfrm>
            <a:off x="6172200" y="3505200"/>
            <a:ext cx="2286000" cy="2971800"/>
          </a:xfrm>
          <a:prstGeom prst="rect">
            <a:avLst/>
          </a:prstGeom>
          <a:solidFill>
            <a:srgbClr val="00FFFF"/>
          </a:solidFill>
          <a:ln w="9525">
            <a:noFill/>
            <a:miter lim="800000"/>
            <a:headEnd/>
            <a:tailEnd/>
          </a:ln>
        </p:spPr>
        <p:txBody>
          <a:bodyPr wrap="none" anchor="ctr"/>
          <a:lstStyle/>
          <a:p>
            <a:endParaRPr lang="zh-CN" altLang="en-US"/>
          </a:p>
        </p:txBody>
      </p:sp>
      <p:sp>
        <p:nvSpPr>
          <p:cNvPr id="6" name="Rectangle 30"/>
          <p:cNvSpPr>
            <a:spLocks noChangeArrowheads="1"/>
          </p:cNvSpPr>
          <p:nvPr/>
        </p:nvSpPr>
        <p:spPr bwMode="auto">
          <a:xfrm>
            <a:off x="3048000" y="2438400"/>
            <a:ext cx="2590800" cy="1447800"/>
          </a:xfrm>
          <a:prstGeom prst="rect">
            <a:avLst/>
          </a:prstGeom>
          <a:solidFill>
            <a:srgbClr val="FFCC00"/>
          </a:solidFill>
          <a:ln w="9525">
            <a:noFill/>
            <a:miter lim="800000"/>
            <a:headEnd/>
            <a:tailEnd/>
          </a:ln>
        </p:spPr>
        <p:txBody>
          <a:bodyPr wrap="none" anchor="ctr"/>
          <a:lstStyle/>
          <a:p>
            <a:endParaRPr lang="zh-CN" altLang="en-US"/>
          </a:p>
        </p:txBody>
      </p:sp>
      <p:sp>
        <p:nvSpPr>
          <p:cNvPr id="7" name="Rectangle 31"/>
          <p:cNvSpPr>
            <a:spLocks noChangeArrowheads="1"/>
          </p:cNvSpPr>
          <p:nvPr/>
        </p:nvSpPr>
        <p:spPr bwMode="auto">
          <a:xfrm>
            <a:off x="3048000" y="914400"/>
            <a:ext cx="2590800" cy="1524000"/>
          </a:xfrm>
          <a:prstGeom prst="rect">
            <a:avLst/>
          </a:prstGeom>
          <a:solidFill>
            <a:schemeClr val="hlink"/>
          </a:solidFill>
          <a:ln w="9525">
            <a:noFill/>
            <a:miter lim="800000"/>
            <a:headEnd/>
            <a:tailEnd/>
          </a:ln>
        </p:spPr>
        <p:txBody>
          <a:bodyPr wrap="none" anchor="ctr"/>
          <a:lstStyle/>
          <a:p>
            <a:endParaRPr lang="zh-CN" altLang="en-US"/>
          </a:p>
        </p:txBody>
      </p:sp>
      <p:sp>
        <p:nvSpPr>
          <p:cNvPr id="8" name="Rectangle 33"/>
          <p:cNvSpPr>
            <a:spLocks noChangeArrowheads="1"/>
          </p:cNvSpPr>
          <p:nvPr/>
        </p:nvSpPr>
        <p:spPr bwMode="auto">
          <a:xfrm>
            <a:off x="3657600" y="3505200"/>
            <a:ext cx="1828800" cy="304800"/>
          </a:xfrm>
          <a:prstGeom prst="rect">
            <a:avLst/>
          </a:prstGeom>
          <a:solidFill>
            <a:srgbClr val="FFCC00"/>
          </a:solidFill>
          <a:ln w="9525">
            <a:noFill/>
            <a:miter lim="800000"/>
            <a:headEnd/>
            <a:tailEnd/>
          </a:ln>
        </p:spPr>
        <p:txBody>
          <a:bodyPr wrap="none" anchor="ctr"/>
          <a:lstStyle/>
          <a:p>
            <a:endParaRPr lang="zh-CN" altLang="en-US"/>
          </a:p>
        </p:txBody>
      </p:sp>
      <p:sp>
        <p:nvSpPr>
          <p:cNvPr id="9" name="Rectangle 34"/>
          <p:cNvSpPr>
            <a:spLocks noChangeArrowheads="1"/>
          </p:cNvSpPr>
          <p:nvPr/>
        </p:nvSpPr>
        <p:spPr bwMode="auto">
          <a:xfrm>
            <a:off x="3657600" y="5029200"/>
            <a:ext cx="1905000" cy="304800"/>
          </a:xfrm>
          <a:prstGeom prst="rect">
            <a:avLst/>
          </a:prstGeom>
          <a:solidFill>
            <a:srgbClr val="FFCC00"/>
          </a:solidFill>
          <a:ln w="9525">
            <a:noFill/>
            <a:miter lim="800000"/>
            <a:headEnd/>
            <a:tailEnd/>
          </a:ln>
        </p:spPr>
        <p:txBody>
          <a:bodyPr wrap="none" anchor="ctr"/>
          <a:lstStyle/>
          <a:p>
            <a:endParaRPr lang="zh-CN" altLang="en-US"/>
          </a:p>
        </p:txBody>
      </p:sp>
      <p:sp>
        <p:nvSpPr>
          <p:cNvPr id="10" name="Rectangle 35"/>
          <p:cNvSpPr>
            <a:spLocks noChangeArrowheads="1"/>
          </p:cNvSpPr>
          <p:nvPr/>
        </p:nvSpPr>
        <p:spPr bwMode="auto">
          <a:xfrm>
            <a:off x="3657600" y="5334000"/>
            <a:ext cx="1905000" cy="304800"/>
          </a:xfrm>
          <a:prstGeom prst="rect">
            <a:avLst/>
          </a:prstGeom>
          <a:solidFill>
            <a:srgbClr val="FFCC00"/>
          </a:solidFill>
          <a:ln w="9525">
            <a:noFill/>
            <a:miter lim="800000"/>
            <a:headEnd/>
            <a:tailEnd/>
          </a:ln>
        </p:spPr>
        <p:txBody>
          <a:bodyPr wrap="none" anchor="ctr"/>
          <a:lstStyle/>
          <a:p>
            <a:endParaRPr lang="zh-CN" altLang="en-US"/>
          </a:p>
        </p:txBody>
      </p:sp>
      <p:sp>
        <p:nvSpPr>
          <p:cNvPr id="11" name="Rectangle 36"/>
          <p:cNvSpPr>
            <a:spLocks noChangeArrowheads="1"/>
          </p:cNvSpPr>
          <p:nvPr/>
        </p:nvSpPr>
        <p:spPr bwMode="auto">
          <a:xfrm>
            <a:off x="6934200" y="3200400"/>
            <a:ext cx="1143000" cy="304800"/>
          </a:xfrm>
          <a:prstGeom prst="rect">
            <a:avLst/>
          </a:prstGeom>
          <a:solidFill>
            <a:srgbClr val="FFCC00"/>
          </a:solidFill>
          <a:ln w="9525">
            <a:noFill/>
            <a:miter lim="800000"/>
            <a:headEnd/>
            <a:tailEnd/>
          </a:ln>
        </p:spPr>
        <p:txBody>
          <a:bodyPr wrap="none" anchor="ctr"/>
          <a:lstStyle/>
          <a:p>
            <a:endParaRPr lang="zh-CN" altLang="en-US"/>
          </a:p>
        </p:txBody>
      </p:sp>
      <p:sp>
        <p:nvSpPr>
          <p:cNvPr id="12" name="Rectangle 37"/>
          <p:cNvSpPr>
            <a:spLocks noChangeArrowheads="1"/>
          </p:cNvSpPr>
          <p:nvPr/>
        </p:nvSpPr>
        <p:spPr bwMode="auto">
          <a:xfrm>
            <a:off x="6172200" y="304800"/>
            <a:ext cx="2286000" cy="3200400"/>
          </a:xfrm>
          <a:prstGeom prst="rect">
            <a:avLst/>
          </a:prstGeom>
          <a:solidFill>
            <a:srgbClr val="FF00FF"/>
          </a:solidFill>
          <a:ln w="9525">
            <a:noFill/>
            <a:miter lim="800000"/>
            <a:headEnd/>
            <a:tailEnd/>
          </a:ln>
        </p:spPr>
        <p:txBody>
          <a:bodyPr wrap="none" anchor="ctr"/>
          <a:lstStyle/>
          <a:p>
            <a:endParaRPr lang="zh-CN" altLang="en-US"/>
          </a:p>
        </p:txBody>
      </p:sp>
      <p:sp>
        <p:nvSpPr>
          <p:cNvPr id="13" name="Rectangle 38"/>
          <p:cNvSpPr>
            <a:spLocks noChangeArrowheads="1"/>
          </p:cNvSpPr>
          <p:nvPr/>
        </p:nvSpPr>
        <p:spPr bwMode="auto">
          <a:xfrm>
            <a:off x="3048000" y="5257800"/>
            <a:ext cx="2590800" cy="457200"/>
          </a:xfrm>
          <a:prstGeom prst="rect">
            <a:avLst/>
          </a:prstGeom>
          <a:solidFill>
            <a:srgbClr val="FF0000"/>
          </a:solidFill>
          <a:ln w="9525">
            <a:noFill/>
            <a:miter lim="800000"/>
            <a:headEnd/>
            <a:tailEnd/>
          </a:ln>
        </p:spPr>
        <p:txBody>
          <a:bodyPr wrap="none" anchor="ctr"/>
          <a:lstStyle/>
          <a:p>
            <a:endParaRPr lang="zh-CN" altLang="en-US"/>
          </a:p>
        </p:txBody>
      </p:sp>
      <p:sp>
        <p:nvSpPr>
          <p:cNvPr id="14" name="Rectangle 39"/>
          <p:cNvSpPr>
            <a:spLocks noChangeArrowheads="1"/>
          </p:cNvSpPr>
          <p:nvPr/>
        </p:nvSpPr>
        <p:spPr bwMode="auto">
          <a:xfrm>
            <a:off x="3048000" y="3886200"/>
            <a:ext cx="2590800" cy="1447800"/>
          </a:xfrm>
          <a:prstGeom prst="rect">
            <a:avLst/>
          </a:prstGeom>
          <a:solidFill>
            <a:srgbClr val="00FF00"/>
          </a:solidFill>
          <a:ln w="9525">
            <a:noFill/>
            <a:miter lim="800000"/>
            <a:headEnd/>
            <a:tailEnd/>
          </a:ln>
        </p:spPr>
        <p:txBody>
          <a:bodyPr wrap="none" anchor="ctr"/>
          <a:lstStyle/>
          <a:p>
            <a:endParaRPr lang="zh-CN" altLang="en-US"/>
          </a:p>
        </p:txBody>
      </p:sp>
      <p:sp>
        <p:nvSpPr>
          <p:cNvPr id="15" name="Rectangle 40"/>
          <p:cNvSpPr>
            <a:spLocks noChangeArrowheads="1"/>
          </p:cNvSpPr>
          <p:nvPr/>
        </p:nvSpPr>
        <p:spPr bwMode="auto">
          <a:xfrm>
            <a:off x="2971800" y="914400"/>
            <a:ext cx="3048000" cy="5638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000"/>
              <a:t> (1)       i:=m-1</a:t>
            </a:r>
          </a:p>
          <a:p>
            <a:pPr marL="342900" indent="-342900">
              <a:spcBef>
                <a:spcPct val="20000"/>
              </a:spcBef>
              <a:buClr>
                <a:schemeClr val="accent1"/>
              </a:buClr>
              <a:buSzPct val="70000"/>
              <a:buFont typeface="Monotype Sorts" pitchFamily="2" charset="2"/>
              <a:buNone/>
            </a:pPr>
            <a:r>
              <a:rPr lang="en-US" altLang="zh-CN" sz="2000"/>
              <a:t> (2)       j:=n</a:t>
            </a:r>
          </a:p>
          <a:p>
            <a:pPr marL="342900" indent="-342900">
              <a:spcBef>
                <a:spcPct val="20000"/>
              </a:spcBef>
              <a:buClr>
                <a:schemeClr val="accent1"/>
              </a:buClr>
              <a:buSzPct val="70000"/>
              <a:buFont typeface="Monotype Sorts" pitchFamily="2" charset="2"/>
              <a:buNone/>
            </a:pPr>
            <a:r>
              <a:rPr lang="en-US" altLang="zh-CN" sz="2000"/>
              <a:t> (3)       t</a:t>
            </a:r>
            <a:r>
              <a:rPr lang="en-US" altLang="zh-CN" sz="2000" baseline="-25000"/>
              <a:t>1</a:t>
            </a:r>
            <a:r>
              <a:rPr lang="en-US" altLang="zh-CN" sz="2000"/>
              <a:t>:=4*n</a:t>
            </a:r>
          </a:p>
          <a:p>
            <a:pPr marL="342900" indent="-342900">
              <a:spcBef>
                <a:spcPct val="20000"/>
              </a:spcBef>
              <a:buClr>
                <a:schemeClr val="accent1"/>
              </a:buClr>
              <a:buSzPct val="70000"/>
              <a:buFont typeface="Monotype Sorts" pitchFamily="2" charset="2"/>
              <a:buNone/>
            </a:pPr>
            <a:r>
              <a:rPr lang="en-US" altLang="zh-CN" sz="2000"/>
              <a:t> (4)       v:=a[t</a:t>
            </a:r>
            <a:r>
              <a:rPr lang="en-US" altLang="zh-CN" sz="2000" baseline="-25000"/>
              <a:t>1</a:t>
            </a:r>
            <a:r>
              <a:rPr lang="en-US" altLang="zh-CN" sz="2000"/>
              <a:t>]</a:t>
            </a:r>
          </a:p>
          <a:p>
            <a:pPr marL="342900" indent="-342900">
              <a:spcBef>
                <a:spcPct val="20000"/>
              </a:spcBef>
              <a:buClr>
                <a:schemeClr val="accent1"/>
              </a:buClr>
              <a:buSzPct val="70000"/>
              <a:buFont typeface="Monotype Sorts" pitchFamily="2" charset="2"/>
              <a:buNone/>
            </a:pPr>
            <a:r>
              <a:rPr lang="en-US" altLang="zh-CN" sz="2000"/>
              <a:t> (5)       i:=i+1</a:t>
            </a:r>
          </a:p>
          <a:p>
            <a:pPr marL="342900" indent="-342900">
              <a:spcBef>
                <a:spcPct val="20000"/>
              </a:spcBef>
              <a:buClr>
                <a:schemeClr val="accent1"/>
              </a:buClr>
              <a:buSzPct val="70000"/>
              <a:buFont typeface="Monotype Sorts" pitchFamily="2" charset="2"/>
              <a:buNone/>
            </a:pPr>
            <a:r>
              <a:rPr lang="en-US" altLang="zh-CN" sz="2000"/>
              <a:t> (6)       t</a:t>
            </a:r>
            <a:r>
              <a:rPr lang="en-US" altLang="zh-CN" sz="2000" baseline="-25000"/>
              <a:t>2</a:t>
            </a:r>
            <a:r>
              <a:rPr lang="en-US" altLang="zh-CN" sz="2000"/>
              <a:t>:=4*i</a:t>
            </a:r>
          </a:p>
          <a:p>
            <a:pPr marL="342900" indent="-342900">
              <a:spcBef>
                <a:spcPct val="20000"/>
              </a:spcBef>
              <a:buClr>
                <a:schemeClr val="accent1"/>
              </a:buClr>
              <a:buSzPct val="70000"/>
              <a:buFont typeface="Monotype Sorts" pitchFamily="2" charset="2"/>
              <a:buNone/>
            </a:pPr>
            <a:r>
              <a:rPr lang="en-US" altLang="zh-CN" sz="2000"/>
              <a:t> (7)       t</a:t>
            </a:r>
            <a:r>
              <a:rPr lang="en-US" altLang="zh-CN" sz="2000" baseline="-25000"/>
              <a:t>3</a:t>
            </a:r>
            <a:r>
              <a:rPr lang="en-US" altLang="zh-CN" sz="2000"/>
              <a:t>:=a[t</a:t>
            </a:r>
            <a:r>
              <a:rPr lang="en-US" altLang="zh-CN" sz="2000" baseline="-25000"/>
              <a:t>2</a:t>
            </a:r>
            <a:r>
              <a:rPr lang="en-US" altLang="zh-CN" sz="2000"/>
              <a:t>]</a:t>
            </a:r>
          </a:p>
          <a:p>
            <a:pPr marL="342900" indent="-342900">
              <a:spcBef>
                <a:spcPct val="20000"/>
              </a:spcBef>
              <a:buClr>
                <a:schemeClr val="accent1"/>
              </a:buClr>
              <a:buSzPct val="70000"/>
              <a:buFont typeface="Monotype Sorts" pitchFamily="2" charset="2"/>
              <a:buNone/>
            </a:pPr>
            <a:r>
              <a:rPr lang="en-US" altLang="zh-CN" sz="2000"/>
              <a:t> (8)       if t</a:t>
            </a:r>
            <a:r>
              <a:rPr lang="en-US" altLang="zh-CN" sz="2000" baseline="-25000"/>
              <a:t>3</a:t>
            </a:r>
            <a:r>
              <a:rPr lang="en-US" altLang="zh-CN" sz="2000"/>
              <a:t>&lt;v goto (5)</a:t>
            </a:r>
          </a:p>
          <a:p>
            <a:pPr marL="342900" indent="-342900">
              <a:spcBef>
                <a:spcPct val="20000"/>
              </a:spcBef>
              <a:buClr>
                <a:schemeClr val="accent1"/>
              </a:buClr>
              <a:buSzPct val="70000"/>
              <a:buFont typeface="Monotype Sorts" pitchFamily="2" charset="2"/>
              <a:buNone/>
            </a:pPr>
            <a:r>
              <a:rPr lang="en-US" altLang="zh-CN" sz="2000"/>
              <a:t> (9)       j:=j-1</a:t>
            </a:r>
          </a:p>
          <a:p>
            <a:pPr marL="342900" indent="-342900">
              <a:spcBef>
                <a:spcPct val="20000"/>
              </a:spcBef>
              <a:buClr>
                <a:schemeClr val="accent1"/>
              </a:buClr>
              <a:buSzPct val="70000"/>
              <a:buFont typeface="Monotype Sorts" pitchFamily="2" charset="2"/>
              <a:buNone/>
            </a:pPr>
            <a:r>
              <a:rPr lang="en-US" altLang="zh-CN" sz="2000"/>
              <a:t>(10)      t</a:t>
            </a:r>
            <a:r>
              <a:rPr lang="en-US" altLang="zh-CN" sz="2000" baseline="-25000"/>
              <a:t>4</a:t>
            </a:r>
            <a:r>
              <a:rPr lang="en-US" altLang="zh-CN" sz="2000"/>
              <a:t>:=4*j</a:t>
            </a:r>
          </a:p>
          <a:p>
            <a:pPr marL="342900" indent="-342900">
              <a:spcBef>
                <a:spcPct val="20000"/>
              </a:spcBef>
              <a:buClr>
                <a:schemeClr val="accent1"/>
              </a:buClr>
              <a:buSzPct val="70000"/>
              <a:buFont typeface="Monotype Sorts" pitchFamily="2" charset="2"/>
              <a:buNone/>
            </a:pPr>
            <a:r>
              <a:rPr lang="en-US" altLang="zh-CN" sz="2000"/>
              <a:t>(11)      t</a:t>
            </a:r>
            <a:r>
              <a:rPr lang="en-US" altLang="zh-CN" sz="2000" baseline="-25000"/>
              <a:t>5</a:t>
            </a:r>
            <a:r>
              <a:rPr lang="en-US" altLang="zh-CN" sz="2000"/>
              <a:t>:=a[t</a:t>
            </a:r>
            <a:r>
              <a:rPr lang="en-US" altLang="zh-CN" sz="2000" baseline="-25000"/>
              <a:t>4</a:t>
            </a:r>
            <a:r>
              <a:rPr lang="en-US" altLang="zh-CN" sz="2000"/>
              <a:t>]</a:t>
            </a:r>
          </a:p>
          <a:p>
            <a:pPr marL="342900" indent="-342900">
              <a:spcBef>
                <a:spcPct val="20000"/>
              </a:spcBef>
              <a:buClr>
                <a:schemeClr val="accent1"/>
              </a:buClr>
              <a:buSzPct val="70000"/>
              <a:buFont typeface="Monotype Sorts" pitchFamily="2" charset="2"/>
              <a:buNone/>
            </a:pPr>
            <a:r>
              <a:rPr lang="en-US" altLang="zh-CN" sz="2000"/>
              <a:t>(12)      if t</a:t>
            </a:r>
            <a:r>
              <a:rPr lang="en-US" altLang="zh-CN" sz="2000" baseline="-25000"/>
              <a:t>5</a:t>
            </a:r>
            <a:r>
              <a:rPr lang="en-US" altLang="zh-CN" sz="2000"/>
              <a:t>&gt;v goto (9)</a:t>
            </a:r>
          </a:p>
          <a:p>
            <a:pPr marL="342900" indent="-342900">
              <a:spcBef>
                <a:spcPct val="20000"/>
              </a:spcBef>
              <a:buClr>
                <a:schemeClr val="accent1"/>
              </a:buClr>
              <a:buSzPct val="70000"/>
              <a:buFont typeface="Monotype Sorts" pitchFamily="2" charset="2"/>
              <a:buNone/>
            </a:pPr>
            <a:r>
              <a:rPr lang="en-US" altLang="zh-CN" sz="2000"/>
              <a:t>(13)      if i&gt;=j goto (23)</a:t>
            </a:r>
          </a:p>
          <a:p>
            <a:pPr marL="342900" indent="-342900">
              <a:spcBef>
                <a:spcPct val="20000"/>
              </a:spcBef>
              <a:buClr>
                <a:schemeClr val="accent1"/>
              </a:buClr>
              <a:buSzPct val="70000"/>
              <a:buFont typeface="Monotype Sorts" pitchFamily="2" charset="2"/>
              <a:buNone/>
            </a:pPr>
            <a:endParaRPr lang="en-US" altLang="zh-CN" sz="2000"/>
          </a:p>
        </p:txBody>
      </p:sp>
      <p:sp>
        <p:nvSpPr>
          <p:cNvPr id="16" name="Rectangle 41"/>
          <p:cNvSpPr>
            <a:spLocks noChangeArrowheads="1"/>
          </p:cNvSpPr>
          <p:nvPr/>
        </p:nvSpPr>
        <p:spPr bwMode="auto">
          <a:xfrm>
            <a:off x="6172200" y="228600"/>
            <a:ext cx="2667000" cy="62484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000"/>
              <a:t>(14)      t</a:t>
            </a:r>
            <a:r>
              <a:rPr lang="en-US" altLang="zh-CN" sz="2000" baseline="-25000"/>
              <a:t>6</a:t>
            </a:r>
            <a:r>
              <a:rPr lang="en-US" altLang="zh-CN" sz="2000"/>
              <a:t>:=4*i</a:t>
            </a:r>
          </a:p>
          <a:p>
            <a:pPr marL="342900" indent="-342900">
              <a:spcBef>
                <a:spcPct val="20000"/>
              </a:spcBef>
              <a:buClr>
                <a:schemeClr val="accent1"/>
              </a:buClr>
              <a:buSzPct val="70000"/>
              <a:buFont typeface="Monotype Sorts" pitchFamily="2" charset="2"/>
              <a:buNone/>
            </a:pPr>
            <a:r>
              <a:rPr lang="en-US" altLang="zh-CN" sz="2000"/>
              <a:t>(15)      x:=a[t</a:t>
            </a:r>
            <a:r>
              <a:rPr lang="en-US" altLang="zh-CN" sz="2000" baseline="-25000"/>
              <a:t>6</a:t>
            </a:r>
            <a:r>
              <a:rPr lang="en-US" altLang="zh-CN" sz="2000"/>
              <a:t>]</a:t>
            </a:r>
          </a:p>
          <a:p>
            <a:pPr marL="342900" indent="-342900">
              <a:spcBef>
                <a:spcPct val="20000"/>
              </a:spcBef>
              <a:buClr>
                <a:schemeClr val="accent1"/>
              </a:buClr>
              <a:buSzPct val="70000"/>
              <a:buFont typeface="Monotype Sorts" pitchFamily="2" charset="2"/>
              <a:buNone/>
            </a:pPr>
            <a:r>
              <a:rPr lang="en-US" altLang="zh-CN" sz="2000"/>
              <a:t>(16)      t</a:t>
            </a:r>
            <a:r>
              <a:rPr lang="en-US" altLang="zh-CN" sz="2000" baseline="-25000"/>
              <a:t>7</a:t>
            </a:r>
            <a:r>
              <a:rPr lang="en-US" altLang="zh-CN" sz="2000"/>
              <a:t>:=4*i</a:t>
            </a:r>
          </a:p>
          <a:p>
            <a:pPr marL="342900" indent="-342900">
              <a:spcBef>
                <a:spcPct val="20000"/>
              </a:spcBef>
              <a:buClr>
                <a:schemeClr val="accent1"/>
              </a:buClr>
              <a:buSzPct val="70000"/>
              <a:buFont typeface="Monotype Sorts" pitchFamily="2" charset="2"/>
              <a:buNone/>
            </a:pPr>
            <a:r>
              <a:rPr lang="en-US" altLang="zh-CN" sz="2000"/>
              <a:t>(17)      t</a:t>
            </a:r>
            <a:r>
              <a:rPr lang="en-US" altLang="zh-CN" sz="2000" baseline="-25000"/>
              <a:t>8</a:t>
            </a:r>
            <a:r>
              <a:rPr lang="en-US" altLang="zh-CN" sz="2000"/>
              <a:t>:=4*j</a:t>
            </a:r>
          </a:p>
          <a:p>
            <a:pPr marL="342900" indent="-342900">
              <a:spcBef>
                <a:spcPct val="20000"/>
              </a:spcBef>
              <a:buClr>
                <a:schemeClr val="accent1"/>
              </a:buClr>
              <a:buSzPct val="70000"/>
              <a:buFont typeface="Monotype Sorts" pitchFamily="2" charset="2"/>
              <a:buNone/>
            </a:pPr>
            <a:r>
              <a:rPr lang="en-US" altLang="zh-CN" sz="2000"/>
              <a:t>(18)      t</a:t>
            </a:r>
            <a:r>
              <a:rPr lang="en-US" altLang="zh-CN" sz="2000" baseline="-25000"/>
              <a:t>9</a:t>
            </a:r>
            <a:r>
              <a:rPr lang="en-US" altLang="zh-CN" sz="2000"/>
              <a:t>:=a[t</a:t>
            </a:r>
            <a:r>
              <a:rPr lang="en-US" altLang="zh-CN" sz="2000" baseline="-25000"/>
              <a:t>8</a:t>
            </a:r>
            <a:r>
              <a:rPr lang="en-US" altLang="zh-CN" sz="2000"/>
              <a:t>]</a:t>
            </a:r>
          </a:p>
          <a:p>
            <a:pPr marL="342900" indent="-342900">
              <a:spcBef>
                <a:spcPct val="20000"/>
              </a:spcBef>
              <a:buClr>
                <a:schemeClr val="accent1"/>
              </a:buClr>
              <a:buSzPct val="70000"/>
              <a:buFont typeface="Monotype Sorts" pitchFamily="2" charset="2"/>
              <a:buNone/>
            </a:pPr>
            <a:r>
              <a:rPr lang="en-US" altLang="zh-CN" sz="2000"/>
              <a:t>(19)      a[t</a:t>
            </a:r>
            <a:r>
              <a:rPr lang="en-US" altLang="zh-CN" sz="2000" baseline="-25000"/>
              <a:t>7</a:t>
            </a:r>
            <a:r>
              <a:rPr lang="en-US" altLang="zh-CN" sz="2000"/>
              <a:t>]:=t</a:t>
            </a:r>
            <a:r>
              <a:rPr lang="en-US" altLang="zh-CN" sz="2000" baseline="-25000"/>
              <a:t>9</a:t>
            </a:r>
            <a:endParaRPr lang="en-US" altLang="zh-CN" sz="2000"/>
          </a:p>
          <a:p>
            <a:pPr marL="342900" indent="-342900">
              <a:spcBef>
                <a:spcPct val="20000"/>
              </a:spcBef>
              <a:buClr>
                <a:schemeClr val="accent1"/>
              </a:buClr>
              <a:buSzPct val="70000"/>
              <a:buFont typeface="Monotype Sorts" pitchFamily="2" charset="2"/>
              <a:buNone/>
            </a:pPr>
            <a:r>
              <a:rPr lang="en-US" altLang="zh-CN" sz="2000"/>
              <a:t>(20)      t</a:t>
            </a:r>
            <a:r>
              <a:rPr lang="en-US" altLang="zh-CN" sz="2000" baseline="-25000"/>
              <a:t>10</a:t>
            </a:r>
            <a:r>
              <a:rPr lang="en-US" altLang="zh-CN" sz="2000"/>
              <a:t>:=4*j</a:t>
            </a:r>
          </a:p>
          <a:p>
            <a:pPr marL="342900" indent="-342900">
              <a:spcBef>
                <a:spcPct val="20000"/>
              </a:spcBef>
              <a:buClr>
                <a:schemeClr val="accent1"/>
              </a:buClr>
              <a:buSzPct val="70000"/>
              <a:buFont typeface="Monotype Sorts" pitchFamily="2" charset="2"/>
              <a:buNone/>
            </a:pPr>
            <a:r>
              <a:rPr lang="en-US" altLang="zh-CN" sz="2000"/>
              <a:t>(21)      a[t</a:t>
            </a:r>
            <a:r>
              <a:rPr lang="en-US" altLang="zh-CN" sz="2000" baseline="-25000"/>
              <a:t>10</a:t>
            </a:r>
            <a:r>
              <a:rPr lang="en-US" altLang="zh-CN" sz="2000"/>
              <a:t>]:=x</a:t>
            </a:r>
          </a:p>
          <a:p>
            <a:pPr marL="342900" indent="-342900">
              <a:spcBef>
                <a:spcPct val="20000"/>
              </a:spcBef>
              <a:buClr>
                <a:schemeClr val="accent1"/>
              </a:buClr>
              <a:buSzPct val="70000"/>
              <a:buFont typeface="Monotype Sorts" pitchFamily="2" charset="2"/>
              <a:buNone/>
            </a:pPr>
            <a:r>
              <a:rPr lang="en-US" altLang="zh-CN" sz="2000"/>
              <a:t>(22)      goto (5)</a:t>
            </a:r>
          </a:p>
          <a:p>
            <a:pPr marL="342900" indent="-342900">
              <a:spcBef>
                <a:spcPct val="20000"/>
              </a:spcBef>
              <a:buClr>
                <a:schemeClr val="accent1"/>
              </a:buClr>
              <a:buSzPct val="70000"/>
              <a:buFont typeface="Monotype Sorts" pitchFamily="2" charset="2"/>
              <a:buNone/>
            </a:pPr>
            <a:r>
              <a:rPr lang="en-US" altLang="zh-CN" sz="2000"/>
              <a:t>(23)      t</a:t>
            </a:r>
            <a:r>
              <a:rPr lang="en-US" altLang="zh-CN" sz="2000" baseline="-25000"/>
              <a:t>11</a:t>
            </a:r>
            <a:r>
              <a:rPr lang="en-US" altLang="zh-CN" sz="2000"/>
              <a:t>:=4*i</a:t>
            </a:r>
          </a:p>
          <a:p>
            <a:pPr marL="342900" indent="-342900">
              <a:spcBef>
                <a:spcPct val="20000"/>
              </a:spcBef>
              <a:buClr>
                <a:schemeClr val="accent1"/>
              </a:buClr>
              <a:buSzPct val="70000"/>
              <a:buFont typeface="Monotype Sorts" pitchFamily="2" charset="2"/>
              <a:buNone/>
            </a:pPr>
            <a:r>
              <a:rPr lang="en-US" altLang="zh-CN" sz="2000"/>
              <a:t>(24)      x:=a[t</a:t>
            </a:r>
            <a:r>
              <a:rPr lang="en-US" altLang="zh-CN" sz="2000" baseline="-25000"/>
              <a:t>11</a:t>
            </a:r>
            <a:r>
              <a:rPr lang="en-US" altLang="zh-CN" sz="2000"/>
              <a:t>]</a:t>
            </a:r>
          </a:p>
          <a:p>
            <a:pPr marL="342900" indent="-342900">
              <a:spcBef>
                <a:spcPct val="20000"/>
              </a:spcBef>
              <a:buClr>
                <a:schemeClr val="accent1"/>
              </a:buClr>
              <a:buSzPct val="70000"/>
              <a:buFont typeface="Monotype Sorts" pitchFamily="2" charset="2"/>
              <a:buNone/>
            </a:pPr>
            <a:r>
              <a:rPr lang="en-US" altLang="zh-CN" sz="2000"/>
              <a:t>(25)      t</a:t>
            </a:r>
            <a:r>
              <a:rPr lang="en-US" altLang="zh-CN" sz="2000" baseline="-25000"/>
              <a:t>12</a:t>
            </a:r>
            <a:r>
              <a:rPr lang="en-US" altLang="zh-CN" sz="2000"/>
              <a:t>:=4*i</a:t>
            </a:r>
          </a:p>
          <a:p>
            <a:pPr marL="342900" indent="-342900">
              <a:spcBef>
                <a:spcPct val="20000"/>
              </a:spcBef>
              <a:buClr>
                <a:schemeClr val="accent1"/>
              </a:buClr>
              <a:buSzPct val="70000"/>
              <a:buFont typeface="Monotype Sorts" pitchFamily="2" charset="2"/>
              <a:buNone/>
            </a:pPr>
            <a:r>
              <a:rPr lang="en-US" altLang="zh-CN" sz="2000"/>
              <a:t>(26)      t</a:t>
            </a:r>
            <a:r>
              <a:rPr lang="en-US" altLang="zh-CN" sz="2000" baseline="-25000"/>
              <a:t>13</a:t>
            </a:r>
            <a:r>
              <a:rPr lang="en-US" altLang="zh-CN" sz="2000"/>
              <a:t>:=4*n</a:t>
            </a:r>
          </a:p>
          <a:p>
            <a:pPr marL="342900" indent="-342900">
              <a:spcBef>
                <a:spcPct val="20000"/>
              </a:spcBef>
              <a:buClr>
                <a:schemeClr val="accent1"/>
              </a:buClr>
              <a:buSzPct val="70000"/>
              <a:buFont typeface="Monotype Sorts" pitchFamily="2" charset="2"/>
              <a:buNone/>
            </a:pPr>
            <a:r>
              <a:rPr lang="en-US" altLang="zh-CN" sz="2000"/>
              <a:t>(27)      t</a:t>
            </a:r>
            <a:r>
              <a:rPr lang="en-US" altLang="zh-CN" sz="2000" baseline="-25000"/>
              <a:t>14</a:t>
            </a:r>
            <a:r>
              <a:rPr lang="en-US" altLang="zh-CN" sz="2000"/>
              <a:t>:=a[t</a:t>
            </a:r>
            <a:r>
              <a:rPr lang="en-US" altLang="zh-CN" sz="2000" baseline="-25000"/>
              <a:t>13</a:t>
            </a:r>
            <a:r>
              <a:rPr lang="en-US" altLang="zh-CN" sz="2000"/>
              <a:t>]</a:t>
            </a:r>
          </a:p>
          <a:p>
            <a:pPr marL="342900" indent="-342900">
              <a:spcBef>
                <a:spcPct val="20000"/>
              </a:spcBef>
              <a:buClr>
                <a:schemeClr val="accent1"/>
              </a:buClr>
              <a:buSzPct val="70000"/>
              <a:buFont typeface="Monotype Sorts" pitchFamily="2" charset="2"/>
              <a:buNone/>
            </a:pPr>
            <a:r>
              <a:rPr lang="en-US" altLang="zh-CN" sz="2000"/>
              <a:t>(28)      a[t</a:t>
            </a:r>
            <a:r>
              <a:rPr lang="en-US" altLang="zh-CN" sz="2000" baseline="-25000"/>
              <a:t>12</a:t>
            </a:r>
            <a:r>
              <a:rPr lang="en-US" altLang="zh-CN" sz="2000"/>
              <a:t>]:=t</a:t>
            </a:r>
            <a:r>
              <a:rPr lang="en-US" altLang="zh-CN" sz="2000" baseline="-25000"/>
              <a:t>14</a:t>
            </a:r>
            <a:endParaRPr lang="en-US" altLang="zh-CN" sz="2000"/>
          </a:p>
          <a:p>
            <a:pPr marL="342900" indent="-342900">
              <a:spcBef>
                <a:spcPct val="20000"/>
              </a:spcBef>
              <a:buClr>
                <a:schemeClr val="accent1"/>
              </a:buClr>
              <a:buSzPct val="70000"/>
              <a:buFont typeface="Monotype Sorts" pitchFamily="2" charset="2"/>
              <a:buNone/>
            </a:pPr>
            <a:r>
              <a:rPr lang="en-US" altLang="zh-CN" sz="2000"/>
              <a:t>(29)      t</a:t>
            </a:r>
            <a:r>
              <a:rPr lang="en-US" altLang="zh-CN" sz="2000" baseline="-25000"/>
              <a:t>15</a:t>
            </a:r>
            <a:r>
              <a:rPr lang="en-US" altLang="zh-CN" sz="2000"/>
              <a:t>:=4*n</a:t>
            </a:r>
          </a:p>
          <a:p>
            <a:pPr marL="342900" indent="-342900">
              <a:spcBef>
                <a:spcPct val="20000"/>
              </a:spcBef>
              <a:buClr>
                <a:schemeClr val="accent1"/>
              </a:buClr>
              <a:buSzPct val="70000"/>
              <a:buFont typeface="Monotype Sorts" pitchFamily="2" charset="2"/>
              <a:buNone/>
            </a:pPr>
            <a:r>
              <a:rPr lang="en-US" altLang="zh-CN" sz="2000"/>
              <a:t>(30)      a[t</a:t>
            </a:r>
            <a:r>
              <a:rPr lang="en-US" altLang="zh-CN" sz="2000" baseline="-25000"/>
              <a:t>15</a:t>
            </a:r>
            <a:r>
              <a:rPr lang="en-US" altLang="zh-CN" sz="2000"/>
              <a:t>]:=x</a:t>
            </a:r>
          </a:p>
        </p:txBody>
      </p:sp>
      <p:sp>
        <p:nvSpPr>
          <p:cNvPr id="17" name="Line 42"/>
          <p:cNvSpPr>
            <a:spLocks noChangeShapeType="1"/>
          </p:cNvSpPr>
          <p:nvPr/>
        </p:nvSpPr>
        <p:spPr bwMode="auto">
          <a:xfrm>
            <a:off x="2514600" y="11430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8" name="Line 43"/>
          <p:cNvSpPr>
            <a:spLocks noChangeShapeType="1"/>
          </p:cNvSpPr>
          <p:nvPr/>
        </p:nvSpPr>
        <p:spPr bwMode="auto">
          <a:xfrm>
            <a:off x="2514600" y="25908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9" name="Line 44"/>
          <p:cNvSpPr>
            <a:spLocks noChangeShapeType="1"/>
          </p:cNvSpPr>
          <p:nvPr/>
        </p:nvSpPr>
        <p:spPr bwMode="auto">
          <a:xfrm>
            <a:off x="2514600" y="40386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20" name="Line 45"/>
          <p:cNvSpPr>
            <a:spLocks noChangeShapeType="1"/>
          </p:cNvSpPr>
          <p:nvPr/>
        </p:nvSpPr>
        <p:spPr bwMode="auto">
          <a:xfrm>
            <a:off x="5715000" y="37338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21" name="Line 46"/>
          <p:cNvSpPr>
            <a:spLocks noChangeShapeType="1"/>
          </p:cNvSpPr>
          <p:nvPr/>
        </p:nvSpPr>
        <p:spPr bwMode="auto">
          <a:xfrm>
            <a:off x="2514600" y="54864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22" name="Line 47"/>
          <p:cNvSpPr>
            <a:spLocks noChangeShapeType="1"/>
          </p:cNvSpPr>
          <p:nvPr/>
        </p:nvSpPr>
        <p:spPr bwMode="auto">
          <a:xfrm>
            <a:off x="5715000" y="457200"/>
            <a:ext cx="457200"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23" name="Rectangle 48"/>
          <p:cNvSpPr>
            <a:spLocks noChangeArrowheads="1"/>
          </p:cNvSpPr>
          <p:nvPr/>
        </p:nvSpPr>
        <p:spPr bwMode="auto">
          <a:xfrm>
            <a:off x="2590800" y="76200"/>
            <a:ext cx="2971800" cy="609600"/>
          </a:xfrm>
          <a:prstGeom prst="rect">
            <a:avLst/>
          </a:prstGeom>
          <a:noFill/>
          <a:ln w="9525">
            <a:noFill/>
            <a:miter lim="800000"/>
            <a:headEnd/>
            <a:tailEnd/>
          </a:ln>
        </p:spPr>
        <p:txBody>
          <a:bodyPr/>
          <a:lstStyle/>
          <a:p>
            <a:pPr marL="342900" indent="-342900" algn="just">
              <a:spcBef>
                <a:spcPct val="20000"/>
              </a:spcBef>
              <a:buClr>
                <a:schemeClr val="accent1"/>
              </a:buClr>
              <a:buSzPct val="70000"/>
              <a:buFont typeface="Monotype Sorts" pitchFamily="2" charset="2"/>
              <a:buNone/>
            </a:pPr>
            <a:r>
              <a:rPr lang="zh-CN" altLang="en-US" sz="2800"/>
              <a:t>基本块划分：</a:t>
            </a:r>
          </a:p>
        </p:txBody>
      </p:sp>
      <p:sp>
        <p:nvSpPr>
          <p:cNvPr id="24" name="Text Box 49"/>
          <p:cNvSpPr txBox="1">
            <a:spLocks noChangeArrowheads="1"/>
          </p:cNvSpPr>
          <p:nvPr/>
        </p:nvSpPr>
        <p:spPr bwMode="auto">
          <a:xfrm>
            <a:off x="5634038" y="909638"/>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1</a:t>
            </a:r>
            <a:endParaRPr lang="en-US" altLang="zh-CN" sz="2000" b="0">
              <a:ea typeface="宋体" charset="-122"/>
            </a:endParaRPr>
          </a:p>
        </p:txBody>
      </p:sp>
      <p:sp>
        <p:nvSpPr>
          <p:cNvPr id="25" name="Text Box 50"/>
          <p:cNvSpPr txBox="1">
            <a:spLocks noChangeArrowheads="1"/>
          </p:cNvSpPr>
          <p:nvPr/>
        </p:nvSpPr>
        <p:spPr bwMode="auto">
          <a:xfrm>
            <a:off x="5634038" y="2417763"/>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2</a:t>
            </a:r>
            <a:endParaRPr lang="en-US" altLang="zh-CN" sz="2000" b="0">
              <a:ea typeface="宋体" charset="-122"/>
            </a:endParaRPr>
          </a:p>
        </p:txBody>
      </p:sp>
      <p:sp>
        <p:nvSpPr>
          <p:cNvPr id="26" name="Text Box 51"/>
          <p:cNvSpPr txBox="1">
            <a:spLocks noChangeArrowheads="1"/>
          </p:cNvSpPr>
          <p:nvPr/>
        </p:nvSpPr>
        <p:spPr bwMode="auto">
          <a:xfrm>
            <a:off x="5634038" y="3881438"/>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3</a:t>
            </a:r>
            <a:endParaRPr lang="en-US" altLang="zh-CN" sz="2000" b="0">
              <a:ea typeface="宋体" charset="-122"/>
            </a:endParaRPr>
          </a:p>
        </p:txBody>
      </p:sp>
      <p:sp>
        <p:nvSpPr>
          <p:cNvPr id="27" name="Text Box 52"/>
          <p:cNvSpPr txBox="1">
            <a:spLocks noChangeArrowheads="1"/>
          </p:cNvSpPr>
          <p:nvPr/>
        </p:nvSpPr>
        <p:spPr bwMode="auto">
          <a:xfrm>
            <a:off x="5634038" y="5329238"/>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4</a:t>
            </a:r>
            <a:endParaRPr lang="en-US" altLang="zh-CN" sz="2000" b="0">
              <a:ea typeface="宋体" charset="-122"/>
            </a:endParaRPr>
          </a:p>
        </p:txBody>
      </p:sp>
      <p:sp>
        <p:nvSpPr>
          <p:cNvPr id="28" name="Text Box 53"/>
          <p:cNvSpPr txBox="1">
            <a:spLocks noChangeArrowheads="1"/>
          </p:cNvSpPr>
          <p:nvPr/>
        </p:nvSpPr>
        <p:spPr bwMode="auto">
          <a:xfrm>
            <a:off x="8453438" y="300038"/>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5</a:t>
            </a:r>
            <a:endParaRPr lang="en-US" altLang="zh-CN" sz="2000" b="0">
              <a:ea typeface="宋体" charset="-122"/>
            </a:endParaRPr>
          </a:p>
        </p:txBody>
      </p:sp>
      <p:sp>
        <p:nvSpPr>
          <p:cNvPr id="29" name="Text Box 54"/>
          <p:cNvSpPr txBox="1">
            <a:spLocks noChangeArrowheads="1"/>
          </p:cNvSpPr>
          <p:nvPr/>
        </p:nvSpPr>
        <p:spPr bwMode="auto">
          <a:xfrm>
            <a:off x="8453438" y="3500438"/>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6</a:t>
            </a:r>
            <a:endParaRPr lang="en-US" altLang="zh-CN" sz="2000" b="0">
              <a:ea typeface="宋体" charset="-122"/>
            </a:endParaRPr>
          </a:p>
        </p:txBody>
      </p:sp>
      <p:graphicFrame>
        <p:nvGraphicFramePr>
          <p:cNvPr id="30" name="Object 58">
            <a:hlinkClick r:id="" action="ppaction://hlinkshowjump?jump=previousslide"/>
          </p:cNvPr>
          <p:cNvGraphicFramePr>
            <a:graphicFrameLocks noChangeAspect="1"/>
          </p:cNvGraphicFramePr>
          <p:nvPr/>
        </p:nvGraphicFramePr>
        <p:xfrm>
          <a:off x="476250" y="5589588"/>
          <a:ext cx="682625" cy="395287"/>
        </p:xfrm>
        <a:graphic>
          <a:graphicData uri="http://schemas.openxmlformats.org/presentationml/2006/ole">
            <mc:AlternateContent xmlns:mc="http://schemas.openxmlformats.org/markup-compatibility/2006">
              <mc:Choice xmlns:v="urn:schemas-microsoft-com:vml" Requires="v">
                <p:oleObj spid="_x0000_s7171" name="剪辑" r:id="rId3" imgW="7002463" imgH="4060825" progId="">
                  <p:embed/>
                </p:oleObj>
              </mc:Choice>
              <mc:Fallback>
                <p:oleObj name="剪辑" r:id="rId3" imgW="7002463" imgH="4060825" progId="">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5589588"/>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up)">
                                      <p:cBhvr>
                                        <p:cTn id="67" dur="500"/>
                                        <p:tgtEl>
                                          <p:spTgt spid="7"/>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up)">
                                      <p:cBhvr>
                                        <p:cTn id="76" dur="500"/>
                                        <p:tgtEl>
                                          <p:spTgt spid="6"/>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up)">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up)">
                                      <p:cBhvr>
                                        <p:cTn id="85" dur="500"/>
                                        <p:tgtEl>
                                          <p:spTgt spid="14"/>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up)">
                                      <p:cBhvr>
                                        <p:cTn id="89" dur="5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up)">
                                      <p:cBhvr>
                                        <p:cTn id="94" dur="500"/>
                                        <p:tgtEl>
                                          <p:spTgt spid="13"/>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up)">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up)">
                                      <p:cBhvr>
                                        <p:cTn id="103" dur="500"/>
                                        <p:tgtEl>
                                          <p:spTgt spid="12"/>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wipe(up)">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wipe(up)">
                                      <p:cBhvr>
                                        <p:cTn id="112" dur="500"/>
                                        <p:tgtEl>
                                          <p:spTgt spid="5"/>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up)">
                                      <p:cBhvr>
                                        <p:cTn id="1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utoUpdateAnimBg="0"/>
      <p:bldP spid="16" grpId="0" autoUpdateAnimBg="0"/>
      <p:bldP spid="17" grpId="0" animBg="1"/>
      <p:bldP spid="18" grpId="0" animBg="1"/>
      <p:bldP spid="19" grpId="0" animBg="1"/>
      <p:bldP spid="20" grpId="0" animBg="1"/>
      <p:bldP spid="21" grpId="0" animBg="1"/>
      <p:bldP spid="22" grpId="0" animBg="1"/>
      <p:bldP spid="23" grpId="0"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13A6C0D-54C6-4DF7-9A08-966216FB4358}" type="slidenum">
              <a:rPr lang="en-US" altLang="zh-CN"/>
              <a:pPr/>
              <a:t>15</a:t>
            </a:fld>
            <a:endParaRPr lang="en-US" altLang="zh-CN"/>
          </a:p>
        </p:txBody>
      </p:sp>
      <p:sp>
        <p:nvSpPr>
          <p:cNvPr id="425986" name="Rectangle 2"/>
          <p:cNvSpPr>
            <a:spLocks noGrp="1" noChangeArrowheads="1"/>
          </p:cNvSpPr>
          <p:nvPr>
            <p:ph type="title"/>
          </p:nvPr>
        </p:nvSpPr>
        <p:spPr>
          <a:xfrm>
            <a:off x="304800" y="152400"/>
            <a:ext cx="8610600" cy="614363"/>
          </a:xfrm>
        </p:spPr>
        <p:txBody>
          <a:bodyPr/>
          <a:lstStyle/>
          <a:p>
            <a:r>
              <a:rPr lang="zh-CN" altLang="en-US"/>
              <a:t>流图</a:t>
            </a:r>
          </a:p>
        </p:txBody>
      </p:sp>
      <p:sp>
        <p:nvSpPr>
          <p:cNvPr id="425987" name="Rectangle 3"/>
          <p:cNvSpPr>
            <a:spLocks noGrp="1" noChangeArrowheads="1"/>
          </p:cNvSpPr>
          <p:nvPr>
            <p:ph type="body" idx="1"/>
          </p:nvPr>
        </p:nvSpPr>
        <p:spPr>
          <a:xfrm>
            <a:off x="323850" y="954088"/>
            <a:ext cx="8335963" cy="5446712"/>
          </a:xfrm>
        </p:spPr>
        <p:txBody>
          <a:bodyPr/>
          <a:lstStyle/>
          <a:p>
            <a:pPr algn="just"/>
            <a:r>
              <a:rPr lang="zh-CN" altLang="en-US" sz="2400" dirty="0" smtClean="0">
                <a:latin typeface="Verdana" pitchFamily="34" charset="0"/>
              </a:rPr>
              <a:t>定义：把</a:t>
            </a:r>
            <a:r>
              <a:rPr lang="zh-CN" altLang="en-US" sz="2400" dirty="0">
                <a:latin typeface="Verdana" pitchFamily="34" charset="0"/>
              </a:rPr>
              <a:t>控制信息加到基本块集合中，形成程序的有向图，称为</a:t>
            </a:r>
            <a:r>
              <a:rPr lang="zh-CN" altLang="en-US" sz="2400" dirty="0">
                <a:solidFill>
                  <a:srgbClr val="0000FF"/>
                </a:solidFill>
                <a:latin typeface="Verdana" pitchFamily="34" charset="0"/>
              </a:rPr>
              <a:t>流图</a:t>
            </a:r>
            <a:r>
              <a:rPr lang="zh-CN" altLang="en-US" sz="2400" dirty="0">
                <a:latin typeface="Verdana" pitchFamily="34" charset="0"/>
              </a:rPr>
              <a:t>（控制流图</a:t>
            </a:r>
            <a:r>
              <a:rPr lang="zh-CN" altLang="en-US" sz="2400" dirty="0" smtClean="0">
                <a:latin typeface="Verdana" pitchFamily="34" charset="0"/>
              </a:rPr>
              <a:t>）</a:t>
            </a:r>
            <a:r>
              <a:rPr lang="zh-CN" altLang="en-US" sz="2400" dirty="0">
                <a:latin typeface="Verdana" pitchFamily="34" charset="0"/>
              </a:rPr>
              <a:t>。</a:t>
            </a:r>
          </a:p>
          <a:p>
            <a:pPr algn="just" eaLnBrk="1" hangingPunct="1"/>
            <a:r>
              <a:rPr lang="zh-CN" altLang="en-US" sz="2400" dirty="0" smtClean="0">
                <a:latin typeface="宋体" charset="-122"/>
              </a:rPr>
              <a:t>构造：</a:t>
            </a:r>
          </a:p>
          <a:p>
            <a:pPr lvl="1" algn="just" eaLnBrk="1" hangingPunct="1"/>
            <a:r>
              <a:rPr lang="zh-CN" altLang="en-US" sz="2000" dirty="0" smtClean="0">
                <a:latin typeface="宋体" charset="-122"/>
              </a:rPr>
              <a:t>流图的</a:t>
            </a:r>
            <a:r>
              <a:rPr lang="zh-CN" altLang="en-US" sz="2000" dirty="0" smtClean="0">
                <a:solidFill>
                  <a:srgbClr val="0000FF"/>
                </a:solidFill>
                <a:latin typeface="宋体" charset="-122"/>
              </a:rPr>
              <a:t>结点</a:t>
            </a:r>
            <a:r>
              <a:rPr lang="zh-CN" altLang="en-US" sz="2000" dirty="0" smtClean="0">
                <a:latin typeface="宋体" charset="-122"/>
              </a:rPr>
              <a:t>是基本块</a:t>
            </a:r>
          </a:p>
          <a:p>
            <a:pPr lvl="1" algn="just" eaLnBrk="1" hangingPunct="1"/>
            <a:r>
              <a:rPr lang="zh-CN" altLang="en-US" sz="2000" dirty="0" smtClean="0">
                <a:latin typeface="宋体" charset="-122"/>
              </a:rPr>
              <a:t>如果一个结点基本块的入口语句是程序的第一条语句，则称此基本块结点为</a:t>
            </a:r>
            <a:r>
              <a:rPr lang="zh-CN" altLang="en-US" sz="2000" dirty="0" smtClean="0">
                <a:latin typeface="Verdana" pitchFamily="34" charset="0"/>
              </a:rPr>
              <a:t>流图的</a:t>
            </a:r>
            <a:r>
              <a:rPr lang="zh-CN" altLang="en-US" sz="2000" dirty="0" smtClean="0">
                <a:solidFill>
                  <a:srgbClr val="0000FF"/>
                </a:solidFill>
                <a:latin typeface="宋体" charset="-122"/>
              </a:rPr>
              <a:t>首结点</a:t>
            </a:r>
            <a:r>
              <a:rPr lang="zh-CN" altLang="en-US" sz="2000" dirty="0" smtClean="0">
                <a:latin typeface="宋体" charset="-122"/>
              </a:rPr>
              <a:t>。</a:t>
            </a:r>
          </a:p>
          <a:p>
            <a:pPr lvl="1" algn="just" eaLnBrk="1" hangingPunct="1"/>
            <a:r>
              <a:rPr lang="zh-CN" altLang="en-US" sz="2000" dirty="0" smtClean="0">
                <a:latin typeface="宋体" charset="-122"/>
              </a:rPr>
              <a:t>如果在某个执行序列中，基本块</a:t>
            </a:r>
            <a:r>
              <a:rPr lang="en-US" altLang="zh-CN" sz="2000" dirty="0" smtClean="0">
                <a:latin typeface="宋体" charset="-122"/>
              </a:rPr>
              <a:t>B</a:t>
            </a:r>
            <a:r>
              <a:rPr lang="en-US" altLang="zh-CN" sz="2000" baseline="-25000" dirty="0" smtClean="0">
                <a:latin typeface="宋体" charset="-122"/>
              </a:rPr>
              <a:t>2</a:t>
            </a:r>
            <a:r>
              <a:rPr lang="zh-CN" altLang="en-US" sz="2000" dirty="0" smtClean="0">
                <a:latin typeface="宋体" charset="-122"/>
              </a:rPr>
              <a:t>紧跟在基本块</a:t>
            </a:r>
            <a:r>
              <a:rPr lang="en-US" altLang="zh-CN" sz="2000" dirty="0" smtClean="0">
                <a:latin typeface="宋体" charset="-122"/>
              </a:rPr>
              <a:t>B</a:t>
            </a:r>
            <a:r>
              <a:rPr lang="en-US" altLang="zh-CN" sz="2000" baseline="-25000" dirty="0" smtClean="0">
                <a:latin typeface="宋体" charset="-122"/>
              </a:rPr>
              <a:t>1</a:t>
            </a:r>
            <a:r>
              <a:rPr lang="zh-CN" altLang="en-US" sz="2000" dirty="0" smtClean="0">
                <a:latin typeface="宋体" charset="-122"/>
              </a:rPr>
              <a:t>之后执行，则从</a:t>
            </a:r>
            <a:r>
              <a:rPr lang="en-US" altLang="zh-CN" sz="2000" dirty="0" smtClean="0">
                <a:latin typeface="宋体" charset="-122"/>
              </a:rPr>
              <a:t>B</a:t>
            </a:r>
            <a:r>
              <a:rPr lang="en-US" altLang="zh-CN" sz="2000" baseline="-25000" dirty="0" smtClean="0">
                <a:latin typeface="宋体" charset="-122"/>
              </a:rPr>
              <a:t>1</a:t>
            </a:r>
            <a:r>
              <a:rPr lang="zh-CN" altLang="en-US" sz="2000" dirty="0" smtClean="0">
                <a:latin typeface="宋体" charset="-122"/>
              </a:rPr>
              <a:t>到</a:t>
            </a:r>
            <a:r>
              <a:rPr lang="en-US" altLang="zh-CN" sz="2000" dirty="0" smtClean="0">
                <a:latin typeface="宋体" charset="-122"/>
              </a:rPr>
              <a:t>B</a:t>
            </a:r>
            <a:r>
              <a:rPr lang="en-US" altLang="zh-CN" sz="2000" baseline="-25000" dirty="0" smtClean="0">
                <a:latin typeface="宋体" charset="-122"/>
              </a:rPr>
              <a:t>2</a:t>
            </a:r>
            <a:r>
              <a:rPr lang="zh-CN" altLang="en-US" sz="2000" dirty="0" smtClean="0">
                <a:latin typeface="宋体" charset="-122"/>
              </a:rPr>
              <a:t>有一条有向边，</a:t>
            </a:r>
            <a:r>
              <a:rPr lang="en-US" altLang="zh-CN" sz="2000" dirty="0" smtClean="0">
                <a:latin typeface="宋体" charset="-122"/>
              </a:rPr>
              <a:t>B</a:t>
            </a:r>
            <a:r>
              <a:rPr lang="en-US" altLang="zh-CN" sz="2000" baseline="-25000" dirty="0" smtClean="0">
                <a:latin typeface="宋体" charset="-122"/>
              </a:rPr>
              <a:t>1</a:t>
            </a:r>
            <a:r>
              <a:rPr lang="zh-CN" altLang="en-US" sz="2000" dirty="0" smtClean="0">
                <a:latin typeface="宋体" charset="-122"/>
              </a:rPr>
              <a:t>是</a:t>
            </a:r>
            <a:r>
              <a:rPr lang="en-US" altLang="zh-CN" sz="2000" dirty="0" smtClean="0">
                <a:latin typeface="宋体" charset="-122"/>
              </a:rPr>
              <a:t>B</a:t>
            </a:r>
            <a:r>
              <a:rPr lang="en-US" altLang="zh-CN" sz="2000" baseline="-25000" dirty="0" smtClean="0">
                <a:latin typeface="宋体" charset="-122"/>
              </a:rPr>
              <a:t>2</a:t>
            </a:r>
            <a:r>
              <a:rPr lang="zh-CN" altLang="en-US" sz="2000" dirty="0" smtClean="0">
                <a:latin typeface="宋体" charset="-122"/>
              </a:rPr>
              <a:t>的</a:t>
            </a:r>
            <a:r>
              <a:rPr lang="zh-CN" altLang="en-US" sz="2000" dirty="0" smtClean="0">
                <a:solidFill>
                  <a:srgbClr val="0000FF"/>
                </a:solidFill>
                <a:latin typeface="宋体" charset="-122"/>
              </a:rPr>
              <a:t>前驱</a:t>
            </a:r>
            <a:r>
              <a:rPr lang="zh-CN" altLang="en-US" sz="2000" dirty="0" smtClean="0">
                <a:latin typeface="宋体" charset="-122"/>
              </a:rPr>
              <a:t>，</a:t>
            </a:r>
            <a:r>
              <a:rPr lang="en-US" altLang="zh-CN" sz="2000" dirty="0" smtClean="0">
                <a:latin typeface="宋体" charset="-122"/>
              </a:rPr>
              <a:t>B</a:t>
            </a:r>
            <a:r>
              <a:rPr lang="en-US" altLang="zh-CN" sz="2000" baseline="-25000" dirty="0" smtClean="0">
                <a:latin typeface="宋体" charset="-122"/>
              </a:rPr>
              <a:t>2</a:t>
            </a:r>
            <a:r>
              <a:rPr lang="zh-CN" altLang="en-US" sz="2000" dirty="0" smtClean="0">
                <a:latin typeface="宋体" charset="-122"/>
              </a:rPr>
              <a:t>是</a:t>
            </a:r>
            <a:r>
              <a:rPr lang="en-US" altLang="zh-CN" sz="2000" dirty="0" smtClean="0">
                <a:latin typeface="宋体" charset="-122"/>
              </a:rPr>
              <a:t>B</a:t>
            </a:r>
            <a:r>
              <a:rPr lang="en-US" altLang="zh-CN" sz="2000" baseline="-25000" dirty="0" smtClean="0">
                <a:latin typeface="宋体" charset="-122"/>
              </a:rPr>
              <a:t>1</a:t>
            </a:r>
            <a:r>
              <a:rPr lang="zh-CN" altLang="en-US" sz="2000" dirty="0" smtClean="0">
                <a:latin typeface="宋体" charset="-122"/>
              </a:rPr>
              <a:t>的</a:t>
            </a:r>
            <a:r>
              <a:rPr lang="zh-CN" altLang="en-US" sz="2000" dirty="0" smtClean="0">
                <a:solidFill>
                  <a:srgbClr val="0000FF"/>
                </a:solidFill>
                <a:latin typeface="宋体" charset="-122"/>
              </a:rPr>
              <a:t>后继。</a:t>
            </a:r>
            <a:r>
              <a:rPr lang="zh-CN" altLang="en-US" sz="2000" dirty="0" smtClean="0">
                <a:latin typeface="宋体" charset="-122"/>
              </a:rPr>
              <a:t>即如果：</a:t>
            </a:r>
          </a:p>
          <a:p>
            <a:pPr lvl="2" algn="just" eaLnBrk="1" hangingPunct="1"/>
            <a:r>
              <a:rPr lang="en-US" altLang="zh-CN" sz="1800" dirty="0" smtClean="0">
                <a:latin typeface="宋体" charset="-122"/>
              </a:rPr>
              <a:t>B</a:t>
            </a:r>
            <a:r>
              <a:rPr lang="en-US" altLang="zh-CN" sz="1800" baseline="-25000" dirty="0" smtClean="0">
                <a:latin typeface="宋体" charset="-122"/>
              </a:rPr>
              <a:t>1</a:t>
            </a:r>
            <a:r>
              <a:rPr lang="zh-CN" altLang="en-US" sz="1800" dirty="0" smtClean="0">
                <a:latin typeface="宋体" charset="-122"/>
              </a:rPr>
              <a:t>的最后一条语句不是无条件转移语句，并且在程序的语句序列中，</a:t>
            </a:r>
            <a:r>
              <a:rPr lang="en-US" altLang="zh-CN" sz="1800" dirty="0" smtClean="0">
                <a:latin typeface="宋体" charset="-122"/>
              </a:rPr>
              <a:t>B</a:t>
            </a:r>
            <a:r>
              <a:rPr lang="en-US" altLang="zh-CN" sz="1800" baseline="-25000" dirty="0" smtClean="0">
                <a:latin typeface="宋体" charset="-122"/>
              </a:rPr>
              <a:t>2</a:t>
            </a:r>
            <a:r>
              <a:rPr lang="zh-CN" altLang="en-US" sz="1800" dirty="0" smtClean="0">
                <a:latin typeface="宋体" charset="-122"/>
              </a:rPr>
              <a:t>紧跟在</a:t>
            </a:r>
            <a:r>
              <a:rPr lang="en-US" altLang="zh-CN" sz="1800" dirty="0" smtClean="0">
                <a:latin typeface="宋体" charset="-122"/>
              </a:rPr>
              <a:t>B</a:t>
            </a:r>
            <a:r>
              <a:rPr lang="en-US" altLang="zh-CN" sz="1800" baseline="-25000" dirty="0" smtClean="0">
                <a:latin typeface="宋体" charset="-122"/>
              </a:rPr>
              <a:t>1</a:t>
            </a:r>
            <a:r>
              <a:rPr lang="zh-CN" altLang="en-US" sz="1800" dirty="0" smtClean="0">
                <a:latin typeface="宋体" charset="-122"/>
              </a:rPr>
              <a:t>之后。</a:t>
            </a:r>
            <a:endParaRPr lang="en-US" altLang="zh-CN" sz="1800" dirty="0" smtClean="0">
              <a:latin typeface="宋体" charset="-122"/>
            </a:endParaRPr>
          </a:p>
          <a:p>
            <a:pPr lvl="2" algn="just" eaLnBrk="1" hangingPunct="1"/>
            <a:r>
              <a:rPr lang="zh-CN" altLang="en-US" sz="1800" dirty="0" smtClean="0">
                <a:latin typeface="宋体" charset="-122"/>
              </a:rPr>
              <a:t>有一个条件</a:t>
            </a:r>
            <a:r>
              <a:rPr lang="en-US" altLang="zh-CN" sz="1800" dirty="0" smtClean="0">
                <a:latin typeface="宋体" charset="-122"/>
              </a:rPr>
              <a:t>/</a:t>
            </a:r>
            <a:r>
              <a:rPr lang="zh-CN" altLang="en-US" sz="1800" dirty="0" smtClean="0">
                <a:latin typeface="宋体" charset="-122"/>
              </a:rPr>
              <a:t>无条件转移语句从</a:t>
            </a:r>
            <a:r>
              <a:rPr lang="en-US" altLang="zh-CN" sz="1800" dirty="0" smtClean="0">
                <a:latin typeface="宋体" charset="-122"/>
              </a:rPr>
              <a:t>B</a:t>
            </a:r>
            <a:r>
              <a:rPr lang="en-US" altLang="zh-CN" sz="1800" baseline="-25000" dirty="0" smtClean="0">
                <a:latin typeface="宋体" charset="-122"/>
              </a:rPr>
              <a:t>1</a:t>
            </a:r>
            <a:r>
              <a:rPr lang="zh-CN" altLang="en-US" sz="1800" dirty="0" smtClean="0">
                <a:latin typeface="宋体" charset="-122"/>
              </a:rPr>
              <a:t>的最后一条语句转移到</a:t>
            </a:r>
            <a:r>
              <a:rPr lang="en-US" altLang="zh-CN" sz="1800" dirty="0" smtClean="0">
                <a:latin typeface="宋体" charset="-122"/>
              </a:rPr>
              <a:t>B</a:t>
            </a:r>
            <a:r>
              <a:rPr lang="en-US" altLang="zh-CN" sz="1800" baseline="-25000" dirty="0" smtClean="0">
                <a:latin typeface="宋体" charset="-122"/>
              </a:rPr>
              <a:t>2</a:t>
            </a:r>
            <a:r>
              <a:rPr lang="zh-CN" altLang="en-US" sz="1800" dirty="0" smtClean="0">
                <a:latin typeface="宋体" charset="-122"/>
              </a:rPr>
              <a:t>的第一条语句；</a:t>
            </a:r>
          </a:p>
          <a:p>
            <a:pPr algn="just" eaLnBrk="1" hangingPunct="1"/>
            <a:r>
              <a:rPr lang="zh-CN" altLang="en-US" sz="2400" dirty="0" smtClean="0">
                <a:latin typeface="宋体" charset="-122"/>
              </a:rPr>
              <a:t>转移语句指向块而不是指向三地址语句</a:t>
            </a:r>
          </a:p>
          <a:p>
            <a:pPr lvl="1" algn="just" eaLnBrk="1" hangingPunct="1"/>
            <a:r>
              <a:rPr lang="zh-CN" altLang="en-US" sz="2000" dirty="0" smtClean="0">
                <a:latin typeface="宋体" charset="-122"/>
              </a:rPr>
              <a:t>因为基本块变换后，语句会发生变化</a:t>
            </a:r>
          </a:p>
          <a:p>
            <a:pPr algn="just" eaLnBrk="1" hangingPunct="1"/>
            <a:r>
              <a:rPr lang="zh-CN" altLang="en-US" sz="2400" dirty="0" smtClean="0">
                <a:latin typeface="宋体" charset="-122"/>
              </a:rPr>
              <a:t>循环的定义： ①强连通； ②唯一入口</a:t>
            </a:r>
            <a:endParaRPr lang="zh-CN" altLang="en-US" sz="2000" dirty="0">
              <a:latin typeface="Verdana" pitchFamily="34" charset="0"/>
            </a:endParaRPr>
          </a:p>
        </p:txBody>
      </p:sp>
      <p:graphicFrame>
        <p:nvGraphicFramePr>
          <p:cNvPr id="9218" name="Object 15">
            <a:hlinkClick r:id="" action="ppaction://hlinkshowjump?jump=nextslide"/>
          </p:cNvPr>
          <p:cNvGraphicFramePr>
            <a:graphicFrameLocks noChangeAspect="1"/>
          </p:cNvGraphicFramePr>
          <p:nvPr/>
        </p:nvGraphicFramePr>
        <p:xfrm flipV="1">
          <a:off x="8442325" y="233363"/>
          <a:ext cx="495300" cy="576262"/>
        </p:xfrm>
        <a:graphic>
          <a:graphicData uri="http://schemas.openxmlformats.org/presentationml/2006/ole">
            <mc:AlternateContent xmlns:mc="http://schemas.openxmlformats.org/markup-compatibility/2006">
              <mc:Choice xmlns:v="urn:schemas-microsoft-com:vml" Requires="v">
                <p:oleObj spid="_x0000_s9219" name="剪辑" r:id="rId4" imgW="3543101" imgH="4123546" progId="">
                  <p:embed/>
                </p:oleObj>
              </mc:Choice>
              <mc:Fallback>
                <p:oleObj name="剪辑" r:id="rId4" imgW="3543101" imgH="4123546"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8442325" y="233363"/>
                        <a:ext cx="4953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wipe(up)">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wipe(up)">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wipe(up)">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wipe(up)">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5987">
                                            <p:txEl>
                                              <p:pRg st="4" end="4"/>
                                            </p:txEl>
                                          </p:spTgt>
                                        </p:tgtEl>
                                        <p:attrNameLst>
                                          <p:attrName>style.visibility</p:attrName>
                                        </p:attrNameLst>
                                      </p:cBhvr>
                                      <p:to>
                                        <p:strVal val="visible"/>
                                      </p:to>
                                    </p:set>
                                    <p:animEffect transition="in" filter="wipe(up)">
                                      <p:cBhvr>
                                        <p:cTn id="27" dur="500"/>
                                        <p:tgtEl>
                                          <p:spTgt spid="425987">
                                            <p:txEl>
                                              <p:pRg st="4" end="4"/>
                                            </p:txEl>
                                          </p:spTgt>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Effect transition="in" filter="wipe(up)">
                                      <p:cBhvr>
                                        <p:cTn id="31" dur="500"/>
                                        <p:tgtEl>
                                          <p:spTgt spid="425987">
                                            <p:txEl>
                                              <p:pRg st="5" end="5"/>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425987">
                                            <p:txEl>
                                              <p:pRg st="6" end="6"/>
                                            </p:txEl>
                                          </p:spTgt>
                                        </p:tgtEl>
                                        <p:attrNameLst>
                                          <p:attrName>style.visibility</p:attrName>
                                        </p:attrNameLst>
                                      </p:cBhvr>
                                      <p:to>
                                        <p:strVal val="visible"/>
                                      </p:to>
                                    </p:set>
                                    <p:animEffect transition="in" filter="wipe(up)">
                                      <p:cBhvr>
                                        <p:cTn id="35" dur="500"/>
                                        <p:tgtEl>
                                          <p:spTgt spid="42598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25987">
                                            <p:txEl>
                                              <p:pRg st="7" end="7"/>
                                            </p:txEl>
                                          </p:spTgt>
                                        </p:tgtEl>
                                        <p:attrNameLst>
                                          <p:attrName>style.visibility</p:attrName>
                                        </p:attrNameLst>
                                      </p:cBhvr>
                                      <p:to>
                                        <p:strVal val="visible"/>
                                      </p:to>
                                    </p:set>
                                    <p:animEffect transition="in" filter="wipe(up)">
                                      <p:cBhvr>
                                        <p:cTn id="40" dur="500"/>
                                        <p:tgtEl>
                                          <p:spTgt spid="425987">
                                            <p:txEl>
                                              <p:pRg st="7" end="7"/>
                                            </p:txEl>
                                          </p:spTgt>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425987">
                                            <p:txEl>
                                              <p:pRg st="8" end="8"/>
                                            </p:txEl>
                                          </p:spTgt>
                                        </p:tgtEl>
                                        <p:attrNameLst>
                                          <p:attrName>style.visibility</p:attrName>
                                        </p:attrNameLst>
                                      </p:cBhvr>
                                      <p:to>
                                        <p:strVal val="visible"/>
                                      </p:to>
                                    </p:set>
                                    <p:animEffect transition="in" filter="wipe(up)">
                                      <p:cBhvr>
                                        <p:cTn id="44" dur="500"/>
                                        <p:tgtEl>
                                          <p:spTgt spid="42598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25987">
                                            <p:txEl>
                                              <p:pRg st="9" end="9"/>
                                            </p:txEl>
                                          </p:spTgt>
                                        </p:tgtEl>
                                        <p:attrNameLst>
                                          <p:attrName>style.visibility</p:attrName>
                                        </p:attrNameLst>
                                      </p:cBhvr>
                                      <p:to>
                                        <p:strVal val="visible"/>
                                      </p:to>
                                    </p:set>
                                    <p:animEffect transition="in" filter="wipe(up)">
                                      <p:cBhvr>
                                        <p:cTn id="49" dur="500"/>
                                        <p:tgtEl>
                                          <p:spTgt spid="425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F050BEB-3364-421B-B432-0F3C976C3DA8}" type="slidenum">
              <a:rPr lang="en-US" altLang="zh-CN" smtClean="0"/>
              <a:pPr/>
              <a:t>16</a:t>
            </a:fld>
            <a:endParaRPr lang="en-US" altLang="zh-CN"/>
          </a:p>
        </p:txBody>
      </p:sp>
      <p:sp>
        <p:nvSpPr>
          <p:cNvPr id="4"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流图示例：</a:t>
            </a:r>
          </a:p>
        </p:txBody>
      </p:sp>
      <p:sp>
        <p:nvSpPr>
          <p:cNvPr id="5" name="Rectangle 33"/>
          <p:cNvSpPr>
            <a:spLocks noChangeArrowheads="1"/>
          </p:cNvSpPr>
          <p:nvPr/>
        </p:nvSpPr>
        <p:spPr bwMode="auto">
          <a:xfrm>
            <a:off x="5921375" y="1584325"/>
            <a:ext cx="360363" cy="314325"/>
          </a:xfrm>
          <a:prstGeom prst="rect">
            <a:avLst/>
          </a:prstGeom>
          <a:solidFill>
            <a:srgbClr val="FF9900"/>
          </a:solidFill>
          <a:ln w="9525">
            <a:noFill/>
            <a:miter lim="800000"/>
            <a:headEnd/>
            <a:tailEnd/>
          </a:ln>
        </p:spPr>
        <p:txBody>
          <a:bodyPr wrap="none" anchor="ctr"/>
          <a:lstStyle/>
          <a:p>
            <a:endParaRPr lang="zh-CN" altLang="en-US"/>
          </a:p>
        </p:txBody>
      </p:sp>
      <p:sp>
        <p:nvSpPr>
          <p:cNvPr id="6" name="Rectangle 34"/>
          <p:cNvSpPr>
            <a:spLocks noChangeArrowheads="1"/>
          </p:cNvSpPr>
          <p:nvPr/>
        </p:nvSpPr>
        <p:spPr bwMode="auto">
          <a:xfrm>
            <a:off x="5967413" y="2663825"/>
            <a:ext cx="381000" cy="315913"/>
          </a:xfrm>
          <a:prstGeom prst="rect">
            <a:avLst/>
          </a:prstGeom>
          <a:solidFill>
            <a:srgbClr val="FF9900"/>
          </a:solidFill>
          <a:ln w="9525">
            <a:noFill/>
            <a:miter lim="800000"/>
            <a:headEnd/>
            <a:tailEnd/>
          </a:ln>
        </p:spPr>
        <p:txBody>
          <a:bodyPr wrap="none" anchor="ctr"/>
          <a:lstStyle/>
          <a:p>
            <a:endParaRPr lang="zh-CN" altLang="en-US"/>
          </a:p>
        </p:txBody>
      </p:sp>
      <p:sp>
        <p:nvSpPr>
          <p:cNvPr id="7" name="Rectangle 35"/>
          <p:cNvSpPr>
            <a:spLocks noChangeArrowheads="1"/>
          </p:cNvSpPr>
          <p:nvPr/>
        </p:nvSpPr>
        <p:spPr bwMode="auto">
          <a:xfrm>
            <a:off x="5029200" y="3384550"/>
            <a:ext cx="457200" cy="314325"/>
          </a:xfrm>
          <a:prstGeom prst="rect">
            <a:avLst/>
          </a:prstGeom>
          <a:solidFill>
            <a:srgbClr val="FF9900"/>
          </a:solidFill>
          <a:ln w="9525">
            <a:noFill/>
            <a:miter lim="800000"/>
            <a:headEnd/>
            <a:tailEnd/>
          </a:ln>
        </p:spPr>
        <p:txBody>
          <a:bodyPr wrap="none" anchor="ctr"/>
          <a:lstStyle/>
          <a:p>
            <a:endParaRPr lang="zh-CN" altLang="en-US"/>
          </a:p>
        </p:txBody>
      </p:sp>
      <p:sp>
        <p:nvSpPr>
          <p:cNvPr id="8" name="Rectangle 36"/>
          <p:cNvSpPr>
            <a:spLocks noChangeArrowheads="1"/>
          </p:cNvSpPr>
          <p:nvPr/>
        </p:nvSpPr>
        <p:spPr bwMode="auto">
          <a:xfrm>
            <a:off x="2276475" y="6219825"/>
            <a:ext cx="404813" cy="314325"/>
          </a:xfrm>
          <a:prstGeom prst="rect">
            <a:avLst/>
          </a:prstGeom>
          <a:solidFill>
            <a:srgbClr val="FF9900"/>
          </a:solidFill>
          <a:ln w="9525">
            <a:noFill/>
            <a:miter lim="800000"/>
            <a:headEnd/>
            <a:tailEnd/>
          </a:ln>
        </p:spPr>
        <p:txBody>
          <a:bodyPr wrap="none" anchor="ctr"/>
          <a:lstStyle/>
          <a:p>
            <a:endParaRPr lang="zh-CN" altLang="en-US"/>
          </a:p>
        </p:txBody>
      </p:sp>
      <p:sp>
        <p:nvSpPr>
          <p:cNvPr id="9" name="Rectangle 37"/>
          <p:cNvSpPr>
            <a:spLocks noChangeArrowheads="1"/>
          </p:cNvSpPr>
          <p:nvPr/>
        </p:nvSpPr>
        <p:spPr bwMode="auto">
          <a:xfrm>
            <a:off x="3276600" y="228600"/>
            <a:ext cx="2895600" cy="6858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 (1)    i:=m-1        (2)    j:=n</a:t>
            </a:r>
          </a:p>
          <a:p>
            <a:pPr marL="342900" indent="-342900">
              <a:spcBef>
                <a:spcPct val="20000"/>
              </a:spcBef>
              <a:buClr>
                <a:schemeClr val="accent1"/>
              </a:buClr>
              <a:buSzPct val="70000"/>
              <a:buFont typeface="Monotype Sorts" pitchFamily="2" charset="2"/>
              <a:buNone/>
            </a:pPr>
            <a:r>
              <a:rPr lang="en-US" altLang="zh-CN" sz="1600" b="0"/>
              <a:t> (3)    t</a:t>
            </a:r>
            <a:r>
              <a:rPr lang="en-US" altLang="zh-CN" sz="1600" b="0" baseline="-25000"/>
              <a:t>1</a:t>
            </a:r>
            <a:r>
              <a:rPr lang="en-US" altLang="zh-CN" sz="1600" b="0"/>
              <a:t>:=4*n       (4)    v:=a[t</a:t>
            </a:r>
            <a:r>
              <a:rPr lang="en-US" altLang="zh-CN" sz="1600" b="0" baseline="-25000"/>
              <a:t>1</a:t>
            </a:r>
            <a:r>
              <a:rPr lang="en-US" altLang="zh-CN" sz="1600" b="0"/>
              <a:t>]</a:t>
            </a:r>
          </a:p>
        </p:txBody>
      </p:sp>
      <p:sp>
        <p:nvSpPr>
          <p:cNvPr id="10" name="Rectangle 38"/>
          <p:cNvSpPr>
            <a:spLocks noChangeArrowheads="1"/>
          </p:cNvSpPr>
          <p:nvPr/>
        </p:nvSpPr>
        <p:spPr bwMode="auto">
          <a:xfrm>
            <a:off x="2971800" y="1295400"/>
            <a:ext cx="3505200" cy="6858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 (5)    i:=i+1         (6)    t</a:t>
            </a:r>
            <a:r>
              <a:rPr lang="en-US" altLang="zh-CN" sz="1600" b="0" baseline="-25000"/>
              <a:t>2</a:t>
            </a:r>
            <a:r>
              <a:rPr lang="en-US" altLang="zh-CN" sz="1600" b="0"/>
              <a:t>:=4*i</a:t>
            </a:r>
          </a:p>
          <a:p>
            <a:pPr marL="342900" indent="-342900">
              <a:spcBef>
                <a:spcPct val="20000"/>
              </a:spcBef>
              <a:buClr>
                <a:schemeClr val="accent1"/>
              </a:buClr>
              <a:buSzPct val="70000"/>
              <a:buFont typeface="Monotype Sorts" pitchFamily="2" charset="2"/>
              <a:buNone/>
            </a:pPr>
            <a:r>
              <a:rPr lang="en-US" altLang="zh-CN" sz="1600" b="0"/>
              <a:t> (7)    t</a:t>
            </a:r>
            <a:r>
              <a:rPr lang="en-US" altLang="zh-CN" sz="1600" b="0" baseline="-25000"/>
              <a:t>3</a:t>
            </a:r>
            <a:r>
              <a:rPr lang="en-US" altLang="zh-CN" sz="1600" b="0"/>
              <a:t>:=a[t</a:t>
            </a:r>
            <a:r>
              <a:rPr lang="en-US" altLang="zh-CN" sz="1600" b="0" baseline="-25000"/>
              <a:t>2</a:t>
            </a:r>
            <a:r>
              <a:rPr lang="en-US" altLang="zh-CN" sz="1600" b="0"/>
              <a:t>]     (8)    if  t</a:t>
            </a:r>
            <a:r>
              <a:rPr lang="en-US" altLang="zh-CN" sz="1600" b="0" baseline="-25000"/>
              <a:t>3</a:t>
            </a:r>
            <a:r>
              <a:rPr lang="en-US" altLang="zh-CN" sz="1600" b="0"/>
              <a:t>&lt;v goto  (5) </a:t>
            </a:r>
          </a:p>
        </p:txBody>
      </p:sp>
      <p:sp>
        <p:nvSpPr>
          <p:cNvPr id="11" name="Rectangle 39"/>
          <p:cNvSpPr>
            <a:spLocks noChangeArrowheads="1"/>
          </p:cNvSpPr>
          <p:nvPr/>
        </p:nvSpPr>
        <p:spPr bwMode="auto">
          <a:xfrm>
            <a:off x="2971800" y="2362200"/>
            <a:ext cx="3505200" cy="6858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 (9)    j:=j-1          (10)  t</a:t>
            </a:r>
            <a:r>
              <a:rPr lang="en-US" altLang="zh-CN" sz="1600" b="0" baseline="-25000"/>
              <a:t>4</a:t>
            </a:r>
            <a:r>
              <a:rPr lang="en-US" altLang="zh-CN" sz="1600" b="0"/>
              <a:t>:=4*j</a:t>
            </a:r>
          </a:p>
          <a:p>
            <a:pPr marL="342900" indent="-342900">
              <a:spcBef>
                <a:spcPct val="20000"/>
              </a:spcBef>
              <a:buClr>
                <a:schemeClr val="accent1"/>
              </a:buClr>
              <a:buSzPct val="70000"/>
              <a:buFont typeface="Monotype Sorts" pitchFamily="2" charset="2"/>
              <a:buNone/>
            </a:pPr>
            <a:r>
              <a:rPr lang="en-US" altLang="zh-CN" sz="1600" b="0"/>
              <a:t>(11)   t</a:t>
            </a:r>
            <a:r>
              <a:rPr lang="en-US" altLang="zh-CN" sz="1600" b="0" baseline="-25000"/>
              <a:t>5</a:t>
            </a:r>
            <a:r>
              <a:rPr lang="en-US" altLang="zh-CN" sz="1600" b="0"/>
              <a:t>:=a[t</a:t>
            </a:r>
            <a:r>
              <a:rPr lang="en-US" altLang="zh-CN" sz="1600" b="0" baseline="-25000"/>
              <a:t>4</a:t>
            </a:r>
            <a:r>
              <a:rPr lang="en-US" altLang="zh-CN" sz="1600" b="0"/>
              <a:t>]      (12)  if t</a:t>
            </a:r>
            <a:r>
              <a:rPr lang="en-US" altLang="zh-CN" sz="1600" b="0" baseline="-25000"/>
              <a:t>5</a:t>
            </a:r>
            <a:r>
              <a:rPr lang="en-US" altLang="zh-CN" sz="1600" b="0"/>
              <a:t>&gt;v goto   (9)</a:t>
            </a:r>
          </a:p>
        </p:txBody>
      </p:sp>
      <p:sp>
        <p:nvSpPr>
          <p:cNvPr id="12" name="Rectangle 40"/>
          <p:cNvSpPr>
            <a:spLocks noChangeArrowheads="1"/>
          </p:cNvSpPr>
          <p:nvPr/>
        </p:nvSpPr>
        <p:spPr bwMode="auto">
          <a:xfrm>
            <a:off x="3200400" y="3352800"/>
            <a:ext cx="3048000" cy="3810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(13)      if  i&gt;=j  goto  (23)</a:t>
            </a:r>
          </a:p>
        </p:txBody>
      </p:sp>
      <p:sp>
        <p:nvSpPr>
          <p:cNvPr id="13" name="Rectangle 41"/>
          <p:cNvSpPr>
            <a:spLocks noChangeArrowheads="1"/>
          </p:cNvSpPr>
          <p:nvPr/>
        </p:nvSpPr>
        <p:spPr bwMode="auto">
          <a:xfrm>
            <a:off x="1106488" y="3878263"/>
            <a:ext cx="1981200" cy="26670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(14)      t</a:t>
            </a:r>
            <a:r>
              <a:rPr lang="en-US" altLang="zh-CN" sz="1600" b="0" baseline="-25000"/>
              <a:t>6</a:t>
            </a:r>
            <a:r>
              <a:rPr lang="en-US" altLang="zh-CN" sz="1600" b="0"/>
              <a:t>:=4*i</a:t>
            </a:r>
          </a:p>
          <a:p>
            <a:pPr marL="342900" indent="-342900">
              <a:spcBef>
                <a:spcPct val="20000"/>
              </a:spcBef>
              <a:buClr>
                <a:schemeClr val="accent1"/>
              </a:buClr>
              <a:buSzPct val="70000"/>
              <a:buFont typeface="Monotype Sorts" pitchFamily="2" charset="2"/>
              <a:buNone/>
            </a:pPr>
            <a:r>
              <a:rPr lang="en-US" altLang="zh-CN" sz="1600" b="0"/>
              <a:t>(15)      x:=a[t</a:t>
            </a:r>
            <a:r>
              <a:rPr lang="en-US" altLang="zh-CN" sz="1600" b="0" baseline="-25000"/>
              <a:t>6</a:t>
            </a:r>
            <a:r>
              <a:rPr lang="en-US" altLang="zh-CN" sz="1600" b="0"/>
              <a:t>]</a:t>
            </a:r>
          </a:p>
          <a:p>
            <a:pPr marL="342900" indent="-342900">
              <a:spcBef>
                <a:spcPct val="20000"/>
              </a:spcBef>
              <a:buClr>
                <a:schemeClr val="accent1"/>
              </a:buClr>
              <a:buSzPct val="70000"/>
              <a:buFont typeface="Monotype Sorts" pitchFamily="2" charset="2"/>
              <a:buNone/>
            </a:pPr>
            <a:r>
              <a:rPr lang="en-US" altLang="zh-CN" sz="1600" b="0"/>
              <a:t>(16)      t</a:t>
            </a:r>
            <a:r>
              <a:rPr lang="en-US" altLang="zh-CN" sz="1600" b="0" baseline="-25000"/>
              <a:t>7</a:t>
            </a:r>
            <a:r>
              <a:rPr lang="en-US" altLang="zh-CN" sz="1600" b="0"/>
              <a:t>:=4*i</a:t>
            </a:r>
          </a:p>
          <a:p>
            <a:pPr marL="342900" indent="-342900">
              <a:spcBef>
                <a:spcPct val="20000"/>
              </a:spcBef>
              <a:buClr>
                <a:schemeClr val="accent1"/>
              </a:buClr>
              <a:buSzPct val="70000"/>
              <a:buFont typeface="Monotype Sorts" pitchFamily="2" charset="2"/>
              <a:buNone/>
            </a:pPr>
            <a:r>
              <a:rPr lang="en-US" altLang="zh-CN" sz="1600" b="0"/>
              <a:t>(17)      t</a:t>
            </a:r>
            <a:r>
              <a:rPr lang="en-US" altLang="zh-CN" sz="1600" b="0" baseline="-25000"/>
              <a:t>8</a:t>
            </a:r>
            <a:r>
              <a:rPr lang="en-US" altLang="zh-CN" sz="1600" b="0"/>
              <a:t>:=4*j</a:t>
            </a:r>
          </a:p>
          <a:p>
            <a:pPr marL="342900" indent="-342900">
              <a:spcBef>
                <a:spcPct val="20000"/>
              </a:spcBef>
              <a:buClr>
                <a:schemeClr val="accent1"/>
              </a:buClr>
              <a:buSzPct val="70000"/>
              <a:buFont typeface="Monotype Sorts" pitchFamily="2" charset="2"/>
              <a:buNone/>
            </a:pPr>
            <a:r>
              <a:rPr lang="en-US" altLang="zh-CN" sz="1600" b="0"/>
              <a:t>(18)      t</a:t>
            </a:r>
            <a:r>
              <a:rPr lang="en-US" altLang="zh-CN" sz="1600" b="0" baseline="-25000"/>
              <a:t>9</a:t>
            </a:r>
            <a:r>
              <a:rPr lang="en-US" altLang="zh-CN" sz="1600" b="0"/>
              <a:t>:=a[t</a:t>
            </a:r>
            <a:r>
              <a:rPr lang="en-US" altLang="zh-CN" sz="1600" b="0" baseline="-25000"/>
              <a:t>8</a:t>
            </a:r>
            <a:r>
              <a:rPr lang="en-US" altLang="zh-CN" sz="1600" b="0"/>
              <a:t>]</a:t>
            </a:r>
          </a:p>
          <a:p>
            <a:pPr marL="342900" indent="-342900">
              <a:spcBef>
                <a:spcPct val="20000"/>
              </a:spcBef>
              <a:buClr>
                <a:schemeClr val="accent1"/>
              </a:buClr>
              <a:buSzPct val="70000"/>
              <a:buFont typeface="Monotype Sorts" pitchFamily="2" charset="2"/>
              <a:buNone/>
            </a:pPr>
            <a:r>
              <a:rPr lang="en-US" altLang="zh-CN" sz="1600" b="0"/>
              <a:t>(19)      a[t</a:t>
            </a:r>
            <a:r>
              <a:rPr lang="en-US" altLang="zh-CN" sz="1600" b="0" baseline="-25000"/>
              <a:t>7</a:t>
            </a:r>
            <a:r>
              <a:rPr lang="en-US" altLang="zh-CN" sz="1600" b="0"/>
              <a:t>]:=t</a:t>
            </a:r>
            <a:r>
              <a:rPr lang="en-US" altLang="zh-CN" sz="1600" b="0" baseline="-25000"/>
              <a:t>9</a:t>
            </a:r>
            <a:endParaRPr lang="en-US" altLang="zh-CN" sz="1600" b="0"/>
          </a:p>
          <a:p>
            <a:pPr marL="342900" indent="-342900">
              <a:spcBef>
                <a:spcPct val="20000"/>
              </a:spcBef>
              <a:buClr>
                <a:schemeClr val="accent1"/>
              </a:buClr>
              <a:buSzPct val="70000"/>
              <a:buFont typeface="Monotype Sorts" pitchFamily="2" charset="2"/>
              <a:buNone/>
            </a:pPr>
            <a:r>
              <a:rPr lang="en-US" altLang="zh-CN" sz="1600" b="0"/>
              <a:t>(20)      t</a:t>
            </a:r>
            <a:r>
              <a:rPr lang="en-US" altLang="zh-CN" sz="1600" b="0" baseline="-25000"/>
              <a:t>10</a:t>
            </a:r>
            <a:r>
              <a:rPr lang="en-US" altLang="zh-CN" sz="1600" b="0"/>
              <a:t>:=4*j</a:t>
            </a:r>
          </a:p>
          <a:p>
            <a:pPr marL="342900" indent="-342900">
              <a:spcBef>
                <a:spcPct val="20000"/>
              </a:spcBef>
              <a:buClr>
                <a:schemeClr val="accent1"/>
              </a:buClr>
              <a:buSzPct val="70000"/>
              <a:buFont typeface="Monotype Sorts" pitchFamily="2" charset="2"/>
              <a:buNone/>
            </a:pPr>
            <a:r>
              <a:rPr lang="en-US" altLang="zh-CN" sz="1600" b="0"/>
              <a:t>(21)      a[t</a:t>
            </a:r>
            <a:r>
              <a:rPr lang="en-US" altLang="zh-CN" sz="1600" b="0" baseline="-25000"/>
              <a:t>10</a:t>
            </a:r>
            <a:r>
              <a:rPr lang="en-US" altLang="zh-CN" sz="1600" b="0"/>
              <a:t>]:=x</a:t>
            </a:r>
          </a:p>
          <a:p>
            <a:pPr marL="342900" indent="-342900">
              <a:spcBef>
                <a:spcPct val="20000"/>
              </a:spcBef>
              <a:buClr>
                <a:schemeClr val="accent1"/>
              </a:buClr>
              <a:buSzPct val="70000"/>
              <a:buFont typeface="Monotype Sorts" pitchFamily="2" charset="2"/>
              <a:buNone/>
            </a:pPr>
            <a:r>
              <a:rPr lang="en-US" altLang="zh-CN" sz="1600" b="0"/>
              <a:t>(22)      goto  (5)</a:t>
            </a:r>
          </a:p>
        </p:txBody>
      </p:sp>
      <p:sp>
        <p:nvSpPr>
          <p:cNvPr id="14" name="Rectangle 42"/>
          <p:cNvSpPr>
            <a:spLocks noChangeArrowheads="1"/>
          </p:cNvSpPr>
          <p:nvPr/>
        </p:nvSpPr>
        <p:spPr bwMode="auto">
          <a:xfrm>
            <a:off x="6629400" y="3962400"/>
            <a:ext cx="1981200" cy="2514600"/>
          </a:xfrm>
          <a:prstGeom prst="rect">
            <a:avLst/>
          </a:prstGeom>
          <a:noFill/>
          <a:ln w="9525">
            <a:solidFill>
              <a:schemeClr val="tx1"/>
            </a:solid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1600" b="0"/>
              <a:t>(23)      t</a:t>
            </a:r>
            <a:r>
              <a:rPr lang="en-US" altLang="zh-CN" sz="1600" b="0" baseline="-25000"/>
              <a:t>11</a:t>
            </a:r>
            <a:r>
              <a:rPr lang="en-US" altLang="zh-CN" sz="1600" b="0"/>
              <a:t>:=4*i</a:t>
            </a:r>
          </a:p>
          <a:p>
            <a:pPr marL="342900" indent="-342900">
              <a:spcBef>
                <a:spcPct val="20000"/>
              </a:spcBef>
              <a:buClr>
                <a:schemeClr val="accent1"/>
              </a:buClr>
              <a:buSzPct val="70000"/>
              <a:buFont typeface="Monotype Sorts" pitchFamily="2" charset="2"/>
              <a:buNone/>
            </a:pPr>
            <a:r>
              <a:rPr lang="en-US" altLang="zh-CN" sz="1600" b="0"/>
              <a:t>(24)      x:=a[t</a:t>
            </a:r>
            <a:r>
              <a:rPr lang="en-US" altLang="zh-CN" sz="1600" b="0" baseline="-25000"/>
              <a:t>11</a:t>
            </a:r>
            <a:r>
              <a:rPr lang="en-US" altLang="zh-CN" sz="1600" b="0"/>
              <a:t>]</a:t>
            </a:r>
          </a:p>
          <a:p>
            <a:pPr marL="342900" indent="-342900">
              <a:spcBef>
                <a:spcPct val="20000"/>
              </a:spcBef>
              <a:buClr>
                <a:schemeClr val="accent1"/>
              </a:buClr>
              <a:buSzPct val="70000"/>
              <a:buFont typeface="Monotype Sorts" pitchFamily="2" charset="2"/>
              <a:buNone/>
            </a:pPr>
            <a:r>
              <a:rPr lang="en-US" altLang="zh-CN" sz="1600" b="0"/>
              <a:t>(25)      t</a:t>
            </a:r>
            <a:r>
              <a:rPr lang="en-US" altLang="zh-CN" sz="1600" b="0" baseline="-25000"/>
              <a:t>12</a:t>
            </a:r>
            <a:r>
              <a:rPr lang="en-US" altLang="zh-CN" sz="1600" b="0"/>
              <a:t>:=4*i</a:t>
            </a:r>
          </a:p>
          <a:p>
            <a:pPr marL="342900" indent="-342900">
              <a:spcBef>
                <a:spcPct val="20000"/>
              </a:spcBef>
              <a:buClr>
                <a:schemeClr val="accent1"/>
              </a:buClr>
              <a:buSzPct val="70000"/>
              <a:buFont typeface="Monotype Sorts" pitchFamily="2" charset="2"/>
              <a:buNone/>
            </a:pPr>
            <a:r>
              <a:rPr lang="en-US" altLang="zh-CN" sz="1600" b="0"/>
              <a:t>(26)      t</a:t>
            </a:r>
            <a:r>
              <a:rPr lang="en-US" altLang="zh-CN" sz="1600" b="0" baseline="-25000"/>
              <a:t>13</a:t>
            </a:r>
            <a:r>
              <a:rPr lang="en-US" altLang="zh-CN" sz="1600" b="0"/>
              <a:t>:=4*n</a:t>
            </a:r>
          </a:p>
          <a:p>
            <a:pPr marL="342900" indent="-342900">
              <a:spcBef>
                <a:spcPct val="20000"/>
              </a:spcBef>
              <a:buClr>
                <a:schemeClr val="accent1"/>
              </a:buClr>
              <a:buSzPct val="70000"/>
              <a:buFont typeface="Monotype Sorts" pitchFamily="2" charset="2"/>
              <a:buNone/>
            </a:pPr>
            <a:r>
              <a:rPr lang="en-US" altLang="zh-CN" sz="1600" b="0"/>
              <a:t>(27)      t</a:t>
            </a:r>
            <a:r>
              <a:rPr lang="en-US" altLang="zh-CN" sz="1600" b="0" baseline="-25000"/>
              <a:t>14</a:t>
            </a:r>
            <a:r>
              <a:rPr lang="en-US" altLang="zh-CN" sz="1600" b="0"/>
              <a:t>:=a[t</a:t>
            </a:r>
            <a:r>
              <a:rPr lang="en-US" altLang="zh-CN" sz="1600" b="0" baseline="-25000"/>
              <a:t>13</a:t>
            </a:r>
            <a:r>
              <a:rPr lang="en-US" altLang="zh-CN" sz="1600" b="0"/>
              <a:t>]</a:t>
            </a:r>
          </a:p>
          <a:p>
            <a:pPr marL="342900" indent="-342900">
              <a:spcBef>
                <a:spcPct val="20000"/>
              </a:spcBef>
              <a:buClr>
                <a:schemeClr val="accent1"/>
              </a:buClr>
              <a:buSzPct val="70000"/>
              <a:buFont typeface="Monotype Sorts" pitchFamily="2" charset="2"/>
              <a:buNone/>
            </a:pPr>
            <a:r>
              <a:rPr lang="en-US" altLang="zh-CN" sz="1600" b="0"/>
              <a:t>(28)      a[t</a:t>
            </a:r>
            <a:r>
              <a:rPr lang="en-US" altLang="zh-CN" sz="1600" b="0" baseline="-25000"/>
              <a:t>12</a:t>
            </a:r>
            <a:r>
              <a:rPr lang="en-US" altLang="zh-CN" sz="1600" b="0"/>
              <a:t>]:=t</a:t>
            </a:r>
            <a:r>
              <a:rPr lang="en-US" altLang="zh-CN" sz="1600" b="0" baseline="-25000"/>
              <a:t>14</a:t>
            </a:r>
            <a:endParaRPr lang="en-US" altLang="zh-CN" sz="1600" b="0"/>
          </a:p>
          <a:p>
            <a:pPr marL="342900" indent="-342900">
              <a:spcBef>
                <a:spcPct val="20000"/>
              </a:spcBef>
              <a:buClr>
                <a:schemeClr val="accent1"/>
              </a:buClr>
              <a:buSzPct val="70000"/>
              <a:buFont typeface="Monotype Sorts" pitchFamily="2" charset="2"/>
              <a:buNone/>
            </a:pPr>
            <a:r>
              <a:rPr lang="en-US" altLang="zh-CN" sz="1600" b="0"/>
              <a:t>(29)      t</a:t>
            </a:r>
            <a:r>
              <a:rPr lang="en-US" altLang="zh-CN" sz="1600" b="0" baseline="-25000"/>
              <a:t>15</a:t>
            </a:r>
            <a:r>
              <a:rPr lang="en-US" altLang="zh-CN" sz="1600" b="0"/>
              <a:t>:=4*n</a:t>
            </a:r>
          </a:p>
          <a:p>
            <a:pPr marL="342900" indent="-342900">
              <a:spcBef>
                <a:spcPct val="20000"/>
              </a:spcBef>
              <a:buClr>
                <a:schemeClr val="accent1"/>
              </a:buClr>
              <a:buSzPct val="70000"/>
              <a:buFont typeface="Monotype Sorts" pitchFamily="2" charset="2"/>
              <a:buNone/>
            </a:pPr>
            <a:r>
              <a:rPr lang="en-US" altLang="zh-CN" sz="1600" b="0"/>
              <a:t>(30)      a[t</a:t>
            </a:r>
            <a:r>
              <a:rPr lang="en-US" altLang="zh-CN" sz="1600" b="0" baseline="-25000"/>
              <a:t>15</a:t>
            </a:r>
            <a:r>
              <a:rPr lang="en-US" altLang="zh-CN" sz="1600" b="0"/>
              <a:t>]:=x</a:t>
            </a:r>
          </a:p>
        </p:txBody>
      </p:sp>
      <p:cxnSp>
        <p:nvCxnSpPr>
          <p:cNvPr id="15" name="AutoShape 43"/>
          <p:cNvCxnSpPr>
            <a:cxnSpLocks noChangeShapeType="1"/>
            <a:stCxn id="9" idx="2"/>
            <a:endCxn id="10" idx="0"/>
          </p:cNvCxnSpPr>
          <p:nvPr/>
        </p:nvCxnSpPr>
        <p:spPr bwMode="auto">
          <a:xfrm>
            <a:off x="4724400" y="914400"/>
            <a:ext cx="0" cy="381000"/>
          </a:xfrm>
          <a:prstGeom prst="straightConnector1">
            <a:avLst/>
          </a:prstGeom>
          <a:noFill/>
          <a:ln w="28575">
            <a:solidFill>
              <a:srgbClr val="0000FF"/>
            </a:solidFill>
            <a:round/>
            <a:headEnd/>
            <a:tailEnd type="triangle" w="med" len="med"/>
          </a:ln>
        </p:spPr>
      </p:cxnSp>
      <p:cxnSp>
        <p:nvCxnSpPr>
          <p:cNvPr id="16" name="AutoShape 44"/>
          <p:cNvCxnSpPr>
            <a:cxnSpLocks noChangeShapeType="1"/>
            <a:stCxn id="10" idx="2"/>
            <a:endCxn id="11" idx="0"/>
          </p:cNvCxnSpPr>
          <p:nvPr/>
        </p:nvCxnSpPr>
        <p:spPr bwMode="auto">
          <a:xfrm>
            <a:off x="4724400" y="1981200"/>
            <a:ext cx="0" cy="381000"/>
          </a:xfrm>
          <a:prstGeom prst="straightConnector1">
            <a:avLst/>
          </a:prstGeom>
          <a:noFill/>
          <a:ln w="28575">
            <a:solidFill>
              <a:srgbClr val="0000FF"/>
            </a:solidFill>
            <a:round/>
            <a:headEnd/>
            <a:tailEnd type="triangle" w="med" len="med"/>
          </a:ln>
        </p:spPr>
      </p:cxnSp>
      <p:cxnSp>
        <p:nvCxnSpPr>
          <p:cNvPr id="17" name="AutoShape 45"/>
          <p:cNvCxnSpPr>
            <a:cxnSpLocks noChangeShapeType="1"/>
            <a:stCxn id="11" idx="2"/>
            <a:endCxn id="12" idx="0"/>
          </p:cNvCxnSpPr>
          <p:nvPr/>
        </p:nvCxnSpPr>
        <p:spPr bwMode="auto">
          <a:xfrm>
            <a:off x="4724400" y="3048000"/>
            <a:ext cx="0" cy="304800"/>
          </a:xfrm>
          <a:prstGeom prst="straightConnector1">
            <a:avLst/>
          </a:prstGeom>
          <a:noFill/>
          <a:ln w="28575">
            <a:solidFill>
              <a:srgbClr val="0000FF"/>
            </a:solidFill>
            <a:round/>
            <a:headEnd/>
            <a:tailEnd type="triangle" w="med" len="med"/>
          </a:ln>
        </p:spPr>
      </p:cxnSp>
      <p:cxnSp>
        <p:nvCxnSpPr>
          <p:cNvPr id="18" name="AutoShape 46"/>
          <p:cNvCxnSpPr>
            <a:cxnSpLocks noChangeShapeType="1"/>
            <a:stCxn id="12" idx="2"/>
            <a:endCxn id="13" idx="3"/>
          </p:cNvCxnSpPr>
          <p:nvPr/>
        </p:nvCxnSpPr>
        <p:spPr bwMode="auto">
          <a:xfrm flipH="1">
            <a:off x="3087688" y="3733800"/>
            <a:ext cx="1636712" cy="1477963"/>
          </a:xfrm>
          <a:prstGeom prst="straightConnector1">
            <a:avLst/>
          </a:prstGeom>
          <a:noFill/>
          <a:ln w="28575">
            <a:solidFill>
              <a:srgbClr val="0000FF"/>
            </a:solidFill>
            <a:round/>
            <a:headEnd/>
            <a:tailEnd type="triangle" w="med" len="med"/>
          </a:ln>
        </p:spPr>
      </p:cxnSp>
      <p:cxnSp>
        <p:nvCxnSpPr>
          <p:cNvPr id="19" name="AutoShape 47"/>
          <p:cNvCxnSpPr>
            <a:cxnSpLocks noChangeShapeType="1"/>
            <a:stCxn id="12" idx="2"/>
            <a:endCxn id="14" idx="1"/>
          </p:cNvCxnSpPr>
          <p:nvPr/>
        </p:nvCxnSpPr>
        <p:spPr bwMode="auto">
          <a:xfrm>
            <a:off x="4724400" y="3733800"/>
            <a:ext cx="1905000" cy="1485900"/>
          </a:xfrm>
          <a:prstGeom prst="straightConnector1">
            <a:avLst/>
          </a:prstGeom>
          <a:noFill/>
          <a:ln w="28575">
            <a:solidFill>
              <a:srgbClr val="0000FF"/>
            </a:solidFill>
            <a:round/>
            <a:headEnd/>
            <a:tailEnd type="triangle" w="med" len="med"/>
          </a:ln>
        </p:spPr>
      </p:cxnSp>
      <p:sp>
        <p:nvSpPr>
          <p:cNvPr id="20" name="Arc 48"/>
          <p:cNvSpPr>
            <a:spLocks/>
          </p:cNvSpPr>
          <p:nvPr/>
        </p:nvSpPr>
        <p:spPr bwMode="auto">
          <a:xfrm flipH="1" flipV="1">
            <a:off x="2667000" y="2209800"/>
            <a:ext cx="457200" cy="914400"/>
          </a:xfrm>
          <a:custGeom>
            <a:avLst/>
            <a:gdLst>
              <a:gd name="T0" fmla="*/ 2147483647 w 38432"/>
              <a:gd name="T1" fmla="*/ 2147483647 h 43200"/>
              <a:gd name="T2" fmla="*/ 0 w 38432"/>
              <a:gd name="T3" fmla="*/ 2147483647 h 43200"/>
              <a:gd name="T4" fmla="*/ 2147483647 w 38432"/>
              <a:gd name="T5" fmla="*/ 2147483647 h 43200"/>
              <a:gd name="T6" fmla="*/ 0 60000 65536"/>
              <a:gd name="T7" fmla="*/ 0 60000 65536"/>
              <a:gd name="T8" fmla="*/ 0 60000 65536"/>
              <a:gd name="T9" fmla="*/ 0 w 38432"/>
              <a:gd name="T10" fmla="*/ 0 h 43200"/>
              <a:gd name="T11" fmla="*/ 38432 w 38432"/>
              <a:gd name="T12" fmla="*/ 43200 h 43200"/>
            </a:gdLst>
            <a:ahLst/>
            <a:cxnLst>
              <a:cxn ang="T6">
                <a:pos x="T0" y="T1"/>
              </a:cxn>
              <a:cxn ang="T7">
                <a:pos x="T2" y="T3"/>
              </a:cxn>
              <a:cxn ang="T8">
                <a:pos x="T4" y="T5"/>
              </a:cxn>
            </a:cxnLst>
            <a:rect l="T9" t="T10" r="T11" b="T12"/>
            <a:pathLst>
              <a:path w="38432" h="43200" fill="none" extrusionOk="0">
                <a:moveTo>
                  <a:pt x="3415" y="4671"/>
                </a:moveTo>
                <a:cubicBezTo>
                  <a:pt x="7233" y="1646"/>
                  <a:pt x="11961" y="-1"/>
                  <a:pt x="16832" y="0"/>
                </a:cubicBezTo>
                <a:cubicBezTo>
                  <a:pt x="28761" y="0"/>
                  <a:pt x="38432" y="9670"/>
                  <a:pt x="38432" y="21600"/>
                </a:cubicBezTo>
                <a:cubicBezTo>
                  <a:pt x="38432" y="33529"/>
                  <a:pt x="28761" y="43200"/>
                  <a:pt x="16832" y="43200"/>
                </a:cubicBezTo>
                <a:cubicBezTo>
                  <a:pt x="10289" y="43200"/>
                  <a:pt x="4100" y="40234"/>
                  <a:pt x="0" y="35136"/>
                </a:cubicBezTo>
              </a:path>
              <a:path w="38432" h="43200" stroke="0" extrusionOk="0">
                <a:moveTo>
                  <a:pt x="3415" y="4671"/>
                </a:moveTo>
                <a:cubicBezTo>
                  <a:pt x="7233" y="1646"/>
                  <a:pt x="11961" y="-1"/>
                  <a:pt x="16832" y="0"/>
                </a:cubicBezTo>
                <a:cubicBezTo>
                  <a:pt x="28761" y="0"/>
                  <a:pt x="38432" y="9670"/>
                  <a:pt x="38432" y="21600"/>
                </a:cubicBezTo>
                <a:cubicBezTo>
                  <a:pt x="38432" y="33529"/>
                  <a:pt x="28761" y="43200"/>
                  <a:pt x="16832" y="43200"/>
                </a:cubicBezTo>
                <a:cubicBezTo>
                  <a:pt x="10289" y="43200"/>
                  <a:pt x="4100" y="40234"/>
                  <a:pt x="0" y="35136"/>
                </a:cubicBezTo>
                <a:lnTo>
                  <a:pt x="16832" y="21600"/>
                </a:lnTo>
                <a:close/>
              </a:path>
            </a:pathLst>
          </a:custGeom>
          <a:noFill/>
          <a:ln w="28575">
            <a:solidFill>
              <a:srgbClr val="0000FF"/>
            </a:solidFill>
            <a:round/>
            <a:headEnd/>
            <a:tailEnd type="triangle" w="med" len="med"/>
          </a:ln>
        </p:spPr>
        <p:txBody>
          <a:bodyPr wrap="none" anchor="ctr"/>
          <a:lstStyle/>
          <a:p>
            <a:endParaRPr lang="zh-CN" altLang="en-US"/>
          </a:p>
        </p:txBody>
      </p:sp>
      <p:sp>
        <p:nvSpPr>
          <p:cNvPr id="21" name="Arc 49"/>
          <p:cNvSpPr>
            <a:spLocks/>
          </p:cNvSpPr>
          <p:nvPr/>
        </p:nvSpPr>
        <p:spPr bwMode="auto">
          <a:xfrm flipH="1" flipV="1">
            <a:off x="2667000" y="1143000"/>
            <a:ext cx="457200" cy="914400"/>
          </a:xfrm>
          <a:custGeom>
            <a:avLst/>
            <a:gdLst>
              <a:gd name="T0" fmla="*/ 2147483647 w 38432"/>
              <a:gd name="T1" fmla="*/ 2147483647 h 43200"/>
              <a:gd name="T2" fmla="*/ 0 w 38432"/>
              <a:gd name="T3" fmla="*/ 2147483647 h 43200"/>
              <a:gd name="T4" fmla="*/ 2147483647 w 38432"/>
              <a:gd name="T5" fmla="*/ 2147483647 h 43200"/>
              <a:gd name="T6" fmla="*/ 0 60000 65536"/>
              <a:gd name="T7" fmla="*/ 0 60000 65536"/>
              <a:gd name="T8" fmla="*/ 0 60000 65536"/>
              <a:gd name="T9" fmla="*/ 0 w 38432"/>
              <a:gd name="T10" fmla="*/ 0 h 43200"/>
              <a:gd name="T11" fmla="*/ 38432 w 38432"/>
              <a:gd name="T12" fmla="*/ 43200 h 43200"/>
            </a:gdLst>
            <a:ahLst/>
            <a:cxnLst>
              <a:cxn ang="T6">
                <a:pos x="T0" y="T1"/>
              </a:cxn>
              <a:cxn ang="T7">
                <a:pos x="T2" y="T3"/>
              </a:cxn>
              <a:cxn ang="T8">
                <a:pos x="T4" y="T5"/>
              </a:cxn>
            </a:cxnLst>
            <a:rect l="T9" t="T10" r="T11" b="T12"/>
            <a:pathLst>
              <a:path w="38432" h="43200" fill="none" extrusionOk="0">
                <a:moveTo>
                  <a:pt x="3415" y="4671"/>
                </a:moveTo>
                <a:cubicBezTo>
                  <a:pt x="7233" y="1646"/>
                  <a:pt x="11961" y="-1"/>
                  <a:pt x="16832" y="0"/>
                </a:cubicBezTo>
                <a:cubicBezTo>
                  <a:pt x="28761" y="0"/>
                  <a:pt x="38432" y="9670"/>
                  <a:pt x="38432" y="21600"/>
                </a:cubicBezTo>
                <a:cubicBezTo>
                  <a:pt x="38432" y="33529"/>
                  <a:pt x="28761" y="43200"/>
                  <a:pt x="16832" y="43200"/>
                </a:cubicBezTo>
                <a:cubicBezTo>
                  <a:pt x="10289" y="43200"/>
                  <a:pt x="4100" y="40234"/>
                  <a:pt x="0" y="35136"/>
                </a:cubicBezTo>
              </a:path>
              <a:path w="38432" h="43200" stroke="0" extrusionOk="0">
                <a:moveTo>
                  <a:pt x="3415" y="4671"/>
                </a:moveTo>
                <a:cubicBezTo>
                  <a:pt x="7233" y="1646"/>
                  <a:pt x="11961" y="-1"/>
                  <a:pt x="16832" y="0"/>
                </a:cubicBezTo>
                <a:cubicBezTo>
                  <a:pt x="28761" y="0"/>
                  <a:pt x="38432" y="9670"/>
                  <a:pt x="38432" y="21600"/>
                </a:cubicBezTo>
                <a:cubicBezTo>
                  <a:pt x="38432" y="33529"/>
                  <a:pt x="28761" y="43200"/>
                  <a:pt x="16832" y="43200"/>
                </a:cubicBezTo>
                <a:cubicBezTo>
                  <a:pt x="10289" y="43200"/>
                  <a:pt x="4100" y="40234"/>
                  <a:pt x="0" y="35136"/>
                </a:cubicBezTo>
                <a:lnTo>
                  <a:pt x="16832" y="21600"/>
                </a:lnTo>
                <a:close/>
              </a:path>
            </a:pathLst>
          </a:custGeom>
          <a:noFill/>
          <a:ln w="28575">
            <a:solidFill>
              <a:srgbClr val="0000FF"/>
            </a:solidFill>
            <a:round/>
            <a:headEnd/>
            <a:tailEnd type="triangle" w="med" len="med"/>
          </a:ln>
        </p:spPr>
        <p:txBody>
          <a:bodyPr wrap="none" anchor="ctr"/>
          <a:lstStyle/>
          <a:p>
            <a:endParaRPr lang="zh-CN" altLang="en-US"/>
          </a:p>
        </p:txBody>
      </p:sp>
      <p:grpSp>
        <p:nvGrpSpPr>
          <p:cNvPr id="22" name="Group 50"/>
          <p:cNvGrpSpPr>
            <a:grpSpLocks/>
          </p:cNvGrpSpPr>
          <p:nvPr/>
        </p:nvGrpSpPr>
        <p:grpSpPr bwMode="auto">
          <a:xfrm>
            <a:off x="747713" y="912813"/>
            <a:ext cx="2678112" cy="5807075"/>
            <a:chOff x="471" y="575"/>
            <a:chExt cx="1687" cy="3658"/>
          </a:xfrm>
        </p:grpSpPr>
        <p:sp>
          <p:nvSpPr>
            <p:cNvPr id="23" name="Arc 51"/>
            <p:cNvSpPr>
              <a:spLocks/>
            </p:cNvSpPr>
            <p:nvPr/>
          </p:nvSpPr>
          <p:spPr bwMode="auto">
            <a:xfrm flipH="1" flipV="1">
              <a:off x="480" y="575"/>
              <a:ext cx="1678" cy="1518"/>
            </a:xfrm>
            <a:custGeom>
              <a:avLst/>
              <a:gdLst>
                <a:gd name="T0" fmla="*/ 0 w 32955"/>
                <a:gd name="T1" fmla="*/ 0 h 21600"/>
                <a:gd name="T2" fmla="*/ 0 w 32955"/>
                <a:gd name="T3" fmla="*/ 0 h 21600"/>
                <a:gd name="T4" fmla="*/ 0 w 32955"/>
                <a:gd name="T5" fmla="*/ 0 h 21600"/>
                <a:gd name="T6" fmla="*/ 0 60000 65536"/>
                <a:gd name="T7" fmla="*/ 0 60000 65536"/>
                <a:gd name="T8" fmla="*/ 0 60000 65536"/>
                <a:gd name="T9" fmla="*/ 0 w 32955"/>
                <a:gd name="T10" fmla="*/ 0 h 21600"/>
                <a:gd name="T11" fmla="*/ 32955 w 32955"/>
                <a:gd name="T12" fmla="*/ 21600 h 21600"/>
              </a:gdLst>
              <a:ahLst/>
              <a:cxnLst>
                <a:cxn ang="T6">
                  <a:pos x="T0" y="T1"/>
                </a:cxn>
                <a:cxn ang="T7">
                  <a:pos x="T2" y="T3"/>
                </a:cxn>
                <a:cxn ang="T8">
                  <a:pos x="T4" y="T5"/>
                </a:cxn>
              </a:cxnLst>
              <a:rect l="T9" t="T10" r="T11" b="T12"/>
              <a:pathLst>
                <a:path w="32955" h="21600" fill="none" extrusionOk="0">
                  <a:moveTo>
                    <a:pt x="32955" y="3861"/>
                  </a:moveTo>
                  <a:cubicBezTo>
                    <a:pt x="31088" y="14132"/>
                    <a:pt x="22143" y="21599"/>
                    <a:pt x="11703" y="21600"/>
                  </a:cubicBezTo>
                  <a:cubicBezTo>
                    <a:pt x="7552" y="21600"/>
                    <a:pt x="3488" y="20403"/>
                    <a:pt x="0" y="18154"/>
                  </a:cubicBezTo>
                </a:path>
                <a:path w="32955" h="21600" stroke="0" extrusionOk="0">
                  <a:moveTo>
                    <a:pt x="32955" y="3861"/>
                  </a:moveTo>
                  <a:cubicBezTo>
                    <a:pt x="31088" y="14132"/>
                    <a:pt x="22143" y="21599"/>
                    <a:pt x="11703" y="21600"/>
                  </a:cubicBezTo>
                  <a:cubicBezTo>
                    <a:pt x="7552" y="21600"/>
                    <a:pt x="3488" y="20403"/>
                    <a:pt x="0" y="18154"/>
                  </a:cubicBezTo>
                  <a:lnTo>
                    <a:pt x="11703" y="0"/>
                  </a:lnTo>
                  <a:close/>
                </a:path>
              </a:pathLst>
            </a:custGeom>
            <a:noFill/>
            <a:ln w="28575">
              <a:solidFill>
                <a:srgbClr val="0000FF"/>
              </a:solidFill>
              <a:round/>
              <a:headEnd/>
              <a:tailEnd type="triangle" w="med" len="med"/>
            </a:ln>
          </p:spPr>
          <p:txBody>
            <a:bodyPr wrap="none" anchor="ctr"/>
            <a:lstStyle/>
            <a:p>
              <a:endParaRPr lang="zh-CN" altLang="en-US"/>
            </a:p>
          </p:txBody>
        </p:sp>
        <p:sp>
          <p:nvSpPr>
            <p:cNvPr id="24" name="Line 52"/>
            <p:cNvSpPr>
              <a:spLocks noChangeShapeType="1"/>
            </p:cNvSpPr>
            <p:nvPr/>
          </p:nvSpPr>
          <p:spPr bwMode="auto">
            <a:xfrm>
              <a:off x="480" y="3552"/>
              <a:ext cx="0" cy="672"/>
            </a:xfrm>
            <a:prstGeom prst="line">
              <a:avLst/>
            </a:prstGeom>
            <a:noFill/>
            <a:ln w="28575">
              <a:solidFill>
                <a:srgbClr val="0000FF"/>
              </a:solidFill>
              <a:round/>
              <a:headEnd/>
              <a:tailEnd/>
            </a:ln>
          </p:spPr>
          <p:txBody>
            <a:bodyPr wrap="none" anchor="ctr"/>
            <a:lstStyle/>
            <a:p>
              <a:endParaRPr lang="zh-CN" altLang="en-US"/>
            </a:p>
          </p:txBody>
        </p:sp>
        <p:cxnSp>
          <p:nvCxnSpPr>
            <p:cNvPr id="25" name="AutoShape 53"/>
            <p:cNvCxnSpPr>
              <a:cxnSpLocks noChangeShapeType="1"/>
              <a:stCxn id="13" idx="2"/>
              <a:endCxn id="24" idx="1"/>
            </p:cNvCxnSpPr>
            <p:nvPr/>
          </p:nvCxnSpPr>
          <p:spPr bwMode="auto">
            <a:xfrm rot="5400000">
              <a:off x="835" y="3773"/>
              <a:ext cx="105" cy="816"/>
            </a:xfrm>
            <a:prstGeom prst="curvedConnector3">
              <a:avLst>
                <a:gd name="adj1" fmla="val 137144"/>
              </a:avLst>
            </a:prstGeom>
            <a:noFill/>
            <a:ln w="28575">
              <a:solidFill>
                <a:srgbClr val="0000FF"/>
              </a:solidFill>
              <a:round/>
              <a:headEnd/>
              <a:tailEnd/>
            </a:ln>
          </p:spPr>
        </p:cxnSp>
        <p:cxnSp>
          <p:nvCxnSpPr>
            <p:cNvPr id="26" name="AutoShape 54"/>
            <p:cNvCxnSpPr>
              <a:cxnSpLocks noChangeShapeType="1"/>
              <a:stCxn id="24" idx="0"/>
              <a:endCxn id="23" idx="0"/>
            </p:cNvCxnSpPr>
            <p:nvPr/>
          </p:nvCxnSpPr>
          <p:spPr bwMode="auto">
            <a:xfrm flipH="1" flipV="1">
              <a:off x="471" y="1821"/>
              <a:ext cx="9" cy="1722"/>
            </a:xfrm>
            <a:prstGeom prst="straightConnector1">
              <a:avLst/>
            </a:prstGeom>
            <a:noFill/>
            <a:ln w="28575">
              <a:solidFill>
                <a:srgbClr val="0000FF"/>
              </a:solidFill>
              <a:round/>
              <a:headEnd/>
              <a:tailEnd/>
            </a:ln>
          </p:spPr>
        </p:cxnSp>
      </p:grpSp>
      <p:sp>
        <p:nvSpPr>
          <p:cNvPr id="27" name="Text Box 55"/>
          <p:cNvSpPr txBox="1">
            <a:spLocks noChangeArrowheads="1"/>
          </p:cNvSpPr>
          <p:nvPr/>
        </p:nvSpPr>
        <p:spPr bwMode="auto">
          <a:xfrm>
            <a:off x="6248400" y="228600"/>
            <a:ext cx="446088"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1</a:t>
            </a:r>
            <a:endParaRPr lang="en-US" altLang="zh-CN" sz="2000" b="0">
              <a:ea typeface="宋体" charset="-122"/>
            </a:endParaRPr>
          </a:p>
        </p:txBody>
      </p:sp>
      <p:sp>
        <p:nvSpPr>
          <p:cNvPr id="28" name="Text Box 56"/>
          <p:cNvSpPr txBox="1">
            <a:spLocks noChangeArrowheads="1"/>
          </p:cNvSpPr>
          <p:nvPr/>
        </p:nvSpPr>
        <p:spPr bwMode="auto">
          <a:xfrm>
            <a:off x="6564313" y="1295400"/>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2</a:t>
            </a:r>
            <a:endParaRPr lang="en-US" altLang="zh-CN" sz="2000" b="0">
              <a:ea typeface="宋体" charset="-122"/>
            </a:endParaRPr>
          </a:p>
        </p:txBody>
      </p:sp>
      <p:sp>
        <p:nvSpPr>
          <p:cNvPr id="29" name="Text Box 57"/>
          <p:cNvSpPr txBox="1">
            <a:spLocks noChangeArrowheads="1"/>
          </p:cNvSpPr>
          <p:nvPr/>
        </p:nvSpPr>
        <p:spPr bwMode="auto">
          <a:xfrm>
            <a:off x="6564313" y="2362200"/>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3</a:t>
            </a:r>
            <a:endParaRPr lang="en-US" altLang="zh-CN" sz="2000" b="0">
              <a:ea typeface="宋体" charset="-122"/>
            </a:endParaRPr>
          </a:p>
        </p:txBody>
      </p:sp>
      <p:sp>
        <p:nvSpPr>
          <p:cNvPr id="30" name="Text Box 58"/>
          <p:cNvSpPr txBox="1">
            <a:spLocks noChangeArrowheads="1"/>
          </p:cNvSpPr>
          <p:nvPr/>
        </p:nvSpPr>
        <p:spPr bwMode="auto">
          <a:xfrm>
            <a:off x="6324600" y="3352800"/>
            <a:ext cx="446088"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4</a:t>
            </a:r>
            <a:endParaRPr lang="en-US" altLang="zh-CN" sz="2000" b="0">
              <a:ea typeface="宋体" charset="-122"/>
            </a:endParaRPr>
          </a:p>
        </p:txBody>
      </p:sp>
      <p:sp>
        <p:nvSpPr>
          <p:cNvPr id="31" name="Text Box 59"/>
          <p:cNvSpPr txBox="1">
            <a:spLocks noChangeArrowheads="1"/>
          </p:cNvSpPr>
          <p:nvPr/>
        </p:nvSpPr>
        <p:spPr bwMode="auto">
          <a:xfrm>
            <a:off x="3124200" y="3886200"/>
            <a:ext cx="446088"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5</a:t>
            </a:r>
            <a:endParaRPr lang="en-US" altLang="zh-CN" sz="2000" b="0">
              <a:ea typeface="宋体" charset="-122"/>
            </a:endParaRPr>
          </a:p>
        </p:txBody>
      </p:sp>
      <p:sp>
        <p:nvSpPr>
          <p:cNvPr id="32" name="Text Box 60"/>
          <p:cNvSpPr txBox="1">
            <a:spLocks noChangeArrowheads="1"/>
          </p:cNvSpPr>
          <p:nvPr/>
        </p:nvSpPr>
        <p:spPr bwMode="auto">
          <a:xfrm>
            <a:off x="6107113" y="3962400"/>
            <a:ext cx="446087" cy="406400"/>
          </a:xfrm>
          <a:prstGeom prst="rect">
            <a:avLst/>
          </a:prstGeom>
          <a:solidFill>
            <a:schemeClr val="bg1"/>
          </a:solidFill>
          <a:ln w="9525">
            <a:solidFill>
              <a:srgbClr val="0000FF"/>
            </a:solidFill>
            <a:miter lim="800000"/>
            <a:headEnd/>
            <a:tailEnd/>
          </a:ln>
        </p:spPr>
        <p:txBody>
          <a:bodyPr wrap="none" anchor="ctr">
            <a:spAutoFit/>
          </a:bodyPr>
          <a:lstStyle/>
          <a:p>
            <a:pPr algn="ctr"/>
            <a:r>
              <a:rPr lang="en-US" altLang="zh-CN" sz="2000" b="0">
                <a:ea typeface="宋体" charset="-122"/>
              </a:rPr>
              <a:t>B</a:t>
            </a:r>
            <a:r>
              <a:rPr lang="en-US" altLang="zh-CN" sz="2000" b="0" baseline="-25000">
                <a:ea typeface="宋体" charset="-122"/>
              </a:rPr>
              <a:t>6</a:t>
            </a:r>
            <a:endParaRPr lang="en-US" altLang="zh-CN" sz="2000" b="0">
              <a:ea typeface="宋体" charset="-122"/>
            </a:endParaRPr>
          </a:p>
        </p:txBody>
      </p:sp>
      <p:sp>
        <p:nvSpPr>
          <p:cNvPr id="33" name="Text Box 61"/>
          <p:cNvSpPr txBox="1">
            <a:spLocks noChangeArrowheads="1"/>
          </p:cNvSpPr>
          <p:nvPr/>
        </p:nvSpPr>
        <p:spPr bwMode="auto">
          <a:xfrm>
            <a:off x="5921375" y="1584325"/>
            <a:ext cx="388938" cy="336550"/>
          </a:xfrm>
          <a:prstGeom prst="rect">
            <a:avLst/>
          </a:prstGeom>
          <a:solidFill>
            <a:srgbClr val="FF0000"/>
          </a:solidFill>
          <a:ln w="9525">
            <a:noFill/>
            <a:miter lim="800000"/>
            <a:headEnd/>
            <a:tailEnd/>
          </a:ln>
        </p:spPr>
        <p:txBody>
          <a:bodyPr wrap="none" anchor="ctr">
            <a:spAutoFit/>
          </a:bodyPr>
          <a:lstStyle/>
          <a:p>
            <a:pPr algn="ctr"/>
            <a:r>
              <a:rPr lang="en-US" altLang="zh-CN" sz="1600">
                <a:ea typeface="宋体" charset="-122"/>
              </a:rPr>
              <a:t>B</a:t>
            </a:r>
            <a:r>
              <a:rPr lang="en-US" altLang="zh-CN" sz="1600" baseline="-25000">
                <a:ea typeface="宋体" charset="-122"/>
              </a:rPr>
              <a:t>2</a:t>
            </a:r>
            <a:endParaRPr lang="en-US" altLang="zh-CN" sz="1600">
              <a:ea typeface="宋体" charset="-122"/>
            </a:endParaRPr>
          </a:p>
        </p:txBody>
      </p:sp>
      <p:sp>
        <p:nvSpPr>
          <p:cNvPr id="34" name="Text Box 62"/>
          <p:cNvSpPr txBox="1">
            <a:spLocks noChangeArrowheads="1"/>
          </p:cNvSpPr>
          <p:nvPr/>
        </p:nvSpPr>
        <p:spPr bwMode="auto">
          <a:xfrm>
            <a:off x="5967413" y="2663825"/>
            <a:ext cx="388937" cy="336550"/>
          </a:xfrm>
          <a:prstGeom prst="rect">
            <a:avLst/>
          </a:prstGeom>
          <a:solidFill>
            <a:srgbClr val="FF0000"/>
          </a:solidFill>
          <a:ln w="9525">
            <a:noFill/>
            <a:miter lim="800000"/>
            <a:headEnd/>
            <a:tailEnd/>
          </a:ln>
        </p:spPr>
        <p:txBody>
          <a:bodyPr wrap="none" anchor="ctr">
            <a:spAutoFit/>
          </a:bodyPr>
          <a:lstStyle/>
          <a:p>
            <a:pPr algn="ctr"/>
            <a:r>
              <a:rPr lang="en-US" altLang="zh-CN" sz="1600">
                <a:ea typeface="宋体" charset="-122"/>
              </a:rPr>
              <a:t>B</a:t>
            </a:r>
            <a:r>
              <a:rPr lang="en-US" altLang="zh-CN" sz="1600" baseline="-25000">
                <a:ea typeface="宋体" charset="-122"/>
              </a:rPr>
              <a:t>3</a:t>
            </a:r>
            <a:endParaRPr lang="en-US" altLang="zh-CN" sz="1600">
              <a:ea typeface="宋体" charset="-122"/>
            </a:endParaRPr>
          </a:p>
        </p:txBody>
      </p:sp>
      <p:sp>
        <p:nvSpPr>
          <p:cNvPr id="35" name="Text Box 63"/>
          <p:cNvSpPr txBox="1">
            <a:spLocks noChangeArrowheads="1"/>
          </p:cNvSpPr>
          <p:nvPr/>
        </p:nvSpPr>
        <p:spPr bwMode="auto">
          <a:xfrm>
            <a:off x="5029200" y="3381375"/>
            <a:ext cx="457200" cy="336550"/>
          </a:xfrm>
          <a:prstGeom prst="rect">
            <a:avLst/>
          </a:prstGeom>
          <a:solidFill>
            <a:srgbClr val="FF0000"/>
          </a:solidFill>
          <a:ln w="9525">
            <a:noFill/>
            <a:miter lim="800000"/>
            <a:headEnd/>
            <a:tailEnd/>
          </a:ln>
        </p:spPr>
        <p:txBody>
          <a:bodyPr anchor="ctr">
            <a:spAutoFit/>
          </a:bodyPr>
          <a:lstStyle/>
          <a:p>
            <a:pPr algn="ctr"/>
            <a:r>
              <a:rPr lang="en-US" altLang="zh-CN" sz="1600">
                <a:ea typeface="宋体" charset="-122"/>
              </a:rPr>
              <a:t>B</a:t>
            </a:r>
            <a:r>
              <a:rPr lang="en-US" altLang="zh-CN" sz="1600" baseline="-25000">
                <a:ea typeface="宋体" charset="-122"/>
              </a:rPr>
              <a:t>6</a:t>
            </a:r>
            <a:endParaRPr lang="en-US" altLang="zh-CN" sz="1600">
              <a:ea typeface="宋体" charset="-122"/>
            </a:endParaRPr>
          </a:p>
        </p:txBody>
      </p:sp>
      <p:sp>
        <p:nvSpPr>
          <p:cNvPr id="36" name="Text Box 64"/>
          <p:cNvSpPr txBox="1">
            <a:spLocks noChangeArrowheads="1"/>
          </p:cNvSpPr>
          <p:nvPr/>
        </p:nvSpPr>
        <p:spPr bwMode="auto">
          <a:xfrm>
            <a:off x="2276475" y="6197600"/>
            <a:ext cx="412750" cy="338138"/>
          </a:xfrm>
          <a:prstGeom prst="rect">
            <a:avLst/>
          </a:prstGeom>
          <a:solidFill>
            <a:srgbClr val="FF0000"/>
          </a:solidFill>
          <a:ln w="9525">
            <a:noFill/>
            <a:miter lim="800000"/>
            <a:headEnd/>
            <a:tailEnd/>
          </a:ln>
        </p:spPr>
        <p:txBody>
          <a:bodyPr anchor="ctr">
            <a:spAutoFit/>
          </a:bodyPr>
          <a:lstStyle/>
          <a:p>
            <a:pPr algn="ctr"/>
            <a:r>
              <a:rPr lang="en-US" altLang="zh-CN" sz="1600">
                <a:ea typeface="宋体" charset="-122"/>
              </a:rPr>
              <a:t>B</a:t>
            </a:r>
            <a:r>
              <a:rPr lang="en-US" altLang="zh-CN" sz="1600" baseline="-25000">
                <a:ea typeface="宋体" charset="-122"/>
              </a:rPr>
              <a:t>2</a:t>
            </a:r>
            <a:endParaRPr lang="en-US" altLang="zh-CN" sz="1600">
              <a:ea typeface="宋体" charset="-122"/>
            </a:endParaRPr>
          </a:p>
        </p:txBody>
      </p:sp>
      <p:graphicFrame>
        <p:nvGraphicFramePr>
          <p:cNvPr id="37" name="Object 58">
            <a:hlinkClick r:id="" action="ppaction://hlinkshowjump?jump=previousslide"/>
          </p:cNvPr>
          <p:cNvGraphicFramePr>
            <a:graphicFrameLocks noChangeAspect="1"/>
          </p:cNvGraphicFramePr>
          <p:nvPr/>
        </p:nvGraphicFramePr>
        <p:xfrm>
          <a:off x="8307388" y="279400"/>
          <a:ext cx="682625" cy="395288"/>
        </p:xfrm>
        <a:graphic>
          <a:graphicData uri="http://schemas.openxmlformats.org/presentationml/2006/ole">
            <mc:AlternateContent xmlns:mc="http://schemas.openxmlformats.org/markup-compatibility/2006">
              <mc:Choice xmlns:v="urn:schemas-microsoft-com:vml" Requires="v">
                <p:oleObj spid="_x0000_s8195" name="剪辑" r:id="rId3" imgW="7002463" imgH="4060825" progId="">
                  <p:embed/>
                </p:oleObj>
              </mc:Choice>
              <mc:Fallback>
                <p:oleObj name="剪辑" r:id="rId3" imgW="7002463" imgH="4060825" progId="">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7388" y="279400"/>
                        <a:ext cx="68262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0" grpId="0" animBg="1"/>
      <p:bldP spid="21" grpId="0" animBg="1"/>
      <p:bldP spid="33" grpId="0" animBg="1" autoUpdateAnimBg="0"/>
      <p:bldP spid="34" grpId="0" animBg="1" autoUpdateAnimBg="0"/>
      <p:bldP spid="35" grpId="0" animBg="1" autoUpdateAnimBg="0"/>
      <p:bldP spid="3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B3232E-DEF6-4AC4-83F4-623228AED18B}" type="slidenum">
              <a:rPr lang="en-US" altLang="zh-CN"/>
              <a:pPr/>
              <a:t>17</a:t>
            </a:fld>
            <a:endParaRPr lang="en-US" altLang="zh-CN"/>
          </a:p>
        </p:txBody>
      </p:sp>
      <p:sp>
        <p:nvSpPr>
          <p:cNvPr id="353282" name="Rectangle 2"/>
          <p:cNvSpPr>
            <a:spLocks noGrp="1" noChangeArrowheads="1"/>
          </p:cNvSpPr>
          <p:nvPr>
            <p:ph type="title"/>
          </p:nvPr>
        </p:nvSpPr>
        <p:spPr>
          <a:xfrm>
            <a:off x="304800" y="152400"/>
            <a:ext cx="8610600" cy="782638"/>
          </a:xfrm>
        </p:spPr>
        <p:txBody>
          <a:bodyPr/>
          <a:lstStyle/>
          <a:p>
            <a:r>
              <a:rPr lang="en-US" altLang="zh-CN" dirty="0"/>
              <a:t>9.3 </a:t>
            </a:r>
            <a:r>
              <a:rPr lang="zh-CN" altLang="en-US" dirty="0"/>
              <a:t>下次引用信息</a:t>
            </a:r>
            <a:endParaRPr lang="zh-CN" altLang="en-US" dirty="0">
              <a:latin typeface="Verdana" pitchFamily="34" charset="0"/>
            </a:endParaRPr>
          </a:p>
        </p:txBody>
      </p:sp>
      <p:sp>
        <p:nvSpPr>
          <p:cNvPr id="353283" name="Rectangle 3"/>
          <p:cNvSpPr>
            <a:spLocks noGrp="1" noChangeArrowheads="1"/>
          </p:cNvSpPr>
          <p:nvPr>
            <p:ph type="body" idx="1"/>
          </p:nvPr>
        </p:nvSpPr>
        <p:spPr>
          <a:xfrm>
            <a:off x="323850" y="1223963"/>
            <a:ext cx="8424863" cy="5400675"/>
          </a:xfrm>
        </p:spPr>
        <p:txBody>
          <a:bodyPr/>
          <a:lstStyle/>
          <a:p>
            <a:r>
              <a:rPr lang="zh-CN" altLang="en-US" dirty="0">
                <a:latin typeface="Verdana" pitchFamily="34" charset="0"/>
              </a:rPr>
              <a:t>在把三地址代码转换成为目标代码时，遇到的一个重要问题：</a:t>
            </a:r>
          </a:p>
          <a:p>
            <a:pPr lvl="1">
              <a:buFontTx/>
              <a:buNone/>
            </a:pPr>
            <a:r>
              <a:rPr lang="zh-CN" altLang="en-US" dirty="0">
                <a:solidFill>
                  <a:srgbClr val="FF0000"/>
                </a:solidFill>
                <a:latin typeface="Verdana" pitchFamily="34" charset="0"/>
              </a:rPr>
              <a:t>如何充分利用寄存器？</a:t>
            </a:r>
            <a:endParaRPr lang="zh-CN" altLang="en-US" dirty="0">
              <a:latin typeface="Verdana" pitchFamily="34" charset="0"/>
            </a:endParaRPr>
          </a:p>
          <a:p>
            <a:r>
              <a:rPr lang="zh-CN" altLang="en-US" dirty="0">
                <a:latin typeface="Verdana" pitchFamily="34" charset="0"/>
              </a:rPr>
              <a:t>基本思路：</a:t>
            </a:r>
          </a:p>
          <a:p>
            <a:pPr lvl="1"/>
            <a:r>
              <a:rPr lang="zh-CN" altLang="en-US" dirty="0">
                <a:latin typeface="Verdana" pitchFamily="34" charset="0"/>
              </a:rPr>
              <a:t>在一个基本块范围内考虑</a:t>
            </a:r>
          </a:p>
          <a:p>
            <a:pPr lvl="1"/>
            <a:r>
              <a:rPr lang="zh-CN" altLang="en-US" dirty="0">
                <a:latin typeface="Verdana" pitchFamily="34" charset="0"/>
              </a:rPr>
              <a:t>把在基本块内还要被引用的变量的值尽可能保存在寄存器中</a:t>
            </a:r>
          </a:p>
          <a:p>
            <a:pPr lvl="1"/>
            <a:r>
              <a:rPr lang="zh-CN" altLang="en-US" dirty="0">
                <a:latin typeface="Verdana" pitchFamily="34" charset="0"/>
              </a:rPr>
              <a:t>把在基本块内不再被引用的变量所占用的寄存器尽早地释放</a:t>
            </a:r>
          </a:p>
          <a:p>
            <a:r>
              <a:rPr lang="zh-CN" altLang="en-US" dirty="0">
                <a:latin typeface="Verdana" pitchFamily="34" charset="0"/>
              </a:rPr>
              <a:t>如：翻译语句  </a:t>
            </a:r>
            <a:r>
              <a:rPr lang="en-US" altLang="zh-CN" dirty="0">
                <a:latin typeface="Verdana" pitchFamily="34" charset="0"/>
              </a:rPr>
              <a:t>x:=y op z </a:t>
            </a:r>
          </a:p>
          <a:p>
            <a:pPr lvl="1"/>
            <a:r>
              <a:rPr lang="en-US" altLang="zh-CN" dirty="0">
                <a:latin typeface="Verdana" pitchFamily="34" charset="0"/>
              </a:rPr>
              <a:t>x</a:t>
            </a:r>
            <a:r>
              <a:rPr lang="zh-CN" altLang="en-US" dirty="0">
                <a:latin typeface="Verdana" pitchFamily="34" charset="0"/>
              </a:rPr>
              <a:t>、</a:t>
            </a:r>
            <a:r>
              <a:rPr lang="en-US" altLang="zh-CN" dirty="0">
                <a:latin typeface="Verdana" pitchFamily="34" charset="0"/>
              </a:rPr>
              <a:t>y</a:t>
            </a:r>
            <a:r>
              <a:rPr lang="zh-CN" altLang="en-US" dirty="0">
                <a:latin typeface="Verdana" pitchFamily="34" charset="0"/>
              </a:rPr>
              <a:t>、</a:t>
            </a:r>
            <a:r>
              <a:rPr lang="en-US" altLang="zh-CN" dirty="0">
                <a:latin typeface="Verdana" pitchFamily="34" charset="0"/>
              </a:rPr>
              <a:t>z</a:t>
            </a:r>
            <a:r>
              <a:rPr lang="zh-CN" altLang="zh-CN" dirty="0">
                <a:latin typeface="Verdana" pitchFamily="34" charset="0"/>
              </a:rPr>
              <a:t>在基本块中是否还会被引用？</a:t>
            </a:r>
          </a:p>
          <a:p>
            <a:pPr lvl="1"/>
            <a:r>
              <a:rPr lang="zh-CN" altLang="zh-CN" dirty="0">
                <a:latin typeface="Verdana" pitchFamily="34" charset="0"/>
              </a:rPr>
              <a:t>在哪些三地址语句中被引用？</a:t>
            </a:r>
            <a:endParaRPr lang="zh-CN" altLang="en-US" dirty="0">
              <a:latin typeface="Verdana" pitchFamily="34" charset="0"/>
            </a:endParaRPr>
          </a:p>
        </p:txBody>
      </p:sp>
    </p:spTree>
    <p:extLst>
      <p:ext uri="{BB962C8B-B14F-4D97-AF65-F5344CB8AC3E}">
        <p14:creationId xmlns:p14="http://schemas.microsoft.com/office/powerpoint/2010/main" val="34114119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wipe(up)">
                                      <p:cBhvr>
                                        <p:cTn id="7" dur="500"/>
                                        <p:tgtEl>
                                          <p:spTgt spid="35328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3283">
                                            <p:txEl>
                                              <p:pRg st="1" end="1"/>
                                            </p:txEl>
                                          </p:spTgt>
                                        </p:tgtEl>
                                        <p:attrNameLst>
                                          <p:attrName>style.visibility</p:attrName>
                                        </p:attrNameLst>
                                      </p:cBhvr>
                                      <p:to>
                                        <p:strVal val="visible"/>
                                      </p:to>
                                    </p:set>
                                    <p:animEffect transition="in" filter="wipe(up)">
                                      <p:cBhvr>
                                        <p:cTn id="11" dur="500"/>
                                        <p:tgtEl>
                                          <p:spTgt spid="3532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53283">
                                            <p:txEl>
                                              <p:pRg st="2" end="2"/>
                                            </p:txEl>
                                          </p:spTgt>
                                        </p:tgtEl>
                                        <p:attrNameLst>
                                          <p:attrName>style.visibility</p:attrName>
                                        </p:attrNameLst>
                                      </p:cBhvr>
                                      <p:to>
                                        <p:strVal val="visible"/>
                                      </p:to>
                                    </p:set>
                                    <p:animEffect transition="in" filter="wipe(up)">
                                      <p:cBhvr>
                                        <p:cTn id="16" dur="500"/>
                                        <p:tgtEl>
                                          <p:spTgt spid="353283">
                                            <p:txEl>
                                              <p:pRg st="2" end="2"/>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53283">
                                            <p:txEl>
                                              <p:pRg st="3" end="3"/>
                                            </p:txEl>
                                          </p:spTgt>
                                        </p:tgtEl>
                                        <p:attrNameLst>
                                          <p:attrName>style.visibility</p:attrName>
                                        </p:attrNameLst>
                                      </p:cBhvr>
                                      <p:to>
                                        <p:strVal val="visible"/>
                                      </p:to>
                                    </p:set>
                                    <p:animEffect transition="in" filter="wipe(up)">
                                      <p:cBhvr>
                                        <p:cTn id="20" dur="500"/>
                                        <p:tgtEl>
                                          <p:spTgt spid="35328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53283">
                                            <p:txEl>
                                              <p:pRg st="4" end="4"/>
                                            </p:txEl>
                                          </p:spTgt>
                                        </p:tgtEl>
                                        <p:attrNameLst>
                                          <p:attrName>style.visibility</p:attrName>
                                        </p:attrNameLst>
                                      </p:cBhvr>
                                      <p:to>
                                        <p:strVal val="visible"/>
                                      </p:to>
                                    </p:set>
                                    <p:animEffect transition="in" filter="wipe(up)">
                                      <p:cBhvr>
                                        <p:cTn id="24" dur="500"/>
                                        <p:tgtEl>
                                          <p:spTgt spid="353283">
                                            <p:txEl>
                                              <p:pRg st="4" end="4"/>
                                            </p:txEl>
                                          </p:spTgt>
                                        </p:tgtEl>
                                      </p:cBhvr>
                                    </p:animEffect>
                                  </p:childTnLst>
                                </p:cTn>
                              </p:par>
                            </p:childTnLst>
                          </p:cTn>
                        </p:par>
                        <p:par>
                          <p:cTn id="25" fill="hold" nodeType="afterGroup">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353283">
                                            <p:txEl>
                                              <p:pRg st="5" end="5"/>
                                            </p:txEl>
                                          </p:spTgt>
                                        </p:tgtEl>
                                        <p:attrNameLst>
                                          <p:attrName>style.visibility</p:attrName>
                                        </p:attrNameLst>
                                      </p:cBhvr>
                                      <p:to>
                                        <p:strVal val="visible"/>
                                      </p:to>
                                    </p:set>
                                    <p:animEffect transition="in" filter="wipe(up)">
                                      <p:cBhvr>
                                        <p:cTn id="28" dur="500"/>
                                        <p:tgtEl>
                                          <p:spTgt spid="35328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53283">
                                            <p:txEl>
                                              <p:pRg st="6" end="6"/>
                                            </p:txEl>
                                          </p:spTgt>
                                        </p:tgtEl>
                                        <p:attrNameLst>
                                          <p:attrName>style.visibility</p:attrName>
                                        </p:attrNameLst>
                                      </p:cBhvr>
                                      <p:to>
                                        <p:strVal val="visible"/>
                                      </p:to>
                                    </p:set>
                                    <p:animEffect transition="in" filter="wipe(up)">
                                      <p:cBhvr>
                                        <p:cTn id="33" dur="500"/>
                                        <p:tgtEl>
                                          <p:spTgt spid="353283">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53283">
                                            <p:txEl>
                                              <p:pRg st="7" end="7"/>
                                            </p:txEl>
                                          </p:spTgt>
                                        </p:tgtEl>
                                        <p:attrNameLst>
                                          <p:attrName>style.visibility</p:attrName>
                                        </p:attrNameLst>
                                      </p:cBhvr>
                                      <p:to>
                                        <p:strVal val="visible"/>
                                      </p:to>
                                    </p:set>
                                    <p:animEffect transition="in" filter="wipe(up)">
                                      <p:cBhvr>
                                        <p:cTn id="37" dur="500"/>
                                        <p:tgtEl>
                                          <p:spTgt spid="353283">
                                            <p:txEl>
                                              <p:pRg st="7" end="7"/>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353283">
                                            <p:txEl>
                                              <p:pRg st="8" end="8"/>
                                            </p:txEl>
                                          </p:spTgt>
                                        </p:tgtEl>
                                        <p:attrNameLst>
                                          <p:attrName>style.visibility</p:attrName>
                                        </p:attrNameLst>
                                      </p:cBhvr>
                                      <p:to>
                                        <p:strVal val="visible"/>
                                      </p:to>
                                    </p:set>
                                    <p:animEffect transition="in" filter="wipe(up)">
                                      <p:cBhvr>
                                        <p:cTn id="41" dur="500"/>
                                        <p:tgtEl>
                                          <p:spTgt spid="353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B3232E-DEF6-4AC4-83F4-623228AED18B}" type="slidenum">
              <a:rPr lang="en-US" altLang="zh-CN"/>
              <a:pPr/>
              <a:t>18</a:t>
            </a:fld>
            <a:endParaRPr lang="en-US" altLang="zh-CN"/>
          </a:p>
        </p:txBody>
      </p:sp>
      <p:sp>
        <p:nvSpPr>
          <p:cNvPr id="353282" name="Rectangle 2"/>
          <p:cNvSpPr>
            <a:spLocks noGrp="1" noChangeArrowheads="1"/>
          </p:cNvSpPr>
          <p:nvPr>
            <p:ph type="title"/>
          </p:nvPr>
        </p:nvSpPr>
        <p:spPr>
          <a:xfrm>
            <a:off x="304800" y="152400"/>
            <a:ext cx="8610600" cy="782638"/>
          </a:xfrm>
        </p:spPr>
        <p:txBody>
          <a:bodyPr/>
          <a:lstStyle/>
          <a:p>
            <a:r>
              <a:rPr lang="zh-CN" altLang="en-US" dirty="0">
                <a:latin typeface="Times New Roman" panose="02020603050405020304" pitchFamily="18" charset="0"/>
                <a:cs typeface="Times New Roman" panose="02020603050405020304" pitchFamily="18" charset="0"/>
              </a:rPr>
              <a:t>活跃变量</a:t>
            </a:r>
            <a:endParaRPr lang="zh-CN" altLang="en-US" dirty="0">
              <a:latin typeface="Verdana" pitchFamily="34" charset="0"/>
            </a:endParaRPr>
          </a:p>
        </p:txBody>
      </p:sp>
      <p:sp>
        <p:nvSpPr>
          <p:cNvPr id="353283" name="Rectangle 3"/>
          <p:cNvSpPr>
            <a:spLocks noGrp="1" noChangeArrowheads="1"/>
          </p:cNvSpPr>
          <p:nvPr>
            <p:ph type="body" idx="1"/>
          </p:nvPr>
        </p:nvSpPr>
        <p:spPr>
          <a:xfrm>
            <a:off x="323850" y="1223963"/>
            <a:ext cx="8424863" cy="5400675"/>
          </a:xfrm>
        </p:spPr>
        <p:txBody>
          <a:bodyPr/>
          <a:lstStyle/>
          <a:p>
            <a:r>
              <a:rPr lang="zh-CN" altLang="zh-CN" dirty="0" smtClean="0">
                <a:latin typeface="Times New Roman" panose="02020603050405020304" pitchFamily="18" charset="0"/>
                <a:cs typeface="Times New Roman" panose="02020603050405020304" pitchFamily="18" charset="0"/>
              </a:rPr>
              <a:t>考虑变量</a:t>
            </a:r>
            <a:r>
              <a:rPr lang="en-US" altLang="zh-CN" dirty="0" smtClean="0">
                <a:latin typeface="Times New Roman" panose="02020603050405020304" pitchFamily="18" charset="0"/>
                <a:cs typeface="Times New Roman" panose="02020603050405020304" pitchFamily="18" charset="0"/>
              </a:rPr>
              <a:t> x </a:t>
            </a:r>
            <a:r>
              <a:rPr lang="zh-CN" altLang="zh-CN" dirty="0" smtClean="0">
                <a:latin typeface="Times New Roman" panose="02020603050405020304" pitchFamily="18" charset="0"/>
                <a:cs typeface="Times New Roman" panose="02020603050405020304" pitchFamily="18" charset="0"/>
              </a:rPr>
              <a:t>和</a:t>
            </a:r>
            <a:r>
              <a:rPr lang="zh-CN" altLang="zh-CN" dirty="0">
                <a:latin typeface="Times New Roman" panose="02020603050405020304" pitchFamily="18" charset="0"/>
                <a:cs typeface="Times New Roman" panose="02020603050405020304" pitchFamily="18" charset="0"/>
              </a:rPr>
              <a:t>程序</a:t>
            </a:r>
            <a:r>
              <a:rPr lang="zh-CN" altLang="zh-CN" dirty="0" smtClean="0">
                <a:latin typeface="Times New Roman" panose="02020603050405020304" pitchFamily="18" charset="0"/>
                <a:cs typeface="Times New Roman" panose="02020603050405020304" pitchFamily="18" charset="0"/>
              </a:rPr>
              <a:t>点</a:t>
            </a:r>
            <a:r>
              <a:rPr lang="en-US" altLang="zh-CN" dirty="0" smtClean="0">
                <a:latin typeface="Times New Roman" panose="02020603050405020304" pitchFamily="18" charset="0"/>
                <a:cs typeface="Times New Roman" panose="02020603050405020304" pitchFamily="18" charset="0"/>
              </a:rPr>
              <a:t> p</a:t>
            </a:r>
          </a:p>
          <a:p>
            <a:r>
              <a:rPr lang="zh-CN" altLang="zh-CN" dirty="0" smtClean="0">
                <a:latin typeface="Times New Roman" panose="02020603050405020304" pitchFamily="18" charset="0"/>
                <a:cs typeface="Times New Roman" panose="02020603050405020304" pitchFamily="18" charset="0"/>
              </a:rPr>
              <a:t>分析</a:t>
            </a:r>
            <a:r>
              <a:rPr lang="en-US" altLang="zh-CN" dirty="0" smtClean="0">
                <a:latin typeface="Times New Roman" panose="02020603050405020304" pitchFamily="18" charset="0"/>
                <a:cs typeface="Times New Roman" panose="02020603050405020304" pitchFamily="18" charset="0"/>
              </a:rPr>
              <a:t> x </a:t>
            </a:r>
            <a:r>
              <a:rPr lang="zh-CN" altLang="zh-CN" dirty="0" smtClean="0">
                <a:latin typeface="Times New Roman" panose="02020603050405020304" pitchFamily="18" charset="0"/>
                <a:cs typeface="Times New Roman" panose="02020603050405020304" pitchFamily="18" charset="0"/>
              </a:rPr>
              <a:t>在点</a:t>
            </a:r>
            <a:r>
              <a:rPr lang="en-US" altLang="zh-CN" dirty="0" smtClean="0">
                <a:latin typeface="Times New Roman" panose="02020603050405020304" pitchFamily="18" charset="0"/>
                <a:cs typeface="Times New Roman" panose="02020603050405020304" pitchFamily="18" charset="0"/>
              </a:rPr>
              <a:t> p</a:t>
            </a:r>
            <a:r>
              <a:rPr lang="zh-CN" altLang="zh-CN" dirty="0">
                <a:latin typeface="Times New Roman" panose="02020603050405020304" pitchFamily="18" charset="0"/>
                <a:cs typeface="Times New Roman" panose="02020603050405020304" pitchFamily="18" charset="0"/>
              </a:rPr>
              <a:t>上的值是否会在流图中的某条从点</a:t>
            </a:r>
            <a:r>
              <a:rPr lang="en-US" altLang="zh-CN" dirty="0">
                <a:latin typeface="Times New Roman" panose="02020603050405020304" pitchFamily="18" charset="0"/>
                <a:cs typeface="Times New Roman" panose="02020603050405020304" pitchFamily="18" charset="0"/>
              </a:rPr>
              <a:t>p</a:t>
            </a:r>
            <a:r>
              <a:rPr lang="zh-CN" altLang="zh-CN" dirty="0">
                <a:latin typeface="Times New Roman" panose="02020603050405020304" pitchFamily="18" charset="0"/>
                <a:cs typeface="Times New Roman" panose="02020603050405020304" pitchFamily="18" charset="0"/>
              </a:rPr>
              <a:t>出发的路径中使用</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是</a:t>
            </a:r>
            <a:r>
              <a:rPr lang="zh-CN" altLang="zh-CN" dirty="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 x</a:t>
            </a:r>
            <a:r>
              <a:rPr lang="zh-CN" altLang="zh-CN"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 p</a:t>
            </a:r>
            <a:r>
              <a:rPr lang="zh-CN" altLang="zh-CN" dirty="0">
                <a:latin typeface="Times New Roman" panose="02020603050405020304" pitchFamily="18" charset="0"/>
                <a:cs typeface="Times New Roman" panose="02020603050405020304" pitchFamily="18" charset="0"/>
              </a:rPr>
              <a:t>上是活跃</a:t>
            </a:r>
            <a:r>
              <a:rPr lang="zh-CN" altLang="zh-CN" dirty="0" smtClean="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否则</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x</a:t>
            </a:r>
            <a:r>
              <a:rPr lang="zh-CN" altLang="zh-CN"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 p</a:t>
            </a:r>
            <a:r>
              <a:rPr lang="zh-CN" altLang="zh-CN" dirty="0">
                <a:latin typeface="Times New Roman" panose="02020603050405020304" pitchFamily="18" charset="0"/>
                <a:cs typeface="Times New Roman" panose="02020603050405020304" pitchFamily="18" charset="0"/>
              </a:rPr>
              <a:t>上是死的</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zh-CN" dirty="0" smtClean="0">
                <a:latin typeface="Times New Roman" panose="02020603050405020304" pitchFamily="18" charset="0"/>
                <a:cs typeface="Times New Roman" panose="02020603050405020304" pitchFamily="18" charset="0"/>
              </a:rPr>
              <a:t>基于</a:t>
            </a:r>
            <a:r>
              <a:rPr lang="zh-CN" altLang="zh-CN" dirty="0">
                <a:latin typeface="Times New Roman" panose="02020603050405020304" pitchFamily="18" charset="0"/>
                <a:cs typeface="Times New Roman" panose="02020603050405020304" pitchFamily="18" charset="0"/>
              </a:rPr>
              <a:t>流图进行活跃变量分析，可以实现基本块的存储分配，即只需为活跃变量分配寄存器即可</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zh-CN" dirty="0"/>
              <a:t>活跃信息用于代码优化时的全局</a:t>
            </a:r>
            <a:r>
              <a:rPr lang="zh-CN" altLang="zh-CN" dirty="0" smtClean="0"/>
              <a:t>数据流分析</a:t>
            </a:r>
            <a:r>
              <a:rPr lang="zh-CN" altLang="en-US" dirty="0" smtClean="0"/>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850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wipe(up)">
                                      <p:cBhvr>
                                        <p:cTn id="7" dur="500"/>
                                        <p:tgtEl>
                                          <p:spTgt spid="353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wipe(up)">
                                      <p:cBhvr>
                                        <p:cTn id="12" dur="500"/>
                                        <p:tgtEl>
                                          <p:spTgt spid="353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wipe(up)">
                                      <p:cBhvr>
                                        <p:cTn id="17" dur="500"/>
                                        <p:tgtEl>
                                          <p:spTgt spid="353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wipe(up)">
                                      <p:cBhvr>
                                        <p:cTn id="22" dur="500"/>
                                        <p:tgtEl>
                                          <p:spTgt spid="353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wipe(up)">
                                      <p:cBhvr>
                                        <p:cTn id="27" dur="500"/>
                                        <p:tgtEl>
                                          <p:spTgt spid="353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wipe(up)">
                                      <p:cBhvr>
                                        <p:cTn id="32" dur="500"/>
                                        <p:tgtEl>
                                          <p:spTgt spid="353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0A8FD05D-DEA7-42EC-A493-8E2164CCE469}" type="slidenum">
              <a:rPr lang="en-US" altLang="zh-CN"/>
              <a:pPr/>
              <a:t>19</a:t>
            </a:fld>
            <a:endParaRPr lang="en-US" altLang="zh-CN"/>
          </a:p>
        </p:txBody>
      </p:sp>
      <p:sp>
        <p:nvSpPr>
          <p:cNvPr id="355330" name="Rectangle 2"/>
          <p:cNvSpPr>
            <a:spLocks noGrp="1" noChangeArrowheads="1"/>
          </p:cNvSpPr>
          <p:nvPr>
            <p:ph type="title"/>
          </p:nvPr>
        </p:nvSpPr>
        <p:spPr>
          <a:xfrm>
            <a:off x="304800" y="152400"/>
            <a:ext cx="8610600" cy="614363"/>
          </a:xfrm>
        </p:spPr>
        <p:txBody>
          <a:bodyPr/>
          <a:lstStyle/>
          <a:p>
            <a:r>
              <a:rPr lang="zh-CN" altLang="en-US" dirty="0">
                <a:latin typeface="宋体" pitchFamily="2" charset="-122"/>
              </a:rPr>
              <a:t>下次</a:t>
            </a:r>
            <a:r>
              <a:rPr lang="zh-CN" altLang="en-US" dirty="0" smtClean="0">
                <a:latin typeface="宋体" pitchFamily="2" charset="-122"/>
              </a:rPr>
              <a:t>引用</a:t>
            </a:r>
            <a:endParaRPr lang="zh-CN" altLang="en-US" dirty="0">
              <a:latin typeface="宋体" pitchFamily="2" charset="-122"/>
            </a:endParaRPr>
          </a:p>
        </p:txBody>
      </p:sp>
      <p:sp>
        <p:nvSpPr>
          <p:cNvPr id="355331" name="Rectangle 3"/>
          <p:cNvSpPr>
            <a:spLocks noGrp="1" noChangeArrowheads="1"/>
          </p:cNvSpPr>
          <p:nvPr>
            <p:ph type="body" idx="1"/>
          </p:nvPr>
        </p:nvSpPr>
        <p:spPr>
          <a:xfrm>
            <a:off x="363538" y="953725"/>
            <a:ext cx="3308350" cy="2565285"/>
          </a:xfrm>
        </p:spPr>
        <p:txBody>
          <a:bodyPr/>
          <a:lstStyle/>
          <a:p>
            <a:pPr>
              <a:buFont typeface="Monotype Sorts" pitchFamily="2" charset="2"/>
              <a:buNone/>
            </a:pPr>
            <a:r>
              <a:rPr lang="zh-CN" altLang="zh-CN" sz="2400" dirty="0">
                <a:latin typeface="Times New Roman" panose="02020603050405020304" pitchFamily="18" charset="0"/>
                <a:cs typeface="Times New Roman" panose="02020603050405020304" pitchFamily="18" charset="0"/>
              </a:rPr>
              <a:t>三地址语句序列：</a:t>
            </a:r>
            <a:endParaRPr lang="zh-CN" altLang="en-US" sz="2400" dirty="0">
              <a:latin typeface="Times New Roman" panose="02020603050405020304" pitchFamily="18" charset="0"/>
              <a:cs typeface="Times New Roman" panose="02020603050405020304" pitchFamily="18" charset="0"/>
            </a:endParaRPr>
          </a:p>
          <a:p>
            <a:pPr lvl="1">
              <a:buFontTx/>
              <a:buNone/>
            </a:pPr>
            <a:r>
              <a:rPr lang="en-US" altLang="zh-CN" dirty="0" smtClean="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x:=1</a:t>
            </a:r>
          </a:p>
          <a:p>
            <a:pPr lvl="3">
              <a:buFontTx/>
              <a:buNone/>
            </a:pPr>
            <a:endParaRPr lang="en-US" altLang="zh-CN" dirty="0">
              <a:latin typeface="Times New Roman" panose="02020603050405020304" pitchFamily="18" charset="0"/>
              <a:cs typeface="Times New Roman" panose="02020603050405020304" pitchFamily="18" charset="0"/>
            </a:endParaRPr>
          </a:p>
          <a:p>
            <a:pPr lvl="3">
              <a:buFontTx/>
              <a:buNone/>
            </a:pPr>
            <a:endParaRPr lang="en-US" altLang="zh-CN" dirty="0" smtClean="0">
              <a:latin typeface="Times New Roman" panose="02020603050405020304" pitchFamily="18" charset="0"/>
              <a:cs typeface="Times New Roman" panose="02020603050405020304" pitchFamily="18" charset="0"/>
            </a:endParaRPr>
          </a:p>
          <a:p>
            <a:pPr lvl="3">
              <a:buFontTx/>
              <a:buNone/>
            </a:pPr>
            <a:endParaRPr lang="en-US" altLang="zh-CN" dirty="0" smtClean="0">
              <a:latin typeface="Times New Roman" panose="02020603050405020304" pitchFamily="18" charset="0"/>
              <a:cs typeface="Times New Roman" panose="02020603050405020304" pitchFamily="18" charset="0"/>
            </a:endParaRPr>
          </a:p>
          <a:p>
            <a:pPr lvl="1">
              <a:buFontTx/>
              <a:buNone/>
            </a:pPr>
            <a:r>
              <a:rPr lang="en-US" altLang="zh-CN" dirty="0" smtClean="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y:=x  op  z</a:t>
            </a:r>
          </a:p>
        </p:txBody>
      </p:sp>
      <p:sp>
        <p:nvSpPr>
          <p:cNvPr id="355332" name="Rectangle 4"/>
          <p:cNvSpPr>
            <a:spLocks noChangeArrowheads="1"/>
          </p:cNvSpPr>
          <p:nvPr/>
        </p:nvSpPr>
        <p:spPr bwMode="auto">
          <a:xfrm>
            <a:off x="395288" y="3519010"/>
            <a:ext cx="8335962" cy="310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143000" lvl="2" indent="-228600">
              <a:spcBef>
                <a:spcPct val="20000"/>
              </a:spcBef>
            </a:pPr>
            <a:r>
              <a:rPr lang="zh-CN" altLang="en-US" dirty="0" smtClean="0">
                <a:solidFill>
                  <a:srgbClr val="FF0000"/>
                </a:solidFill>
                <a:cs typeface="Times New Roman" panose="02020603050405020304" pitchFamily="18" charset="0"/>
              </a:rPr>
              <a:t>语句 </a:t>
            </a:r>
            <a:r>
              <a:rPr lang="en-US" altLang="zh-CN" dirty="0" smtClean="0">
                <a:solidFill>
                  <a:srgbClr val="FF0000"/>
                </a:solidFill>
                <a:cs typeface="Times New Roman" panose="02020603050405020304" pitchFamily="18" charset="0"/>
              </a:rPr>
              <a:t>j </a:t>
            </a:r>
            <a:r>
              <a:rPr lang="zh-CN" altLang="zh-CN" dirty="0">
                <a:solidFill>
                  <a:srgbClr val="FF0000"/>
                </a:solidFill>
                <a:cs typeface="Times New Roman" panose="02020603050405020304" pitchFamily="18" charset="0"/>
              </a:rPr>
              <a:t>是三地址语句 </a:t>
            </a:r>
            <a:r>
              <a:rPr lang="en-US" altLang="zh-CN" dirty="0" err="1">
                <a:solidFill>
                  <a:srgbClr val="FF0000"/>
                </a:solidFill>
                <a:cs typeface="Times New Roman" panose="02020603050405020304" pitchFamily="18" charset="0"/>
              </a:rPr>
              <a:t>i</a:t>
            </a:r>
            <a:r>
              <a:rPr lang="en-US" altLang="zh-CN" dirty="0">
                <a:solidFill>
                  <a:srgbClr val="FF0000"/>
                </a:solidFill>
                <a:cs typeface="Times New Roman" panose="02020603050405020304" pitchFamily="18" charset="0"/>
              </a:rPr>
              <a:t> </a:t>
            </a:r>
            <a:r>
              <a:rPr lang="zh-CN" altLang="zh-CN" dirty="0">
                <a:solidFill>
                  <a:srgbClr val="FF0000"/>
                </a:solidFill>
                <a:cs typeface="Times New Roman" panose="02020603050405020304" pitchFamily="18" charset="0"/>
              </a:rPr>
              <a:t>中 </a:t>
            </a:r>
            <a:r>
              <a:rPr lang="en-US" altLang="zh-CN" dirty="0">
                <a:solidFill>
                  <a:srgbClr val="FF0000"/>
                </a:solidFill>
                <a:cs typeface="Times New Roman" panose="02020603050405020304" pitchFamily="18" charset="0"/>
              </a:rPr>
              <a:t>x </a:t>
            </a:r>
            <a:r>
              <a:rPr lang="zh-CN" altLang="zh-CN" dirty="0">
                <a:solidFill>
                  <a:srgbClr val="FF0000"/>
                </a:solidFill>
                <a:cs typeface="Times New Roman" panose="02020603050405020304" pitchFamily="18" charset="0"/>
              </a:rPr>
              <a:t>的下次</a:t>
            </a:r>
            <a:r>
              <a:rPr lang="zh-CN" altLang="zh-CN" dirty="0" smtClean="0">
                <a:solidFill>
                  <a:srgbClr val="FF0000"/>
                </a:solidFill>
                <a:cs typeface="Times New Roman" panose="02020603050405020304" pitchFamily="18" charset="0"/>
              </a:rPr>
              <a:t>引用</a:t>
            </a:r>
            <a:r>
              <a:rPr lang="zh-CN" altLang="en-US" dirty="0" smtClean="0">
                <a:solidFill>
                  <a:srgbClr val="FF0000"/>
                </a:solidFill>
                <a:cs typeface="Times New Roman" panose="02020603050405020304" pitchFamily="18" charset="0"/>
              </a:rPr>
              <a:t>信息。</a:t>
            </a:r>
            <a:endParaRPr lang="zh-CN" altLang="zh-CN" dirty="0">
              <a:solidFill>
                <a:srgbClr val="FF0000"/>
              </a:solidFill>
              <a:cs typeface="Times New Roman" panose="02020603050405020304" pitchFamily="18" charset="0"/>
            </a:endParaRPr>
          </a:p>
          <a:p>
            <a:pPr marL="342900" indent="-342900">
              <a:spcBef>
                <a:spcPct val="20000"/>
              </a:spcBef>
              <a:buClr>
                <a:schemeClr val="accent1"/>
              </a:buClr>
              <a:buSzPct val="70000"/>
              <a:buFont typeface="Monotype Sorts" pitchFamily="2" charset="2"/>
              <a:buChar char="n"/>
            </a:pPr>
            <a:r>
              <a:rPr lang="zh-CN" altLang="en-US" dirty="0">
                <a:cs typeface="Times New Roman" panose="02020603050405020304" pitchFamily="18" charset="0"/>
              </a:rPr>
              <a:t>假定</a:t>
            </a:r>
          </a:p>
          <a:p>
            <a:pPr marL="742950" lvl="1" indent="-285750">
              <a:spcBef>
                <a:spcPct val="20000"/>
              </a:spcBef>
              <a:buFontTx/>
              <a:buChar char="–"/>
            </a:pPr>
            <a:r>
              <a:rPr lang="zh-CN" altLang="en-US" dirty="0">
                <a:cs typeface="Times New Roman" panose="02020603050405020304" pitchFamily="18" charset="0"/>
              </a:rPr>
              <a:t>讨论在一个基本块内的引用信息</a:t>
            </a:r>
          </a:p>
          <a:p>
            <a:pPr marL="742950" lvl="1" indent="-285750">
              <a:spcBef>
                <a:spcPct val="20000"/>
              </a:spcBef>
              <a:buFontTx/>
              <a:buChar char="–"/>
            </a:pPr>
            <a:r>
              <a:rPr lang="zh-CN" altLang="en-US" dirty="0">
                <a:cs typeface="Times New Roman" panose="02020603050405020304" pitchFamily="18" charset="0"/>
              </a:rPr>
              <a:t>所有的变量在基本块出口处都是活跃</a:t>
            </a:r>
            <a:r>
              <a:rPr lang="zh-CN" altLang="en-US" dirty="0" smtClean="0">
                <a:cs typeface="Times New Roman" panose="02020603050405020304" pitchFamily="18" charset="0"/>
              </a:rPr>
              <a:t>的</a:t>
            </a:r>
            <a:endParaRPr lang="en-US" altLang="zh-CN" dirty="0" smtClean="0">
              <a:cs typeface="Times New Roman" panose="02020603050405020304" pitchFamily="18" charset="0"/>
            </a:endParaRPr>
          </a:p>
          <a:p>
            <a:pPr marL="742950" lvl="1" indent="-285750">
              <a:spcBef>
                <a:spcPct val="20000"/>
              </a:spcBef>
              <a:buFontTx/>
              <a:buChar char="–"/>
            </a:pPr>
            <a:r>
              <a:rPr lang="zh-CN" altLang="zh-CN" dirty="0"/>
              <a:t>三地址语句的</a:t>
            </a:r>
            <a:r>
              <a:rPr lang="zh-CN" altLang="zh-CN" dirty="0" smtClean="0"/>
              <a:t>结构</a:t>
            </a:r>
            <a:r>
              <a:rPr lang="zh-CN" altLang="en-US" dirty="0" smtClean="0"/>
              <a:t>中</a:t>
            </a:r>
            <a:r>
              <a:rPr lang="zh-CN" altLang="zh-CN" dirty="0" smtClean="0"/>
              <a:t>，记录</a:t>
            </a:r>
            <a:r>
              <a:rPr lang="zh-CN" altLang="zh-CN" dirty="0"/>
              <a:t>语句中出现的每个名字的下次引用信息和活跃信息</a:t>
            </a:r>
            <a:endParaRPr lang="zh-CN" altLang="en-US" dirty="0">
              <a:cs typeface="Times New Roman" panose="02020603050405020304" pitchFamily="18" charset="0"/>
            </a:endParaRPr>
          </a:p>
          <a:p>
            <a:pPr marL="742950" lvl="1" indent="-285750">
              <a:spcBef>
                <a:spcPct val="20000"/>
              </a:spcBef>
              <a:buFontTx/>
              <a:buChar char="–"/>
            </a:pPr>
            <a:r>
              <a:rPr lang="zh-CN" altLang="en-US" dirty="0">
                <a:cs typeface="Times New Roman" panose="02020603050405020304" pitchFamily="18" charset="0"/>
              </a:rPr>
              <a:t>符号表中含有记录下次引用信息和活跃信息的域</a:t>
            </a:r>
          </a:p>
        </p:txBody>
      </p:sp>
      <p:sp>
        <p:nvSpPr>
          <p:cNvPr id="355333" name="AutoShape 5"/>
          <p:cNvSpPr>
            <a:spLocks noChangeArrowheads="1"/>
          </p:cNvSpPr>
          <p:nvPr/>
        </p:nvSpPr>
        <p:spPr bwMode="auto">
          <a:xfrm>
            <a:off x="3875088" y="1268760"/>
            <a:ext cx="4320232" cy="457200"/>
          </a:xfrm>
          <a:prstGeom prst="wedgeRoundRectCallout">
            <a:avLst>
              <a:gd name="adj1" fmla="val -91511"/>
              <a:gd name="adj2" fmla="val 35841"/>
              <a:gd name="adj3" fmla="val 16667"/>
            </a:avLst>
          </a:prstGeom>
          <a:solidFill>
            <a:srgbClr val="FFFF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宋体" pitchFamily="2" charset="-122"/>
                <a:ea typeface="宋体" pitchFamily="2" charset="-122"/>
              </a:rPr>
              <a:t>语句</a:t>
            </a:r>
            <a:r>
              <a:rPr lang="en-US" altLang="zh-CN">
                <a:latin typeface="宋体" pitchFamily="2" charset="-122"/>
                <a:ea typeface="宋体" pitchFamily="2" charset="-122"/>
              </a:rPr>
              <a:t>i</a:t>
            </a:r>
            <a:r>
              <a:rPr lang="zh-CN" altLang="en-US">
                <a:latin typeface="宋体" pitchFamily="2" charset="-122"/>
                <a:ea typeface="宋体" pitchFamily="2" charset="-122"/>
              </a:rPr>
              <a:t>对变量</a:t>
            </a:r>
            <a:r>
              <a:rPr lang="en-US" altLang="zh-CN">
                <a:latin typeface="宋体" pitchFamily="2" charset="-122"/>
                <a:ea typeface="宋体" pitchFamily="2" charset="-122"/>
              </a:rPr>
              <a:t>x</a:t>
            </a:r>
            <a:r>
              <a:rPr lang="zh-CN" altLang="en-US">
                <a:latin typeface="宋体" pitchFamily="2" charset="-122"/>
                <a:ea typeface="宋体" pitchFamily="2" charset="-122"/>
              </a:rPr>
              <a:t>定值</a:t>
            </a:r>
          </a:p>
        </p:txBody>
      </p:sp>
      <p:sp>
        <p:nvSpPr>
          <p:cNvPr id="355334" name="Line 6"/>
          <p:cNvSpPr>
            <a:spLocks noChangeShapeType="1"/>
          </p:cNvSpPr>
          <p:nvPr/>
        </p:nvSpPr>
        <p:spPr bwMode="auto">
          <a:xfrm>
            <a:off x="1667637" y="1943835"/>
            <a:ext cx="1712" cy="85039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335" name="AutoShape 7"/>
          <p:cNvSpPr>
            <a:spLocks noChangeArrowheads="1"/>
          </p:cNvSpPr>
          <p:nvPr/>
        </p:nvSpPr>
        <p:spPr bwMode="auto">
          <a:xfrm>
            <a:off x="3851920" y="1988840"/>
            <a:ext cx="4343400" cy="457200"/>
          </a:xfrm>
          <a:prstGeom prst="wedgeRoundRectCallout">
            <a:avLst>
              <a:gd name="adj1" fmla="val -85417"/>
              <a:gd name="adj2" fmla="val 21181"/>
              <a:gd name="adj3" fmla="val 16667"/>
            </a:avLst>
          </a:prstGeom>
          <a:solidFill>
            <a:srgbClr val="00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itchFamily="2" charset="-122"/>
                <a:ea typeface="宋体" pitchFamily="2" charset="-122"/>
              </a:rPr>
              <a:t>没有对变量</a:t>
            </a:r>
            <a:r>
              <a:rPr lang="en-US" altLang="zh-CN" dirty="0">
                <a:latin typeface="宋体" pitchFamily="2" charset="-122"/>
                <a:ea typeface="宋体" pitchFamily="2" charset="-122"/>
              </a:rPr>
              <a:t>x</a:t>
            </a:r>
            <a:r>
              <a:rPr lang="zh-CN" altLang="en-US" dirty="0">
                <a:latin typeface="宋体" pitchFamily="2" charset="-122"/>
                <a:ea typeface="宋体" pitchFamily="2" charset="-122"/>
              </a:rPr>
              <a:t>定值的其他语句</a:t>
            </a:r>
          </a:p>
        </p:txBody>
      </p:sp>
      <p:sp>
        <p:nvSpPr>
          <p:cNvPr id="355336" name="Arc 8"/>
          <p:cNvSpPr>
            <a:spLocks/>
          </p:cNvSpPr>
          <p:nvPr/>
        </p:nvSpPr>
        <p:spPr bwMode="auto">
          <a:xfrm flipH="1">
            <a:off x="1286635" y="1943835"/>
            <a:ext cx="164337" cy="850397"/>
          </a:xfrm>
          <a:custGeom>
            <a:avLst/>
            <a:gdLst>
              <a:gd name="G0" fmla="+- 0 0 0"/>
              <a:gd name="G1" fmla="+- 21600 0 0"/>
              <a:gd name="G2" fmla="+- 21600 0 0"/>
              <a:gd name="T0" fmla="*/ 0 w 21600"/>
              <a:gd name="T1" fmla="*/ 0 h 41548"/>
              <a:gd name="T2" fmla="*/ 8286 w 21600"/>
              <a:gd name="T3" fmla="*/ 41548 h 41548"/>
              <a:gd name="T4" fmla="*/ 0 w 21600"/>
              <a:gd name="T5" fmla="*/ 21600 h 41548"/>
            </a:gdLst>
            <a:ahLst/>
            <a:cxnLst>
              <a:cxn ang="0">
                <a:pos x="T0" y="T1"/>
              </a:cxn>
              <a:cxn ang="0">
                <a:pos x="T2" y="T3"/>
              </a:cxn>
              <a:cxn ang="0">
                <a:pos x="T4" y="T5"/>
              </a:cxn>
            </a:cxnLst>
            <a:rect l="0" t="0" r="r" b="b"/>
            <a:pathLst>
              <a:path w="21600" h="41548" fill="none" extrusionOk="0">
                <a:moveTo>
                  <a:pt x="-1" y="0"/>
                </a:moveTo>
                <a:cubicBezTo>
                  <a:pt x="11929" y="0"/>
                  <a:pt x="21600" y="9670"/>
                  <a:pt x="21600" y="21600"/>
                </a:cubicBezTo>
                <a:cubicBezTo>
                  <a:pt x="21600" y="30328"/>
                  <a:pt x="16346" y="38199"/>
                  <a:pt x="8285" y="41547"/>
                </a:cubicBezTo>
              </a:path>
              <a:path w="21600" h="41548" stroke="0" extrusionOk="0">
                <a:moveTo>
                  <a:pt x="-1" y="0"/>
                </a:moveTo>
                <a:cubicBezTo>
                  <a:pt x="11929" y="0"/>
                  <a:pt x="21600" y="9670"/>
                  <a:pt x="21600" y="21600"/>
                </a:cubicBezTo>
                <a:cubicBezTo>
                  <a:pt x="21600" y="30328"/>
                  <a:pt x="16346" y="38199"/>
                  <a:pt x="8285" y="41547"/>
                </a:cubicBezTo>
                <a:lnTo>
                  <a:pt x="0" y="21600"/>
                </a:lnTo>
                <a:close/>
              </a:path>
            </a:pathLst>
          </a:custGeom>
          <a:noFill/>
          <a:ln w="28575" cap="rnd">
            <a:solidFill>
              <a:schemeClr val="accent2"/>
            </a:solidFill>
            <a:prstDash val="sysDot"/>
            <a:round/>
            <a:headEnd/>
            <a:tailEnd type="triangle" w="med" len="me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337" name="Arc 9"/>
          <p:cNvSpPr>
            <a:spLocks/>
          </p:cNvSpPr>
          <p:nvPr/>
        </p:nvSpPr>
        <p:spPr bwMode="auto">
          <a:xfrm>
            <a:off x="1896235" y="1943835"/>
            <a:ext cx="164337" cy="850397"/>
          </a:xfrm>
          <a:custGeom>
            <a:avLst/>
            <a:gdLst>
              <a:gd name="G0" fmla="+- 0 0 0"/>
              <a:gd name="G1" fmla="+- 21600 0 0"/>
              <a:gd name="G2" fmla="+- 21600 0 0"/>
              <a:gd name="T0" fmla="*/ 0 w 21600"/>
              <a:gd name="T1" fmla="*/ 0 h 41548"/>
              <a:gd name="T2" fmla="*/ 8286 w 21600"/>
              <a:gd name="T3" fmla="*/ 41548 h 41548"/>
              <a:gd name="T4" fmla="*/ 0 w 21600"/>
              <a:gd name="T5" fmla="*/ 21600 h 41548"/>
            </a:gdLst>
            <a:ahLst/>
            <a:cxnLst>
              <a:cxn ang="0">
                <a:pos x="T0" y="T1"/>
              </a:cxn>
              <a:cxn ang="0">
                <a:pos x="T2" y="T3"/>
              </a:cxn>
              <a:cxn ang="0">
                <a:pos x="T4" y="T5"/>
              </a:cxn>
            </a:cxnLst>
            <a:rect l="0" t="0" r="r" b="b"/>
            <a:pathLst>
              <a:path w="21600" h="41548" fill="none" extrusionOk="0">
                <a:moveTo>
                  <a:pt x="-1" y="0"/>
                </a:moveTo>
                <a:cubicBezTo>
                  <a:pt x="11929" y="0"/>
                  <a:pt x="21600" y="9670"/>
                  <a:pt x="21600" y="21600"/>
                </a:cubicBezTo>
                <a:cubicBezTo>
                  <a:pt x="21600" y="30328"/>
                  <a:pt x="16346" y="38199"/>
                  <a:pt x="8285" y="41547"/>
                </a:cubicBezTo>
              </a:path>
              <a:path w="21600" h="41548" stroke="0" extrusionOk="0">
                <a:moveTo>
                  <a:pt x="-1" y="0"/>
                </a:moveTo>
                <a:cubicBezTo>
                  <a:pt x="11929" y="0"/>
                  <a:pt x="21600" y="9670"/>
                  <a:pt x="21600" y="21600"/>
                </a:cubicBezTo>
                <a:cubicBezTo>
                  <a:pt x="21600" y="30328"/>
                  <a:pt x="16346" y="38199"/>
                  <a:pt x="8285" y="41547"/>
                </a:cubicBezTo>
                <a:lnTo>
                  <a:pt x="0" y="21600"/>
                </a:lnTo>
                <a:close/>
              </a:path>
            </a:pathLst>
          </a:custGeom>
          <a:noFill/>
          <a:ln w="28575" cap="rnd">
            <a:solidFill>
              <a:schemeClr val="accent2"/>
            </a:solidFill>
            <a:prstDash val="sysDot"/>
            <a:round/>
            <a:headEnd/>
            <a:tailEnd type="triangle" w="med" len="me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338" name="AutoShape 10"/>
          <p:cNvSpPr>
            <a:spLocks noChangeArrowheads="1"/>
          </p:cNvSpPr>
          <p:nvPr/>
        </p:nvSpPr>
        <p:spPr bwMode="auto">
          <a:xfrm>
            <a:off x="3851920" y="2708920"/>
            <a:ext cx="4343400" cy="457200"/>
          </a:xfrm>
          <a:prstGeom prst="wedgeRoundRectCallout">
            <a:avLst>
              <a:gd name="adj1" fmla="val -71766"/>
              <a:gd name="adj2" fmla="val 31748"/>
              <a:gd name="adj3" fmla="val 16667"/>
            </a:avLst>
          </a:prstGeom>
          <a:solidFill>
            <a:srgbClr val="FF99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itchFamily="2" charset="-122"/>
                <a:ea typeface="宋体" pitchFamily="2" charset="-122"/>
              </a:rPr>
              <a:t>语句</a:t>
            </a:r>
            <a:r>
              <a:rPr lang="en-US" altLang="zh-CN" dirty="0">
                <a:latin typeface="宋体" pitchFamily="2" charset="-122"/>
                <a:ea typeface="宋体" pitchFamily="2" charset="-122"/>
              </a:rPr>
              <a:t>j</a:t>
            </a:r>
            <a:r>
              <a:rPr lang="zh-CN" altLang="en-US" dirty="0">
                <a:latin typeface="宋体" pitchFamily="2" charset="-122"/>
                <a:ea typeface="宋体" pitchFamily="2" charset="-122"/>
              </a:rPr>
              <a:t>引用</a:t>
            </a:r>
            <a:r>
              <a:rPr lang="en-US" altLang="zh-CN" dirty="0">
                <a:latin typeface="宋体" pitchFamily="2" charset="-122"/>
                <a:ea typeface="宋体" pitchFamily="2" charset="-122"/>
              </a:rPr>
              <a:t>x</a:t>
            </a:r>
            <a:r>
              <a:rPr lang="zh-CN" altLang="en-US" dirty="0">
                <a:latin typeface="宋体" pitchFamily="2" charset="-122"/>
                <a:ea typeface="宋体" pitchFamily="2" charset="-122"/>
              </a:rPr>
              <a:t>在语句</a:t>
            </a:r>
            <a:r>
              <a:rPr lang="en-US" altLang="zh-CN" dirty="0" err="1">
                <a:latin typeface="宋体" pitchFamily="2" charset="-122"/>
                <a:ea typeface="宋体" pitchFamily="2" charset="-122"/>
              </a:rPr>
              <a:t>i</a:t>
            </a:r>
            <a:r>
              <a:rPr lang="zh-CN" altLang="en-US" dirty="0">
                <a:latin typeface="宋体" pitchFamily="2" charset="-122"/>
                <a:ea typeface="宋体" pitchFamily="2" charset="-122"/>
              </a:rPr>
              <a:t>处定的值</a:t>
            </a:r>
          </a:p>
        </p:txBody>
      </p:sp>
    </p:spTree>
    <p:extLst>
      <p:ext uri="{BB962C8B-B14F-4D97-AF65-F5344CB8AC3E}">
        <p14:creationId xmlns:p14="http://schemas.microsoft.com/office/powerpoint/2010/main" val="36132692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wipe(up)">
                                      <p:cBhvr>
                                        <p:cTn id="7" dur="500"/>
                                        <p:tgtEl>
                                          <p:spTgt spid="35533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5331">
                                            <p:txEl>
                                              <p:pRg st="1" end="1"/>
                                            </p:txEl>
                                          </p:spTgt>
                                        </p:tgtEl>
                                        <p:attrNameLst>
                                          <p:attrName>style.visibility</p:attrName>
                                        </p:attrNameLst>
                                      </p:cBhvr>
                                      <p:to>
                                        <p:strVal val="visible"/>
                                      </p:to>
                                    </p:set>
                                    <p:animEffect transition="in" filter="wipe(up)">
                                      <p:cBhvr>
                                        <p:cTn id="11" dur="500"/>
                                        <p:tgtEl>
                                          <p:spTgt spid="35533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5334"/>
                                        </p:tgtEl>
                                        <p:attrNameLst>
                                          <p:attrName>style.visibility</p:attrName>
                                        </p:attrNameLst>
                                      </p:cBhvr>
                                      <p:to>
                                        <p:strVal val="visible"/>
                                      </p:to>
                                    </p:set>
                                    <p:animEffect transition="in" filter="wipe(up)">
                                      <p:cBhvr>
                                        <p:cTn id="15" dur="500"/>
                                        <p:tgtEl>
                                          <p:spTgt spid="35533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5331">
                                            <p:txEl>
                                              <p:pRg st="5" end="5"/>
                                            </p:txEl>
                                          </p:spTgt>
                                        </p:tgtEl>
                                        <p:attrNameLst>
                                          <p:attrName>style.visibility</p:attrName>
                                        </p:attrNameLst>
                                      </p:cBhvr>
                                      <p:to>
                                        <p:strVal val="visible"/>
                                      </p:to>
                                    </p:set>
                                    <p:animEffect transition="in" filter="wipe(up)">
                                      <p:cBhvr>
                                        <p:cTn id="19" dur="500"/>
                                        <p:tgtEl>
                                          <p:spTgt spid="3553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5333"/>
                                        </p:tgtEl>
                                        <p:attrNameLst>
                                          <p:attrName>style.visibility</p:attrName>
                                        </p:attrNameLst>
                                      </p:cBhvr>
                                      <p:to>
                                        <p:strVal val="visible"/>
                                      </p:to>
                                    </p:set>
                                    <p:animEffect transition="in" filter="wipe(left)">
                                      <p:cBhvr>
                                        <p:cTn id="24" dur="500"/>
                                        <p:tgtEl>
                                          <p:spTgt spid="35533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55336"/>
                                        </p:tgtEl>
                                        <p:attrNameLst>
                                          <p:attrName>style.visibility</p:attrName>
                                        </p:attrNameLst>
                                      </p:cBhvr>
                                      <p:to>
                                        <p:strVal val="visible"/>
                                      </p:to>
                                    </p:set>
                                    <p:animEffect transition="in" filter="strips(downRight)">
                                      <p:cBhvr>
                                        <p:cTn id="29" dur="500"/>
                                        <p:tgtEl>
                                          <p:spTgt spid="355336"/>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355337"/>
                                        </p:tgtEl>
                                        <p:attrNameLst>
                                          <p:attrName>style.visibility</p:attrName>
                                        </p:attrNameLst>
                                      </p:cBhvr>
                                      <p:to>
                                        <p:strVal val="visible"/>
                                      </p:to>
                                    </p:set>
                                    <p:animEffect transition="in" filter="strips(downLeft)">
                                      <p:cBhvr>
                                        <p:cTn id="32" dur="500"/>
                                        <p:tgtEl>
                                          <p:spTgt spid="35533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55335"/>
                                        </p:tgtEl>
                                        <p:attrNameLst>
                                          <p:attrName>style.visibility</p:attrName>
                                        </p:attrNameLst>
                                      </p:cBhvr>
                                      <p:to>
                                        <p:strVal val="visible"/>
                                      </p:to>
                                    </p:set>
                                    <p:animEffect transition="in" filter="wipe(left)">
                                      <p:cBhvr>
                                        <p:cTn id="36" dur="500"/>
                                        <p:tgtEl>
                                          <p:spTgt spid="35533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5338"/>
                                        </p:tgtEl>
                                        <p:attrNameLst>
                                          <p:attrName>style.visibility</p:attrName>
                                        </p:attrNameLst>
                                      </p:cBhvr>
                                      <p:to>
                                        <p:strVal val="visible"/>
                                      </p:to>
                                    </p:set>
                                    <p:animEffect transition="in" filter="wipe(left)">
                                      <p:cBhvr>
                                        <p:cTn id="41" dur="500"/>
                                        <p:tgtEl>
                                          <p:spTgt spid="3553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5332">
                                            <p:txEl>
                                              <p:pRg st="0" end="0"/>
                                            </p:txEl>
                                          </p:spTgt>
                                        </p:tgtEl>
                                        <p:attrNameLst>
                                          <p:attrName>style.visibility</p:attrName>
                                        </p:attrNameLst>
                                      </p:cBhvr>
                                      <p:to>
                                        <p:strVal val="visible"/>
                                      </p:to>
                                    </p:set>
                                    <p:animEffect transition="in" filter="wipe(up)">
                                      <p:cBhvr>
                                        <p:cTn id="46" dur="500"/>
                                        <p:tgtEl>
                                          <p:spTgt spid="355332">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55332">
                                            <p:txEl>
                                              <p:pRg st="1" end="1"/>
                                            </p:txEl>
                                          </p:spTgt>
                                        </p:tgtEl>
                                        <p:attrNameLst>
                                          <p:attrName>style.visibility</p:attrName>
                                        </p:attrNameLst>
                                      </p:cBhvr>
                                      <p:to>
                                        <p:strVal val="visible"/>
                                      </p:to>
                                    </p:set>
                                    <p:animEffect transition="in" filter="wipe(up)">
                                      <p:cBhvr>
                                        <p:cTn id="51" dur="500"/>
                                        <p:tgtEl>
                                          <p:spTgt spid="355332">
                                            <p:txEl>
                                              <p:pRg st="1" end="1"/>
                                            </p:txEl>
                                          </p:spTgt>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355332">
                                            <p:txEl>
                                              <p:pRg st="2" end="2"/>
                                            </p:txEl>
                                          </p:spTgt>
                                        </p:tgtEl>
                                        <p:attrNameLst>
                                          <p:attrName>style.visibility</p:attrName>
                                        </p:attrNameLst>
                                      </p:cBhvr>
                                      <p:to>
                                        <p:strVal val="visible"/>
                                      </p:to>
                                    </p:set>
                                    <p:animEffect transition="in" filter="wipe(up)">
                                      <p:cBhvr>
                                        <p:cTn id="55" dur="500"/>
                                        <p:tgtEl>
                                          <p:spTgt spid="355332">
                                            <p:txEl>
                                              <p:pRg st="2" end="2"/>
                                            </p:txEl>
                                          </p:spTgt>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355332">
                                            <p:txEl>
                                              <p:pRg st="3" end="3"/>
                                            </p:txEl>
                                          </p:spTgt>
                                        </p:tgtEl>
                                        <p:attrNameLst>
                                          <p:attrName>style.visibility</p:attrName>
                                        </p:attrNameLst>
                                      </p:cBhvr>
                                      <p:to>
                                        <p:strVal val="visible"/>
                                      </p:to>
                                    </p:set>
                                    <p:animEffect transition="in" filter="wipe(up)">
                                      <p:cBhvr>
                                        <p:cTn id="59" dur="500"/>
                                        <p:tgtEl>
                                          <p:spTgt spid="355332">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55332">
                                            <p:txEl>
                                              <p:pRg st="4" end="4"/>
                                            </p:txEl>
                                          </p:spTgt>
                                        </p:tgtEl>
                                        <p:attrNameLst>
                                          <p:attrName>style.visibility</p:attrName>
                                        </p:attrNameLst>
                                      </p:cBhvr>
                                      <p:to>
                                        <p:strVal val="visible"/>
                                      </p:to>
                                    </p:set>
                                    <p:animEffect transition="in" filter="wipe(up)">
                                      <p:cBhvr>
                                        <p:cTn id="64" dur="500"/>
                                        <p:tgtEl>
                                          <p:spTgt spid="355332">
                                            <p:txEl>
                                              <p:pRg st="4" end="4"/>
                                            </p:txEl>
                                          </p:spTgt>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355332">
                                            <p:txEl>
                                              <p:pRg st="5" end="5"/>
                                            </p:txEl>
                                          </p:spTgt>
                                        </p:tgtEl>
                                        <p:attrNameLst>
                                          <p:attrName>style.visibility</p:attrName>
                                        </p:attrNameLst>
                                      </p:cBhvr>
                                      <p:to>
                                        <p:strVal val="visible"/>
                                      </p:to>
                                    </p:set>
                                    <p:animEffect transition="in" filter="wipe(up)">
                                      <p:cBhvr>
                                        <p:cTn id="68" dur="500"/>
                                        <p:tgtEl>
                                          <p:spTgt spid="3553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uiExpand="1" build="p" autoUpdateAnimBg="0"/>
      <p:bldP spid="355332" grpId="0" uiExpand="1" build="p" bldLvl="2" autoUpdateAnimBg="0"/>
      <p:bldP spid="355333" grpId="0" animBg="1"/>
      <p:bldP spid="355334" grpId="0" animBg="1"/>
      <p:bldP spid="355335" grpId="0" animBg="1"/>
      <p:bldP spid="355336" grpId="0" animBg="1"/>
      <p:bldP spid="355337" grpId="0" animBg="1"/>
      <p:bldP spid="35533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CF4E1E-4F48-48E6-88CC-2AA26E659005}" type="slidenum">
              <a:rPr lang="en-US" altLang="zh-CN"/>
              <a:pPr/>
              <a:t>2</a:t>
            </a:fld>
            <a:endParaRPr lang="en-US" altLang="zh-CN"/>
          </a:p>
        </p:txBody>
      </p:sp>
      <p:sp>
        <p:nvSpPr>
          <p:cNvPr id="415746" name="Rectangle 2"/>
          <p:cNvSpPr>
            <a:spLocks noGrp="1" noChangeArrowheads="1"/>
          </p:cNvSpPr>
          <p:nvPr>
            <p:ph type="title"/>
          </p:nvPr>
        </p:nvSpPr>
        <p:spPr/>
        <p:txBody>
          <a:bodyPr/>
          <a:lstStyle/>
          <a:p>
            <a:r>
              <a:rPr lang="en-US" altLang="zh-CN"/>
              <a:t>§9  </a:t>
            </a:r>
            <a:r>
              <a:rPr lang="zh-CN" altLang="en-US"/>
              <a:t>目标代码生成</a:t>
            </a:r>
          </a:p>
        </p:txBody>
      </p:sp>
      <p:sp>
        <p:nvSpPr>
          <p:cNvPr id="415747" name="Rectangle 3"/>
          <p:cNvSpPr>
            <a:spLocks noGrp="1" noChangeArrowheads="1"/>
          </p:cNvSpPr>
          <p:nvPr>
            <p:ph type="body" idx="1"/>
          </p:nvPr>
        </p:nvSpPr>
        <p:spPr>
          <a:xfrm>
            <a:off x="395288" y="1360488"/>
            <a:ext cx="8335962" cy="5173662"/>
          </a:xfrm>
        </p:spPr>
        <p:txBody>
          <a:bodyPr/>
          <a:lstStyle/>
          <a:p>
            <a:pPr>
              <a:buFont typeface="Monotype Sorts" pitchFamily="2" charset="2"/>
              <a:buNone/>
            </a:pPr>
            <a:r>
              <a:rPr lang="en-US" altLang="zh-CN" dirty="0">
                <a:latin typeface="宋体" pitchFamily="2" charset="-122"/>
              </a:rPr>
              <a:t>9.1  </a:t>
            </a:r>
            <a:r>
              <a:rPr lang="zh-CN" altLang="en-US" dirty="0" smtClean="0">
                <a:latin typeface="宋体" pitchFamily="2" charset="-122"/>
              </a:rPr>
              <a:t>目标代码生成</a:t>
            </a:r>
            <a:r>
              <a:rPr lang="zh-CN" altLang="en-US" dirty="0">
                <a:latin typeface="宋体" pitchFamily="2" charset="-122"/>
              </a:rPr>
              <a:t>概述</a:t>
            </a:r>
          </a:p>
          <a:p>
            <a:pPr>
              <a:buFont typeface="Monotype Sorts" pitchFamily="2" charset="2"/>
              <a:buNone/>
            </a:pPr>
            <a:r>
              <a:rPr lang="en-US" altLang="zh-CN" dirty="0">
                <a:latin typeface="宋体" pitchFamily="2" charset="-122"/>
              </a:rPr>
              <a:t>9.2  </a:t>
            </a:r>
            <a:r>
              <a:rPr lang="zh-CN" altLang="en-US" dirty="0">
                <a:latin typeface="宋体" pitchFamily="2" charset="-122"/>
              </a:rPr>
              <a:t>基本块与流图</a:t>
            </a:r>
          </a:p>
          <a:p>
            <a:pPr>
              <a:buFont typeface="Monotype Sorts" pitchFamily="2" charset="2"/>
              <a:buNone/>
            </a:pPr>
            <a:r>
              <a:rPr lang="en-US" altLang="zh-CN" dirty="0">
                <a:latin typeface="宋体" pitchFamily="2" charset="-122"/>
              </a:rPr>
              <a:t>9.3  </a:t>
            </a:r>
            <a:r>
              <a:rPr lang="zh-CN" altLang="en-US" dirty="0" smtClean="0">
                <a:latin typeface="宋体" pitchFamily="2" charset="-122"/>
              </a:rPr>
              <a:t>下次引用信息</a:t>
            </a:r>
            <a:endParaRPr lang="en-US" altLang="zh-CN" dirty="0" smtClean="0">
              <a:latin typeface="宋体" pitchFamily="2" charset="-122"/>
            </a:endParaRPr>
          </a:p>
          <a:p>
            <a:pPr>
              <a:buFont typeface="Monotype Sorts" pitchFamily="2" charset="2"/>
              <a:buNone/>
            </a:pPr>
            <a:r>
              <a:rPr lang="en-US" altLang="zh-CN" dirty="0" smtClean="0">
                <a:latin typeface="宋体" pitchFamily="2" charset="-122"/>
              </a:rPr>
              <a:t>9.4  </a:t>
            </a:r>
            <a:r>
              <a:rPr lang="zh-CN" altLang="en-US" dirty="0" smtClean="0">
                <a:latin typeface="宋体" pitchFamily="2" charset="-122"/>
              </a:rPr>
              <a:t>一</a:t>
            </a:r>
            <a:r>
              <a:rPr lang="zh-CN" altLang="en-US" dirty="0">
                <a:latin typeface="宋体" pitchFamily="2" charset="-122"/>
              </a:rPr>
              <a:t>个简单的代码生成程序</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7B52674-50DF-4618-87B0-2B8CBEE2E37A}" type="slidenum">
              <a:rPr lang="en-US" altLang="zh-CN"/>
              <a:pPr/>
              <a:t>20</a:t>
            </a:fld>
            <a:endParaRPr lang="en-US" altLang="zh-CN"/>
          </a:p>
        </p:txBody>
      </p:sp>
      <p:sp>
        <p:nvSpPr>
          <p:cNvPr id="357378" name="Rectangle 2"/>
          <p:cNvSpPr>
            <a:spLocks noGrp="1" noChangeArrowheads="1"/>
          </p:cNvSpPr>
          <p:nvPr>
            <p:ph type="title"/>
          </p:nvPr>
        </p:nvSpPr>
        <p:spPr>
          <a:xfrm>
            <a:off x="251520" y="76200"/>
            <a:ext cx="720080" cy="1752600"/>
          </a:xfrm>
        </p:spPr>
        <p:txBody>
          <a:bodyPr/>
          <a:lstStyle/>
          <a:p>
            <a:pPr algn="ctr"/>
            <a:r>
              <a:rPr lang="zh-CN" altLang="en-US" dirty="0">
                <a:latin typeface="Verdana" pitchFamily="34" charset="0"/>
              </a:rPr>
              <a:t>算法</a:t>
            </a:r>
          </a:p>
        </p:txBody>
      </p:sp>
      <p:sp>
        <p:nvSpPr>
          <p:cNvPr id="357379" name="Rectangle 3"/>
          <p:cNvSpPr>
            <a:spLocks noGrp="1" noChangeArrowheads="1"/>
          </p:cNvSpPr>
          <p:nvPr>
            <p:ph type="body" idx="1"/>
          </p:nvPr>
        </p:nvSpPr>
        <p:spPr>
          <a:xfrm>
            <a:off x="971600" y="304800"/>
            <a:ext cx="7920880" cy="6324600"/>
          </a:xfrm>
        </p:spPr>
        <p:txBody>
          <a:bodyPr/>
          <a:lstStyle/>
          <a:p>
            <a:pPr algn="just">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输入</a:t>
            </a:r>
            <a:r>
              <a:rPr lang="zh-CN" altLang="en-US" sz="2400" dirty="0">
                <a:latin typeface="Times New Roman" panose="02020603050405020304" pitchFamily="18" charset="0"/>
                <a:cs typeface="Times New Roman" panose="02020603050405020304" pitchFamily="18" charset="0"/>
              </a:rPr>
              <a:t>：组成基本块的三地址语句</a:t>
            </a:r>
            <a:r>
              <a:rPr lang="zh-CN" altLang="en-US" sz="2400" dirty="0" smtClean="0">
                <a:latin typeface="Times New Roman" panose="02020603050405020304" pitchFamily="18" charset="0"/>
                <a:cs typeface="Times New Roman" panose="02020603050405020304" pitchFamily="18" charset="0"/>
              </a:rPr>
              <a:t>序列。</a:t>
            </a:r>
            <a:endParaRPr lang="zh-CN" altLang="en-US" sz="2400" dirty="0">
              <a:latin typeface="Times New Roman" panose="02020603050405020304" pitchFamily="18" charset="0"/>
              <a:cs typeface="Times New Roman" panose="02020603050405020304" pitchFamily="18" charset="0"/>
            </a:endParaRPr>
          </a:p>
          <a:p>
            <a:pPr algn="just">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输出</a:t>
            </a:r>
            <a:r>
              <a:rPr lang="zh-CN" altLang="en-US" sz="2400" dirty="0">
                <a:latin typeface="Times New Roman" panose="02020603050405020304" pitchFamily="18" charset="0"/>
                <a:cs typeface="Times New Roman" panose="02020603050405020304" pitchFamily="18" charset="0"/>
              </a:rPr>
              <a:t>：基本块中</a:t>
            </a:r>
            <a:r>
              <a:rPr lang="zh-CN" altLang="en-US" sz="2400" dirty="0" smtClean="0">
                <a:latin typeface="Times New Roman" panose="02020603050405020304" pitchFamily="18" charset="0"/>
                <a:cs typeface="Times New Roman" panose="02020603050405020304" pitchFamily="18" charset="0"/>
              </a:rPr>
              <a:t>各</a:t>
            </a:r>
            <a:r>
              <a:rPr lang="zh-CN" altLang="en-US" sz="2400" dirty="0">
                <a:latin typeface="Times New Roman" panose="02020603050405020304" pitchFamily="18" charset="0"/>
                <a:cs typeface="Times New Roman" panose="02020603050405020304" pitchFamily="18" charset="0"/>
              </a:rPr>
              <a:t>变量</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下次引用</a:t>
            </a:r>
            <a:r>
              <a:rPr lang="zh-CN" altLang="en-US" sz="2400" dirty="0" smtClean="0">
                <a:latin typeface="Times New Roman" panose="02020603050405020304" pitchFamily="18" charset="0"/>
                <a:cs typeface="Times New Roman" panose="02020603050405020304" pitchFamily="18" charset="0"/>
              </a:rPr>
              <a:t>信息。</a:t>
            </a:r>
            <a:endParaRPr lang="zh-CN" altLang="en-US" sz="2400" dirty="0">
              <a:latin typeface="Times New Roman" panose="02020603050405020304" pitchFamily="18" charset="0"/>
              <a:cs typeface="Times New Roman" panose="02020603050405020304" pitchFamily="18" charset="0"/>
            </a:endParaRPr>
          </a:p>
          <a:p>
            <a:pPr>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方法</a:t>
            </a:r>
            <a:r>
              <a:rPr lang="zh-CN" altLang="en-US" sz="2400" dirty="0">
                <a:latin typeface="Times New Roman" panose="02020603050405020304" pitchFamily="18" charset="0"/>
                <a:cs typeface="Times New Roman" panose="02020603050405020304" pitchFamily="18" charset="0"/>
              </a:rPr>
              <a:t>：</a:t>
            </a:r>
          </a:p>
          <a:p>
            <a:pPr>
              <a:buFontTx/>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把基本块中各变量在符号表中的下次引用信息域置为“</a:t>
            </a:r>
            <a:r>
              <a:rPr lang="zh-CN" altLang="en-US" sz="2400" dirty="0">
                <a:solidFill>
                  <a:srgbClr val="0000FF"/>
                </a:solidFill>
                <a:latin typeface="Times New Roman" panose="02020603050405020304" pitchFamily="18" charset="0"/>
                <a:cs typeface="Times New Roman" panose="02020603050405020304" pitchFamily="18" charset="0"/>
              </a:rPr>
              <a:t>无下次引用</a:t>
            </a:r>
            <a:r>
              <a:rPr lang="zh-CN" altLang="en-US" sz="2400" dirty="0">
                <a:latin typeface="Times New Roman" panose="02020603050405020304" pitchFamily="18" charset="0"/>
                <a:cs typeface="Times New Roman" panose="02020603050405020304" pitchFamily="18" charset="0"/>
              </a:rPr>
              <a:t>”、活跃信息域置为“</a:t>
            </a:r>
            <a:r>
              <a:rPr lang="zh-CN" altLang="en-US" sz="2400" dirty="0">
                <a:solidFill>
                  <a:srgbClr val="0000FF"/>
                </a:solidFill>
                <a:latin typeface="Times New Roman" panose="02020603050405020304" pitchFamily="18" charset="0"/>
                <a:cs typeface="Times New Roman" panose="02020603050405020304" pitchFamily="18" charset="0"/>
              </a:rPr>
              <a:t>活跃</a:t>
            </a:r>
            <a:r>
              <a:rPr lang="zh-CN" altLang="en-US" sz="2400" dirty="0">
                <a:latin typeface="Times New Roman" panose="02020603050405020304" pitchFamily="18" charset="0"/>
                <a:cs typeface="Times New Roman" panose="02020603050405020304" pitchFamily="18" charset="0"/>
              </a:rPr>
              <a:t>”。</a:t>
            </a:r>
          </a:p>
          <a:p>
            <a:pPr>
              <a:buFontTx/>
              <a:buNone/>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从基本块出口到入口</a:t>
            </a:r>
            <a:r>
              <a:rPr lang="zh-CN" altLang="en-US" sz="2400" dirty="0">
                <a:solidFill>
                  <a:srgbClr val="FF0000"/>
                </a:solidFill>
                <a:latin typeface="Times New Roman" panose="02020603050405020304" pitchFamily="18" charset="0"/>
                <a:cs typeface="Times New Roman" panose="02020603050405020304" pitchFamily="18" charset="0"/>
              </a:rPr>
              <a:t>由后向前</a:t>
            </a:r>
            <a:r>
              <a:rPr lang="zh-CN" altLang="en-US" sz="2400" dirty="0">
                <a:latin typeface="Times New Roman" panose="02020603050405020304" pitchFamily="18" charset="0"/>
                <a:cs typeface="Times New Roman" panose="02020603050405020304" pitchFamily="18" charset="0"/>
              </a:rPr>
              <a:t>依次处理各语句，对每个三地址语句 </a:t>
            </a:r>
            <a:r>
              <a:rPr lang="en-US" altLang="zh-CN" sz="2400" dirty="0">
                <a:solidFill>
                  <a:srgbClr val="FF0000"/>
                </a:solidFill>
                <a:latin typeface="Times New Roman" panose="02020603050405020304" pitchFamily="18" charset="0"/>
                <a:cs typeface="Times New Roman" panose="02020603050405020304" pitchFamily="18" charset="0"/>
              </a:rPr>
              <a:t>i:  x:=y op z</a:t>
            </a:r>
            <a:r>
              <a:rPr lang="zh-CN" altLang="en-US" sz="2400" dirty="0">
                <a:latin typeface="Times New Roman" panose="02020603050405020304" pitchFamily="18" charset="0"/>
                <a:cs typeface="Times New Roman" panose="02020603050405020304" pitchFamily="18" charset="0"/>
              </a:rPr>
              <a:t>，依次执行下述步骤：</a:t>
            </a:r>
          </a:p>
          <a:p>
            <a:pPr marL="927100" lvl="1" indent="-393700">
              <a:buFontTx/>
              <a:buNone/>
            </a:pPr>
            <a:r>
              <a:rPr lang="en-US" altLang="zh-CN" dirty="0" smtClean="0">
                <a:latin typeface="宋体"/>
                <a:ea typeface="宋体"/>
                <a:cs typeface="Times New Roman" panose="02020603050405020304" pitchFamily="18" charset="0"/>
              </a:rPr>
              <a:t>①</a:t>
            </a:r>
            <a:r>
              <a:rPr lang="zh-CN" altLang="en-US" dirty="0" smtClean="0">
                <a:latin typeface="Times New Roman" panose="02020603050405020304" pitchFamily="18" charset="0"/>
                <a:cs typeface="Times New Roman" panose="02020603050405020304" pitchFamily="18" charset="0"/>
              </a:rPr>
              <a:t>把</a:t>
            </a:r>
            <a:r>
              <a:rPr lang="zh-CN" altLang="en-US" dirty="0">
                <a:latin typeface="Times New Roman" panose="02020603050405020304" pitchFamily="18" charset="0"/>
                <a:cs typeface="Times New Roman" panose="02020603050405020304" pitchFamily="18" charset="0"/>
              </a:rPr>
              <a:t>当前符号表</a:t>
            </a:r>
            <a:r>
              <a:rPr lang="zh-CN" altLang="en-US" dirty="0" smtClean="0">
                <a:latin typeface="Times New Roman" panose="02020603050405020304" pitchFamily="18" charset="0"/>
                <a:cs typeface="Times New Roman" panose="02020603050405020304" pitchFamily="18" charset="0"/>
              </a:rPr>
              <a:t>中变量 </a:t>
            </a:r>
            <a:r>
              <a:rPr lang="en-US" altLang="zh-CN" dirty="0" smtClean="0">
                <a:solidFill>
                  <a:srgbClr val="FF0000"/>
                </a:solidFill>
                <a:latin typeface="Times New Roman" panose="02020603050405020304" pitchFamily="18" charset="0"/>
                <a:cs typeface="Times New Roman" panose="02020603050405020304" pitchFamily="18" charset="0"/>
              </a:rPr>
              <a:t>x </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下次引用信息和活跃信息附加到语句</a:t>
            </a:r>
            <a:r>
              <a:rPr lang="zh-CN" altLang="en-US" dirty="0">
                <a:solidFill>
                  <a:srgbClr val="FF0000"/>
                </a:solidFill>
                <a:latin typeface="Times New Roman" panose="02020603050405020304" pitchFamily="18" charset="0"/>
                <a:cs typeface="Times New Roman" panose="02020603050405020304" pitchFamily="18" charset="0"/>
              </a:rPr>
              <a:t> </a:t>
            </a:r>
            <a:r>
              <a:rPr lang="zh-CN" altLang="en-US" dirty="0" smtClean="0">
                <a:solidFill>
                  <a:srgbClr val="FF0000"/>
                </a:solidFill>
                <a:latin typeface="Times New Roman" panose="02020603050405020304" pitchFamily="18" charset="0"/>
                <a:cs typeface="Times New Roman" panose="02020603050405020304" pitchFamily="18" charset="0"/>
              </a:rPr>
              <a:t> </a:t>
            </a:r>
            <a:r>
              <a:rPr lang="en-US" altLang="zh-CN" dirty="0" err="1" smtClean="0">
                <a:solidFill>
                  <a:srgbClr val="FF0000"/>
                </a:solidFill>
                <a:latin typeface="Times New Roman" panose="02020603050405020304" pitchFamily="18" charset="0"/>
                <a:cs typeface="Times New Roman" panose="02020603050405020304" pitchFamily="18" charset="0"/>
              </a:rPr>
              <a:t>i</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上</a:t>
            </a:r>
            <a:r>
              <a:rPr lang="zh-CN" altLang="en-US" dirty="0">
                <a:latin typeface="Times New Roman" panose="02020603050405020304" pitchFamily="18" charset="0"/>
                <a:cs typeface="Times New Roman" panose="02020603050405020304" pitchFamily="18" charset="0"/>
              </a:rPr>
              <a:t>；</a:t>
            </a:r>
          </a:p>
          <a:p>
            <a:pPr marL="927100" lvl="1" indent="-393700">
              <a:buFontTx/>
              <a:buNone/>
            </a:pPr>
            <a:r>
              <a:rPr lang="en-US" altLang="zh-CN" dirty="0" smtClean="0">
                <a:latin typeface="宋体"/>
                <a:ea typeface="宋体"/>
                <a:cs typeface="Times New Roman" panose="02020603050405020304" pitchFamily="18" charset="0"/>
              </a:rPr>
              <a:t>②</a:t>
            </a:r>
            <a:r>
              <a:rPr lang="zh-CN" altLang="en-US" dirty="0" smtClean="0">
                <a:latin typeface="Times New Roman" panose="02020603050405020304" pitchFamily="18" charset="0"/>
                <a:cs typeface="Times New Roman" panose="02020603050405020304" pitchFamily="18" charset="0"/>
              </a:rPr>
              <a:t>把</a:t>
            </a:r>
            <a:r>
              <a:rPr lang="zh-CN" altLang="en-US" dirty="0">
                <a:latin typeface="Times New Roman" panose="02020603050405020304" pitchFamily="18" charset="0"/>
                <a:cs typeface="Times New Roman" panose="02020603050405020304" pitchFamily="18" charset="0"/>
              </a:rPr>
              <a:t>符号表中</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的下次引用</a:t>
            </a:r>
            <a:r>
              <a:rPr lang="zh-CN" altLang="en-US" dirty="0" smtClean="0">
                <a:latin typeface="Times New Roman" panose="02020603050405020304" pitchFamily="18" charset="0"/>
                <a:cs typeface="Times New Roman" panose="02020603050405020304" pitchFamily="18" charset="0"/>
              </a:rPr>
              <a:t>信息置</a:t>
            </a:r>
            <a:r>
              <a:rPr lang="zh-CN" altLang="en-US" dirty="0">
                <a:latin typeface="Times New Roman" panose="02020603050405020304" pitchFamily="18" charset="0"/>
                <a:cs typeface="Times New Roman" panose="02020603050405020304" pitchFamily="18" charset="0"/>
              </a:rPr>
              <a:t>为</a:t>
            </a:r>
            <a:r>
              <a:rPr lang="zh-CN" altLang="en-US" dirty="0" smtClean="0">
                <a:latin typeface="Times New Roman" panose="02020603050405020304" pitchFamily="18" charset="0"/>
                <a:cs typeface="Times New Roman" panose="02020603050405020304" pitchFamily="18" charset="0"/>
              </a:rPr>
              <a:t>“无下次引用”，活跃信息置为“非活跃”</a:t>
            </a:r>
            <a:r>
              <a:rPr lang="zh-CN" altLang="en-US" dirty="0">
                <a:latin typeface="Times New Roman" panose="02020603050405020304" pitchFamily="18" charset="0"/>
                <a:cs typeface="Times New Roman" panose="02020603050405020304" pitchFamily="18" charset="0"/>
              </a:rPr>
              <a:t>；</a:t>
            </a:r>
          </a:p>
          <a:p>
            <a:pPr marL="927100" lvl="1" indent="-393700">
              <a:buFontTx/>
              <a:buNone/>
            </a:pPr>
            <a:r>
              <a:rPr lang="en-US" altLang="zh-CN" dirty="0" smtClean="0">
                <a:latin typeface="宋体"/>
                <a:ea typeface="宋体"/>
                <a:cs typeface="Times New Roman" panose="02020603050405020304" pitchFamily="18" charset="0"/>
              </a:rPr>
              <a:t>③</a:t>
            </a:r>
            <a:r>
              <a:rPr lang="zh-CN" altLang="en-US" dirty="0" smtClean="0">
                <a:latin typeface="Times New Roman" panose="02020603050405020304" pitchFamily="18" charset="0"/>
                <a:cs typeface="Times New Roman" panose="02020603050405020304" pitchFamily="18" charset="0"/>
              </a:rPr>
              <a:t>把</a:t>
            </a:r>
            <a:r>
              <a:rPr lang="zh-CN" altLang="en-US" dirty="0">
                <a:latin typeface="Times New Roman" panose="02020603050405020304" pitchFamily="18" charset="0"/>
                <a:cs typeface="Times New Roman" panose="02020603050405020304" pitchFamily="18" charset="0"/>
              </a:rPr>
              <a:t>当前符号表中变量</a:t>
            </a:r>
            <a:r>
              <a:rPr lang="en-US" altLang="zh-CN" dirty="0">
                <a:solidFill>
                  <a:srgbClr val="0000FF"/>
                </a:solidFill>
                <a:latin typeface="Times New Roman" panose="02020603050405020304" pitchFamily="18" charset="0"/>
                <a:cs typeface="Times New Roman" panose="02020603050405020304" pitchFamily="18" charset="0"/>
              </a:rPr>
              <a:t>y</a:t>
            </a:r>
            <a:r>
              <a:rPr lang="zh-CN" altLang="en-US" dirty="0">
                <a:solidFill>
                  <a:srgbClr val="0000FF"/>
                </a:solidFill>
                <a:latin typeface="Times New Roman" panose="02020603050405020304" pitchFamily="18" charset="0"/>
                <a:cs typeface="Times New Roman" panose="02020603050405020304" pitchFamily="18" charset="0"/>
              </a:rPr>
              <a:t>和</a:t>
            </a:r>
            <a:r>
              <a:rPr lang="en-US" altLang="zh-CN" dirty="0">
                <a:solidFill>
                  <a:srgbClr val="0000FF"/>
                </a:solidFill>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的下次引用信息和</a:t>
            </a:r>
            <a:r>
              <a:rPr lang="zh-CN" altLang="en-US" dirty="0" smtClean="0">
                <a:latin typeface="Times New Roman" panose="02020603050405020304" pitchFamily="18" charset="0"/>
                <a:cs typeface="Times New Roman" panose="02020603050405020304" pitchFamily="18" charset="0"/>
              </a:rPr>
              <a:t>活跃信息</a:t>
            </a:r>
            <a:r>
              <a:rPr lang="zh-CN" altLang="en-US" dirty="0">
                <a:latin typeface="Times New Roman" panose="02020603050405020304" pitchFamily="18" charset="0"/>
                <a:cs typeface="Times New Roman" panose="02020603050405020304" pitchFamily="18" charset="0"/>
              </a:rPr>
              <a:t>附加到</a:t>
            </a:r>
            <a:r>
              <a:rPr lang="zh-CN" altLang="en-US" dirty="0" smtClean="0">
                <a:latin typeface="Times New Roman" panose="02020603050405020304" pitchFamily="18" charset="0"/>
                <a:cs typeface="Times New Roman" panose="02020603050405020304" pitchFamily="18" charset="0"/>
              </a:rPr>
              <a:t>语句  </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上</a:t>
            </a:r>
            <a:r>
              <a:rPr lang="zh-CN" altLang="en-US" dirty="0">
                <a:latin typeface="Times New Roman" panose="02020603050405020304" pitchFamily="18" charset="0"/>
                <a:cs typeface="Times New Roman" panose="02020603050405020304" pitchFamily="18" charset="0"/>
              </a:rPr>
              <a:t>；</a:t>
            </a:r>
          </a:p>
          <a:p>
            <a:pPr marL="927100" lvl="1" indent="-393700">
              <a:buFontTx/>
              <a:buNone/>
            </a:pPr>
            <a:r>
              <a:rPr lang="en-US" altLang="zh-CN" dirty="0" smtClean="0">
                <a:latin typeface="宋体"/>
                <a:ea typeface="宋体"/>
                <a:cs typeface="Times New Roman" panose="02020603050405020304" pitchFamily="18" charset="0"/>
              </a:rPr>
              <a:t>④</a:t>
            </a:r>
            <a:r>
              <a:rPr lang="zh-CN" altLang="en-US" dirty="0" smtClean="0">
                <a:latin typeface="Times New Roman" panose="02020603050405020304" pitchFamily="18" charset="0"/>
                <a:cs typeface="Times New Roman" panose="02020603050405020304" pitchFamily="18" charset="0"/>
              </a:rPr>
              <a:t>把</a:t>
            </a:r>
            <a:r>
              <a:rPr lang="zh-CN" altLang="en-US" dirty="0">
                <a:latin typeface="Times New Roman" panose="02020603050405020304" pitchFamily="18" charset="0"/>
                <a:cs typeface="Times New Roman" panose="02020603050405020304" pitchFamily="18" charset="0"/>
              </a:rPr>
              <a:t>符号表中</a:t>
            </a:r>
            <a:r>
              <a:rPr lang="en-US" altLang="zh-CN" dirty="0">
                <a:solidFill>
                  <a:srgbClr val="0000FF"/>
                </a:solidFill>
                <a:latin typeface="Times New Roman" panose="02020603050405020304" pitchFamily="18" charset="0"/>
                <a:cs typeface="Times New Roman" panose="02020603050405020304" pitchFamily="18" charset="0"/>
              </a:rPr>
              <a:t>y</a:t>
            </a:r>
            <a:r>
              <a:rPr lang="zh-CN" altLang="en-US" dirty="0">
                <a:solidFill>
                  <a:srgbClr val="0000FF"/>
                </a:solidFill>
                <a:latin typeface="Times New Roman" panose="02020603050405020304" pitchFamily="18" charset="0"/>
                <a:cs typeface="Times New Roman" panose="02020603050405020304" pitchFamily="18" charset="0"/>
              </a:rPr>
              <a:t>和</a:t>
            </a:r>
            <a:r>
              <a:rPr lang="en-US" altLang="zh-CN" dirty="0">
                <a:solidFill>
                  <a:srgbClr val="0000FF"/>
                </a:solidFill>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的下次引用信息均置</a:t>
            </a:r>
            <a:r>
              <a:rPr lang="zh-CN" altLang="en-US" dirty="0" smtClean="0">
                <a:latin typeface="Times New Roman" panose="02020603050405020304" pitchFamily="18" charset="0"/>
                <a:cs typeface="Times New Roman" panose="02020603050405020304" pitchFamily="18" charset="0"/>
              </a:rPr>
              <a:t>为 </a:t>
            </a:r>
            <a:r>
              <a:rPr lang="en-US" altLang="zh-CN" dirty="0" smtClean="0">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i</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活跃信息均置为“活跃”。</a:t>
            </a:r>
          </a:p>
        </p:txBody>
      </p:sp>
      <p:sp>
        <p:nvSpPr>
          <p:cNvPr id="357380" name="AutoShape 4"/>
          <p:cNvSpPr>
            <a:spLocks noChangeArrowheads="1"/>
          </p:cNvSpPr>
          <p:nvPr/>
        </p:nvSpPr>
        <p:spPr bwMode="auto">
          <a:xfrm>
            <a:off x="116504" y="3969060"/>
            <a:ext cx="1260141" cy="2295255"/>
          </a:xfrm>
          <a:prstGeom prst="cloudCallout">
            <a:avLst>
              <a:gd name="adj1" fmla="val 64936"/>
              <a:gd name="adj2" fmla="val -69254"/>
            </a:avLst>
          </a:prstGeom>
          <a:solidFill>
            <a:srgbClr val="FF9900"/>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lnSpcReduction="10000"/>
          </a:bodyPr>
          <a:lstStyle/>
          <a:p>
            <a:pPr algn="ctr"/>
            <a:r>
              <a:rPr lang="en-US" altLang="zh-CN" dirty="0" smtClean="0">
                <a:latin typeface="宋体"/>
                <a:ea typeface="宋体"/>
              </a:rPr>
              <a:t>①②</a:t>
            </a:r>
          </a:p>
          <a:p>
            <a:pPr algn="ctr"/>
            <a:r>
              <a:rPr lang="en-US" altLang="zh-CN" dirty="0" smtClean="0">
                <a:latin typeface="宋体"/>
                <a:ea typeface="宋体"/>
              </a:rPr>
              <a:t>③④</a:t>
            </a:r>
          </a:p>
          <a:p>
            <a:pPr algn="ctr"/>
            <a:r>
              <a:rPr lang="zh-CN" altLang="en-US" dirty="0" smtClean="0">
                <a:latin typeface="宋体" pitchFamily="2" charset="-122"/>
                <a:ea typeface="宋体" pitchFamily="2" charset="-122"/>
              </a:rPr>
              <a:t>不能</a:t>
            </a:r>
            <a:endParaRPr lang="en-US" altLang="zh-CN" dirty="0" smtClean="0">
              <a:latin typeface="宋体" pitchFamily="2" charset="-122"/>
              <a:ea typeface="宋体" pitchFamily="2" charset="-122"/>
            </a:endParaRPr>
          </a:p>
          <a:p>
            <a:pPr algn="ctr"/>
            <a:r>
              <a:rPr lang="zh-CN" altLang="en-US" dirty="0" smtClean="0">
                <a:latin typeface="宋体" pitchFamily="2" charset="-122"/>
                <a:ea typeface="宋体" pitchFamily="2" charset="-122"/>
              </a:rPr>
              <a:t>颠倒</a:t>
            </a:r>
            <a:endParaRPr lang="en-US" altLang="zh-CN" dirty="0">
              <a:latin typeface="宋体" pitchFamily="2" charset="-122"/>
              <a:ea typeface="宋体" pitchFamily="2" charset="-122"/>
            </a:endParaRPr>
          </a:p>
        </p:txBody>
      </p:sp>
      <p:graphicFrame>
        <p:nvGraphicFramePr>
          <p:cNvPr id="10242" name="Object 15">
            <a:hlinkClick r:id="rId4" action="ppaction://hlinksldjump"/>
          </p:cNvPr>
          <p:cNvGraphicFramePr>
            <a:graphicFrameLocks noChangeAspect="1"/>
          </p:cNvGraphicFramePr>
          <p:nvPr/>
        </p:nvGraphicFramePr>
        <p:xfrm flipV="1">
          <a:off x="8307388" y="188913"/>
          <a:ext cx="541337" cy="630237"/>
        </p:xfrm>
        <a:graphic>
          <a:graphicData uri="http://schemas.openxmlformats.org/presentationml/2006/ole">
            <mc:AlternateContent xmlns:mc="http://schemas.openxmlformats.org/markup-compatibility/2006">
              <mc:Choice xmlns:v="urn:schemas-microsoft-com:vml" Requires="v">
                <p:oleObj spid="_x0000_s10243" name="剪辑" r:id="rId5" imgW="3543101" imgH="4123546" progId="">
                  <p:embed/>
                </p:oleObj>
              </mc:Choice>
              <mc:Fallback>
                <p:oleObj name="剪辑" r:id="rId5" imgW="3543101" imgH="4123546"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8307388" y="188913"/>
                        <a:ext cx="541337"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3645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wipe(up)">
                                      <p:cBhvr>
                                        <p:cTn id="7" dur="500"/>
                                        <p:tgtEl>
                                          <p:spTgt spid="35737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7379">
                                            <p:txEl>
                                              <p:pRg st="1" end="1"/>
                                            </p:txEl>
                                          </p:spTgt>
                                        </p:tgtEl>
                                        <p:attrNameLst>
                                          <p:attrName>style.visibility</p:attrName>
                                        </p:attrNameLst>
                                      </p:cBhvr>
                                      <p:to>
                                        <p:strVal val="visible"/>
                                      </p:to>
                                    </p:set>
                                    <p:animEffect transition="in" filter="wipe(up)">
                                      <p:cBhvr>
                                        <p:cTn id="11" dur="500"/>
                                        <p:tgtEl>
                                          <p:spTgt spid="35737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57379">
                                            <p:txEl>
                                              <p:pRg st="2" end="2"/>
                                            </p:txEl>
                                          </p:spTgt>
                                        </p:tgtEl>
                                        <p:attrNameLst>
                                          <p:attrName>style.visibility</p:attrName>
                                        </p:attrNameLst>
                                      </p:cBhvr>
                                      <p:to>
                                        <p:strVal val="visible"/>
                                      </p:to>
                                    </p:set>
                                    <p:animEffect transition="in" filter="wipe(up)">
                                      <p:cBhvr>
                                        <p:cTn id="16" dur="500"/>
                                        <p:tgtEl>
                                          <p:spTgt spid="357379">
                                            <p:txEl>
                                              <p:pRg st="2" end="2"/>
                                            </p:txEl>
                                          </p:spTgt>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57379">
                                            <p:txEl>
                                              <p:pRg st="3" end="3"/>
                                            </p:txEl>
                                          </p:spTgt>
                                        </p:tgtEl>
                                        <p:attrNameLst>
                                          <p:attrName>style.visibility</p:attrName>
                                        </p:attrNameLst>
                                      </p:cBhvr>
                                      <p:to>
                                        <p:strVal val="visible"/>
                                      </p:to>
                                    </p:set>
                                    <p:animEffect transition="in" filter="wipe(up)">
                                      <p:cBhvr>
                                        <p:cTn id="21" dur="500"/>
                                        <p:tgtEl>
                                          <p:spTgt spid="357379">
                                            <p:txEl>
                                              <p:pRg st="3" end="3"/>
                                            </p:txEl>
                                          </p:spTgt>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57379">
                                            <p:txEl>
                                              <p:pRg st="4" end="4"/>
                                            </p:txEl>
                                          </p:spTgt>
                                        </p:tgtEl>
                                        <p:attrNameLst>
                                          <p:attrName>style.visibility</p:attrName>
                                        </p:attrNameLst>
                                      </p:cBhvr>
                                      <p:to>
                                        <p:strVal val="visible"/>
                                      </p:to>
                                    </p:set>
                                    <p:animEffect transition="in" filter="wipe(up)">
                                      <p:cBhvr>
                                        <p:cTn id="26" dur="500"/>
                                        <p:tgtEl>
                                          <p:spTgt spid="357379">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57379">
                                            <p:txEl>
                                              <p:pRg st="5" end="5"/>
                                            </p:txEl>
                                          </p:spTgt>
                                        </p:tgtEl>
                                        <p:attrNameLst>
                                          <p:attrName>style.visibility</p:attrName>
                                        </p:attrNameLst>
                                      </p:cBhvr>
                                      <p:to>
                                        <p:strVal val="visible"/>
                                      </p:to>
                                    </p:set>
                                    <p:animEffect transition="in" filter="wipe(up)">
                                      <p:cBhvr>
                                        <p:cTn id="31" dur="500"/>
                                        <p:tgtEl>
                                          <p:spTgt spid="35737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57379">
                                            <p:txEl>
                                              <p:pRg st="6" end="6"/>
                                            </p:txEl>
                                          </p:spTgt>
                                        </p:tgtEl>
                                        <p:attrNameLst>
                                          <p:attrName>style.visibility</p:attrName>
                                        </p:attrNameLst>
                                      </p:cBhvr>
                                      <p:to>
                                        <p:strVal val="visible"/>
                                      </p:to>
                                    </p:set>
                                    <p:animEffect transition="in" filter="wipe(up)">
                                      <p:cBhvr>
                                        <p:cTn id="36" dur="500"/>
                                        <p:tgtEl>
                                          <p:spTgt spid="357379">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57379">
                                            <p:txEl>
                                              <p:pRg st="7" end="7"/>
                                            </p:txEl>
                                          </p:spTgt>
                                        </p:tgtEl>
                                        <p:attrNameLst>
                                          <p:attrName>style.visibility</p:attrName>
                                        </p:attrNameLst>
                                      </p:cBhvr>
                                      <p:to>
                                        <p:strVal val="visible"/>
                                      </p:to>
                                    </p:set>
                                    <p:animEffect transition="in" filter="wipe(up)">
                                      <p:cBhvr>
                                        <p:cTn id="41" dur="500"/>
                                        <p:tgtEl>
                                          <p:spTgt spid="357379">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7379">
                                            <p:txEl>
                                              <p:pRg st="8" end="8"/>
                                            </p:txEl>
                                          </p:spTgt>
                                        </p:tgtEl>
                                        <p:attrNameLst>
                                          <p:attrName>style.visibility</p:attrName>
                                        </p:attrNameLst>
                                      </p:cBhvr>
                                      <p:to>
                                        <p:strVal val="visible"/>
                                      </p:to>
                                    </p:set>
                                    <p:animEffect transition="in" filter="wipe(up)">
                                      <p:cBhvr>
                                        <p:cTn id="46" dur="500"/>
                                        <p:tgtEl>
                                          <p:spTgt spid="357379">
                                            <p:txEl>
                                              <p:pRg st="8" end="8"/>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357380"/>
                                        </p:tgtEl>
                                        <p:attrNameLst>
                                          <p:attrName>style.visibility</p:attrName>
                                        </p:attrNameLst>
                                      </p:cBhvr>
                                      <p:to>
                                        <p:strVal val="visible"/>
                                      </p:to>
                                    </p:set>
                                    <p:animEffect transition="in" filter="strips(downLeft)">
                                      <p:cBhvr>
                                        <p:cTn id="51" dur="500"/>
                                        <p:tgtEl>
                                          <p:spTgt spid="357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uiExpand="1" build="p" bldLvl="3" autoUpdateAnimBg="0"/>
      <p:bldP spid="35738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F050BEB-3364-421B-B432-0F3C976C3DA8}" type="slidenum">
              <a:rPr lang="en-US" altLang="zh-CN" smtClean="0"/>
              <a:pPr/>
              <a:t>21</a:t>
            </a:fld>
            <a:endParaRPr lang="en-US" altLang="zh-CN"/>
          </a:p>
        </p:txBody>
      </p:sp>
      <p:grpSp>
        <p:nvGrpSpPr>
          <p:cNvPr id="3" name="Group 4"/>
          <p:cNvGrpSpPr>
            <a:grpSpLocks/>
          </p:cNvGrpSpPr>
          <p:nvPr/>
        </p:nvGrpSpPr>
        <p:grpSpPr bwMode="auto">
          <a:xfrm>
            <a:off x="5382090" y="773705"/>
            <a:ext cx="1935162" cy="404813"/>
            <a:chOff x="542" y="396"/>
            <a:chExt cx="2288" cy="392"/>
          </a:xfrm>
        </p:grpSpPr>
        <p:sp>
          <p:nvSpPr>
            <p:cNvPr id="4" name="Rectangle 5"/>
            <p:cNvSpPr>
              <a:spLocks noChangeArrowheads="1"/>
            </p:cNvSpPr>
            <p:nvPr/>
          </p:nvSpPr>
          <p:spPr bwMode="auto">
            <a:xfrm>
              <a:off x="896" y="399"/>
              <a:ext cx="1934" cy="389"/>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ea typeface="宋体" pitchFamily="2" charset="-122"/>
                </a:rPr>
                <a:t>(1) i:=1</a:t>
              </a:r>
              <a:endParaRPr lang="en-US" altLang="zh-CN" sz="4800"/>
            </a:p>
          </p:txBody>
        </p:sp>
        <p:sp>
          <p:nvSpPr>
            <p:cNvPr id="5" name="Rectangle 6"/>
            <p:cNvSpPr>
              <a:spLocks noChangeArrowheads="1"/>
            </p:cNvSpPr>
            <p:nvPr/>
          </p:nvSpPr>
          <p:spPr bwMode="auto">
            <a:xfrm>
              <a:off x="542" y="396"/>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ea typeface="宋体" pitchFamily="2" charset="-122"/>
                </a:rPr>
                <a:t>B</a:t>
              </a:r>
              <a:r>
                <a:rPr lang="en-US" altLang="zh-CN" sz="2000" baseline="-25000">
                  <a:solidFill>
                    <a:srgbClr val="000000"/>
                  </a:solidFill>
                  <a:ea typeface="宋体" pitchFamily="2" charset="-122"/>
                </a:rPr>
                <a:t>1</a:t>
              </a:r>
              <a:endParaRPr lang="en-US" altLang="zh-CN" sz="4400"/>
            </a:p>
          </p:txBody>
        </p:sp>
      </p:grpSp>
      <p:grpSp>
        <p:nvGrpSpPr>
          <p:cNvPr id="6" name="Group 8"/>
          <p:cNvGrpSpPr>
            <a:grpSpLocks/>
          </p:cNvGrpSpPr>
          <p:nvPr/>
        </p:nvGrpSpPr>
        <p:grpSpPr bwMode="auto">
          <a:xfrm>
            <a:off x="3670830" y="2529700"/>
            <a:ext cx="2700337" cy="4103688"/>
            <a:chOff x="-1902" y="2294"/>
            <a:chExt cx="2692" cy="3590"/>
          </a:xfrm>
        </p:grpSpPr>
        <p:sp>
          <p:nvSpPr>
            <p:cNvPr id="7" name="Rectangle 9"/>
            <p:cNvSpPr>
              <a:spLocks noChangeArrowheads="1"/>
            </p:cNvSpPr>
            <p:nvPr/>
          </p:nvSpPr>
          <p:spPr bwMode="auto">
            <a:xfrm>
              <a:off x="-1534" y="2310"/>
              <a:ext cx="2324" cy="357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000">
                  <a:ea typeface="宋体" pitchFamily="2" charset="-122"/>
                </a:rPr>
                <a:t>(4)  t</a:t>
              </a:r>
              <a:r>
                <a:rPr lang="en-US" altLang="zh-CN" sz="2000" baseline="-25000">
                  <a:ea typeface="宋体" pitchFamily="2" charset="-122"/>
                </a:rPr>
                <a:t>1</a:t>
              </a:r>
              <a:r>
                <a:rPr lang="en-US" altLang="zh-CN" sz="2000">
                  <a:ea typeface="宋体" pitchFamily="2" charset="-122"/>
                </a:rPr>
                <a:t>:=4*i</a:t>
              </a:r>
            </a:p>
            <a:p>
              <a:pPr algn="just"/>
              <a:r>
                <a:rPr lang="en-US" altLang="zh-CN" sz="2000">
                  <a:ea typeface="宋体" pitchFamily="2" charset="-122"/>
                </a:rPr>
                <a:t>(5)  t</a:t>
              </a:r>
              <a:r>
                <a:rPr lang="en-US" altLang="zh-CN" sz="2000" baseline="-25000">
                  <a:ea typeface="宋体" pitchFamily="2" charset="-122"/>
                </a:rPr>
                <a:t>2</a:t>
              </a:r>
              <a:r>
                <a:rPr lang="en-US" altLang="zh-CN" sz="2000">
                  <a:ea typeface="宋体" pitchFamily="2" charset="-122"/>
                </a:rPr>
                <a:t>:=a-4</a:t>
              </a:r>
            </a:p>
            <a:p>
              <a:pPr algn="just"/>
              <a:r>
                <a:rPr lang="en-US" altLang="zh-CN" sz="2000">
                  <a:ea typeface="宋体" pitchFamily="2" charset="-122"/>
                </a:rPr>
                <a:t>(6)  t</a:t>
              </a:r>
              <a:r>
                <a:rPr lang="en-US" altLang="zh-CN" sz="2000" baseline="-25000">
                  <a:ea typeface="宋体" pitchFamily="2" charset="-122"/>
                </a:rPr>
                <a:t>3</a:t>
              </a:r>
              <a:r>
                <a:rPr lang="en-US" altLang="zh-CN" sz="2000">
                  <a:ea typeface="宋体" pitchFamily="2" charset="-122"/>
                </a:rPr>
                <a:t>:=4*i</a:t>
              </a:r>
            </a:p>
            <a:p>
              <a:pPr algn="just"/>
              <a:r>
                <a:rPr lang="en-US" altLang="zh-CN" sz="2000">
                  <a:ea typeface="宋体" pitchFamily="2" charset="-122"/>
                </a:rPr>
                <a:t>(7)  t</a:t>
              </a:r>
              <a:r>
                <a:rPr lang="en-US" altLang="zh-CN" sz="2000" baseline="-25000">
                  <a:ea typeface="宋体" pitchFamily="2" charset="-122"/>
                </a:rPr>
                <a:t>4</a:t>
              </a:r>
              <a:r>
                <a:rPr lang="en-US" altLang="zh-CN" sz="2000">
                  <a:ea typeface="宋体" pitchFamily="2" charset="-122"/>
                </a:rPr>
                <a:t>:=a-4</a:t>
              </a:r>
            </a:p>
            <a:p>
              <a:pPr algn="just"/>
              <a:r>
                <a:rPr lang="en-US" altLang="zh-CN" sz="2000">
                  <a:ea typeface="宋体" pitchFamily="2" charset="-122"/>
                </a:rPr>
                <a:t>(8)  t</a:t>
              </a:r>
              <a:r>
                <a:rPr lang="en-US" altLang="zh-CN" sz="2000" baseline="-25000">
                  <a:ea typeface="宋体" pitchFamily="2" charset="-122"/>
                </a:rPr>
                <a:t>5</a:t>
              </a:r>
              <a:r>
                <a:rPr lang="en-US" altLang="zh-CN" sz="2000">
                  <a:ea typeface="宋体" pitchFamily="2" charset="-122"/>
                </a:rPr>
                <a:t>:=t</a:t>
              </a:r>
              <a:r>
                <a:rPr lang="en-US" altLang="zh-CN" sz="2000" baseline="-25000">
                  <a:ea typeface="宋体" pitchFamily="2" charset="-122"/>
                </a:rPr>
                <a:t>4</a:t>
              </a:r>
              <a:r>
                <a:rPr lang="en-US" altLang="zh-CN" sz="2000">
                  <a:ea typeface="宋体" pitchFamily="2" charset="-122"/>
                </a:rPr>
                <a:t>[t</a:t>
              </a:r>
              <a:r>
                <a:rPr lang="en-US" altLang="zh-CN" sz="2000" baseline="-25000">
                  <a:ea typeface="宋体" pitchFamily="2" charset="-122"/>
                </a:rPr>
                <a:t>3</a:t>
              </a:r>
              <a:r>
                <a:rPr lang="en-US" altLang="zh-CN" sz="2000">
                  <a:ea typeface="宋体" pitchFamily="2" charset="-122"/>
                </a:rPr>
                <a:t>]</a:t>
              </a:r>
            </a:p>
            <a:p>
              <a:pPr algn="just"/>
              <a:r>
                <a:rPr lang="en-US" altLang="zh-CN" sz="2000">
                  <a:ea typeface="宋体" pitchFamily="2" charset="-122"/>
                </a:rPr>
                <a:t>(9)  t</a:t>
              </a:r>
              <a:r>
                <a:rPr lang="en-US" altLang="zh-CN" sz="2000" baseline="-25000">
                  <a:ea typeface="宋体" pitchFamily="2" charset="-122"/>
                </a:rPr>
                <a:t>6</a:t>
              </a:r>
              <a:r>
                <a:rPr lang="en-US" altLang="zh-CN" sz="2000">
                  <a:ea typeface="宋体" pitchFamily="2" charset="-122"/>
                </a:rPr>
                <a:t>:=4*i</a:t>
              </a:r>
            </a:p>
            <a:p>
              <a:pPr algn="just"/>
              <a:r>
                <a:rPr lang="en-US" altLang="zh-CN" sz="2000">
                  <a:ea typeface="宋体" pitchFamily="2" charset="-122"/>
                </a:rPr>
                <a:t>(10)  t</a:t>
              </a:r>
              <a:r>
                <a:rPr lang="en-US" altLang="zh-CN" sz="2000" baseline="-25000">
                  <a:ea typeface="宋体" pitchFamily="2" charset="-122"/>
                </a:rPr>
                <a:t>7</a:t>
              </a:r>
              <a:r>
                <a:rPr lang="en-US" altLang="zh-CN" sz="2000">
                  <a:ea typeface="宋体" pitchFamily="2" charset="-122"/>
                </a:rPr>
                <a:t>:=b-4</a:t>
              </a:r>
            </a:p>
            <a:p>
              <a:pPr algn="just"/>
              <a:r>
                <a:rPr lang="en-US" altLang="zh-CN" sz="2000">
                  <a:ea typeface="宋体" pitchFamily="2" charset="-122"/>
                </a:rPr>
                <a:t>(11)  t</a:t>
              </a:r>
              <a:r>
                <a:rPr lang="en-US" altLang="zh-CN" sz="2000" baseline="-25000">
                  <a:ea typeface="宋体" pitchFamily="2" charset="-122"/>
                </a:rPr>
                <a:t>8</a:t>
              </a:r>
              <a:r>
                <a:rPr lang="en-US" altLang="zh-CN" sz="2000">
                  <a:ea typeface="宋体" pitchFamily="2" charset="-122"/>
                </a:rPr>
                <a:t>:=t</a:t>
              </a:r>
              <a:r>
                <a:rPr lang="en-US" altLang="zh-CN" sz="2000" baseline="-25000">
                  <a:ea typeface="宋体" pitchFamily="2" charset="-122"/>
                </a:rPr>
                <a:t>7</a:t>
              </a:r>
              <a:r>
                <a:rPr lang="en-US" altLang="zh-CN" sz="2000">
                  <a:ea typeface="宋体" pitchFamily="2" charset="-122"/>
                </a:rPr>
                <a:t>[t</a:t>
              </a:r>
              <a:r>
                <a:rPr lang="en-US" altLang="zh-CN" sz="2000" baseline="-25000">
                  <a:ea typeface="宋体" pitchFamily="2" charset="-122"/>
                </a:rPr>
                <a:t>6</a:t>
              </a:r>
              <a:r>
                <a:rPr lang="en-US" altLang="zh-CN" sz="2000">
                  <a:ea typeface="宋体" pitchFamily="2" charset="-122"/>
                </a:rPr>
                <a:t>]</a:t>
              </a:r>
            </a:p>
            <a:p>
              <a:pPr algn="just"/>
              <a:r>
                <a:rPr lang="en-US" altLang="zh-CN" sz="2000">
                  <a:ea typeface="宋体" pitchFamily="2" charset="-122"/>
                </a:rPr>
                <a:t>(12)  t</a:t>
              </a:r>
              <a:r>
                <a:rPr lang="en-US" altLang="zh-CN" sz="2000" baseline="-25000">
                  <a:ea typeface="宋体" pitchFamily="2" charset="-122"/>
                </a:rPr>
                <a:t>9</a:t>
              </a:r>
              <a:r>
                <a:rPr lang="en-US" altLang="zh-CN" sz="2000">
                  <a:ea typeface="宋体" pitchFamily="2" charset="-122"/>
                </a:rPr>
                <a:t>:=t</a:t>
              </a:r>
              <a:r>
                <a:rPr lang="en-US" altLang="zh-CN" sz="2000" baseline="-25000">
                  <a:ea typeface="宋体" pitchFamily="2" charset="-122"/>
                </a:rPr>
                <a:t>5</a:t>
              </a:r>
              <a:r>
                <a:rPr lang="en-US" altLang="zh-CN" sz="2000">
                  <a:ea typeface="宋体" pitchFamily="2" charset="-122"/>
                </a:rPr>
                <a:t>+t</a:t>
              </a:r>
              <a:r>
                <a:rPr lang="en-US" altLang="zh-CN" sz="2000" baseline="-25000">
                  <a:ea typeface="宋体" pitchFamily="2" charset="-122"/>
                </a:rPr>
                <a:t>8</a:t>
              </a:r>
            </a:p>
            <a:p>
              <a:pPr algn="just"/>
              <a:r>
                <a:rPr lang="en-US" altLang="zh-CN" sz="2000">
                  <a:ea typeface="宋体" pitchFamily="2" charset="-122"/>
                </a:rPr>
                <a:t>(13)  t</a:t>
              </a:r>
              <a:r>
                <a:rPr lang="en-US" altLang="zh-CN" sz="2000" baseline="-25000">
                  <a:ea typeface="宋体" pitchFamily="2" charset="-122"/>
                </a:rPr>
                <a:t>2</a:t>
              </a:r>
              <a:r>
                <a:rPr lang="en-US" altLang="zh-CN" sz="2000">
                  <a:ea typeface="宋体" pitchFamily="2" charset="-122"/>
                </a:rPr>
                <a:t>[t</a:t>
              </a:r>
              <a:r>
                <a:rPr lang="en-US" altLang="zh-CN" sz="2000" baseline="-25000">
                  <a:ea typeface="宋体" pitchFamily="2" charset="-122"/>
                </a:rPr>
                <a:t>1</a:t>
              </a:r>
              <a:r>
                <a:rPr lang="en-US" altLang="zh-CN" sz="2000">
                  <a:ea typeface="宋体" pitchFamily="2" charset="-122"/>
                </a:rPr>
                <a:t>]:=t</a:t>
              </a:r>
              <a:r>
                <a:rPr lang="en-US" altLang="zh-CN" sz="2000" baseline="-25000">
                  <a:ea typeface="宋体" pitchFamily="2" charset="-122"/>
                </a:rPr>
                <a:t>9</a:t>
              </a:r>
            </a:p>
            <a:p>
              <a:pPr algn="just"/>
              <a:r>
                <a:rPr lang="en-US" altLang="zh-CN" sz="2000">
                  <a:ea typeface="宋体" pitchFamily="2" charset="-122"/>
                </a:rPr>
                <a:t>(14)  t</a:t>
              </a:r>
              <a:r>
                <a:rPr lang="en-US" altLang="zh-CN" sz="2000" baseline="-25000">
                  <a:ea typeface="宋体" pitchFamily="2" charset="-122"/>
                </a:rPr>
                <a:t>10</a:t>
              </a:r>
              <a:r>
                <a:rPr lang="en-US" altLang="zh-CN" sz="2000">
                  <a:ea typeface="宋体" pitchFamily="2" charset="-122"/>
                </a:rPr>
                <a:t>:=i+1</a:t>
              </a:r>
            </a:p>
            <a:p>
              <a:pPr algn="just"/>
              <a:r>
                <a:rPr lang="en-US" altLang="zh-CN" sz="2000">
                  <a:ea typeface="宋体" pitchFamily="2" charset="-122"/>
                </a:rPr>
                <a:t>(15)  i:=t</a:t>
              </a:r>
              <a:r>
                <a:rPr lang="en-US" altLang="zh-CN" sz="2000" baseline="-25000">
                  <a:ea typeface="宋体" pitchFamily="2" charset="-122"/>
                </a:rPr>
                <a:t>10</a:t>
              </a:r>
            </a:p>
            <a:p>
              <a:pPr algn="just"/>
              <a:r>
                <a:rPr lang="en-US" altLang="zh-CN" sz="2000">
                  <a:ea typeface="宋体" pitchFamily="2" charset="-122"/>
                </a:rPr>
                <a:t>(16)  goto B</a:t>
              </a:r>
              <a:r>
                <a:rPr lang="en-US" altLang="zh-CN" sz="2000" baseline="-25000">
                  <a:ea typeface="宋体" pitchFamily="2" charset="-122"/>
                </a:rPr>
                <a:t>2</a:t>
              </a:r>
              <a:endParaRPr lang="en-US" altLang="zh-CN" sz="4800"/>
            </a:p>
          </p:txBody>
        </p:sp>
        <p:sp>
          <p:nvSpPr>
            <p:cNvPr id="8" name="Rectangle 10"/>
            <p:cNvSpPr>
              <a:spLocks noChangeArrowheads="1"/>
            </p:cNvSpPr>
            <p:nvPr/>
          </p:nvSpPr>
          <p:spPr bwMode="auto">
            <a:xfrm>
              <a:off x="-1902" y="2294"/>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a:solidFill>
                    <a:srgbClr val="000000"/>
                  </a:solidFill>
                  <a:ea typeface="宋体" pitchFamily="2" charset="-122"/>
                </a:rPr>
                <a:t>B</a:t>
              </a:r>
              <a:r>
                <a:rPr lang="en-US" altLang="zh-CN" baseline="-25000" dirty="0">
                  <a:solidFill>
                    <a:srgbClr val="000000"/>
                  </a:solidFill>
                  <a:ea typeface="宋体" pitchFamily="2" charset="-122"/>
                </a:rPr>
                <a:t>4</a:t>
              </a:r>
              <a:endParaRPr lang="en-US" altLang="zh-CN" sz="4800" dirty="0"/>
            </a:p>
          </p:txBody>
        </p:sp>
      </p:grpSp>
      <p:grpSp>
        <p:nvGrpSpPr>
          <p:cNvPr id="9" name="Group 32"/>
          <p:cNvGrpSpPr>
            <a:grpSpLocks/>
          </p:cNvGrpSpPr>
          <p:nvPr/>
        </p:nvGrpSpPr>
        <p:grpSpPr bwMode="auto">
          <a:xfrm>
            <a:off x="4886790" y="1494430"/>
            <a:ext cx="2884487" cy="449263"/>
            <a:chOff x="2228" y="686"/>
            <a:chExt cx="1817" cy="283"/>
          </a:xfrm>
        </p:grpSpPr>
        <p:sp>
          <p:nvSpPr>
            <p:cNvPr id="10" name="Rectangle 13"/>
            <p:cNvSpPr>
              <a:spLocks noChangeArrowheads="1"/>
            </p:cNvSpPr>
            <p:nvPr/>
          </p:nvSpPr>
          <p:spPr bwMode="auto">
            <a:xfrm>
              <a:off x="2455" y="686"/>
              <a:ext cx="1590" cy="283"/>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ea typeface="宋体" pitchFamily="2" charset="-122"/>
                </a:rPr>
                <a:t>(2) if i&lt;=10 goto B</a:t>
              </a:r>
              <a:r>
                <a:rPr lang="en-US" altLang="zh-CN" sz="2000" baseline="-25000">
                  <a:ea typeface="宋体" pitchFamily="2" charset="-122"/>
                </a:rPr>
                <a:t>4</a:t>
              </a:r>
              <a:endParaRPr lang="en-US" altLang="zh-CN" sz="4800"/>
            </a:p>
          </p:txBody>
        </p:sp>
        <p:sp>
          <p:nvSpPr>
            <p:cNvPr id="11" name="Rectangle 14"/>
            <p:cNvSpPr>
              <a:spLocks noChangeArrowheads="1"/>
            </p:cNvSpPr>
            <p:nvPr/>
          </p:nvSpPr>
          <p:spPr bwMode="auto">
            <a:xfrm>
              <a:off x="2228" y="748"/>
              <a:ext cx="28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ea typeface="宋体" pitchFamily="2" charset="-122"/>
                </a:rPr>
                <a:t>B</a:t>
              </a:r>
              <a:r>
                <a:rPr lang="en-US" altLang="zh-CN" sz="2000" baseline="-25000">
                  <a:solidFill>
                    <a:srgbClr val="000000"/>
                  </a:solidFill>
                  <a:ea typeface="宋体" pitchFamily="2" charset="-122"/>
                </a:rPr>
                <a:t>2</a:t>
              </a:r>
              <a:endParaRPr lang="en-US" altLang="zh-CN" sz="4400"/>
            </a:p>
          </p:txBody>
        </p:sp>
      </p:grpSp>
      <p:grpSp>
        <p:nvGrpSpPr>
          <p:cNvPr id="12" name="Group 15"/>
          <p:cNvGrpSpPr>
            <a:grpSpLocks/>
          </p:cNvGrpSpPr>
          <p:nvPr/>
        </p:nvGrpSpPr>
        <p:grpSpPr bwMode="auto">
          <a:xfrm>
            <a:off x="6686165" y="2574705"/>
            <a:ext cx="2295525" cy="404813"/>
            <a:chOff x="-1932" y="1060"/>
            <a:chExt cx="2302" cy="390"/>
          </a:xfrm>
        </p:grpSpPr>
        <p:sp>
          <p:nvSpPr>
            <p:cNvPr id="13" name="Rectangle 16"/>
            <p:cNvSpPr>
              <a:spLocks noChangeArrowheads="1"/>
            </p:cNvSpPr>
            <p:nvPr/>
          </p:nvSpPr>
          <p:spPr bwMode="auto">
            <a:xfrm>
              <a:off x="-1564" y="1060"/>
              <a:ext cx="1934" cy="39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ea typeface="宋体" pitchFamily="2" charset="-122"/>
                </a:rPr>
                <a:t>(3) goto B</a:t>
              </a:r>
              <a:r>
                <a:rPr lang="en-US" altLang="zh-CN" sz="2000" baseline="-25000">
                  <a:ea typeface="宋体" pitchFamily="2" charset="-122"/>
                </a:rPr>
                <a:t>5</a:t>
              </a:r>
              <a:endParaRPr lang="en-US" altLang="zh-CN" sz="4800"/>
            </a:p>
          </p:txBody>
        </p:sp>
        <p:sp>
          <p:nvSpPr>
            <p:cNvPr id="14" name="Rectangle 17"/>
            <p:cNvSpPr>
              <a:spLocks noChangeArrowheads="1"/>
            </p:cNvSpPr>
            <p:nvPr/>
          </p:nvSpPr>
          <p:spPr bwMode="auto">
            <a:xfrm>
              <a:off x="-1932" y="1070"/>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ea typeface="宋体" pitchFamily="2" charset="-122"/>
                </a:rPr>
                <a:t>B</a:t>
              </a:r>
              <a:r>
                <a:rPr lang="en-US" altLang="zh-CN" sz="2000" baseline="-25000">
                  <a:solidFill>
                    <a:srgbClr val="000000"/>
                  </a:solidFill>
                  <a:ea typeface="宋体" pitchFamily="2" charset="-122"/>
                </a:rPr>
                <a:t>3</a:t>
              </a:r>
              <a:endParaRPr lang="en-US" altLang="zh-CN" sz="4400"/>
            </a:p>
          </p:txBody>
        </p:sp>
      </p:grpSp>
      <p:grpSp>
        <p:nvGrpSpPr>
          <p:cNvPr id="15" name="Group 18"/>
          <p:cNvGrpSpPr>
            <a:grpSpLocks/>
          </p:cNvGrpSpPr>
          <p:nvPr/>
        </p:nvGrpSpPr>
        <p:grpSpPr bwMode="auto">
          <a:xfrm>
            <a:off x="6686165" y="3546255"/>
            <a:ext cx="2295525" cy="468313"/>
            <a:chOff x="-1932" y="1060"/>
            <a:chExt cx="2302" cy="390"/>
          </a:xfrm>
        </p:grpSpPr>
        <p:sp>
          <p:nvSpPr>
            <p:cNvPr id="16" name="Rectangle 19"/>
            <p:cNvSpPr>
              <a:spLocks noChangeArrowheads="1"/>
            </p:cNvSpPr>
            <p:nvPr/>
          </p:nvSpPr>
          <p:spPr bwMode="auto">
            <a:xfrm>
              <a:off x="-1564" y="1060"/>
              <a:ext cx="1934" cy="390"/>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ea typeface="宋体" pitchFamily="2" charset="-122"/>
                </a:rPr>
                <a:t>(17) ……</a:t>
              </a:r>
              <a:endParaRPr lang="en-US" altLang="zh-CN" sz="4800"/>
            </a:p>
          </p:txBody>
        </p:sp>
        <p:sp>
          <p:nvSpPr>
            <p:cNvPr id="17" name="Rectangle 20"/>
            <p:cNvSpPr>
              <a:spLocks noChangeArrowheads="1"/>
            </p:cNvSpPr>
            <p:nvPr/>
          </p:nvSpPr>
          <p:spPr bwMode="auto">
            <a:xfrm>
              <a:off x="-1932" y="1070"/>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ea typeface="宋体" pitchFamily="2" charset="-122"/>
                </a:rPr>
                <a:t>B</a:t>
              </a:r>
              <a:r>
                <a:rPr lang="en-US" altLang="zh-CN" sz="2000" baseline="-25000">
                  <a:solidFill>
                    <a:srgbClr val="000000"/>
                  </a:solidFill>
                  <a:ea typeface="宋体" pitchFamily="2" charset="-122"/>
                </a:rPr>
                <a:t>5</a:t>
              </a:r>
              <a:endParaRPr lang="en-US" altLang="zh-CN" sz="4400"/>
            </a:p>
          </p:txBody>
        </p:sp>
      </p:grpSp>
      <p:sp>
        <p:nvSpPr>
          <p:cNvPr id="18" name="Line 24"/>
          <p:cNvSpPr>
            <a:spLocks noChangeShapeType="1"/>
          </p:cNvSpPr>
          <p:nvPr/>
        </p:nvSpPr>
        <p:spPr bwMode="auto">
          <a:xfrm>
            <a:off x="5426540" y="1224555"/>
            <a:ext cx="0" cy="269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5"/>
          <p:cNvSpPr>
            <a:spLocks noChangeShapeType="1"/>
          </p:cNvSpPr>
          <p:nvPr/>
        </p:nvSpPr>
        <p:spPr bwMode="auto">
          <a:xfrm>
            <a:off x="3355795" y="1224555"/>
            <a:ext cx="0" cy="5535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0" name="AutoShape 26"/>
          <p:cNvCxnSpPr>
            <a:cxnSpLocks noChangeShapeType="1"/>
            <a:stCxn id="19" idx="0"/>
            <a:endCxn id="18" idx="0"/>
          </p:cNvCxnSpPr>
          <p:nvPr/>
        </p:nvCxnSpPr>
        <p:spPr bwMode="auto">
          <a:xfrm>
            <a:off x="3355795" y="1224555"/>
            <a:ext cx="207074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27"/>
          <p:cNvCxnSpPr>
            <a:cxnSpLocks noChangeShapeType="1"/>
          </p:cNvCxnSpPr>
          <p:nvPr/>
        </p:nvCxnSpPr>
        <p:spPr bwMode="auto">
          <a:xfrm rot="10800000" flipV="1">
            <a:off x="3355795" y="6625156"/>
            <a:ext cx="1849774" cy="135016"/>
          </a:xfrm>
          <a:prstGeom prst="bentConnector3">
            <a:avLst>
              <a:gd name="adj1" fmla="val -33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2" name="AutoShape 28"/>
          <p:cNvCxnSpPr>
            <a:cxnSpLocks noChangeShapeType="1"/>
            <a:stCxn id="4" idx="2"/>
            <a:endCxn id="10" idx="0"/>
          </p:cNvCxnSpPr>
          <p:nvPr/>
        </p:nvCxnSpPr>
        <p:spPr bwMode="auto">
          <a:xfrm>
            <a:off x="6499690" y="1178518"/>
            <a:ext cx="9525" cy="315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9"/>
          <p:cNvCxnSpPr>
            <a:cxnSpLocks noChangeShapeType="1"/>
            <a:stCxn id="10" idx="2"/>
            <a:endCxn id="13" idx="0"/>
          </p:cNvCxnSpPr>
          <p:nvPr/>
        </p:nvCxnSpPr>
        <p:spPr bwMode="auto">
          <a:xfrm>
            <a:off x="6509215" y="1943693"/>
            <a:ext cx="1508195" cy="6310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0"/>
          <p:cNvCxnSpPr>
            <a:cxnSpLocks noChangeShapeType="1"/>
            <a:stCxn id="13" idx="2"/>
            <a:endCxn id="16" idx="0"/>
          </p:cNvCxnSpPr>
          <p:nvPr/>
        </p:nvCxnSpPr>
        <p:spPr bwMode="auto">
          <a:xfrm>
            <a:off x="8018077" y="2979518"/>
            <a:ext cx="0" cy="566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1"/>
          <p:cNvCxnSpPr>
            <a:cxnSpLocks noChangeShapeType="1"/>
            <a:stCxn id="10" idx="2"/>
            <a:endCxn id="7" idx="0"/>
          </p:cNvCxnSpPr>
          <p:nvPr/>
        </p:nvCxnSpPr>
        <p:spPr bwMode="auto">
          <a:xfrm flipH="1">
            <a:off x="5205569" y="1943693"/>
            <a:ext cx="1303646" cy="6042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5"/>
          <p:cNvSpPr txBox="1">
            <a:spLocks noChangeArrowheads="1"/>
          </p:cNvSpPr>
          <p:nvPr/>
        </p:nvSpPr>
        <p:spPr>
          <a:xfrm>
            <a:off x="385763" y="1219200"/>
            <a:ext cx="4110037" cy="5181600"/>
          </a:xfrm>
          <a:prstGeom prst="rect">
            <a:avLst/>
          </a:prstGeom>
        </p:spPr>
        <p:txBody>
          <a:bodyPr/>
          <a:lstStyle/>
          <a:p>
            <a:pPr marL="342900" indent="-342900">
              <a:lnSpc>
                <a:spcPct val="90000"/>
              </a:lnSpc>
              <a:spcBef>
                <a:spcPct val="20000"/>
              </a:spcBef>
              <a:buClr>
                <a:srgbClr val="0000FF"/>
              </a:buClr>
              <a:buSzPct val="70000"/>
              <a:buFont typeface="Wingdings" pitchFamily="2" charset="2"/>
              <a:buChar char="n"/>
            </a:pPr>
            <a:r>
              <a:rPr lang="zh-CN" altLang="en-US" sz="2800" dirty="0" smtClean="0">
                <a:latin typeface="宋体" charset="-122"/>
              </a:rPr>
              <a:t>程序片断：</a:t>
            </a:r>
            <a:endPar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:=1;</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while (</a:t>
            </a: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&lt;=10) do </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begin</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    a[</a:t>
            </a: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]:=a[</a:t>
            </a: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]+b[</a:t>
            </a: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:=i+1</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mn-cs"/>
              </a:rPr>
              <a:t>end;</a:t>
            </a:r>
            <a:endParaRPr kumimoji="1" lang="en-US" altLang="zh-CN" sz="2800" b="1"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
        <p:nvSpPr>
          <p:cNvPr id="34" name="Rectangle 4"/>
          <p:cNvSpPr>
            <a:spLocks noChangeArrowheads="1"/>
          </p:cNvSpPr>
          <p:nvPr/>
        </p:nvSpPr>
        <p:spPr bwMode="auto">
          <a:xfrm>
            <a:off x="431540" y="98630"/>
            <a:ext cx="8335963" cy="1143000"/>
          </a:xfrm>
          <a:prstGeom prst="rect">
            <a:avLst/>
          </a:prstGeom>
          <a:noFill/>
          <a:ln w="9525">
            <a:noFill/>
            <a:miter lim="800000"/>
            <a:headEnd/>
            <a:tailEnd/>
          </a:ln>
        </p:spPr>
        <p:txBody>
          <a:bodyPr anchor="ctr"/>
          <a:lstStyle/>
          <a:p>
            <a:r>
              <a:rPr lang="zh-CN" altLang="en-US" sz="4000" dirty="0">
                <a:solidFill>
                  <a:srgbClr val="FF0000"/>
                </a:solidFill>
                <a:latin typeface="宋体" charset="-122"/>
              </a:rPr>
              <a:t>举例</a:t>
            </a:r>
          </a:p>
        </p:txBody>
      </p:sp>
      <p:sp>
        <p:nvSpPr>
          <p:cNvPr id="35" name="Rectangle 6"/>
          <p:cNvSpPr>
            <a:spLocks noChangeArrowheads="1"/>
          </p:cNvSpPr>
          <p:nvPr/>
        </p:nvSpPr>
        <p:spPr bwMode="auto">
          <a:xfrm>
            <a:off x="4572000" y="143635"/>
            <a:ext cx="4191000"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宋体" charset="-122"/>
              </a:rPr>
              <a:t>程序的控制流图：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up)">
                                      <p:cBhvr>
                                        <p:cTn id="12" dur="500"/>
                                        <p:tgtEl>
                                          <p:spTgt spid="35">
                                            <p:txEl>
                                              <p:pRg st="0" end="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4000"/>
                            </p:stCondLst>
                            <p:childTnLst>
                              <p:par>
                                <p:cTn id="42" presetID="22" presetClass="entr" presetSubtype="2"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right)">
                                      <p:cBhvr>
                                        <p:cTn id="44" dur="500"/>
                                        <p:tgtEl>
                                          <p:spTgt spid="21"/>
                                        </p:tgtEl>
                                      </p:cBhvr>
                                    </p:animEffect>
                                  </p:childTnLst>
                                </p:cTn>
                              </p:par>
                            </p:childTnLst>
                          </p:cTn>
                        </p:par>
                        <p:par>
                          <p:cTn id="45" fill="hold">
                            <p:stCondLst>
                              <p:cond delay="4500"/>
                            </p:stCondLst>
                            <p:childTnLst>
                              <p:par>
                                <p:cTn id="46" presetID="22" presetClass="entr" presetSubtype="4"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childTnLst>
                          </p:cTn>
                        </p:par>
                        <p:par>
                          <p:cTn id="57" fill="hold">
                            <p:stCondLst>
                              <p:cond delay="60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par>
                          <p:cTn id="61" fill="hold">
                            <p:stCondLst>
                              <p:cond delay="6500"/>
                            </p:stCondLst>
                            <p:childTnLst>
                              <p:par>
                                <p:cTn id="62" presetID="22" presetClass="entr" presetSubtype="1"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up)">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P spid="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2E4B675-E4F6-49F1-9C2E-57DF8BC9B48C}" type="slidenum">
              <a:rPr lang="en-US" altLang="zh-CN"/>
              <a:pPr/>
              <a:t>22</a:t>
            </a:fld>
            <a:endParaRPr lang="en-US" altLang="zh-CN"/>
          </a:p>
        </p:txBody>
      </p:sp>
      <p:sp>
        <p:nvSpPr>
          <p:cNvPr id="436226" name="Rectangle 2"/>
          <p:cNvSpPr>
            <a:spLocks noGrp="1" noChangeArrowheads="1"/>
          </p:cNvSpPr>
          <p:nvPr>
            <p:ph type="title"/>
          </p:nvPr>
        </p:nvSpPr>
        <p:spPr/>
        <p:txBody>
          <a:bodyPr/>
          <a:lstStyle/>
          <a:p>
            <a:r>
              <a:rPr lang="zh-CN" altLang="en-US" dirty="0" smtClean="0"/>
              <a:t>计算</a:t>
            </a:r>
            <a:r>
              <a:rPr lang="en-US" altLang="zh-CN" dirty="0" smtClean="0"/>
              <a:t>B</a:t>
            </a:r>
            <a:r>
              <a:rPr lang="en-US" altLang="zh-CN" baseline="-25000" dirty="0" smtClean="0"/>
              <a:t>4</a:t>
            </a:r>
            <a:r>
              <a:rPr lang="zh-CN" altLang="en-US" dirty="0" smtClean="0"/>
              <a:t>中</a:t>
            </a:r>
            <a:r>
              <a:rPr lang="zh-CN" altLang="en-US" dirty="0"/>
              <a:t>变量的下次引用信息</a:t>
            </a:r>
          </a:p>
        </p:txBody>
      </p:sp>
      <p:sp>
        <p:nvSpPr>
          <p:cNvPr id="436227" name="Rectangle 3"/>
          <p:cNvSpPr>
            <a:spLocks noGrp="1" noChangeArrowheads="1"/>
          </p:cNvSpPr>
          <p:nvPr>
            <p:ph type="body" idx="1"/>
          </p:nvPr>
        </p:nvSpPr>
        <p:spPr>
          <a:xfrm>
            <a:off x="3402013" y="998538"/>
            <a:ext cx="4659312" cy="584200"/>
          </a:xfrm>
        </p:spPr>
        <p:txBody>
          <a:bodyPr/>
          <a:lstStyle/>
          <a:p>
            <a:r>
              <a:rPr lang="zh-CN" altLang="en-US" dirty="0"/>
              <a:t>初始化符号表：</a:t>
            </a:r>
          </a:p>
        </p:txBody>
      </p:sp>
      <p:grpSp>
        <p:nvGrpSpPr>
          <p:cNvPr id="436228" name="Group 4"/>
          <p:cNvGrpSpPr>
            <a:grpSpLocks/>
          </p:cNvGrpSpPr>
          <p:nvPr/>
        </p:nvGrpSpPr>
        <p:grpSpPr bwMode="auto">
          <a:xfrm>
            <a:off x="250825" y="1449388"/>
            <a:ext cx="2700338" cy="4103687"/>
            <a:chOff x="-1902" y="2294"/>
            <a:chExt cx="2692" cy="3590"/>
          </a:xfrm>
        </p:grpSpPr>
        <p:sp>
          <p:nvSpPr>
            <p:cNvPr id="436229" name="Rectangle 5"/>
            <p:cNvSpPr>
              <a:spLocks noChangeArrowheads="1"/>
            </p:cNvSpPr>
            <p:nvPr/>
          </p:nvSpPr>
          <p:spPr bwMode="auto">
            <a:xfrm>
              <a:off x="-1534" y="2310"/>
              <a:ext cx="2324" cy="357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000">
                  <a:ea typeface="宋体" pitchFamily="2" charset="-122"/>
                </a:rPr>
                <a:t>(4)  t</a:t>
              </a:r>
              <a:r>
                <a:rPr lang="en-US" altLang="zh-CN" sz="2000" baseline="-25000">
                  <a:ea typeface="宋体" pitchFamily="2" charset="-122"/>
                </a:rPr>
                <a:t>1</a:t>
              </a:r>
              <a:r>
                <a:rPr lang="en-US" altLang="zh-CN" sz="2000">
                  <a:ea typeface="宋体" pitchFamily="2" charset="-122"/>
                </a:rPr>
                <a:t>:=4*i</a:t>
              </a:r>
            </a:p>
            <a:p>
              <a:pPr algn="just"/>
              <a:r>
                <a:rPr lang="en-US" altLang="zh-CN" sz="2000">
                  <a:ea typeface="宋体" pitchFamily="2" charset="-122"/>
                </a:rPr>
                <a:t>(5)  t</a:t>
              </a:r>
              <a:r>
                <a:rPr lang="en-US" altLang="zh-CN" sz="2000" baseline="-25000">
                  <a:ea typeface="宋体" pitchFamily="2" charset="-122"/>
                </a:rPr>
                <a:t>2</a:t>
              </a:r>
              <a:r>
                <a:rPr lang="en-US" altLang="zh-CN" sz="2000">
                  <a:ea typeface="宋体" pitchFamily="2" charset="-122"/>
                </a:rPr>
                <a:t>:=a-4</a:t>
              </a:r>
            </a:p>
            <a:p>
              <a:pPr algn="just"/>
              <a:r>
                <a:rPr lang="en-US" altLang="zh-CN" sz="2000">
                  <a:ea typeface="宋体" pitchFamily="2" charset="-122"/>
                </a:rPr>
                <a:t>(6)  t</a:t>
              </a:r>
              <a:r>
                <a:rPr lang="en-US" altLang="zh-CN" sz="2000" baseline="-25000">
                  <a:ea typeface="宋体" pitchFamily="2" charset="-122"/>
                </a:rPr>
                <a:t>3</a:t>
              </a:r>
              <a:r>
                <a:rPr lang="en-US" altLang="zh-CN" sz="2000">
                  <a:ea typeface="宋体" pitchFamily="2" charset="-122"/>
                </a:rPr>
                <a:t>:=4*i</a:t>
              </a:r>
            </a:p>
            <a:p>
              <a:pPr algn="just"/>
              <a:r>
                <a:rPr lang="en-US" altLang="zh-CN" sz="2000">
                  <a:ea typeface="宋体" pitchFamily="2" charset="-122"/>
                </a:rPr>
                <a:t>(7)  t</a:t>
              </a:r>
              <a:r>
                <a:rPr lang="en-US" altLang="zh-CN" sz="2000" baseline="-25000">
                  <a:ea typeface="宋体" pitchFamily="2" charset="-122"/>
                </a:rPr>
                <a:t>4</a:t>
              </a:r>
              <a:r>
                <a:rPr lang="en-US" altLang="zh-CN" sz="2000">
                  <a:ea typeface="宋体" pitchFamily="2" charset="-122"/>
                </a:rPr>
                <a:t>:=a-4</a:t>
              </a:r>
            </a:p>
            <a:p>
              <a:pPr algn="just"/>
              <a:r>
                <a:rPr lang="en-US" altLang="zh-CN" sz="2000">
                  <a:ea typeface="宋体" pitchFamily="2" charset="-122"/>
                </a:rPr>
                <a:t>(8)  t</a:t>
              </a:r>
              <a:r>
                <a:rPr lang="en-US" altLang="zh-CN" sz="2000" baseline="-25000">
                  <a:ea typeface="宋体" pitchFamily="2" charset="-122"/>
                </a:rPr>
                <a:t>5</a:t>
              </a:r>
              <a:r>
                <a:rPr lang="en-US" altLang="zh-CN" sz="2000">
                  <a:ea typeface="宋体" pitchFamily="2" charset="-122"/>
                </a:rPr>
                <a:t>:=t</a:t>
              </a:r>
              <a:r>
                <a:rPr lang="en-US" altLang="zh-CN" sz="2000" baseline="-25000">
                  <a:ea typeface="宋体" pitchFamily="2" charset="-122"/>
                </a:rPr>
                <a:t>4</a:t>
              </a:r>
              <a:r>
                <a:rPr lang="en-US" altLang="zh-CN" sz="2000">
                  <a:ea typeface="宋体" pitchFamily="2" charset="-122"/>
                </a:rPr>
                <a:t>[t</a:t>
              </a:r>
              <a:r>
                <a:rPr lang="en-US" altLang="zh-CN" sz="2000" baseline="-25000">
                  <a:ea typeface="宋体" pitchFamily="2" charset="-122"/>
                </a:rPr>
                <a:t>3</a:t>
              </a:r>
              <a:r>
                <a:rPr lang="en-US" altLang="zh-CN" sz="2000">
                  <a:ea typeface="宋体" pitchFamily="2" charset="-122"/>
                </a:rPr>
                <a:t>]</a:t>
              </a:r>
            </a:p>
            <a:p>
              <a:pPr algn="just"/>
              <a:r>
                <a:rPr lang="en-US" altLang="zh-CN" sz="2000">
                  <a:ea typeface="宋体" pitchFamily="2" charset="-122"/>
                </a:rPr>
                <a:t>(9)  t</a:t>
              </a:r>
              <a:r>
                <a:rPr lang="en-US" altLang="zh-CN" sz="2000" baseline="-25000">
                  <a:ea typeface="宋体" pitchFamily="2" charset="-122"/>
                </a:rPr>
                <a:t>6</a:t>
              </a:r>
              <a:r>
                <a:rPr lang="en-US" altLang="zh-CN" sz="2000">
                  <a:ea typeface="宋体" pitchFamily="2" charset="-122"/>
                </a:rPr>
                <a:t>:=4*i</a:t>
              </a:r>
            </a:p>
            <a:p>
              <a:pPr algn="just"/>
              <a:r>
                <a:rPr lang="en-US" altLang="zh-CN" sz="2000">
                  <a:ea typeface="宋体" pitchFamily="2" charset="-122"/>
                </a:rPr>
                <a:t>(10)  t</a:t>
              </a:r>
              <a:r>
                <a:rPr lang="en-US" altLang="zh-CN" sz="2000" baseline="-25000">
                  <a:ea typeface="宋体" pitchFamily="2" charset="-122"/>
                </a:rPr>
                <a:t>7</a:t>
              </a:r>
              <a:r>
                <a:rPr lang="en-US" altLang="zh-CN" sz="2000">
                  <a:ea typeface="宋体" pitchFamily="2" charset="-122"/>
                </a:rPr>
                <a:t>:=b-4</a:t>
              </a:r>
            </a:p>
            <a:p>
              <a:pPr algn="just"/>
              <a:r>
                <a:rPr lang="en-US" altLang="zh-CN" sz="2000">
                  <a:ea typeface="宋体" pitchFamily="2" charset="-122"/>
                </a:rPr>
                <a:t>(11)  t</a:t>
              </a:r>
              <a:r>
                <a:rPr lang="en-US" altLang="zh-CN" sz="2000" baseline="-25000">
                  <a:ea typeface="宋体" pitchFamily="2" charset="-122"/>
                </a:rPr>
                <a:t>8</a:t>
              </a:r>
              <a:r>
                <a:rPr lang="en-US" altLang="zh-CN" sz="2000">
                  <a:ea typeface="宋体" pitchFamily="2" charset="-122"/>
                </a:rPr>
                <a:t>:=t</a:t>
              </a:r>
              <a:r>
                <a:rPr lang="en-US" altLang="zh-CN" sz="2000" baseline="-25000">
                  <a:ea typeface="宋体" pitchFamily="2" charset="-122"/>
                </a:rPr>
                <a:t>7</a:t>
              </a:r>
              <a:r>
                <a:rPr lang="en-US" altLang="zh-CN" sz="2000">
                  <a:ea typeface="宋体" pitchFamily="2" charset="-122"/>
                </a:rPr>
                <a:t>[t</a:t>
              </a:r>
              <a:r>
                <a:rPr lang="en-US" altLang="zh-CN" sz="2000" baseline="-25000">
                  <a:ea typeface="宋体" pitchFamily="2" charset="-122"/>
                </a:rPr>
                <a:t>6</a:t>
              </a:r>
              <a:r>
                <a:rPr lang="en-US" altLang="zh-CN" sz="2000">
                  <a:ea typeface="宋体" pitchFamily="2" charset="-122"/>
                </a:rPr>
                <a:t>]</a:t>
              </a:r>
            </a:p>
            <a:p>
              <a:pPr algn="just"/>
              <a:r>
                <a:rPr lang="en-US" altLang="zh-CN" sz="2000">
                  <a:ea typeface="宋体" pitchFamily="2" charset="-122"/>
                </a:rPr>
                <a:t>(12)  t</a:t>
              </a:r>
              <a:r>
                <a:rPr lang="en-US" altLang="zh-CN" sz="2000" baseline="-25000">
                  <a:ea typeface="宋体" pitchFamily="2" charset="-122"/>
                </a:rPr>
                <a:t>9</a:t>
              </a:r>
              <a:r>
                <a:rPr lang="en-US" altLang="zh-CN" sz="2000">
                  <a:ea typeface="宋体" pitchFamily="2" charset="-122"/>
                </a:rPr>
                <a:t>:=t</a:t>
              </a:r>
              <a:r>
                <a:rPr lang="en-US" altLang="zh-CN" sz="2000" baseline="-25000">
                  <a:ea typeface="宋体" pitchFamily="2" charset="-122"/>
                </a:rPr>
                <a:t>5</a:t>
              </a:r>
              <a:r>
                <a:rPr lang="en-US" altLang="zh-CN" sz="2000">
                  <a:ea typeface="宋体" pitchFamily="2" charset="-122"/>
                </a:rPr>
                <a:t>+t</a:t>
              </a:r>
              <a:r>
                <a:rPr lang="en-US" altLang="zh-CN" sz="2000" baseline="-25000">
                  <a:ea typeface="宋体" pitchFamily="2" charset="-122"/>
                </a:rPr>
                <a:t>8</a:t>
              </a:r>
            </a:p>
            <a:p>
              <a:pPr algn="just"/>
              <a:r>
                <a:rPr lang="en-US" altLang="zh-CN" sz="2000">
                  <a:ea typeface="宋体" pitchFamily="2" charset="-122"/>
                </a:rPr>
                <a:t>(13)  t</a:t>
              </a:r>
              <a:r>
                <a:rPr lang="en-US" altLang="zh-CN" sz="2000" baseline="-25000">
                  <a:ea typeface="宋体" pitchFamily="2" charset="-122"/>
                </a:rPr>
                <a:t>2</a:t>
              </a:r>
              <a:r>
                <a:rPr lang="en-US" altLang="zh-CN" sz="2000">
                  <a:ea typeface="宋体" pitchFamily="2" charset="-122"/>
                </a:rPr>
                <a:t>[t</a:t>
              </a:r>
              <a:r>
                <a:rPr lang="en-US" altLang="zh-CN" sz="2000" baseline="-25000">
                  <a:ea typeface="宋体" pitchFamily="2" charset="-122"/>
                </a:rPr>
                <a:t>1</a:t>
              </a:r>
              <a:r>
                <a:rPr lang="en-US" altLang="zh-CN" sz="2000">
                  <a:ea typeface="宋体" pitchFamily="2" charset="-122"/>
                </a:rPr>
                <a:t>]:=t</a:t>
              </a:r>
              <a:r>
                <a:rPr lang="en-US" altLang="zh-CN" sz="2000" baseline="-25000">
                  <a:ea typeface="宋体" pitchFamily="2" charset="-122"/>
                </a:rPr>
                <a:t>9</a:t>
              </a:r>
            </a:p>
            <a:p>
              <a:pPr algn="just"/>
              <a:r>
                <a:rPr lang="en-US" altLang="zh-CN" sz="2000">
                  <a:ea typeface="宋体" pitchFamily="2" charset="-122"/>
                </a:rPr>
                <a:t>(14)  t</a:t>
              </a:r>
              <a:r>
                <a:rPr lang="en-US" altLang="zh-CN" sz="2000" baseline="-25000">
                  <a:ea typeface="宋体" pitchFamily="2" charset="-122"/>
                </a:rPr>
                <a:t>10</a:t>
              </a:r>
              <a:r>
                <a:rPr lang="en-US" altLang="zh-CN" sz="2000">
                  <a:ea typeface="宋体" pitchFamily="2" charset="-122"/>
                </a:rPr>
                <a:t>:=i+1</a:t>
              </a:r>
            </a:p>
            <a:p>
              <a:pPr algn="just"/>
              <a:r>
                <a:rPr lang="en-US" altLang="zh-CN" sz="2000">
                  <a:ea typeface="宋体" pitchFamily="2" charset="-122"/>
                </a:rPr>
                <a:t>(15)  i:=t</a:t>
              </a:r>
              <a:r>
                <a:rPr lang="en-US" altLang="zh-CN" sz="2000" baseline="-25000">
                  <a:ea typeface="宋体" pitchFamily="2" charset="-122"/>
                </a:rPr>
                <a:t>10</a:t>
              </a:r>
            </a:p>
            <a:p>
              <a:pPr algn="just"/>
              <a:r>
                <a:rPr lang="en-US" altLang="zh-CN" sz="2000">
                  <a:ea typeface="宋体" pitchFamily="2" charset="-122"/>
                </a:rPr>
                <a:t>(16)  goto B</a:t>
              </a:r>
              <a:r>
                <a:rPr lang="en-US" altLang="zh-CN" sz="2000" baseline="-25000">
                  <a:ea typeface="宋体" pitchFamily="2" charset="-122"/>
                </a:rPr>
                <a:t>2</a:t>
              </a:r>
              <a:endParaRPr lang="en-US" altLang="zh-CN" sz="4800"/>
            </a:p>
          </p:txBody>
        </p:sp>
        <p:sp>
          <p:nvSpPr>
            <p:cNvPr id="436230" name="Rectangle 6"/>
            <p:cNvSpPr>
              <a:spLocks noChangeArrowheads="1"/>
            </p:cNvSpPr>
            <p:nvPr/>
          </p:nvSpPr>
          <p:spPr bwMode="auto">
            <a:xfrm>
              <a:off x="-1902" y="2294"/>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smtClean="0">
                  <a:solidFill>
                    <a:srgbClr val="000000"/>
                  </a:solidFill>
                  <a:ea typeface="宋体" pitchFamily="2" charset="-122"/>
                </a:rPr>
                <a:t>B</a:t>
              </a:r>
              <a:r>
                <a:rPr lang="en-US" altLang="zh-CN" sz="2000" baseline="-25000" dirty="0" smtClean="0">
                  <a:solidFill>
                    <a:srgbClr val="000000"/>
                  </a:solidFill>
                  <a:ea typeface="宋体" pitchFamily="2" charset="-122"/>
                </a:rPr>
                <a:t>4</a:t>
              </a:r>
              <a:endParaRPr lang="en-US" altLang="zh-CN" sz="4800" baseline="-25000" dirty="0"/>
            </a:p>
          </p:txBody>
        </p:sp>
      </p:grpSp>
      <p:sp>
        <p:nvSpPr>
          <p:cNvPr id="436231" name="Text Box 7"/>
          <p:cNvSpPr txBox="1">
            <a:spLocks noChangeArrowheads="1"/>
          </p:cNvSpPr>
          <p:nvPr/>
        </p:nvSpPr>
        <p:spPr bwMode="auto">
          <a:xfrm>
            <a:off x="6356764" y="1096783"/>
            <a:ext cx="2194832" cy="5262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0000FF"/>
                </a:solidFill>
                <a:cs typeface="Times New Roman" panose="02020603050405020304" pitchFamily="18" charset="0"/>
              </a:rPr>
              <a:t>变量 下次 活跃</a:t>
            </a:r>
            <a:endParaRPr lang="zh-CN" altLang="en-US" dirty="0">
              <a:cs typeface="Times New Roman" panose="02020603050405020304" pitchFamily="18" charset="0"/>
            </a:endParaRPr>
          </a:p>
          <a:p>
            <a:r>
              <a:rPr lang="en-US" altLang="zh-CN" dirty="0" smtClean="0">
                <a:cs typeface="Times New Roman" panose="02020603050405020304" pitchFamily="18" charset="0"/>
              </a:rPr>
              <a:t>   </a:t>
            </a:r>
            <a:r>
              <a:rPr lang="en-US" altLang="zh-CN" dirty="0" err="1" smtClean="0">
                <a:cs typeface="Times New Roman" panose="02020603050405020304" pitchFamily="18" charset="0"/>
              </a:rPr>
              <a:t>i</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a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b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1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2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3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4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5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6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7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8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9 </a:t>
            </a:r>
            <a:r>
              <a:rPr lang="en-US" altLang="zh-CN" dirty="0" smtClean="0">
                <a:cs typeface="Times New Roman" panose="02020603050405020304" pitchFamily="18" charset="0"/>
              </a:rPr>
              <a:t>     </a:t>
            </a:r>
            <a:r>
              <a:rPr lang="zh-CN" altLang="en-US" dirty="0" smtClean="0">
                <a:cs typeface="Times New Roman" panose="02020603050405020304" pitchFamily="18" charset="0"/>
              </a:rPr>
              <a:t>无     活</a:t>
            </a:r>
            <a:endParaRPr lang="zh-CN" altLang="en-US" dirty="0">
              <a:cs typeface="Times New Roman" panose="02020603050405020304" pitchFamily="18" charset="0"/>
            </a:endParaRPr>
          </a:p>
          <a:p>
            <a:r>
              <a:rPr lang="en-US" altLang="zh-CN" dirty="0" smtClean="0">
                <a:cs typeface="Times New Roman" panose="02020603050405020304" pitchFamily="18" charset="0"/>
              </a:rPr>
              <a:t>   t</a:t>
            </a:r>
            <a:r>
              <a:rPr lang="en-US" altLang="zh-CN" baseline="-25000" dirty="0" smtClean="0">
                <a:cs typeface="Times New Roman" panose="02020603050405020304" pitchFamily="18" charset="0"/>
              </a:rPr>
              <a:t>10      </a:t>
            </a:r>
            <a:r>
              <a:rPr lang="zh-CN" altLang="en-US" dirty="0">
                <a:cs typeface="Times New Roman" panose="02020603050405020304" pitchFamily="18" charset="0"/>
              </a:rPr>
              <a:t>无  </a:t>
            </a:r>
            <a:r>
              <a:rPr lang="zh-CN" altLang="en-US" dirty="0" smtClean="0">
                <a:cs typeface="Times New Roman" panose="02020603050405020304" pitchFamily="18" charset="0"/>
              </a:rPr>
              <a:t>   活</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4139167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36228"/>
                                        </p:tgtEl>
                                        <p:attrNameLst>
                                          <p:attrName>style.visibility</p:attrName>
                                        </p:attrNameLst>
                                      </p:cBhvr>
                                      <p:to>
                                        <p:strVal val="visible"/>
                                      </p:to>
                                    </p:set>
                                    <p:animEffect transition="in" filter="wipe(up)">
                                      <p:cBhvr>
                                        <p:cTn id="7" dur="500"/>
                                        <p:tgtEl>
                                          <p:spTgt spid="436228"/>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6227">
                                            <p:txEl>
                                              <p:pRg st="0" end="0"/>
                                            </p:txEl>
                                          </p:spTgt>
                                        </p:tgtEl>
                                        <p:attrNameLst>
                                          <p:attrName>style.visibility</p:attrName>
                                        </p:attrNameLst>
                                      </p:cBhvr>
                                      <p:to>
                                        <p:strVal val="visible"/>
                                      </p:to>
                                    </p:set>
                                    <p:animEffect transition="in" filter="wipe(left)">
                                      <p:cBhvr>
                                        <p:cTn id="12" dur="500"/>
                                        <p:tgtEl>
                                          <p:spTgt spid="43622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36231"/>
                                        </p:tgtEl>
                                        <p:attrNameLst>
                                          <p:attrName>style.visibility</p:attrName>
                                        </p:attrNameLst>
                                      </p:cBhvr>
                                      <p:to>
                                        <p:strVal val="visible"/>
                                      </p:to>
                                    </p:set>
                                    <p:animEffect transition="in" filter="wipe(up)">
                                      <p:cBhvr>
                                        <p:cTn id="16" dur="500"/>
                                        <p:tgtEl>
                                          <p:spTgt spid="436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P spid="43623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fld id="{919AF034-3D90-4BFB-A736-57BF944364C4}" type="slidenum">
              <a:rPr lang="en-US" altLang="zh-CN"/>
              <a:pPr/>
              <a:t>23</a:t>
            </a:fld>
            <a:endParaRPr lang="en-US" altLang="zh-CN"/>
          </a:p>
        </p:txBody>
      </p:sp>
      <p:sp>
        <p:nvSpPr>
          <p:cNvPr id="361474" name="Rectangle 2"/>
          <p:cNvSpPr>
            <a:spLocks noGrp="1" noChangeArrowheads="1"/>
          </p:cNvSpPr>
          <p:nvPr>
            <p:ph type="title"/>
          </p:nvPr>
        </p:nvSpPr>
        <p:spPr>
          <a:xfrm>
            <a:off x="304800" y="152400"/>
            <a:ext cx="8610600" cy="558800"/>
          </a:xfrm>
        </p:spPr>
        <p:txBody>
          <a:bodyPr/>
          <a:lstStyle/>
          <a:p>
            <a:r>
              <a:rPr lang="zh-CN" altLang="en-US" sz="3600"/>
              <a:t>从出口到入口依次检查每条语句</a:t>
            </a:r>
            <a:endParaRPr lang="zh-CN" altLang="en-US"/>
          </a:p>
        </p:txBody>
      </p:sp>
      <p:sp>
        <p:nvSpPr>
          <p:cNvPr id="361491" name="Text Box 19"/>
          <p:cNvSpPr txBox="1">
            <a:spLocks noChangeArrowheads="1"/>
          </p:cNvSpPr>
          <p:nvPr/>
        </p:nvSpPr>
        <p:spPr bwMode="auto">
          <a:xfrm>
            <a:off x="2177263" y="5917684"/>
            <a:ext cx="1944687"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a:t>
            </a:r>
            <a:r>
              <a:rPr lang="en-US" altLang="zh-CN" sz="1800" dirty="0"/>
              <a:t>i:      </a:t>
            </a:r>
            <a:r>
              <a:rPr lang="zh-CN" altLang="en-US" sz="1800" dirty="0" smtClean="0">
                <a:latin typeface="宋体" pitchFamily="2" charset="-122"/>
                <a:ea typeface="宋体" pitchFamily="2" charset="-122"/>
              </a:rPr>
              <a:t>无   活</a:t>
            </a:r>
            <a:endParaRPr lang="zh-CN" altLang="en-US" sz="1800" dirty="0">
              <a:latin typeface="宋体" pitchFamily="2" charset="-122"/>
              <a:ea typeface="宋体" pitchFamily="2" charset="-122"/>
            </a:endParaRPr>
          </a:p>
        </p:txBody>
      </p:sp>
      <p:sp>
        <p:nvSpPr>
          <p:cNvPr id="361500" name="Text Box 28"/>
          <p:cNvSpPr txBox="1">
            <a:spLocks noChangeArrowheads="1"/>
          </p:cNvSpPr>
          <p:nvPr/>
        </p:nvSpPr>
        <p:spPr bwMode="auto">
          <a:xfrm>
            <a:off x="2177263" y="5466834"/>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10</a:t>
            </a:r>
            <a:r>
              <a:rPr lang="en-US" altLang="zh-CN" sz="1800" dirty="0">
                <a:ea typeface="宋体" pitchFamily="2" charset="-122"/>
              </a:rPr>
              <a:t>    (15)    </a:t>
            </a:r>
            <a:r>
              <a:rPr lang="zh-CN" altLang="en-US" sz="1800" dirty="0">
                <a:ea typeface="宋体" pitchFamily="2" charset="-122"/>
              </a:rPr>
              <a:t>活</a:t>
            </a:r>
          </a:p>
        </p:txBody>
      </p:sp>
      <p:sp>
        <p:nvSpPr>
          <p:cNvPr id="361502" name="Text Box 30"/>
          <p:cNvSpPr txBox="1">
            <a:spLocks noChangeArrowheads="1"/>
          </p:cNvSpPr>
          <p:nvPr/>
        </p:nvSpPr>
        <p:spPr bwMode="auto">
          <a:xfrm>
            <a:off x="3987837" y="5466834"/>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a:t>
            </a:r>
            <a:r>
              <a:rPr lang="zh-CN" altLang="en-US" sz="1800" dirty="0">
                <a:ea typeface="宋体" pitchFamily="2" charset="-122"/>
              </a:rPr>
              <a:t>无   </a:t>
            </a:r>
            <a:r>
              <a:rPr lang="zh-CN" altLang="en-US" sz="1800" dirty="0" smtClean="0">
                <a:ea typeface="宋体" pitchFamily="2" charset="-122"/>
              </a:rPr>
              <a:t> </a:t>
            </a:r>
            <a:r>
              <a:rPr lang="zh-CN" altLang="en-US" sz="1800" dirty="0">
                <a:ea typeface="宋体" pitchFamily="2" charset="-122"/>
              </a:rPr>
              <a:t>非</a:t>
            </a:r>
            <a:r>
              <a:rPr lang="zh-CN" altLang="en-US" sz="1800" dirty="0" smtClean="0">
                <a:ea typeface="宋体" pitchFamily="2" charset="-122"/>
              </a:rPr>
              <a:t>活</a:t>
            </a:r>
            <a:endParaRPr lang="zh-CN" altLang="en-US" sz="1800" dirty="0">
              <a:ea typeface="宋体" pitchFamily="2" charset="-122"/>
            </a:endParaRPr>
          </a:p>
        </p:txBody>
      </p:sp>
      <p:sp>
        <p:nvSpPr>
          <p:cNvPr id="361509" name="Text Box 37"/>
          <p:cNvSpPr txBox="1">
            <a:spLocks noChangeArrowheads="1"/>
          </p:cNvSpPr>
          <p:nvPr/>
        </p:nvSpPr>
        <p:spPr bwMode="auto">
          <a:xfrm>
            <a:off x="3943387" y="5062021"/>
            <a:ext cx="1909762"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1</a:t>
            </a:r>
            <a:r>
              <a:rPr lang="en-US" altLang="zh-CN" sz="1800" dirty="0">
                <a:ea typeface="宋体" pitchFamily="2" charset="-122"/>
              </a:rPr>
              <a:t>      </a:t>
            </a:r>
            <a:r>
              <a:rPr lang="zh-CN" altLang="en-US" sz="1800" dirty="0">
                <a:ea typeface="宋体" pitchFamily="2" charset="-122"/>
              </a:rPr>
              <a:t>无     活</a:t>
            </a:r>
          </a:p>
        </p:txBody>
      </p:sp>
      <p:sp>
        <p:nvSpPr>
          <p:cNvPr id="361511" name="Text Box 39"/>
          <p:cNvSpPr txBox="1">
            <a:spLocks noChangeArrowheads="1"/>
          </p:cNvSpPr>
          <p:nvPr/>
        </p:nvSpPr>
        <p:spPr bwMode="auto">
          <a:xfrm>
            <a:off x="5623520" y="5062021"/>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9</a:t>
            </a:r>
            <a:r>
              <a:rPr lang="en-US" altLang="zh-CN" sz="1800">
                <a:ea typeface="宋体" pitchFamily="2" charset="-122"/>
              </a:rPr>
              <a:t>      </a:t>
            </a:r>
            <a:r>
              <a:rPr lang="zh-CN" altLang="en-US" sz="1800">
                <a:ea typeface="宋体" pitchFamily="2" charset="-122"/>
              </a:rPr>
              <a:t>无     活</a:t>
            </a:r>
          </a:p>
        </p:txBody>
      </p:sp>
      <p:sp>
        <p:nvSpPr>
          <p:cNvPr id="361518" name="Text Box 46"/>
          <p:cNvSpPr txBox="1">
            <a:spLocks noChangeArrowheads="1"/>
          </p:cNvSpPr>
          <p:nvPr/>
        </p:nvSpPr>
        <p:spPr bwMode="auto">
          <a:xfrm>
            <a:off x="2193138" y="4620696"/>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9</a:t>
            </a:r>
            <a:r>
              <a:rPr lang="en-US" altLang="zh-CN" sz="1800" dirty="0">
                <a:ea typeface="宋体" pitchFamily="2" charset="-122"/>
              </a:rPr>
              <a:t>     (13)    </a:t>
            </a:r>
            <a:r>
              <a:rPr lang="zh-CN" altLang="en-US" sz="1800" dirty="0">
                <a:ea typeface="宋体" pitchFamily="2" charset="-122"/>
              </a:rPr>
              <a:t>活</a:t>
            </a:r>
          </a:p>
        </p:txBody>
      </p:sp>
      <p:sp>
        <p:nvSpPr>
          <p:cNvPr id="361520" name="Text Box 48"/>
          <p:cNvSpPr txBox="1">
            <a:spLocks noChangeArrowheads="1"/>
          </p:cNvSpPr>
          <p:nvPr/>
        </p:nvSpPr>
        <p:spPr bwMode="auto">
          <a:xfrm>
            <a:off x="3806862" y="4612759"/>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5</a:t>
            </a:r>
            <a:r>
              <a:rPr lang="en-US" altLang="zh-CN" sz="1800">
                <a:ea typeface="宋体" pitchFamily="2" charset="-122"/>
              </a:rPr>
              <a:t>      </a:t>
            </a:r>
            <a:r>
              <a:rPr lang="zh-CN" altLang="en-US" sz="1800">
                <a:ea typeface="宋体" pitchFamily="2" charset="-122"/>
              </a:rPr>
              <a:t>无     活</a:t>
            </a:r>
          </a:p>
        </p:txBody>
      </p:sp>
      <p:sp>
        <p:nvSpPr>
          <p:cNvPr id="361522" name="Text Box 50"/>
          <p:cNvSpPr txBox="1">
            <a:spLocks noChangeArrowheads="1"/>
          </p:cNvSpPr>
          <p:nvPr/>
        </p:nvSpPr>
        <p:spPr bwMode="auto">
          <a:xfrm>
            <a:off x="5610820" y="4612759"/>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8</a:t>
            </a:r>
            <a:r>
              <a:rPr lang="en-US" altLang="zh-CN" sz="1800">
                <a:ea typeface="宋体" pitchFamily="2" charset="-122"/>
              </a:rPr>
              <a:t>      </a:t>
            </a:r>
            <a:r>
              <a:rPr lang="zh-CN" altLang="en-US" sz="1800">
                <a:ea typeface="宋体" pitchFamily="2" charset="-122"/>
              </a:rPr>
              <a:t>无     活</a:t>
            </a:r>
          </a:p>
        </p:txBody>
      </p:sp>
      <p:sp>
        <p:nvSpPr>
          <p:cNvPr id="361529" name="Text Box 57"/>
          <p:cNvSpPr txBox="1">
            <a:spLocks noChangeArrowheads="1"/>
          </p:cNvSpPr>
          <p:nvPr/>
        </p:nvSpPr>
        <p:spPr bwMode="auto">
          <a:xfrm>
            <a:off x="2202663" y="5069959"/>
            <a:ext cx="1909762"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2</a:t>
            </a:r>
            <a:r>
              <a:rPr lang="en-US" altLang="zh-CN" sz="1800" dirty="0">
                <a:ea typeface="宋体" pitchFamily="2" charset="-122"/>
              </a:rPr>
              <a:t>      </a:t>
            </a:r>
            <a:r>
              <a:rPr lang="zh-CN" altLang="en-US" sz="1800" dirty="0">
                <a:ea typeface="宋体" pitchFamily="2" charset="-122"/>
              </a:rPr>
              <a:t>无     活</a:t>
            </a:r>
          </a:p>
        </p:txBody>
      </p:sp>
      <p:grpSp>
        <p:nvGrpSpPr>
          <p:cNvPr id="361530" name="Group 58"/>
          <p:cNvGrpSpPr>
            <a:grpSpLocks/>
          </p:cNvGrpSpPr>
          <p:nvPr/>
        </p:nvGrpSpPr>
        <p:grpSpPr bwMode="auto">
          <a:xfrm>
            <a:off x="115888" y="1133475"/>
            <a:ext cx="2026188" cy="5626100"/>
            <a:chOff x="-1902" y="2294"/>
            <a:chExt cx="2486" cy="3590"/>
          </a:xfrm>
        </p:grpSpPr>
        <p:sp>
          <p:nvSpPr>
            <p:cNvPr id="361531" name="Rectangle 59"/>
            <p:cNvSpPr>
              <a:spLocks noChangeArrowheads="1"/>
            </p:cNvSpPr>
            <p:nvPr/>
          </p:nvSpPr>
          <p:spPr bwMode="auto">
            <a:xfrm>
              <a:off x="-1534" y="2310"/>
              <a:ext cx="2118" cy="357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spcBef>
                  <a:spcPct val="40000"/>
                </a:spcBef>
              </a:pPr>
              <a:r>
                <a:rPr lang="en-US" altLang="zh-CN" sz="2000" dirty="0">
                  <a:ea typeface="宋体" pitchFamily="2" charset="-122"/>
                </a:rPr>
                <a:t>(4)  t</a:t>
              </a:r>
              <a:r>
                <a:rPr lang="en-US" altLang="zh-CN" sz="2000" baseline="-25000" dirty="0">
                  <a:ea typeface="宋体" pitchFamily="2" charset="-122"/>
                </a:rPr>
                <a:t>1</a:t>
              </a:r>
              <a:r>
                <a:rPr lang="en-US" altLang="zh-CN" sz="2000" dirty="0">
                  <a:ea typeface="宋体" pitchFamily="2" charset="-122"/>
                </a:rPr>
                <a:t>:=4*</a:t>
              </a:r>
              <a:r>
                <a:rPr lang="en-US" altLang="zh-CN" sz="2000" dirty="0" err="1">
                  <a:ea typeface="宋体" pitchFamily="2" charset="-122"/>
                </a:rPr>
                <a:t>i</a:t>
              </a:r>
              <a:endParaRPr lang="en-US" altLang="zh-CN" sz="2000" dirty="0">
                <a:ea typeface="宋体" pitchFamily="2" charset="-122"/>
              </a:endParaRPr>
            </a:p>
            <a:p>
              <a:pPr algn="just">
                <a:spcBef>
                  <a:spcPct val="40000"/>
                </a:spcBef>
              </a:pPr>
              <a:r>
                <a:rPr lang="en-US" altLang="zh-CN" sz="2000" dirty="0">
                  <a:ea typeface="宋体" pitchFamily="2" charset="-122"/>
                </a:rPr>
                <a:t>(5)  t</a:t>
              </a:r>
              <a:r>
                <a:rPr lang="en-US" altLang="zh-CN" sz="2000" baseline="-25000" dirty="0">
                  <a:ea typeface="宋体" pitchFamily="2" charset="-122"/>
                </a:rPr>
                <a:t>2</a:t>
              </a:r>
              <a:r>
                <a:rPr lang="en-US" altLang="zh-CN" sz="2000" dirty="0">
                  <a:ea typeface="宋体" pitchFamily="2" charset="-122"/>
                </a:rPr>
                <a:t>:=a-4</a:t>
              </a:r>
            </a:p>
            <a:p>
              <a:pPr algn="just">
                <a:spcBef>
                  <a:spcPct val="40000"/>
                </a:spcBef>
              </a:pPr>
              <a:r>
                <a:rPr lang="en-US" altLang="zh-CN" sz="2000" dirty="0">
                  <a:ea typeface="宋体" pitchFamily="2" charset="-122"/>
                </a:rPr>
                <a:t>(6)  t</a:t>
              </a:r>
              <a:r>
                <a:rPr lang="en-US" altLang="zh-CN" sz="2000" baseline="-25000" dirty="0">
                  <a:ea typeface="宋体" pitchFamily="2" charset="-122"/>
                </a:rPr>
                <a:t>3</a:t>
              </a:r>
              <a:r>
                <a:rPr lang="en-US" altLang="zh-CN" sz="2000" dirty="0">
                  <a:ea typeface="宋体" pitchFamily="2" charset="-122"/>
                </a:rPr>
                <a:t>:=4*</a:t>
              </a:r>
              <a:r>
                <a:rPr lang="en-US" altLang="zh-CN" sz="2000" dirty="0" err="1">
                  <a:ea typeface="宋体" pitchFamily="2" charset="-122"/>
                </a:rPr>
                <a:t>i</a:t>
              </a:r>
              <a:endParaRPr lang="en-US" altLang="zh-CN" sz="2000" dirty="0">
                <a:ea typeface="宋体" pitchFamily="2" charset="-122"/>
              </a:endParaRPr>
            </a:p>
            <a:p>
              <a:pPr algn="just">
                <a:spcBef>
                  <a:spcPct val="40000"/>
                </a:spcBef>
              </a:pPr>
              <a:r>
                <a:rPr lang="en-US" altLang="zh-CN" sz="2000" dirty="0">
                  <a:ea typeface="宋体" pitchFamily="2" charset="-122"/>
                </a:rPr>
                <a:t>(7)  t</a:t>
              </a:r>
              <a:r>
                <a:rPr lang="en-US" altLang="zh-CN" sz="2000" baseline="-25000" dirty="0">
                  <a:ea typeface="宋体" pitchFamily="2" charset="-122"/>
                </a:rPr>
                <a:t>4</a:t>
              </a:r>
              <a:r>
                <a:rPr lang="en-US" altLang="zh-CN" sz="2000" dirty="0">
                  <a:ea typeface="宋体" pitchFamily="2" charset="-122"/>
                </a:rPr>
                <a:t>:=a-4</a:t>
              </a:r>
            </a:p>
            <a:p>
              <a:pPr algn="just">
                <a:spcBef>
                  <a:spcPct val="40000"/>
                </a:spcBef>
              </a:pPr>
              <a:r>
                <a:rPr lang="en-US" altLang="zh-CN" sz="2000" dirty="0">
                  <a:ea typeface="宋体" pitchFamily="2" charset="-122"/>
                </a:rPr>
                <a:t>(8)  t</a:t>
              </a:r>
              <a:r>
                <a:rPr lang="en-US" altLang="zh-CN" sz="2000" baseline="-25000" dirty="0">
                  <a:ea typeface="宋体" pitchFamily="2" charset="-122"/>
                </a:rPr>
                <a:t>5</a:t>
              </a:r>
              <a:r>
                <a:rPr lang="en-US" altLang="zh-CN" sz="2000" dirty="0">
                  <a:ea typeface="宋体" pitchFamily="2" charset="-122"/>
                </a:rPr>
                <a:t>:=t</a:t>
              </a:r>
              <a:r>
                <a:rPr lang="en-US" altLang="zh-CN" sz="2000" baseline="-25000" dirty="0">
                  <a:ea typeface="宋体" pitchFamily="2" charset="-122"/>
                </a:rPr>
                <a:t>4</a:t>
              </a:r>
              <a:r>
                <a:rPr lang="en-US" altLang="zh-CN" sz="2000" dirty="0">
                  <a:ea typeface="宋体" pitchFamily="2" charset="-122"/>
                </a:rPr>
                <a:t>[t</a:t>
              </a:r>
              <a:r>
                <a:rPr lang="en-US" altLang="zh-CN" sz="2000" baseline="-25000" dirty="0">
                  <a:ea typeface="宋体" pitchFamily="2" charset="-122"/>
                </a:rPr>
                <a:t>3</a:t>
              </a:r>
              <a:r>
                <a:rPr lang="en-US" altLang="zh-CN" sz="2000" dirty="0">
                  <a:ea typeface="宋体" pitchFamily="2" charset="-122"/>
                </a:rPr>
                <a:t>]</a:t>
              </a:r>
            </a:p>
            <a:p>
              <a:pPr algn="just">
                <a:spcBef>
                  <a:spcPct val="40000"/>
                </a:spcBef>
              </a:pPr>
              <a:r>
                <a:rPr lang="en-US" altLang="zh-CN" sz="2000" dirty="0">
                  <a:ea typeface="宋体" pitchFamily="2" charset="-122"/>
                </a:rPr>
                <a:t>(9)  t</a:t>
              </a:r>
              <a:r>
                <a:rPr lang="en-US" altLang="zh-CN" sz="2000" baseline="-25000" dirty="0">
                  <a:ea typeface="宋体" pitchFamily="2" charset="-122"/>
                </a:rPr>
                <a:t>6</a:t>
              </a:r>
              <a:r>
                <a:rPr lang="en-US" altLang="zh-CN" sz="2000" dirty="0">
                  <a:ea typeface="宋体" pitchFamily="2" charset="-122"/>
                </a:rPr>
                <a:t>:=4*</a:t>
              </a:r>
              <a:r>
                <a:rPr lang="en-US" altLang="zh-CN" sz="2000" dirty="0" err="1">
                  <a:ea typeface="宋体" pitchFamily="2" charset="-122"/>
                </a:rPr>
                <a:t>i</a:t>
              </a:r>
              <a:endParaRPr lang="en-US" altLang="zh-CN" sz="2000" dirty="0">
                <a:ea typeface="宋体" pitchFamily="2" charset="-122"/>
              </a:endParaRPr>
            </a:p>
            <a:p>
              <a:pPr algn="just">
                <a:spcBef>
                  <a:spcPct val="40000"/>
                </a:spcBef>
              </a:pPr>
              <a:r>
                <a:rPr lang="en-US" altLang="zh-CN" sz="2000" dirty="0">
                  <a:ea typeface="宋体" pitchFamily="2" charset="-122"/>
                </a:rPr>
                <a:t>(10)  t</a:t>
              </a:r>
              <a:r>
                <a:rPr lang="en-US" altLang="zh-CN" sz="2000" baseline="-25000" dirty="0">
                  <a:ea typeface="宋体" pitchFamily="2" charset="-122"/>
                </a:rPr>
                <a:t>7</a:t>
              </a:r>
              <a:r>
                <a:rPr lang="en-US" altLang="zh-CN" sz="2000" dirty="0">
                  <a:ea typeface="宋体" pitchFamily="2" charset="-122"/>
                </a:rPr>
                <a:t>:=b-4</a:t>
              </a:r>
            </a:p>
            <a:p>
              <a:pPr algn="just">
                <a:spcBef>
                  <a:spcPct val="40000"/>
                </a:spcBef>
              </a:pPr>
              <a:r>
                <a:rPr lang="en-US" altLang="zh-CN" sz="2000" dirty="0">
                  <a:ea typeface="宋体" pitchFamily="2" charset="-122"/>
                </a:rPr>
                <a:t>(11)  t</a:t>
              </a:r>
              <a:r>
                <a:rPr lang="en-US" altLang="zh-CN" sz="2000" baseline="-25000" dirty="0">
                  <a:ea typeface="宋体" pitchFamily="2" charset="-122"/>
                </a:rPr>
                <a:t>8</a:t>
              </a:r>
              <a:r>
                <a:rPr lang="en-US" altLang="zh-CN" sz="2000" dirty="0">
                  <a:ea typeface="宋体" pitchFamily="2" charset="-122"/>
                </a:rPr>
                <a:t>:=t</a:t>
              </a:r>
              <a:r>
                <a:rPr lang="en-US" altLang="zh-CN" sz="2000" baseline="-25000" dirty="0">
                  <a:ea typeface="宋体" pitchFamily="2" charset="-122"/>
                </a:rPr>
                <a:t>7</a:t>
              </a:r>
              <a:r>
                <a:rPr lang="en-US" altLang="zh-CN" sz="2000" dirty="0">
                  <a:ea typeface="宋体" pitchFamily="2" charset="-122"/>
                </a:rPr>
                <a:t>[t</a:t>
              </a:r>
              <a:r>
                <a:rPr lang="en-US" altLang="zh-CN" sz="2000" baseline="-25000" dirty="0">
                  <a:ea typeface="宋体" pitchFamily="2" charset="-122"/>
                </a:rPr>
                <a:t>6</a:t>
              </a:r>
              <a:r>
                <a:rPr lang="en-US" altLang="zh-CN" sz="2000" dirty="0">
                  <a:ea typeface="宋体" pitchFamily="2" charset="-122"/>
                </a:rPr>
                <a:t>]</a:t>
              </a:r>
            </a:p>
            <a:p>
              <a:pPr algn="just">
                <a:spcBef>
                  <a:spcPct val="40000"/>
                </a:spcBef>
              </a:pPr>
              <a:r>
                <a:rPr lang="en-US" altLang="zh-CN" sz="2000" dirty="0">
                  <a:ea typeface="宋体" pitchFamily="2" charset="-122"/>
                </a:rPr>
                <a:t>(12)  t</a:t>
              </a:r>
              <a:r>
                <a:rPr lang="en-US" altLang="zh-CN" sz="2000" baseline="-25000" dirty="0">
                  <a:ea typeface="宋体" pitchFamily="2" charset="-122"/>
                </a:rPr>
                <a:t>9</a:t>
              </a:r>
              <a:r>
                <a:rPr lang="en-US" altLang="zh-CN" sz="2000" dirty="0">
                  <a:ea typeface="宋体" pitchFamily="2" charset="-122"/>
                </a:rPr>
                <a:t>:=t</a:t>
              </a:r>
              <a:r>
                <a:rPr lang="en-US" altLang="zh-CN" sz="2000" baseline="-25000" dirty="0">
                  <a:ea typeface="宋体" pitchFamily="2" charset="-122"/>
                </a:rPr>
                <a:t>5</a:t>
              </a:r>
              <a:r>
                <a:rPr lang="en-US" altLang="zh-CN" sz="2000" dirty="0">
                  <a:ea typeface="宋体" pitchFamily="2" charset="-122"/>
                </a:rPr>
                <a:t>+t</a:t>
              </a:r>
              <a:r>
                <a:rPr lang="en-US" altLang="zh-CN" sz="2000" baseline="-25000" dirty="0">
                  <a:ea typeface="宋体" pitchFamily="2" charset="-122"/>
                </a:rPr>
                <a:t>8</a:t>
              </a:r>
            </a:p>
            <a:p>
              <a:pPr algn="just">
                <a:spcBef>
                  <a:spcPct val="40000"/>
                </a:spcBef>
              </a:pPr>
              <a:r>
                <a:rPr lang="en-US" altLang="zh-CN" sz="2000" dirty="0">
                  <a:ea typeface="宋体" pitchFamily="2" charset="-122"/>
                </a:rPr>
                <a:t>(13)  t</a:t>
              </a:r>
              <a:r>
                <a:rPr lang="en-US" altLang="zh-CN" sz="2000" baseline="-25000" dirty="0">
                  <a:ea typeface="宋体" pitchFamily="2" charset="-122"/>
                </a:rPr>
                <a:t>2</a:t>
              </a:r>
              <a:r>
                <a:rPr lang="en-US" altLang="zh-CN" sz="2000" dirty="0">
                  <a:ea typeface="宋体" pitchFamily="2" charset="-122"/>
                </a:rPr>
                <a:t>[t</a:t>
              </a:r>
              <a:r>
                <a:rPr lang="en-US" altLang="zh-CN" sz="2000" baseline="-25000" dirty="0">
                  <a:ea typeface="宋体" pitchFamily="2" charset="-122"/>
                </a:rPr>
                <a:t>1</a:t>
              </a:r>
              <a:r>
                <a:rPr lang="en-US" altLang="zh-CN" sz="2000" dirty="0">
                  <a:ea typeface="宋体" pitchFamily="2" charset="-122"/>
                </a:rPr>
                <a:t>]:=t</a:t>
              </a:r>
              <a:r>
                <a:rPr lang="en-US" altLang="zh-CN" sz="2000" baseline="-25000" dirty="0">
                  <a:ea typeface="宋体" pitchFamily="2" charset="-122"/>
                </a:rPr>
                <a:t>9</a:t>
              </a:r>
            </a:p>
            <a:p>
              <a:pPr algn="just">
                <a:spcBef>
                  <a:spcPct val="40000"/>
                </a:spcBef>
              </a:pPr>
              <a:r>
                <a:rPr lang="en-US" altLang="zh-CN" sz="2000" dirty="0">
                  <a:ea typeface="宋体" pitchFamily="2" charset="-122"/>
                </a:rPr>
                <a:t>(14)  t</a:t>
              </a:r>
              <a:r>
                <a:rPr lang="en-US" altLang="zh-CN" sz="2000" baseline="-25000" dirty="0">
                  <a:ea typeface="宋体" pitchFamily="2" charset="-122"/>
                </a:rPr>
                <a:t>10</a:t>
              </a:r>
              <a:r>
                <a:rPr lang="en-US" altLang="zh-CN" sz="2000" dirty="0">
                  <a:ea typeface="宋体" pitchFamily="2" charset="-122"/>
                </a:rPr>
                <a:t>:=i+1</a:t>
              </a:r>
            </a:p>
            <a:p>
              <a:pPr algn="just">
                <a:spcBef>
                  <a:spcPct val="40000"/>
                </a:spcBef>
              </a:pPr>
              <a:r>
                <a:rPr lang="en-US" altLang="zh-CN" sz="2000" dirty="0">
                  <a:ea typeface="宋体" pitchFamily="2" charset="-122"/>
                </a:rPr>
                <a:t>(15)  i:=t</a:t>
              </a:r>
              <a:r>
                <a:rPr lang="en-US" altLang="zh-CN" sz="2000" baseline="-25000" dirty="0">
                  <a:ea typeface="宋体" pitchFamily="2" charset="-122"/>
                </a:rPr>
                <a:t>10</a:t>
              </a:r>
            </a:p>
            <a:p>
              <a:pPr algn="just">
                <a:spcBef>
                  <a:spcPct val="40000"/>
                </a:spcBef>
              </a:pPr>
              <a:r>
                <a:rPr lang="en-US" altLang="zh-CN" sz="2000" dirty="0">
                  <a:ea typeface="宋体" pitchFamily="2" charset="-122"/>
                </a:rPr>
                <a:t>(16)  </a:t>
              </a:r>
              <a:r>
                <a:rPr lang="en-US" altLang="zh-CN" sz="2000" dirty="0" err="1">
                  <a:ea typeface="宋体" pitchFamily="2" charset="-122"/>
                </a:rPr>
                <a:t>goto</a:t>
              </a:r>
              <a:r>
                <a:rPr lang="en-US" altLang="zh-CN" sz="2000" dirty="0">
                  <a:ea typeface="宋体" pitchFamily="2" charset="-122"/>
                </a:rPr>
                <a:t> B</a:t>
              </a:r>
              <a:r>
                <a:rPr lang="en-US" altLang="zh-CN" sz="2000" baseline="-25000" dirty="0">
                  <a:ea typeface="宋体" pitchFamily="2" charset="-122"/>
                </a:rPr>
                <a:t>2</a:t>
              </a:r>
              <a:endParaRPr lang="en-US" altLang="zh-CN" sz="4800" dirty="0"/>
            </a:p>
          </p:txBody>
        </p:sp>
        <p:sp>
          <p:nvSpPr>
            <p:cNvPr id="361532" name="Rectangle 60"/>
            <p:cNvSpPr>
              <a:spLocks noChangeArrowheads="1"/>
            </p:cNvSpPr>
            <p:nvPr/>
          </p:nvSpPr>
          <p:spPr bwMode="auto">
            <a:xfrm>
              <a:off x="-1902" y="2294"/>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40000"/>
                </a:spcBef>
              </a:pPr>
              <a:r>
                <a:rPr lang="en-US" altLang="zh-CN" sz="2000" dirty="0" smtClean="0">
                  <a:solidFill>
                    <a:srgbClr val="000000"/>
                  </a:solidFill>
                  <a:ea typeface="宋体" pitchFamily="2" charset="-122"/>
                </a:rPr>
                <a:t>B</a:t>
              </a:r>
              <a:r>
                <a:rPr lang="en-US" altLang="zh-CN" sz="2000" baseline="-25000" dirty="0" smtClean="0">
                  <a:solidFill>
                    <a:srgbClr val="000000"/>
                  </a:solidFill>
                  <a:ea typeface="宋体" pitchFamily="2" charset="-122"/>
                </a:rPr>
                <a:t>4</a:t>
              </a:r>
              <a:endParaRPr lang="en-US" altLang="zh-CN" sz="4800" dirty="0"/>
            </a:p>
          </p:txBody>
        </p:sp>
      </p:grpSp>
      <p:sp>
        <p:nvSpPr>
          <p:cNvPr id="361533" name="Line 61"/>
          <p:cNvSpPr>
            <a:spLocks noChangeShapeType="1"/>
          </p:cNvSpPr>
          <p:nvPr/>
        </p:nvSpPr>
        <p:spPr bwMode="auto">
          <a:xfrm>
            <a:off x="476250" y="6757988"/>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4" name="Line 62"/>
          <p:cNvSpPr>
            <a:spLocks noChangeShapeType="1"/>
          </p:cNvSpPr>
          <p:nvPr/>
        </p:nvSpPr>
        <p:spPr bwMode="auto">
          <a:xfrm>
            <a:off x="476250" y="6308725"/>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5" name="Line 63"/>
          <p:cNvSpPr>
            <a:spLocks noChangeShapeType="1"/>
          </p:cNvSpPr>
          <p:nvPr/>
        </p:nvSpPr>
        <p:spPr bwMode="auto">
          <a:xfrm>
            <a:off x="476250" y="5857875"/>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6" name="Line 64"/>
          <p:cNvSpPr>
            <a:spLocks noChangeShapeType="1"/>
          </p:cNvSpPr>
          <p:nvPr/>
        </p:nvSpPr>
        <p:spPr bwMode="auto">
          <a:xfrm>
            <a:off x="476250" y="5453063"/>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7" name="Line 65"/>
          <p:cNvSpPr>
            <a:spLocks noChangeShapeType="1"/>
          </p:cNvSpPr>
          <p:nvPr/>
        </p:nvSpPr>
        <p:spPr bwMode="auto">
          <a:xfrm>
            <a:off x="476250" y="5003800"/>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8" name="Line 66"/>
          <p:cNvSpPr>
            <a:spLocks noChangeShapeType="1"/>
          </p:cNvSpPr>
          <p:nvPr/>
        </p:nvSpPr>
        <p:spPr bwMode="auto">
          <a:xfrm>
            <a:off x="476250" y="4598988"/>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39" name="Line 67"/>
          <p:cNvSpPr>
            <a:spLocks noChangeShapeType="1"/>
          </p:cNvSpPr>
          <p:nvPr/>
        </p:nvSpPr>
        <p:spPr bwMode="auto">
          <a:xfrm>
            <a:off x="476250" y="4192588"/>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0" name="Line 68"/>
          <p:cNvSpPr>
            <a:spLocks noChangeShapeType="1"/>
          </p:cNvSpPr>
          <p:nvPr/>
        </p:nvSpPr>
        <p:spPr bwMode="auto">
          <a:xfrm>
            <a:off x="476250" y="3743325"/>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1" name="Line 69"/>
          <p:cNvSpPr>
            <a:spLocks noChangeShapeType="1"/>
          </p:cNvSpPr>
          <p:nvPr/>
        </p:nvSpPr>
        <p:spPr bwMode="auto">
          <a:xfrm>
            <a:off x="476250" y="3309938"/>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2" name="Line 70"/>
          <p:cNvSpPr>
            <a:spLocks noChangeShapeType="1"/>
          </p:cNvSpPr>
          <p:nvPr/>
        </p:nvSpPr>
        <p:spPr bwMode="auto">
          <a:xfrm>
            <a:off x="476250" y="2855913"/>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3" name="Line 71"/>
          <p:cNvSpPr>
            <a:spLocks noChangeShapeType="1"/>
          </p:cNvSpPr>
          <p:nvPr/>
        </p:nvSpPr>
        <p:spPr bwMode="auto">
          <a:xfrm>
            <a:off x="476250" y="2403475"/>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4" name="Line 72"/>
          <p:cNvSpPr>
            <a:spLocks noChangeShapeType="1"/>
          </p:cNvSpPr>
          <p:nvPr/>
        </p:nvSpPr>
        <p:spPr bwMode="auto">
          <a:xfrm>
            <a:off x="476250" y="1993900"/>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5" name="Line 73"/>
          <p:cNvSpPr>
            <a:spLocks noChangeShapeType="1"/>
          </p:cNvSpPr>
          <p:nvPr/>
        </p:nvSpPr>
        <p:spPr bwMode="auto">
          <a:xfrm>
            <a:off x="476250" y="1585913"/>
            <a:ext cx="8056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49" name="Text Box 77"/>
          <p:cNvSpPr txBox="1">
            <a:spLocks noChangeArrowheads="1"/>
          </p:cNvSpPr>
          <p:nvPr/>
        </p:nvSpPr>
        <p:spPr bwMode="auto">
          <a:xfrm>
            <a:off x="2193138" y="4215884"/>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8</a:t>
            </a:r>
            <a:r>
              <a:rPr lang="en-US" altLang="zh-CN" sz="1800" dirty="0">
                <a:ea typeface="宋体" pitchFamily="2" charset="-122"/>
              </a:rPr>
              <a:t>     (12)    </a:t>
            </a:r>
            <a:r>
              <a:rPr lang="zh-CN" altLang="en-US" sz="1800" dirty="0">
                <a:ea typeface="宋体" pitchFamily="2" charset="-122"/>
              </a:rPr>
              <a:t>活</a:t>
            </a:r>
          </a:p>
        </p:txBody>
      </p:sp>
      <p:sp>
        <p:nvSpPr>
          <p:cNvPr id="361550" name="Text Box 78"/>
          <p:cNvSpPr txBox="1">
            <a:spLocks noChangeArrowheads="1"/>
          </p:cNvSpPr>
          <p:nvPr/>
        </p:nvSpPr>
        <p:spPr bwMode="auto">
          <a:xfrm>
            <a:off x="3806862" y="4207946"/>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7</a:t>
            </a:r>
            <a:r>
              <a:rPr lang="en-US" altLang="zh-CN" sz="1800">
                <a:ea typeface="宋体" pitchFamily="2" charset="-122"/>
              </a:rPr>
              <a:t>      </a:t>
            </a:r>
            <a:r>
              <a:rPr lang="zh-CN" altLang="en-US" sz="1800">
                <a:ea typeface="宋体" pitchFamily="2" charset="-122"/>
              </a:rPr>
              <a:t>无     活</a:t>
            </a:r>
          </a:p>
        </p:txBody>
      </p:sp>
      <p:sp>
        <p:nvSpPr>
          <p:cNvPr id="361551" name="Text Box 79"/>
          <p:cNvSpPr txBox="1">
            <a:spLocks noChangeArrowheads="1"/>
          </p:cNvSpPr>
          <p:nvPr/>
        </p:nvSpPr>
        <p:spPr bwMode="auto">
          <a:xfrm>
            <a:off x="5610820" y="4207946"/>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6</a:t>
            </a:r>
            <a:r>
              <a:rPr lang="en-US" altLang="zh-CN" sz="1800">
                <a:ea typeface="宋体" pitchFamily="2" charset="-122"/>
              </a:rPr>
              <a:t>      </a:t>
            </a:r>
            <a:r>
              <a:rPr lang="zh-CN" altLang="en-US" sz="1800">
                <a:ea typeface="宋体" pitchFamily="2" charset="-122"/>
              </a:rPr>
              <a:t>无     活</a:t>
            </a:r>
          </a:p>
        </p:txBody>
      </p:sp>
      <p:sp>
        <p:nvSpPr>
          <p:cNvPr id="361552" name="Text Box 80"/>
          <p:cNvSpPr txBox="1">
            <a:spLocks noChangeArrowheads="1"/>
          </p:cNvSpPr>
          <p:nvPr/>
        </p:nvSpPr>
        <p:spPr bwMode="auto">
          <a:xfrm>
            <a:off x="2193138" y="3809484"/>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7</a:t>
            </a:r>
            <a:r>
              <a:rPr lang="en-US" altLang="zh-CN" sz="1800">
                <a:ea typeface="宋体" pitchFamily="2" charset="-122"/>
              </a:rPr>
              <a:t>     (11)    </a:t>
            </a:r>
            <a:r>
              <a:rPr lang="zh-CN" altLang="en-US" sz="1800">
                <a:ea typeface="宋体" pitchFamily="2" charset="-122"/>
              </a:rPr>
              <a:t>活</a:t>
            </a:r>
          </a:p>
        </p:txBody>
      </p:sp>
      <p:sp>
        <p:nvSpPr>
          <p:cNvPr id="361553" name="Text Box 81"/>
          <p:cNvSpPr txBox="1">
            <a:spLocks noChangeArrowheads="1"/>
          </p:cNvSpPr>
          <p:nvPr/>
        </p:nvSpPr>
        <p:spPr bwMode="auto">
          <a:xfrm>
            <a:off x="3806862" y="3801546"/>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b      </a:t>
            </a:r>
            <a:r>
              <a:rPr lang="zh-CN" altLang="en-US" sz="1800">
                <a:ea typeface="宋体" pitchFamily="2" charset="-122"/>
              </a:rPr>
              <a:t>无     活</a:t>
            </a:r>
          </a:p>
        </p:txBody>
      </p:sp>
      <p:sp>
        <p:nvSpPr>
          <p:cNvPr id="361555" name="Text Box 83"/>
          <p:cNvSpPr txBox="1">
            <a:spLocks noChangeArrowheads="1"/>
          </p:cNvSpPr>
          <p:nvPr/>
        </p:nvSpPr>
        <p:spPr bwMode="auto">
          <a:xfrm>
            <a:off x="2193138" y="3360221"/>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6</a:t>
            </a:r>
            <a:r>
              <a:rPr lang="en-US" altLang="zh-CN" sz="1800">
                <a:ea typeface="宋体" pitchFamily="2" charset="-122"/>
              </a:rPr>
              <a:t>     (11)    </a:t>
            </a:r>
            <a:r>
              <a:rPr lang="zh-CN" altLang="en-US" sz="1800">
                <a:ea typeface="宋体" pitchFamily="2" charset="-122"/>
              </a:rPr>
              <a:t>活</a:t>
            </a:r>
          </a:p>
        </p:txBody>
      </p:sp>
      <p:sp>
        <p:nvSpPr>
          <p:cNvPr id="361556" name="Text Box 84"/>
          <p:cNvSpPr txBox="1">
            <a:spLocks noChangeArrowheads="1"/>
          </p:cNvSpPr>
          <p:nvPr/>
        </p:nvSpPr>
        <p:spPr bwMode="auto">
          <a:xfrm>
            <a:off x="3806862" y="3352284"/>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i      (14)    </a:t>
            </a:r>
            <a:r>
              <a:rPr lang="zh-CN" altLang="en-US" sz="1800">
                <a:ea typeface="宋体" pitchFamily="2" charset="-122"/>
              </a:rPr>
              <a:t>活</a:t>
            </a:r>
          </a:p>
        </p:txBody>
      </p:sp>
      <p:sp>
        <p:nvSpPr>
          <p:cNvPr id="361558" name="Text Box 86"/>
          <p:cNvSpPr txBox="1">
            <a:spLocks noChangeArrowheads="1"/>
          </p:cNvSpPr>
          <p:nvPr/>
        </p:nvSpPr>
        <p:spPr bwMode="auto">
          <a:xfrm>
            <a:off x="2193138" y="2910959"/>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5</a:t>
            </a:r>
            <a:r>
              <a:rPr lang="en-US" altLang="zh-CN" sz="1800">
                <a:ea typeface="宋体" pitchFamily="2" charset="-122"/>
              </a:rPr>
              <a:t>     (12)    </a:t>
            </a:r>
            <a:r>
              <a:rPr lang="zh-CN" altLang="en-US" sz="1800">
                <a:ea typeface="宋体" pitchFamily="2" charset="-122"/>
              </a:rPr>
              <a:t>活</a:t>
            </a:r>
          </a:p>
        </p:txBody>
      </p:sp>
      <p:sp>
        <p:nvSpPr>
          <p:cNvPr id="361559" name="Text Box 87"/>
          <p:cNvSpPr txBox="1">
            <a:spLocks noChangeArrowheads="1"/>
          </p:cNvSpPr>
          <p:nvPr/>
        </p:nvSpPr>
        <p:spPr bwMode="auto">
          <a:xfrm>
            <a:off x="3806862" y="2903021"/>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4</a:t>
            </a:r>
            <a:r>
              <a:rPr lang="en-US" altLang="zh-CN" sz="1800">
                <a:ea typeface="宋体" pitchFamily="2" charset="-122"/>
              </a:rPr>
              <a:t>      </a:t>
            </a:r>
            <a:r>
              <a:rPr lang="zh-CN" altLang="en-US" sz="1800">
                <a:ea typeface="宋体" pitchFamily="2" charset="-122"/>
              </a:rPr>
              <a:t>无     活</a:t>
            </a:r>
          </a:p>
        </p:txBody>
      </p:sp>
      <p:sp>
        <p:nvSpPr>
          <p:cNvPr id="361560" name="Text Box 88"/>
          <p:cNvSpPr txBox="1">
            <a:spLocks noChangeArrowheads="1"/>
          </p:cNvSpPr>
          <p:nvPr/>
        </p:nvSpPr>
        <p:spPr bwMode="auto">
          <a:xfrm>
            <a:off x="5610820" y="2903021"/>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3</a:t>
            </a:r>
            <a:r>
              <a:rPr lang="en-US" altLang="zh-CN" sz="1800">
                <a:ea typeface="宋体" pitchFamily="2" charset="-122"/>
              </a:rPr>
              <a:t>      </a:t>
            </a:r>
            <a:r>
              <a:rPr lang="zh-CN" altLang="en-US" sz="1800">
                <a:ea typeface="宋体" pitchFamily="2" charset="-122"/>
              </a:rPr>
              <a:t>无     活</a:t>
            </a:r>
          </a:p>
        </p:txBody>
      </p:sp>
      <p:sp>
        <p:nvSpPr>
          <p:cNvPr id="361561" name="Text Box 89"/>
          <p:cNvSpPr txBox="1">
            <a:spLocks noChangeArrowheads="1"/>
          </p:cNvSpPr>
          <p:nvPr/>
        </p:nvSpPr>
        <p:spPr bwMode="auto">
          <a:xfrm>
            <a:off x="2193138" y="2460109"/>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4</a:t>
            </a:r>
            <a:r>
              <a:rPr lang="en-US" altLang="zh-CN" sz="1800">
                <a:ea typeface="宋体" pitchFamily="2" charset="-122"/>
              </a:rPr>
              <a:t>      (8)     </a:t>
            </a:r>
            <a:r>
              <a:rPr lang="zh-CN" altLang="en-US" sz="1800">
                <a:ea typeface="宋体" pitchFamily="2" charset="-122"/>
              </a:rPr>
              <a:t>活</a:t>
            </a:r>
          </a:p>
        </p:txBody>
      </p:sp>
      <p:sp>
        <p:nvSpPr>
          <p:cNvPr id="361562" name="Text Box 90"/>
          <p:cNvSpPr txBox="1">
            <a:spLocks noChangeArrowheads="1"/>
          </p:cNvSpPr>
          <p:nvPr/>
        </p:nvSpPr>
        <p:spPr bwMode="auto">
          <a:xfrm>
            <a:off x="3806862" y="2452171"/>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a      </a:t>
            </a:r>
            <a:r>
              <a:rPr lang="zh-CN" altLang="en-US" sz="1800">
                <a:ea typeface="宋体" pitchFamily="2" charset="-122"/>
              </a:rPr>
              <a:t>无     活</a:t>
            </a:r>
          </a:p>
        </p:txBody>
      </p:sp>
      <p:sp>
        <p:nvSpPr>
          <p:cNvPr id="361564" name="Text Box 92"/>
          <p:cNvSpPr txBox="1">
            <a:spLocks noChangeArrowheads="1"/>
          </p:cNvSpPr>
          <p:nvPr/>
        </p:nvSpPr>
        <p:spPr bwMode="auto">
          <a:xfrm>
            <a:off x="2193138" y="2009259"/>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3</a:t>
            </a:r>
            <a:r>
              <a:rPr lang="en-US" altLang="zh-CN" sz="1800">
                <a:ea typeface="宋体" pitchFamily="2" charset="-122"/>
              </a:rPr>
              <a:t>      (8)     </a:t>
            </a:r>
            <a:r>
              <a:rPr lang="zh-CN" altLang="en-US" sz="1800">
                <a:ea typeface="宋体" pitchFamily="2" charset="-122"/>
              </a:rPr>
              <a:t>活</a:t>
            </a:r>
          </a:p>
        </p:txBody>
      </p:sp>
      <p:sp>
        <p:nvSpPr>
          <p:cNvPr id="361565" name="Text Box 93"/>
          <p:cNvSpPr txBox="1">
            <a:spLocks noChangeArrowheads="1"/>
          </p:cNvSpPr>
          <p:nvPr/>
        </p:nvSpPr>
        <p:spPr bwMode="auto">
          <a:xfrm>
            <a:off x="3806862" y="2001321"/>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i      (9)     </a:t>
            </a:r>
            <a:r>
              <a:rPr lang="zh-CN" altLang="en-US" sz="1800">
                <a:ea typeface="宋体" pitchFamily="2" charset="-122"/>
              </a:rPr>
              <a:t>活</a:t>
            </a:r>
          </a:p>
        </p:txBody>
      </p:sp>
      <p:sp>
        <p:nvSpPr>
          <p:cNvPr id="361566" name="Text Box 94"/>
          <p:cNvSpPr txBox="1">
            <a:spLocks noChangeArrowheads="1"/>
          </p:cNvSpPr>
          <p:nvPr/>
        </p:nvSpPr>
        <p:spPr bwMode="auto">
          <a:xfrm>
            <a:off x="2193138" y="1604446"/>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2</a:t>
            </a:r>
            <a:r>
              <a:rPr lang="en-US" altLang="zh-CN" sz="1800">
                <a:ea typeface="宋体" pitchFamily="2" charset="-122"/>
              </a:rPr>
              <a:t>     (13)    </a:t>
            </a:r>
            <a:r>
              <a:rPr lang="zh-CN" altLang="en-US" sz="1800">
                <a:ea typeface="宋体" pitchFamily="2" charset="-122"/>
              </a:rPr>
              <a:t>活</a:t>
            </a:r>
          </a:p>
        </p:txBody>
      </p:sp>
      <p:sp>
        <p:nvSpPr>
          <p:cNvPr id="361567" name="Text Box 95"/>
          <p:cNvSpPr txBox="1">
            <a:spLocks noChangeArrowheads="1"/>
          </p:cNvSpPr>
          <p:nvPr/>
        </p:nvSpPr>
        <p:spPr bwMode="auto">
          <a:xfrm>
            <a:off x="3806862" y="1596509"/>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a     (7)     </a:t>
            </a:r>
            <a:r>
              <a:rPr lang="zh-CN" altLang="en-US" sz="1800">
                <a:ea typeface="宋体" pitchFamily="2" charset="-122"/>
              </a:rPr>
              <a:t>活</a:t>
            </a:r>
          </a:p>
        </p:txBody>
      </p:sp>
      <p:sp>
        <p:nvSpPr>
          <p:cNvPr id="361568" name="Text Box 96"/>
          <p:cNvSpPr txBox="1">
            <a:spLocks noChangeArrowheads="1"/>
          </p:cNvSpPr>
          <p:nvPr/>
        </p:nvSpPr>
        <p:spPr bwMode="auto">
          <a:xfrm>
            <a:off x="2193138" y="1199634"/>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ea typeface="宋体" pitchFamily="2" charset="-122"/>
              </a:rPr>
              <a:t> t</a:t>
            </a:r>
            <a:r>
              <a:rPr lang="en-US" altLang="zh-CN" sz="1800" baseline="-25000">
                <a:ea typeface="宋体" pitchFamily="2" charset="-122"/>
              </a:rPr>
              <a:t>1</a:t>
            </a:r>
            <a:r>
              <a:rPr lang="en-US" altLang="zh-CN" sz="1800">
                <a:ea typeface="宋体" pitchFamily="2" charset="-122"/>
              </a:rPr>
              <a:t>     (13)    </a:t>
            </a:r>
            <a:r>
              <a:rPr lang="zh-CN" altLang="en-US" sz="1800">
                <a:ea typeface="宋体" pitchFamily="2" charset="-122"/>
              </a:rPr>
              <a:t>活</a:t>
            </a:r>
          </a:p>
        </p:txBody>
      </p:sp>
      <p:sp>
        <p:nvSpPr>
          <p:cNvPr id="361569" name="Text Box 97"/>
          <p:cNvSpPr txBox="1">
            <a:spLocks noChangeArrowheads="1"/>
          </p:cNvSpPr>
          <p:nvPr/>
        </p:nvSpPr>
        <p:spPr bwMode="auto">
          <a:xfrm>
            <a:off x="3806862" y="1191696"/>
            <a:ext cx="19812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(6)     </a:t>
            </a:r>
            <a:r>
              <a:rPr lang="zh-CN" altLang="en-US" sz="1800" dirty="0">
                <a:ea typeface="宋体" pitchFamily="2" charset="-122"/>
              </a:rPr>
              <a:t>活</a:t>
            </a:r>
          </a:p>
        </p:txBody>
      </p:sp>
      <p:sp>
        <p:nvSpPr>
          <p:cNvPr id="361575" name="Line 103"/>
          <p:cNvSpPr>
            <a:spLocks noChangeShapeType="1"/>
          </p:cNvSpPr>
          <p:nvPr/>
        </p:nvSpPr>
        <p:spPr bwMode="auto">
          <a:xfrm>
            <a:off x="341313" y="1042988"/>
            <a:ext cx="90487" cy="27146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577" name="Oval 105"/>
          <p:cNvSpPr>
            <a:spLocks noChangeArrowheads="1"/>
          </p:cNvSpPr>
          <p:nvPr/>
        </p:nvSpPr>
        <p:spPr bwMode="auto">
          <a:xfrm>
            <a:off x="3873537" y="1181100"/>
            <a:ext cx="1846262" cy="40322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1579" name="Line 107"/>
          <p:cNvSpPr>
            <a:spLocks noChangeShapeType="1"/>
          </p:cNvSpPr>
          <p:nvPr/>
        </p:nvSpPr>
        <p:spPr bwMode="auto">
          <a:xfrm>
            <a:off x="341313" y="1943100"/>
            <a:ext cx="90487" cy="2714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1580" name="AutoShape 108"/>
          <p:cNvCxnSpPr>
            <a:cxnSpLocks noChangeShapeType="1"/>
            <a:stCxn id="361577" idx="2"/>
            <a:endCxn id="361579" idx="0"/>
          </p:cNvCxnSpPr>
          <p:nvPr/>
        </p:nvCxnSpPr>
        <p:spPr bwMode="auto">
          <a:xfrm rot="10800000" flipV="1">
            <a:off x="341313" y="1382712"/>
            <a:ext cx="3532224" cy="560387"/>
          </a:xfrm>
          <a:prstGeom prst="curvedConnector4">
            <a:avLst>
              <a:gd name="adj1" fmla="val 48719"/>
              <a:gd name="adj2" fmla="val -4653"/>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1581" name="Oval 109"/>
          <p:cNvSpPr>
            <a:spLocks noChangeArrowheads="1"/>
          </p:cNvSpPr>
          <p:nvPr/>
        </p:nvSpPr>
        <p:spPr bwMode="auto">
          <a:xfrm>
            <a:off x="3873537" y="1989138"/>
            <a:ext cx="1846262" cy="40322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1582" name="Line 110"/>
          <p:cNvSpPr>
            <a:spLocks noChangeShapeType="1"/>
          </p:cNvSpPr>
          <p:nvPr/>
        </p:nvSpPr>
        <p:spPr bwMode="auto">
          <a:xfrm>
            <a:off x="341313" y="3201988"/>
            <a:ext cx="90487" cy="27146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1583" name="AutoShape 111"/>
          <p:cNvCxnSpPr>
            <a:cxnSpLocks noChangeShapeType="1"/>
            <a:stCxn id="361581" idx="2"/>
            <a:endCxn id="361582" idx="0"/>
          </p:cNvCxnSpPr>
          <p:nvPr/>
        </p:nvCxnSpPr>
        <p:spPr bwMode="auto">
          <a:xfrm rot="10800000" flipV="1">
            <a:off x="341313" y="2190750"/>
            <a:ext cx="3532224" cy="1011237"/>
          </a:xfrm>
          <a:prstGeom prst="curvedConnector4">
            <a:avLst>
              <a:gd name="adj1" fmla="val 48719"/>
              <a:gd name="adj2" fmla="val 518"/>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1584" name="Oval 112"/>
          <p:cNvSpPr>
            <a:spLocks noChangeArrowheads="1"/>
          </p:cNvSpPr>
          <p:nvPr/>
        </p:nvSpPr>
        <p:spPr bwMode="auto">
          <a:xfrm>
            <a:off x="3873537" y="3338513"/>
            <a:ext cx="1846262" cy="40322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1585" name="Line 113"/>
          <p:cNvSpPr>
            <a:spLocks noChangeShapeType="1"/>
          </p:cNvSpPr>
          <p:nvPr/>
        </p:nvSpPr>
        <p:spPr bwMode="auto">
          <a:xfrm>
            <a:off x="341313" y="5362575"/>
            <a:ext cx="90487" cy="2714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1586" name="AutoShape 114"/>
          <p:cNvCxnSpPr>
            <a:cxnSpLocks noChangeShapeType="1"/>
            <a:stCxn id="361584" idx="2"/>
            <a:endCxn id="361585" idx="0"/>
          </p:cNvCxnSpPr>
          <p:nvPr/>
        </p:nvCxnSpPr>
        <p:spPr bwMode="auto">
          <a:xfrm rot="10800000" flipV="1">
            <a:off x="341313" y="3540125"/>
            <a:ext cx="3532224" cy="1822449"/>
          </a:xfrm>
          <a:prstGeom prst="curvedConnector4">
            <a:avLst>
              <a:gd name="adj1" fmla="val 48719"/>
              <a:gd name="adj2" fmla="val 1118"/>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1587" name="Oval 115"/>
          <p:cNvSpPr>
            <a:spLocks noChangeArrowheads="1"/>
          </p:cNvSpPr>
          <p:nvPr/>
        </p:nvSpPr>
        <p:spPr bwMode="auto">
          <a:xfrm>
            <a:off x="4006887" y="5454650"/>
            <a:ext cx="1846262" cy="40322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1588" name="Text Box 116"/>
          <p:cNvSpPr txBox="1">
            <a:spLocks noChangeArrowheads="1"/>
          </p:cNvSpPr>
          <p:nvPr/>
        </p:nvSpPr>
        <p:spPr bwMode="auto">
          <a:xfrm>
            <a:off x="4008474" y="5925621"/>
            <a:ext cx="1828800"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dirty="0">
                <a:ea typeface="宋体" pitchFamily="2" charset="-122"/>
              </a:rPr>
              <a:t> t</a:t>
            </a:r>
            <a:r>
              <a:rPr lang="en-US" altLang="zh-CN" sz="1800" baseline="-25000" dirty="0">
                <a:ea typeface="宋体" pitchFamily="2" charset="-122"/>
              </a:rPr>
              <a:t>10</a:t>
            </a:r>
            <a:r>
              <a:rPr lang="en-US" altLang="zh-CN" sz="1800" dirty="0">
                <a:ea typeface="宋体" pitchFamily="2" charset="-122"/>
              </a:rPr>
              <a:t>    </a:t>
            </a:r>
            <a:r>
              <a:rPr lang="zh-CN" altLang="en-US" sz="1800" dirty="0">
                <a:ea typeface="宋体" pitchFamily="2" charset="-122"/>
              </a:rPr>
              <a:t>无    </a:t>
            </a:r>
            <a:r>
              <a:rPr lang="zh-CN" altLang="en-US" sz="1800" dirty="0" smtClean="0">
                <a:ea typeface="宋体" pitchFamily="2" charset="-122"/>
              </a:rPr>
              <a:t>活</a:t>
            </a:r>
            <a:endParaRPr lang="zh-CN" altLang="en-US" sz="1800" dirty="0">
              <a:ea typeface="宋体" pitchFamily="2" charset="-122"/>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2548" y="503675"/>
            <a:ext cx="1951452" cy="610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 Box 28"/>
          <p:cNvSpPr txBox="1">
            <a:spLocks noChangeArrowheads="1"/>
          </p:cNvSpPr>
          <p:nvPr/>
        </p:nvSpPr>
        <p:spPr bwMode="auto">
          <a:xfrm>
            <a:off x="7748845" y="575996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13)    </a:t>
            </a:r>
            <a:r>
              <a:rPr lang="zh-CN" altLang="en-US" sz="1800" dirty="0">
                <a:ea typeface="宋体" pitchFamily="2" charset="-122"/>
              </a:rPr>
              <a:t>活</a:t>
            </a:r>
          </a:p>
        </p:txBody>
      </p:sp>
      <p:sp>
        <p:nvSpPr>
          <p:cNvPr id="70" name="Text Box 28"/>
          <p:cNvSpPr txBox="1">
            <a:spLocks noChangeArrowheads="1"/>
          </p:cNvSpPr>
          <p:nvPr/>
        </p:nvSpPr>
        <p:spPr bwMode="auto">
          <a:xfrm>
            <a:off x="7793850" y="2304173"/>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(13)</a:t>
            </a:r>
            <a:r>
              <a:rPr lang="zh-CN" altLang="en-US" sz="1800" dirty="0" smtClean="0">
                <a:ea typeface="宋体" pitchFamily="2" charset="-122"/>
              </a:rPr>
              <a:t>   活</a:t>
            </a:r>
            <a:endParaRPr lang="zh-CN" altLang="en-US" sz="1800" dirty="0">
              <a:ea typeface="宋体" pitchFamily="2" charset="-122"/>
            </a:endParaRPr>
          </a:p>
        </p:txBody>
      </p:sp>
      <p:sp>
        <p:nvSpPr>
          <p:cNvPr id="71" name="Text Box 28"/>
          <p:cNvSpPr txBox="1">
            <a:spLocks noChangeArrowheads="1"/>
          </p:cNvSpPr>
          <p:nvPr/>
        </p:nvSpPr>
        <p:spPr bwMode="auto">
          <a:xfrm>
            <a:off x="7794883" y="2711736"/>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(13)   </a:t>
            </a:r>
            <a:r>
              <a:rPr lang="zh-CN" altLang="en-US" sz="1800" dirty="0" smtClean="0">
                <a:ea typeface="宋体" pitchFamily="2" charset="-122"/>
              </a:rPr>
              <a:t>活</a:t>
            </a:r>
            <a:endParaRPr lang="zh-CN" altLang="en-US" sz="1800" dirty="0">
              <a:ea typeface="宋体" pitchFamily="2" charset="-122"/>
            </a:endParaRPr>
          </a:p>
        </p:txBody>
      </p:sp>
      <p:sp>
        <p:nvSpPr>
          <p:cNvPr id="72" name="Text Box 28"/>
          <p:cNvSpPr txBox="1">
            <a:spLocks noChangeArrowheads="1"/>
          </p:cNvSpPr>
          <p:nvPr/>
        </p:nvSpPr>
        <p:spPr bwMode="auto">
          <a:xfrm>
            <a:off x="7790628" y="576926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73" name="Text Box 28"/>
          <p:cNvSpPr txBox="1">
            <a:spLocks noChangeArrowheads="1"/>
          </p:cNvSpPr>
          <p:nvPr/>
        </p:nvSpPr>
        <p:spPr bwMode="auto">
          <a:xfrm>
            <a:off x="7749878" y="4014065"/>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12)    </a:t>
            </a:r>
            <a:r>
              <a:rPr lang="zh-CN" altLang="en-US" sz="1800" dirty="0">
                <a:ea typeface="宋体" pitchFamily="2" charset="-122"/>
              </a:rPr>
              <a:t>活</a:t>
            </a:r>
          </a:p>
        </p:txBody>
      </p:sp>
      <p:sp>
        <p:nvSpPr>
          <p:cNvPr id="74" name="Text Box 28"/>
          <p:cNvSpPr txBox="1">
            <a:spLocks noChangeArrowheads="1"/>
          </p:cNvSpPr>
          <p:nvPr/>
        </p:nvSpPr>
        <p:spPr bwMode="auto">
          <a:xfrm>
            <a:off x="7749794" y="530991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12)    </a:t>
            </a:r>
            <a:r>
              <a:rPr lang="zh-CN" altLang="en-US" sz="1800" dirty="0">
                <a:ea typeface="宋体" pitchFamily="2" charset="-122"/>
              </a:rPr>
              <a:t>活</a:t>
            </a:r>
          </a:p>
        </p:txBody>
      </p:sp>
      <p:sp>
        <p:nvSpPr>
          <p:cNvPr id="75" name="Text Box 28"/>
          <p:cNvSpPr txBox="1">
            <a:spLocks noChangeArrowheads="1"/>
          </p:cNvSpPr>
          <p:nvPr/>
        </p:nvSpPr>
        <p:spPr bwMode="auto">
          <a:xfrm>
            <a:off x="7811120" y="5297126"/>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76" name="Text Box 28"/>
          <p:cNvSpPr txBox="1">
            <a:spLocks noChangeArrowheads="1"/>
          </p:cNvSpPr>
          <p:nvPr/>
        </p:nvSpPr>
        <p:spPr bwMode="auto">
          <a:xfrm>
            <a:off x="7749794" y="4454823"/>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11)    </a:t>
            </a:r>
            <a:r>
              <a:rPr lang="zh-CN" altLang="en-US" sz="1800" dirty="0">
                <a:ea typeface="宋体" pitchFamily="2" charset="-122"/>
              </a:rPr>
              <a:t>活</a:t>
            </a:r>
          </a:p>
        </p:txBody>
      </p:sp>
      <p:sp>
        <p:nvSpPr>
          <p:cNvPr id="77" name="Text Box 28"/>
          <p:cNvSpPr txBox="1">
            <a:spLocks noChangeArrowheads="1"/>
          </p:cNvSpPr>
          <p:nvPr/>
        </p:nvSpPr>
        <p:spPr bwMode="auto">
          <a:xfrm>
            <a:off x="7749794" y="486916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11)    </a:t>
            </a:r>
            <a:r>
              <a:rPr lang="zh-CN" altLang="en-US" sz="1800" dirty="0">
                <a:ea typeface="宋体" pitchFamily="2" charset="-122"/>
              </a:rPr>
              <a:t>活</a:t>
            </a:r>
          </a:p>
        </p:txBody>
      </p:sp>
      <p:sp>
        <p:nvSpPr>
          <p:cNvPr id="78" name="Text Box 28"/>
          <p:cNvSpPr txBox="1">
            <a:spLocks noChangeArrowheads="1"/>
          </p:cNvSpPr>
          <p:nvPr/>
        </p:nvSpPr>
        <p:spPr bwMode="auto">
          <a:xfrm>
            <a:off x="7794883" y="489045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79" name="Text Box 28"/>
          <p:cNvSpPr txBox="1">
            <a:spLocks noChangeArrowheads="1"/>
          </p:cNvSpPr>
          <p:nvPr/>
        </p:nvSpPr>
        <p:spPr bwMode="auto">
          <a:xfrm>
            <a:off x="7793934" y="188953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10)    </a:t>
            </a:r>
            <a:r>
              <a:rPr lang="zh-CN" altLang="en-US" sz="1800" dirty="0">
                <a:ea typeface="宋体" pitchFamily="2" charset="-122"/>
              </a:rPr>
              <a:t>活</a:t>
            </a:r>
          </a:p>
        </p:txBody>
      </p:sp>
      <p:sp>
        <p:nvSpPr>
          <p:cNvPr id="80" name="Text Box 28"/>
          <p:cNvSpPr txBox="1">
            <a:spLocks noChangeArrowheads="1"/>
          </p:cNvSpPr>
          <p:nvPr/>
        </p:nvSpPr>
        <p:spPr bwMode="auto">
          <a:xfrm>
            <a:off x="7794883" y="449982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82" name="Text Box 28"/>
          <p:cNvSpPr txBox="1">
            <a:spLocks noChangeArrowheads="1"/>
          </p:cNvSpPr>
          <p:nvPr/>
        </p:nvSpPr>
        <p:spPr bwMode="auto">
          <a:xfrm>
            <a:off x="7794799" y="4089431"/>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83" name="Text Box 28"/>
          <p:cNvSpPr txBox="1">
            <a:spLocks noChangeArrowheads="1"/>
          </p:cNvSpPr>
          <p:nvPr/>
        </p:nvSpPr>
        <p:spPr bwMode="auto">
          <a:xfrm>
            <a:off x="7749878" y="3194683"/>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(8)    </a:t>
            </a:r>
            <a:r>
              <a:rPr lang="zh-CN" altLang="en-US" sz="1800" dirty="0">
                <a:ea typeface="宋体" pitchFamily="2" charset="-122"/>
              </a:rPr>
              <a:t>活</a:t>
            </a:r>
          </a:p>
        </p:txBody>
      </p:sp>
      <p:sp>
        <p:nvSpPr>
          <p:cNvPr id="84" name="Text Box 28"/>
          <p:cNvSpPr txBox="1">
            <a:spLocks noChangeArrowheads="1"/>
          </p:cNvSpPr>
          <p:nvPr/>
        </p:nvSpPr>
        <p:spPr bwMode="auto">
          <a:xfrm>
            <a:off x="7749794" y="359972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(8)    </a:t>
            </a:r>
            <a:r>
              <a:rPr lang="zh-CN" altLang="en-US" sz="1800" dirty="0">
                <a:ea typeface="宋体" pitchFamily="2" charset="-122"/>
              </a:rPr>
              <a:t>活</a:t>
            </a:r>
          </a:p>
        </p:txBody>
      </p:sp>
      <p:sp>
        <p:nvSpPr>
          <p:cNvPr id="85" name="Text Box 28"/>
          <p:cNvSpPr txBox="1">
            <a:spLocks noChangeArrowheads="1"/>
          </p:cNvSpPr>
          <p:nvPr/>
        </p:nvSpPr>
        <p:spPr bwMode="auto">
          <a:xfrm>
            <a:off x="7794883" y="3644733"/>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86" name="Text Box 28"/>
          <p:cNvSpPr txBox="1">
            <a:spLocks noChangeArrowheads="1"/>
          </p:cNvSpPr>
          <p:nvPr/>
        </p:nvSpPr>
        <p:spPr bwMode="auto">
          <a:xfrm>
            <a:off x="7793850" y="144878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(7)    </a:t>
            </a:r>
            <a:r>
              <a:rPr lang="zh-CN" altLang="en-US" sz="1800" dirty="0">
                <a:ea typeface="宋体" pitchFamily="2" charset="-122"/>
              </a:rPr>
              <a:t>活</a:t>
            </a:r>
          </a:p>
        </p:txBody>
      </p:sp>
      <p:sp>
        <p:nvSpPr>
          <p:cNvPr id="87" name="Text Box 28"/>
          <p:cNvSpPr txBox="1">
            <a:spLocks noChangeArrowheads="1"/>
          </p:cNvSpPr>
          <p:nvPr/>
        </p:nvSpPr>
        <p:spPr bwMode="auto">
          <a:xfrm>
            <a:off x="7794799" y="3194683"/>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89" name="Text Box 28"/>
          <p:cNvSpPr txBox="1">
            <a:spLocks noChangeArrowheads="1"/>
          </p:cNvSpPr>
          <p:nvPr/>
        </p:nvSpPr>
        <p:spPr bwMode="auto">
          <a:xfrm>
            <a:off x="7794883" y="270892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90" name="Text Box 28"/>
          <p:cNvSpPr txBox="1">
            <a:spLocks noChangeArrowheads="1"/>
          </p:cNvSpPr>
          <p:nvPr/>
        </p:nvSpPr>
        <p:spPr bwMode="auto">
          <a:xfrm>
            <a:off x="7793850" y="1493785"/>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(5)    </a:t>
            </a:r>
            <a:r>
              <a:rPr lang="zh-CN" altLang="en-US" sz="1800" dirty="0">
                <a:ea typeface="宋体" pitchFamily="2" charset="-122"/>
              </a:rPr>
              <a:t>活</a:t>
            </a:r>
          </a:p>
        </p:txBody>
      </p:sp>
      <p:sp>
        <p:nvSpPr>
          <p:cNvPr id="91" name="Text Box 28"/>
          <p:cNvSpPr txBox="1">
            <a:spLocks noChangeArrowheads="1"/>
          </p:cNvSpPr>
          <p:nvPr/>
        </p:nvSpPr>
        <p:spPr bwMode="auto">
          <a:xfrm>
            <a:off x="7794799" y="2303875"/>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93" name="Text Box 28"/>
          <p:cNvSpPr txBox="1">
            <a:spLocks noChangeArrowheads="1"/>
          </p:cNvSpPr>
          <p:nvPr/>
        </p:nvSpPr>
        <p:spPr bwMode="auto">
          <a:xfrm>
            <a:off x="7793850" y="1086169"/>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sp>
        <p:nvSpPr>
          <p:cNvPr id="66" name="Text Box 28"/>
          <p:cNvSpPr txBox="1">
            <a:spLocks noChangeArrowheads="1"/>
          </p:cNvSpPr>
          <p:nvPr/>
        </p:nvSpPr>
        <p:spPr bwMode="auto">
          <a:xfrm>
            <a:off x="7748845" y="107374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a:t>
            </a:r>
            <a:r>
              <a:rPr lang="en-US" altLang="zh-CN" sz="1800" dirty="0" smtClean="0">
                <a:ea typeface="宋体" pitchFamily="2" charset="-122"/>
              </a:rPr>
              <a:t>14)    </a:t>
            </a:r>
            <a:r>
              <a:rPr lang="zh-CN" altLang="en-US" sz="1800" dirty="0">
                <a:ea typeface="宋体" pitchFamily="2" charset="-122"/>
              </a:rPr>
              <a:t>活</a:t>
            </a:r>
          </a:p>
        </p:txBody>
      </p:sp>
      <p:sp>
        <p:nvSpPr>
          <p:cNvPr id="81" name="Text Box 28"/>
          <p:cNvSpPr txBox="1">
            <a:spLocks noChangeArrowheads="1"/>
          </p:cNvSpPr>
          <p:nvPr/>
        </p:nvSpPr>
        <p:spPr bwMode="auto">
          <a:xfrm>
            <a:off x="7793934" y="107374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(9)    </a:t>
            </a:r>
            <a:r>
              <a:rPr lang="zh-CN" altLang="en-US" sz="1800" dirty="0">
                <a:ea typeface="宋体" pitchFamily="2" charset="-122"/>
              </a:rPr>
              <a:t>活</a:t>
            </a:r>
          </a:p>
        </p:txBody>
      </p:sp>
      <p:sp>
        <p:nvSpPr>
          <p:cNvPr id="88" name="Text Box 28"/>
          <p:cNvSpPr txBox="1">
            <a:spLocks noChangeArrowheads="1"/>
          </p:cNvSpPr>
          <p:nvPr/>
        </p:nvSpPr>
        <p:spPr bwMode="auto">
          <a:xfrm>
            <a:off x="7793850" y="1073740"/>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(6)    </a:t>
            </a:r>
            <a:r>
              <a:rPr lang="zh-CN" altLang="en-US" sz="1800" dirty="0">
                <a:ea typeface="宋体" pitchFamily="2" charset="-122"/>
              </a:rPr>
              <a:t>活</a:t>
            </a:r>
          </a:p>
        </p:txBody>
      </p:sp>
      <p:sp>
        <p:nvSpPr>
          <p:cNvPr id="92" name="Text Box 28"/>
          <p:cNvSpPr txBox="1">
            <a:spLocks noChangeArrowheads="1"/>
          </p:cNvSpPr>
          <p:nvPr/>
        </p:nvSpPr>
        <p:spPr bwMode="auto">
          <a:xfrm>
            <a:off x="7793850" y="1064448"/>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(4)    </a:t>
            </a:r>
            <a:r>
              <a:rPr lang="zh-CN" altLang="en-US" sz="1800" dirty="0">
                <a:ea typeface="宋体" pitchFamily="2" charset="-122"/>
              </a:rPr>
              <a:t>活</a:t>
            </a:r>
          </a:p>
        </p:txBody>
      </p:sp>
      <p:sp>
        <p:nvSpPr>
          <p:cNvPr id="361578" name="Oval 106"/>
          <p:cNvSpPr>
            <a:spLocks noChangeArrowheads="1"/>
          </p:cNvSpPr>
          <p:nvPr/>
        </p:nvSpPr>
        <p:spPr bwMode="auto">
          <a:xfrm>
            <a:off x="7163780" y="1073417"/>
            <a:ext cx="1846263" cy="360363"/>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28"/>
          <p:cNvSpPr txBox="1">
            <a:spLocks noChangeArrowheads="1"/>
          </p:cNvSpPr>
          <p:nvPr/>
        </p:nvSpPr>
        <p:spPr bwMode="auto">
          <a:xfrm>
            <a:off x="7794883" y="6174305"/>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en-US" altLang="zh-CN" sz="1800" dirty="0">
                <a:ea typeface="宋体" pitchFamily="2" charset="-122"/>
              </a:rPr>
              <a:t>(15)    </a:t>
            </a:r>
            <a:r>
              <a:rPr lang="zh-CN" altLang="en-US" sz="1800" dirty="0">
                <a:ea typeface="宋体" pitchFamily="2" charset="-122"/>
              </a:rPr>
              <a:t>活</a:t>
            </a:r>
          </a:p>
        </p:txBody>
      </p:sp>
      <p:sp>
        <p:nvSpPr>
          <p:cNvPr id="68" name="Text Box 28"/>
          <p:cNvSpPr txBox="1">
            <a:spLocks noChangeArrowheads="1"/>
          </p:cNvSpPr>
          <p:nvPr/>
        </p:nvSpPr>
        <p:spPr bwMode="auto">
          <a:xfrm>
            <a:off x="7794883" y="6174305"/>
            <a:ext cx="1260056" cy="369332"/>
          </a:xfrm>
          <a:prstGeom prst="rect">
            <a:avLst/>
          </a:prstGeom>
          <a:solidFill>
            <a:schemeClr val="bg1"/>
          </a:solidFill>
          <a:ln w="9525">
            <a:solidFill>
              <a:schemeClr val="bg1"/>
            </a:solidFill>
            <a:miter lim="800000"/>
            <a:headEnd/>
            <a:tailEnd/>
          </a:ln>
          <a:effectLst/>
          <a:extLst/>
        </p:spPr>
        <p:txBody>
          <a:bodyPr wrap="square" anchor="ctr">
            <a:spAutoFit/>
          </a:bodyPr>
          <a:lstStyle/>
          <a:p>
            <a:r>
              <a:rPr lang="en-US" altLang="zh-CN" sz="1800" dirty="0">
                <a:ea typeface="宋体" pitchFamily="2" charset="-122"/>
              </a:rPr>
              <a:t> </a:t>
            </a:r>
            <a:r>
              <a:rPr lang="en-US" altLang="zh-CN" sz="1800" dirty="0" smtClean="0">
                <a:ea typeface="宋体" pitchFamily="2" charset="-122"/>
              </a:rPr>
              <a:t> </a:t>
            </a:r>
            <a:r>
              <a:rPr lang="zh-CN" altLang="en-US" sz="1800" dirty="0" smtClean="0">
                <a:ea typeface="宋体" pitchFamily="2" charset="-122"/>
              </a:rPr>
              <a:t>无  非活</a:t>
            </a:r>
            <a:endParaRPr lang="zh-CN" altLang="en-US" sz="1800" dirty="0">
              <a:ea typeface="宋体" pitchFamily="2" charset="-122"/>
            </a:endParaRPr>
          </a:p>
        </p:txBody>
      </p:sp>
      <p:graphicFrame>
        <p:nvGraphicFramePr>
          <p:cNvPr id="11266" name="Object 58">
            <a:hlinkClick r:id="rId5" action="ppaction://hlinksldjump"/>
          </p:cNvPr>
          <p:cNvGraphicFramePr>
            <a:graphicFrameLocks noChangeAspect="1"/>
          </p:cNvGraphicFramePr>
          <p:nvPr/>
        </p:nvGraphicFramePr>
        <p:xfrm>
          <a:off x="8385175" y="61913"/>
          <a:ext cx="682625" cy="395287"/>
        </p:xfrm>
        <a:graphic>
          <a:graphicData uri="http://schemas.openxmlformats.org/presentationml/2006/ole">
            <mc:AlternateContent xmlns:mc="http://schemas.openxmlformats.org/markup-compatibility/2006">
              <mc:Choice xmlns:v="urn:schemas-microsoft-com:vml" Requires="v">
                <p:oleObj spid="_x0000_s11267" name="剪辑" r:id="rId6" imgW="7002463" imgH="4060825" progId="">
                  <p:embed/>
                </p:oleObj>
              </mc:Choice>
              <mc:Fallback>
                <p:oleObj name="剪辑" r:id="rId6" imgW="7002463" imgH="4060825" progId="">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5175" y="61913"/>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9" name="AutoShape 108"/>
          <p:cNvCxnSpPr>
            <a:cxnSpLocks noChangeShapeType="1"/>
            <a:stCxn id="361578" idx="2"/>
          </p:cNvCxnSpPr>
          <p:nvPr/>
        </p:nvCxnSpPr>
        <p:spPr bwMode="auto">
          <a:xfrm rot="10800000">
            <a:off x="341532" y="1043735"/>
            <a:ext cx="6822249" cy="209864"/>
          </a:xfrm>
          <a:prstGeom prst="curvedConnector3">
            <a:avLst>
              <a:gd name="adj1" fmla="val 18075"/>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791065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533"/>
                                        </p:tgtEl>
                                        <p:attrNameLst>
                                          <p:attrName>style.visibility</p:attrName>
                                        </p:attrNameLst>
                                      </p:cBhvr>
                                      <p:to>
                                        <p:strVal val="visible"/>
                                      </p:to>
                                    </p:set>
                                    <p:animEffect transition="in" filter="wipe(left)">
                                      <p:cBhvr>
                                        <p:cTn id="7" dur="500"/>
                                        <p:tgtEl>
                                          <p:spTgt spid="361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1534"/>
                                        </p:tgtEl>
                                        <p:attrNameLst>
                                          <p:attrName>style.visibility</p:attrName>
                                        </p:attrNameLst>
                                      </p:cBhvr>
                                      <p:to>
                                        <p:strVal val="visible"/>
                                      </p:to>
                                    </p:set>
                                    <p:animEffect transition="in" filter="wipe(left)">
                                      <p:cBhvr>
                                        <p:cTn id="12" dur="500"/>
                                        <p:tgtEl>
                                          <p:spTgt spid="3615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1491"/>
                                        </p:tgtEl>
                                        <p:attrNameLst>
                                          <p:attrName>style.visibility</p:attrName>
                                        </p:attrNameLst>
                                      </p:cBhvr>
                                      <p:to>
                                        <p:strVal val="visible"/>
                                      </p:to>
                                    </p:set>
                                    <p:animEffect transition="in" filter="wipe(left)">
                                      <p:cBhvr>
                                        <p:cTn id="17" dur="500"/>
                                        <p:tgtEl>
                                          <p:spTgt spid="361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wipe(left)">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1588"/>
                                        </p:tgtEl>
                                        <p:attrNameLst>
                                          <p:attrName>style.visibility</p:attrName>
                                        </p:attrNameLst>
                                      </p:cBhvr>
                                      <p:to>
                                        <p:strVal val="visible"/>
                                      </p:to>
                                    </p:set>
                                    <p:animEffect transition="in" filter="wipe(left)">
                                      <p:cBhvr>
                                        <p:cTn id="27" dur="500"/>
                                        <p:tgtEl>
                                          <p:spTgt spid="361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1535"/>
                                        </p:tgtEl>
                                        <p:attrNameLst>
                                          <p:attrName>style.visibility</p:attrName>
                                        </p:attrNameLst>
                                      </p:cBhvr>
                                      <p:to>
                                        <p:strVal val="visible"/>
                                      </p:to>
                                    </p:set>
                                    <p:animEffect transition="in" filter="wipe(left)">
                                      <p:cBhvr>
                                        <p:cTn id="37" dur="500"/>
                                        <p:tgtEl>
                                          <p:spTgt spid="3615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1500"/>
                                        </p:tgtEl>
                                        <p:attrNameLst>
                                          <p:attrName>style.visibility</p:attrName>
                                        </p:attrNameLst>
                                      </p:cBhvr>
                                      <p:to>
                                        <p:strVal val="visible"/>
                                      </p:to>
                                    </p:set>
                                    <p:animEffect transition="in" filter="wipe(left)">
                                      <p:cBhvr>
                                        <p:cTn id="42" dur="500"/>
                                        <p:tgtEl>
                                          <p:spTgt spid="3615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1502"/>
                                        </p:tgtEl>
                                        <p:attrNameLst>
                                          <p:attrName>style.visibility</p:attrName>
                                        </p:attrNameLst>
                                      </p:cBhvr>
                                      <p:to>
                                        <p:strVal val="visible"/>
                                      </p:to>
                                    </p:set>
                                    <p:animEffect transition="in" filter="wipe(left)">
                                      <p:cBhvr>
                                        <p:cTn id="52" dur="500"/>
                                        <p:tgtEl>
                                          <p:spTgt spid="3615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1536"/>
                                        </p:tgtEl>
                                        <p:attrNameLst>
                                          <p:attrName>style.visibility</p:attrName>
                                        </p:attrNameLst>
                                      </p:cBhvr>
                                      <p:to>
                                        <p:strVal val="visible"/>
                                      </p:to>
                                    </p:set>
                                    <p:animEffect transition="in" filter="wipe(left)">
                                      <p:cBhvr>
                                        <p:cTn id="62" dur="500"/>
                                        <p:tgtEl>
                                          <p:spTgt spid="3615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61529"/>
                                        </p:tgtEl>
                                        <p:attrNameLst>
                                          <p:attrName>style.visibility</p:attrName>
                                        </p:attrNameLst>
                                      </p:cBhvr>
                                      <p:to>
                                        <p:strVal val="visible"/>
                                      </p:to>
                                    </p:set>
                                    <p:animEffect transition="in" filter="wipe(left)">
                                      <p:cBhvr>
                                        <p:cTn id="67" dur="500"/>
                                        <p:tgtEl>
                                          <p:spTgt spid="361529"/>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61509"/>
                                        </p:tgtEl>
                                        <p:attrNameLst>
                                          <p:attrName>style.visibility</p:attrName>
                                        </p:attrNameLst>
                                      </p:cBhvr>
                                      <p:to>
                                        <p:strVal val="visible"/>
                                      </p:to>
                                    </p:set>
                                    <p:animEffect transition="in" filter="wipe(left)">
                                      <p:cBhvr>
                                        <p:cTn id="71" dur="500"/>
                                        <p:tgtEl>
                                          <p:spTgt spid="36150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wipe(left)">
                                      <p:cBhvr>
                                        <p:cTn id="76" dur="500"/>
                                        <p:tgtEl>
                                          <p:spTgt spid="7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left)">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61511"/>
                                        </p:tgtEl>
                                        <p:attrNameLst>
                                          <p:attrName>style.visibility</p:attrName>
                                        </p:attrNameLst>
                                      </p:cBhvr>
                                      <p:to>
                                        <p:strVal val="visible"/>
                                      </p:to>
                                    </p:set>
                                    <p:animEffect transition="in" filter="wipe(left)">
                                      <p:cBhvr>
                                        <p:cTn id="85" dur="500"/>
                                        <p:tgtEl>
                                          <p:spTgt spid="36151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61537"/>
                                        </p:tgtEl>
                                        <p:attrNameLst>
                                          <p:attrName>style.visibility</p:attrName>
                                        </p:attrNameLst>
                                      </p:cBhvr>
                                      <p:to>
                                        <p:strVal val="visible"/>
                                      </p:to>
                                    </p:set>
                                    <p:animEffect transition="in" filter="wipe(left)">
                                      <p:cBhvr>
                                        <p:cTn id="95" dur="500"/>
                                        <p:tgtEl>
                                          <p:spTgt spid="36153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61518"/>
                                        </p:tgtEl>
                                        <p:attrNameLst>
                                          <p:attrName>style.visibility</p:attrName>
                                        </p:attrNameLst>
                                      </p:cBhvr>
                                      <p:to>
                                        <p:strVal val="visible"/>
                                      </p:to>
                                    </p:set>
                                    <p:animEffect transition="in" filter="wipe(left)">
                                      <p:cBhvr>
                                        <p:cTn id="100" dur="500"/>
                                        <p:tgtEl>
                                          <p:spTgt spid="3615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wipe(left)">
                                      <p:cBhvr>
                                        <p:cTn id="105" dur="500"/>
                                        <p:tgtEl>
                                          <p:spTgt spid="7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61520"/>
                                        </p:tgtEl>
                                        <p:attrNameLst>
                                          <p:attrName>style.visibility</p:attrName>
                                        </p:attrNameLst>
                                      </p:cBhvr>
                                      <p:to>
                                        <p:strVal val="visible"/>
                                      </p:to>
                                    </p:set>
                                    <p:animEffect transition="in" filter="wipe(left)">
                                      <p:cBhvr>
                                        <p:cTn id="110" dur="500"/>
                                        <p:tgtEl>
                                          <p:spTgt spid="361520"/>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361522"/>
                                        </p:tgtEl>
                                        <p:attrNameLst>
                                          <p:attrName>style.visibility</p:attrName>
                                        </p:attrNameLst>
                                      </p:cBhvr>
                                      <p:to>
                                        <p:strVal val="visible"/>
                                      </p:to>
                                    </p:set>
                                    <p:animEffect transition="in" filter="wipe(left)">
                                      <p:cBhvr>
                                        <p:cTn id="114" dur="500"/>
                                        <p:tgtEl>
                                          <p:spTgt spid="36152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wipe(left)">
                                      <p:cBhvr>
                                        <p:cTn id="119" dur="500"/>
                                        <p:tgtEl>
                                          <p:spTgt spid="73"/>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361538"/>
                                        </p:tgtEl>
                                        <p:attrNameLst>
                                          <p:attrName>style.visibility</p:attrName>
                                        </p:attrNameLst>
                                      </p:cBhvr>
                                      <p:to>
                                        <p:strVal val="visible"/>
                                      </p:to>
                                    </p:set>
                                    <p:animEffect transition="in" filter="wipe(left)">
                                      <p:cBhvr>
                                        <p:cTn id="128" dur="500"/>
                                        <p:tgtEl>
                                          <p:spTgt spid="36153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361549"/>
                                        </p:tgtEl>
                                        <p:attrNameLst>
                                          <p:attrName>style.visibility</p:attrName>
                                        </p:attrNameLst>
                                      </p:cBhvr>
                                      <p:to>
                                        <p:strVal val="visible"/>
                                      </p:to>
                                    </p:set>
                                    <p:animEffect transition="in" filter="wipe(left)">
                                      <p:cBhvr>
                                        <p:cTn id="133" dur="500"/>
                                        <p:tgtEl>
                                          <p:spTgt spid="36154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wipe(left)">
                                      <p:cBhvr>
                                        <p:cTn id="138" dur="5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361550"/>
                                        </p:tgtEl>
                                        <p:attrNameLst>
                                          <p:attrName>style.visibility</p:attrName>
                                        </p:attrNameLst>
                                      </p:cBhvr>
                                      <p:to>
                                        <p:strVal val="visible"/>
                                      </p:to>
                                    </p:set>
                                    <p:animEffect transition="in" filter="wipe(left)">
                                      <p:cBhvr>
                                        <p:cTn id="143" dur="500"/>
                                        <p:tgtEl>
                                          <p:spTgt spid="361550"/>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361551"/>
                                        </p:tgtEl>
                                        <p:attrNameLst>
                                          <p:attrName>style.visibility</p:attrName>
                                        </p:attrNameLst>
                                      </p:cBhvr>
                                      <p:to>
                                        <p:strVal val="visible"/>
                                      </p:to>
                                    </p:set>
                                    <p:animEffect transition="in" filter="wipe(left)">
                                      <p:cBhvr>
                                        <p:cTn id="147" dur="500"/>
                                        <p:tgtEl>
                                          <p:spTgt spid="36155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wipe(left)">
                                      <p:cBhvr>
                                        <p:cTn id="152" dur="500"/>
                                        <p:tgtEl>
                                          <p:spTgt spid="76"/>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77"/>
                                        </p:tgtEl>
                                        <p:attrNameLst>
                                          <p:attrName>style.visibility</p:attrName>
                                        </p:attrNameLst>
                                      </p:cBhvr>
                                      <p:to>
                                        <p:strVal val="visible"/>
                                      </p:to>
                                    </p:set>
                                    <p:animEffect transition="in" filter="wipe(left)">
                                      <p:cBhvr>
                                        <p:cTn id="156" dur="500"/>
                                        <p:tgtEl>
                                          <p:spTgt spid="7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361539"/>
                                        </p:tgtEl>
                                        <p:attrNameLst>
                                          <p:attrName>style.visibility</p:attrName>
                                        </p:attrNameLst>
                                      </p:cBhvr>
                                      <p:to>
                                        <p:strVal val="visible"/>
                                      </p:to>
                                    </p:set>
                                    <p:animEffect transition="in" filter="wipe(left)">
                                      <p:cBhvr>
                                        <p:cTn id="161" dur="500"/>
                                        <p:tgtEl>
                                          <p:spTgt spid="36153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361552"/>
                                        </p:tgtEl>
                                        <p:attrNameLst>
                                          <p:attrName>style.visibility</p:attrName>
                                        </p:attrNameLst>
                                      </p:cBhvr>
                                      <p:to>
                                        <p:strVal val="visible"/>
                                      </p:to>
                                    </p:set>
                                    <p:animEffect transition="in" filter="wipe(left)">
                                      <p:cBhvr>
                                        <p:cTn id="166" dur="500"/>
                                        <p:tgtEl>
                                          <p:spTgt spid="361552"/>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wipe(left)">
                                      <p:cBhvr>
                                        <p:cTn id="171" dur="500"/>
                                        <p:tgtEl>
                                          <p:spTgt spid="7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361553"/>
                                        </p:tgtEl>
                                        <p:attrNameLst>
                                          <p:attrName>style.visibility</p:attrName>
                                        </p:attrNameLst>
                                      </p:cBhvr>
                                      <p:to>
                                        <p:strVal val="visible"/>
                                      </p:to>
                                    </p:set>
                                    <p:animEffect transition="in" filter="wipe(left)">
                                      <p:cBhvr>
                                        <p:cTn id="176" dur="500"/>
                                        <p:tgtEl>
                                          <p:spTgt spid="361553"/>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79"/>
                                        </p:tgtEl>
                                        <p:attrNameLst>
                                          <p:attrName>style.visibility</p:attrName>
                                        </p:attrNameLst>
                                      </p:cBhvr>
                                      <p:to>
                                        <p:strVal val="visible"/>
                                      </p:to>
                                    </p:set>
                                    <p:animEffect transition="in" filter="wipe(left)">
                                      <p:cBhvr>
                                        <p:cTn id="181" dur="500"/>
                                        <p:tgtEl>
                                          <p:spTgt spid="79"/>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361540"/>
                                        </p:tgtEl>
                                        <p:attrNameLst>
                                          <p:attrName>style.visibility</p:attrName>
                                        </p:attrNameLst>
                                      </p:cBhvr>
                                      <p:to>
                                        <p:strVal val="visible"/>
                                      </p:to>
                                    </p:set>
                                    <p:animEffect transition="in" filter="wipe(left)">
                                      <p:cBhvr>
                                        <p:cTn id="186" dur="500"/>
                                        <p:tgtEl>
                                          <p:spTgt spid="361540"/>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361555"/>
                                        </p:tgtEl>
                                        <p:attrNameLst>
                                          <p:attrName>style.visibility</p:attrName>
                                        </p:attrNameLst>
                                      </p:cBhvr>
                                      <p:to>
                                        <p:strVal val="visible"/>
                                      </p:to>
                                    </p:set>
                                    <p:animEffect transition="in" filter="wipe(left)">
                                      <p:cBhvr>
                                        <p:cTn id="191" dur="500"/>
                                        <p:tgtEl>
                                          <p:spTgt spid="361555"/>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80"/>
                                        </p:tgtEl>
                                        <p:attrNameLst>
                                          <p:attrName>style.visibility</p:attrName>
                                        </p:attrNameLst>
                                      </p:cBhvr>
                                      <p:to>
                                        <p:strVal val="visible"/>
                                      </p:to>
                                    </p:set>
                                    <p:animEffect transition="in" filter="wipe(left)">
                                      <p:cBhvr>
                                        <p:cTn id="196" dur="500"/>
                                        <p:tgtEl>
                                          <p:spTgt spid="80"/>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361556"/>
                                        </p:tgtEl>
                                        <p:attrNameLst>
                                          <p:attrName>style.visibility</p:attrName>
                                        </p:attrNameLst>
                                      </p:cBhvr>
                                      <p:to>
                                        <p:strVal val="visible"/>
                                      </p:to>
                                    </p:set>
                                    <p:animEffect transition="in" filter="wipe(left)">
                                      <p:cBhvr>
                                        <p:cTn id="201" dur="500"/>
                                        <p:tgtEl>
                                          <p:spTgt spid="361556"/>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wipe(left)">
                                      <p:cBhvr>
                                        <p:cTn id="206" dur="500"/>
                                        <p:tgtEl>
                                          <p:spTgt spid="81"/>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361541"/>
                                        </p:tgtEl>
                                        <p:attrNameLst>
                                          <p:attrName>style.visibility</p:attrName>
                                        </p:attrNameLst>
                                      </p:cBhvr>
                                      <p:to>
                                        <p:strVal val="visible"/>
                                      </p:to>
                                    </p:set>
                                    <p:animEffect transition="in" filter="wipe(left)">
                                      <p:cBhvr>
                                        <p:cTn id="211" dur="500"/>
                                        <p:tgtEl>
                                          <p:spTgt spid="361541"/>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61558"/>
                                        </p:tgtEl>
                                        <p:attrNameLst>
                                          <p:attrName>style.visibility</p:attrName>
                                        </p:attrNameLst>
                                      </p:cBhvr>
                                      <p:to>
                                        <p:strVal val="visible"/>
                                      </p:to>
                                    </p:set>
                                    <p:animEffect transition="in" filter="wipe(left)">
                                      <p:cBhvr>
                                        <p:cTn id="216" dur="500"/>
                                        <p:tgtEl>
                                          <p:spTgt spid="361558"/>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82"/>
                                        </p:tgtEl>
                                        <p:attrNameLst>
                                          <p:attrName>style.visibility</p:attrName>
                                        </p:attrNameLst>
                                      </p:cBhvr>
                                      <p:to>
                                        <p:strVal val="visible"/>
                                      </p:to>
                                    </p:set>
                                    <p:animEffect transition="in" filter="wipe(left)">
                                      <p:cBhvr>
                                        <p:cTn id="221" dur="500"/>
                                        <p:tgtEl>
                                          <p:spTgt spid="82"/>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361559"/>
                                        </p:tgtEl>
                                        <p:attrNameLst>
                                          <p:attrName>style.visibility</p:attrName>
                                        </p:attrNameLst>
                                      </p:cBhvr>
                                      <p:to>
                                        <p:strVal val="visible"/>
                                      </p:to>
                                    </p:set>
                                    <p:animEffect transition="in" filter="wipe(left)">
                                      <p:cBhvr>
                                        <p:cTn id="226" dur="500"/>
                                        <p:tgtEl>
                                          <p:spTgt spid="361559"/>
                                        </p:tgtEl>
                                      </p:cBhvr>
                                    </p:animEffect>
                                  </p:childTnLst>
                                </p:cTn>
                              </p:par>
                            </p:childTnLst>
                          </p:cTn>
                        </p:par>
                        <p:par>
                          <p:cTn id="227" fill="hold">
                            <p:stCondLst>
                              <p:cond delay="500"/>
                            </p:stCondLst>
                            <p:childTnLst>
                              <p:par>
                                <p:cTn id="228" presetID="22" presetClass="entr" presetSubtype="8" fill="hold" grpId="0" nodeType="afterEffect">
                                  <p:stCondLst>
                                    <p:cond delay="0"/>
                                  </p:stCondLst>
                                  <p:childTnLst>
                                    <p:set>
                                      <p:cBhvr>
                                        <p:cTn id="229" dur="1" fill="hold">
                                          <p:stCondLst>
                                            <p:cond delay="0"/>
                                          </p:stCondLst>
                                        </p:cTn>
                                        <p:tgtEl>
                                          <p:spTgt spid="361560"/>
                                        </p:tgtEl>
                                        <p:attrNameLst>
                                          <p:attrName>style.visibility</p:attrName>
                                        </p:attrNameLst>
                                      </p:cBhvr>
                                      <p:to>
                                        <p:strVal val="visible"/>
                                      </p:to>
                                    </p:set>
                                    <p:animEffect transition="in" filter="wipe(left)">
                                      <p:cBhvr>
                                        <p:cTn id="230" dur="500"/>
                                        <p:tgtEl>
                                          <p:spTgt spid="36156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83"/>
                                        </p:tgtEl>
                                        <p:attrNameLst>
                                          <p:attrName>style.visibility</p:attrName>
                                        </p:attrNameLst>
                                      </p:cBhvr>
                                      <p:to>
                                        <p:strVal val="visible"/>
                                      </p:to>
                                    </p:set>
                                    <p:animEffect transition="in" filter="wipe(left)">
                                      <p:cBhvr>
                                        <p:cTn id="235" dur="500"/>
                                        <p:tgtEl>
                                          <p:spTgt spid="83"/>
                                        </p:tgtEl>
                                      </p:cBhvr>
                                    </p:animEffect>
                                  </p:childTnLst>
                                </p:cTn>
                              </p:par>
                            </p:childTnLst>
                          </p:cTn>
                        </p:par>
                        <p:par>
                          <p:cTn id="236" fill="hold">
                            <p:stCondLst>
                              <p:cond delay="500"/>
                            </p:stCondLst>
                            <p:childTnLst>
                              <p:par>
                                <p:cTn id="237" presetID="22" presetClass="entr" presetSubtype="8" fill="hold" grpId="0" nodeType="afterEffect">
                                  <p:stCondLst>
                                    <p:cond delay="0"/>
                                  </p:stCondLst>
                                  <p:childTnLst>
                                    <p:set>
                                      <p:cBhvr>
                                        <p:cTn id="238" dur="1" fill="hold">
                                          <p:stCondLst>
                                            <p:cond delay="0"/>
                                          </p:stCondLst>
                                        </p:cTn>
                                        <p:tgtEl>
                                          <p:spTgt spid="84"/>
                                        </p:tgtEl>
                                        <p:attrNameLst>
                                          <p:attrName>style.visibility</p:attrName>
                                        </p:attrNameLst>
                                      </p:cBhvr>
                                      <p:to>
                                        <p:strVal val="visible"/>
                                      </p:to>
                                    </p:set>
                                    <p:animEffect transition="in" filter="wipe(left)">
                                      <p:cBhvr>
                                        <p:cTn id="239" dur="500"/>
                                        <p:tgtEl>
                                          <p:spTgt spid="8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361542"/>
                                        </p:tgtEl>
                                        <p:attrNameLst>
                                          <p:attrName>style.visibility</p:attrName>
                                        </p:attrNameLst>
                                      </p:cBhvr>
                                      <p:to>
                                        <p:strVal val="visible"/>
                                      </p:to>
                                    </p:set>
                                    <p:animEffect transition="in" filter="wipe(left)">
                                      <p:cBhvr>
                                        <p:cTn id="244" dur="500"/>
                                        <p:tgtEl>
                                          <p:spTgt spid="361542"/>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8" fill="hold" grpId="0" nodeType="clickEffect">
                                  <p:stCondLst>
                                    <p:cond delay="0"/>
                                  </p:stCondLst>
                                  <p:childTnLst>
                                    <p:set>
                                      <p:cBhvr>
                                        <p:cTn id="248" dur="1" fill="hold">
                                          <p:stCondLst>
                                            <p:cond delay="0"/>
                                          </p:stCondLst>
                                        </p:cTn>
                                        <p:tgtEl>
                                          <p:spTgt spid="361561"/>
                                        </p:tgtEl>
                                        <p:attrNameLst>
                                          <p:attrName>style.visibility</p:attrName>
                                        </p:attrNameLst>
                                      </p:cBhvr>
                                      <p:to>
                                        <p:strVal val="visible"/>
                                      </p:to>
                                    </p:set>
                                    <p:animEffect transition="in" filter="wipe(left)">
                                      <p:cBhvr>
                                        <p:cTn id="249" dur="500"/>
                                        <p:tgtEl>
                                          <p:spTgt spid="361561"/>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85"/>
                                        </p:tgtEl>
                                        <p:attrNameLst>
                                          <p:attrName>style.visibility</p:attrName>
                                        </p:attrNameLst>
                                      </p:cBhvr>
                                      <p:to>
                                        <p:strVal val="visible"/>
                                      </p:to>
                                    </p:set>
                                    <p:animEffect transition="in" filter="wipe(left)">
                                      <p:cBhvr>
                                        <p:cTn id="254" dur="500"/>
                                        <p:tgtEl>
                                          <p:spTgt spid="85"/>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361562"/>
                                        </p:tgtEl>
                                        <p:attrNameLst>
                                          <p:attrName>style.visibility</p:attrName>
                                        </p:attrNameLst>
                                      </p:cBhvr>
                                      <p:to>
                                        <p:strVal val="visible"/>
                                      </p:to>
                                    </p:set>
                                    <p:animEffect transition="in" filter="wipe(left)">
                                      <p:cBhvr>
                                        <p:cTn id="259" dur="500"/>
                                        <p:tgtEl>
                                          <p:spTgt spid="361562"/>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animEffect transition="in" filter="wipe(left)">
                                      <p:cBhvr>
                                        <p:cTn id="264" dur="500"/>
                                        <p:tgtEl>
                                          <p:spTgt spid="86"/>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361543"/>
                                        </p:tgtEl>
                                        <p:attrNameLst>
                                          <p:attrName>style.visibility</p:attrName>
                                        </p:attrNameLst>
                                      </p:cBhvr>
                                      <p:to>
                                        <p:strVal val="visible"/>
                                      </p:to>
                                    </p:set>
                                    <p:animEffect transition="in" filter="wipe(left)">
                                      <p:cBhvr>
                                        <p:cTn id="269" dur="500"/>
                                        <p:tgtEl>
                                          <p:spTgt spid="361543"/>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361564"/>
                                        </p:tgtEl>
                                        <p:attrNameLst>
                                          <p:attrName>style.visibility</p:attrName>
                                        </p:attrNameLst>
                                      </p:cBhvr>
                                      <p:to>
                                        <p:strVal val="visible"/>
                                      </p:to>
                                    </p:set>
                                    <p:animEffect transition="in" filter="wipe(left)">
                                      <p:cBhvr>
                                        <p:cTn id="274" dur="500"/>
                                        <p:tgtEl>
                                          <p:spTgt spid="361564"/>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87"/>
                                        </p:tgtEl>
                                        <p:attrNameLst>
                                          <p:attrName>style.visibility</p:attrName>
                                        </p:attrNameLst>
                                      </p:cBhvr>
                                      <p:to>
                                        <p:strVal val="visible"/>
                                      </p:to>
                                    </p:set>
                                    <p:animEffect transition="in" filter="wipe(left)">
                                      <p:cBhvr>
                                        <p:cTn id="279" dur="500"/>
                                        <p:tgtEl>
                                          <p:spTgt spid="87"/>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8" fill="hold" grpId="0" nodeType="clickEffect">
                                  <p:stCondLst>
                                    <p:cond delay="0"/>
                                  </p:stCondLst>
                                  <p:childTnLst>
                                    <p:set>
                                      <p:cBhvr>
                                        <p:cTn id="283" dur="1" fill="hold">
                                          <p:stCondLst>
                                            <p:cond delay="0"/>
                                          </p:stCondLst>
                                        </p:cTn>
                                        <p:tgtEl>
                                          <p:spTgt spid="361565"/>
                                        </p:tgtEl>
                                        <p:attrNameLst>
                                          <p:attrName>style.visibility</p:attrName>
                                        </p:attrNameLst>
                                      </p:cBhvr>
                                      <p:to>
                                        <p:strVal val="visible"/>
                                      </p:to>
                                    </p:set>
                                    <p:animEffect transition="in" filter="wipe(left)">
                                      <p:cBhvr>
                                        <p:cTn id="284" dur="500"/>
                                        <p:tgtEl>
                                          <p:spTgt spid="361565"/>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8" fill="hold" grpId="0" nodeType="clickEffect">
                                  <p:stCondLst>
                                    <p:cond delay="0"/>
                                  </p:stCondLst>
                                  <p:childTnLst>
                                    <p:set>
                                      <p:cBhvr>
                                        <p:cTn id="288" dur="1" fill="hold">
                                          <p:stCondLst>
                                            <p:cond delay="0"/>
                                          </p:stCondLst>
                                        </p:cTn>
                                        <p:tgtEl>
                                          <p:spTgt spid="88"/>
                                        </p:tgtEl>
                                        <p:attrNameLst>
                                          <p:attrName>style.visibility</p:attrName>
                                        </p:attrNameLst>
                                      </p:cBhvr>
                                      <p:to>
                                        <p:strVal val="visible"/>
                                      </p:to>
                                    </p:set>
                                    <p:animEffect transition="in" filter="wipe(left)">
                                      <p:cBhvr>
                                        <p:cTn id="289" dur="500"/>
                                        <p:tgtEl>
                                          <p:spTgt spid="88"/>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8" fill="hold" grpId="0" nodeType="clickEffect">
                                  <p:stCondLst>
                                    <p:cond delay="0"/>
                                  </p:stCondLst>
                                  <p:childTnLst>
                                    <p:set>
                                      <p:cBhvr>
                                        <p:cTn id="293" dur="1" fill="hold">
                                          <p:stCondLst>
                                            <p:cond delay="0"/>
                                          </p:stCondLst>
                                        </p:cTn>
                                        <p:tgtEl>
                                          <p:spTgt spid="361544"/>
                                        </p:tgtEl>
                                        <p:attrNameLst>
                                          <p:attrName>style.visibility</p:attrName>
                                        </p:attrNameLst>
                                      </p:cBhvr>
                                      <p:to>
                                        <p:strVal val="visible"/>
                                      </p:to>
                                    </p:set>
                                    <p:animEffect transition="in" filter="wipe(left)">
                                      <p:cBhvr>
                                        <p:cTn id="294" dur="500"/>
                                        <p:tgtEl>
                                          <p:spTgt spid="361544"/>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361566"/>
                                        </p:tgtEl>
                                        <p:attrNameLst>
                                          <p:attrName>style.visibility</p:attrName>
                                        </p:attrNameLst>
                                      </p:cBhvr>
                                      <p:to>
                                        <p:strVal val="visible"/>
                                      </p:to>
                                    </p:set>
                                    <p:animEffect transition="in" filter="wipe(left)">
                                      <p:cBhvr>
                                        <p:cTn id="299" dur="500"/>
                                        <p:tgtEl>
                                          <p:spTgt spid="361566"/>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89"/>
                                        </p:tgtEl>
                                        <p:attrNameLst>
                                          <p:attrName>style.visibility</p:attrName>
                                        </p:attrNameLst>
                                      </p:cBhvr>
                                      <p:to>
                                        <p:strVal val="visible"/>
                                      </p:to>
                                    </p:set>
                                    <p:animEffect transition="in" filter="wipe(left)">
                                      <p:cBhvr>
                                        <p:cTn id="304" dur="500"/>
                                        <p:tgtEl>
                                          <p:spTgt spid="89"/>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361567"/>
                                        </p:tgtEl>
                                        <p:attrNameLst>
                                          <p:attrName>style.visibility</p:attrName>
                                        </p:attrNameLst>
                                      </p:cBhvr>
                                      <p:to>
                                        <p:strVal val="visible"/>
                                      </p:to>
                                    </p:set>
                                    <p:animEffect transition="in" filter="wipe(left)">
                                      <p:cBhvr>
                                        <p:cTn id="309" dur="500"/>
                                        <p:tgtEl>
                                          <p:spTgt spid="361567"/>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90"/>
                                        </p:tgtEl>
                                        <p:attrNameLst>
                                          <p:attrName>style.visibility</p:attrName>
                                        </p:attrNameLst>
                                      </p:cBhvr>
                                      <p:to>
                                        <p:strVal val="visible"/>
                                      </p:to>
                                    </p:set>
                                    <p:animEffect transition="in" filter="wipe(left)">
                                      <p:cBhvr>
                                        <p:cTn id="314" dur="500"/>
                                        <p:tgtEl>
                                          <p:spTgt spid="90"/>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grpId="0" nodeType="clickEffect">
                                  <p:stCondLst>
                                    <p:cond delay="0"/>
                                  </p:stCondLst>
                                  <p:childTnLst>
                                    <p:set>
                                      <p:cBhvr>
                                        <p:cTn id="318" dur="1" fill="hold">
                                          <p:stCondLst>
                                            <p:cond delay="0"/>
                                          </p:stCondLst>
                                        </p:cTn>
                                        <p:tgtEl>
                                          <p:spTgt spid="361545"/>
                                        </p:tgtEl>
                                        <p:attrNameLst>
                                          <p:attrName>style.visibility</p:attrName>
                                        </p:attrNameLst>
                                      </p:cBhvr>
                                      <p:to>
                                        <p:strVal val="visible"/>
                                      </p:to>
                                    </p:set>
                                    <p:animEffect transition="in" filter="wipe(left)">
                                      <p:cBhvr>
                                        <p:cTn id="319" dur="500"/>
                                        <p:tgtEl>
                                          <p:spTgt spid="361545"/>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361568"/>
                                        </p:tgtEl>
                                        <p:attrNameLst>
                                          <p:attrName>style.visibility</p:attrName>
                                        </p:attrNameLst>
                                      </p:cBhvr>
                                      <p:to>
                                        <p:strVal val="visible"/>
                                      </p:to>
                                    </p:set>
                                    <p:animEffect transition="in" filter="wipe(left)">
                                      <p:cBhvr>
                                        <p:cTn id="324" dur="500"/>
                                        <p:tgtEl>
                                          <p:spTgt spid="361568"/>
                                        </p:tgtEl>
                                      </p:cBhvr>
                                    </p:animEffect>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grpId="0" nodeType="clickEffect">
                                  <p:stCondLst>
                                    <p:cond delay="0"/>
                                  </p:stCondLst>
                                  <p:childTnLst>
                                    <p:set>
                                      <p:cBhvr>
                                        <p:cTn id="328" dur="1" fill="hold">
                                          <p:stCondLst>
                                            <p:cond delay="0"/>
                                          </p:stCondLst>
                                        </p:cTn>
                                        <p:tgtEl>
                                          <p:spTgt spid="91"/>
                                        </p:tgtEl>
                                        <p:attrNameLst>
                                          <p:attrName>style.visibility</p:attrName>
                                        </p:attrNameLst>
                                      </p:cBhvr>
                                      <p:to>
                                        <p:strVal val="visible"/>
                                      </p:to>
                                    </p:set>
                                    <p:animEffect transition="in" filter="wipe(left)">
                                      <p:cBhvr>
                                        <p:cTn id="329" dur="500"/>
                                        <p:tgtEl>
                                          <p:spTgt spid="91"/>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361569"/>
                                        </p:tgtEl>
                                        <p:attrNameLst>
                                          <p:attrName>style.visibility</p:attrName>
                                        </p:attrNameLst>
                                      </p:cBhvr>
                                      <p:to>
                                        <p:strVal val="visible"/>
                                      </p:to>
                                    </p:set>
                                    <p:animEffect transition="in" filter="wipe(left)">
                                      <p:cBhvr>
                                        <p:cTn id="334" dur="500"/>
                                        <p:tgtEl>
                                          <p:spTgt spid="361569"/>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92"/>
                                        </p:tgtEl>
                                        <p:attrNameLst>
                                          <p:attrName>style.visibility</p:attrName>
                                        </p:attrNameLst>
                                      </p:cBhvr>
                                      <p:to>
                                        <p:strVal val="visible"/>
                                      </p:to>
                                    </p:set>
                                    <p:animEffect transition="in" filter="wipe(left)">
                                      <p:cBhvr>
                                        <p:cTn id="339" dur="500"/>
                                        <p:tgtEl>
                                          <p:spTgt spid="92"/>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4" fill="hold" grpId="0" nodeType="clickEffect">
                                  <p:stCondLst>
                                    <p:cond delay="0"/>
                                  </p:stCondLst>
                                  <p:childTnLst>
                                    <p:set>
                                      <p:cBhvr>
                                        <p:cTn id="343" dur="1" fill="hold">
                                          <p:stCondLst>
                                            <p:cond delay="0"/>
                                          </p:stCondLst>
                                        </p:cTn>
                                        <p:tgtEl>
                                          <p:spTgt spid="361578"/>
                                        </p:tgtEl>
                                        <p:attrNameLst>
                                          <p:attrName>style.visibility</p:attrName>
                                        </p:attrNameLst>
                                      </p:cBhvr>
                                      <p:to>
                                        <p:strVal val="visible"/>
                                      </p:to>
                                    </p:set>
                                    <p:animEffect transition="in" filter="wipe(down)">
                                      <p:cBhvr>
                                        <p:cTn id="344" dur="500"/>
                                        <p:tgtEl>
                                          <p:spTgt spid="361578"/>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2" fill="hold" nodeType="clickEffect">
                                  <p:stCondLst>
                                    <p:cond delay="0"/>
                                  </p:stCondLst>
                                  <p:childTnLst>
                                    <p:set>
                                      <p:cBhvr>
                                        <p:cTn id="348" dur="1" fill="hold">
                                          <p:stCondLst>
                                            <p:cond delay="0"/>
                                          </p:stCondLst>
                                        </p:cTn>
                                        <p:tgtEl>
                                          <p:spTgt spid="99"/>
                                        </p:tgtEl>
                                        <p:attrNameLst>
                                          <p:attrName>style.visibility</p:attrName>
                                        </p:attrNameLst>
                                      </p:cBhvr>
                                      <p:to>
                                        <p:strVal val="visible"/>
                                      </p:to>
                                    </p:set>
                                    <p:animEffect transition="in" filter="wipe(right)">
                                      <p:cBhvr>
                                        <p:cTn id="349" dur="500"/>
                                        <p:tgtEl>
                                          <p:spTgt spid="99"/>
                                        </p:tgtEl>
                                      </p:cBhvr>
                                    </p:animEffect>
                                  </p:childTnLst>
                                </p:cTn>
                              </p:par>
                            </p:childTnLst>
                          </p:cTn>
                        </p:par>
                        <p:par>
                          <p:cTn id="350" fill="hold">
                            <p:stCondLst>
                              <p:cond delay="500"/>
                            </p:stCondLst>
                            <p:childTnLst>
                              <p:par>
                                <p:cTn id="351" presetID="22" presetClass="entr" presetSubtype="1" fill="hold" grpId="0" nodeType="afterEffect">
                                  <p:stCondLst>
                                    <p:cond delay="0"/>
                                  </p:stCondLst>
                                  <p:childTnLst>
                                    <p:set>
                                      <p:cBhvr>
                                        <p:cTn id="352" dur="1" fill="hold">
                                          <p:stCondLst>
                                            <p:cond delay="0"/>
                                          </p:stCondLst>
                                        </p:cTn>
                                        <p:tgtEl>
                                          <p:spTgt spid="361575"/>
                                        </p:tgtEl>
                                        <p:attrNameLst>
                                          <p:attrName>style.visibility</p:attrName>
                                        </p:attrNameLst>
                                      </p:cBhvr>
                                      <p:to>
                                        <p:strVal val="visible"/>
                                      </p:to>
                                    </p:set>
                                    <p:animEffect transition="in" filter="wipe(up)">
                                      <p:cBhvr>
                                        <p:cTn id="353" dur="500"/>
                                        <p:tgtEl>
                                          <p:spTgt spid="361575"/>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4" fill="hold" grpId="0" nodeType="clickEffect">
                                  <p:stCondLst>
                                    <p:cond delay="0"/>
                                  </p:stCondLst>
                                  <p:childTnLst>
                                    <p:set>
                                      <p:cBhvr>
                                        <p:cTn id="357" dur="1" fill="hold">
                                          <p:stCondLst>
                                            <p:cond delay="0"/>
                                          </p:stCondLst>
                                        </p:cTn>
                                        <p:tgtEl>
                                          <p:spTgt spid="361577"/>
                                        </p:tgtEl>
                                        <p:attrNameLst>
                                          <p:attrName>style.visibility</p:attrName>
                                        </p:attrNameLst>
                                      </p:cBhvr>
                                      <p:to>
                                        <p:strVal val="visible"/>
                                      </p:to>
                                    </p:set>
                                    <p:animEffect transition="in" filter="wipe(down)">
                                      <p:cBhvr>
                                        <p:cTn id="358" dur="500"/>
                                        <p:tgtEl>
                                          <p:spTgt spid="361577"/>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2" fill="hold" nodeType="clickEffect">
                                  <p:stCondLst>
                                    <p:cond delay="0"/>
                                  </p:stCondLst>
                                  <p:childTnLst>
                                    <p:set>
                                      <p:cBhvr>
                                        <p:cTn id="362" dur="1" fill="hold">
                                          <p:stCondLst>
                                            <p:cond delay="0"/>
                                          </p:stCondLst>
                                        </p:cTn>
                                        <p:tgtEl>
                                          <p:spTgt spid="361580"/>
                                        </p:tgtEl>
                                        <p:attrNameLst>
                                          <p:attrName>style.visibility</p:attrName>
                                        </p:attrNameLst>
                                      </p:cBhvr>
                                      <p:to>
                                        <p:strVal val="visible"/>
                                      </p:to>
                                    </p:set>
                                    <p:animEffect transition="in" filter="wipe(right)">
                                      <p:cBhvr>
                                        <p:cTn id="363" dur="500"/>
                                        <p:tgtEl>
                                          <p:spTgt spid="361580"/>
                                        </p:tgtEl>
                                      </p:cBhvr>
                                    </p:animEffect>
                                  </p:childTnLst>
                                </p:cTn>
                              </p:par>
                            </p:childTnLst>
                          </p:cTn>
                        </p:par>
                        <p:par>
                          <p:cTn id="364" fill="hold">
                            <p:stCondLst>
                              <p:cond delay="500"/>
                            </p:stCondLst>
                            <p:childTnLst>
                              <p:par>
                                <p:cTn id="365" presetID="22" presetClass="entr" presetSubtype="1" fill="hold" grpId="0" nodeType="afterEffect">
                                  <p:stCondLst>
                                    <p:cond delay="0"/>
                                  </p:stCondLst>
                                  <p:childTnLst>
                                    <p:set>
                                      <p:cBhvr>
                                        <p:cTn id="366" dur="1" fill="hold">
                                          <p:stCondLst>
                                            <p:cond delay="0"/>
                                          </p:stCondLst>
                                        </p:cTn>
                                        <p:tgtEl>
                                          <p:spTgt spid="361579"/>
                                        </p:tgtEl>
                                        <p:attrNameLst>
                                          <p:attrName>style.visibility</p:attrName>
                                        </p:attrNameLst>
                                      </p:cBhvr>
                                      <p:to>
                                        <p:strVal val="visible"/>
                                      </p:to>
                                    </p:set>
                                    <p:animEffect transition="in" filter="wipe(up)">
                                      <p:cBhvr>
                                        <p:cTn id="367" dur="500"/>
                                        <p:tgtEl>
                                          <p:spTgt spid="361579"/>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4" fill="hold" grpId="0" nodeType="clickEffect">
                                  <p:stCondLst>
                                    <p:cond delay="0"/>
                                  </p:stCondLst>
                                  <p:childTnLst>
                                    <p:set>
                                      <p:cBhvr>
                                        <p:cTn id="371" dur="1" fill="hold">
                                          <p:stCondLst>
                                            <p:cond delay="0"/>
                                          </p:stCondLst>
                                        </p:cTn>
                                        <p:tgtEl>
                                          <p:spTgt spid="361581"/>
                                        </p:tgtEl>
                                        <p:attrNameLst>
                                          <p:attrName>style.visibility</p:attrName>
                                        </p:attrNameLst>
                                      </p:cBhvr>
                                      <p:to>
                                        <p:strVal val="visible"/>
                                      </p:to>
                                    </p:set>
                                    <p:animEffect transition="in" filter="wipe(down)">
                                      <p:cBhvr>
                                        <p:cTn id="372" dur="500"/>
                                        <p:tgtEl>
                                          <p:spTgt spid="361581"/>
                                        </p:tgtEl>
                                      </p:cBhvr>
                                    </p:animEffect>
                                  </p:childTnLst>
                                </p:cTn>
                              </p:par>
                            </p:childTnLst>
                          </p:cTn>
                        </p:par>
                      </p:childTnLst>
                    </p:cTn>
                  </p:par>
                  <p:par>
                    <p:cTn id="373" fill="hold">
                      <p:stCondLst>
                        <p:cond delay="indefinite"/>
                      </p:stCondLst>
                      <p:childTnLst>
                        <p:par>
                          <p:cTn id="374" fill="hold">
                            <p:stCondLst>
                              <p:cond delay="0"/>
                            </p:stCondLst>
                            <p:childTnLst>
                              <p:par>
                                <p:cTn id="375" presetID="22" presetClass="entr" presetSubtype="2" fill="hold" nodeType="clickEffect">
                                  <p:stCondLst>
                                    <p:cond delay="0"/>
                                  </p:stCondLst>
                                  <p:childTnLst>
                                    <p:set>
                                      <p:cBhvr>
                                        <p:cTn id="376" dur="1" fill="hold">
                                          <p:stCondLst>
                                            <p:cond delay="0"/>
                                          </p:stCondLst>
                                        </p:cTn>
                                        <p:tgtEl>
                                          <p:spTgt spid="361583"/>
                                        </p:tgtEl>
                                        <p:attrNameLst>
                                          <p:attrName>style.visibility</p:attrName>
                                        </p:attrNameLst>
                                      </p:cBhvr>
                                      <p:to>
                                        <p:strVal val="visible"/>
                                      </p:to>
                                    </p:set>
                                    <p:animEffect transition="in" filter="wipe(right)">
                                      <p:cBhvr>
                                        <p:cTn id="377" dur="500"/>
                                        <p:tgtEl>
                                          <p:spTgt spid="361583"/>
                                        </p:tgtEl>
                                      </p:cBhvr>
                                    </p:animEffect>
                                  </p:childTnLst>
                                </p:cTn>
                              </p:par>
                            </p:childTnLst>
                          </p:cTn>
                        </p:par>
                        <p:par>
                          <p:cTn id="378" fill="hold">
                            <p:stCondLst>
                              <p:cond delay="500"/>
                            </p:stCondLst>
                            <p:childTnLst>
                              <p:par>
                                <p:cTn id="379" presetID="22" presetClass="entr" presetSubtype="1" fill="hold" grpId="0" nodeType="afterEffect">
                                  <p:stCondLst>
                                    <p:cond delay="0"/>
                                  </p:stCondLst>
                                  <p:childTnLst>
                                    <p:set>
                                      <p:cBhvr>
                                        <p:cTn id="380" dur="1" fill="hold">
                                          <p:stCondLst>
                                            <p:cond delay="0"/>
                                          </p:stCondLst>
                                        </p:cTn>
                                        <p:tgtEl>
                                          <p:spTgt spid="361582"/>
                                        </p:tgtEl>
                                        <p:attrNameLst>
                                          <p:attrName>style.visibility</p:attrName>
                                        </p:attrNameLst>
                                      </p:cBhvr>
                                      <p:to>
                                        <p:strVal val="visible"/>
                                      </p:to>
                                    </p:set>
                                    <p:animEffect transition="in" filter="wipe(up)">
                                      <p:cBhvr>
                                        <p:cTn id="381" dur="500"/>
                                        <p:tgtEl>
                                          <p:spTgt spid="361582"/>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grpId="0" nodeType="clickEffect">
                                  <p:stCondLst>
                                    <p:cond delay="0"/>
                                  </p:stCondLst>
                                  <p:childTnLst>
                                    <p:set>
                                      <p:cBhvr>
                                        <p:cTn id="385" dur="1" fill="hold">
                                          <p:stCondLst>
                                            <p:cond delay="0"/>
                                          </p:stCondLst>
                                        </p:cTn>
                                        <p:tgtEl>
                                          <p:spTgt spid="361584"/>
                                        </p:tgtEl>
                                        <p:attrNameLst>
                                          <p:attrName>style.visibility</p:attrName>
                                        </p:attrNameLst>
                                      </p:cBhvr>
                                      <p:to>
                                        <p:strVal val="visible"/>
                                      </p:to>
                                    </p:set>
                                    <p:animEffect transition="in" filter="wipe(down)">
                                      <p:cBhvr>
                                        <p:cTn id="386" dur="500"/>
                                        <p:tgtEl>
                                          <p:spTgt spid="361584"/>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2" fill="hold" nodeType="clickEffect">
                                  <p:stCondLst>
                                    <p:cond delay="0"/>
                                  </p:stCondLst>
                                  <p:childTnLst>
                                    <p:set>
                                      <p:cBhvr>
                                        <p:cTn id="390" dur="1" fill="hold">
                                          <p:stCondLst>
                                            <p:cond delay="0"/>
                                          </p:stCondLst>
                                        </p:cTn>
                                        <p:tgtEl>
                                          <p:spTgt spid="361586"/>
                                        </p:tgtEl>
                                        <p:attrNameLst>
                                          <p:attrName>style.visibility</p:attrName>
                                        </p:attrNameLst>
                                      </p:cBhvr>
                                      <p:to>
                                        <p:strVal val="visible"/>
                                      </p:to>
                                    </p:set>
                                    <p:animEffect transition="in" filter="wipe(right)">
                                      <p:cBhvr>
                                        <p:cTn id="391" dur="500"/>
                                        <p:tgtEl>
                                          <p:spTgt spid="361586"/>
                                        </p:tgtEl>
                                      </p:cBhvr>
                                    </p:animEffect>
                                  </p:childTnLst>
                                </p:cTn>
                              </p:par>
                            </p:childTnLst>
                          </p:cTn>
                        </p:par>
                        <p:par>
                          <p:cTn id="392" fill="hold">
                            <p:stCondLst>
                              <p:cond delay="500"/>
                            </p:stCondLst>
                            <p:childTnLst>
                              <p:par>
                                <p:cTn id="393" presetID="22" presetClass="entr" presetSubtype="1" fill="hold" grpId="0" nodeType="afterEffect">
                                  <p:stCondLst>
                                    <p:cond delay="0"/>
                                  </p:stCondLst>
                                  <p:childTnLst>
                                    <p:set>
                                      <p:cBhvr>
                                        <p:cTn id="394" dur="1" fill="hold">
                                          <p:stCondLst>
                                            <p:cond delay="0"/>
                                          </p:stCondLst>
                                        </p:cTn>
                                        <p:tgtEl>
                                          <p:spTgt spid="361585"/>
                                        </p:tgtEl>
                                        <p:attrNameLst>
                                          <p:attrName>style.visibility</p:attrName>
                                        </p:attrNameLst>
                                      </p:cBhvr>
                                      <p:to>
                                        <p:strVal val="visible"/>
                                      </p:to>
                                    </p:set>
                                    <p:animEffect transition="in" filter="wipe(up)">
                                      <p:cBhvr>
                                        <p:cTn id="395" dur="500"/>
                                        <p:tgtEl>
                                          <p:spTgt spid="361585"/>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4" fill="hold" grpId="0" nodeType="clickEffect">
                                  <p:stCondLst>
                                    <p:cond delay="0"/>
                                  </p:stCondLst>
                                  <p:childTnLst>
                                    <p:set>
                                      <p:cBhvr>
                                        <p:cTn id="399" dur="1" fill="hold">
                                          <p:stCondLst>
                                            <p:cond delay="0"/>
                                          </p:stCondLst>
                                        </p:cTn>
                                        <p:tgtEl>
                                          <p:spTgt spid="361587"/>
                                        </p:tgtEl>
                                        <p:attrNameLst>
                                          <p:attrName>style.visibility</p:attrName>
                                        </p:attrNameLst>
                                      </p:cBhvr>
                                      <p:to>
                                        <p:strVal val="visible"/>
                                      </p:to>
                                    </p:set>
                                    <p:animEffect transition="in" filter="wipe(down)">
                                      <p:cBhvr>
                                        <p:cTn id="400" dur="500"/>
                                        <p:tgtEl>
                                          <p:spTgt spid="36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1" grpId="0"/>
      <p:bldP spid="361500" grpId="0"/>
      <p:bldP spid="361502" grpId="0"/>
      <p:bldP spid="361509" grpId="0"/>
      <p:bldP spid="361511" grpId="0"/>
      <p:bldP spid="361518" grpId="0"/>
      <p:bldP spid="361520" grpId="0"/>
      <p:bldP spid="361522" grpId="0"/>
      <p:bldP spid="361529" grpId="0"/>
      <p:bldP spid="361533" grpId="0" animBg="1"/>
      <p:bldP spid="361534" grpId="0" animBg="1"/>
      <p:bldP spid="361535" grpId="0" animBg="1"/>
      <p:bldP spid="361536" grpId="0" animBg="1"/>
      <p:bldP spid="361537" grpId="0" animBg="1"/>
      <p:bldP spid="361538" grpId="0" animBg="1"/>
      <p:bldP spid="361539" grpId="0" animBg="1"/>
      <p:bldP spid="361540" grpId="0" animBg="1"/>
      <p:bldP spid="361541" grpId="0" animBg="1"/>
      <p:bldP spid="361542" grpId="0" animBg="1"/>
      <p:bldP spid="361543" grpId="0" animBg="1"/>
      <p:bldP spid="361544" grpId="0" animBg="1"/>
      <p:bldP spid="361545" grpId="0" animBg="1"/>
      <p:bldP spid="361549" grpId="0"/>
      <p:bldP spid="361550" grpId="0"/>
      <p:bldP spid="361551" grpId="0"/>
      <p:bldP spid="361552" grpId="0"/>
      <p:bldP spid="361553" grpId="0"/>
      <p:bldP spid="361555" grpId="0"/>
      <p:bldP spid="361556" grpId="0"/>
      <p:bldP spid="361558" grpId="0"/>
      <p:bldP spid="361559" grpId="0"/>
      <p:bldP spid="361560" grpId="0"/>
      <p:bldP spid="361561" grpId="0"/>
      <p:bldP spid="361562" grpId="0"/>
      <p:bldP spid="361564" grpId="0"/>
      <p:bldP spid="361565" grpId="0"/>
      <p:bldP spid="361566" grpId="0"/>
      <p:bldP spid="361567" grpId="0"/>
      <p:bldP spid="361568" grpId="0"/>
      <p:bldP spid="361569" grpId="0"/>
      <p:bldP spid="361575" grpId="0" animBg="1"/>
      <p:bldP spid="361577" grpId="0" animBg="1"/>
      <p:bldP spid="361579" grpId="0" animBg="1"/>
      <p:bldP spid="361581" grpId="0" animBg="1"/>
      <p:bldP spid="361582" grpId="0" animBg="1"/>
      <p:bldP spid="361584" grpId="0" animBg="1"/>
      <p:bldP spid="361585" grpId="0" animBg="1"/>
      <p:bldP spid="361587" grpId="0" animBg="1"/>
      <p:bldP spid="361588" grpId="0"/>
      <p:bldP spid="67"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87" grpId="0" animBg="1"/>
      <p:bldP spid="89" grpId="0" animBg="1"/>
      <p:bldP spid="90" grpId="0" animBg="1"/>
      <p:bldP spid="91" grpId="0" animBg="1"/>
      <p:bldP spid="93" grpId="0" animBg="1"/>
      <p:bldP spid="66" grpId="0" animBg="1"/>
      <p:bldP spid="81" grpId="0" animBg="1"/>
      <p:bldP spid="88" grpId="0" animBg="1"/>
      <p:bldP spid="92" grpId="0" animBg="1"/>
      <p:bldP spid="361578" grpId="0" animBg="1"/>
      <p:bldP spid="65" grpId="0" animBg="1"/>
      <p:bldP spid="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9918283-F987-48A6-B67F-D08BF8738AB7}" type="slidenum">
              <a:rPr lang="en-US" altLang="zh-CN"/>
              <a:pPr/>
              <a:t>24</a:t>
            </a:fld>
            <a:endParaRPr lang="en-US" altLang="zh-CN"/>
          </a:p>
        </p:txBody>
      </p:sp>
      <p:sp>
        <p:nvSpPr>
          <p:cNvPr id="434178" name="Rectangle 2"/>
          <p:cNvSpPr>
            <a:spLocks noGrp="1" noChangeArrowheads="1"/>
          </p:cNvSpPr>
          <p:nvPr>
            <p:ph type="title"/>
          </p:nvPr>
        </p:nvSpPr>
        <p:spPr/>
        <p:txBody>
          <a:bodyPr/>
          <a:lstStyle/>
          <a:p>
            <a:r>
              <a:rPr lang="en-US" altLang="zh-CN" dirty="0" smtClean="0"/>
              <a:t>9.4  </a:t>
            </a:r>
            <a:r>
              <a:rPr lang="zh-CN" altLang="en-US" dirty="0"/>
              <a:t>一个简单的代码生成程序</a:t>
            </a:r>
          </a:p>
        </p:txBody>
      </p:sp>
      <p:sp>
        <p:nvSpPr>
          <p:cNvPr id="434179" name="Rectangle 3"/>
          <p:cNvSpPr>
            <a:spLocks noGrp="1" noChangeArrowheads="1"/>
          </p:cNvSpPr>
          <p:nvPr>
            <p:ph type="body" idx="1"/>
          </p:nvPr>
        </p:nvSpPr>
        <p:spPr>
          <a:xfrm>
            <a:off x="251520" y="1043734"/>
            <a:ext cx="8686800" cy="5535615"/>
          </a:xfrm>
        </p:spPr>
        <p:txBody>
          <a:bodyPr/>
          <a:lstStyle/>
          <a:p>
            <a:r>
              <a:rPr lang="zh-CN" altLang="en-US" sz="2400" dirty="0"/>
              <a:t>依次处理基本块中的每条三地址语句</a:t>
            </a:r>
          </a:p>
          <a:p>
            <a:r>
              <a:rPr lang="zh-CN" altLang="en-US" sz="2400" dirty="0"/>
              <a:t>考虑在基本块内充分利用寄存器的问题</a:t>
            </a:r>
          </a:p>
          <a:p>
            <a:pPr lvl="1" eaLnBrk="1" hangingPunct="1">
              <a:lnSpc>
                <a:spcPct val="90000"/>
              </a:lnSpc>
            </a:pPr>
            <a:r>
              <a:rPr lang="zh-CN" altLang="en-US" sz="2000" dirty="0" smtClean="0">
                <a:latin typeface="宋体" charset="-122"/>
              </a:rPr>
              <a:t>尽可能让变量的值保存在寄存器中，只有在下面两种情况下存储它们</a:t>
            </a:r>
          </a:p>
          <a:p>
            <a:pPr lvl="2" eaLnBrk="1" hangingPunct="1">
              <a:lnSpc>
                <a:spcPct val="90000"/>
              </a:lnSpc>
            </a:pPr>
            <a:r>
              <a:rPr lang="zh-CN" altLang="en-US" sz="1800" dirty="0" smtClean="0">
                <a:latin typeface="宋体" charset="-122"/>
              </a:rPr>
              <a:t>如果此寄存器要用于其它计算</a:t>
            </a:r>
          </a:p>
          <a:p>
            <a:pPr lvl="2" eaLnBrk="1" hangingPunct="1">
              <a:lnSpc>
                <a:spcPct val="90000"/>
              </a:lnSpc>
            </a:pPr>
            <a:r>
              <a:rPr lang="zh-CN" altLang="en-US" sz="1800" dirty="0" smtClean="0">
                <a:latin typeface="宋体" charset="-122"/>
              </a:rPr>
              <a:t>已到达基本块出口</a:t>
            </a:r>
            <a:endParaRPr lang="zh-CN" altLang="en-US" dirty="0"/>
          </a:p>
          <a:p>
            <a:pPr lvl="1"/>
            <a:r>
              <a:rPr lang="zh-CN" altLang="en-US" sz="2000" dirty="0"/>
              <a:t>后续的目标代码尽可能引用变量在寄存器中的</a:t>
            </a:r>
            <a:r>
              <a:rPr lang="zh-CN" altLang="en-US" sz="2000" dirty="0" smtClean="0"/>
              <a:t>值</a:t>
            </a:r>
            <a:r>
              <a:rPr lang="zh-CN" altLang="en-US" sz="2000" dirty="0" smtClean="0">
                <a:latin typeface="宋体" charset="-122"/>
              </a:rPr>
              <a:t>，而不访问主存</a:t>
            </a:r>
            <a:r>
              <a:rPr lang="zh-CN" altLang="en-US" sz="2000" dirty="0" smtClean="0"/>
              <a:t>。</a:t>
            </a:r>
            <a:endParaRPr lang="zh-CN" altLang="en-US" sz="2000" dirty="0"/>
          </a:p>
          <a:p>
            <a:pPr eaLnBrk="1" hangingPunct="1">
              <a:lnSpc>
                <a:spcPct val="90000"/>
              </a:lnSpc>
            </a:pPr>
            <a:r>
              <a:rPr lang="zh-CN" altLang="en-US" sz="2400" dirty="0" smtClean="0">
                <a:latin typeface="宋体" charset="-122"/>
              </a:rPr>
              <a:t>在基本块之间如何充分利用寄存器的困难：</a:t>
            </a:r>
          </a:p>
          <a:p>
            <a:pPr lvl="1" eaLnBrk="1" hangingPunct="1">
              <a:lnSpc>
                <a:spcPct val="90000"/>
              </a:lnSpc>
            </a:pPr>
            <a:r>
              <a:rPr lang="zh-CN" altLang="en-US" sz="2000" dirty="0" smtClean="0">
                <a:latin typeface="宋体" charset="-122"/>
              </a:rPr>
              <a:t>一个基本块可能有多个后继，而每个后继又可能有多个前驱，因而后继基本块不易判断变量的值是否存放在寄存器中，以及存放在那个寄存器中</a:t>
            </a:r>
            <a:endParaRPr lang="en-US" altLang="zh-CN" sz="2400" dirty="0" smtClean="0"/>
          </a:p>
          <a:p>
            <a:r>
              <a:rPr lang="zh-CN" altLang="en-US" sz="2400" dirty="0" smtClean="0"/>
              <a:t>在</a:t>
            </a:r>
            <a:r>
              <a:rPr lang="zh-CN" altLang="en-US" sz="2400" dirty="0"/>
              <a:t>基本块之间如何充分利用寄存器的问题比较复杂，简单起见，在离开基本块时，把有关变量在寄存器中的当前值存放到内存单元中去。</a:t>
            </a:r>
          </a:p>
          <a:p>
            <a:r>
              <a:rPr lang="zh-CN" altLang="en-US" sz="2400" dirty="0"/>
              <a:t>代码生成时需考察许多情形，如下次引用信息、活跃信息、当前值的存放位置等，在不同的情况下生成的代码也不同。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wipe(up)">
                                      <p:cBhvr>
                                        <p:cTn id="7" dur="500"/>
                                        <p:tgtEl>
                                          <p:spTgt spid="434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4179">
                                            <p:txEl>
                                              <p:pRg st="1" end="1"/>
                                            </p:txEl>
                                          </p:spTgt>
                                        </p:tgtEl>
                                        <p:attrNameLst>
                                          <p:attrName>style.visibility</p:attrName>
                                        </p:attrNameLst>
                                      </p:cBhvr>
                                      <p:to>
                                        <p:strVal val="visible"/>
                                      </p:to>
                                    </p:set>
                                    <p:animEffect transition="in" filter="wipe(up)">
                                      <p:cBhvr>
                                        <p:cTn id="12" dur="500"/>
                                        <p:tgtEl>
                                          <p:spTgt spid="434179">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34179">
                                            <p:txEl>
                                              <p:pRg st="2" end="2"/>
                                            </p:txEl>
                                          </p:spTgt>
                                        </p:tgtEl>
                                        <p:attrNameLst>
                                          <p:attrName>style.visibility</p:attrName>
                                        </p:attrNameLst>
                                      </p:cBhvr>
                                      <p:to>
                                        <p:strVal val="visible"/>
                                      </p:to>
                                    </p:set>
                                    <p:animEffect transition="in" filter="wipe(up)">
                                      <p:cBhvr>
                                        <p:cTn id="16" dur="500"/>
                                        <p:tgtEl>
                                          <p:spTgt spid="434179">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34179">
                                            <p:txEl>
                                              <p:pRg st="3" end="3"/>
                                            </p:txEl>
                                          </p:spTgt>
                                        </p:tgtEl>
                                        <p:attrNameLst>
                                          <p:attrName>style.visibility</p:attrName>
                                        </p:attrNameLst>
                                      </p:cBhvr>
                                      <p:to>
                                        <p:strVal val="visible"/>
                                      </p:to>
                                    </p:set>
                                    <p:animEffect transition="in" filter="wipe(up)">
                                      <p:cBhvr>
                                        <p:cTn id="20" dur="500"/>
                                        <p:tgtEl>
                                          <p:spTgt spid="434179">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34179">
                                            <p:txEl>
                                              <p:pRg st="4" end="4"/>
                                            </p:txEl>
                                          </p:spTgt>
                                        </p:tgtEl>
                                        <p:attrNameLst>
                                          <p:attrName>style.visibility</p:attrName>
                                        </p:attrNameLst>
                                      </p:cBhvr>
                                      <p:to>
                                        <p:strVal val="visible"/>
                                      </p:to>
                                    </p:set>
                                    <p:animEffect transition="in" filter="wipe(up)">
                                      <p:cBhvr>
                                        <p:cTn id="24" dur="500"/>
                                        <p:tgtEl>
                                          <p:spTgt spid="434179">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34179">
                                            <p:txEl>
                                              <p:pRg st="5" end="5"/>
                                            </p:txEl>
                                          </p:spTgt>
                                        </p:tgtEl>
                                        <p:attrNameLst>
                                          <p:attrName>style.visibility</p:attrName>
                                        </p:attrNameLst>
                                      </p:cBhvr>
                                      <p:to>
                                        <p:strVal val="visible"/>
                                      </p:to>
                                    </p:set>
                                    <p:animEffect transition="in" filter="wipe(up)">
                                      <p:cBhvr>
                                        <p:cTn id="28" dur="500"/>
                                        <p:tgtEl>
                                          <p:spTgt spid="43417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34179">
                                            <p:txEl>
                                              <p:pRg st="6" end="6"/>
                                            </p:txEl>
                                          </p:spTgt>
                                        </p:tgtEl>
                                        <p:attrNameLst>
                                          <p:attrName>style.visibility</p:attrName>
                                        </p:attrNameLst>
                                      </p:cBhvr>
                                      <p:to>
                                        <p:strVal val="visible"/>
                                      </p:to>
                                    </p:set>
                                    <p:animEffect transition="in" filter="wipe(up)">
                                      <p:cBhvr>
                                        <p:cTn id="33" dur="500"/>
                                        <p:tgtEl>
                                          <p:spTgt spid="434179">
                                            <p:txEl>
                                              <p:pRg st="6" end="6"/>
                                            </p:txEl>
                                          </p:spTgt>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434179">
                                            <p:txEl>
                                              <p:pRg st="7" end="7"/>
                                            </p:txEl>
                                          </p:spTgt>
                                        </p:tgtEl>
                                        <p:attrNameLst>
                                          <p:attrName>style.visibility</p:attrName>
                                        </p:attrNameLst>
                                      </p:cBhvr>
                                      <p:to>
                                        <p:strVal val="visible"/>
                                      </p:to>
                                    </p:set>
                                    <p:animEffect transition="in" filter="wipe(up)">
                                      <p:cBhvr>
                                        <p:cTn id="37" dur="500"/>
                                        <p:tgtEl>
                                          <p:spTgt spid="434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4179">
                                            <p:txEl>
                                              <p:pRg st="8" end="8"/>
                                            </p:txEl>
                                          </p:spTgt>
                                        </p:tgtEl>
                                        <p:attrNameLst>
                                          <p:attrName>style.visibility</p:attrName>
                                        </p:attrNameLst>
                                      </p:cBhvr>
                                      <p:to>
                                        <p:strVal val="visible"/>
                                      </p:to>
                                    </p:set>
                                    <p:animEffect transition="in" filter="wipe(up)">
                                      <p:cBhvr>
                                        <p:cTn id="42" dur="500"/>
                                        <p:tgtEl>
                                          <p:spTgt spid="43417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34179">
                                            <p:txEl>
                                              <p:pRg st="9" end="9"/>
                                            </p:txEl>
                                          </p:spTgt>
                                        </p:tgtEl>
                                        <p:attrNameLst>
                                          <p:attrName>style.visibility</p:attrName>
                                        </p:attrNameLst>
                                      </p:cBhvr>
                                      <p:to>
                                        <p:strVal val="visible"/>
                                      </p:to>
                                    </p:set>
                                    <p:animEffect transition="in" filter="wipe(up)">
                                      <p:cBhvr>
                                        <p:cTn id="47" dur="500"/>
                                        <p:tgtEl>
                                          <p:spTgt spid="434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FEED36-C7A9-46D8-8B32-E1B1CDEEBDCE}" type="slidenum">
              <a:rPr lang="en-US" altLang="zh-CN"/>
              <a:pPr/>
              <a:t>25</a:t>
            </a:fld>
            <a:endParaRPr lang="en-US" altLang="zh-CN"/>
          </a:p>
        </p:txBody>
      </p:sp>
      <p:sp>
        <p:nvSpPr>
          <p:cNvPr id="336898" name="Rectangle 2"/>
          <p:cNvSpPr>
            <a:spLocks noGrp="1" noChangeArrowheads="1"/>
          </p:cNvSpPr>
          <p:nvPr>
            <p:ph type="title"/>
          </p:nvPr>
        </p:nvSpPr>
        <p:spPr/>
        <p:txBody>
          <a:bodyPr/>
          <a:lstStyle/>
          <a:p>
            <a:r>
              <a:rPr lang="en-US" altLang="zh-CN" dirty="0" smtClean="0">
                <a:latin typeface="宋体" pitchFamily="2" charset="-122"/>
              </a:rPr>
              <a:t>9.4.1 </a:t>
            </a:r>
            <a:r>
              <a:rPr lang="zh-CN" altLang="en-US" dirty="0" smtClean="0">
                <a:latin typeface="宋体" pitchFamily="2" charset="-122"/>
              </a:rPr>
              <a:t>目标机器描述</a:t>
            </a:r>
            <a:endParaRPr lang="zh-CN" altLang="en-US" dirty="0">
              <a:latin typeface="宋体" pitchFamily="2" charset="-122"/>
            </a:endParaRPr>
          </a:p>
        </p:txBody>
      </p:sp>
      <p:sp>
        <p:nvSpPr>
          <p:cNvPr id="336899" name="Rectangle 3"/>
          <p:cNvSpPr>
            <a:spLocks noGrp="1" noChangeArrowheads="1"/>
          </p:cNvSpPr>
          <p:nvPr>
            <p:ph type="body" idx="1"/>
          </p:nvPr>
        </p:nvSpPr>
        <p:spPr>
          <a:xfrm>
            <a:off x="382588" y="1344613"/>
            <a:ext cx="8077200" cy="4968875"/>
          </a:xfrm>
        </p:spPr>
        <p:txBody>
          <a:bodyPr/>
          <a:lstStyle/>
          <a:p>
            <a:r>
              <a:rPr lang="zh-CN" altLang="en-US" dirty="0">
                <a:latin typeface="Times New Roman" panose="02020603050405020304" pitchFamily="18" charset="0"/>
                <a:cs typeface="Times New Roman" panose="02020603050405020304" pitchFamily="18" charset="0"/>
              </a:rPr>
              <a:t>设计代码生成程序的必要条件：熟悉目标机器</a:t>
            </a:r>
          </a:p>
          <a:p>
            <a:r>
              <a:rPr lang="zh-CN" altLang="en-US" dirty="0">
                <a:latin typeface="Times New Roman" panose="02020603050405020304" pitchFamily="18" charset="0"/>
                <a:cs typeface="Times New Roman" panose="02020603050405020304" pitchFamily="18" charset="0"/>
              </a:rPr>
              <a:t>一般信息</a:t>
            </a:r>
          </a:p>
          <a:p>
            <a:pPr lvl="1"/>
            <a:r>
              <a:rPr lang="zh-CN" altLang="en-US" dirty="0">
                <a:latin typeface="Times New Roman" panose="02020603050405020304" pitchFamily="18" charset="0"/>
                <a:cs typeface="Times New Roman" panose="02020603050405020304" pitchFamily="18" charset="0"/>
              </a:rPr>
              <a:t>编址方式：</a:t>
            </a:r>
          </a:p>
          <a:p>
            <a:pPr lvl="2"/>
            <a:r>
              <a:rPr lang="zh-CN" altLang="en-US" dirty="0">
                <a:latin typeface="Times New Roman" panose="02020603050405020304" pitchFamily="18" charset="0"/>
                <a:cs typeface="Times New Roman" panose="02020603050405020304" pitchFamily="18" charset="0"/>
              </a:rPr>
              <a:t>按字节编址</a:t>
            </a:r>
          </a:p>
          <a:p>
            <a:pPr lvl="2"/>
            <a:r>
              <a:rPr lang="zh-CN" altLang="en-US" dirty="0">
                <a:latin typeface="Times New Roman" panose="02020603050405020304" pitchFamily="18" charset="0"/>
                <a:cs typeface="Times New Roman" panose="02020603050405020304" pitchFamily="18" charset="0"/>
              </a:rPr>
              <a:t>每个字有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个字节</a:t>
            </a:r>
          </a:p>
          <a:p>
            <a:pPr lvl="1"/>
            <a:r>
              <a:rPr lang="zh-CN" altLang="en-US" dirty="0">
                <a:latin typeface="Times New Roman" panose="02020603050405020304" pitchFamily="18" charset="0"/>
                <a:cs typeface="Times New Roman" panose="02020603050405020304" pitchFamily="18" charset="0"/>
              </a:rPr>
              <a:t>寄存器：</a:t>
            </a:r>
          </a:p>
          <a:p>
            <a:pPr lvl="2"/>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个通用寄存器：</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n-1</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指令形式：</a:t>
            </a:r>
          </a:p>
          <a:p>
            <a:pPr lvl="2"/>
            <a:r>
              <a:rPr lang="en-US" altLang="zh-CN" dirty="0">
                <a:latin typeface="Times New Roman" panose="02020603050405020304" pitchFamily="18" charset="0"/>
                <a:cs typeface="Times New Roman" panose="02020603050405020304" pitchFamily="18" charset="0"/>
              </a:rPr>
              <a:t>OP  </a:t>
            </a:r>
            <a:r>
              <a:rPr lang="en-US" altLang="zh-CN" dirty="0" smtClean="0">
                <a:latin typeface="Times New Roman" panose="02020603050405020304" pitchFamily="18" charset="0"/>
                <a:cs typeface="Times New Roman" panose="02020603050405020304" pitchFamily="18" charset="0"/>
              </a:rPr>
              <a:t>DEST,  SRC</a:t>
            </a:r>
            <a:endParaRPr lang="en-US" altLang="zh-CN" dirty="0">
              <a:latin typeface="Times New Roman" panose="02020603050405020304" pitchFamily="18" charset="0"/>
              <a:cs typeface="Times New Roman" panose="02020603050405020304" pitchFamily="18" charset="0"/>
            </a:endParaRPr>
          </a:p>
          <a:p>
            <a:pPr lvl="2">
              <a:buFontTx/>
              <a:buNone/>
            </a:pPr>
            <a:r>
              <a:rPr lang="zh-CN" altLang="en-US" dirty="0">
                <a:latin typeface="Times New Roman" panose="02020603050405020304" pitchFamily="18" charset="0"/>
                <a:cs typeface="Times New Roman" panose="02020603050405020304" pitchFamily="18" charset="0"/>
              </a:rPr>
              <a:t>其中  </a:t>
            </a:r>
            <a:r>
              <a:rPr lang="en-US" altLang="zh-CN" dirty="0">
                <a:latin typeface="Times New Roman" panose="02020603050405020304" pitchFamily="18" charset="0"/>
                <a:cs typeface="Times New Roman" panose="02020603050405020304" pitchFamily="18" charset="0"/>
              </a:rPr>
              <a:t>OP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MOV</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ADD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SUB</a:t>
            </a:r>
          </a:p>
          <a:p>
            <a:pPr lvl="2">
              <a:buFontTx/>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SRC</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源操作数</a:t>
            </a:r>
          </a:p>
          <a:p>
            <a:pPr lvl="2">
              <a:buFontTx/>
              <a:buNone/>
            </a:pP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DEST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目的操作数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wipe(up)">
                                      <p:cBhvr>
                                        <p:cTn id="7" dur="500"/>
                                        <p:tgtEl>
                                          <p:spTgt spid="33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wipe(up)">
                                      <p:cBhvr>
                                        <p:cTn id="12" dur="500"/>
                                        <p:tgtEl>
                                          <p:spTgt spid="33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Effect transition="in" filter="wipe(up)">
                                      <p:cBhvr>
                                        <p:cTn id="17" dur="500"/>
                                        <p:tgtEl>
                                          <p:spTgt spid="336899">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36899">
                                            <p:txEl>
                                              <p:pRg st="3" end="3"/>
                                            </p:txEl>
                                          </p:spTgt>
                                        </p:tgtEl>
                                        <p:attrNameLst>
                                          <p:attrName>style.visibility</p:attrName>
                                        </p:attrNameLst>
                                      </p:cBhvr>
                                      <p:to>
                                        <p:strVal val="visible"/>
                                      </p:to>
                                    </p:set>
                                    <p:animEffect transition="in" filter="wipe(up)">
                                      <p:cBhvr>
                                        <p:cTn id="21" dur="500"/>
                                        <p:tgtEl>
                                          <p:spTgt spid="336899">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36899">
                                            <p:txEl>
                                              <p:pRg st="4" end="4"/>
                                            </p:txEl>
                                          </p:spTgt>
                                        </p:tgtEl>
                                        <p:attrNameLst>
                                          <p:attrName>style.visibility</p:attrName>
                                        </p:attrNameLst>
                                      </p:cBhvr>
                                      <p:to>
                                        <p:strVal val="visible"/>
                                      </p:to>
                                    </p:set>
                                    <p:animEffect transition="in" filter="wipe(up)">
                                      <p:cBhvr>
                                        <p:cTn id="25" dur="500"/>
                                        <p:tgtEl>
                                          <p:spTgt spid="33689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36899">
                                            <p:txEl>
                                              <p:pRg st="5" end="5"/>
                                            </p:txEl>
                                          </p:spTgt>
                                        </p:tgtEl>
                                        <p:attrNameLst>
                                          <p:attrName>style.visibility</p:attrName>
                                        </p:attrNameLst>
                                      </p:cBhvr>
                                      <p:to>
                                        <p:strVal val="visible"/>
                                      </p:to>
                                    </p:set>
                                    <p:animEffect transition="in" filter="wipe(up)">
                                      <p:cBhvr>
                                        <p:cTn id="30" dur="500"/>
                                        <p:tgtEl>
                                          <p:spTgt spid="336899">
                                            <p:txEl>
                                              <p:pRg st="5" end="5"/>
                                            </p:txEl>
                                          </p:spTgt>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36899">
                                            <p:txEl>
                                              <p:pRg st="6" end="6"/>
                                            </p:txEl>
                                          </p:spTgt>
                                        </p:tgtEl>
                                        <p:attrNameLst>
                                          <p:attrName>style.visibility</p:attrName>
                                        </p:attrNameLst>
                                      </p:cBhvr>
                                      <p:to>
                                        <p:strVal val="visible"/>
                                      </p:to>
                                    </p:set>
                                    <p:animEffect transition="in" filter="wipe(up)">
                                      <p:cBhvr>
                                        <p:cTn id="34" dur="500"/>
                                        <p:tgtEl>
                                          <p:spTgt spid="336899">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36899">
                                            <p:txEl>
                                              <p:pRg st="7" end="7"/>
                                            </p:txEl>
                                          </p:spTgt>
                                        </p:tgtEl>
                                        <p:attrNameLst>
                                          <p:attrName>style.visibility</p:attrName>
                                        </p:attrNameLst>
                                      </p:cBhvr>
                                      <p:to>
                                        <p:strVal val="visible"/>
                                      </p:to>
                                    </p:set>
                                    <p:animEffect transition="in" filter="wipe(up)">
                                      <p:cBhvr>
                                        <p:cTn id="39" dur="500"/>
                                        <p:tgtEl>
                                          <p:spTgt spid="336899">
                                            <p:txEl>
                                              <p:pRg st="7" end="7"/>
                                            </p:txEl>
                                          </p:spTgt>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6899">
                                            <p:txEl>
                                              <p:pRg st="8" end="8"/>
                                            </p:txEl>
                                          </p:spTgt>
                                        </p:tgtEl>
                                        <p:attrNameLst>
                                          <p:attrName>style.visibility</p:attrName>
                                        </p:attrNameLst>
                                      </p:cBhvr>
                                      <p:to>
                                        <p:strVal val="visible"/>
                                      </p:to>
                                    </p:set>
                                    <p:animEffect transition="in" filter="wipe(up)">
                                      <p:cBhvr>
                                        <p:cTn id="43" dur="500"/>
                                        <p:tgtEl>
                                          <p:spTgt spid="336899">
                                            <p:txEl>
                                              <p:pRg st="8" end="8"/>
                                            </p:txEl>
                                          </p:spTgt>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36899">
                                            <p:txEl>
                                              <p:pRg st="9" end="9"/>
                                            </p:txEl>
                                          </p:spTgt>
                                        </p:tgtEl>
                                        <p:attrNameLst>
                                          <p:attrName>style.visibility</p:attrName>
                                        </p:attrNameLst>
                                      </p:cBhvr>
                                      <p:to>
                                        <p:strVal val="visible"/>
                                      </p:to>
                                    </p:set>
                                    <p:animEffect transition="in" filter="wipe(up)">
                                      <p:cBhvr>
                                        <p:cTn id="47" dur="500"/>
                                        <p:tgtEl>
                                          <p:spTgt spid="336899">
                                            <p:txEl>
                                              <p:pRg st="9" end="9"/>
                                            </p:txEl>
                                          </p:spTgt>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336899">
                                            <p:txEl>
                                              <p:pRg st="10" end="10"/>
                                            </p:txEl>
                                          </p:spTgt>
                                        </p:tgtEl>
                                        <p:attrNameLst>
                                          <p:attrName>style.visibility</p:attrName>
                                        </p:attrNameLst>
                                      </p:cBhvr>
                                      <p:to>
                                        <p:strVal val="visible"/>
                                      </p:to>
                                    </p:set>
                                    <p:animEffect transition="in" filter="wipe(up)">
                                      <p:cBhvr>
                                        <p:cTn id="51" dur="500"/>
                                        <p:tgtEl>
                                          <p:spTgt spid="336899">
                                            <p:txEl>
                                              <p:pRg st="10" end="10"/>
                                            </p:txEl>
                                          </p:spTgt>
                                        </p:tgtEl>
                                      </p:cBhvr>
                                    </p:animEffect>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336899">
                                            <p:txEl>
                                              <p:pRg st="11" end="11"/>
                                            </p:txEl>
                                          </p:spTgt>
                                        </p:tgtEl>
                                        <p:attrNameLst>
                                          <p:attrName>style.visibility</p:attrName>
                                        </p:attrNameLst>
                                      </p:cBhvr>
                                      <p:to>
                                        <p:strVal val="visible"/>
                                      </p:to>
                                    </p:set>
                                    <p:animEffect transition="in" filter="wipe(up)">
                                      <p:cBhvr>
                                        <p:cTn id="55" dur="500"/>
                                        <p:tgtEl>
                                          <p:spTgt spid="3368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uiExpand="1"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灯片编号占位符 4"/>
          <p:cNvSpPr>
            <a:spLocks noGrp="1"/>
          </p:cNvSpPr>
          <p:nvPr>
            <p:ph type="sldNum" sz="quarter" idx="10"/>
          </p:nvPr>
        </p:nvSpPr>
        <p:spPr/>
        <p:txBody>
          <a:bodyPr/>
          <a:lstStyle/>
          <a:p>
            <a:fld id="{FDB69286-AD56-48D7-8B19-8AE74B33DE59}" type="slidenum">
              <a:rPr lang="en-US" altLang="zh-CN"/>
              <a:pPr/>
              <a:t>26</a:t>
            </a:fld>
            <a:endParaRPr lang="en-US" altLang="zh-CN"/>
          </a:p>
        </p:txBody>
      </p:sp>
      <p:sp>
        <p:nvSpPr>
          <p:cNvPr id="338946" name="Rectangle 2"/>
          <p:cNvSpPr>
            <a:spLocks noGrp="1" noChangeArrowheads="1"/>
          </p:cNvSpPr>
          <p:nvPr>
            <p:ph type="title"/>
          </p:nvPr>
        </p:nvSpPr>
        <p:spPr/>
        <p:txBody>
          <a:bodyPr/>
          <a:lstStyle/>
          <a:p>
            <a:r>
              <a:rPr lang="zh-CN" altLang="en-US" dirty="0" smtClean="0">
                <a:latin typeface="宋体" pitchFamily="2" charset="-122"/>
              </a:rPr>
              <a:t>操作数寻址方式</a:t>
            </a:r>
            <a:endParaRPr lang="zh-CN" altLang="en-US" dirty="0">
              <a:latin typeface="楷体_GB2312" pitchFamily="49" charset="-122"/>
              <a:ea typeface="楷体_GB2312" pitchFamily="49" charset="-122"/>
            </a:endParaRPr>
          </a:p>
        </p:txBody>
      </p:sp>
      <p:sp>
        <p:nvSpPr>
          <p:cNvPr id="338947" name="Rectangle 3"/>
          <p:cNvSpPr>
            <a:spLocks noChangeArrowheads="1"/>
          </p:cNvSpPr>
          <p:nvPr/>
        </p:nvSpPr>
        <p:spPr bwMode="auto">
          <a:xfrm>
            <a:off x="412750" y="4959170"/>
            <a:ext cx="8335963" cy="151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dirty="0">
                <a:cs typeface="Times New Roman" panose="02020603050405020304" pitchFamily="18" charset="0"/>
              </a:rPr>
              <a:t>指令开销</a:t>
            </a:r>
          </a:p>
          <a:p>
            <a:pPr marL="742950" lvl="1" indent="-285750">
              <a:spcBef>
                <a:spcPct val="20000"/>
              </a:spcBef>
            </a:pPr>
            <a:r>
              <a:rPr lang="en-US" altLang="zh-CN" dirty="0">
                <a:cs typeface="Times New Roman" panose="02020603050405020304" pitchFamily="18" charset="0"/>
              </a:rPr>
              <a:t>= </a:t>
            </a:r>
            <a:r>
              <a:rPr lang="zh-CN" altLang="en-US" dirty="0">
                <a:cs typeface="Times New Roman" panose="02020603050405020304" pitchFamily="18" charset="0"/>
              </a:rPr>
              <a:t>指令所占用存储单元字数</a:t>
            </a:r>
          </a:p>
          <a:p>
            <a:pPr marL="742950" lvl="1" indent="-285750">
              <a:spcBef>
                <a:spcPct val="20000"/>
              </a:spcBef>
            </a:pPr>
            <a:r>
              <a:rPr lang="en-US" altLang="zh-CN" dirty="0">
                <a:cs typeface="Times New Roman" panose="02020603050405020304" pitchFamily="18" charset="0"/>
              </a:rPr>
              <a:t>= 1 + </a:t>
            </a:r>
            <a:r>
              <a:rPr lang="en-US" altLang="zh-CN" dirty="0" smtClean="0">
                <a:cs typeface="Times New Roman" panose="02020603050405020304" pitchFamily="18" charset="0"/>
              </a:rPr>
              <a:t>DEST</a:t>
            </a:r>
            <a:r>
              <a:rPr lang="zh-CN" altLang="en-US" dirty="0" smtClean="0">
                <a:cs typeface="Times New Roman" panose="02020603050405020304" pitchFamily="18" charset="0"/>
              </a:rPr>
              <a:t>寻址方式附加开销 </a:t>
            </a:r>
            <a:r>
              <a:rPr lang="en-US" altLang="zh-CN" dirty="0">
                <a:cs typeface="Times New Roman" panose="02020603050405020304" pitchFamily="18" charset="0"/>
              </a:rPr>
              <a:t>+ SRC</a:t>
            </a:r>
            <a:r>
              <a:rPr lang="zh-CN" altLang="en-US" dirty="0" smtClean="0">
                <a:cs typeface="Times New Roman" panose="02020603050405020304" pitchFamily="18" charset="0"/>
              </a:rPr>
              <a:t>寻址方式附加开销</a:t>
            </a:r>
            <a:endParaRPr lang="zh-CN" altLang="en-US" dirty="0">
              <a:cs typeface="Times New Roman" panose="02020603050405020304" pitchFamily="18" charset="0"/>
            </a:endParaRPr>
          </a:p>
        </p:txBody>
      </p:sp>
      <p:graphicFrame>
        <p:nvGraphicFramePr>
          <p:cNvPr id="338948" name="Group 4"/>
          <p:cNvGraphicFramePr>
            <a:graphicFrameLocks noGrp="1"/>
          </p:cNvGraphicFramePr>
          <p:nvPr>
            <p:ph sz="half" idx="2"/>
            <p:extLst>
              <p:ext uri="{D42A27DB-BD31-4B8C-83A1-F6EECF244321}">
                <p14:modId xmlns:p14="http://schemas.microsoft.com/office/powerpoint/2010/main" val="4233577717"/>
              </p:ext>
            </p:extLst>
          </p:nvPr>
        </p:nvGraphicFramePr>
        <p:xfrm>
          <a:off x="300038" y="1086068"/>
          <a:ext cx="8520112" cy="3648077"/>
        </p:xfrm>
        <a:graphic>
          <a:graphicData uri="http://schemas.openxmlformats.org/drawingml/2006/table">
            <a:tbl>
              <a:tblPr/>
              <a:tblGrid>
                <a:gridCol w="2246737">
                  <a:extLst>
                    <a:ext uri="{9D8B030D-6E8A-4147-A177-3AD203B41FA5}">
                      <a16:colId xmlns:a16="http://schemas.microsoft.com/office/drawing/2014/main" val="20000"/>
                    </a:ext>
                  </a:extLst>
                </a:gridCol>
                <a:gridCol w="1350150">
                  <a:extLst>
                    <a:ext uri="{9D8B030D-6E8A-4147-A177-3AD203B41FA5}">
                      <a16:colId xmlns:a16="http://schemas.microsoft.com/office/drawing/2014/main" val="20001"/>
                    </a:ext>
                  </a:extLst>
                </a:gridCol>
                <a:gridCol w="3465385">
                  <a:extLst>
                    <a:ext uri="{9D8B030D-6E8A-4147-A177-3AD203B41FA5}">
                      <a16:colId xmlns:a16="http://schemas.microsoft.com/office/drawing/2014/main" val="20002"/>
                    </a:ext>
                  </a:extLst>
                </a:gridCol>
                <a:gridCol w="1457840">
                  <a:extLst>
                    <a:ext uri="{9D8B030D-6E8A-4147-A177-3AD203B41FA5}">
                      <a16:colId xmlns:a16="http://schemas.microsoft.com/office/drawing/2014/main" val="20003"/>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地址形式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汇编方式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附加开销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立即寻址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常数</a:t>
                      </a: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3300"/>
                          </a:solidFill>
                          <a:effectLst/>
                          <a:latin typeface="Times New Roman" panose="02020603050405020304" pitchFamily="18" charset="0"/>
                          <a:ea typeface="黑体" pitchFamily="2"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直接寻址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黑体" pitchFamily="2"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间接寻址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contents(M)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3300"/>
                          </a:solidFill>
                          <a:effectLst/>
                          <a:latin typeface="Times New Roman" panose="02020603050405020304" pitchFamily="18" charset="0"/>
                          <a:ea typeface="黑体" pitchFamily="2"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寄存器寻址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3300"/>
                          </a:solidFill>
                          <a:effectLst/>
                          <a:latin typeface="Times New Roman" panose="02020603050405020304" pitchFamily="18" charset="0"/>
                          <a:ea typeface="黑体" pitchFamily="2" charset="-122"/>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寄存器间接寻址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contents(R)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变址寻址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err="1"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c+contents</a:t>
                      </a: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间接变址寻址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contents(</a:t>
                      </a:r>
                      <a:r>
                        <a:rPr kumimoji="1" lang="en-US" altLang="zh-CN" sz="2000" b="1" i="0" u="none" strike="noStrike" cap="none" normalizeH="0" baseline="0" dirty="0" err="1"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c+contents</a:t>
                      </a: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基址寻址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[BR][R]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defRPr/>
                      </a:pPr>
                      <a:r>
                        <a:rPr kumimoji="1" lang="en-US" altLang="zh-CN" sz="2000" b="1" i="0" u="none" strike="noStrike" cap="none" normalizeH="0" baseline="0" dirty="0" err="1"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ccontents</a:t>
                      </a: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(BR)+contents(R)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wipe(up)">
                                      <p:cBhvr>
                                        <p:cTn id="7" dur="500"/>
                                        <p:tgtEl>
                                          <p:spTgt spid="3389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animEffect transition="in" filter="wipe(up)">
                                      <p:cBhvr>
                                        <p:cTn id="11" dur="500"/>
                                        <p:tgtEl>
                                          <p:spTgt spid="33894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animEffect transition="in" filter="wipe(up)">
                                      <p:cBhvr>
                                        <p:cTn id="15" dur="500"/>
                                        <p:tgtEl>
                                          <p:spTgt spid="338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5EB3E44-4539-470D-95AA-453269ECE390}" type="slidenum">
              <a:rPr lang="en-US" altLang="zh-CN"/>
              <a:pPr/>
              <a:t>27</a:t>
            </a:fld>
            <a:endParaRPr lang="en-US" altLang="zh-CN"/>
          </a:p>
        </p:txBody>
      </p:sp>
      <p:sp>
        <p:nvSpPr>
          <p:cNvPr id="340994" name="Rectangle 2"/>
          <p:cNvSpPr>
            <a:spLocks noGrp="1" noChangeArrowheads="1"/>
          </p:cNvSpPr>
          <p:nvPr>
            <p:ph type="title"/>
          </p:nvPr>
        </p:nvSpPr>
        <p:spPr/>
        <p:txBody>
          <a:bodyPr/>
          <a:lstStyle/>
          <a:p>
            <a:r>
              <a:rPr lang="zh-CN" altLang="en-US" dirty="0" smtClean="0">
                <a:latin typeface="Verdana" pitchFamily="34" charset="0"/>
              </a:rPr>
              <a:t>指令开销举例</a:t>
            </a:r>
            <a:endParaRPr lang="zh-CN" altLang="en-US" dirty="0">
              <a:latin typeface="Verdana" pitchFamily="34" charset="0"/>
            </a:endParaRPr>
          </a:p>
        </p:txBody>
      </p:sp>
      <p:sp>
        <p:nvSpPr>
          <p:cNvPr id="340995" name="Rectangle 3"/>
          <p:cNvSpPr>
            <a:spLocks noGrp="1" noChangeArrowheads="1"/>
          </p:cNvSpPr>
          <p:nvPr>
            <p:ph type="body" idx="1"/>
          </p:nvPr>
        </p:nvSpPr>
        <p:spPr>
          <a:xfrm>
            <a:off x="404813" y="1089025"/>
            <a:ext cx="8326437" cy="5400675"/>
          </a:xfrm>
        </p:spPr>
        <p:txBody>
          <a:bodyPr/>
          <a:lstStyle/>
          <a:p>
            <a:r>
              <a:rPr lang="en-US" altLang="zh-CN" sz="2400" dirty="0">
                <a:latin typeface="Times New Roman" panose="02020603050405020304" pitchFamily="18" charset="0"/>
                <a:cs typeface="Times New Roman" panose="02020603050405020304" pitchFamily="18" charset="0"/>
              </a:rPr>
              <a:t>MOV </a:t>
            </a:r>
            <a:r>
              <a:rPr lang="en-US" altLang="zh-CN" sz="2400"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 R</a:t>
            </a:r>
            <a:r>
              <a:rPr lang="en-US" altLang="zh-CN" sz="2400" baseline="-25000" dirty="0" smtClean="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将寄存器</a:t>
            </a:r>
            <a:r>
              <a:rPr lang="en-US" altLang="zh-CN" sz="2000" dirty="0" smtClean="0">
                <a:latin typeface="Times New Roman" panose="02020603050405020304" pitchFamily="18" charset="0"/>
                <a:cs typeface="Times New Roman" panose="02020603050405020304" pitchFamily="18" charset="0"/>
              </a:rPr>
              <a:t>R</a:t>
            </a:r>
            <a:r>
              <a:rPr lang="en-US" altLang="zh-CN" baseline="-25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的</a:t>
            </a:r>
            <a:r>
              <a:rPr lang="zh-CN" altLang="en-US" sz="2000" dirty="0">
                <a:latin typeface="Times New Roman" panose="02020603050405020304" pitchFamily="18" charset="0"/>
                <a:cs typeface="Times New Roman" panose="02020603050405020304" pitchFamily="18" charset="0"/>
              </a:rPr>
              <a:t>内容复制到</a:t>
            </a:r>
            <a:r>
              <a:rPr lang="en-US" altLang="zh-CN" sz="2000" dirty="0" smtClean="0">
                <a:latin typeface="Times New Roman" panose="02020603050405020304" pitchFamily="18" charset="0"/>
                <a:cs typeface="Times New Roman" panose="02020603050405020304" pitchFamily="18" charset="0"/>
              </a:rPr>
              <a:t>R</a:t>
            </a:r>
            <a:r>
              <a:rPr lang="en-US" altLang="zh-CN" baseline="-25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中</a:t>
            </a:r>
            <a:endParaRPr lang="zh-CN" altLang="en-US"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开销：</a:t>
            </a:r>
            <a:r>
              <a:rPr lang="en-US" altLang="zh-CN" sz="2000" dirty="0">
                <a:latin typeface="Times New Roman" panose="02020603050405020304" pitchFamily="18" charset="0"/>
                <a:cs typeface="Times New Roman" panose="02020603050405020304" pitchFamily="18" charset="0"/>
              </a:rPr>
              <a:t>1</a:t>
            </a:r>
          </a:p>
          <a:p>
            <a:r>
              <a:rPr lang="en-US" altLang="zh-CN" sz="2400" dirty="0">
                <a:latin typeface="Times New Roman" panose="02020603050405020304" pitchFamily="18" charset="0"/>
                <a:cs typeface="Times New Roman" panose="02020603050405020304" pitchFamily="18" charset="0"/>
              </a:rPr>
              <a:t>MOV </a:t>
            </a:r>
            <a:r>
              <a:rPr lang="en-US" altLang="zh-CN" sz="2400"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 M</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将存储单元</a:t>
            </a:r>
            <a:r>
              <a:rPr lang="en-US" altLang="zh-CN" sz="2000" dirty="0">
                <a:latin typeface="Times New Roman" panose="02020603050405020304" pitchFamily="18" charset="0"/>
                <a:cs typeface="Times New Roman" panose="02020603050405020304" pitchFamily="18" charset="0"/>
              </a:rPr>
              <a:t>M</a:t>
            </a:r>
            <a:r>
              <a:rPr lang="zh-CN" altLang="en-US" sz="2000" dirty="0" smtClean="0">
                <a:latin typeface="Times New Roman" panose="02020603050405020304" pitchFamily="18" charset="0"/>
                <a:cs typeface="Times New Roman" panose="02020603050405020304" pitchFamily="18" charset="0"/>
              </a:rPr>
              <a:t>中的内容存入寄存器</a:t>
            </a:r>
            <a:r>
              <a:rPr lang="en-US" altLang="zh-CN" sz="2000" dirty="0" smtClean="0">
                <a:latin typeface="Times New Roman" panose="02020603050405020304" pitchFamily="18" charset="0"/>
                <a:cs typeface="Times New Roman" panose="02020603050405020304" pitchFamily="18" charset="0"/>
              </a:rPr>
              <a:t>R</a:t>
            </a:r>
            <a:r>
              <a:rPr lang="en-US" altLang="zh-CN" baseline="-25000" dirty="0" smtClean="0">
                <a:latin typeface="Times New Roman" panose="02020603050405020304" pitchFamily="18" charset="0"/>
                <a:cs typeface="Times New Roman" panose="02020603050405020304" pitchFamily="18" charset="0"/>
              </a:rPr>
              <a:t>5</a:t>
            </a:r>
            <a:r>
              <a:rPr lang="zh-CN" altLang="en-US" sz="2000" dirty="0" smtClean="0">
                <a:latin typeface="Times New Roman" panose="02020603050405020304" pitchFamily="18" charset="0"/>
                <a:cs typeface="Times New Roman" panose="02020603050405020304" pitchFamily="18" charset="0"/>
              </a:rPr>
              <a:t>中</a:t>
            </a:r>
            <a:endParaRPr lang="zh-CN" altLang="en-US"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开销：</a:t>
            </a:r>
            <a:r>
              <a:rPr lang="en-US" altLang="zh-CN" sz="2000" dirty="0">
                <a:latin typeface="Times New Roman" panose="02020603050405020304" pitchFamily="18" charset="0"/>
                <a:cs typeface="Times New Roman" panose="02020603050405020304" pitchFamily="18" charset="0"/>
              </a:rPr>
              <a:t>2</a:t>
            </a:r>
          </a:p>
          <a:p>
            <a:r>
              <a:rPr lang="en-US" altLang="zh-CN" sz="2400" dirty="0">
                <a:latin typeface="Times New Roman" panose="02020603050405020304" pitchFamily="18" charset="0"/>
                <a:cs typeface="Times New Roman" panose="02020603050405020304" pitchFamily="18" charset="0"/>
              </a:rPr>
              <a:t>ADD </a:t>
            </a:r>
            <a:r>
              <a:rPr lang="en-US" altLang="zh-CN" sz="2400"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a:t>
            </a:r>
          </a:p>
          <a:p>
            <a:pPr lvl="1"/>
            <a:r>
              <a:rPr lang="zh-CN" altLang="en-US" sz="2000" dirty="0">
                <a:latin typeface="Times New Roman" panose="02020603050405020304" pitchFamily="18" charset="0"/>
                <a:cs typeface="Times New Roman" panose="02020603050405020304" pitchFamily="18" charset="0"/>
              </a:rPr>
              <a:t>将寄存器</a:t>
            </a:r>
            <a:r>
              <a:rPr lang="en-US" altLang="zh-CN" sz="2000"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的内容增加</a:t>
            </a:r>
            <a:r>
              <a:rPr lang="en-US" altLang="zh-CN" sz="2000" dirty="0">
                <a:latin typeface="Times New Roman" panose="02020603050405020304" pitchFamily="18" charset="0"/>
                <a:cs typeface="Times New Roman" panose="02020603050405020304" pitchFamily="18" charset="0"/>
              </a:rPr>
              <a:t>1</a:t>
            </a:r>
          </a:p>
          <a:p>
            <a:pPr lvl="1"/>
            <a:r>
              <a:rPr lang="zh-CN" altLang="en-US" sz="2000" dirty="0">
                <a:latin typeface="Times New Roman" panose="02020603050405020304" pitchFamily="18" charset="0"/>
                <a:cs typeface="Times New Roman" panose="02020603050405020304" pitchFamily="18" charset="0"/>
              </a:rPr>
              <a:t>开销：</a:t>
            </a:r>
            <a:r>
              <a:rPr lang="en-US" altLang="zh-CN" sz="2000" dirty="0">
                <a:latin typeface="Times New Roman" panose="02020603050405020304" pitchFamily="18" charset="0"/>
                <a:cs typeface="Times New Roman" panose="02020603050405020304" pitchFamily="18" charset="0"/>
              </a:rPr>
              <a:t>2</a:t>
            </a:r>
          </a:p>
          <a:p>
            <a:r>
              <a:rPr lang="en-US" altLang="zh-CN" sz="2400" dirty="0" smtClean="0">
                <a:latin typeface="Times New Roman" panose="02020603050405020304" pitchFamily="18" charset="0"/>
                <a:cs typeface="Times New Roman" panose="02020603050405020304" pitchFamily="18" charset="0"/>
              </a:rPr>
              <a:t>SUB @12[R</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4[R</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将地址为</a:t>
            </a:r>
            <a:r>
              <a:rPr lang="en-US" altLang="zh-CN" sz="2000" dirty="0">
                <a:latin typeface="Times New Roman" panose="02020603050405020304" pitchFamily="18" charset="0"/>
                <a:cs typeface="Times New Roman" panose="02020603050405020304" pitchFamily="18" charset="0"/>
              </a:rPr>
              <a:t>(contents(12+contents(R</a:t>
            </a:r>
            <a:r>
              <a:rPr lang="en-US" altLang="zh-CN"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的单元中的值减去</a:t>
            </a:r>
            <a:r>
              <a:rPr lang="en-US" altLang="zh-CN" sz="2000" dirty="0">
                <a:latin typeface="Times New Roman" panose="02020603050405020304" pitchFamily="18" charset="0"/>
                <a:cs typeface="Times New Roman" panose="02020603050405020304" pitchFamily="18" charset="0"/>
              </a:rPr>
              <a:t>contents(4+contents(R</a:t>
            </a:r>
            <a:r>
              <a:rPr lang="en-US" altLang="zh-CN"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，结果仍存放到地址为</a:t>
            </a:r>
            <a:r>
              <a:rPr lang="en-US" altLang="zh-CN" sz="2000" dirty="0">
                <a:latin typeface="Times New Roman" panose="02020603050405020304" pitchFamily="18" charset="0"/>
                <a:cs typeface="Times New Roman" panose="02020603050405020304" pitchFamily="18" charset="0"/>
              </a:rPr>
              <a:t>(contents(12+contents(R</a:t>
            </a:r>
            <a:r>
              <a:rPr lang="en-US" altLang="zh-CN"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的单元中。</a:t>
            </a:r>
          </a:p>
          <a:p>
            <a:pPr lvl="1"/>
            <a:r>
              <a:rPr lang="zh-CN" altLang="en-US" sz="2000" dirty="0">
                <a:latin typeface="Times New Roman" panose="02020603050405020304" pitchFamily="18" charset="0"/>
                <a:cs typeface="Times New Roman" panose="02020603050405020304" pitchFamily="18" charset="0"/>
              </a:rPr>
              <a:t>开销：</a:t>
            </a:r>
            <a:r>
              <a:rPr lang="en-US" altLang="zh-CN" sz="2000" dirty="0">
                <a:latin typeface="Times New Roman" panose="02020603050405020304" pitchFamily="18" charset="0"/>
                <a:cs typeface="Times New Roman" panose="02020603050405020304" pitchFamily="18" charset="0"/>
              </a:rPr>
              <a:t>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wipe(up)">
                                      <p:cBhvr>
                                        <p:cTn id="7" dur="500"/>
                                        <p:tgtEl>
                                          <p:spTgt spid="34099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animEffect transition="in" filter="wipe(up)">
                                      <p:cBhvr>
                                        <p:cTn id="11" dur="500"/>
                                        <p:tgtEl>
                                          <p:spTgt spid="34099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animEffect transition="in" filter="wipe(up)">
                                      <p:cBhvr>
                                        <p:cTn id="15" dur="500"/>
                                        <p:tgtEl>
                                          <p:spTgt spid="3409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40995">
                                            <p:txEl>
                                              <p:pRg st="3" end="3"/>
                                            </p:txEl>
                                          </p:spTgt>
                                        </p:tgtEl>
                                        <p:attrNameLst>
                                          <p:attrName>style.visibility</p:attrName>
                                        </p:attrNameLst>
                                      </p:cBhvr>
                                      <p:to>
                                        <p:strVal val="visible"/>
                                      </p:to>
                                    </p:set>
                                    <p:animEffect transition="in" filter="wipe(up)">
                                      <p:cBhvr>
                                        <p:cTn id="20" dur="500"/>
                                        <p:tgtEl>
                                          <p:spTgt spid="340995">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40995">
                                            <p:txEl>
                                              <p:pRg st="4" end="4"/>
                                            </p:txEl>
                                          </p:spTgt>
                                        </p:tgtEl>
                                        <p:attrNameLst>
                                          <p:attrName>style.visibility</p:attrName>
                                        </p:attrNameLst>
                                      </p:cBhvr>
                                      <p:to>
                                        <p:strVal val="visible"/>
                                      </p:to>
                                    </p:set>
                                    <p:animEffect transition="in" filter="wipe(up)">
                                      <p:cBhvr>
                                        <p:cTn id="24" dur="500"/>
                                        <p:tgtEl>
                                          <p:spTgt spid="340995">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40995">
                                            <p:txEl>
                                              <p:pRg st="5" end="5"/>
                                            </p:txEl>
                                          </p:spTgt>
                                        </p:tgtEl>
                                        <p:attrNameLst>
                                          <p:attrName>style.visibility</p:attrName>
                                        </p:attrNameLst>
                                      </p:cBhvr>
                                      <p:to>
                                        <p:strVal val="visible"/>
                                      </p:to>
                                    </p:set>
                                    <p:animEffect transition="in" filter="wipe(up)">
                                      <p:cBhvr>
                                        <p:cTn id="28" dur="500"/>
                                        <p:tgtEl>
                                          <p:spTgt spid="3409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0995">
                                            <p:txEl>
                                              <p:pRg st="6" end="6"/>
                                            </p:txEl>
                                          </p:spTgt>
                                        </p:tgtEl>
                                        <p:attrNameLst>
                                          <p:attrName>style.visibility</p:attrName>
                                        </p:attrNameLst>
                                      </p:cBhvr>
                                      <p:to>
                                        <p:strVal val="visible"/>
                                      </p:to>
                                    </p:set>
                                    <p:animEffect transition="in" filter="wipe(up)">
                                      <p:cBhvr>
                                        <p:cTn id="33" dur="500"/>
                                        <p:tgtEl>
                                          <p:spTgt spid="340995">
                                            <p:txEl>
                                              <p:pRg st="6" end="6"/>
                                            </p:txEl>
                                          </p:spTgt>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40995">
                                            <p:txEl>
                                              <p:pRg st="7" end="7"/>
                                            </p:txEl>
                                          </p:spTgt>
                                        </p:tgtEl>
                                        <p:attrNameLst>
                                          <p:attrName>style.visibility</p:attrName>
                                        </p:attrNameLst>
                                      </p:cBhvr>
                                      <p:to>
                                        <p:strVal val="visible"/>
                                      </p:to>
                                    </p:set>
                                    <p:animEffect transition="in" filter="wipe(up)">
                                      <p:cBhvr>
                                        <p:cTn id="37" dur="500"/>
                                        <p:tgtEl>
                                          <p:spTgt spid="340995">
                                            <p:txEl>
                                              <p:pRg st="7" end="7"/>
                                            </p:txEl>
                                          </p:spTgt>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340995">
                                            <p:txEl>
                                              <p:pRg st="8" end="8"/>
                                            </p:txEl>
                                          </p:spTgt>
                                        </p:tgtEl>
                                        <p:attrNameLst>
                                          <p:attrName>style.visibility</p:attrName>
                                        </p:attrNameLst>
                                      </p:cBhvr>
                                      <p:to>
                                        <p:strVal val="visible"/>
                                      </p:to>
                                    </p:set>
                                    <p:animEffect transition="in" filter="wipe(up)">
                                      <p:cBhvr>
                                        <p:cTn id="41" dur="500"/>
                                        <p:tgtEl>
                                          <p:spTgt spid="340995">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40995">
                                            <p:txEl>
                                              <p:pRg st="9" end="9"/>
                                            </p:txEl>
                                          </p:spTgt>
                                        </p:tgtEl>
                                        <p:attrNameLst>
                                          <p:attrName>style.visibility</p:attrName>
                                        </p:attrNameLst>
                                      </p:cBhvr>
                                      <p:to>
                                        <p:strVal val="visible"/>
                                      </p:to>
                                    </p:set>
                                    <p:animEffect transition="in" filter="wipe(up)">
                                      <p:cBhvr>
                                        <p:cTn id="46" dur="500"/>
                                        <p:tgtEl>
                                          <p:spTgt spid="340995">
                                            <p:txEl>
                                              <p:pRg st="9" end="9"/>
                                            </p:txEl>
                                          </p:spTgt>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40995">
                                            <p:txEl>
                                              <p:pRg st="10" end="10"/>
                                            </p:txEl>
                                          </p:spTgt>
                                        </p:tgtEl>
                                        <p:attrNameLst>
                                          <p:attrName>style.visibility</p:attrName>
                                        </p:attrNameLst>
                                      </p:cBhvr>
                                      <p:to>
                                        <p:strVal val="visible"/>
                                      </p:to>
                                    </p:set>
                                    <p:animEffect transition="in" filter="wipe(up)">
                                      <p:cBhvr>
                                        <p:cTn id="50" dur="500"/>
                                        <p:tgtEl>
                                          <p:spTgt spid="340995">
                                            <p:txEl>
                                              <p:pRg st="10" end="10"/>
                                            </p:txEl>
                                          </p:spTgt>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340995">
                                            <p:txEl>
                                              <p:pRg st="11" end="11"/>
                                            </p:txEl>
                                          </p:spTgt>
                                        </p:tgtEl>
                                        <p:attrNameLst>
                                          <p:attrName>style.visibility</p:attrName>
                                        </p:attrNameLst>
                                      </p:cBhvr>
                                      <p:to>
                                        <p:strVal val="visible"/>
                                      </p:to>
                                    </p:set>
                                    <p:animEffect transition="in" filter="wipe(up)">
                                      <p:cBhvr>
                                        <p:cTn id="54" dur="500"/>
                                        <p:tgtEl>
                                          <p:spTgt spid="340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BE6DFDF-E356-47A2-A2AA-7CD0EC5B4FCE}" type="slidenum">
              <a:rPr lang="en-US" altLang="zh-CN"/>
              <a:pPr/>
              <a:t>28</a:t>
            </a:fld>
            <a:endParaRPr lang="en-US" altLang="zh-CN"/>
          </a:p>
        </p:txBody>
      </p:sp>
      <p:sp>
        <p:nvSpPr>
          <p:cNvPr id="343042" name="Rectangle 2"/>
          <p:cNvSpPr>
            <a:spLocks noGrp="1" noChangeArrowheads="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例：三</a:t>
            </a:r>
            <a:r>
              <a:rPr lang="zh-CN" altLang="en-US" dirty="0">
                <a:latin typeface="Times New Roman" panose="02020603050405020304" pitchFamily="18" charset="0"/>
                <a:cs typeface="Times New Roman" panose="02020603050405020304" pitchFamily="18" charset="0"/>
              </a:rPr>
              <a:t>地址语句</a:t>
            </a:r>
            <a:r>
              <a:rPr lang="en-US" altLang="zh-CN" dirty="0">
                <a:latin typeface="Times New Roman" panose="02020603050405020304" pitchFamily="18" charset="0"/>
                <a:cs typeface="Times New Roman" panose="02020603050405020304" pitchFamily="18" charset="0"/>
              </a:rPr>
              <a:t>a:=b+c</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代码</a:t>
            </a:r>
            <a:r>
              <a:rPr lang="zh-CN" altLang="en-US" dirty="0">
                <a:latin typeface="Times New Roman" panose="02020603050405020304" pitchFamily="18" charset="0"/>
                <a:cs typeface="Times New Roman" panose="02020603050405020304" pitchFamily="18" charset="0"/>
              </a:rPr>
              <a:t>生成</a:t>
            </a:r>
          </a:p>
        </p:txBody>
      </p:sp>
      <p:sp>
        <p:nvSpPr>
          <p:cNvPr id="343043" name="Rectangle 3"/>
          <p:cNvSpPr>
            <a:spLocks noGrp="1" noChangeArrowheads="1"/>
          </p:cNvSpPr>
          <p:nvPr>
            <p:ph type="body" idx="1"/>
          </p:nvPr>
        </p:nvSpPr>
        <p:spPr>
          <a:xfrm>
            <a:off x="206375" y="1172517"/>
            <a:ext cx="8575675" cy="5361828"/>
          </a:xfrm>
        </p:spPr>
        <p:txBody>
          <a:bodyPr/>
          <a:lstStyle/>
          <a:p>
            <a:pPr algn="just">
              <a:buNone/>
            </a:pPr>
            <a:r>
              <a:rPr lang="en-US" altLang="zh-CN" sz="2400" dirty="0">
                <a:latin typeface="Times New Roman" panose="02020603050405020304" pitchFamily="18" charset="0"/>
                <a:cs typeface="Times New Roman" panose="02020603050405020304" pitchFamily="18" charset="0"/>
              </a:rPr>
              <a:t>(1)  </a:t>
            </a:r>
            <a:r>
              <a:rPr lang="en-US" altLang="zh-CN" sz="2400" dirty="0" smtClean="0">
                <a:latin typeface="Times New Roman" panose="02020603050405020304" pitchFamily="18" charset="0"/>
                <a:cs typeface="Times New Roman" panose="02020603050405020304" pitchFamily="18" charset="0"/>
              </a:rPr>
              <a:t>MOV  R</a:t>
            </a:r>
            <a:r>
              <a:rPr lang="en-US" altLang="zh-CN" sz="2400"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b</a:t>
            </a:r>
            <a:endParaRPr lang="en-US" altLang="zh-CN" dirty="0">
              <a:latin typeface="Times New Roman" panose="02020603050405020304" pitchFamily="18" charset="0"/>
              <a:cs typeface="Times New Roman" panose="02020603050405020304" pitchFamily="18" charset="0"/>
            </a:endParaRPr>
          </a:p>
          <a:p>
            <a:pPr marL="819150" lvl="1" algn="just">
              <a:buFontTx/>
              <a:buNone/>
            </a:pPr>
            <a:r>
              <a:rPr lang="en-US" altLang="zh-CN" dirty="0" smtClean="0">
                <a:latin typeface="Times New Roman" panose="02020603050405020304" pitchFamily="18" charset="0"/>
                <a:cs typeface="Times New Roman" panose="02020603050405020304" pitchFamily="18" charset="0"/>
              </a:rPr>
              <a:t>ADD  R</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c                  </a:t>
            </a:r>
            <a:r>
              <a:rPr lang="zh-CN" altLang="en-US" dirty="0">
                <a:latin typeface="Times New Roman" panose="02020603050405020304" pitchFamily="18" charset="0"/>
                <a:cs typeface="Times New Roman" panose="02020603050405020304" pitchFamily="18" charset="0"/>
              </a:rPr>
              <a:t>指令开销为</a:t>
            </a:r>
            <a:r>
              <a:rPr lang="en-US" altLang="zh-CN" dirty="0">
                <a:latin typeface="Times New Roman" panose="02020603050405020304" pitchFamily="18" charset="0"/>
                <a:cs typeface="Times New Roman" panose="02020603050405020304" pitchFamily="18" charset="0"/>
              </a:rPr>
              <a:t>6</a:t>
            </a:r>
          </a:p>
          <a:p>
            <a:pPr marL="819150" lvl="1">
              <a:buFontTx/>
              <a:buNone/>
            </a:pPr>
            <a:r>
              <a:rPr lang="en-US" altLang="zh-CN" dirty="0" smtClean="0">
                <a:latin typeface="Times New Roman" panose="02020603050405020304" pitchFamily="18" charset="0"/>
                <a:cs typeface="Times New Roman" panose="02020603050405020304" pitchFamily="18" charset="0"/>
              </a:rPr>
              <a:t>MOV  a, R</a:t>
            </a:r>
            <a:r>
              <a:rPr lang="en-US" altLang="zh-CN" baseline="-25000" dirty="0" smtClean="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a:p>
            <a:pPr algn="just">
              <a:buFont typeface="Monotype Sorts" pitchFamily="2" charset="2"/>
              <a:buNone/>
            </a:pPr>
            <a:r>
              <a:rPr lang="en-US" altLang="zh-CN" sz="2400" dirty="0">
                <a:latin typeface="Times New Roman" panose="02020603050405020304" pitchFamily="18" charset="0"/>
                <a:cs typeface="Times New Roman" panose="02020603050405020304" pitchFamily="18" charset="0"/>
              </a:rPr>
              <a:t>(2)  MOV  </a:t>
            </a:r>
            <a:r>
              <a:rPr lang="en-US" altLang="zh-CN" sz="2400" dirty="0" smtClean="0">
                <a:latin typeface="Times New Roman" panose="02020603050405020304" pitchFamily="18" charset="0"/>
                <a:cs typeface="Times New Roman" panose="02020603050405020304" pitchFamily="18" charset="0"/>
              </a:rPr>
              <a:t>a,  b</a:t>
            </a:r>
            <a:endParaRPr lang="en-US" altLang="zh-CN" dirty="0">
              <a:latin typeface="Times New Roman" panose="02020603050405020304" pitchFamily="18" charset="0"/>
              <a:cs typeface="Times New Roman" panose="02020603050405020304" pitchFamily="18" charset="0"/>
            </a:endParaRPr>
          </a:p>
          <a:p>
            <a:pPr marL="819150" lvl="1" algn="just">
              <a:buFontTx/>
              <a:buNone/>
            </a:pPr>
            <a:r>
              <a:rPr lang="en-US" altLang="zh-CN" dirty="0" smtClean="0">
                <a:latin typeface="Times New Roman" panose="02020603050405020304" pitchFamily="18" charset="0"/>
                <a:cs typeface="Times New Roman" panose="02020603050405020304" pitchFamily="18" charset="0"/>
              </a:rPr>
              <a:t>ADD  a,  c                    </a:t>
            </a:r>
            <a:r>
              <a:rPr lang="zh-CN" altLang="en-US" dirty="0">
                <a:latin typeface="Times New Roman" panose="02020603050405020304" pitchFamily="18" charset="0"/>
                <a:cs typeface="Times New Roman" panose="02020603050405020304" pitchFamily="18" charset="0"/>
              </a:rPr>
              <a:t>指令开</a:t>
            </a:r>
            <a:r>
              <a:rPr lang="zh-CN" dirty="0">
                <a:latin typeface="Times New Roman" panose="02020603050405020304" pitchFamily="18" charset="0"/>
                <a:cs typeface="Times New Roman" panose="02020603050405020304" pitchFamily="18" charset="0"/>
              </a:rPr>
              <a:t>销</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6</a:t>
            </a:r>
          </a:p>
          <a:p>
            <a:pPr algn="just">
              <a:buFont typeface="Monotype Sorts" pitchFamily="2" charset="2"/>
              <a:buNone/>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假定</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中分别包含</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的值，</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没有下次引用：</a:t>
            </a:r>
            <a:endParaRPr lang="zh-CN" altLang="en-US" dirty="0">
              <a:latin typeface="Times New Roman" panose="02020603050405020304" pitchFamily="18" charset="0"/>
              <a:cs typeface="Times New Roman" panose="02020603050405020304" pitchFamily="18" charset="0"/>
            </a:endParaRPr>
          </a:p>
          <a:p>
            <a:pPr marL="819150" lvl="1" algn="just">
              <a:buFontTx/>
              <a:buNone/>
            </a:pPr>
            <a:r>
              <a:rPr lang="en-US" altLang="zh-CN" dirty="0" smtClean="0">
                <a:latin typeface="Times New Roman" panose="02020603050405020304" pitchFamily="18" charset="0"/>
                <a:cs typeface="Times New Roman" panose="02020603050405020304" pitchFamily="18" charset="0"/>
              </a:rPr>
              <a:t>ADD  R</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R</a:t>
            </a:r>
            <a:r>
              <a:rPr lang="en-US" altLang="zh-CN" baseline="-25000" dirty="0" smtClean="0">
                <a:latin typeface="Times New Roman" panose="02020603050405020304" pitchFamily="18" charset="0"/>
                <a:cs typeface="Times New Roman" panose="02020603050405020304" pitchFamily="18" charset="0"/>
              </a:rPr>
              <a:t>2</a:t>
            </a:r>
            <a:endParaRPr lang="en-US" altLang="zh-CN" dirty="0">
              <a:latin typeface="Times New Roman" panose="02020603050405020304" pitchFamily="18" charset="0"/>
              <a:cs typeface="Times New Roman" panose="02020603050405020304" pitchFamily="18" charset="0"/>
            </a:endParaRPr>
          </a:p>
          <a:p>
            <a:pPr marL="819150" lvl="1">
              <a:buFontTx/>
              <a:buNone/>
            </a:pPr>
            <a:r>
              <a:rPr lang="en-US" altLang="zh-CN" dirty="0" smtClean="0">
                <a:latin typeface="Times New Roman" panose="02020603050405020304" pitchFamily="18" charset="0"/>
                <a:cs typeface="Times New Roman" panose="02020603050405020304" pitchFamily="18" charset="0"/>
              </a:rPr>
              <a:t>MOV  a,  R</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指令开</a:t>
            </a:r>
            <a:r>
              <a:rPr lang="zh-CN" dirty="0">
                <a:latin typeface="Times New Roman" panose="02020603050405020304" pitchFamily="18" charset="0"/>
                <a:cs typeface="Times New Roman" panose="02020603050405020304" pitchFamily="18" charset="0"/>
              </a:rPr>
              <a:t>销</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3</a:t>
            </a:r>
          </a:p>
          <a:p>
            <a:pPr algn="just">
              <a:buFont typeface="Monotype Sorts" pitchFamily="2" charset="2"/>
              <a:buNone/>
            </a:pP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假定</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中分别存放了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的地址：</a:t>
            </a:r>
            <a:endParaRPr lang="zh-CN" altLang="en-US" dirty="0">
              <a:latin typeface="Times New Roman" panose="02020603050405020304" pitchFamily="18" charset="0"/>
              <a:cs typeface="Times New Roman" panose="02020603050405020304" pitchFamily="18" charset="0"/>
            </a:endParaRPr>
          </a:p>
          <a:p>
            <a:pPr marL="819150" lvl="1">
              <a:buFontTx/>
              <a:buNone/>
            </a:pPr>
            <a:r>
              <a:rPr lang="en-US" altLang="zh-CN" dirty="0" smtClean="0">
                <a:latin typeface="Times New Roman" panose="02020603050405020304" pitchFamily="18" charset="0"/>
                <a:cs typeface="Times New Roman" panose="02020603050405020304" pitchFamily="18" charset="0"/>
              </a:rPr>
              <a:t>MOV  @R</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@R</a:t>
            </a:r>
            <a:r>
              <a:rPr lang="en-US" altLang="zh-CN" baseline="-25000" dirty="0" smtClean="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a:p>
            <a:pPr marL="819150" lvl="1" algn="just">
              <a:buFontTx/>
              <a:buNone/>
            </a:pPr>
            <a:r>
              <a:rPr lang="en-US" altLang="zh-CN" dirty="0" smtClean="0">
                <a:latin typeface="Times New Roman" panose="02020603050405020304" pitchFamily="18" charset="0"/>
                <a:cs typeface="Times New Roman" panose="02020603050405020304" pitchFamily="18" charset="0"/>
              </a:rPr>
              <a:t>ADD  @R</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@R</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指令开</a:t>
            </a:r>
            <a:r>
              <a:rPr lang="zh-CN" dirty="0">
                <a:latin typeface="Times New Roman" panose="02020603050405020304" pitchFamily="18" charset="0"/>
                <a:cs typeface="Times New Roman" panose="02020603050405020304" pitchFamily="18" charset="0"/>
              </a:rPr>
              <a:t>销</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Effect transition="in" filter="wipe(up)">
                                      <p:cBhvr>
                                        <p:cTn id="11" dur="500"/>
                                        <p:tgtEl>
                                          <p:spTgt spid="34304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Effect transition="in" filter="wipe(up)">
                                      <p:cBhvr>
                                        <p:cTn id="15" dur="500"/>
                                        <p:tgtEl>
                                          <p:spTgt spid="3430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43043">
                                            <p:txEl>
                                              <p:pRg st="3" end="3"/>
                                            </p:txEl>
                                          </p:spTgt>
                                        </p:tgtEl>
                                        <p:attrNameLst>
                                          <p:attrName>style.visibility</p:attrName>
                                        </p:attrNameLst>
                                      </p:cBhvr>
                                      <p:to>
                                        <p:strVal val="visible"/>
                                      </p:to>
                                    </p:set>
                                    <p:animEffect transition="in" filter="wipe(up)">
                                      <p:cBhvr>
                                        <p:cTn id="20" dur="500"/>
                                        <p:tgtEl>
                                          <p:spTgt spid="34304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43043">
                                            <p:txEl>
                                              <p:pRg st="4" end="4"/>
                                            </p:txEl>
                                          </p:spTgt>
                                        </p:tgtEl>
                                        <p:attrNameLst>
                                          <p:attrName>style.visibility</p:attrName>
                                        </p:attrNameLst>
                                      </p:cBhvr>
                                      <p:to>
                                        <p:strVal val="visible"/>
                                      </p:to>
                                    </p:set>
                                    <p:animEffect transition="in" filter="wipe(up)">
                                      <p:cBhvr>
                                        <p:cTn id="24" dur="500"/>
                                        <p:tgtEl>
                                          <p:spTgt spid="34304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43043">
                                            <p:txEl>
                                              <p:pRg st="5" end="5"/>
                                            </p:txEl>
                                          </p:spTgt>
                                        </p:tgtEl>
                                        <p:attrNameLst>
                                          <p:attrName>style.visibility</p:attrName>
                                        </p:attrNameLst>
                                      </p:cBhvr>
                                      <p:to>
                                        <p:strVal val="visible"/>
                                      </p:to>
                                    </p:set>
                                    <p:animEffect transition="in" filter="wipe(up)">
                                      <p:cBhvr>
                                        <p:cTn id="29" dur="500"/>
                                        <p:tgtEl>
                                          <p:spTgt spid="343043">
                                            <p:txEl>
                                              <p:pRg st="5" end="5"/>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3043">
                                            <p:txEl>
                                              <p:pRg st="6" end="6"/>
                                            </p:txEl>
                                          </p:spTgt>
                                        </p:tgtEl>
                                        <p:attrNameLst>
                                          <p:attrName>style.visibility</p:attrName>
                                        </p:attrNameLst>
                                      </p:cBhvr>
                                      <p:to>
                                        <p:strVal val="visible"/>
                                      </p:to>
                                    </p:set>
                                    <p:animEffect transition="in" filter="wipe(up)">
                                      <p:cBhvr>
                                        <p:cTn id="33" dur="500"/>
                                        <p:tgtEl>
                                          <p:spTgt spid="343043">
                                            <p:txEl>
                                              <p:pRg st="6" end="6"/>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43043">
                                            <p:txEl>
                                              <p:pRg st="7" end="7"/>
                                            </p:txEl>
                                          </p:spTgt>
                                        </p:tgtEl>
                                        <p:attrNameLst>
                                          <p:attrName>style.visibility</p:attrName>
                                        </p:attrNameLst>
                                      </p:cBhvr>
                                      <p:to>
                                        <p:strVal val="visible"/>
                                      </p:to>
                                    </p:set>
                                    <p:animEffect transition="in" filter="wipe(up)">
                                      <p:cBhvr>
                                        <p:cTn id="37" dur="500"/>
                                        <p:tgtEl>
                                          <p:spTgt spid="34304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3043">
                                            <p:txEl>
                                              <p:pRg st="8" end="8"/>
                                            </p:txEl>
                                          </p:spTgt>
                                        </p:tgtEl>
                                        <p:attrNameLst>
                                          <p:attrName>style.visibility</p:attrName>
                                        </p:attrNameLst>
                                      </p:cBhvr>
                                      <p:to>
                                        <p:strVal val="visible"/>
                                      </p:to>
                                    </p:set>
                                    <p:animEffect transition="in" filter="wipe(up)">
                                      <p:cBhvr>
                                        <p:cTn id="42" dur="500"/>
                                        <p:tgtEl>
                                          <p:spTgt spid="343043">
                                            <p:txEl>
                                              <p:pRg st="8" end="8"/>
                                            </p:txEl>
                                          </p:spTgt>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343043">
                                            <p:txEl>
                                              <p:pRg st="9" end="9"/>
                                            </p:txEl>
                                          </p:spTgt>
                                        </p:tgtEl>
                                        <p:attrNameLst>
                                          <p:attrName>style.visibility</p:attrName>
                                        </p:attrNameLst>
                                      </p:cBhvr>
                                      <p:to>
                                        <p:strVal val="visible"/>
                                      </p:to>
                                    </p:set>
                                    <p:animEffect transition="in" filter="wipe(up)">
                                      <p:cBhvr>
                                        <p:cTn id="46" dur="500"/>
                                        <p:tgtEl>
                                          <p:spTgt spid="343043">
                                            <p:txEl>
                                              <p:pRg st="9" end="9"/>
                                            </p:txEl>
                                          </p:spTgt>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343043">
                                            <p:txEl>
                                              <p:pRg st="10" end="10"/>
                                            </p:txEl>
                                          </p:spTgt>
                                        </p:tgtEl>
                                        <p:attrNameLst>
                                          <p:attrName>style.visibility</p:attrName>
                                        </p:attrNameLst>
                                      </p:cBhvr>
                                      <p:to>
                                        <p:strVal val="visible"/>
                                      </p:to>
                                    </p:set>
                                    <p:animEffect transition="in" filter="wipe(up)">
                                      <p:cBhvr>
                                        <p:cTn id="50" dur="500"/>
                                        <p:tgtEl>
                                          <p:spTgt spid="343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DB5E207-34D9-42E3-871B-ADA1C547E284}" type="slidenum">
              <a:rPr lang="en-US" altLang="zh-CN"/>
              <a:pPr/>
              <a:t>29</a:t>
            </a:fld>
            <a:endParaRPr lang="en-US" altLang="zh-CN"/>
          </a:p>
        </p:txBody>
      </p:sp>
      <p:sp>
        <p:nvSpPr>
          <p:cNvPr id="365570" name="Rectangle 2"/>
          <p:cNvSpPr>
            <a:spLocks noGrp="1" noChangeArrowheads="1"/>
          </p:cNvSpPr>
          <p:nvPr>
            <p:ph type="title"/>
          </p:nvPr>
        </p:nvSpPr>
        <p:spPr/>
        <p:txBody>
          <a:bodyPr/>
          <a:lstStyle/>
          <a:p>
            <a:r>
              <a:rPr lang="en-US" altLang="zh-CN" dirty="0" smtClean="0">
                <a:latin typeface="Verdana" pitchFamily="34" charset="0"/>
              </a:rPr>
              <a:t>9.4.2 </a:t>
            </a:r>
            <a:r>
              <a:rPr lang="zh-CN" altLang="en-US" dirty="0" smtClean="0">
                <a:latin typeface="Verdana" pitchFamily="34" charset="0"/>
              </a:rPr>
              <a:t>代码生成</a:t>
            </a:r>
            <a:r>
              <a:rPr lang="zh-CN" altLang="en-US" dirty="0">
                <a:latin typeface="Verdana" pitchFamily="34" charset="0"/>
              </a:rPr>
              <a:t>算法</a:t>
            </a:r>
          </a:p>
        </p:txBody>
      </p:sp>
      <p:sp>
        <p:nvSpPr>
          <p:cNvPr id="365571" name="Rectangle 3"/>
          <p:cNvSpPr>
            <a:spLocks noGrp="1" noChangeArrowheads="1"/>
          </p:cNvSpPr>
          <p:nvPr>
            <p:ph type="body" idx="1"/>
          </p:nvPr>
        </p:nvSpPr>
        <p:spPr>
          <a:xfrm>
            <a:off x="228600" y="1295400"/>
            <a:ext cx="8663880" cy="5013920"/>
          </a:xfrm>
        </p:spPr>
        <p:txBody>
          <a:bodyPr/>
          <a:lstStyle/>
          <a:p>
            <a:r>
              <a:rPr lang="zh-CN" altLang="en-US" sz="3200" dirty="0">
                <a:latin typeface="Verdana" pitchFamily="34" charset="0"/>
              </a:rPr>
              <a:t>基本思路：</a:t>
            </a:r>
          </a:p>
          <a:p>
            <a:pPr lvl="1"/>
            <a:r>
              <a:rPr lang="zh-CN" altLang="en-US" sz="2800" dirty="0" smtClean="0">
                <a:latin typeface="Verdana" pitchFamily="34" charset="0"/>
              </a:rPr>
              <a:t>以基本块为单位，依次</a:t>
            </a:r>
            <a:r>
              <a:rPr lang="zh-CN" altLang="en-US" sz="2800" dirty="0">
                <a:latin typeface="Verdana" pitchFamily="34" charset="0"/>
              </a:rPr>
              <a:t>把三地址语句转换为目标语言语句</a:t>
            </a:r>
          </a:p>
          <a:p>
            <a:pPr lvl="1"/>
            <a:r>
              <a:rPr lang="zh-CN" altLang="en-US" sz="2800" dirty="0">
                <a:latin typeface="Verdana" pitchFamily="34" charset="0"/>
              </a:rPr>
              <a:t>根据名字的下次引用信息，在基本块范围内</a:t>
            </a:r>
            <a:r>
              <a:rPr lang="zh-CN" altLang="en-US" sz="2800" dirty="0" smtClean="0">
                <a:latin typeface="Verdana" pitchFamily="34" charset="0"/>
              </a:rPr>
              <a:t>，充分</a:t>
            </a:r>
            <a:r>
              <a:rPr lang="zh-CN" altLang="en-US" sz="2800" dirty="0">
                <a:latin typeface="Verdana" pitchFamily="34" charset="0"/>
              </a:rPr>
              <a:t>利用寄存器</a:t>
            </a:r>
          </a:p>
          <a:p>
            <a:pPr lvl="2"/>
            <a:r>
              <a:rPr lang="zh-CN" altLang="en-US" sz="2400" dirty="0">
                <a:latin typeface="Verdana" pitchFamily="34" charset="0"/>
              </a:rPr>
              <a:t>尽可能让变量的值保存在寄存器中</a:t>
            </a:r>
          </a:p>
          <a:p>
            <a:pPr lvl="2"/>
            <a:r>
              <a:rPr lang="zh-CN" altLang="en-US" sz="2400" dirty="0">
                <a:latin typeface="Verdana" pitchFamily="34" charset="0"/>
              </a:rPr>
              <a:t>后续的代码尽可能引用变量在寄存器中的值</a:t>
            </a:r>
          </a:p>
          <a:p>
            <a:pPr lvl="2"/>
            <a:r>
              <a:rPr lang="zh-CN" altLang="en-US" sz="2400" dirty="0">
                <a:latin typeface="Verdana" pitchFamily="34" charset="0"/>
              </a:rPr>
              <a:t>离开基本块时，把有关变量在寄存器中的值送到它的存储单元中</a:t>
            </a:r>
          </a:p>
          <a:p>
            <a:pPr lvl="2">
              <a:buFontTx/>
              <a:buNone/>
            </a:pPr>
            <a:r>
              <a:rPr lang="zh-CN" altLang="en-US" sz="2400" dirty="0" smtClean="0">
                <a:latin typeface="Verdana" pitchFamily="34" charset="0"/>
              </a:rPr>
              <a:t>    </a:t>
            </a:r>
            <a:r>
              <a:rPr lang="en-US" altLang="zh-CN" sz="2400" dirty="0" smtClean="0">
                <a:latin typeface="Verdana" pitchFamily="34" charset="0"/>
              </a:rPr>
              <a:t>MOV M, R</a:t>
            </a:r>
            <a:endParaRPr lang="en-US" altLang="zh-CN" dirty="0">
              <a:latin typeface="Verdana"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up)">
                                      <p:cBhvr>
                                        <p:cTn id="7" dur="500"/>
                                        <p:tgtEl>
                                          <p:spTgt spid="36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wipe(up)">
                                      <p:cBhvr>
                                        <p:cTn id="12" dur="500"/>
                                        <p:tgtEl>
                                          <p:spTgt spid="365571">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5571">
                                            <p:txEl>
                                              <p:pRg st="2" end="2"/>
                                            </p:txEl>
                                          </p:spTgt>
                                        </p:tgtEl>
                                        <p:attrNameLst>
                                          <p:attrName>style.visibility</p:attrName>
                                        </p:attrNameLst>
                                      </p:cBhvr>
                                      <p:to>
                                        <p:strVal val="visible"/>
                                      </p:to>
                                    </p:set>
                                    <p:animEffect transition="in" filter="wipe(up)">
                                      <p:cBhvr>
                                        <p:cTn id="17" dur="500"/>
                                        <p:tgtEl>
                                          <p:spTgt spid="365571">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65571">
                                            <p:txEl>
                                              <p:pRg st="3" end="3"/>
                                            </p:txEl>
                                          </p:spTgt>
                                        </p:tgtEl>
                                        <p:attrNameLst>
                                          <p:attrName>style.visibility</p:attrName>
                                        </p:attrNameLst>
                                      </p:cBhvr>
                                      <p:to>
                                        <p:strVal val="visible"/>
                                      </p:to>
                                    </p:set>
                                    <p:animEffect transition="in" filter="wipe(up)">
                                      <p:cBhvr>
                                        <p:cTn id="21" dur="500"/>
                                        <p:tgtEl>
                                          <p:spTgt spid="365571">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5571">
                                            <p:txEl>
                                              <p:pRg st="4" end="4"/>
                                            </p:txEl>
                                          </p:spTgt>
                                        </p:tgtEl>
                                        <p:attrNameLst>
                                          <p:attrName>style.visibility</p:attrName>
                                        </p:attrNameLst>
                                      </p:cBhvr>
                                      <p:to>
                                        <p:strVal val="visible"/>
                                      </p:to>
                                    </p:set>
                                    <p:animEffect transition="in" filter="wipe(up)">
                                      <p:cBhvr>
                                        <p:cTn id="25" dur="500"/>
                                        <p:tgtEl>
                                          <p:spTgt spid="365571">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5571">
                                            <p:txEl>
                                              <p:pRg st="5" end="5"/>
                                            </p:txEl>
                                          </p:spTgt>
                                        </p:tgtEl>
                                        <p:attrNameLst>
                                          <p:attrName>style.visibility</p:attrName>
                                        </p:attrNameLst>
                                      </p:cBhvr>
                                      <p:to>
                                        <p:strVal val="visible"/>
                                      </p:to>
                                    </p:set>
                                    <p:animEffect transition="in" filter="wipe(up)">
                                      <p:cBhvr>
                                        <p:cTn id="29" dur="500"/>
                                        <p:tgtEl>
                                          <p:spTgt spid="365571">
                                            <p:txEl>
                                              <p:pRg st="5" end="5"/>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5571">
                                            <p:txEl>
                                              <p:pRg st="6" end="6"/>
                                            </p:txEl>
                                          </p:spTgt>
                                        </p:tgtEl>
                                        <p:attrNameLst>
                                          <p:attrName>style.visibility</p:attrName>
                                        </p:attrNameLst>
                                      </p:cBhvr>
                                      <p:to>
                                        <p:strVal val="visible"/>
                                      </p:to>
                                    </p:set>
                                    <p:animEffect transition="in" filter="wipe(up)">
                                      <p:cBhvr>
                                        <p:cTn id="33" dur="500"/>
                                        <p:tgtEl>
                                          <p:spTgt spid="3655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384B348-E2AE-419A-855F-02F214996C12}" type="slidenum">
              <a:rPr lang="en-US" altLang="zh-CN"/>
              <a:pPr/>
              <a:t>3</a:t>
            </a:fld>
            <a:endParaRPr lang="en-US" altLang="zh-CN"/>
          </a:p>
        </p:txBody>
      </p:sp>
      <p:sp>
        <p:nvSpPr>
          <p:cNvPr id="316419" name="Rectangle 3"/>
          <p:cNvSpPr>
            <a:spLocks noGrp="1" noChangeArrowheads="1"/>
          </p:cNvSpPr>
          <p:nvPr>
            <p:ph type="title"/>
          </p:nvPr>
        </p:nvSpPr>
        <p:spPr/>
        <p:txBody>
          <a:bodyPr/>
          <a:lstStyle/>
          <a:p>
            <a:r>
              <a:rPr lang="en-US" altLang="zh-CN" dirty="0"/>
              <a:t>9.1  </a:t>
            </a:r>
            <a:r>
              <a:rPr lang="zh-CN" altLang="en-US" dirty="0" smtClean="0"/>
              <a:t>目标代码生成</a:t>
            </a:r>
            <a:r>
              <a:rPr lang="zh-CN" altLang="en-US" dirty="0"/>
              <a:t>概述</a:t>
            </a:r>
          </a:p>
        </p:txBody>
      </p:sp>
      <p:sp>
        <p:nvSpPr>
          <p:cNvPr id="316420" name="Rectangle 4"/>
          <p:cNvSpPr>
            <a:spLocks noGrp="1" noChangeArrowheads="1"/>
          </p:cNvSpPr>
          <p:nvPr>
            <p:ph type="body" idx="1"/>
          </p:nvPr>
        </p:nvSpPr>
        <p:spPr>
          <a:xfrm>
            <a:off x="395288" y="1360488"/>
            <a:ext cx="8335962" cy="4994275"/>
          </a:xfrm>
        </p:spPr>
        <p:txBody>
          <a:bodyPr/>
          <a:lstStyle/>
          <a:p>
            <a:r>
              <a:rPr lang="zh-CN" altLang="en-US" dirty="0">
                <a:latin typeface="宋体" pitchFamily="2" charset="-122"/>
              </a:rPr>
              <a:t>目标代码生成程序的任务</a:t>
            </a:r>
          </a:p>
          <a:p>
            <a:pPr lvl="1"/>
            <a:r>
              <a:rPr lang="zh-CN" altLang="en-US" dirty="0">
                <a:latin typeface="宋体" pitchFamily="2" charset="-122"/>
              </a:rPr>
              <a:t>将前端产生</a:t>
            </a:r>
            <a:r>
              <a:rPr lang="zh-CN" altLang="en-US" dirty="0" smtClean="0">
                <a:latin typeface="宋体" pitchFamily="2" charset="-122"/>
              </a:rPr>
              <a:t>的源程序的中间代码表示转换</a:t>
            </a:r>
            <a:r>
              <a:rPr lang="zh-CN" altLang="en-US" dirty="0">
                <a:latin typeface="宋体" pitchFamily="2" charset="-122"/>
              </a:rPr>
              <a:t>为等价的</a:t>
            </a:r>
            <a:r>
              <a:rPr lang="zh-CN" altLang="en-US" dirty="0" smtClean="0">
                <a:latin typeface="宋体" pitchFamily="2" charset="-122"/>
              </a:rPr>
              <a:t>目标代码。</a:t>
            </a:r>
            <a:endParaRPr lang="zh-CN" altLang="en-US" dirty="0">
              <a:latin typeface="宋体" pitchFamily="2" charset="-122"/>
            </a:endParaRPr>
          </a:p>
          <a:p>
            <a:r>
              <a:rPr lang="zh-CN" altLang="en-US" dirty="0">
                <a:latin typeface="宋体" pitchFamily="2" charset="-122"/>
              </a:rPr>
              <a:t>对目标代码生成程序的要求：</a:t>
            </a:r>
          </a:p>
          <a:p>
            <a:pPr lvl="1"/>
            <a:r>
              <a:rPr lang="zh-CN" altLang="en-US" dirty="0">
                <a:latin typeface="宋体" pitchFamily="2" charset="-122"/>
              </a:rPr>
              <a:t>正确</a:t>
            </a:r>
          </a:p>
          <a:p>
            <a:pPr lvl="1"/>
            <a:r>
              <a:rPr lang="zh-CN" altLang="en-US" dirty="0" smtClean="0">
                <a:latin typeface="宋体" pitchFamily="2" charset="-122"/>
              </a:rPr>
              <a:t>高质量</a:t>
            </a:r>
            <a:endParaRPr lang="en-US" altLang="zh-CN" dirty="0" smtClean="0">
              <a:latin typeface="宋体" pitchFamily="2" charset="-122"/>
            </a:endParaRPr>
          </a:p>
          <a:p>
            <a:pPr lvl="1"/>
            <a:r>
              <a:rPr lang="zh-CN" altLang="en-US" dirty="0" smtClean="0">
                <a:latin typeface="黑体" pitchFamily="2" charset="-122"/>
              </a:rPr>
              <a:t>产生最优化代码问题是不可判定的，实践中能够产生好的（虽不是最优的）代码的启发式技术就很令人满意了</a:t>
            </a:r>
            <a:endParaRPr lang="zh-CN" altLang="en-US" dirty="0">
              <a:latin typeface="宋体" pitchFamily="2" charset="-122"/>
            </a:endParaRPr>
          </a:p>
          <a:p>
            <a:r>
              <a:rPr lang="zh-CN" altLang="en-US" dirty="0">
                <a:latin typeface="宋体" pitchFamily="2" charset="-122"/>
              </a:rPr>
              <a:t>本节内容：</a:t>
            </a:r>
          </a:p>
          <a:p>
            <a:pPr lvl="1"/>
            <a:r>
              <a:rPr lang="zh-CN" altLang="en-US" dirty="0">
                <a:latin typeface="宋体" pitchFamily="2" charset="-122"/>
              </a:rPr>
              <a:t>代码生成</a:t>
            </a:r>
            <a:r>
              <a:rPr lang="zh-CN" altLang="en-US" dirty="0" smtClean="0">
                <a:latin typeface="宋体" pitchFamily="2" charset="-122"/>
              </a:rPr>
              <a:t>程序的位置</a:t>
            </a:r>
            <a:endParaRPr lang="zh-CN" altLang="en-US" dirty="0">
              <a:latin typeface="宋体" pitchFamily="2" charset="-122"/>
            </a:endParaRPr>
          </a:p>
          <a:p>
            <a:pPr lvl="1"/>
            <a:r>
              <a:rPr lang="zh-CN" altLang="en-US" dirty="0">
                <a:latin typeface="宋体" pitchFamily="2" charset="-122"/>
              </a:rPr>
              <a:t>代码生成</a:t>
            </a:r>
            <a:r>
              <a:rPr lang="zh-CN" altLang="en-US" dirty="0" smtClean="0">
                <a:latin typeface="宋体" pitchFamily="2" charset="-122"/>
              </a:rPr>
              <a:t>程序设计的相关问题</a:t>
            </a:r>
            <a:endParaRPr lang="zh-CN" altLang="en-US" dirty="0">
              <a:latin typeface="宋体" pitchFamily="2" charset="-122"/>
            </a:endParaRPr>
          </a:p>
        </p:txBody>
      </p:sp>
      <p:sp>
        <p:nvSpPr>
          <p:cNvPr id="316422" name="AutoShape 6"/>
          <p:cNvSpPr>
            <a:spLocks noChangeArrowheads="1"/>
          </p:cNvSpPr>
          <p:nvPr/>
        </p:nvSpPr>
        <p:spPr bwMode="auto">
          <a:xfrm>
            <a:off x="3176845" y="3203975"/>
            <a:ext cx="5334000" cy="914400"/>
          </a:xfrm>
          <a:prstGeom prst="wedgeRoundRectCallout">
            <a:avLst>
              <a:gd name="adj1" fmla="val -68440"/>
              <a:gd name="adj2" fmla="val 22374"/>
              <a:gd name="adj3" fmla="val 16667"/>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宋体" pitchFamily="2" charset="-122"/>
                <a:ea typeface="宋体" pitchFamily="2" charset="-122"/>
              </a:rPr>
              <a:t>1.</a:t>
            </a:r>
            <a:r>
              <a:rPr lang="zh-CN" altLang="en-US" dirty="0">
                <a:latin typeface="宋体" pitchFamily="2" charset="-122"/>
                <a:ea typeface="宋体" pitchFamily="2" charset="-122"/>
              </a:rPr>
              <a:t>有效地利用目标机器的资源</a:t>
            </a:r>
          </a:p>
          <a:p>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占用空间少，运行效率高</a:t>
            </a:r>
            <a:endParaRPr lang="zh-CN" altLang="en-US" dirty="0">
              <a:latin typeface="宋体" pitchFamily="2" charset="-122"/>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20">
                                            <p:txEl>
                                              <p:pRg st="0" end="0"/>
                                            </p:txEl>
                                          </p:spTgt>
                                        </p:tgtEl>
                                        <p:attrNameLst>
                                          <p:attrName>style.visibility</p:attrName>
                                        </p:attrNameLst>
                                      </p:cBhvr>
                                      <p:to>
                                        <p:strVal val="visible"/>
                                      </p:to>
                                    </p:set>
                                    <p:animEffect transition="in" filter="wipe(up)">
                                      <p:cBhvr>
                                        <p:cTn id="7" dur="500"/>
                                        <p:tgtEl>
                                          <p:spTgt spid="31642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6420">
                                            <p:txEl>
                                              <p:pRg st="1" end="1"/>
                                            </p:txEl>
                                          </p:spTgt>
                                        </p:tgtEl>
                                        <p:attrNameLst>
                                          <p:attrName>style.visibility</p:attrName>
                                        </p:attrNameLst>
                                      </p:cBhvr>
                                      <p:to>
                                        <p:strVal val="visible"/>
                                      </p:to>
                                    </p:set>
                                    <p:animEffect transition="in" filter="wipe(up)">
                                      <p:cBhvr>
                                        <p:cTn id="11" dur="500"/>
                                        <p:tgtEl>
                                          <p:spTgt spid="31642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6420">
                                            <p:txEl>
                                              <p:pRg st="2" end="2"/>
                                            </p:txEl>
                                          </p:spTgt>
                                        </p:tgtEl>
                                        <p:attrNameLst>
                                          <p:attrName>style.visibility</p:attrName>
                                        </p:attrNameLst>
                                      </p:cBhvr>
                                      <p:to>
                                        <p:strVal val="visible"/>
                                      </p:to>
                                    </p:set>
                                    <p:animEffect transition="in" filter="wipe(up)">
                                      <p:cBhvr>
                                        <p:cTn id="16" dur="500"/>
                                        <p:tgtEl>
                                          <p:spTgt spid="316420">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16420">
                                            <p:txEl>
                                              <p:pRg st="3" end="3"/>
                                            </p:txEl>
                                          </p:spTgt>
                                        </p:tgtEl>
                                        <p:attrNameLst>
                                          <p:attrName>style.visibility</p:attrName>
                                        </p:attrNameLst>
                                      </p:cBhvr>
                                      <p:to>
                                        <p:strVal val="visible"/>
                                      </p:to>
                                    </p:set>
                                    <p:animEffect transition="in" filter="wipe(up)">
                                      <p:cBhvr>
                                        <p:cTn id="20" dur="500"/>
                                        <p:tgtEl>
                                          <p:spTgt spid="316420">
                                            <p:txEl>
                                              <p:pRg st="3" end="3"/>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16420">
                                            <p:txEl>
                                              <p:pRg st="4" end="4"/>
                                            </p:txEl>
                                          </p:spTgt>
                                        </p:tgtEl>
                                        <p:attrNameLst>
                                          <p:attrName>style.visibility</p:attrName>
                                        </p:attrNameLst>
                                      </p:cBhvr>
                                      <p:to>
                                        <p:strVal val="visible"/>
                                      </p:to>
                                    </p:set>
                                    <p:animEffect transition="in" filter="wipe(up)">
                                      <p:cBhvr>
                                        <p:cTn id="24" dur="500"/>
                                        <p:tgtEl>
                                          <p:spTgt spid="31642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6422"/>
                                        </p:tgtEl>
                                        <p:attrNameLst>
                                          <p:attrName>style.visibility</p:attrName>
                                        </p:attrNameLst>
                                      </p:cBhvr>
                                      <p:to>
                                        <p:strVal val="visible"/>
                                      </p:to>
                                    </p:set>
                                    <p:animEffect transition="in" filter="wipe(left)">
                                      <p:cBhvr>
                                        <p:cTn id="29" dur="500"/>
                                        <p:tgtEl>
                                          <p:spTgt spid="3164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16420">
                                            <p:txEl>
                                              <p:pRg st="5" end="5"/>
                                            </p:txEl>
                                          </p:spTgt>
                                        </p:tgtEl>
                                        <p:attrNameLst>
                                          <p:attrName>style.visibility</p:attrName>
                                        </p:attrNameLst>
                                      </p:cBhvr>
                                      <p:to>
                                        <p:strVal val="visible"/>
                                      </p:to>
                                    </p:set>
                                    <p:animEffect transition="in" filter="wipe(up)">
                                      <p:cBhvr>
                                        <p:cTn id="34" dur="500"/>
                                        <p:tgtEl>
                                          <p:spTgt spid="316420">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16420">
                                            <p:txEl>
                                              <p:pRg st="6" end="6"/>
                                            </p:txEl>
                                          </p:spTgt>
                                        </p:tgtEl>
                                        <p:attrNameLst>
                                          <p:attrName>style.visibility</p:attrName>
                                        </p:attrNameLst>
                                      </p:cBhvr>
                                      <p:to>
                                        <p:strVal val="visible"/>
                                      </p:to>
                                    </p:set>
                                    <p:animEffect transition="in" filter="wipe(up)">
                                      <p:cBhvr>
                                        <p:cTn id="39" dur="500"/>
                                        <p:tgtEl>
                                          <p:spTgt spid="316420">
                                            <p:txEl>
                                              <p:pRg st="6" end="6"/>
                                            </p:txEl>
                                          </p:spTgt>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16420">
                                            <p:txEl>
                                              <p:pRg st="7" end="7"/>
                                            </p:txEl>
                                          </p:spTgt>
                                        </p:tgtEl>
                                        <p:attrNameLst>
                                          <p:attrName>style.visibility</p:attrName>
                                        </p:attrNameLst>
                                      </p:cBhvr>
                                      <p:to>
                                        <p:strVal val="visible"/>
                                      </p:to>
                                    </p:set>
                                    <p:animEffect transition="in" filter="wipe(up)">
                                      <p:cBhvr>
                                        <p:cTn id="43" dur="500"/>
                                        <p:tgtEl>
                                          <p:spTgt spid="316420">
                                            <p:txEl>
                                              <p:pRg st="7" end="7"/>
                                            </p:txEl>
                                          </p:spTgt>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16420">
                                            <p:txEl>
                                              <p:pRg st="8" end="8"/>
                                            </p:txEl>
                                          </p:spTgt>
                                        </p:tgtEl>
                                        <p:attrNameLst>
                                          <p:attrName>style.visibility</p:attrName>
                                        </p:attrNameLst>
                                      </p:cBhvr>
                                      <p:to>
                                        <p:strVal val="visible"/>
                                      </p:to>
                                    </p:set>
                                    <p:animEffect transition="in" filter="wipe(up)">
                                      <p:cBhvr>
                                        <p:cTn id="47" dur="500"/>
                                        <p:tgtEl>
                                          <p:spTgt spid="3164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uiExpand="1" build="p" autoUpdateAnimBg="0"/>
      <p:bldP spid="31642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A2982D2-2E13-4D23-9246-6197919F9365}" type="slidenum">
              <a:rPr lang="en-US" altLang="zh-CN"/>
              <a:pPr/>
              <a:t>30</a:t>
            </a:fld>
            <a:endParaRPr lang="en-US" altLang="zh-CN"/>
          </a:p>
        </p:txBody>
      </p:sp>
      <p:sp>
        <p:nvSpPr>
          <p:cNvPr id="369666" name="Rectangle 2"/>
          <p:cNvSpPr>
            <a:spLocks noGrp="1" noChangeArrowheads="1"/>
          </p:cNvSpPr>
          <p:nvPr>
            <p:ph type="title"/>
          </p:nvPr>
        </p:nvSpPr>
        <p:spPr/>
        <p:txBody>
          <a:bodyPr/>
          <a:lstStyle/>
          <a:p>
            <a:r>
              <a:rPr lang="zh-CN" altLang="en-US"/>
              <a:t>数据结构</a:t>
            </a:r>
          </a:p>
        </p:txBody>
      </p:sp>
      <p:sp>
        <p:nvSpPr>
          <p:cNvPr id="369667" name="Rectangle 3"/>
          <p:cNvSpPr>
            <a:spLocks noGrp="1" noChangeArrowheads="1"/>
          </p:cNvSpPr>
          <p:nvPr>
            <p:ph type="body" idx="1"/>
          </p:nvPr>
        </p:nvSpPr>
        <p:spPr>
          <a:xfrm>
            <a:off x="323850" y="1143000"/>
            <a:ext cx="8335963" cy="5486400"/>
          </a:xfrm>
        </p:spPr>
        <p:txBody>
          <a:bodyPr/>
          <a:lstStyle/>
          <a:p>
            <a:r>
              <a:rPr lang="zh-CN" altLang="en-US" dirty="0">
                <a:latin typeface="宋体" pitchFamily="2" charset="-122"/>
              </a:rPr>
              <a:t>寄存器</a:t>
            </a:r>
            <a:r>
              <a:rPr lang="zh-CN" altLang="en-US" dirty="0" smtClean="0">
                <a:latin typeface="宋体" pitchFamily="2" charset="-122"/>
              </a:rPr>
              <a:t>描述符</a:t>
            </a:r>
            <a:endParaRPr lang="zh-CN" altLang="en-US" dirty="0">
              <a:latin typeface="宋体" pitchFamily="2" charset="-122"/>
            </a:endParaRPr>
          </a:p>
          <a:p>
            <a:pPr lvl="1"/>
            <a:r>
              <a:rPr lang="zh-CN" altLang="en-US" dirty="0">
                <a:latin typeface="宋体" pitchFamily="2" charset="-122"/>
              </a:rPr>
              <a:t>记录每个</a:t>
            </a:r>
            <a:r>
              <a:rPr lang="zh-CN" altLang="en-US" dirty="0" smtClean="0">
                <a:latin typeface="宋体" pitchFamily="2" charset="-122"/>
              </a:rPr>
              <a:t>寄存器当前保存的是哪些名字的值。</a:t>
            </a:r>
            <a:endParaRPr lang="zh-CN" altLang="en-US" dirty="0">
              <a:latin typeface="宋体" pitchFamily="2" charset="-122"/>
            </a:endParaRPr>
          </a:p>
          <a:p>
            <a:pPr lvl="1"/>
            <a:r>
              <a:rPr lang="zh-CN" altLang="en-US" dirty="0">
                <a:latin typeface="宋体" pitchFamily="2" charset="-122"/>
              </a:rPr>
              <a:t>开始时，寄存器</a:t>
            </a:r>
            <a:r>
              <a:rPr lang="zh-CN" altLang="en-US" dirty="0" smtClean="0">
                <a:latin typeface="宋体" pitchFamily="2" charset="-122"/>
              </a:rPr>
              <a:t>描述符指示</a:t>
            </a:r>
            <a:r>
              <a:rPr lang="zh-CN" altLang="en-US" dirty="0">
                <a:latin typeface="宋体" pitchFamily="2" charset="-122"/>
              </a:rPr>
              <a:t>所有的寄存器均为</a:t>
            </a:r>
            <a:r>
              <a:rPr lang="zh-CN" altLang="en-US" dirty="0" smtClean="0">
                <a:latin typeface="宋体" pitchFamily="2" charset="-122"/>
              </a:rPr>
              <a:t>空。</a:t>
            </a:r>
            <a:endParaRPr lang="zh-CN" altLang="en-US" dirty="0">
              <a:latin typeface="宋体" pitchFamily="2" charset="-122"/>
            </a:endParaRPr>
          </a:p>
          <a:p>
            <a:pPr lvl="1"/>
            <a:r>
              <a:rPr lang="zh-CN" altLang="en-US" dirty="0">
                <a:latin typeface="宋体" pitchFamily="2" charset="-122"/>
              </a:rPr>
              <a:t>代码生成过程中，每个寄存器在任一给定</a:t>
            </a:r>
            <a:r>
              <a:rPr lang="zh-CN" altLang="en-US" dirty="0" smtClean="0">
                <a:latin typeface="宋体" pitchFamily="2" charset="-122"/>
              </a:rPr>
              <a:t>时刻可保留</a:t>
            </a:r>
            <a:r>
              <a:rPr lang="en-US" altLang="zh-CN" dirty="0">
                <a:latin typeface="宋体" pitchFamily="2" charset="-122"/>
              </a:rPr>
              <a:t>0</a:t>
            </a:r>
            <a:r>
              <a:rPr lang="zh-CN" altLang="en-US" dirty="0">
                <a:latin typeface="宋体" pitchFamily="2" charset="-122"/>
              </a:rPr>
              <a:t>个或多个名字的值。</a:t>
            </a:r>
          </a:p>
          <a:p>
            <a:r>
              <a:rPr lang="zh-CN" altLang="en-US" dirty="0">
                <a:latin typeface="宋体" pitchFamily="2" charset="-122"/>
              </a:rPr>
              <a:t>地址</a:t>
            </a:r>
            <a:r>
              <a:rPr lang="zh-CN" altLang="en-US" dirty="0" smtClean="0">
                <a:latin typeface="宋体" pitchFamily="2" charset="-122"/>
              </a:rPr>
              <a:t>描述符</a:t>
            </a:r>
            <a:endParaRPr lang="zh-CN" altLang="en-US" dirty="0">
              <a:latin typeface="宋体" pitchFamily="2" charset="-122"/>
            </a:endParaRPr>
          </a:p>
          <a:p>
            <a:pPr lvl="1"/>
            <a:r>
              <a:rPr lang="zh-CN" altLang="en-US" dirty="0" smtClean="0">
                <a:latin typeface="宋体" pitchFamily="2" charset="-122"/>
              </a:rPr>
              <a:t>记录一</a:t>
            </a:r>
            <a:r>
              <a:rPr lang="zh-CN" altLang="en-US" dirty="0">
                <a:latin typeface="宋体" pitchFamily="2" charset="-122"/>
              </a:rPr>
              <a:t>个名字的当前</a:t>
            </a:r>
            <a:r>
              <a:rPr lang="zh-CN" altLang="en-US" dirty="0" smtClean="0">
                <a:latin typeface="宋体" pitchFamily="2" charset="-122"/>
              </a:rPr>
              <a:t>值的存放位置</a:t>
            </a:r>
            <a:r>
              <a:rPr lang="zh-CN" altLang="en-US" dirty="0">
                <a:latin typeface="宋体" pitchFamily="2" charset="-122"/>
              </a:rPr>
              <a:t>，可能是：</a:t>
            </a:r>
          </a:p>
          <a:p>
            <a:pPr lvl="2"/>
            <a:r>
              <a:rPr lang="zh-CN" altLang="en-US" dirty="0">
                <a:latin typeface="宋体" pitchFamily="2" charset="-122"/>
              </a:rPr>
              <a:t>一个</a:t>
            </a:r>
            <a:r>
              <a:rPr lang="zh-CN" altLang="en-US" dirty="0" smtClean="0">
                <a:latin typeface="宋体" pitchFamily="2" charset="-122"/>
              </a:rPr>
              <a:t>寄存器</a:t>
            </a:r>
            <a:endParaRPr lang="zh-CN" altLang="en-US" dirty="0">
              <a:latin typeface="宋体" pitchFamily="2" charset="-122"/>
            </a:endParaRPr>
          </a:p>
          <a:p>
            <a:pPr lvl="2"/>
            <a:r>
              <a:rPr lang="zh-CN" altLang="en-US" dirty="0">
                <a:latin typeface="宋体" pitchFamily="2" charset="-122"/>
              </a:rPr>
              <a:t>一个</a:t>
            </a:r>
            <a:r>
              <a:rPr lang="zh-CN" altLang="en-US" dirty="0" smtClean="0">
                <a:latin typeface="宋体" pitchFamily="2" charset="-122"/>
              </a:rPr>
              <a:t>栈</a:t>
            </a:r>
            <a:r>
              <a:rPr lang="zh-CN" altLang="en-US" dirty="0">
                <a:latin typeface="宋体" pitchFamily="2" charset="-122"/>
              </a:rPr>
              <a:t>单元</a:t>
            </a:r>
          </a:p>
          <a:p>
            <a:pPr lvl="2"/>
            <a:r>
              <a:rPr lang="zh-CN" altLang="en-US" dirty="0">
                <a:latin typeface="宋体" pitchFamily="2" charset="-122"/>
              </a:rPr>
              <a:t>一个</a:t>
            </a:r>
            <a:r>
              <a:rPr lang="zh-CN" altLang="en-US" dirty="0" smtClean="0">
                <a:latin typeface="宋体" pitchFamily="2" charset="-122"/>
              </a:rPr>
              <a:t>存储单元</a:t>
            </a:r>
            <a:endParaRPr lang="zh-CN" altLang="en-US" dirty="0">
              <a:latin typeface="宋体" pitchFamily="2" charset="-122"/>
            </a:endParaRPr>
          </a:p>
          <a:p>
            <a:pPr lvl="2"/>
            <a:r>
              <a:rPr lang="zh-CN" altLang="en-US" dirty="0">
                <a:latin typeface="宋体" pitchFamily="2" charset="-122"/>
              </a:rPr>
              <a:t>或这些地址的一个集合</a:t>
            </a:r>
          </a:p>
          <a:p>
            <a:pPr lvl="1"/>
            <a:r>
              <a:rPr lang="zh-CN" altLang="en-US" dirty="0">
                <a:latin typeface="宋体" pitchFamily="2" charset="-122"/>
              </a:rPr>
              <a:t>这些</a:t>
            </a:r>
            <a:r>
              <a:rPr lang="zh-CN" altLang="en-US" dirty="0" smtClean="0">
                <a:latin typeface="宋体" pitchFamily="2" charset="-122"/>
              </a:rPr>
              <a:t>信息用来</a:t>
            </a:r>
            <a:r>
              <a:rPr lang="zh-CN" altLang="en-US" dirty="0">
                <a:latin typeface="宋体" pitchFamily="2" charset="-122"/>
              </a:rPr>
              <a:t>确定对一个名字的</a:t>
            </a:r>
            <a:r>
              <a:rPr lang="zh-CN" altLang="en-US" dirty="0" smtClean="0">
                <a:latin typeface="宋体" pitchFamily="2" charset="-122"/>
              </a:rPr>
              <a:t>寻址方式，可以</a:t>
            </a:r>
            <a:r>
              <a:rPr lang="zh-CN" altLang="en-US" dirty="0">
                <a:latin typeface="宋体" pitchFamily="2" charset="-122"/>
              </a:rPr>
              <a:t>存放在符号表</a:t>
            </a:r>
            <a:r>
              <a:rPr lang="zh-CN" altLang="en-US" dirty="0" smtClean="0">
                <a:latin typeface="宋体" pitchFamily="2" charset="-122"/>
              </a:rPr>
              <a:t>中。</a:t>
            </a:r>
            <a:endParaRPr lang="zh-CN" altLang="en-US" dirty="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up)">
                                      <p:cBhvr>
                                        <p:cTn id="7" dur="500"/>
                                        <p:tgtEl>
                                          <p:spTgt spid="369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wipe(up)">
                                      <p:cBhvr>
                                        <p:cTn id="12" dur="500"/>
                                        <p:tgtEl>
                                          <p:spTgt spid="369667">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69667">
                                            <p:txEl>
                                              <p:pRg st="2" end="2"/>
                                            </p:txEl>
                                          </p:spTgt>
                                        </p:tgtEl>
                                        <p:attrNameLst>
                                          <p:attrName>style.visibility</p:attrName>
                                        </p:attrNameLst>
                                      </p:cBhvr>
                                      <p:to>
                                        <p:strVal val="visible"/>
                                      </p:to>
                                    </p:set>
                                    <p:animEffect transition="in" filter="wipe(up)">
                                      <p:cBhvr>
                                        <p:cTn id="16" dur="500"/>
                                        <p:tgtEl>
                                          <p:spTgt spid="369667">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69667">
                                            <p:txEl>
                                              <p:pRg st="3" end="3"/>
                                            </p:txEl>
                                          </p:spTgt>
                                        </p:tgtEl>
                                        <p:attrNameLst>
                                          <p:attrName>style.visibility</p:attrName>
                                        </p:attrNameLst>
                                      </p:cBhvr>
                                      <p:to>
                                        <p:strVal val="visible"/>
                                      </p:to>
                                    </p:set>
                                    <p:animEffect transition="in" filter="wipe(up)">
                                      <p:cBhvr>
                                        <p:cTn id="20" dur="500"/>
                                        <p:tgtEl>
                                          <p:spTgt spid="36966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9667">
                                            <p:txEl>
                                              <p:pRg st="4" end="4"/>
                                            </p:txEl>
                                          </p:spTgt>
                                        </p:tgtEl>
                                        <p:attrNameLst>
                                          <p:attrName>style.visibility</p:attrName>
                                        </p:attrNameLst>
                                      </p:cBhvr>
                                      <p:to>
                                        <p:strVal val="visible"/>
                                      </p:to>
                                    </p:set>
                                    <p:animEffect transition="in" filter="wipe(up)">
                                      <p:cBhvr>
                                        <p:cTn id="25" dur="500"/>
                                        <p:tgtEl>
                                          <p:spTgt spid="36966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69667">
                                            <p:txEl>
                                              <p:pRg st="5" end="5"/>
                                            </p:txEl>
                                          </p:spTgt>
                                        </p:tgtEl>
                                        <p:attrNameLst>
                                          <p:attrName>style.visibility</p:attrName>
                                        </p:attrNameLst>
                                      </p:cBhvr>
                                      <p:to>
                                        <p:strVal val="visible"/>
                                      </p:to>
                                    </p:set>
                                    <p:animEffect transition="in" filter="wipe(up)">
                                      <p:cBhvr>
                                        <p:cTn id="30" dur="500"/>
                                        <p:tgtEl>
                                          <p:spTgt spid="369667">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69667">
                                            <p:txEl>
                                              <p:pRg st="6" end="6"/>
                                            </p:txEl>
                                          </p:spTgt>
                                        </p:tgtEl>
                                        <p:attrNameLst>
                                          <p:attrName>style.visibility</p:attrName>
                                        </p:attrNameLst>
                                      </p:cBhvr>
                                      <p:to>
                                        <p:strVal val="visible"/>
                                      </p:to>
                                    </p:set>
                                    <p:animEffect transition="in" filter="wipe(up)">
                                      <p:cBhvr>
                                        <p:cTn id="34" dur="500"/>
                                        <p:tgtEl>
                                          <p:spTgt spid="369667">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69667">
                                            <p:txEl>
                                              <p:pRg st="7" end="7"/>
                                            </p:txEl>
                                          </p:spTgt>
                                        </p:tgtEl>
                                        <p:attrNameLst>
                                          <p:attrName>style.visibility</p:attrName>
                                        </p:attrNameLst>
                                      </p:cBhvr>
                                      <p:to>
                                        <p:strVal val="visible"/>
                                      </p:to>
                                    </p:set>
                                    <p:animEffect transition="in" filter="wipe(up)">
                                      <p:cBhvr>
                                        <p:cTn id="38" dur="500"/>
                                        <p:tgtEl>
                                          <p:spTgt spid="369667">
                                            <p:txEl>
                                              <p:pRg st="7" end="7"/>
                                            </p:txEl>
                                          </p:spTgt>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369667">
                                            <p:txEl>
                                              <p:pRg st="8" end="8"/>
                                            </p:txEl>
                                          </p:spTgt>
                                        </p:tgtEl>
                                        <p:attrNameLst>
                                          <p:attrName>style.visibility</p:attrName>
                                        </p:attrNameLst>
                                      </p:cBhvr>
                                      <p:to>
                                        <p:strVal val="visible"/>
                                      </p:to>
                                    </p:set>
                                    <p:animEffect transition="in" filter="wipe(up)">
                                      <p:cBhvr>
                                        <p:cTn id="42" dur="500"/>
                                        <p:tgtEl>
                                          <p:spTgt spid="369667">
                                            <p:txEl>
                                              <p:pRg st="8" end="8"/>
                                            </p:txEl>
                                          </p:spTgt>
                                        </p:tgtEl>
                                      </p:cBhvr>
                                    </p:animEffect>
                                  </p:child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369667">
                                            <p:txEl>
                                              <p:pRg st="9" end="9"/>
                                            </p:txEl>
                                          </p:spTgt>
                                        </p:tgtEl>
                                        <p:attrNameLst>
                                          <p:attrName>style.visibility</p:attrName>
                                        </p:attrNameLst>
                                      </p:cBhvr>
                                      <p:to>
                                        <p:strVal val="visible"/>
                                      </p:to>
                                    </p:set>
                                    <p:animEffect transition="in" filter="wipe(up)">
                                      <p:cBhvr>
                                        <p:cTn id="46" dur="500"/>
                                        <p:tgtEl>
                                          <p:spTgt spid="369667">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69667">
                                            <p:txEl>
                                              <p:pRg st="10" end="10"/>
                                            </p:txEl>
                                          </p:spTgt>
                                        </p:tgtEl>
                                        <p:attrNameLst>
                                          <p:attrName>style.visibility</p:attrName>
                                        </p:attrNameLst>
                                      </p:cBhvr>
                                      <p:to>
                                        <p:strVal val="visible"/>
                                      </p:to>
                                    </p:set>
                                    <p:animEffect transition="in" filter="wipe(up)">
                                      <p:cBhvr>
                                        <p:cTn id="51" dur="500"/>
                                        <p:tgtEl>
                                          <p:spTgt spid="3696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uiExpand="1"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745247-1ACF-4E5A-922A-711AD3B12A36}" type="slidenum">
              <a:rPr lang="en-US" altLang="zh-CN"/>
              <a:pPr/>
              <a:t>31</a:t>
            </a:fld>
            <a:endParaRPr lang="en-US" altLang="zh-CN"/>
          </a:p>
        </p:txBody>
      </p:sp>
      <p:sp>
        <p:nvSpPr>
          <p:cNvPr id="371714" name="Rectangle 2"/>
          <p:cNvSpPr>
            <a:spLocks noGrp="1" noChangeArrowheads="1"/>
          </p:cNvSpPr>
          <p:nvPr>
            <p:ph type="title"/>
          </p:nvPr>
        </p:nvSpPr>
        <p:spPr>
          <a:xfrm>
            <a:off x="304800" y="152400"/>
            <a:ext cx="8610600" cy="782638"/>
          </a:xfrm>
        </p:spPr>
        <p:txBody>
          <a:bodyPr/>
          <a:lstStyle/>
          <a:p>
            <a:r>
              <a:rPr lang="zh-CN" altLang="en-US" dirty="0">
                <a:latin typeface="Times New Roman" panose="02020603050405020304" pitchFamily="18" charset="0"/>
                <a:cs typeface="Times New Roman" panose="02020603050405020304" pitchFamily="18" charset="0"/>
              </a:rPr>
              <a:t>函数</a:t>
            </a:r>
            <a:r>
              <a:rPr lang="en-US" altLang="zh-CN" dirty="0" err="1" smtClean="0">
                <a:latin typeface="Times New Roman" panose="02020603050405020304" pitchFamily="18" charset="0"/>
                <a:cs typeface="Times New Roman" panose="02020603050405020304" pitchFamily="18" charset="0"/>
              </a:rPr>
              <a:t>getreg</a:t>
            </a:r>
            <a:r>
              <a:rPr lang="en-US" altLang="zh-CN" dirty="0" smtClean="0">
                <a:latin typeface="Times New Roman" panose="02020603050405020304" pitchFamily="18" charset="0"/>
                <a:cs typeface="Times New Roman" panose="02020603050405020304" pitchFamily="18" charset="0"/>
              </a:rPr>
              <a:t>(s)</a:t>
            </a:r>
            <a:endParaRPr lang="en-US" altLang="zh-CN" dirty="0">
              <a:latin typeface="Times New Roman" panose="02020603050405020304" pitchFamily="18" charset="0"/>
              <a:cs typeface="Times New Roman" panose="02020603050405020304" pitchFamily="18" charset="0"/>
            </a:endParaRPr>
          </a:p>
        </p:txBody>
      </p:sp>
      <p:sp>
        <p:nvSpPr>
          <p:cNvPr id="371715" name="Rectangle 3"/>
          <p:cNvSpPr>
            <a:spLocks noGrp="1" noChangeArrowheads="1"/>
          </p:cNvSpPr>
          <p:nvPr>
            <p:ph type="body" idx="1"/>
          </p:nvPr>
        </p:nvSpPr>
        <p:spPr>
          <a:xfrm>
            <a:off x="323850" y="1043734"/>
            <a:ext cx="8496300" cy="5625353"/>
          </a:xfrm>
        </p:spPr>
        <p:txBody>
          <a:bodyPr/>
          <a:lstStyle/>
          <a:p>
            <a:pPr>
              <a:lnSpc>
                <a:spcPct val="110000"/>
              </a:lnSpc>
              <a:spcBef>
                <a:spcPts val="0"/>
              </a:spcBef>
            </a:pPr>
            <a:r>
              <a:rPr lang="zh-CN" altLang="en-US" sz="2400" dirty="0">
                <a:latin typeface="Times New Roman" panose="02020603050405020304" pitchFamily="18" charset="0"/>
                <a:cs typeface="Times New Roman" panose="02020603050405020304" pitchFamily="18" charset="0"/>
              </a:rPr>
              <a:t>输入：三地址语句 </a:t>
            </a:r>
            <a:r>
              <a:rPr lang="en-US" altLang="zh-CN" sz="2400" dirty="0">
                <a:latin typeface="Times New Roman" panose="02020603050405020304" pitchFamily="18" charset="0"/>
                <a:cs typeface="Times New Roman" panose="02020603050405020304" pitchFamily="18" charset="0"/>
              </a:rPr>
              <a:t>x:=y op z</a:t>
            </a:r>
          </a:p>
          <a:p>
            <a:pPr>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输出：存放</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值的地址</a:t>
            </a:r>
            <a:r>
              <a:rPr lang="en-US" altLang="zh-CN" sz="2400" dirty="0">
                <a:latin typeface="Times New Roman" panose="02020603050405020304" pitchFamily="18" charset="0"/>
                <a:cs typeface="Times New Roman" panose="02020603050405020304" pitchFamily="18" charset="0"/>
              </a:rPr>
              <a:t>L</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a:t>
            </a:r>
            <a:r>
              <a:rPr lang="zh-CN" altLang="en-US" sz="2400" dirty="0">
                <a:latin typeface="Times New Roman" panose="02020603050405020304" pitchFamily="18" charset="0"/>
                <a:cs typeface="Times New Roman" panose="02020603050405020304" pitchFamily="18" charset="0"/>
              </a:rPr>
              <a:t>或者是寄存器，或者是存储单元）</a:t>
            </a:r>
          </a:p>
          <a:p>
            <a:pPr>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数据结构：寄存器描述符、名字</a:t>
            </a:r>
            <a:r>
              <a:rPr lang="zh-CN" altLang="en-US" sz="2400" dirty="0">
                <a:latin typeface="Times New Roman" panose="02020603050405020304" pitchFamily="18" charset="0"/>
                <a:cs typeface="Times New Roman" panose="02020603050405020304" pitchFamily="18" charset="0"/>
              </a:rPr>
              <a:t>的地址</a:t>
            </a:r>
            <a:r>
              <a:rPr lang="zh-CN" altLang="en-US" sz="2400" dirty="0" smtClean="0">
                <a:latin typeface="Times New Roman" panose="02020603050405020304" pitchFamily="18" charset="0"/>
                <a:cs typeface="Times New Roman" panose="02020603050405020304" pitchFamily="18" charset="0"/>
              </a:rPr>
              <a:t>描述符</a:t>
            </a:r>
            <a:endParaRPr lang="en-US" altLang="zh-CN" sz="2400" dirty="0" smtClean="0">
              <a:latin typeface="Times New Roman" panose="02020603050405020304" pitchFamily="18" charset="0"/>
              <a:cs typeface="Times New Roman" panose="02020603050405020304" pitchFamily="18" charset="0"/>
            </a:endParaRPr>
          </a:p>
          <a:p>
            <a:pPr>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算法</a:t>
            </a:r>
            <a:endParaRPr lang="zh-CN" altLang="en-US" sz="2400"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switch </a:t>
            </a:r>
            <a:r>
              <a:rPr lang="zh-CN" altLang="zh-CN" dirty="0">
                <a:latin typeface="Times New Roman" panose="02020603050405020304" pitchFamily="18" charset="0"/>
                <a:cs typeface="Times New Roman" panose="02020603050405020304" pitchFamily="18" charset="0"/>
              </a:rPr>
              <a:t>参数语句</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case </a:t>
            </a:r>
            <a:r>
              <a:rPr lang="zh-CN" altLang="zh-CN" dirty="0">
                <a:latin typeface="Times New Roman" panose="02020603050405020304" pitchFamily="18" charset="0"/>
                <a:cs typeface="Times New Roman" panose="02020603050405020304" pitchFamily="18" charset="0"/>
              </a:rPr>
              <a:t>形如</a:t>
            </a:r>
            <a:r>
              <a:rPr lang="en-US" altLang="zh-CN" dirty="0">
                <a:latin typeface="Times New Roman" panose="02020603050405020304" pitchFamily="18" charset="0"/>
                <a:cs typeface="Times New Roman" panose="02020603050405020304" pitchFamily="18" charset="0"/>
              </a:rPr>
              <a:t>x:=y op z</a:t>
            </a:r>
            <a:r>
              <a:rPr lang="zh-CN" altLang="zh-CN" dirty="0">
                <a:latin typeface="Times New Roman" panose="02020603050405020304" pitchFamily="18" charset="0"/>
                <a:cs typeface="Times New Roman" panose="02020603050405020304" pitchFamily="18" charset="0"/>
              </a:rPr>
              <a:t>的赋值语句：</a:t>
            </a: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case </a:t>
            </a:r>
            <a:r>
              <a:rPr lang="zh-CN" altLang="zh-CN" dirty="0">
                <a:latin typeface="Times New Roman" panose="02020603050405020304" pitchFamily="18" charset="0"/>
                <a:cs typeface="Times New Roman" panose="02020603050405020304" pitchFamily="18" charset="0"/>
              </a:rPr>
              <a:t>形如</a:t>
            </a:r>
            <a:r>
              <a:rPr lang="en-US" altLang="zh-CN" dirty="0">
                <a:latin typeface="Times New Roman" panose="02020603050405020304" pitchFamily="18" charset="0"/>
                <a:cs typeface="Times New Roman" panose="02020603050405020304" pitchFamily="18" charset="0"/>
              </a:rPr>
              <a:t>x:= op </a:t>
            </a:r>
            <a:r>
              <a:rPr lang="en-US" altLang="zh-CN" dirty="0" smtClean="0">
                <a:latin typeface="Times New Roman" panose="02020603050405020304" pitchFamily="18" charset="0"/>
                <a:cs typeface="Times New Roman" panose="02020603050405020304" pitchFamily="18" charset="0"/>
              </a:rPr>
              <a:t>y </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赋值语句：</a:t>
            </a: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查看名字</a:t>
            </a:r>
            <a:r>
              <a:rPr lang="en-US" altLang="zh-CN" dirty="0" smtClean="0">
                <a:latin typeface="Times New Roman" panose="02020603050405020304" pitchFamily="18" charset="0"/>
                <a:cs typeface="Times New Roman" panose="02020603050405020304" pitchFamily="18" charset="0"/>
              </a:rPr>
              <a:t> y </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地址描述符</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if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的值存放在寄存器</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查看</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的寄存器描述符；</a:t>
            </a: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if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中仅有名字</a:t>
            </a:r>
            <a:r>
              <a:rPr lang="en-US" altLang="zh-CN" dirty="0">
                <a:latin typeface="Times New Roman" panose="02020603050405020304" pitchFamily="18" charset="0"/>
                <a:cs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的值）</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查看</a:t>
            </a:r>
            <a:r>
              <a:rPr lang="zh-CN" altLang="zh-CN" dirty="0">
                <a:latin typeface="Times New Roman" panose="02020603050405020304" pitchFamily="18" charset="0"/>
                <a:cs typeface="Times New Roman" panose="02020603050405020304" pitchFamily="18" charset="0"/>
              </a:rPr>
              <a:t>名字</a:t>
            </a:r>
            <a:r>
              <a:rPr lang="en-US" altLang="zh-CN" dirty="0">
                <a:latin typeface="Times New Roman" panose="02020603050405020304" pitchFamily="18" charset="0"/>
                <a:cs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的下次引用信息和活跃信息</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if </a:t>
            </a:r>
            <a:r>
              <a:rPr lang="zh-CN" altLang="zh-CN" dirty="0">
                <a:latin typeface="Times New Roman" panose="02020603050405020304" pitchFamily="18" charset="0"/>
                <a:cs typeface="Times New Roman" panose="02020603050405020304" pitchFamily="18" charset="0"/>
              </a:rPr>
              <a:t>（名字</a:t>
            </a:r>
            <a:r>
              <a:rPr lang="en-US" altLang="zh-CN" dirty="0">
                <a:latin typeface="Times New Roman" panose="02020603050405020304" pitchFamily="18" charset="0"/>
                <a:cs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无下次引用，且非活跃）</a:t>
            </a:r>
            <a:r>
              <a:rPr lang="en-US" altLang="zh-CN" dirty="0">
                <a:latin typeface="Times New Roman" panose="02020603050405020304" pitchFamily="18" charset="0"/>
                <a:cs typeface="Times New Roman" panose="02020603050405020304" pitchFamily="18" charset="0"/>
              </a:rPr>
              <a:t>return R;</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spcBef>
                <a:spcPts val="0"/>
              </a:spcBef>
              <a:buNone/>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wipe(up)">
                                      <p:cBhvr>
                                        <p:cTn id="7" dur="500"/>
                                        <p:tgtEl>
                                          <p:spTgt spid="371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15">
                                            <p:txEl>
                                              <p:pRg st="1" end="1"/>
                                            </p:txEl>
                                          </p:spTgt>
                                        </p:tgtEl>
                                        <p:attrNameLst>
                                          <p:attrName>style.visibility</p:attrName>
                                        </p:attrNameLst>
                                      </p:cBhvr>
                                      <p:to>
                                        <p:strVal val="visible"/>
                                      </p:to>
                                    </p:set>
                                    <p:animEffect transition="in" filter="wipe(up)">
                                      <p:cBhvr>
                                        <p:cTn id="12" dur="500"/>
                                        <p:tgtEl>
                                          <p:spTgt spid="371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1715">
                                            <p:txEl>
                                              <p:pRg st="2" end="2"/>
                                            </p:txEl>
                                          </p:spTgt>
                                        </p:tgtEl>
                                        <p:attrNameLst>
                                          <p:attrName>style.visibility</p:attrName>
                                        </p:attrNameLst>
                                      </p:cBhvr>
                                      <p:to>
                                        <p:strVal val="visible"/>
                                      </p:to>
                                    </p:set>
                                    <p:animEffect transition="in" filter="wipe(up)">
                                      <p:cBhvr>
                                        <p:cTn id="17" dur="500"/>
                                        <p:tgtEl>
                                          <p:spTgt spid="371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1715">
                                            <p:txEl>
                                              <p:pRg st="3" end="3"/>
                                            </p:txEl>
                                          </p:spTgt>
                                        </p:tgtEl>
                                        <p:attrNameLst>
                                          <p:attrName>style.visibility</p:attrName>
                                        </p:attrNameLst>
                                      </p:cBhvr>
                                      <p:to>
                                        <p:strVal val="visible"/>
                                      </p:to>
                                    </p:set>
                                    <p:animEffect transition="in" filter="wipe(up)">
                                      <p:cBhvr>
                                        <p:cTn id="22" dur="500"/>
                                        <p:tgtEl>
                                          <p:spTgt spid="371715">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71715">
                                            <p:txEl>
                                              <p:pRg st="4" end="4"/>
                                            </p:txEl>
                                          </p:spTgt>
                                        </p:tgtEl>
                                        <p:attrNameLst>
                                          <p:attrName>style.visibility</p:attrName>
                                        </p:attrNameLst>
                                      </p:cBhvr>
                                      <p:to>
                                        <p:strVal val="visible"/>
                                      </p:to>
                                    </p:set>
                                    <p:animEffect transition="in" filter="wipe(up)">
                                      <p:cBhvr>
                                        <p:cTn id="26" dur="500"/>
                                        <p:tgtEl>
                                          <p:spTgt spid="371715">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71715">
                                            <p:txEl>
                                              <p:pRg st="5" end="5"/>
                                            </p:txEl>
                                          </p:spTgt>
                                        </p:tgtEl>
                                        <p:attrNameLst>
                                          <p:attrName>style.visibility</p:attrName>
                                        </p:attrNameLst>
                                      </p:cBhvr>
                                      <p:to>
                                        <p:strVal val="visible"/>
                                      </p:to>
                                    </p:set>
                                    <p:animEffect transition="in" filter="wipe(up)">
                                      <p:cBhvr>
                                        <p:cTn id="30" dur="500"/>
                                        <p:tgtEl>
                                          <p:spTgt spid="371715">
                                            <p:txEl>
                                              <p:pRg st="5" end="5"/>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371715">
                                            <p:txEl>
                                              <p:pRg st="6" end="6"/>
                                            </p:txEl>
                                          </p:spTgt>
                                        </p:tgtEl>
                                        <p:attrNameLst>
                                          <p:attrName>style.visibility</p:attrName>
                                        </p:attrNameLst>
                                      </p:cBhvr>
                                      <p:to>
                                        <p:strVal val="visible"/>
                                      </p:to>
                                    </p:set>
                                    <p:animEffect transition="in" filter="wipe(up)">
                                      <p:cBhvr>
                                        <p:cTn id="34" dur="500"/>
                                        <p:tgtEl>
                                          <p:spTgt spid="371715">
                                            <p:txEl>
                                              <p:pRg st="6" end="6"/>
                                            </p:txEl>
                                          </p:spTgt>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371715">
                                            <p:txEl>
                                              <p:pRg st="7" end="7"/>
                                            </p:txEl>
                                          </p:spTgt>
                                        </p:tgtEl>
                                        <p:attrNameLst>
                                          <p:attrName>style.visibility</p:attrName>
                                        </p:attrNameLst>
                                      </p:cBhvr>
                                      <p:to>
                                        <p:strVal val="visible"/>
                                      </p:to>
                                    </p:set>
                                    <p:animEffect transition="in" filter="wipe(up)">
                                      <p:cBhvr>
                                        <p:cTn id="38" dur="500"/>
                                        <p:tgtEl>
                                          <p:spTgt spid="371715">
                                            <p:txEl>
                                              <p:pRg st="7" end="7"/>
                                            </p:txEl>
                                          </p:spTgt>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371715">
                                            <p:txEl>
                                              <p:pRg st="8" end="8"/>
                                            </p:txEl>
                                          </p:spTgt>
                                        </p:tgtEl>
                                        <p:attrNameLst>
                                          <p:attrName>style.visibility</p:attrName>
                                        </p:attrNameLst>
                                      </p:cBhvr>
                                      <p:to>
                                        <p:strVal val="visible"/>
                                      </p:to>
                                    </p:set>
                                    <p:animEffect transition="in" filter="wipe(up)">
                                      <p:cBhvr>
                                        <p:cTn id="42" dur="500"/>
                                        <p:tgtEl>
                                          <p:spTgt spid="371715">
                                            <p:txEl>
                                              <p:pRg st="8" end="8"/>
                                            </p:txEl>
                                          </p:spTgt>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371715">
                                            <p:txEl>
                                              <p:pRg st="9" end="9"/>
                                            </p:txEl>
                                          </p:spTgt>
                                        </p:tgtEl>
                                        <p:attrNameLst>
                                          <p:attrName>style.visibility</p:attrName>
                                        </p:attrNameLst>
                                      </p:cBhvr>
                                      <p:to>
                                        <p:strVal val="visible"/>
                                      </p:to>
                                    </p:set>
                                    <p:animEffect transition="in" filter="wipe(up)">
                                      <p:cBhvr>
                                        <p:cTn id="46" dur="500"/>
                                        <p:tgtEl>
                                          <p:spTgt spid="371715">
                                            <p:txEl>
                                              <p:pRg st="9" end="9"/>
                                            </p:txEl>
                                          </p:spTgt>
                                        </p:tgtEl>
                                      </p:cBhvr>
                                    </p:animEffect>
                                  </p:childTnLst>
                                </p:cTn>
                              </p:par>
                            </p:childTnLst>
                          </p:cTn>
                        </p:par>
                        <p:par>
                          <p:cTn id="47" fill="hold">
                            <p:stCondLst>
                              <p:cond delay="3500"/>
                            </p:stCondLst>
                            <p:childTnLst>
                              <p:par>
                                <p:cTn id="48" presetID="22" presetClass="entr" presetSubtype="1" fill="hold" grpId="0" nodeType="afterEffect">
                                  <p:stCondLst>
                                    <p:cond delay="0"/>
                                  </p:stCondLst>
                                  <p:childTnLst>
                                    <p:set>
                                      <p:cBhvr>
                                        <p:cTn id="49" dur="1" fill="hold">
                                          <p:stCondLst>
                                            <p:cond delay="0"/>
                                          </p:stCondLst>
                                        </p:cTn>
                                        <p:tgtEl>
                                          <p:spTgt spid="371715">
                                            <p:txEl>
                                              <p:pRg st="10" end="10"/>
                                            </p:txEl>
                                          </p:spTgt>
                                        </p:tgtEl>
                                        <p:attrNameLst>
                                          <p:attrName>style.visibility</p:attrName>
                                        </p:attrNameLst>
                                      </p:cBhvr>
                                      <p:to>
                                        <p:strVal val="visible"/>
                                      </p:to>
                                    </p:set>
                                    <p:animEffect transition="in" filter="wipe(up)">
                                      <p:cBhvr>
                                        <p:cTn id="50" dur="500"/>
                                        <p:tgtEl>
                                          <p:spTgt spid="371715">
                                            <p:txEl>
                                              <p:pRg st="10" end="10"/>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371715">
                                            <p:txEl>
                                              <p:pRg st="11" end="11"/>
                                            </p:txEl>
                                          </p:spTgt>
                                        </p:tgtEl>
                                        <p:attrNameLst>
                                          <p:attrName>style.visibility</p:attrName>
                                        </p:attrNameLst>
                                      </p:cBhvr>
                                      <p:to>
                                        <p:strVal val="visible"/>
                                      </p:to>
                                    </p:set>
                                    <p:animEffect transition="in" filter="wipe(up)">
                                      <p:cBhvr>
                                        <p:cTn id="54" dur="500"/>
                                        <p:tgtEl>
                                          <p:spTgt spid="371715">
                                            <p:txEl>
                                              <p:pRg st="11" end="11"/>
                                            </p:txEl>
                                          </p:spTgt>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371715">
                                            <p:txEl>
                                              <p:pRg st="12" end="12"/>
                                            </p:txEl>
                                          </p:spTgt>
                                        </p:tgtEl>
                                        <p:attrNameLst>
                                          <p:attrName>style.visibility</p:attrName>
                                        </p:attrNameLst>
                                      </p:cBhvr>
                                      <p:to>
                                        <p:strVal val="visible"/>
                                      </p:to>
                                    </p:set>
                                    <p:animEffect transition="in" filter="wipe(up)">
                                      <p:cBhvr>
                                        <p:cTn id="58" dur="500"/>
                                        <p:tgtEl>
                                          <p:spTgt spid="371715">
                                            <p:txEl>
                                              <p:pRg st="12" end="12"/>
                                            </p:txEl>
                                          </p:spTgt>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371715">
                                            <p:txEl>
                                              <p:pRg st="13" end="13"/>
                                            </p:txEl>
                                          </p:spTgt>
                                        </p:tgtEl>
                                        <p:attrNameLst>
                                          <p:attrName>style.visibility</p:attrName>
                                        </p:attrNameLst>
                                      </p:cBhvr>
                                      <p:to>
                                        <p:strVal val="visible"/>
                                      </p:to>
                                    </p:set>
                                    <p:animEffect transition="in" filter="wipe(up)">
                                      <p:cBhvr>
                                        <p:cTn id="62" dur="500"/>
                                        <p:tgtEl>
                                          <p:spTgt spid="371715">
                                            <p:txEl>
                                              <p:pRg st="13" end="13"/>
                                            </p:txEl>
                                          </p:spTgt>
                                        </p:tgtEl>
                                      </p:cBhvr>
                                    </p:animEffect>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371715">
                                            <p:txEl>
                                              <p:pRg st="14" end="14"/>
                                            </p:txEl>
                                          </p:spTgt>
                                        </p:tgtEl>
                                        <p:attrNameLst>
                                          <p:attrName>style.visibility</p:attrName>
                                        </p:attrNameLst>
                                      </p:cBhvr>
                                      <p:to>
                                        <p:strVal val="visible"/>
                                      </p:to>
                                    </p:set>
                                    <p:animEffect transition="in" filter="wipe(up)">
                                      <p:cBhvr>
                                        <p:cTn id="66" dur="500"/>
                                        <p:tgtEl>
                                          <p:spTgt spid="37171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745247-1ACF-4E5A-922A-711AD3B12A36}" type="slidenum">
              <a:rPr lang="en-US" altLang="zh-CN"/>
              <a:pPr/>
              <a:t>32</a:t>
            </a:fld>
            <a:endParaRPr lang="en-US" altLang="zh-CN"/>
          </a:p>
        </p:txBody>
      </p:sp>
      <p:sp>
        <p:nvSpPr>
          <p:cNvPr id="371714" name="Rectangle 2"/>
          <p:cNvSpPr>
            <a:spLocks noGrp="1" noChangeArrowheads="1"/>
          </p:cNvSpPr>
          <p:nvPr>
            <p:ph type="title"/>
          </p:nvPr>
        </p:nvSpPr>
        <p:spPr>
          <a:xfrm>
            <a:off x="304800" y="152400"/>
            <a:ext cx="8610600" cy="782638"/>
          </a:xfrm>
        </p:spPr>
        <p:txBody>
          <a:bodyPr/>
          <a:lstStyle/>
          <a:p>
            <a:r>
              <a:rPr lang="zh-CN" altLang="en-US" dirty="0">
                <a:latin typeface="Times New Roman" panose="02020603050405020304" pitchFamily="18" charset="0"/>
                <a:cs typeface="Times New Roman" panose="02020603050405020304" pitchFamily="18" charset="0"/>
              </a:rPr>
              <a:t>函数</a:t>
            </a:r>
            <a:r>
              <a:rPr lang="en-US" altLang="zh-CN" dirty="0" err="1" smtClean="0">
                <a:latin typeface="Times New Roman" panose="02020603050405020304" pitchFamily="18" charset="0"/>
                <a:cs typeface="Times New Roman" panose="02020603050405020304" pitchFamily="18" charset="0"/>
              </a:rPr>
              <a:t>getreg</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（续）</a:t>
            </a:r>
            <a:endParaRPr lang="en-US" altLang="zh-CN" dirty="0">
              <a:latin typeface="Times New Roman" panose="02020603050405020304" pitchFamily="18" charset="0"/>
              <a:cs typeface="Times New Roman" panose="02020603050405020304" pitchFamily="18" charset="0"/>
            </a:endParaRPr>
          </a:p>
        </p:txBody>
      </p:sp>
      <p:sp>
        <p:nvSpPr>
          <p:cNvPr id="371715" name="Rectangle 3"/>
          <p:cNvSpPr>
            <a:spLocks noGrp="1" noChangeArrowheads="1"/>
          </p:cNvSpPr>
          <p:nvPr>
            <p:ph type="body" idx="1"/>
          </p:nvPr>
        </p:nvSpPr>
        <p:spPr>
          <a:xfrm>
            <a:off x="323850" y="1043734"/>
            <a:ext cx="8820150" cy="5625353"/>
          </a:xfrm>
        </p:spPr>
        <p:txBody>
          <a:bodyPr/>
          <a:lstStyle/>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else </a:t>
            </a:r>
            <a:r>
              <a:rPr lang="en-US" altLang="zh-CN" dirty="0">
                <a:latin typeface="Times New Roman" panose="02020603050405020304" pitchFamily="18" charset="0"/>
                <a:cs typeface="Times New Roman" panose="02020603050405020304" pitchFamily="18" charset="0"/>
              </a:rPr>
              <a:t>if </a:t>
            </a:r>
            <a:r>
              <a:rPr lang="zh-CN" altLang="zh-CN" dirty="0">
                <a:latin typeface="Times New Roman" panose="02020603050405020304" pitchFamily="18" charset="0"/>
                <a:cs typeface="Times New Roman" panose="02020603050405020304" pitchFamily="18" charset="0"/>
              </a:rPr>
              <a:t>（存在空闲寄存器</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return R;</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else </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查看</a:t>
            </a:r>
            <a:r>
              <a:rPr lang="zh-CN" altLang="zh-CN" dirty="0">
                <a:latin typeface="Times New Roman" panose="02020603050405020304" pitchFamily="18" charset="0"/>
                <a:cs typeface="Times New Roman" panose="02020603050405020304" pitchFamily="18" charset="0"/>
              </a:rPr>
              <a:t>名字</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的下次引用信息；</a:t>
            </a: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if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有下次引用</a:t>
            </a:r>
            <a:r>
              <a:rPr lang="en-US" altLang="zh-CN" dirty="0">
                <a:latin typeface="Times New Roman" panose="02020603050405020304" pitchFamily="18" charset="0"/>
                <a:cs typeface="Times New Roman" panose="02020603050405020304" pitchFamily="18" charset="0"/>
              </a:rPr>
              <a:t> || op </a:t>
            </a:r>
            <a:r>
              <a:rPr lang="zh-CN" altLang="zh-CN" dirty="0">
                <a:latin typeface="Times New Roman" panose="02020603050405020304" pitchFamily="18" charset="0"/>
                <a:cs typeface="Times New Roman" panose="02020603050405020304" pitchFamily="18" charset="0"/>
              </a:rPr>
              <a:t>需要使用寄存器）</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选择</a:t>
            </a:r>
            <a:r>
              <a:rPr lang="zh-CN" altLang="zh-CN" dirty="0">
                <a:latin typeface="Times New Roman" panose="02020603050405020304" pitchFamily="18" charset="0"/>
                <a:cs typeface="Times New Roman" panose="02020603050405020304" pitchFamily="18" charset="0"/>
              </a:rPr>
              <a:t>一个已被占用的寄存器</a:t>
            </a:r>
            <a:r>
              <a:rPr lang="en-US" altLang="zh-CN" dirty="0">
                <a:latin typeface="Times New Roman" panose="02020603050405020304" pitchFamily="18" charset="0"/>
                <a:cs typeface="Times New Roman" panose="02020603050405020304" pitchFamily="18" charset="0"/>
              </a:rPr>
              <a:t>R;</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for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寄存器描述符中记录的每一个名字</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if </a:t>
            </a:r>
            <a:r>
              <a:rPr lang="zh-CN" altLang="zh-CN" dirty="0">
                <a:latin typeface="Times New Roman" panose="02020603050405020304" pitchFamily="18" charset="0"/>
                <a:cs typeface="Times New Roman" panose="02020603050405020304" pitchFamily="18" charset="0"/>
              </a:rPr>
              <a:t>（名字</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的值仅在寄存器</a:t>
            </a:r>
            <a:r>
              <a:rPr lang="en-US" altLang="zh-CN"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outcode</a:t>
            </a:r>
            <a:r>
              <a:rPr lang="en-US" altLang="zh-CN" dirty="0" smtClean="0">
                <a:latin typeface="Times New Roman" panose="02020603050405020304" pitchFamily="18" charset="0"/>
                <a:cs typeface="Times New Roman" panose="02020603050405020304" pitchFamily="18" charset="0"/>
              </a:rPr>
              <a:t>('MOV' </a:t>
            </a:r>
            <a:r>
              <a:rPr lang="en-US" altLang="zh-CN" dirty="0" err="1">
                <a:latin typeface="Times New Roman" panose="02020603050405020304" pitchFamily="18" charset="0"/>
                <a:cs typeface="Times New Roman" panose="02020603050405020304" pitchFamily="18" charset="0"/>
              </a:rPr>
              <a:t>Mn</a:t>
            </a:r>
            <a:r>
              <a:rPr lang="en-US" altLang="zh-CN" dirty="0">
                <a:latin typeface="Times New Roman" panose="02020603050405020304" pitchFamily="18" charset="0"/>
                <a:cs typeface="Times New Roman" panose="02020603050405020304" pitchFamily="18" charset="0"/>
              </a:rPr>
              <a:t>, R);</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更新</a:t>
            </a:r>
            <a:r>
              <a:rPr lang="zh-CN" altLang="zh-CN" dirty="0">
                <a:latin typeface="Times New Roman" panose="02020603050405020304" pitchFamily="18" charset="0"/>
                <a:cs typeface="Times New Roman" panose="02020603050405020304" pitchFamily="18" charset="0"/>
              </a:rPr>
              <a:t>名字</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的地址描述符为</a:t>
            </a:r>
            <a:r>
              <a:rPr lang="en-US" altLang="zh-CN" dirty="0" err="1">
                <a:latin typeface="Times New Roman" panose="02020603050405020304" pitchFamily="18" charset="0"/>
                <a:cs typeface="Times New Roman" panose="02020603050405020304" pitchFamily="18" charset="0"/>
              </a:rPr>
              <a:t>Mn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a:t>
            </a:r>
            <a:r>
              <a:rPr lang="en-US" altLang="zh-CN" sz="1200" dirty="0" err="1" smtClean="0">
                <a:latin typeface="Times New Roman" panose="02020603050405020304" pitchFamily="18" charset="0"/>
                <a:cs typeface="Times New Roman" panose="02020603050405020304" pitchFamily="18" charset="0"/>
              </a:rPr>
              <a:t>Mn</a:t>
            </a:r>
            <a:r>
              <a:rPr lang="zh-CN" altLang="en-US" sz="1200" dirty="0" smtClean="0">
                <a:latin typeface="Times New Roman" panose="02020603050405020304" pitchFamily="18" charset="0"/>
                <a:cs typeface="Times New Roman" panose="02020603050405020304" pitchFamily="18" charset="0"/>
              </a:rPr>
              <a:t>表示名字</a:t>
            </a:r>
            <a:r>
              <a:rPr lang="en-US" altLang="zh-CN" sz="1200" dirty="0" smtClean="0">
                <a:latin typeface="Times New Roman" panose="02020603050405020304" pitchFamily="18" charset="0"/>
                <a:cs typeface="Times New Roman" panose="02020603050405020304" pitchFamily="18" charset="0"/>
              </a:rPr>
              <a:t>n</a:t>
            </a:r>
            <a:r>
              <a:rPr lang="zh-CN" altLang="en-US" sz="1200" dirty="0" smtClean="0">
                <a:latin typeface="Times New Roman" panose="02020603050405020304" pitchFamily="18" charset="0"/>
                <a:cs typeface="Times New Roman" panose="02020603050405020304" pitchFamily="18" charset="0"/>
              </a:rPr>
              <a:t>的存储单元地址</a:t>
            </a:r>
            <a:endParaRPr lang="zh-CN" altLang="zh-CN" dirty="0" smtClean="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endParaRPr lang="zh-CN" altLang="zh-CN" dirty="0" smtClean="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return </a:t>
            </a:r>
            <a:r>
              <a:rPr lang="en-US" altLang="zh-CN" dirty="0">
                <a:latin typeface="Times New Roman" panose="02020603050405020304" pitchFamily="18" charset="0"/>
                <a:cs typeface="Times New Roman" panose="02020603050405020304" pitchFamily="18" charset="0"/>
              </a:rPr>
              <a:t>R;</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else </a:t>
            </a:r>
            <a:r>
              <a:rPr lang="en-US" altLang="zh-CN" dirty="0">
                <a:latin typeface="Times New Roman" panose="02020603050405020304" pitchFamily="18" charset="0"/>
                <a:cs typeface="Times New Roman" panose="02020603050405020304" pitchFamily="18" charset="0"/>
              </a:rPr>
              <a:t>return </a:t>
            </a:r>
            <a:r>
              <a:rPr lang="en-US" altLang="zh-CN" dirty="0" err="1">
                <a:latin typeface="Times New Roman" panose="02020603050405020304" pitchFamily="18" charset="0"/>
                <a:cs typeface="Times New Roman" panose="02020603050405020304" pitchFamily="18" charset="0"/>
              </a:rPr>
              <a:t>Mx</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Mx</a:t>
            </a:r>
            <a:r>
              <a:rPr lang="zh-CN" altLang="en-US" sz="1600" dirty="0" smtClean="0">
                <a:latin typeface="Times New Roman" panose="02020603050405020304" pitchFamily="18" charset="0"/>
                <a:cs typeface="Times New Roman" panose="02020603050405020304" pitchFamily="18" charset="0"/>
              </a:rPr>
              <a:t>表示名字</a:t>
            </a:r>
            <a:r>
              <a:rPr lang="en-US" altLang="zh-CN" sz="1600" dirty="0" smtClean="0">
                <a:latin typeface="Times New Roman" panose="02020603050405020304" pitchFamily="18" charset="0"/>
                <a:cs typeface="Times New Roman" panose="02020603050405020304" pitchFamily="18" charset="0"/>
              </a:rPr>
              <a:t>x</a:t>
            </a:r>
            <a:r>
              <a:rPr lang="zh-CN" altLang="en-US" sz="1600" dirty="0" smtClean="0">
                <a:latin typeface="Times New Roman" panose="02020603050405020304" pitchFamily="18" charset="0"/>
                <a:cs typeface="Times New Roman" panose="02020603050405020304" pitchFamily="18" charset="0"/>
              </a:rPr>
              <a:t>的存储单元地址</a:t>
            </a:r>
            <a:endParaRPr lang="zh-CN" altLang="zh-CN" dirty="0">
              <a:latin typeface="Times New Roman" panose="02020603050405020304" pitchFamily="18" charset="0"/>
              <a:cs typeface="Times New Roman" panose="02020603050405020304" pitchFamily="18" charset="0"/>
            </a:endParaRPr>
          </a:p>
          <a:p>
            <a:pPr marL="457200" lvl="1" indent="0">
              <a:spcBef>
                <a:spcPts val="0"/>
              </a:spcBef>
              <a:buNone/>
            </a:pPr>
            <a:r>
              <a:rPr lang="en-US" altLang="zh-CN" dirty="0" smtClean="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5641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wipe(up)">
                                      <p:cBhvr>
                                        <p:cTn id="7" dur="500"/>
                                        <p:tgtEl>
                                          <p:spTgt spid="3717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1715">
                                            <p:txEl>
                                              <p:pRg st="1" end="1"/>
                                            </p:txEl>
                                          </p:spTgt>
                                        </p:tgtEl>
                                        <p:attrNameLst>
                                          <p:attrName>style.visibility</p:attrName>
                                        </p:attrNameLst>
                                      </p:cBhvr>
                                      <p:to>
                                        <p:strVal val="visible"/>
                                      </p:to>
                                    </p:set>
                                    <p:animEffect transition="in" filter="wipe(up)">
                                      <p:cBhvr>
                                        <p:cTn id="11" dur="500"/>
                                        <p:tgtEl>
                                          <p:spTgt spid="37171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1715">
                                            <p:txEl>
                                              <p:pRg st="2" end="2"/>
                                            </p:txEl>
                                          </p:spTgt>
                                        </p:tgtEl>
                                        <p:attrNameLst>
                                          <p:attrName>style.visibility</p:attrName>
                                        </p:attrNameLst>
                                      </p:cBhvr>
                                      <p:to>
                                        <p:strVal val="visible"/>
                                      </p:to>
                                    </p:set>
                                    <p:animEffect transition="in" filter="wipe(up)">
                                      <p:cBhvr>
                                        <p:cTn id="15" dur="500"/>
                                        <p:tgtEl>
                                          <p:spTgt spid="37171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1715">
                                            <p:txEl>
                                              <p:pRg st="3" end="3"/>
                                            </p:txEl>
                                          </p:spTgt>
                                        </p:tgtEl>
                                        <p:attrNameLst>
                                          <p:attrName>style.visibility</p:attrName>
                                        </p:attrNameLst>
                                      </p:cBhvr>
                                      <p:to>
                                        <p:strVal val="visible"/>
                                      </p:to>
                                    </p:set>
                                    <p:animEffect transition="in" filter="wipe(up)">
                                      <p:cBhvr>
                                        <p:cTn id="19" dur="500"/>
                                        <p:tgtEl>
                                          <p:spTgt spid="371715">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1715">
                                            <p:txEl>
                                              <p:pRg st="4" end="4"/>
                                            </p:txEl>
                                          </p:spTgt>
                                        </p:tgtEl>
                                        <p:attrNameLst>
                                          <p:attrName>style.visibility</p:attrName>
                                        </p:attrNameLst>
                                      </p:cBhvr>
                                      <p:to>
                                        <p:strVal val="visible"/>
                                      </p:to>
                                    </p:set>
                                    <p:animEffect transition="in" filter="wipe(up)">
                                      <p:cBhvr>
                                        <p:cTn id="23" dur="500"/>
                                        <p:tgtEl>
                                          <p:spTgt spid="37171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1715">
                                            <p:txEl>
                                              <p:pRg st="5" end="5"/>
                                            </p:txEl>
                                          </p:spTgt>
                                        </p:tgtEl>
                                        <p:attrNameLst>
                                          <p:attrName>style.visibility</p:attrName>
                                        </p:attrNameLst>
                                      </p:cBhvr>
                                      <p:to>
                                        <p:strVal val="visible"/>
                                      </p:to>
                                    </p:set>
                                    <p:animEffect transition="in" filter="wipe(up)">
                                      <p:cBhvr>
                                        <p:cTn id="27" dur="500"/>
                                        <p:tgtEl>
                                          <p:spTgt spid="371715">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1715">
                                            <p:txEl>
                                              <p:pRg st="6" end="6"/>
                                            </p:txEl>
                                          </p:spTgt>
                                        </p:tgtEl>
                                        <p:attrNameLst>
                                          <p:attrName>style.visibility</p:attrName>
                                        </p:attrNameLst>
                                      </p:cBhvr>
                                      <p:to>
                                        <p:strVal val="visible"/>
                                      </p:to>
                                    </p:set>
                                    <p:animEffect transition="in" filter="wipe(up)">
                                      <p:cBhvr>
                                        <p:cTn id="31" dur="500"/>
                                        <p:tgtEl>
                                          <p:spTgt spid="371715">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71715">
                                            <p:txEl>
                                              <p:pRg st="7" end="7"/>
                                            </p:txEl>
                                          </p:spTgt>
                                        </p:tgtEl>
                                        <p:attrNameLst>
                                          <p:attrName>style.visibility</p:attrName>
                                        </p:attrNameLst>
                                      </p:cBhvr>
                                      <p:to>
                                        <p:strVal val="visible"/>
                                      </p:to>
                                    </p:set>
                                    <p:animEffect transition="in" filter="wipe(up)">
                                      <p:cBhvr>
                                        <p:cTn id="35" dur="500"/>
                                        <p:tgtEl>
                                          <p:spTgt spid="371715">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71715">
                                            <p:txEl>
                                              <p:pRg st="8" end="8"/>
                                            </p:txEl>
                                          </p:spTgt>
                                        </p:tgtEl>
                                        <p:attrNameLst>
                                          <p:attrName>style.visibility</p:attrName>
                                        </p:attrNameLst>
                                      </p:cBhvr>
                                      <p:to>
                                        <p:strVal val="visible"/>
                                      </p:to>
                                    </p:set>
                                    <p:animEffect transition="in" filter="wipe(up)">
                                      <p:cBhvr>
                                        <p:cTn id="39" dur="500"/>
                                        <p:tgtEl>
                                          <p:spTgt spid="371715">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71715">
                                            <p:txEl>
                                              <p:pRg st="9" end="9"/>
                                            </p:txEl>
                                          </p:spTgt>
                                        </p:tgtEl>
                                        <p:attrNameLst>
                                          <p:attrName>style.visibility</p:attrName>
                                        </p:attrNameLst>
                                      </p:cBhvr>
                                      <p:to>
                                        <p:strVal val="visible"/>
                                      </p:to>
                                    </p:set>
                                    <p:animEffect transition="in" filter="wipe(up)">
                                      <p:cBhvr>
                                        <p:cTn id="43" dur="500"/>
                                        <p:tgtEl>
                                          <p:spTgt spid="371715">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71715">
                                            <p:txEl>
                                              <p:pRg st="10" end="10"/>
                                            </p:txEl>
                                          </p:spTgt>
                                        </p:tgtEl>
                                        <p:attrNameLst>
                                          <p:attrName>style.visibility</p:attrName>
                                        </p:attrNameLst>
                                      </p:cBhvr>
                                      <p:to>
                                        <p:strVal val="visible"/>
                                      </p:to>
                                    </p:set>
                                    <p:animEffect transition="in" filter="wipe(up)">
                                      <p:cBhvr>
                                        <p:cTn id="47" dur="500"/>
                                        <p:tgtEl>
                                          <p:spTgt spid="371715">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71715">
                                            <p:txEl>
                                              <p:pRg st="11" end="11"/>
                                            </p:txEl>
                                          </p:spTgt>
                                        </p:tgtEl>
                                        <p:attrNameLst>
                                          <p:attrName>style.visibility</p:attrName>
                                        </p:attrNameLst>
                                      </p:cBhvr>
                                      <p:to>
                                        <p:strVal val="visible"/>
                                      </p:to>
                                    </p:set>
                                    <p:animEffect transition="in" filter="wipe(up)">
                                      <p:cBhvr>
                                        <p:cTn id="51" dur="500"/>
                                        <p:tgtEl>
                                          <p:spTgt spid="371715">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371715">
                                            <p:txEl>
                                              <p:pRg st="12" end="12"/>
                                            </p:txEl>
                                          </p:spTgt>
                                        </p:tgtEl>
                                        <p:attrNameLst>
                                          <p:attrName>style.visibility</p:attrName>
                                        </p:attrNameLst>
                                      </p:cBhvr>
                                      <p:to>
                                        <p:strVal val="visible"/>
                                      </p:to>
                                    </p:set>
                                    <p:animEffect transition="in" filter="wipe(up)">
                                      <p:cBhvr>
                                        <p:cTn id="55" dur="500"/>
                                        <p:tgtEl>
                                          <p:spTgt spid="371715">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371715">
                                            <p:txEl>
                                              <p:pRg st="13" end="13"/>
                                            </p:txEl>
                                          </p:spTgt>
                                        </p:tgtEl>
                                        <p:attrNameLst>
                                          <p:attrName>style.visibility</p:attrName>
                                        </p:attrNameLst>
                                      </p:cBhvr>
                                      <p:to>
                                        <p:strVal val="visible"/>
                                      </p:to>
                                    </p:set>
                                    <p:animEffect transition="in" filter="wipe(up)">
                                      <p:cBhvr>
                                        <p:cTn id="59" dur="500"/>
                                        <p:tgtEl>
                                          <p:spTgt spid="3717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C11002-2CA6-4B93-9F55-4F537E0D677E}" type="slidenum">
              <a:rPr lang="en-US" altLang="zh-CN"/>
              <a:pPr/>
              <a:t>33</a:t>
            </a:fld>
            <a:endParaRPr lang="en-US" altLang="zh-CN"/>
          </a:p>
        </p:txBody>
      </p:sp>
      <p:sp>
        <p:nvSpPr>
          <p:cNvPr id="373762" name="Rectangle 2"/>
          <p:cNvSpPr>
            <a:spLocks noGrp="1" noChangeArrowheads="1"/>
          </p:cNvSpPr>
          <p:nvPr>
            <p:ph type="title"/>
          </p:nvPr>
        </p:nvSpPr>
        <p:spPr>
          <a:xfrm>
            <a:off x="304800" y="152400"/>
            <a:ext cx="8610600" cy="614363"/>
          </a:xfrm>
        </p:spPr>
        <p:txBody>
          <a:bodyPr/>
          <a:lstStyle/>
          <a:p>
            <a:r>
              <a:rPr lang="zh-CN" altLang="en-US" dirty="0">
                <a:latin typeface="Verdana" pitchFamily="34" charset="0"/>
              </a:rPr>
              <a:t>代码生成算法</a:t>
            </a:r>
          </a:p>
        </p:txBody>
      </p:sp>
      <p:sp>
        <p:nvSpPr>
          <p:cNvPr id="373763" name="Rectangle 3"/>
          <p:cNvSpPr>
            <a:spLocks noGrp="1" noChangeArrowheads="1"/>
          </p:cNvSpPr>
          <p:nvPr>
            <p:ph type="body" idx="1"/>
          </p:nvPr>
        </p:nvSpPr>
        <p:spPr>
          <a:xfrm>
            <a:off x="323850" y="836613"/>
            <a:ext cx="8820150" cy="5832475"/>
          </a:xfrm>
        </p:spPr>
        <p:txBody>
          <a:bodyPr>
            <a:noAutofit/>
          </a:bodyPr>
          <a:lstStyle/>
          <a:p>
            <a:pPr marL="0" indent="0" algn="just">
              <a:lnSpc>
                <a:spcPct val="110000"/>
              </a:lnSpc>
              <a:spcBef>
                <a:spcPts val="0"/>
              </a:spcBef>
              <a:buNone/>
            </a:pPr>
            <a:r>
              <a:rPr lang="zh-CN" altLang="en-US" sz="1800" dirty="0">
                <a:latin typeface="Times New Roman" panose="02020603050405020304" pitchFamily="18" charset="0"/>
                <a:cs typeface="Times New Roman" panose="02020603050405020304" pitchFamily="18" charset="0"/>
              </a:rPr>
              <a:t>输入：基本块的三地址语句   输出：基本块的目标代码</a:t>
            </a:r>
          </a:p>
          <a:p>
            <a:pPr marL="0" indent="0">
              <a:lnSpc>
                <a:spcPct val="110000"/>
              </a:lnSpc>
              <a:spcBef>
                <a:spcPts val="0"/>
              </a:spcBef>
              <a:buNone/>
            </a:pPr>
            <a:r>
              <a:rPr lang="zh-CN" altLang="en-US" sz="1800" dirty="0">
                <a:latin typeface="Times New Roman" panose="02020603050405020304" pitchFamily="18" charset="0"/>
                <a:cs typeface="Times New Roman" panose="02020603050405020304" pitchFamily="18" charset="0"/>
              </a:rPr>
              <a:t>方法</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a:t>
            </a:r>
            <a:r>
              <a:rPr lang="en-US" altLang="zh-CN" sz="1800" dirty="0" smtClean="0">
                <a:latin typeface="Times New Roman" panose="02020603050405020304" pitchFamily="18" charset="0"/>
                <a:cs typeface="Times New Roman" panose="02020603050405020304" pitchFamily="18" charset="0"/>
              </a:rPr>
              <a:t>)  for </a:t>
            </a:r>
            <a:r>
              <a:rPr lang="en-US" altLang="zh-CN" sz="1800" dirty="0">
                <a:latin typeface="Times New Roman" panose="02020603050405020304" pitchFamily="18" charset="0"/>
                <a:cs typeface="Times New Roman" panose="02020603050405020304" pitchFamily="18" charset="0"/>
              </a:rPr>
              <a:t>(</a:t>
            </a:r>
            <a:r>
              <a:rPr lang="zh-CN" altLang="zh-CN" sz="1800" dirty="0">
                <a:latin typeface="Times New Roman" panose="02020603050405020304" pitchFamily="18" charset="0"/>
                <a:cs typeface="Times New Roman" panose="02020603050405020304" pitchFamily="18" charset="0"/>
              </a:rPr>
              <a:t>基本块中的每一条三地址语句</a:t>
            </a:r>
            <a:r>
              <a:rPr lang="en-US" altLang="zh-CN" sz="1800" dirty="0">
                <a:latin typeface="Times New Roman" panose="02020603050405020304" pitchFamily="18" charset="0"/>
                <a:cs typeface="Times New Roman" panose="02020603050405020304" pitchFamily="18" charset="0"/>
              </a:rPr>
              <a:t>) {</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(2</a:t>
            </a:r>
            <a:r>
              <a:rPr lang="en-US" altLang="zh-CN" sz="1800" dirty="0" smtClean="0">
                <a:latin typeface="Times New Roman" panose="02020603050405020304" pitchFamily="18" charset="0"/>
                <a:cs typeface="Times New Roman" panose="02020603050405020304" pitchFamily="18" charset="0"/>
              </a:rPr>
              <a:t>)    switch </a:t>
            </a:r>
            <a:r>
              <a:rPr lang="zh-CN" altLang="zh-CN" sz="1800" dirty="0">
                <a:latin typeface="Times New Roman" panose="02020603050405020304" pitchFamily="18" charset="0"/>
                <a:cs typeface="Times New Roman" panose="02020603050405020304" pitchFamily="18" charset="0"/>
              </a:rPr>
              <a:t>当前处理的三地址语句</a:t>
            </a:r>
            <a:r>
              <a:rPr lang="en-US" altLang="zh-CN" sz="1800" dirty="0">
                <a:latin typeface="Times New Roman" panose="02020603050405020304" pitchFamily="18" charset="0"/>
                <a:cs typeface="Times New Roman" panose="02020603050405020304" pitchFamily="18" charset="0"/>
              </a:rPr>
              <a:t> {</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(3</a:t>
            </a:r>
            <a:r>
              <a:rPr lang="en-US" altLang="zh-CN" sz="1800" dirty="0" smtClean="0">
                <a:latin typeface="Times New Roman" panose="02020603050405020304" pitchFamily="18" charset="0"/>
                <a:cs typeface="Times New Roman" panose="02020603050405020304" pitchFamily="18" charset="0"/>
              </a:rPr>
              <a:t>)      case </a:t>
            </a:r>
            <a:r>
              <a:rPr lang="zh-CN" altLang="zh-CN" sz="1800" dirty="0">
                <a:latin typeface="Times New Roman" panose="02020603050405020304" pitchFamily="18" charset="0"/>
                <a:cs typeface="Times New Roman" panose="02020603050405020304" pitchFamily="18" charset="0"/>
              </a:rPr>
              <a:t>形</a:t>
            </a:r>
            <a:r>
              <a:rPr lang="zh-CN" altLang="zh-CN" sz="1800" dirty="0" smtClean="0">
                <a:latin typeface="Times New Roman" panose="02020603050405020304" pitchFamily="18" charset="0"/>
                <a:cs typeface="Times New Roman" panose="02020603050405020304" pitchFamily="18" charset="0"/>
              </a:rPr>
              <a:t>如</a:t>
            </a:r>
            <a:r>
              <a:rPr lang="en-US" altLang="zh-CN" sz="1800" dirty="0" smtClean="0">
                <a:latin typeface="Times New Roman" panose="02020603050405020304" pitchFamily="18" charset="0"/>
                <a:cs typeface="Times New Roman" panose="02020603050405020304" pitchFamily="18" charset="0"/>
              </a:rPr>
              <a:t> x</a:t>
            </a:r>
            <a:r>
              <a:rPr lang="en-US" altLang="zh-CN" sz="1800" dirty="0">
                <a:latin typeface="Times New Roman" panose="02020603050405020304" pitchFamily="18" charset="0"/>
                <a:cs typeface="Times New Roman" panose="02020603050405020304" pitchFamily="18" charset="0"/>
              </a:rPr>
              <a:t>:=y op </a:t>
            </a:r>
            <a:r>
              <a:rPr lang="en-US" altLang="zh-CN" sz="1800" dirty="0" smtClean="0">
                <a:latin typeface="Times New Roman" panose="02020603050405020304" pitchFamily="18" charset="0"/>
                <a:cs typeface="Times New Roman" panose="02020603050405020304" pitchFamily="18" charset="0"/>
              </a:rPr>
              <a:t>z </a:t>
            </a:r>
            <a:r>
              <a:rPr lang="zh-CN" altLang="zh-CN" sz="1800" dirty="0" smtClean="0">
                <a:latin typeface="Times New Roman" panose="02020603050405020304" pitchFamily="18" charset="0"/>
                <a:cs typeface="Times New Roman" panose="02020603050405020304" pitchFamily="18" charset="0"/>
              </a:rPr>
              <a:t>的</a:t>
            </a:r>
            <a:r>
              <a:rPr lang="zh-CN" altLang="zh-CN" sz="1800" dirty="0">
                <a:latin typeface="Times New Roman" panose="02020603050405020304" pitchFamily="18" charset="0"/>
                <a:cs typeface="Times New Roman" panose="02020603050405020304" pitchFamily="18" charset="0"/>
              </a:rPr>
              <a:t>赋值语句</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(4</a:t>
            </a:r>
            <a:r>
              <a:rPr lang="en-US" altLang="zh-CN" sz="1800" dirty="0" smtClean="0">
                <a:latin typeface="Times New Roman" panose="02020603050405020304" pitchFamily="18" charset="0"/>
                <a:cs typeface="Times New Roman" panose="02020603050405020304" pitchFamily="18" charset="0"/>
              </a:rPr>
              <a:t>)        L=</a:t>
            </a:r>
            <a:r>
              <a:rPr lang="en-US" altLang="zh-CN" sz="1800" dirty="0" err="1" smtClean="0">
                <a:latin typeface="Times New Roman" panose="02020603050405020304" pitchFamily="18" charset="0"/>
                <a:cs typeface="Times New Roman" panose="02020603050405020304" pitchFamily="18" charset="0"/>
              </a:rPr>
              <a:t>getreg</a:t>
            </a:r>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x:=y op z);</a:t>
            </a:r>
            <a:endParaRPr lang="zh-CN" altLang="zh-CN" sz="1800" dirty="0">
              <a:latin typeface="Times New Roman" panose="02020603050405020304" pitchFamily="18" charset="0"/>
              <a:cs typeface="Times New Roman" panose="02020603050405020304" pitchFamily="18" charset="0"/>
            </a:endParaRPr>
          </a:p>
          <a:p>
            <a:pPr marL="457200" lvl="2" indent="-457200">
              <a:spcBef>
                <a:spcPts val="0"/>
              </a:spcBef>
              <a:buSzPct val="70000"/>
              <a:buNone/>
            </a:pPr>
            <a:r>
              <a:rPr lang="en-US" altLang="zh-CN" sz="1800" dirty="0" smtClean="0">
                <a:latin typeface="Times New Roman" panose="02020603050405020304" pitchFamily="18" charset="0"/>
                <a:cs typeface="Times New Roman" panose="02020603050405020304" pitchFamily="18" charset="0"/>
              </a:rPr>
              <a:t>(5)        </a:t>
            </a:r>
            <a:r>
              <a:rPr lang="zh-CN" altLang="zh-CN" sz="1800" dirty="0" smtClean="0">
                <a:latin typeface="Times New Roman" panose="02020603050405020304" pitchFamily="18" charset="0"/>
                <a:cs typeface="Times New Roman" panose="02020603050405020304" pitchFamily="18" charset="0"/>
              </a:rPr>
              <a:t>查看名字</a:t>
            </a:r>
            <a:r>
              <a:rPr lang="en-US" altLang="zh-CN" sz="1800" dirty="0" smtClean="0">
                <a:latin typeface="Times New Roman" panose="02020603050405020304" pitchFamily="18" charset="0"/>
                <a:cs typeface="Times New Roman" panose="02020603050405020304" pitchFamily="18" charset="0"/>
              </a:rPr>
              <a:t> y</a:t>
            </a:r>
            <a:r>
              <a:rPr lang="zh-CN" altLang="zh-CN" sz="1800" dirty="0">
                <a:latin typeface="Times New Roman" panose="02020603050405020304" pitchFamily="18" charset="0"/>
                <a:cs typeface="Times New Roman" panose="02020603050405020304" pitchFamily="18" charset="0"/>
              </a:rPr>
              <a:t>的地址描述符</a:t>
            </a:r>
            <a:r>
              <a:rPr lang="zh-CN" altLang="zh-CN" sz="1800" dirty="0" smtClean="0">
                <a:latin typeface="Times New Roman" panose="02020603050405020304" pitchFamily="18" charset="0"/>
                <a:cs typeface="Times New Roman" panose="02020603050405020304" pitchFamily="18" charset="0"/>
              </a:rPr>
              <a:t>，</a:t>
            </a:r>
            <a:r>
              <a:rPr lang="zh-CN" altLang="en-US" sz="1800" dirty="0" smtClean="0">
                <a:latin typeface="Verdana" pitchFamily="34" charset="0"/>
              </a:rPr>
              <a:t>若</a:t>
            </a:r>
            <a:r>
              <a:rPr lang="en-US" altLang="zh-CN" sz="1800" dirty="0" smtClean="0">
                <a:latin typeface="Times New Roman" pitchFamily="18" charset="0"/>
                <a:cs typeface="Times New Roman" pitchFamily="18" charset="0"/>
              </a:rPr>
              <a:t>y</a:t>
            </a:r>
            <a:r>
              <a:rPr lang="zh-CN" altLang="en-US" sz="1800" dirty="0" smtClean="0">
                <a:latin typeface="Verdana" pitchFamily="34" charset="0"/>
              </a:rPr>
              <a:t>的值同时存放在存储器和寄存器中，</a:t>
            </a:r>
            <a:endParaRPr lang="en-US" altLang="zh-CN" sz="1800" dirty="0" smtClean="0">
              <a:latin typeface="Verdana" pitchFamily="34" charset="0"/>
            </a:endParaRPr>
          </a:p>
          <a:p>
            <a:pPr marL="457200" lvl="2" indent="-457200">
              <a:spcBef>
                <a:spcPts val="0"/>
              </a:spcBef>
              <a:buSzPct val="70000"/>
              <a:buNone/>
            </a:pPr>
            <a:r>
              <a:rPr lang="zh-CN" altLang="en-US" sz="1800" dirty="0" smtClean="0">
                <a:latin typeface="Verdana" pitchFamily="34" charset="0"/>
              </a:rPr>
              <a:t>          那么选择寄存器作为</a:t>
            </a:r>
            <a:r>
              <a:rPr lang="en-US" altLang="zh-CN" sz="1800" dirty="0" smtClean="0">
                <a:latin typeface="Times New Roman" panose="02020603050405020304" pitchFamily="18" charset="0"/>
                <a:cs typeface="Times New Roman" panose="02020603050405020304" pitchFamily="18" charset="0"/>
              </a:rPr>
              <a:t>y</a:t>
            </a:r>
            <a:r>
              <a:rPr lang="zh-CN" altLang="zh-CN" sz="1800" dirty="0">
                <a:latin typeface="Times New Roman" panose="02020603050405020304" pitchFamily="18" charset="0"/>
                <a:cs typeface="Times New Roman" panose="02020603050405020304" pitchFamily="18" charset="0"/>
              </a:rPr>
              <a:t>值的当前存放位置</a:t>
            </a:r>
            <a:r>
              <a:rPr lang="en-US" altLang="zh-CN" sz="1800" dirty="0">
                <a:latin typeface="Times New Roman" panose="02020603050405020304" pitchFamily="18" charset="0"/>
                <a:cs typeface="Times New Roman" panose="02020603050405020304" pitchFamily="18" charset="0"/>
              </a:rPr>
              <a:t>y</a:t>
            </a:r>
            <a:r>
              <a:rPr lang="en-US" altLang="zh-CN" sz="1800" dirty="0">
                <a:latin typeface="Times New Roman" panose="02020603050405020304" pitchFamily="18" charset="0"/>
                <a:cs typeface="Times New Roman" panose="02020603050405020304" pitchFamily="18" charset="0"/>
                <a:sym typeface="Symbol"/>
              </a:rPr>
              <a:t></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(6</a:t>
            </a:r>
            <a:r>
              <a:rPr lang="en-US" altLang="zh-CN" sz="1800" dirty="0" smtClean="0">
                <a:latin typeface="Times New Roman" panose="02020603050405020304" pitchFamily="18" charset="0"/>
                <a:cs typeface="Times New Roman" panose="02020603050405020304" pitchFamily="18" charset="0"/>
              </a:rPr>
              <a:t>)        if </a:t>
            </a:r>
            <a:r>
              <a:rPr lang="en-US" altLang="zh-CN" sz="1800" dirty="0">
                <a:latin typeface="Times New Roman" panose="02020603050405020304" pitchFamily="18" charset="0"/>
                <a:cs typeface="Times New Roman" panose="02020603050405020304" pitchFamily="18" charset="0"/>
              </a:rPr>
              <a:t>(y</a:t>
            </a:r>
            <a:r>
              <a:rPr lang="en-US" altLang="zh-CN" sz="1800" dirty="0">
                <a:latin typeface="Times New Roman" panose="02020603050405020304" pitchFamily="18" charset="0"/>
                <a:cs typeface="Times New Roman" panose="02020603050405020304" pitchFamily="18" charset="0"/>
                <a:sym typeface="Symbol"/>
              </a:rPr>
              <a:t></a:t>
            </a:r>
            <a:r>
              <a:rPr lang="en-US" altLang="zh-CN" sz="1800" dirty="0">
                <a:latin typeface="Times New Roman" panose="02020603050405020304" pitchFamily="18" charset="0"/>
                <a:cs typeface="Times New Roman" panose="02020603050405020304" pitchFamily="18" charset="0"/>
              </a:rPr>
              <a:t>!=L)  </a:t>
            </a:r>
            <a:r>
              <a:rPr lang="en-US" altLang="zh-CN" sz="1800" dirty="0" err="1">
                <a:latin typeface="Times New Roman" panose="02020603050405020304" pitchFamily="18" charset="0"/>
                <a:cs typeface="Times New Roman" panose="02020603050405020304" pitchFamily="18" charset="0"/>
              </a:rPr>
              <a:t>outcode</a:t>
            </a:r>
            <a:r>
              <a:rPr lang="en-US" altLang="zh-CN" sz="1800" dirty="0" smtClean="0">
                <a:latin typeface="Times New Roman" panose="02020603050405020304" pitchFamily="18" charset="0"/>
                <a:cs typeface="Times New Roman" panose="02020603050405020304" pitchFamily="18" charset="0"/>
              </a:rPr>
              <a:t>('MOV'  </a:t>
            </a:r>
            <a:r>
              <a:rPr lang="en-US" altLang="zh-CN" sz="1800" dirty="0">
                <a:latin typeface="Times New Roman" panose="02020603050405020304" pitchFamily="18" charset="0"/>
                <a:cs typeface="Times New Roman" panose="02020603050405020304" pitchFamily="18" charset="0"/>
              </a:rPr>
              <a:t>L, y</a:t>
            </a:r>
            <a:r>
              <a:rPr lang="en-US" altLang="zh-CN" sz="1800" dirty="0">
                <a:latin typeface="Times New Roman" panose="02020603050405020304" pitchFamily="18" charset="0"/>
                <a:cs typeface="Times New Roman" panose="02020603050405020304" pitchFamily="18" charset="0"/>
                <a:sym typeface="Symbol"/>
              </a:rPr>
              <a:t></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smtClean="0">
                <a:latin typeface="Times New Roman" panose="02020603050405020304" pitchFamily="18" charset="0"/>
                <a:cs typeface="Times New Roman" panose="02020603050405020304" pitchFamily="18" charset="0"/>
              </a:rPr>
              <a:t>(7)        else  </a:t>
            </a:r>
            <a:r>
              <a:rPr lang="zh-CN" altLang="zh-CN" sz="1800" dirty="0" smtClean="0">
                <a:latin typeface="Times New Roman" panose="02020603050405020304" pitchFamily="18" charset="0"/>
                <a:cs typeface="Times New Roman" panose="02020603050405020304" pitchFamily="18" charset="0"/>
              </a:rPr>
              <a:t>将</a:t>
            </a:r>
            <a:r>
              <a:rPr lang="en-US" altLang="zh-CN" sz="1800" dirty="0">
                <a:latin typeface="Times New Roman" panose="02020603050405020304" pitchFamily="18" charset="0"/>
                <a:cs typeface="Times New Roman" panose="02020603050405020304" pitchFamily="18" charset="0"/>
              </a:rPr>
              <a:t>L</a:t>
            </a:r>
            <a:r>
              <a:rPr lang="zh-CN" altLang="zh-CN" sz="1800" dirty="0">
                <a:latin typeface="Times New Roman" panose="02020603050405020304" pitchFamily="18" charset="0"/>
                <a:cs typeface="Times New Roman" panose="02020603050405020304" pitchFamily="18" charset="0"/>
              </a:rPr>
              <a:t>从</a:t>
            </a:r>
            <a:r>
              <a:rPr lang="en-US" altLang="zh-CN" sz="1800" dirty="0">
                <a:latin typeface="Times New Roman" panose="02020603050405020304" pitchFamily="18" charset="0"/>
                <a:cs typeface="Times New Roman" panose="02020603050405020304" pitchFamily="18" charset="0"/>
              </a:rPr>
              <a:t>y</a:t>
            </a:r>
            <a:r>
              <a:rPr lang="zh-CN" altLang="zh-CN" sz="1800" dirty="0">
                <a:latin typeface="Times New Roman" panose="02020603050405020304" pitchFamily="18" charset="0"/>
                <a:cs typeface="Times New Roman" panose="02020603050405020304" pitchFamily="18" charset="0"/>
              </a:rPr>
              <a:t>的地址描述符中</a:t>
            </a:r>
            <a:r>
              <a:rPr lang="zh-CN" altLang="zh-CN" sz="1800" dirty="0" smtClean="0">
                <a:latin typeface="Times New Roman" panose="02020603050405020304" pitchFamily="18" charset="0"/>
                <a:cs typeface="Times New Roman" panose="02020603050405020304" pitchFamily="18" charset="0"/>
              </a:rPr>
              <a:t>删除</a:t>
            </a:r>
            <a:r>
              <a:rPr lang="en-US" altLang="zh-CN" sz="1800" dirty="0" smtClean="0">
                <a:solidFill>
                  <a:srgbClr val="FF0000"/>
                </a:solidFill>
                <a:latin typeface="Times New Roman" panose="02020603050405020304" pitchFamily="18" charset="0"/>
                <a:cs typeface="Times New Roman" panose="02020603050405020304" pitchFamily="18" charset="0"/>
              </a:rPr>
              <a:t>(y</a:t>
            </a:r>
            <a:r>
              <a:rPr lang="zh-CN" altLang="en-US" sz="1800" dirty="0" smtClean="0">
                <a:solidFill>
                  <a:srgbClr val="FF0000"/>
                </a:solidFill>
                <a:latin typeface="Verdana" pitchFamily="34" charset="0"/>
              </a:rPr>
              <a:t>不在</a:t>
            </a:r>
            <a:r>
              <a:rPr lang="en-US" altLang="zh-CN" sz="1800" dirty="0" smtClean="0">
                <a:solidFill>
                  <a:srgbClr val="FF0000"/>
                </a:solidFill>
                <a:latin typeface="Times New Roman" pitchFamily="18" charset="0"/>
                <a:cs typeface="Times New Roman" pitchFamily="18" charset="0"/>
              </a:rPr>
              <a:t>L</a:t>
            </a:r>
            <a:r>
              <a:rPr lang="zh-CN" altLang="en-US" sz="1800" dirty="0" smtClean="0">
                <a:solidFill>
                  <a:srgbClr val="FF0000"/>
                </a:solidFill>
                <a:latin typeface="Verdana" pitchFamily="34" charset="0"/>
              </a:rPr>
              <a:t>中</a:t>
            </a:r>
            <a:r>
              <a:rPr lang="en-US" altLang="zh-CN" sz="1800" dirty="0" smtClean="0">
                <a:solidFill>
                  <a:srgbClr val="FF0000"/>
                </a:solidFill>
                <a:latin typeface="Times New Roman" pitchFamily="18" charset="0"/>
                <a:cs typeface="Times New Roman" pitchFamily="18" charset="0"/>
              </a:rPr>
              <a:t>)</a:t>
            </a:r>
            <a:r>
              <a:rPr lang="zh-CN" altLang="en-US" sz="1800" dirty="0" smtClean="0">
                <a:latin typeface="Verdana" pitchFamily="34" charset="0"/>
              </a:rPr>
              <a:t>；</a:t>
            </a:r>
            <a:endParaRPr lang="en-US" altLang="zh-CN" sz="1800" dirty="0" smtClean="0">
              <a:latin typeface="Times New Roman" panose="02020603050405020304" pitchFamily="18" charset="0"/>
              <a:cs typeface="Times New Roman" panose="02020603050405020304" pitchFamily="18" charset="0"/>
            </a:endParaRPr>
          </a:p>
          <a:p>
            <a:pPr marL="457200" lvl="2" indent="-457200">
              <a:spcBef>
                <a:spcPts val="0"/>
              </a:spcBef>
              <a:buSzPct val="70000"/>
              <a:buNone/>
            </a:pPr>
            <a:r>
              <a:rPr lang="en-US" altLang="zh-CN" sz="1800" dirty="0" smtClean="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8</a:t>
            </a:r>
            <a:r>
              <a:rPr lang="en-US" altLang="zh-CN" sz="1800" dirty="0" smtClean="0">
                <a:latin typeface="Times New Roman" panose="02020603050405020304" pitchFamily="18" charset="0"/>
                <a:cs typeface="Times New Roman" panose="02020603050405020304" pitchFamily="18" charset="0"/>
              </a:rPr>
              <a:t>)        </a:t>
            </a:r>
            <a:r>
              <a:rPr lang="zh-CN" altLang="zh-CN" sz="1800" dirty="0" smtClean="0">
                <a:latin typeface="Times New Roman" panose="02020603050405020304" pitchFamily="18" charset="0"/>
                <a:cs typeface="Times New Roman" panose="02020603050405020304" pitchFamily="18" charset="0"/>
              </a:rPr>
              <a:t>查看名字</a:t>
            </a:r>
            <a:r>
              <a:rPr lang="en-US" altLang="zh-CN" sz="1800" dirty="0" smtClean="0">
                <a:latin typeface="Times New Roman" panose="02020603050405020304" pitchFamily="18" charset="0"/>
                <a:cs typeface="Times New Roman" panose="02020603050405020304" pitchFamily="18" charset="0"/>
              </a:rPr>
              <a:t> z </a:t>
            </a:r>
            <a:r>
              <a:rPr lang="zh-CN" altLang="zh-CN" sz="1800" dirty="0" smtClean="0">
                <a:latin typeface="Times New Roman" panose="02020603050405020304" pitchFamily="18" charset="0"/>
                <a:cs typeface="Times New Roman" panose="02020603050405020304" pitchFamily="18" charset="0"/>
              </a:rPr>
              <a:t>的</a:t>
            </a:r>
            <a:r>
              <a:rPr lang="zh-CN" altLang="zh-CN" sz="1800" dirty="0">
                <a:latin typeface="Times New Roman" panose="02020603050405020304" pitchFamily="18" charset="0"/>
                <a:cs typeface="Times New Roman" panose="02020603050405020304" pitchFamily="18" charset="0"/>
              </a:rPr>
              <a:t>地址描述符</a:t>
            </a:r>
            <a:r>
              <a:rPr lang="zh-CN" altLang="zh-CN" sz="1800" dirty="0" smtClean="0">
                <a:latin typeface="Times New Roman" panose="02020603050405020304" pitchFamily="18" charset="0"/>
                <a:cs typeface="Times New Roman" panose="02020603050405020304" pitchFamily="18" charset="0"/>
              </a:rPr>
              <a:t>，</a:t>
            </a:r>
            <a:r>
              <a:rPr lang="zh-CN" altLang="en-US" sz="1800" dirty="0" smtClean="0">
                <a:latin typeface="Verdana" pitchFamily="34" charset="0"/>
              </a:rPr>
              <a:t>若</a:t>
            </a:r>
            <a:r>
              <a:rPr lang="en-US" altLang="zh-CN" sz="1800" dirty="0" smtClean="0">
                <a:latin typeface="Times New Roman" pitchFamily="18" charset="0"/>
                <a:cs typeface="Times New Roman" pitchFamily="18" charset="0"/>
              </a:rPr>
              <a:t>z</a:t>
            </a:r>
            <a:r>
              <a:rPr lang="zh-CN" altLang="en-US" sz="1800" dirty="0" smtClean="0">
                <a:latin typeface="Verdana" pitchFamily="34" charset="0"/>
              </a:rPr>
              <a:t>的值同时存放在存储器和寄存器中，</a:t>
            </a:r>
            <a:endParaRPr lang="en-US" altLang="zh-CN" sz="1800" dirty="0" smtClean="0">
              <a:latin typeface="Verdana" pitchFamily="34" charset="0"/>
            </a:endParaRPr>
          </a:p>
          <a:p>
            <a:pPr marL="457200" lvl="2" indent="-457200">
              <a:spcBef>
                <a:spcPts val="0"/>
              </a:spcBef>
              <a:buSzPct val="70000"/>
              <a:buNone/>
            </a:pPr>
            <a:r>
              <a:rPr lang="zh-CN" altLang="en-US" sz="1800" dirty="0" smtClean="0">
                <a:latin typeface="Verdana" pitchFamily="34" charset="0"/>
              </a:rPr>
              <a:t>          那么选择寄存器作为</a:t>
            </a:r>
            <a:r>
              <a:rPr lang="en-US" altLang="zh-CN" sz="1800" dirty="0" smtClean="0">
                <a:latin typeface="Times New Roman" panose="02020603050405020304" pitchFamily="18" charset="0"/>
                <a:cs typeface="Times New Roman" panose="02020603050405020304" pitchFamily="18" charset="0"/>
              </a:rPr>
              <a:t>z</a:t>
            </a:r>
            <a:r>
              <a:rPr lang="zh-CN" altLang="zh-CN" sz="1800" dirty="0" smtClean="0">
                <a:latin typeface="Times New Roman" panose="02020603050405020304" pitchFamily="18" charset="0"/>
                <a:cs typeface="Times New Roman" panose="02020603050405020304" pitchFamily="18" charset="0"/>
              </a:rPr>
              <a:t>值的当前存放位置</a:t>
            </a:r>
            <a:r>
              <a:rPr lang="en-US" altLang="zh-CN" sz="1800" dirty="0" smtClean="0">
                <a:latin typeface="Times New Roman" panose="02020603050405020304" pitchFamily="18" charset="0"/>
                <a:cs typeface="Times New Roman" panose="02020603050405020304" pitchFamily="18" charset="0"/>
              </a:rPr>
              <a:t>z</a:t>
            </a:r>
            <a:r>
              <a:rPr lang="en-US" altLang="zh-CN" sz="1800" dirty="0" smtClean="0">
                <a:latin typeface="Times New Roman" panose="02020603050405020304" pitchFamily="18" charset="0"/>
                <a:cs typeface="Times New Roman" panose="02020603050405020304" pitchFamily="18" charset="0"/>
                <a:sym typeface="Symbol"/>
              </a:rPr>
              <a:t></a:t>
            </a:r>
            <a:r>
              <a:rPr lang="en-US" altLang="zh-CN" sz="1800" dirty="0" smtClean="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(9</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outcode</a:t>
            </a:r>
            <a:r>
              <a:rPr lang="en-US" altLang="zh-CN" sz="1800" dirty="0" smtClean="0">
                <a:latin typeface="Times New Roman" panose="02020603050405020304" pitchFamily="18" charset="0"/>
                <a:cs typeface="Times New Roman" panose="02020603050405020304" pitchFamily="18" charset="0"/>
              </a:rPr>
              <a:t>(op </a:t>
            </a:r>
            <a:r>
              <a:rPr lang="en-US" altLang="zh-CN" sz="1800" dirty="0">
                <a:latin typeface="Times New Roman" panose="02020603050405020304" pitchFamily="18" charset="0"/>
                <a:cs typeface="Times New Roman" panose="02020603050405020304" pitchFamily="18" charset="0"/>
              </a:rPr>
              <a:t>L, z</a:t>
            </a:r>
            <a:r>
              <a:rPr lang="en-US" altLang="zh-CN" sz="1800" dirty="0">
                <a:latin typeface="Times New Roman" panose="02020603050405020304" pitchFamily="18" charset="0"/>
                <a:cs typeface="Times New Roman" panose="02020603050405020304" pitchFamily="18" charset="0"/>
                <a:sym typeface="Symbol"/>
              </a:rPr>
              <a:t></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smtClean="0">
                <a:latin typeface="Times New Roman" panose="02020603050405020304" pitchFamily="18" charset="0"/>
                <a:cs typeface="Times New Roman" panose="02020603050405020304" pitchFamily="18" charset="0"/>
              </a:rPr>
              <a:t>(10)      </a:t>
            </a:r>
            <a:r>
              <a:rPr lang="zh-CN" altLang="zh-CN" sz="1800" dirty="0" smtClean="0">
                <a:latin typeface="Times New Roman" panose="02020603050405020304" pitchFamily="18" charset="0"/>
                <a:cs typeface="Times New Roman" panose="02020603050405020304" pitchFamily="18" charset="0"/>
              </a:rPr>
              <a:t>更新</a:t>
            </a:r>
            <a:r>
              <a:rPr lang="en-US" altLang="zh-CN" sz="1800" dirty="0" smtClean="0">
                <a:latin typeface="Times New Roman" panose="02020603050405020304" pitchFamily="18" charset="0"/>
                <a:cs typeface="Times New Roman" panose="02020603050405020304" pitchFamily="18" charset="0"/>
              </a:rPr>
              <a:t> x </a:t>
            </a:r>
            <a:r>
              <a:rPr lang="zh-CN" altLang="zh-CN" sz="1800" dirty="0" smtClean="0">
                <a:latin typeface="Times New Roman" panose="02020603050405020304" pitchFamily="18" charset="0"/>
                <a:cs typeface="Times New Roman" panose="02020603050405020304" pitchFamily="18" charset="0"/>
              </a:rPr>
              <a:t>的</a:t>
            </a:r>
            <a:r>
              <a:rPr lang="zh-CN" altLang="zh-CN" sz="1800" dirty="0">
                <a:latin typeface="Times New Roman" panose="02020603050405020304" pitchFamily="18" charset="0"/>
                <a:cs typeface="Times New Roman" panose="02020603050405020304" pitchFamily="18" charset="0"/>
              </a:rPr>
              <a:t>地址</a:t>
            </a:r>
            <a:r>
              <a:rPr lang="zh-CN" altLang="zh-CN" sz="1800" dirty="0" smtClean="0">
                <a:latin typeface="Times New Roman" panose="02020603050405020304" pitchFamily="18" charset="0"/>
                <a:cs typeface="Times New Roman" panose="02020603050405020304" pitchFamily="18" charset="0"/>
              </a:rPr>
              <a:t>描述符以记录</a:t>
            </a:r>
            <a:r>
              <a:rPr lang="en-US" altLang="zh-CN" sz="1800" dirty="0" smtClean="0">
                <a:latin typeface="Times New Roman" panose="02020603050405020304" pitchFamily="18" charset="0"/>
                <a:cs typeface="Times New Roman" panose="02020603050405020304" pitchFamily="18" charset="0"/>
              </a:rPr>
              <a:t> </a:t>
            </a:r>
            <a:r>
              <a:rPr lang="en-US" altLang="zh-CN" sz="1800" dirty="0" smtClean="0">
                <a:solidFill>
                  <a:srgbClr val="FF0000"/>
                </a:solidFill>
                <a:latin typeface="Times New Roman" panose="02020603050405020304" pitchFamily="18" charset="0"/>
                <a:cs typeface="Times New Roman" panose="02020603050405020304" pitchFamily="18" charset="0"/>
              </a:rPr>
              <a:t>x </a:t>
            </a:r>
            <a:r>
              <a:rPr lang="zh-CN" altLang="zh-CN" sz="1800" dirty="0" smtClean="0">
                <a:solidFill>
                  <a:srgbClr val="FF0000"/>
                </a:solidFill>
                <a:latin typeface="Times New Roman" panose="02020603050405020304" pitchFamily="18" charset="0"/>
                <a:cs typeface="Times New Roman" panose="02020603050405020304" pitchFamily="18" charset="0"/>
              </a:rPr>
              <a:t>的值仅在</a:t>
            </a:r>
            <a:r>
              <a:rPr lang="en-US" altLang="zh-CN" sz="1800" dirty="0" smtClean="0">
                <a:solidFill>
                  <a:srgbClr val="FF0000"/>
                </a:solidFill>
                <a:latin typeface="Times New Roman" panose="02020603050405020304" pitchFamily="18" charset="0"/>
                <a:cs typeface="Times New Roman" panose="02020603050405020304" pitchFamily="18" charset="0"/>
              </a:rPr>
              <a:t>L</a:t>
            </a:r>
            <a:r>
              <a:rPr lang="zh-CN" altLang="zh-CN" sz="1800" dirty="0" smtClean="0">
                <a:solidFill>
                  <a:srgbClr val="FF0000"/>
                </a:solidFill>
                <a:latin typeface="Times New Roman" panose="02020603050405020304" pitchFamily="18" charset="0"/>
                <a:cs typeface="Times New Roman" panose="02020603050405020304" pitchFamily="18" charset="0"/>
              </a:rPr>
              <a:t>中</a:t>
            </a:r>
            <a:r>
              <a:rPr lang="en-US" altLang="zh-CN" sz="1800" dirty="0" smtClean="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(11</a:t>
            </a:r>
            <a:r>
              <a:rPr lang="en-US" altLang="zh-CN" sz="1800" dirty="0" smtClean="0">
                <a:latin typeface="Times New Roman" panose="02020603050405020304" pitchFamily="18" charset="0"/>
                <a:cs typeface="Times New Roman" panose="02020603050405020304" pitchFamily="18" charset="0"/>
              </a:rPr>
              <a:t>)      if </a:t>
            </a:r>
            <a:r>
              <a:rPr lang="en-US" altLang="zh-CN" sz="1800" dirty="0">
                <a:latin typeface="Times New Roman" panose="02020603050405020304" pitchFamily="18" charset="0"/>
                <a:cs typeface="Times New Roman" panose="02020603050405020304" pitchFamily="18" charset="0"/>
              </a:rPr>
              <a:t>(L</a:t>
            </a:r>
            <a:r>
              <a:rPr lang="zh-CN" altLang="zh-CN" sz="1800" dirty="0">
                <a:latin typeface="Times New Roman" panose="02020603050405020304" pitchFamily="18" charset="0"/>
                <a:cs typeface="Times New Roman" panose="02020603050405020304" pitchFamily="18" charset="0"/>
              </a:rPr>
              <a:t>是寄存器</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r>
              <a:rPr lang="zh-CN" altLang="zh-CN" sz="1800" dirty="0" smtClean="0">
                <a:latin typeface="Times New Roman" panose="02020603050405020304" pitchFamily="18" charset="0"/>
                <a:cs typeface="Times New Roman" panose="02020603050405020304" pitchFamily="18" charset="0"/>
              </a:rPr>
              <a:t>更新</a:t>
            </a:r>
            <a:r>
              <a:rPr lang="en-US" altLang="zh-CN" sz="1800" dirty="0">
                <a:latin typeface="Times New Roman" panose="02020603050405020304" pitchFamily="18" charset="0"/>
                <a:cs typeface="Times New Roman" panose="02020603050405020304" pitchFamily="18" charset="0"/>
              </a:rPr>
              <a:t>L</a:t>
            </a:r>
            <a:r>
              <a:rPr lang="zh-CN" altLang="zh-CN" sz="1800" dirty="0">
                <a:latin typeface="Times New Roman" panose="02020603050405020304" pitchFamily="18" charset="0"/>
                <a:cs typeface="Times New Roman" panose="02020603050405020304" pitchFamily="18" charset="0"/>
              </a:rPr>
              <a:t>的寄存器描述符以记录</a:t>
            </a:r>
            <a:r>
              <a:rPr lang="en-US" altLang="zh-CN" sz="1800" dirty="0">
                <a:solidFill>
                  <a:srgbClr val="FF0000"/>
                </a:solidFill>
                <a:latin typeface="Times New Roman" panose="02020603050405020304" pitchFamily="18" charset="0"/>
                <a:cs typeface="Times New Roman" panose="02020603050405020304" pitchFamily="18" charset="0"/>
              </a:rPr>
              <a:t>L</a:t>
            </a:r>
            <a:r>
              <a:rPr lang="zh-CN" altLang="zh-CN" sz="1800" dirty="0">
                <a:solidFill>
                  <a:srgbClr val="FF0000"/>
                </a:solidFill>
                <a:latin typeface="Times New Roman" panose="02020603050405020304" pitchFamily="18" charset="0"/>
                <a:cs typeface="Times New Roman" panose="02020603050405020304" pitchFamily="18" charset="0"/>
              </a:rPr>
              <a:t>中只有</a:t>
            </a:r>
            <a:r>
              <a:rPr lang="en-US" altLang="zh-CN" sz="1800" dirty="0">
                <a:solidFill>
                  <a:srgbClr val="FF0000"/>
                </a:solidFill>
                <a:latin typeface="Times New Roman" panose="02020603050405020304" pitchFamily="18" charset="0"/>
                <a:cs typeface="Times New Roman" panose="02020603050405020304" pitchFamily="18" charset="0"/>
              </a:rPr>
              <a:t>x</a:t>
            </a:r>
            <a:r>
              <a:rPr lang="zh-CN" altLang="zh-CN" sz="1800" dirty="0">
                <a:solidFill>
                  <a:srgbClr val="FF0000"/>
                </a:solidFill>
                <a:latin typeface="Times New Roman" panose="02020603050405020304" pitchFamily="18" charset="0"/>
                <a:cs typeface="Times New Roman" panose="02020603050405020304" pitchFamily="18" charset="0"/>
              </a:rPr>
              <a:t>的值</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(12</a:t>
            </a:r>
            <a:r>
              <a:rPr lang="en-US" altLang="zh-CN" sz="1800" dirty="0" smtClean="0">
                <a:latin typeface="Times New Roman" panose="02020603050405020304" pitchFamily="18" charset="0"/>
                <a:cs typeface="Times New Roman" panose="02020603050405020304" pitchFamily="18" charset="0"/>
              </a:rPr>
              <a:t>)      </a:t>
            </a:r>
            <a:r>
              <a:rPr lang="zh-CN" altLang="zh-CN" sz="1800" dirty="0" smtClean="0">
                <a:latin typeface="Times New Roman" panose="02020603050405020304" pitchFamily="18" charset="0"/>
                <a:cs typeface="Times New Roman" panose="02020603050405020304" pitchFamily="18" charset="0"/>
              </a:rPr>
              <a:t>查看</a:t>
            </a:r>
            <a:r>
              <a:rPr lang="en-US" altLang="zh-CN" sz="1800" dirty="0" smtClean="0">
                <a:latin typeface="Times New Roman" panose="02020603050405020304" pitchFamily="18" charset="0"/>
                <a:cs typeface="Times New Roman" panose="02020603050405020304" pitchFamily="18" charset="0"/>
              </a:rPr>
              <a:t> y/z </a:t>
            </a:r>
            <a:r>
              <a:rPr lang="zh-CN" altLang="zh-CN" sz="1800" dirty="0" smtClean="0">
                <a:latin typeface="Times New Roman" panose="02020603050405020304" pitchFamily="18" charset="0"/>
                <a:cs typeface="Times New Roman" panose="02020603050405020304" pitchFamily="18" charset="0"/>
              </a:rPr>
              <a:t>的</a:t>
            </a:r>
            <a:r>
              <a:rPr lang="zh-CN" altLang="zh-CN" sz="1800" dirty="0">
                <a:latin typeface="Times New Roman" panose="02020603050405020304" pitchFamily="18" charset="0"/>
                <a:cs typeface="Times New Roman" panose="02020603050405020304" pitchFamily="18" charset="0"/>
              </a:rPr>
              <a:t>下次引用信息和活跃信息，以及</a:t>
            </a:r>
            <a:r>
              <a:rPr lang="en-US" altLang="zh-CN" sz="1800" dirty="0">
                <a:latin typeface="Times New Roman" panose="02020603050405020304" pitchFamily="18" charset="0"/>
                <a:cs typeface="Times New Roman" panose="02020603050405020304" pitchFamily="18" charset="0"/>
              </a:rPr>
              <a:t>y/z</a:t>
            </a:r>
            <a:r>
              <a:rPr lang="zh-CN" altLang="zh-CN" sz="1800" dirty="0">
                <a:latin typeface="Times New Roman" panose="02020603050405020304" pitchFamily="18" charset="0"/>
                <a:cs typeface="Times New Roman" panose="02020603050405020304" pitchFamily="18" charset="0"/>
              </a:rPr>
              <a:t>的地址描述符</a:t>
            </a:r>
            <a:r>
              <a:rPr lang="en-US" altLang="zh-CN" sz="1800" dirty="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(13</a:t>
            </a:r>
            <a:r>
              <a:rPr lang="en-US" altLang="zh-CN" sz="1800" dirty="0" smtClean="0">
                <a:latin typeface="Times New Roman" panose="02020603050405020304" pitchFamily="18" charset="0"/>
                <a:cs typeface="Times New Roman" panose="02020603050405020304" pitchFamily="18" charset="0"/>
              </a:rPr>
              <a:t>)      if </a:t>
            </a:r>
            <a:r>
              <a:rPr lang="en-US" altLang="zh-CN" sz="1800" dirty="0">
                <a:latin typeface="Times New Roman" panose="02020603050405020304" pitchFamily="18" charset="0"/>
                <a:cs typeface="Times New Roman" panose="02020603050405020304" pitchFamily="18" charset="0"/>
              </a:rPr>
              <a:t>(y/z</a:t>
            </a:r>
            <a:r>
              <a:rPr lang="zh-CN" altLang="zh-CN" sz="1800" dirty="0">
                <a:latin typeface="Times New Roman" panose="02020603050405020304" pitchFamily="18" charset="0"/>
                <a:cs typeface="Times New Roman" panose="02020603050405020304" pitchFamily="18" charset="0"/>
              </a:rPr>
              <a:t>没有下次引用，在块出口处非活跃，且当前值在寄存器</a:t>
            </a:r>
            <a:r>
              <a:rPr lang="en-US" altLang="zh-CN" sz="1800" dirty="0">
                <a:latin typeface="Times New Roman" panose="02020603050405020304" pitchFamily="18" charset="0"/>
                <a:cs typeface="Times New Roman" panose="02020603050405020304" pitchFamily="18" charset="0"/>
              </a:rPr>
              <a:t>R</a:t>
            </a:r>
            <a:r>
              <a:rPr lang="zh-CN" altLang="zh-CN" sz="1800" dirty="0">
                <a:latin typeface="Times New Roman" panose="02020603050405020304" pitchFamily="18" charset="0"/>
                <a:cs typeface="Times New Roman" panose="02020603050405020304" pitchFamily="18" charset="0"/>
              </a:rPr>
              <a:t>中</a:t>
            </a:r>
            <a:r>
              <a:rPr lang="en-US" altLang="zh-CN" sz="1800" dirty="0">
                <a:latin typeface="Times New Roman" panose="02020603050405020304" pitchFamily="18" charset="0"/>
                <a:cs typeface="Times New Roman" panose="02020603050405020304" pitchFamily="18" charset="0"/>
              </a:rPr>
              <a:t>) {</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(14</a:t>
            </a:r>
            <a:r>
              <a:rPr lang="en-US" altLang="zh-CN" sz="1800" dirty="0" smtClean="0">
                <a:latin typeface="Times New Roman" panose="02020603050405020304" pitchFamily="18" charset="0"/>
                <a:cs typeface="Times New Roman" panose="02020603050405020304" pitchFamily="18" charset="0"/>
              </a:rPr>
              <a:t>)          </a:t>
            </a:r>
            <a:r>
              <a:rPr lang="zh-CN" altLang="zh-CN" sz="1800" dirty="0" smtClean="0">
                <a:latin typeface="Times New Roman" panose="02020603050405020304" pitchFamily="18" charset="0"/>
                <a:cs typeface="Times New Roman" panose="02020603050405020304" pitchFamily="18" charset="0"/>
              </a:rPr>
              <a:t>从</a:t>
            </a:r>
            <a:r>
              <a:rPr lang="en-US" altLang="zh-CN" sz="1800" dirty="0">
                <a:latin typeface="Times New Roman" panose="02020603050405020304" pitchFamily="18" charset="0"/>
                <a:cs typeface="Times New Roman" panose="02020603050405020304" pitchFamily="18" charset="0"/>
              </a:rPr>
              <a:t>y/z</a:t>
            </a:r>
            <a:r>
              <a:rPr lang="zh-CN" altLang="zh-CN" sz="1800" dirty="0">
                <a:latin typeface="Times New Roman" panose="02020603050405020304" pitchFamily="18" charset="0"/>
                <a:cs typeface="Times New Roman" panose="02020603050405020304" pitchFamily="18" charset="0"/>
              </a:rPr>
              <a:t>的地址描述符中删除寄存器</a:t>
            </a:r>
            <a:r>
              <a:rPr lang="en-US" altLang="zh-CN" sz="1800" dirty="0">
                <a:latin typeface="Times New Roman" panose="02020603050405020304" pitchFamily="18" charset="0"/>
                <a:cs typeface="Times New Roman" panose="02020603050405020304" pitchFamily="18" charset="0"/>
              </a:rPr>
              <a:t>R;</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(15</a:t>
            </a:r>
            <a:r>
              <a:rPr lang="en-US" altLang="zh-CN" sz="1800" dirty="0" smtClean="0">
                <a:latin typeface="Times New Roman" panose="02020603050405020304" pitchFamily="18" charset="0"/>
                <a:cs typeface="Times New Roman" panose="02020603050405020304" pitchFamily="18" charset="0"/>
              </a:rPr>
              <a:t>)          </a:t>
            </a:r>
            <a:r>
              <a:rPr lang="zh-CN" altLang="zh-CN" sz="1800" dirty="0" smtClean="0">
                <a:latin typeface="Times New Roman" panose="02020603050405020304" pitchFamily="18" charset="0"/>
                <a:cs typeface="Times New Roman" panose="02020603050405020304" pitchFamily="18" charset="0"/>
              </a:rPr>
              <a:t>从</a:t>
            </a:r>
            <a:r>
              <a:rPr lang="en-US" altLang="zh-CN" sz="1800" dirty="0">
                <a:latin typeface="Times New Roman" panose="02020603050405020304" pitchFamily="18" charset="0"/>
                <a:cs typeface="Times New Roman" panose="02020603050405020304" pitchFamily="18" charset="0"/>
              </a:rPr>
              <a:t>R</a:t>
            </a:r>
            <a:r>
              <a:rPr lang="zh-CN" altLang="zh-CN" sz="1800" dirty="0">
                <a:latin typeface="Times New Roman" panose="02020603050405020304" pitchFamily="18" charset="0"/>
                <a:cs typeface="Times New Roman" panose="02020603050405020304" pitchFamily="18" charset="0"/>
              </a:rPr>
              <a:t>的寄存器描述符中删除名字</a:t>
            </a:r>
            <a:r>
              <a:rPr lang="en-US" altLang="zh-CN" sz="1800" dirty="0" smtClean="0">
                <a:latin typeface="Times New Roman" panose="02020603050405020304" pitchFamily="18" charset="0"/>
                <a:cs typeface="Times New Roman" panose="02020603050405020304" pitchFamily="18" charset="0"/>
              </a:rPr>
              <a:t>y/z</a:t>
            </a:r>
            <a:r>
              <a:rPr lang="en-US" altLang="zh-CN" sz="1800" dirty="0" smtClean="0">
                <a:solidFill>
                  <a:srgbClr val="FF0000"/>
                </a:solidFill>
                <a:latin typeface="Times New Roman" panose="02020603050405020304" pitchFamily="18" charset="0"/>
                <a:cs typeface="Times New Roman" panose="02020603050405020304" pitchFamily="18" charset="0"/>
              </a:rPr>
              <a:t>(</a:t>
            </a:r>
            <a:r>
              <a:rPr lang="zh-CN" altLang="en-US" sz="1800" dirty="0" smtClean="0">
                <a:solidFill>
                  <a:srgbClr val="FF0000"/>
                </a:solidFill>
                <a:latin typeface="Verdana" pitchFamily="34" charset="0"/>
              </a:rPr>
              <a:t>寄存器</a:t>
            </a:r>
            <a:r>
              <a:rPr lang="en-US" altLang="zh-CN" sz="1800" dirty="0" smtClean="0">
                <a:solidFill>
                  <a:srgbClr val="FF0000"/>
                </a:solidFill>
                <a:latin typeface="Times New Roman" panose="02020603050405020304" pitchFamily="18" charset="0"/>
                <a:cs typeface="Times New Roman" panose="02020603050405020304" pitchFamily="18" charset="0"/>
              </a:rPr>
              <a:t>R</a:t>
            </a:r>
            <a:r>
              <a:rPr lang="zh-CN" altLang="en-US" sz="1800" dirty="0" smtClean="0">
                <a:solidFill>
                  <a:srgbClr val="FF0000"/>
                </a:solidFill>
                <a:latin typeface="Verdana" pitchFamily="34" charset="0"/>
              </a:rPr>
              <a:t>不再包含</a:t>
            </a:r>
            <a:r>
              <a:rPr lang="en-US" altLang="zh-CN" sz="1800" dirty="0" smtClean="0">
                <a:solidFill>
                  <a:srgbClr val="FF0000"/>
                </a:solidFill>
                <a:latin typeface="Times New Roman" pitchFamily="18" charset="0"/>
                <a:cs typeface="Times New Roman" pitchFamily="18" charset="0"/>
              </a:rPr>
              <a:t>y/z</a:t>
            </a:r>
            <a:r>
              <a:rPr lang="zh-CN" altLang="en-US" sz="1800" dirty="0" smtClean="0">
                <a:solidFill>
                  <a:srgbClr val="FF0000"/>
                </a:solidFill>
                <a:latin typeface="Verdana" pitchFamily="34" charset="0"/>
              </a:rPr>
              <a:t>的值</a:t>
            </a:r>
            <a:r>
              <a:rPr lang="en-US" altLang="zh-CN" sz="1800" dirty="0" smtClean="0">
                <a:solidFill>
                  <a:srgbClr val="FF0000"/>
                </a:solidFill>
                <a:latin typeface="Times New Roman" pitchFamily="18" charset="0"/>
                <a:cs typeface="Times New Roman" pitchFamily="18" charset="0"/>
              </a:rPr>
              <a:t>) </a:t>
            </a:r>
            <a:r>
              <a:rPr lang="en-US" altLang="zh-CN" sz="1800" dirty="0" smtClean="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dirty="0">
                <a:latin typeface="Times New Roman" panose="02020603050405020304" pitchFamily="18" charset="0"/>
                <a:cs typeface="Times New Roman" panose="02020603050405020304" pitchFamily="18" charset="0"/>
              </a:rPr>
              <a:t>(16</a:t>
            </a:r>
            <a:r>
              <a:rPr lang="en-US" altLang="zh-CN" sz="1800" dirty="0" smtClean="0">
                <a:latin typeface="Times New Roman" panose="02020603050405020304" pitchFamily="18" charset="0"/>
                <a:cs typeface="Times New Roman" panose="02020603050405020304" pitchFamily="18" charset="0"/>
              </a:rPr>
              <a:t>)      break;</a:t>
            </a:r>
            <a:endParaRPr lang="zh-CN" altLang="zh-CN" sz="18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up)">
                                      <p:cBhvr>
                                        <p:cTn id="7" dur="500"/>
                                        <p:tgtEl>
                                          <p:spTgt spid="373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wipe(up)">
                                      <p:cBhvr>
                                        <p:cTn id="12" dur="500"/>
                                        <p:tgtEl>
                                          <p:spTgt spid="373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Effect transition="in" filter="wipe(up)">
                                      <p:cBhvr>
                                        <p:cTn id="17" dur="500"/>
                                        <p:tgtEl>
                                          <p:spTgt spid="373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3763">
                                            <p:txEl>
                                              <p:pRg st="3" end="3"/>
                                            </p:txEl>
                                          </p:spTgt>
                                        </p:tgtEl>
                                        <p:attrNameLst>
                                          <p:attrName>style.visibility</p:attrName>
                                        </p:attrNameLst>
                                      </p:cBhvr>
                                      <p:to>
                                        <p:strVal val="visible"/>
                                      </p:to>
                                    </p:set>
                                    <p:animEffect transition="in" filter="wipe(up)">
                                      <p:cBhvr>
                                        <p:cTn id="22" dur="500"/>
                                        <p:tgtEl>
                                          <p:spTgt spid="373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3763">
                                            <p:txEl>
                                              <p:pRg st="4" end="4"/>
                                            </p:txEl>
                                          </p:spTgt>
                                        </p:tgtEl>
                                        <p:attrNameLst>
                                          <p:attrName>style.visibility</p:attrName>
                                        </p:attrNameLst>
                                      </p:cBhvr>
                                      <p:to>
                                        <p:strVal val="visible"/>
                                      </p:to>
                                    </p:set>
                                    <p:animEffect transition="in" filter="wipe(up)">
                                      <p:cBhvr>
                                        <p:cTn id="27" dur="500"/>
                                        <p:tgtEl>
                                          <p:spTgt spid="373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3763">
                                            <p:txEl>
                                              <p:pRg st="5" end="5"/>
                                            </p:txEl>
                                          </p:spTgt>
                                        </p:tgtEl>
                                        <p:attrNameLst>
                                          <p:attrName>style.visibility</p:attrName>
                                        </p:attrNameLst>
                                      </p:cBhvr>
                                      <p:to>
                                        <p:strVal val="visible"/>
                                      </p:to>
                                    </p:set>
                                    <p:animEffect transition="in" filter="wipe(up)">
                                      <p:cBhvr>
                                        <p:cTn id="32" dur="500"/>
                                        <p:tgtEl>
                                          <p:spTgt spid="373763">
                                            <p:txEl>
                                              <p:pRg st="5" end="5"/>
                                            </p:txEl>
                                          </p:spTgt>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73763">
                                            <p:txEl>
                                              <p:pRg st="6" end="6"/>
                                            </p:txEl>
                                          </p:spTgt>
                                        </p:tgtEl>
                                        <p:attrNameLst>
                                          <p:attrName>style.visibility</p:attrName>
                                        </p:attrNameLst>
                                      </p:cBhvr>
                                      <p:to>
                                        <p:strVal val="visible"/>
                                      </p:to>
                                    </p:set>
                                    <p:animEffect transition="in" filter="wipe(up)">
                                      <p:cBhvr>
                                        <p:cTn id="36" dur="500"/>
                                        <p:tgtEl>
                                          <p:spTgt spid="373763">
                                            <p:txEl>
                                              <p:pRg st="6" end="6"/>
                                            </p:txEl>
                                          </p:spTgt>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373763">
                                            <p:txEl>
                                              <p:pRg st="7" end="7"/>
                                            </p:txEl>
                                          </p:spTgt>
                                        </p:tgtEl>
                                        <p:attrNameLst>
                                          <p:attrName>style.visibility</p:attrName>
                                        </p:attrNameLst>
                                      </p:cBhvr>
                                      <p:to>
                                        <p:strVal val="visible"/>
                                      </p:to>
                                    </p:set>
                                    <p:animEffect transition="in" filter="wipe(up)">
                                      <p:cBhvr>
                                        <p:cTn id="40" dur="500"/>
                                        <p:tgtEl>
                                          <p:spTgt spid="373763">
                                            <p:txEl>
                                              <p:pRg st="7" end="7"/>
                                            </p:txEl>
                                          </p:spTgt>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373763">
                                            <p:txEl>
                                              <p:pRg st="8" end="8"/>
                                            </p:txEl>
                                          </p:spTgt>
                                        </p:tgtEl>
                                        <p:attrNameLst>
                                          <p:attrName>style.visibility</p:attrName>
                                        </p:attrNameLst>
                                      </p:cBhvr>
                                      <p:to>
                                        <p:strVal val="visible"/>
                                      </p:to>
                                    </p:set>
                                    <p:animEffect transition="in" filter="wipe(up)">
                                      <p:cBhvr>
                                        <p:cTn id="44" dur="500"/>
                                        <p:tgtEl>
                                          <p:spTgt spid="373763">
                                            <p:txEl>
                                              <p:pRg st="8" end="8"/>
                                            </p:txEl>
                                          </p:spTgt>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373763">
                                            <p:txEl>
                                              <p:pRg st="9" end="9"/>
                                            </p:txEl>
                                          </p:spTgt>
                                        </p:tgtEl>
                                        <p:attrNameLst>
                                          <p:attrName>style.visibility</p:attrName>
                                        </p:attrNameLst>
                                      </p:cBhvr>
                                      <p:to>
                                        <p:strVal val="visible"/>
                                      </p:to>
                                    </p:set>
                                    <p:animEffect transition="in" filter="wipe(up)">
                                      <p:cBhvr>
                                        <p:cTn id="48" dur="500"/>
                                        <p:tgtEl>
                                          <p:spTgt spid="373763">
                                            <p:txEl>
                                              <p:pRg st="9" end="9"/>
                                            </p:txEl>
                                          </p:spTgt>
                                        </p:tgtEl>
                                      </p:cBhvr>
                                    </p:animEffect>
                                  </p:childTnLst>
                                </p:cTn>
                              </p:par>
                            </p:childTnLst>
                          </p:cTn>
                        </p:par>
                        <p:par>
                          <p:cTn id="49" fill="hold">
                            <p:stCondLst>
                              <p:cond delay="2500"/>
                            </p:stCondLst>
                            <p:childTnLst>
                              <p:par>
                                <p:cTn id="50" presetID="22" presetClass="entr" presetSubtype="1" fill="hold" grpId="0" nodeType="afterEffect">
                                  <p:stCondLst>
                                    <p:cond delay="0"/>
                                  </p:stCondLst>
                                  <p:childTnLst>
                                    <p:set>
                                      <p:cBhvr>
                                        <p:cTn id="51" dur="1" fill="hold">
                                          <p:stCondLst>
                                            <p:cond delay="0"/>
                                          </p:stCondLst>
                                        </p:cTn>
                                        <p:tgtEl>
                                          <p:spTgt spid="373763">
                                            <p:txEl>
                                              <p:pRg st="10" end="10"/>
                                            </p:txEl>
                                          </p:spTgt>
                                        </p:tgtEl>
                                        <p:attrNameLst>
                                          <p:attrName>style.visibility</p:attrName>
                                        </p:attrNameLst>
                                      </p:cBhvr>
                                      <p:to>
                                        <p:strVal val="visible"/>
                                      </p:to>
                                    </p:set>
                                    <p:animEffect transition="in" filter="wipe(up)">
                                      <p:cBhvr>
                                        <p:cTn id="52" dur="500"/>
                                        <p:tgtEl>
                                          <p:spTgt spid="373763">
                                            <p:txEl>
                                              <p:pRg st="10" end="10"/>
                                            </p:txEl>
                                          </p:spTgt>
                                        </p:tgtEl>
                                      </p:cBhvr>
                                    </p:animEffect>
                                  </p:childTnLst>
                                </p:cTn>
                              </p:par>
                            </p:childTnLst>
                          </p:cTn>
                        </p:par>
                        <p:par>
                          <p:cTn id="53" fill="hold">
                            <p:stCondLst>
                              <p:cond delay="3000"/>
                            </p:stCondLst>
                            <p:childTnLst>
                              <p:par>
                                <p:cTn id="54" presetID="22" presetClass="entr" presetSubtype="1" fill="hold" grpId="0" nodeType="afterEffect">
                                  <p:stCondLst>
                                    <p:cond delay="0"/>
                                  </p:stCondLst>
                                  <p:childTnLst>
                                    <p:set>
                                      <p:cBhvr>
                                        <p:cTn id="55" dur="1" fill="hold">
                                          <p:stCondLst>
                                            <p:cond delay="0"/>
                                          </p:stCondLst>
                                        </p:cTn>
                                        <p:tgtEl>
                                          <p:spTgt spid="373763">
                                            <p:txEl>
                                              <p:pRg st="11" end="11"/>
                                            </p:txEl>
                                          </p:spTgt>
                                        </p:tgtEl>
                                        <p:attrNameLst>
                                          <p:attrName>style.visibility</p:attrName>
                                        </p:attrNameLst>
                                      </p:cBhvr>
                                      <p:to>
                                        <p:strVal val="visible"/>
                                      </p:to>
                                    </p:set>
                                    <p:animEffect transition="in" filter="wipe(up)">
                                      <p:cBhvr>
                                        <p:cTn id="56" dur="500"/>
                                        <p:tgtEl>
                                          <p:spTgt spid="373763">
                                            <p:txEl>
                                              <p:pRg st="11" end="11"/>
                                            </p:txEl>
                                          </p:spTgt>
                                        </p:tgtEl>
                                      </p:cBhvr>
                                    </p:animEffect>
                                  </p:childTnLst>
                                </p:cTn>
                              </p:par>
                            </p:childTnLst>
                          </p:cTn>
                        </p:par>
                        <p:par>
                          <p:cTn id="57" fill="hold">
                            <p:stCondLst>
                              <p:cond delay="3500"/>
                            </p:stCondLst>
                            <p:childTnLst>
                              <p:par>
                                <p:cTn id="58" presetID="22" presetClass="entr" presetSubtype="1" fill="hold" grpId="0" nodeType="afterEffect">
                                  <p:stCondLst>
                                    <p:cond delay="0"/>
                                  </p:stCondLst>
                                  <p:childTnLst>
                                    <p:set>
                                      <p:cBhvr>
                                        <p:cTn id="59" dur="1" fill="hold">
                                          <p:stCondLst>
                                            <p:cond delay="0"/>
                                          </p:stCondLst>
                                        </p:cTn>
                                        <p:tgtEl>
                                          <p:spTgt spid="373763">
                                            <p:txEl>
                                              <p:pRg st="12" end="12"/>
                                            </p:txEl>
                                          </p:spTgt>
                                        </p:tgtEl>
                                        <p:attrNameLst>
                                          <p:attrName>style.visibility</p:attrName>
                                        </p:attrNameLst>
                                      </p:cBhvr>
                                      <p:to>
                                        <p:strVal val="visible"/>
                                      </p:to>
                                    </p:set>
                                    <p:animEffect transition="in" filter="wipe(up)">
                                      <p:cBhvr>
                                        <p:cTn id="60" dur="500"/>
                                        <p:tgtEl>
                                          <p:spTgt spid="373763">
                                            <p:txEl>
                                              <p:pRg st="12" end="12"/>
                                            </p:txEl>
                                          </p:spTgt>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373763">
                                            <p:txEl>
                                              <p:pRg st="13" end="13"/>
                                            </p:txEl>
                                          </p:spTgt>
                                        </p:tgtEl>
                                        <p:attrNameLst>
                                          <p:attrName>style.visibility</p:attrName>
                                        </p:attrNameLst>
                                      </p:cBhvr>
                                      <p:to>
                                        <p:strVal val="visible"/>
                                      </p:to>
                                    </p:set>
                                    <p:animEffect transition="in" filter="wipe(up)">
                                      <p:cBhvr>
                                        <p:cTn id="64" dur="500"/>
                                        <p:tgtEl>
                                          <p:spTgt spid="373763">
                                            <p:txEl>
                                              <p:pRg st="13" end="13"/>
                                            </p:txEl>
                                          </p:spTgt>
                                        </p:tgtEl>
                                      </p:cBhvr>
                                    </p:animEffect>
                                  </p:childTnLst>
                                </p:cTn>
                              </p:par>
                            </p:childTnLst>
                          </p:cTn>
                        </p:par>
                        <p:par>
                          <p:cTn id="65" fill="hold">
                            <p:stCondLst>
                              <p:cond delay="4500"/>
                            </p:stCondLst>
                            <p:childTnLst>
                              <p:par>
                                <p:cTn id="66" presetID="22" presetClass="entr" presetSubtype="1" fill="hold" grpId="0" nodeType="afterEffect">
                                  <p:stCondLst>
                                    <p:cond delay="0"/>
                                  </p:stCondLst>
                                  <p:childTnLst>
                                    <p:set>
                                      <p:cBhvr>
                                        <p:cTn id="67" dur="1" fill="hold">
                                          <p:stCondLst>
                                            <p:cond delay="0"/>
                                          </p:stCondLst>
                                        </p:cTn>
                                        <p:tgtEl>
                                          <p:spTgt spid="373763">
                                            <p:txEl>
                                              <p:pRg st="14" end="14"/>
                                            </p:txEl>
                                          </p:spTgt>
                                        </p:tgtEl>
                                        <p:attrNameLst>
                                          <p:attrName>style.visibility</p:attrName>
                                        </p:attrNameLst>
                                      </p:cBhvr>
                                      <p:to>
                                        <p:strVal val="visible"/>
                                      </p:to>
                                    </p:set>
                                    <p:animEffect transition="in" filter="wipe(up)">
                                      <p:cBhvr>
                                        <p:cTn id="68" dur="500"/>
                                        <p:tgtEl>
                                          <p:spTgt spid="373763">
                                            <p:txEl>
                                              <p:pRg st="14" end="14"/>
                                            </p:txEl>
                                          </p:spTgt>
                                        </p:tgtEl>
                                      </p:cBhvr>
                                    </p:animEffect>
                                  </p:childTnLst>
                                </p:cTn>
                              </p:par>
                            </p:childTnLst>
                          </p:cTn>
                        </p:par>
                        <p:par>
                          <p:cTn id="69" fill="hold">
                            <p:stCondLst>
                              <p:cond delay="5000"/>
                            </p:stCondLst>
                            <p:childTnLst>
                              <p:par>
                                <p:cTn id="70" presetID="22" presetClass="entr" presetSubtype="1" fill="hold" grpId="0" nodeType="afterEffect">
                                  <p:stCondLst>
                                    <p:cond delay="0"/>
                                  </p:stCondLst>
                                  <p:childTnLst>
                                    <p:set>
                                      <p:cBhvr>
                                        <p:cTn id="71" dur="1" fill="hold">
                                          <p:stCondLst>
                                            <p:cond delay="0"/>
                                          </p:stCondLst>
                                        </p:cTn>
                                        <p:tgtEl>
                                          <p:spTgt spid="373763">
                                            <p:txEl>
                                              <p:pRg st="15" end="15"/>
                                            </p:txEl>
                                          </p:spTgt>
                                        </p:tgtEl>
                                        <p:attrNameLst>
                                          <p:attrName>style.visibility</p:attrName>
                                        </p:attrNameLst>
                                      </p:cBhvr>
                                      <p:to>
                                        <p:strVal val="visible"/>
                                      </p:to>
                                    </p:set>
                                    <p:animEffect transition="in" filter="wipe(up)">
                                      <p:cBhvr>
                                        <p:cTn id="72" dur="500"/>
                                        <p:tgtEl>
                                          <p:spTgt spid="373763">
                                            <p:txEl>
                                              <p:pRg st="15" end="15"/>
                                            </p:txEl>
                                          </p:spTgt>
                                        </p:tgtEl>
                                      </p:cBhvr>
                                    </p:animEffect>
                                  </p:childTnLst>
                                </p:cTn>
                              </p:par>
                            </p:childTnLst>
                          </p:cTn>
                        </p:par>
                        <p:par>
                          <p:cTn id="73" fill="hold">
                            <p:stCondLst>
                              <p:cond delay="5500"/>
                            </p:stCondLst>
                            <p:childTnLst>
                              <p:par>
                                <p:cTn id="74" presetID="22" presetClass="entr" presetSubtype="1" fill="hold" grpId="0" nodeType="afterEffect">
                                  <p:stCondLst>
                                    <p:cond delay="0"/>
                                  </p:stCondLst>
                                  <p:childTnLst>
                                    <p:set>
                                      <p:cBhvr>
                                        <p:cTn id="75" dur="1" fill="hold">
                                          <p:stCondLst>
                                            <p:cond delay="0"/>
                                          </p:stCondLst>
                                        </p:cTn>
                                        <p:tgtEl>
                                          <p:spTgt spid="373763">
                                            <p:txEl>
                                              <p:pRg st="16" end="16"/>
                                            </p:txEl>
                                          </p:spTgt>
                                        </p:tgtEl>
                                        <p:attrNameLst>
                                          <p:attrName>style.visibility</p:attrName>
                                        </p:attrNameLst>
                                      </p:cBhvr>
                                      <p:to>
                                        <p:strVal val="visible"/>
                                      </p:to>
                                    </p:set>
                                    <p:animEffect transition="in" filter="wipe(up)">
                                      <p:cBhvr>
                                        <p:cTn id="76" dur="500"/>
                                        <p:tgtEl>
                                          <p:spTgt spid="373763">
                                            <p:txEl>
                                              <p:pRg st="16" end="16"/>
                                            </p:txEl>
                                          </p:spTgt>
                                        </p:tgtEl>
                                      </p:cBhvr>
                                    </p:animEffect>
                                  </p:childTnLst>
                                </p:cTn>
                              </p:par>
                            </p:childTnLst>
                          </p:cTn>
                        </p:par>
                        <p:par>
                          <p:cTn id="77" fill="hold">
                            <p:stCondLst>
                              <p:cond delay="6000"/>
                            </p:stCondLst>
                            <p:childTnLst>
                              <p:par>
                                <p:cTn id="78" presetID="22" presetClass="entr" presetSubtype="1" fill="hold" grpId="0" nodeType="afterEffect">
                                  <p:stCondLst>
                                    <p:cond delay="0"/>
                                  </p:stCondLst>
                                  <p:childTnLst>
                                    <p:set>
                                      <p:cBhvr>
                                        <p:cTn id="79" dur="1" fill="hold">
                                          <p:stCondLst>
                                            <p:cond delay="0"/>
                                          </p:stCondLst>
                                        </p:cTn>
                                        <p:tgtEl>
                                          <p:spTgt spid="373763">
                                            <p:txEl>
                                              <p:pRg st="17" end="17"/>
                                            </p:txEl>
                                          </p:spTgt>
                                        </p:tgtEl>
                                        <p:attrNameLst>
                                          <p:attrName>style.visibility</p:attrName>
                                        </p:attrNameLst>
                                      </p:cBhvr>
                                      <p:to>
                                        <p:strVal val="visible"/>
                                      </p:to>
                                    </p:set>
                                    <p:animEffect transition="in" filter="wipe(up)">
                                      <p:cBhvr>
                                        <p:cTn id="80" dur="500"/>
                                        <p:tgtEl>
                                          <p:spTgt spid="373763">
                                            <p:txEl>
                                              <p:pRg st="17" end="17"/>
                                            </p:txEl>
                                          </p:spTgt>
                                        </p:tgtEl>
                                      </p:cBhvr>
                                    </p:animEffect>
                                  </p:childTnLst>
                                </p:cTn>
                              </p:par>
                            </p:childTnLst>
                          </p:cTn>
                        </p:par>
                        <p:par>
                          <p:cTn id="81" fill="hold">
                            <p:stCondLst>
                              <p:cond delay="6500"/>
                            </p:stCondLst>
                            <p:childTnLst>
                              <p:par>
                                <p:cTn id="82" presetID="22" presetClass="entr" presetSubtype="1" fill="hold" grpId="0" nodeType="afterEffect">
                                  <p:stCondLst>
                                    <p:cond delay="0"/>
                                  </p:stCondLst>
                                  <p:childTnLst>
                                    <p:set>
                                      <p:cBhvr>
                                        <p:cTn id="83" dur="1" fill="hold">
                                          <p:stCondLst>
                                            <p:cond delay="0"/>
                                          </p:stCondLst>
                                        </p:cTn>
                                        <p:tgtEl>
                                          <p:spTgt spid="373763">
                                            <p:txEl>
                                              <p:pRg st="18" end="18"/>
                                            </p:txEl>
                                          </p:spTgt>
                                        </p:tgtEl>
                                        <p:attrNameLst>
                                          <p:attrName>style.visibility</p:attrName>
                                        </p:attrNameLst>
                                      </p:cBhvr>
                                      <p:to>
                                        <p:strVal val="visible"/>
                                      </p:to>
                                    </p:set>
                                    <p:animEffect transition="in" filter="wipe(up)">
                                      <p:cBhvr>
                                        <p:cTn id="84" dur="500"/>
                                        <p:tgtEl>
                                          <p:spTgt spid="373763">
                                            <p:txEl>
                                              <p:pRg st="18" end="18"/>
                                            </p:txEl>
                                          </p:spTgt>
                                        </p:tgtEl>
                                      </p:cBhvr>
                                    </p:animEffect>
                                  </p:childTnLst>
                                </p:cTn>
                              </p:par>
                            </p:childTnLst>
                          </p:cTn>
                        </p:par>
                        <p:par>
                          <p:cTn id="85" fill="hold">
                            <p:stCondLst>
                              <p:cond delay="7000"/>
                            </p:stCondLst>
                            <p:childTnLst>
                              <p:par>
                                <p:cTn id="86" presetID="22" presetClass="entr" presetSubtype="1" fill="hold" grpId="0" nodeType="afterEffect">
                                  <p:stCondLst>
                                    <p:cond delay="0"/>
                                  </p:stCondLst>
                                  <p:childTnLst>
                                    <p:set>
                                      <p:cBhvr>
                                        <p:cTn id="87" dur="1" fill="hold">
                                          <p:stCondLst>
                                            <p:cond delay="0"/>
                                          </p:stCondLst>
                                        </p:cTn>
                                        <p:tgtEl>
                                          <p:spTgt spid="373763">
                                            <p:txEl>
                                              <p:pRg st="19" end="19"/>
                                            </p:txEl>
                                          </p:spTgt>
                                        </p:tgtEl>
                                        <p:attrNameLst>
                                          <p:attrName>style.visibility</p:attrName>
                                        </p:attrNameLst>
                                      </p:cBhvr>
                                      <p:to>
                                        <p:strVal val="visible"/>
                                      </p:to>
                                    </p:set>
                                    <p:animEffect transition="in" filter="wipe(up)">
                                      <p:cBhvr>
                                        <p:cTn id="88" dur="500"/>
                                        <p:tgtEl>
                                          <p:spTgt spid="37376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uiExpand="1"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Verdana" pitchFamily="34" charset="0"/>
              </a:rPr>
              <a:t>代码生成</a:t>
            </a:r>
            <a:r>
              <a:rPr lang="zh-CN" altLang="en-US" dirty="0" smtClean="0">
                <a:latin typeface="Verdana" pitchFamily="34" charset="0"/>
              </a:rPr>
              <a:t>算法（续</a:t>
            </a:r>
            <a:r>
              <a:rPr lang="en-US" altLang="zh-CN" dirty="0" smtClean="0">
                <a:latin typeface="Verdana" pitchFamily="34" charset="0"/>
              </a:rPr>
              <a:t>1</a:t>
            </a:r>
            <a:r>
              <a:rPr lang="zh-CN" altLang="en-US" dirty="0" smtClean="0">
                <a:latin typeface="Verdana" pitchFamily="34" charset="0"/>
              </a:rPr>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(17</a:t>
            </a:r>
            <a:r>
              <a:rPr lang="en-US" altLang="zh-CN" sz="2000" dirty="0" smtClean="0">
                <a:latin typeface="Times New Roman" panose="02020603050405020304" pitchFamily="18" charset="0"/>
                <a:cs typeface="Times New Roman" panose="02020603050405020304" pitchFamily="18" charset="0"/>
              </a:rPr>
              <a:t>)      case </a:t>
            </a:r>
            <a:r>
              <a:rPr lang="zh-CN" altLang="zh-CN" sz="2000" dirty="0" smtClean="0">
                <a:latin typeface="Times New Roman" panose="02020603050405020304" pitchFamily="18" charset="0"/>
                <a:cs typeface="Times New Roman" panose="02020603050405020304" pitchFamily="18" charset="0"/>
              </a:rPr>
              <a:t>形</a:t>
            </a:r>
            <a:r>
              <a:rPr lang="zh-CN" altLang="zh-CN" sz="2000" dirty="0">
                <a:latin typeface="Times New Roman" panose="02020603050405020304" pitchFamily="18" charset="0"/>
                <a:cs typeface="Times New Roman" panose="02020603050405020304" pitchFamily="18" charset="0"/>
              </a:rPr>
              <a:t>如</a:t>
            </a:r>
            <a:r>
              <a:rPr lang="en-US" altLang="zh-CN" sz="2000" dirty="0">
                <a:latin typeface="Times New Roman" panose="02020603050405020304" pitchFamily="18" charset="0"/>
                <a:cs typeface="Times New Roman" panose="02020603050405020304" pitchFamily="18" charset="0"/>
              </a:rPr>
              <a:t>x:=op y</a:t>
            </a:r>
            <a:r>
              <a:rPr lang="zh-CN" altLang="zh-CN" sz="2000" dirty="0">
                <a:latin typeface="Times New Roman" panose="02020603050405020304" pitchFamily="18" charset="0"/>
                <a:cs typeface="Times New Roman" panose="02020603050405020304" pitchFamily="18" charset="0"/>
              </a:rPr>
              <a:t>的赋值语句</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(18</a:t>
            </a:r>
            <a:r>
              <a:rPr lang="en-US" altLang="zh-CN" sz="2000" dirty="0" smtClean="0">
                <a:latin typeface="Times New Roman" panose="02020603050405020304" pitchFamily="18" charset="0"/>
                <a:cs typeface="Times New Roman" panose="02020603050405020304" pitchFamily="18" charset="0"/>
              </a:rPr>
              <a:t>)        L=</a:t>
            </a:r>
            <a:r>
              <a:rPr lang="en-US" altLang="zh-CN" sz="2000" dirty="0" err="1" smtClean="0">
                <a:latin typeface="Times New Roman" panose="02020603050405020304" pitchFamily="18" charset="0"/>
                <a:cs typeface="Times New Roman" panose="02020603050405020304" pitchFamily="18" charset="0"/>
              </a:rPr>
              <a:t>getreg</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x:=op y);</a:t>
            </a:r>
            <a:endParaRPr lang="zh-CN" altLang="zh-CN" sz="2000" dirty="0">
              <a:latin typeface="Times New Roman" panose="02020603050405020304" pitchFamily="18" charset="0"/>
              <a:cs typeface="Times New Roman" panose="02020603050405020304" pitchFamily="18" charset="0"/>
            </a:endParaRPr>
          </a:p>
          <a:p>
            <a:pPr marL="457200" lvl="2" indent="-457200">
              <a:spcBef>
                <a:spcPts val="0"/>
              </a:spcBef>
              <a:buSzPct val="70000"/>
              <a:buNone/>
            </a:pPr>
            <a:r>
              <a:rPr lang="en-US" altLang="zh-CN" sz="2000" dirty="0">
                <a:latin typeface="Times New Roman" panose="02020603050405020304" pitchFamily="18" charset="0"/>
                <a:cs typeface="Times New Roman" panose="02020603050405020304" pitchFamily="18" charset="0"/>
              </a:rPr>
              <a:t>(19</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查看名字</a:t>
            </a:r>
            <a:r>
              <a:rPr lang="en-US" altLang="zh-CN" sz="2000" dirty="0" smtClean="0">
                <a:latin typeface="Times New Roman" panose="02020603050405020304" pitchFamily="18" charset="0"/>
                <a:cs typeface="Times New Roman" panose="02020603050405020304" pitchFamily="18" charset="0"/>
              </a:rPr>
              <a:t> y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地址描述符</a:t>
            </a:r>
            <a:r>
              <a:rPr lang="zh-CN" altLang="zh-CN" sz="2000" dirty="0" smtClean="0">
                <a:latin typeface="Times New Roman" panose="02020603050405020304" pitchFamily="18" charset="0"/>
                <a:cs typeface="Times New Roman" panose="02020603050405020304" pitchFamily="18" charset="0"/>
              </a:rPr>
              <a:t>，</a:t>
            </a:r>
            <a:r>
              <a:rPr lang="zh-CN" altLang="en-US" sz="1800" dirty="0" smtClean="0">
                <a:latin typeface="Verdana" pitchFamily="34" charset="0"/>
              </a:rPr>
              <a:t>若</a:t>
            </a:r>
            <a:r>
              <a:rPr lang="en-US" altLang="zh-CN" dirty="0" smtClean="0">
                <a:latin typeface="Times New Roman" pitchFamily="18" charset="0"/>
                <a:cs typeface="Times New Roman" pitchFamily="18" charset="0"/>
              </a:rPr>
              <a:t>y</a:t>
            </a:r>
            <a:r>
              <a:rPr lang="zh-CN" altLang="en-US" dirty="0" smtClean="0">
                <a:latin typeface="Verdana" pitchFamily="34" charset="0"/>
              </a:rPr>
              <a:t>的值同时存放在存储器和寄存器中，</a:t>
            </a:r>
            <a:endParaRPr lang="en-US" altLang="zh-CN" dirty="0" smtClean="0">
              <a:latin typeface="Verdana" pitchFamily="34" charset="0"/>
            </a:endParaRPr>
          </a:p>
          <a:p>
            <a:pPr marL="457200" lvl="2" indent="-457200">
              <a:spcBef>
                <a:spcPts val="0"/>
              </a:spcBef>
              <a:buSzPct val="70000"/>
              <a:buNone/>
            </a:pPr>
            <a:r>
              <a:rPr lang="zh-CN" altLang="en-US" dirty="0" smtClean="0">
                <a:latin typeface="Verdana" pitchFamily="34" charset="0"/>
              </a:rPr>
              <a:t>           那么选择寄存器作为</a:t>
            </a:r>
            <a:r>
              <a:rPr lang="en-US" altLang="zh-CN" dirty="0" smtClean="0">
                <a:latin typeface="Times New Roman" panose="02020603050405020304" pitchFamily="18" charset="0"/>
                <a:cs typeface="Times New Roman" panose="02020603050405020304" pitchFamily="18" charset="0"/>
              </a:rPr>
              <a:t>y</a:t>
            </a:r>
            <a:r>
              <a:rPr lang="zh-CN" altLang="zh-CN" dirty="0" smtClean="0">
                <a:latin typeface="Times New Roman" panose="02020603050405020304" pitchFamily="18" charset="0"/>
                <a:cs typeface="Times New Roman" panose="02020603050405020304" pitchFamily="18" charset="0"/>
              </a:rPr>
              <a:t>值的当前存放位置</a:t>
            </a:r>
            <a:r>
              <a:rPr lang="en-US" altLang="zh-CN"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(20</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!=L)  </a:t>
            </a:r>
            <a:r>
              <a:rPr lang="en-US" altLang="zh-CN" sz="2000" dirty="0" err="1">
                <a:latin typeface="Times New Roman" panose="02020603050405020304" pitchFamily="18" charset="0"/>
                <a:cs typeface="Times New Roman" panose="02020603050405020304" pitchFamily="18" charset="0"/>
              </a:rPr>
              <a:t>outcode</a:t>
            </a:r>
            <a:r>
              <a:rPr lang="en-US" altLang="zh-CN" sz="2000" dirty="0" smtClean="0">
                <a:latin typeface="Times New Roman" panose="02020603050405020304" pitchFamily="18" charset="0"/>
                <a:cs typeface="Times New Roman" panose="02020603050405020304" pitchFamily="18" charset="0"/>
              </a:rPr>
              <a:t>('MOV'  </a:t>
            </a:r>
            <a:r>
              <a:rPr lang="en-US" altLang="zh-CN" sz="2000" dirty="0">
                <a:latin typeface="Times New Roman" panose="02020603050405020304" pitchFamily="18" charset="0"/>
                <a:cs typeface="Times New Roman" panose="02020603050405020304" pitchFamily="18" charset="0"/>
              </a:rPr>
              <a:t>L, y</a:t>
            </a:r>
            <a:r>
              <a:rPr lang="en-US" altLang="zh-CN" sz="2000" dirty="0">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(21</a:t>
            </a:r>
            <a:r>
              <a:rPr lang="en-US" altLang="zh-CN" sz="2000" dirty="0" smtClean="0">
                <a:latin typeface="Times New Roman" panose="02020603050405020304" pitchFamily="18" charset="0"/>
                <a:cs typeface="Times New Roman" panose="02020603050405020304" pitchFamily="18" charset="0"/>
              </a:rPr>
              <a:t>)        else </a:t>
            </a:r>
            <a:r>
              <a:rPr lang="zh-CN" altLang="zh-CN" sz="2000" dirty="0">
                <a:latin typeface="Times New Roman" panose="02020603050405020304" pitchFamily="18" charset="0"/>
                <a:cs typeface="Times New Roman" panose="02020603050405020304" pitchFamily="18" charset="0"/>
              </a:rPr>
              <a:t>将</a:t>
            </a:r>
            <a:r>
              <a:rPr lang="en-US" altLang="zh-CN" sz="2000" dirty="0">
                <a:latin typeface="Times New Roman" panose="02020603050405020304" pitchFamily="18" charset="0"/>
                <a:cs typeface="Times New Roman" panose="02020603050405020304" pitchFamily="18" charset="0"/>
              </a:rPr>
              <a:t>L</a:t>
            </a:r>
            <a:r>
              <a:rPr lang="zh-CN" altLang="zh-CN" sz="2000" dirty="0" smtClean="0">
                <a:latin typeface="Times New Roman" panose="02020603050405020304" pitchFamily="18" charset="0"/>
                <a:cs typeface="Times New Roman" panose="02020603050405020304" pitchFamily="18" charset="0"/>
              </a:rPr>
              <a:t>从</a:t>
            </a:r>
            <a:r>
              <a:rPr lang="en-US" altLang="zh-CN" sz="2000" dirty="0" smtClean="0">
                <a:latin typeface="Times New Roman" panose="02020603050405020304" pitchFamily="18" charset="0"/>
                <a:cs typeface="Times New Roman" panose="02020603050405020304" pitchFamily="18" charset="0"/>
              </a:rPr>
              <a:t> y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地址描述符中</a:t>
            </a:r>
            <a:r>
              <a:rPr lang="zh-CN" altLang="zh-CN" sz="2000" dirty="0" smtClean="0">
                <a:latin typeface="Times New Roman" panose="02020603050405020304" pitchFamily="18" charset="0"/>
                <a:cs typeface="Times New Roman" panose="02020603050405020304" pitchFamily="18" charset="0"/>
              </a:rPr>
              <a:t>删除</a:t>
            </a:r>
            <a:r>
              <a:rPr lang="en-US" altLang="zh-CN" sz="2000" dirty="0" smtClean="0">
                <a:solidFill>
                  <a:srgbClr val="FF0000"/>
                </a:solidFill>
                <a:latin typeface="Times New Roman" panose="02020603050405020304" pitchFamily="18" charset="0"/>
                <a:cs typeface="Times New Roman" panose="02020603050405020304" pitchFamily="18" charset="0"/>
              </a:rPr>
              <a:t>( y</a:t>
            </a:r>
            <a:r>
              <a:rPr lang="zh-CN" altLang="en-US" sz="2000" dirty="0" smtClean="0">
                <a:solidFill>
                  <a:srgbClr val="FF0000"/>
                </a:solidFill>
                <a:latin typeface="Verdana" pitchFamily="34" charset="0"/>
              </a:rPr>
              <a:t>不在</a:t>
            </a:r>
            <a:r>
              <a:rPr lang="en-US" altLang="zh-CN" sz="2000" dirty="0" smtClean="0">
                <a:solidFill>
                  <a:srgbClr val="FF0000"/>
                </a:solidFill>
                <a:latin typeface="Times New Roman" pitchFamily="18" charset="0"/>
                <a:cs typeface="Times New Roman" pitchFamily="18" charset="0"/>
              </a:rPr>
              <a:t>L</a:t>
            </a:r>
            <a:r>
              <a:rPr lang="zh-CN" altLang="en-US" sz="2000" dirty="0" smtClean="0">
                <a:solidFill>
                  <a:srgbClr val="FF0000"/>
                </a:solidFill>
                <a:latin typeface="Verdana" pitchFamily="34" charset="0"/>
              </a:rPr>
              <a:t>中</a:t>
            </a:r>
            <a:r>
              <a:rPr lang="en-US" altLang="zh-CN" sz="2000" dirty="0" smtClean="0">
                <a:solidFill>
                  <a:srgbClr val="FF0000"/>
                </a:solidFill>
                <a:latin typeface="Times New Roman" pitchFamily="18" charset="0"/>
                <a:cs typeface="Times New Roman" pitchFamily="18" charset="0"/>
              </a:rPr>
              <a:t>)</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(22</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outcode</a:t>
            </a:r>
            <a:r>
              <a:rPr lang="en-US" altLang="zh-CN" sz="2000" dirty="0" smtClean="0">
                <a:latin typeface="Times New Roman" panose="02020603050405020304" pitchFamily="18" charset="0"/>
                <a:cs typeface="Times New Roman" panose="02020603050405020304" pitchFamily="18" charset="0"/>
              </a:rPr>
              <a:t>(op </a:t>
            </a:r>
            <a:r>
              <a:rPr lang="en-US" altLang="zh-CN" sz="2000" dirty="0">
                <a:latin typeface="Times New Roman" panose="02020603050405020304" pitchFamily="18" charset="0"/>
                <a:cs typeface="Times New Roman" panose="02020603050405020304" pitchFamily="18" charset="0"/>
              </a:rPr>
              <a:t>L);</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(23</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更新</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的地址描述符以记录</a:t>
            </a:r>
            <a:r>
              <a:rPr lang="en-US" altLang="zh-CN" sz="2000" dirty="0">
                <a:solidFill>
                  <a:srgbClr val="FF0000"/>
                </a:solidFill>
                <a:latin typeface="Times New Roman" panose="02020603050405020304" pitchFamily="18" charset="0"/>
                <a:cs typeface="Times New Roman" panose="02020603050405020304" pitchFamily="18" charset="0"/>
              </a:rPr>
              <a:t>x</a:t>
            </a:r>
            <a:r>
              <a:rPr lang="zh-CN" altLang="zh-CN" sz="2000" dirty="0">
                <a:solidFill>
                  <a:srgbClr val="FF0000"/>
                </a:solidFill>
                <a:latin typeface="Times New Roman" panose="02020603050405020304" pitchFamily="18" charset="0"/>
                <a:cs typeface="Times New Roman" panose="02020603050405020304" pitchFamily="18" charset="0"/>
              </a:rPr>
              <a:t>的值仅在</a:t>
            </a:r>
            <a:r>
              <a:rPr lang="en-US" altLang="zh-CN" sz="2000" dirty="0">
                <a:solidFill>
                  <a:srgbClr val="FF0000"/>
                </a:solidFill>
                <a:latin typeface="Times New Roman" panose="02020603050405020304" pitchFamily="18" charset="0"/>
                <a:cs typeface="Times New Roman" panose="02020603050405020304" pitchFamily="18" charset="0"/>
              </a:rPr>
              <a:t>L</a:t>
            </a:r>
            <a:r>
              <a:rPr lang="zh-CN" altLang="zh-CN" sz="2000" dirty="0">
                <a:solidFill>
                  <a:srgbClr val="FF0000"/>
                </a:solidFill>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(24</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是寄存器</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更新</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的寄存器描述符以记录</a:t>
            </a:r>
            <a:r>
              <a:rPr lang="en-US" altLang="zh-CN" sz="2000" dirty="0">
                <a:solidFill>
                  <a:srgbClr val="FF0000"/>
                </a:solidFill>
                <a:latin typeface="Times New Roman" panose="02020603050405020304" pitchFamily="18" charset="0"/>
                <a:cs typeface="Times New Roman" panose="02020603050405020304" pitchFamily="18" charset="0"/>
              </a:rPr>
              <a:t>L</a:t>
            </a:r>
            <a:r>
              <a:rPr lang="zh-CN" altLang="zh-CN" sz="2000" dirty="0">
                <a:solidFill>
                  <a:srgbClr val="FF0000"/>
                </a:solidFill>
                <a:latin typeface="Times New Roman" panose="02020603050405020304" pitchFamily="18" charset="0"/>
                <a:cs typeface="Times New Roman" panose="02020603050405020304" pitchFamily="18" charset="0"/>
              </a:rPr>
              <a:t>中只有</a:t>
            </a:r>
            <a:r>
              <a:rPr lang="en-US" altLang="zh-CN" sz="2000" dirty="0">
                <a:solidFill>
                  <a:srgbClr val="FF0000"/>
                </a:solidFill>
                <a:latin typeface="Times New Roman" panose="02020603050405020304" pitchFamily="18" charset="0"/>
                <a:cs typeface="Times New Roman" panose="02020603050405020304" pitchFamily="18" charset="0"/>
              </a:rPr>
              <a:t>x</a:t>
            </a:r>
            <a:r>
              <a:rPr lang="zh-CN" altLang="zh-CN" sz="2000" dirty="0">
                <a:solidFill>
                  <a:srgbClr val="FF0000"/>
                </a:solidFill>
                <a:latin typeface="Times New Roman" panose="02020603050405020304" pitchFamily="18" charset="0"/>
                <a:cs typeface="Times New Roman" panose="02020603050405020304" pitchFamily="18" charset="0"/>
              </a:rPr>
              <a:t>的值</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(25</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查看</a:t>
            </a:r>
            <a:r>
              <a:rPr lang="en-US" altLang="zh-CN" sz="2000" dirty="0" smtClean="0">
                <a:latin typeface="Times New Roman" panose="02020603050405020304" pitchFamily="18" charset="0"/>
                <a:cs typeface="Times New Roman" panose="02020603050405020304" pitchFamily="18" charset="0"/>
              </a:rPr>
              <a:t> y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下次引用信息和活跃信息，以及</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的地址描述符</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(26</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没有下次引用，在块出口处非活跃，且当前值在寄存器</a:t>
            </a:r>
            <a:r>
              <a:rPr lang="en-US" altLang="zh-CN" sz="2000" dirty="0">
                <a:latin typeface="Times New Roman" panose="02020603050405020304" pitchFamily="18" charset="0"/>
                <a:cs typeface="Times New Roman" panose="02020603050405020304" pitchFamily="18" charset="0"/>
              </a:rPr>
              <a:t>R</a:t>
            </a:r>
            <a:r>
              <a:rPr lang="zh-CN" altLang="zh-CN"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(27</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从</a:t>
            </a:r>
            <a:r>
              <a:rPr lang="en-US" altLang="zh-CN" sz="2000" dirty="0" smtClean="0">
                <a:latin typeface="Times New Roman" panose="02020603050405020304" pitchFamily="18" charset="0"/>
                <a:cs typeface="Times New Roman" panose="02020603050405020304" pitchFamily="18" charset="0"/>
              </a:rPr>
              <a:t> y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地址描述符中删除寄存器</a:t>
            </a:r>
            <a:r>
              <a:rPr lang="en-US" altLang="zh-CN" sz="2000" dirty="0">
                <a:latin typeface="Times New Roman" panose="02020603050405020304" pitchFamily="18" charset="0"/>
                <a:cs typeface="Times New Roman" panose="02020603050405020304" pitchFamily="18" charset="0"/>
              </a:rPr>
              <a:t>R;</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(28</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从</a:t>
            </a:r>
            <a:r>
              <a:rPr lang="en-US" altLang="zh-CN" sz="2000" dirty="0">
                <a:latin typeface="Times New Roman" panose="02020603050405020304" pitchFamily="18" charset="0"/>
                <a:cs typeface="Times New Roman" panose="02020603050405020304" pitchFamily="18" charset="0"/>
              </a:rPr>
              <a:t>R</a:t>
            </a:r>
            <a:r>
              <a:rPr lang="zh-CN" altLang="zh-CN" sz="2000" dirty="0">
                <a:latin typeface="Times New Roman" panose="02020603050405020304" pitchFamily="18" charset="0"/>
                <a:cs typeface="Times New Roman" panose="02020603050405020304" pitchFamily="18" charset="0"/>
              </a:rPr>
              <a:t>的寄存器描述符中删除名字</a:t>
            </a:r>
            <a:r>
              <a:rPr lang="en-US" altLang="zh-CN" sz="2000" dirty="0" smtClean="0">
                <a:latin typeface="Times New Roman" panose="02020603050405020304" pitchFamily="18" charset="0"/>
                <a:cs typeface="Times New Roman" panose="02020603050405020304" pitchFamily="18" charset="0"/>
              </a:rPr>
              <a:t>y</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zh-CN" altLang="en-US" sz="2000" dirty="0" smtClean="0">
                <a:solidFill>
                  <a:srgbClr val="FF0000"/>
                </a:solidFill>
                <a:latin typeface="Verdana" pitchFamily="34" charset="0"/>
              </a:rPr>
              <a:t>寄存器</a:t>
            </a:r>
            <a:r>
              <a:rPr lang="en-US" altLang="zh-CN" sz="2000" dirty="0" smtClean="0">
                <a:solidFill>
                  <a:srgbClr val="FF0000"/>
                </a:solidFill>
                <a:latin typeface="Times New Roman" panose="02020603050405020304" pitchFamily="18" charset="0"/>
                <a:cs typeface="Times New Roman" panose="02020603050405020304" pitchFamily="18" charset="0"/>
              </a:rPr>
              <a:t>R</a:t>
            </a:r>
            <a:r>
              <a:rPr lang="zh-CN" altLang="en-US" sz="2000" dirty="0" smtClean="0">
                <a:solidFill>
                  <a:srgbClr val="FF0000"/>
                </a:solidFill>
                <a:latin typeface="Verdana" pitchFamily="34" charset="0"/>
              </a:rPr>
              <a:t>不再包含</a:t>
            </a:r>
            <a:r>
              <a:rPr lang="en-US" altLang="zh-CN" sz="2000" dirty="0" smtClean="0">
                <a:solidFill>
                  <a:srgbClr val="FF0000"/>
                </a:solidFill>
                <a:latin typeface="Times New Roman" pitchFamily="18" charset="0"/>
                <a:cs typeface="Times New Roman" pitchFamily="18" charset="0"/>
              </a:rPr>
              <a:t>y</a:t>
            </a:r>
            <a:r>
              <a:rPr lang="zh-CN" altLang="en-US" sz="2000" dirty="0" smtClean="0">
                <a:solidFill>
                  <a:srgbClr val="FF0000"/>
                </a:solidFill>
                <a:latin typeface="Verdana" pitchFamily="34" charset="0"/>
              </a:rPr>
              <a:t>的值</a:t>
            </a:r>
            <a:r>
              <a:rPr lang="en-US" altLang="zh-CN" sz="2000" dirty="0" smtClean="0">
                <a:solidFill>
                  <a:srgbClr val="FF0000"/>
                </a:solidFill>
                <a:latin typeface="Times New Roman" pitchFamily="18" charset="0"/>
                <a:cs typeface="Times New Roman"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(29</a:t>
            </a:r>
            <a:r>
              <a:rPr lang="en-US" altLang="zh-CN" sz="2000" dirty="0" smtClean="0">
                <a:latin typeface="Times New Roman" panose="02020603050405020304" pitchFamily="18" charset="0"/>
                <a:cs typeface="Times New Roman" panose="02020603050405020304" pitchFamily="18" charset="0"/>
              </a:rPr>
              <a:t>)        break</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9258FE16-B230-436B-B346-A70B37BA6415}" type="slidenum">
              <a:rPr lang="en-US" altLang="zh-CN" smtClean="0"/>
              <a:pPr/>
              <a:t>34</a:t>
            </a:fld>
            <a:endParaRPr lang="en-US" altLang="zh-CN"/>
          </a:p>
        </p:txBody>
      </p:sp>
    </p:spTree>
    <p:extLst>
      <p:ext uri="{BB962C8B-B14F-4D97-AF65-F5344CB8AC3E}">
        <p14:creationId xmlns:p14="http://schemas.microsoft.com/office/powerpoint/2010/main" val="186711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up)">
                                      <p:cBhvr>
                                        <p:cTn id="44" dur="500"/>
                                        <p:tgtEl>
                                          <p:spTgt spid="3">
                                            <p:txEl>
                                              <p:pRg st="9" end="9"/>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up)">
                                      <p:cBhvr>
                                        <p:cTn id="48" dur="500"/>
                                        <p:tgtEl>
                                          <p:spTgt spid="3">
                                            <p:txEl>
                                              <p:pRg st="10" end="10"/>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up)">
                                      <p:cBhvr>
                                        <p:cTn id="52" dur="500"/>
                                        <p:tgtEl>
                                          <p:spTgt spid="3">
                                            <p:txEl>
                                              <p:pRg st="11" end="11"/>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up)">
                                      <p:cBhvr>
                                        <p:cTn id="56" dur="500"/>
                                        <p:tgtEl>
                                          <p:spTgt spid="3">
                                            <p:txEl>
                                              <p:pRg st="12" end="12"/>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up)">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Verdana" pitchFamily="34" charset="0"/>
              </a:rPr>
              <a:t>代码生成算法（</a:t>
            </a:r>
            <a:r>
              <a:rPr lang="zh-CN" altLang="en-US" dirty="0" smtClean="0">
                <a:latin typeface="Verdana" pitchFamily="34" charset="0"/>
              </a:rPr>
              <a:t>续</a:t>
            </a:r>
            <a:r>
              <a:rPr lang="en-US" altLang="zh-CN" dirty="0" smtClean="0">
                <a:latin typeface="Verdana" pitchFamily="34" charset="0"/>
              </a:rPr>
              <a:t>2</a:t>
            </a:r>
            <a:r>
              <a:rPr lang="zh-CN" altLang="en-US" dirty="0" smtClean="0">
                <a:latin typeface="Verdana" pitchFamily="34" charset="0"/>
              </a:rPr>
              <a:t>）</a:t>
            </a:r>
            <a:endParaRPr lang="zh-CN" altLang="en-US" dirty="0"/>
          </a:p>
        </p:txBody>
      </p:sp>
      <p:sp>
        <p:nvSpPr>
          <p:cNvPr id="3" name="内容占位符 2"/>
          <p:cNvSpPr>
            <a:spLocks noGrp="1"/>
          </p:cNvSpPr>
          <p:nvPr>
            <p:ph idx="1"/>
          </p:nvPr>
        </p:nvSpPr>
        <p:spPr>
          <a:xfrm>
            <a:off x="228600" y="998730"/>
            <a:ext cx="8686800" cy="5670631"/>
          </a:xfrm>
        </p:spPr>
        <p:txBody>
          <a:bodyPr>
            <a:normAutofit fontScale="92500" lnSpcReduction="10000"/>
          </a:bodyPr>
          <a:lstStyle/>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(30</a:t>
            </a:r>
            <a:r>
              <a:rPr lang="en-US" altLang="zh-CN" sz="2000" dirty="0" smtClean="0">
                <a:latin typeface="Times New Roman" panose="02020603050405020304" pitchFamily="18" charset="0"/>
                <a:cs typeface="Times New Roman" panose="02020603050405020304" pitchFamily="18" charset="0"/>
              </a:rPr>
              <a:t>)      case </a:t>
            </a:r>
            <a:r>
              <a:rPr lang="zh-CN" altLang="zh-CN" sz="2000" dirty="0" smtClean="0">
                <a:latin typeface="Times New Roman" panose="02020603050405020304" pitchFamily="18" charset="0"/>
                <a:cs typeface="Times New Roman" panose="02020603050405020304" pitchFamily="18" charset="0"/>
              </a:rPr>
              <a:t>形如</a:t>
            </a:r>
            <a:r>
              <a:rPr lang="en-US" altLang="zh-CN" sz="2000" dirty="0" smtClean="0">
                <a:latin typeface="Times New Roman" panose="02020603050405020304" pitchFamily="18" charset="0"/>
                <a:cs typeface="Times New Roman" panose="02020603050405020304" pitchFamily="18" charset="0"/>
              </a:rPr>
              <a:t> x</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y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赋值语句</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(31</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查看</a:t>
            </a:r>
            <a:r>
              <a:rPr lang="zh-CN" altLang="zh-CN" sz="2000" dirty="0">
                <a:latin typeface="Times New Roman" panose="02020603050405020304" pitchFamily="18" charset="0"/>
                <a:cs typeface="Times New Roman" panose="02020603050405020304" pitchFamily="18" charset="0"/>
              </a:rPr>
              <a:t>名字</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的地址描述符</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(32</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的值在寄存器</a:t>
            </a:r>
            <a:r>
              <a:rPr lang="en-US" altLang="zh-CN" sz="2000" dirty="0">
                <a:latin typeface="Times New Roman" panose="02020603050405020304" pitchFamily="18" charset="0"/>
                <a:cs typeface="Times New Roman" panose="02020603050405020304" pitchFamily="18" charset="0"/>
              </a:rPr>
              <a:t>R</a:t>
            </a:r>
            <a:r>
              <a:rPr lang="zh-CN" altLang="zh-CN"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(33</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R</a:t>
            </a:r>
            <a:r>
              <a:rPr lang="zh-CN" altLang="zh-CN" sz="2000" dirty="0">
                <a:latin typeface="Times New Roman" panose="02020603050405020304" pitchFamily="18" charset="0"/>
                <a:cs typeface="Times New Roman" panose="02020603050405020304" pitchFamily="18" charset="0"/>
              </a:rPr>
              <a:t>的寄存器描述符中增加名字</a:t>
            </a:r>
            <a:r>
              <a:rPr lang="en-US" altLang="zh-CN" sz="2000" dirty="0">
                <a:latin typeface="Times New Roman" panose="02020603050405020304" pitchFamily="18" charset="0"/>
                <a:cs typeface="Times New Roman" panose="02020603050405020304" pitchFamily="18" charset="0"/>
              </a:rPr>
              <a:t>x;</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(34</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更新</a:t>
            </a:r>
            <a:r>
              <a:rPr lang="zh-CN" altLang="zh-CN" sz="2000" dirty="0">
                <a:latin typeface="Times New Roman" panose="02020603050405020304" pitchFamily="18" charset="0"/>
                <a:cs typeface="Times New Roman" panose="02020603050405020304" pitchFamily="18" charset="0"/>
              </a:rPr>
              <a:t>名字</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的地址</a:t>
            </a:r>
            <a:r>
              <a:rPr lang="zh-CN" altLang="zh-CN" sz="2000" dirty="0" smtClean="0">
                <a:latin typeface="Times New Roman" panose="02020603050405020304" pitchFamily="18" charset="0"/>
                <a:cs typeface="Times New Roman" panose="02020603050405020304" pitchFamily="18" charset="0"/>
              </a:rPr>
              <a:t>描述符以记录</a:t>
            </a:r>
            <a:r>
              <a:rPr lang="en-US" altLang="zh-CN" sz="2000" dirty="0" smtClean="0">
                <a:solidFill>
                  <a:srgbClr val="FF0000"/>
                </a:solidFill>
                <a:latin typeface="Times New Roman" panose="02020603050405020304" pitchFamily="18" charset="0"/>
                <a:cs typeface="Times New Roman" panose="02020603050405020304" pitchFamily="18" charset="0"/>
              </a:rPr>
              <a:t>x</a:t>
            </a:r>
            <a:r>
              <a:rPr lang="zh-CN" altLang="zh-CN" sz="2000" dirty="0" smtClean="0">
                <a:solidFill>
                  <a:srgbClr val="FF0000"/>
                </a:solidFill>
                <a:latin typeface="Times New Roman" panose="02020603050405020304" pitchFamily="18" charset="0"/>
                <a:cs typeface="Times New Roman" panose="02020603050405020304" pitchFamily="18" charset="0"/>
              </a:rPr>
              <a:t>的值仅在</a:t>
            </a:r>
            <a:r>
              <a:rPr lang="en-US" altLang="zh-CN" sz="2000" dirty="0" smtClean="0">
                <a:solidFill>
                  <a:srgbClr val="FF0000"/>
                </a:solidFill>
                <a:latin typeface="Times New Roman" panose="02020603050405020304" pitchFamily="18" charset="0"/>
                <a:cs typeface="Times New Roman" panose="02020603050405020304" pitchFamily="18" charset="0"/>
              </a:rPr>
              <a:t>R</a:t>
            </a:r>
            <a:r>
              <a:rPr lang="zh-CN" altLang="zh-CN" sz="2000" dirty="0" smtClean="0">
                <a:solidFill>
                  <a:srgbClr val="FF0000"/>
                </a:solidFill>
                <a:latin typeface="Times New Roman" panose="02020603050405020304" pitchFamily="18" charset="0"/>
                <a:cs typeface="Times New Roman" panose="02020603050405020304" pitchFamily="18" charset="0"/>
              </a:rPr>
              <a:t>中</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(35</a:t>
            </a:r>
            <a:r>
              <a:rPr lang="en-US" altLang="zh-CN" sz="2000" dirty="0" smtClean="0">
                <a:latin typeface="Times New Roman" panose="02020603050405020304" pitchFamily="18" charset="0"/>
                <a:cs typeface="Times New Roman" panose="02020603050405020304" pitchFamily="18" charset="0"/>
              </a:rPr>
              <a:t>)        else </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(36</a:t>
            </a:r>
            <a:r>
              <a:rPr lang="en-US" altLang="zh-CN" sz="2000" dirty="0" smtClean="0">
                <a:latin typeface="Times New Roman" panose="02020603050405020304" pitchFamily="18" charset="0"/>
                <a:cs typeface="Times New Roman" panose="02020603050405020304" pitchFamily="18" charset="0"/>
              </a:rPr>
              <a:t>)            L=</a:t>
            </a:r>
            <a:r>
              <a:rPr lang="en-US" altLang="zh-CN" sz="2000" dirty="0" err="1" smtClean="0">
                <a:latin typeface="Times New Roman" panose="02020603050405020304" pitchFamily="18" charset="0"/>
                <a:cs typeface="Times New Roman" panose="02020603050405020304" pitchFamily="18" charset="0"/>
              </a:rPr>
              <a:t>getreg</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x:=y);</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(37</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是寄存器</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(38</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outcode</a:t>
            </a:r>
            <a:r>
              <a:rPr lang="en-US" altLang="zh-CN" sz="2000" dirty="0">
                <a:latin typeface="Times New Roman" panose="02020603050405020304" pitchFamily="18" charset="0"/>
                <a:cs typeface="Times New Roman" panose="02020603050405020304" pitchFamily="18" charset="0"/>
              </a:rPr>
              <a:t>(‘MOV’ L, y</a:t>
            </a:r>
            <a:r>
              <a:rPr lang="en-US" altLang="zh-CN" sz="2000" dirty="0">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sym typeface="Symbol"/>
              </a:rPr>
              <a:t></a:t>
            </a:r>
            <a:r>
              <a:rPr lang="zh-CN" altLang="zh-CN"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值的当前存放位置</a:t>
            </a: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(39</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更新</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的寄存器描述符为名字</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y;</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(40</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更新</a:t>
            </a:r>
            <a:r>
              <a:rPr lang="zh-CN" altLang="zh-CN" sz="2000" dirty="0">
                <a:latin typeface="Times New Roman" panose="02020603050405020304" pitchFamily="18" charset="0"/>
                <a:cs typeface="Times New Roman" panose="02020603050405020304" pitchFamily="18" charset="0"/>
              </a:rPr>
              <a:t>名字</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的地址描述符为</a:t>
            </a:r>
            <a:r>
              <a:rPr lang="en-US" altLang="zh-CN" sz="2000" dirty="0">
                <a:latin typeface="Times New Roman" panose="02020603050405020304" pitchFamily="18" charset="0"/>
                <a:cs typeface="Times New Roman" panose="02020603050405020304" pitchFamily="18" charset="0"/>
              </a:rPr>
              <a:t>L;</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(41</a:t>
            </a:r>
            <a:r>
              <a:rPr lang="en-US" altLang="zh-CN" sz="2000" dirty="0" smtClean="0">
                <a:latin typeface="Times New Roman" panose="02020603050405020304" pitchFamily="18" charset="0"/>
                <a:cs typeface="Times New Roman" panose="02020603050405020304" pitchFamily="18" charset="0"/>
              </a:rPr>
              <a:t>)                y</a:t>
            </a:r>
            <a:r>
              <a:rPr lang="zh-CN" altLang="zh-CN" sz="2000" dirty="0">
                <a:latin typeface="Times New Roman" panose="02020603050405020304" pitchFamily="18" charset="0"/>
                <a:cs typeface="Times New Roman" panose="02020603050405020304" pitchFamily="18" charset="0"/>
              </a:rPr>
              <a:t>的地址描述符中增加寄存器</a:t>
            </a:r>
            <a:r>
              <a:rPr lang="en-US" altLang="zh-CN" sz="2000" dirty="0">
                <a:latin typeface="Times New Roman" panose="02020603050405020304" pitchFamily="18" charset="0"/>
                <a:cs typeface="Times New Roman" panose="02020603050405020304" pitchFamily="18" charset="0"/>
              </a:rPr>
              <a:t>L;</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(42</a:t>
            </a:r>
            <a:r>
              <a:rPr lang="en-US" altLang="zh-CN" sz="2000" dirty="0" smtClean="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(43</a:t>
            </a:r>
            <a:r>
              <a:rPr lang="en-US" altLang="zh-CN" sz="2000" dirty="0" smtClean="0">
                <a:latin typeface="Times New Roman" panose="02020603050405020304" pitchFamily="18" charset="0"/>
                <a:cs typeface="Times New Roman" panose="02020603050405020304" pitchFamily="18" charset="0"/>
              </a:rPr>
              <a:t>)            else </a:t>
            </a:r>
            <a:r>
              <a:rPr lang="en-US" altLang="zh-CN" sz="2000" dirty="0">
                <a:latin typeface="Times New Roman" panose="02020603050405020304" pitchFamily="18" charset="0"/>
                <a:cs typeface="Times New Roman" panose="02020603050405020304" pitchFamily="18" charset="0"/>
              </a:rPr>
              <a:t>{  // </a:t>
            </a:r>
            <a:r>
              <a:rPr lang="zh-CN" altLang="zh-CN" sz="2000" dirty="0">
                <a:latin typeface="Times New Roman" panose="02020603050405020304" pitchFamily="18" charset="0"/>
                <a:cs typeface="Times New Roman" panose="02020603050405020304" pitchFamily="18" charset="0"/>
              </a:rPr>
              <a:t>此时，</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是名字</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的存储单元地址</a:t>
            </a:r>
            <a:r>
              <a:rPr lang="en-US" altLang="zh-CN" sz="2000" dirty="0" err="1">
                <a:latin typeface="Times New Roman" panose="02020603050405020304" pitchFamily="18" charset="0"/>
                <a:cs typeface="Times New Roman" panose="02020603050405020304" pitchFamily="18" charset="0"/>
              </a:rPr>
              <a:t>Mx</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(44</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outcode</a:t>
            </a:r>
            <a:r>
              <a:rPr lang="en-US" altLang="zh-CN" sz="2000" dirty="0" smtClean="0">
                <a:latin typeface="Times New Roman" panose="02020603050405020304" pitchFamily="18" charset="0"/>
                <a:cs typeface="Times New Roman" panose="02020603050405020304" pitchFamily="18" charset="0"/>
              </a:rPr>
              <a:t>('MOV'  </a:t>
            </a:r>
            <a:r>
              <a:rPr lang="en-US" altLang="zh-CN" sz="2000" dirty="0">
                <a:latin typeface="Times New Roman" panose="02020603050405020304" pitchFamily="18" charset="0"/>
                <a:cs typeface="Times New Roman" panose="02020603050405020304" pitchFamily="18" charset="0"/>
              </a:rPr>
              <a:t>L, y</a:t>
            </a:r>
            <a:r>
              <a:rPr lang="en-US" altLang="zh-CN" sz="2000" dirty="0">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sym typeface="Symbol"/>
              </a:rPr>
              <a:t></a:t>
            </a:r>
            <a:r>
              <a:rPr lang="zh-CN" altLang="zh-CN"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y</a:t>
            </a:r>
            <a:r>
              <a:rPr lang="zh-CN" altLang="zh-CN" sz="2000" dirty="0">
                <a:latin typeface="Times New Roman" panose="02020603050405020304" pitchFamily="18" charset="0"/>
                <a:cs typeface="Times New Roman" panose="02020603050405020304" pitchFamily="18" charset="0"/>
              </a:rPr>
              <a:t>值的当前存放位置</a:t>
            </a: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(45</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更新</a:t>
            </a:r>
            <a:r>
              <a:rPr lang="zh-CN" altLang="zh-CN" sz="2000" dirty="0">
                <a:latin typeface="Times New Roman" panose="02020603050405020304" pitchFamily="18" charset="0"/>
                <a:cs typeface="Times New Roman" panose="02020603050405020304" pitchFamily="18" charset="0"/>
              </a:rPr>
              <a:t>名字</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的地址描述符为</a:t>
            </a:r>
            <a:r>
              <a:rPr lang="en-US" altLang="zh-CN" sz="2000" dirty="0" err="1">
                <a:latin typeface="Times New Roman" panose="02020603050405020304" pitchFamily="18" charset="0"/>
                <a:cs typeface="Times New Roman" panose="02020603050405020304" pitchFamily="18" charset="0"/>
              </a:rPr>
              <a:t>Mx</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(46</a:t>
            </a:r>
            <a:r>
              <a:rPr lang="en-US" altLang="zh-CN" sz="2000" dirty="0" smtClean="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(47</a:t>
            </a:r>
            <a:r>
              <a:rPr lang="en-US" altLang="zh-CN" sz="2000" dirty="0" smtClean="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 end of if-else</a:t>
            </a:r>
            <a:endParaRPr lang="zh-CN" altLang="zh-CN" sz="20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(48</a:t>
            </a:r>
            <a:r>
              <a:rPr lang="en-US" altLang="zh-CN" sz="2000" dirty="0" smtClean="0">
                <a:latin typeface="Times New Roman" panose="02020603050405020304" pitchFamily="18" charset="0"/>
                <a:cs typeface="Times New Roman" panose="02020603050405020304" pitchFamily="18" charset="0"/>
              </a:rPr>
              <a:t>)        break;</a:t>
            </a:r>
            <a:endParaRPr lang="zh-CN" altLang="zh-CN"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9258FE16-B230-436B-B346-A70B37BA6415}" type="slidenum">
              <a:rPr lang="en-US" altLang="zh-CN" smtClean="0"/>
              <a:pPr/>
              <a:t>35</a:t>
            </a:fld>
            <a:endParaRPr lang="en-US" altLang="zh-CN"/>
          </a:p>
        </p:txBody>
      </p:sp>
    </p:spTree>
    <p:extLst>
      <p:ext uri="{BB962C8B-B14F-4D97-AF65-F5344CB8AC3E}">
        <p14:creationId xmlns:p14="http://schemas.microsoft.com/office/powerpoint/2010/main" val="42577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up)">
                                      <p:cBhvr>
                                        <p:cTn id="44" dur="500"/>
                                        <p:tgtEl>
                                          <p:spTgt spid="3">
                                            <p:txEl>
                                              <p:pRg st="9" end="9"/>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up)">
                                      <p:cBhvr>
                                        <p:cTn id="48" dur="500"/>
                                        <p:tgtEl>
                                          <p:spTgt spid="3">
                                            <p:txEl>
                                              <p:pRg st="10" end="10"/>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up)">
                                      <p:cBhvr>
                                        <p:cTn id="52" dur="500"/>
                                        <p:tgtEl>
                                          <p:spTgt spid="3">
                                            <p:txEl>
                                              <p:pRg st="11" end="11"/>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up)">
                                      <p:cBhvr>
                                        <p:cTn id="56" dur="500"/>
                                        <p:tgtEl>
                                          <p:spTgt spid="3">
                                            <p:txEl>
                                              <p:pRg st="12" end="12"/>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up)">
                                      <p:cBhvr>
                                        <p:cTn id="60" dur="500"/>
                                        <p:tgtEl>
                                          <p:spTgt spid="3">
                                            <p:txEl>
                                              <p:pRg st="13" end="13"/>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wipe(up)">
                                      <p:cBhvr>
                                        <p:cTn id="64" dur="500"/>
                                        <p:tgtEl>
                                          <p:spTgt spid="3">
                                            <p:txEl>
                                              <p:pRg st="14" end="14"/>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up)">
                                      <p:cBhvr>
                                        <p:cTn id="68" dur="500"/>
                                        <p:tgtEl>
                                          <p:spTgt spid="3">
                                            <p:txEl>
                                              <p:pRg st="15" end="15"/>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wipe(up)">
                                      <p:cBhvr>
                                        <p:cTn id="72" dur="500"/>
                                        <p:tgtEl>
                                          <p:spTgt spid="3">
                                            <p:txEl>
                                              <p:pRg st="16" end="16"/>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wipe(up)">
                                      <p:cBhvr>
                                        <p:cTn id="76" dur="500"/>
                                        <p:tgtEl>
                                          <p:spTgt spid="3">
                                            <p:txEl>
                                              <p:pRg st="17" end="17"/>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3">
                                            <p:txEl>
                                              <p:pRg st="18" end="18"/>
                                            </p:txEl>
                                          </p:spTgt>
                                        </p:tgtEl>
                                        <p:attrNameLst>
                                          <p:attrName>style.visibility</p:attrName>
                                        </p:attrNameLst>
                                      </p:cBhvr>
                                      <p:to>
                                        <p:strVal val="visible"/>
                                      </p:to>
                                    </p:set>
                                    <p:animEffect transition="in" filter="wipe(up)">
                                      <p:cBhvr>
                                        <p:cTn id="8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Verdana" pitchFamily="34" charset="0"/>
              </a:rPr>
              <a:t>代码生成算法（</a:t>
            </a:r>
            <a:r>
              <a:rPr lang="zh-CN" altLang="en-US" dirty="0" smtClean="0">
                <a:latin typeface="Verdana" pitchFamily="34" charset="0"/>
              </a:rPr>
              <a:t>续</a:t>
            </a:r>
            <a:r>
              <a:rPr lang="en-US" altLang="zh-CN" dirty="0" smtClean="0">
                <a:latin typeface="Verdana" pitchFamily="34" charset="0"/>
              </a:rPr>
              <a:t>3</a:t>
            </a:r>
            <a:r>
              <a:rPr lang="zh-CN" altLang="en-US" dirty="0" smtClean="0">
                <a:latin typeface="Verdana" pitchFamily="34" charset="0"/>
              </a:rPr>
              <a:t>）</a:t>
            </a:r>
            <a:endParaRPr lang="zh-CN" altLang="en-US" dirty="0"/>
          </a:p>
        </p:txBody>
      </p:sp>
      <p:sp>
        <p:nvSpPr>
          <p:cNvPr id="3" name="内容占位符 2"/>
          <p:cNvSpPr>
            <a:spLocks noGrp="1"/>
          </p:cNvSpPr>
          <p:nvPr>
            <p:ph idx="1"/>
          </p:nvPr>
        </p:nvSpPr>
        <p:spPr/>
        <p:txBody>
          <a:bodyPr/>
          <a:lstStyle/>
          <a:p>
            <a:pPr marL="0" indent="0">
              <a:spcBef>
                <a:spcPts val="0"/>
              </a:spcBef>
              <a:buNone/>
            </a:pPr>
            <a:r>
              <a:rPr lang="en-US" altLang="zh-CN" sz="2000" dirty="0">
                <a:latin typeface="Times New Roman" panose="02020603050405020304" pitchFamily="18" charset="0"/>
                <a:cs typeface="Times New Roman" panose="02020603050405020304" pitchFamily="18" charset="0"/>
              </a:rPr>
              <a:t>(49)    }  </a:t>
            </a:r>
            <a:r>
              <a:rPr lang="en-US" altLang="zh-CN" sz="2000" dirty="0" smtClean="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end of switch</a:t>
            </a:r>
            <a:endParaRPr lang="zh-CN" altLang="zh-CN" sz="20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000" dirty="0">
                <a:latin typeface="Times New Roman" panose="02020603050405020304" pitchFamily="18" charset="0"/>
                <a:cs typeface="Times New Roman" panose="02020603050405020304" pitchFamily="18" charset="0"/>
              </a:rPr>
              <a:t>(50) </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end of for</a:t>
            </a:r>
            <a:r>
              <a:rPr lang="zh-CN" altLang="zh-CN" sz="2000" dirty="0">
                <a:latin typeface="Times New Roman" panose="02020603050405020304" pitchFamily="18" charset="0"/>
                <a:cs typeface="Times New Roman" panose="02020603050405020304" pitchFamily="18" charset="0"/>
              </a:rPr>
              <a:t>，基本块中的所有语句已经处理完毕</a:t>
            </a:r>
          </a:p>
          <a:p>
            <a:pPr marL="0" indent="0">
              <a:buNone/>
            </a:pP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51) for (</a:t>
            </a:r>
            <a:r>
              <a:rPr lang="zh-CN" altLang="zh-CN" sz="2000" dirty="0">
                <a:latin typeface="Times New Roman" panose="02020603050405020304" pitchFamily="18" charset="0"/>
                <a:cs typeface="Times New Roman" panose="02020603050405020304" pitchFamily="18" charset="0"/>
              </a:rPr>
              <a:t>在出口处活跃的每一个</a:t>
            </a:r>
            <a:r>
              <a:rPr lang="zh-CN" altLang="zh-CN" sz="2000" dirty="0" smtClean="0">
                <a:latin typeface="Times New Roman" panose="02020603050405020304" pitchFamily="18" charset="0"/>
                <a:cs typeface="Times New Roman" panose="02020603050405020304" pitchFamily="18" charset="0"/>
              </a:rPr>
              <a:t>变量</a:t>
            </a:r>
            <a:r>
              <a:rPr lang="en-US" altLang="zh-CN" sz="2000" dirty="0" smtClean="0">
                <a:latin typeface="Times New Roman" panose="02020603050405020304" pitchFamily="18" charset="0"/>
                <a:cs typeface="Times New Roman" panose="02020603050405020304" pitchFamily="18" charset="0"/>
              </a:rPr>
              <a:t> x</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(52</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查看</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的地址描述符</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(53</a:t>
            </a:r>
            <a:r>
              <a:rPr lang="en-US" altLang="zh-CN" sz="2000" dirty="0" smtClean="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值的存放位置只有寄存器</a:t>
            </a:r>
            <a:r>
              <a:rPr lang="en-US" altLang="zh-CN" sz="2000" dirty="0">
                <a:latin typeface="Times New Roman" panose="02020603050405020304" pitchFamily="18" charset="0"/>
                <a:cs typeface="Times New Roman" panose="02020603050405020304" pitchFamily="18" charset="0"/>
              </a:rPr>
              <a:t>R)</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(54</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outcode</a:t>
            </a:r>
            <a:r>
              <a:rPr lang="en-US" altLang="zh-CN" sz="2000" dirty="0" smtClean="0">
                <a:latin typeface="Times New Roman" panose="02020603050405020304" pitchFamily="18" charset="0"/>
                <a:cs typeface="Times New Roman" panose="02020603050405020304" pitchFamily="18" charset="0"/>
              </a:rPr>
              <a:t>('MOV'  </a:t>
            </a:r>
            <a:r>
              <a:rPr lang="en-US" altLang="zh-CN" sz="2000" dirty="0" err="1">
                <a:latin typeface="Times New Roman" panose="02020603050405020304" pitchFamily="18" charset="0"/>
                <a:cs typeface="Times New Roman" panose="02020603050405020304" pitchFamily="18" charset="0"/>
              </a:rPr>
              <a:t>Mx</a:t>
            </a:r>
            <a:r>
              <a:rPr lang="en-US" altLang="zh-CN" sz="2000" dirty="0">
                <a:latin typeface="Times New Roman" panose="02020603050405020304" pitchFamily="18" charset="0"/>
                <a:cs typeface="Times New Roman" panose="02020603050405020304" pitchFamily="18" charset="0"/>
              </a:rPr>
              <a:t>, R);  </a:t>
            </a:r>
            <a:r>
              <a:rPr lang="en-US" altLang="zh-CN" sz="2000" dirty="0" smtClean="0">
                <a:latin typeface="Times New Roman" panose="02020603050405020304" pitchFamily="18" charset="0"/>
                <a:cs typeface="Times New Roman" panose="02020603050405020304" pitchFamily="18" charset="0"/>
              </a:rPr>
              <a:t> // </a:t>
            </a:r>
            <a:r>
              <a:rPr lang="zh-CN" altLang="zh-CN" sz="2000" dirty="0" smtClean="0">
                <a:latin typeface="Times New Roman" panose="02020603050405020304" pitchFamily="18" charset="0"/>
                <a:cs typeface="Times New Roman" panose="02020603050405020304" pitchFamily="18" charset="0"/>
              </a:rPr>
              <a:t>将</a:t>
            </a:r>
            <a:r>
              <a:rPr lang="en-US" altLang="zh-CN" sz="2000" dirty="0" smtClean="0">
                <a:latin typeface="Times New Roman" panose="02020603050405020304" pitchFamily="18" charset="0"/>
                <a:cs typeface="Times New Roman" panose="02020603050405020304" pitchFamily="18" charset="0"/>
              </a:rPr>
              <a:t> x </a:t>
            </a:r>
            <a:r>
              <a:rPr lang="zh-CN" altLang="zh-CN" sz="2000" dirty="0" smtClean="0">
                <a:latin typeface="Times New Roman" panose="02020603050405020304" pitchFamily="18" charset="0"/>
                <a:cs typeface="Times New Roman" panose="02020603050405020304" pitchFamily="18" charset="0"/>
              </a:rPr>
              <a:t>的</a:t>
            </a:r>
            <a:r>
              <a:rPr lang="zh-CN" altLang="zh-CN" sz="2000" dirty="0">
                <a:latin typeface="Times New Roman" panose="02020603050405020304" pitchFamily="18" charset="0"/>
                <a:cs typeface="Times New Roman" panose="02020603050405020304" pitchFamily="18" charset="0"/>
              </a:rPr>
              <a:t>值存入它的内存单元</a:t>
            </a:r>
            <a:r>
              <a:rPr lang="zh-CN" altLang="zh-CN" sz="2000" dirty="0" smtClean="0">
                <a:latin typeface="Times New Roman" panose="02020603050405020304" pitchFamily="18" charset="0"/>
                <a:cs typeface="Times New Roman" panose="02020603050405020304" pitchFamily="18" charset="0"/>
              </a:rPr>
              <a:t>中</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(55) }  // end of </a:t>
            </a:r>
            <a:r>
              <a:rPr lang="en-US" altLang="zh-CN" sz="2000" dirty="0" smtClean="0">
                <a:latin typeface="Times New Roman" panose="02020603050405020304" pitchFamily="18" charset="0"/>
                <a:cs typeface="Times New Roman" panose="02020603050405020304" pitchFamily="18" charset="0"/>
              </a:rPr>
              <a:t>for</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itchFamily="18" charset="0"/>
              </a:rPr>
              <a:t>在没有进行数据流分析的情况下，需要假定用户定义的所有变量在基本块出口处都是活跃变量</a:t>
            </a:r>
          </a:p>
          <a:p>
            <a:pPr lvl="1" eaLnBrk="1" hangingPunct="1"/>
            <a:r>
              <a:rPr lang="zh-CN" altLang="en-US" dirty="0" smtClean="0">
                <a:latin typeface="Times New Roman" pitchFamily="18" charset="0"/>
              </a:rPr>
              <a:t>在计算下次引用信息的算法中，第一步要把活跃信息域置为“活跃”</a:t>
            </a:r>
            <a:endParaRPr lang="zh-CN" altLang="en-US" dirty="0" smtClean="0"/>
          </a:p>
          <a:p>
            <a:pPr marL="0" indent="0">
              <a:buNone/>
            </a:pPr>
            <a:endParaRPr lang="zh-CN" altLang="zh-CN" sz="2000" dirty="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9258FE16-B230-436B-B346-A70B37BA6415}" type="slidenum">
              <a:rPr lang="en-US" altLang="zh-CN" smtClean="0"/>
              <a:pPr/>
              <a:t>36</a:t>
            </a:fld>
            <a:endParaRPr lang="en-US" altLang="zh-CN"/>
          </a:p>
        </p:txBody>
      </p:sp>
    </p:spTree>
    <p:extLst>
      <p:ext uri="{BB962C8B-B14F-4D97-AF65-F5344CB8AC3E}">
        <p14:creationId xmlns:p14="http://schemas.microsoft.com/office/powerpoint/2010/main" val="425614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500"/>
                                        <p:tgtEl>
                                          <p:spTgt spid="3">
                                            <p:txEl>
                                              <p:pRg st="5" end="5"/>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up)">
                                      <p:cBhvr>
                                        <p:cTn id="29" dur="500"/>
                                        <p:tgtEl>
                                          <p:spTgt spid="3">
                                            <p:txEl>
                                              <p:pRg st="9" end="9"/>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up)">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D29F3E6-5765-44CA-B92A-D2FA5BF2A2A2}" type="slidenum">
              <a:rPr lang="en-US" altLang="zh-CN"/>
              <a:pPr/>
              <a:t>37</a:t>
            </a:fld>
            <a:endParaRPr lang="en-US" altLang="zh-CN"/>
          </a:p>
        </p:txBody>
      </p:sp>
      <p:sp>
        <p:nvSpPr>
          <p:cNvPr id="379906" name="Rectangle 2"/>
          <p:cNvSpPr>
            <a:spLocks noGrp="1" noChangeArrowheads="1"/>
          </p:cNvSpPr>
          <p:nvPr>
            <p:ph type="title"/>
          </p:nvPr>
        </p:nvSpPr>
        <p:spPr/>
        <p:txBody>
          <a:bodyPr/>
          <a:lstStyle/>
          <a:p>
            <a:r>
              <a:rPr lang="zh-CN" altLang="en-US" dirty="0" smtClean="0">
                <a:latin typeface="Verdana" pitchFamily="34" charset="0"/>
              </a:rPr>
              <a:t>示例：</a:t>
            </a:r>
            <a:endParaRPr lang="zh-CN" altLang="en-US" dirty="0">
              <a:latin typeface="Verdana" pitchFamily="34" charset="0"/>
            </a:endParaRPr>
          </a:p>
        </p:txBody>
      </p:sp>
      <p:sp>
        <p:nvSpPr>
          <p:cNvPr id="379907" name="Rectangle 3"/>
          <p:cNvSpPr>
            <a:spLocks noGrp="1" noChangeArrowheads="1"/>
          </p:cNvSpPr>
          <p:nvPr>
            <p:ph type="body" idx="1"/>
          </p:nvPr>
        </p:nvSpPr>
        <p:spPr>
          <a:xfrm>
            <a:off x="228600" y="1219200"/>
            <a:ext cx="8496300" cy="4724400"/>
          </a:xfrm>
        </p:spPr>
        <p:txBody>
          <a:bodyPr/>
          <a:lstStyle/>
          <a:p>
            <a:pPr algn="just"/>
            <a:r>
              <a:rPr lang="zh-CN" altLang="en-US" dirty="0">
                <a:latin typeface="Times New Roman" panose="02020603050405020304" pitchFamily="18" charset="0"/>
                <a:cs typeface="Times New Roman" panose="02020603050405020304" pitchFamily="18" charset="0"/>
              </a:rPr>
              <a:t>考虑赋值语句 </a:t>
            </a:r>
            <a:r>
              <a:rPr lang="en-US" altLang="zh-CN"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a+b*c-d </a:t>
            </a:r>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三地址语句序列：</a:t>
            </a:r>
          </a:p>
          <a:p>
            <a:pPr marL="1050925" lvl="1">
              <a:buFontTx/>
              <a:buNone/>
            </a:pPr>
            <a:r>
              <a:rPr lang="en-US" altLang="zh-CN" dirty="0">
                <a:latin typeface="Times New Roman" panose="02020603050405020304" pitchFamily="18" charset="0"/>
                <a:cs typeface="Times New Roman" panose="02020603050405020304" pitchFamily="18" charset="0"/>
              </a:rPr>
              <a:t>t:=b*c</a:t>
            </a:r>
          </a:p>
          <a:p>
            <a:pPr marL="1050925" lvl="1">
              <a:buFontTx/>
              <a:buNone/>
            </a:pPr>
            <a:r>
              <a:rPr lang="en-US" altLang="zh-CN" dirty="0">
                <a:latin typeface="Times New Roman" panose="02020603050405020304" pitchFamily="18" charset="0"/>
                <a:cs typeface="Times New Roman" panose="02020603050405020304" pitchFamily="18" charset="0"/>
              </a:rPr>
              <a:t>u:=</a:t>
            </a:r>
            <a:r>
              <a:rPr lang="en-US" altLang="zh-CN" dirty="0" smtClean="0">
                <a:latin typeface="Times New Roman" panose="02020603050405020304" pitchFamily="18" charset="0"/>
                <a:cs typeface="Times New Roman" panose="02020603050405020304" pitchFamily="18" charset="0"/>
              </a:rPr>
              <a:t>a+t</a:t>
            </a:r>
          </a:p>
          <a:p>
            <a:pPr marL="1050925" lvl="1">
              <a:buFontTx/>
              <a:buNone/>
            </a:pPr>
            <a:r>
              <a:rPr lang="en-US" altLang="zh-CN" dirty="0">
                <a:latin typeface="Times New Roman" panose="02020603050405020304" pitchFamily="18" charset="0"/>
                <a:cs typeface="Times New Roman" panose="02020603050405020304" pitchFamily="18" charset="0"/>
              </a:rPr>
              <a:t>v</a:t>
            </a:r>
            <a:r>
              <a:rPr lang="en-US" altLang="zh-CN" dirty="0" smtClean="0">
                <a:latin typeface="Times New Roman" panose="02020603050405020304" pitchFamily="18" charset="0"/>
                <a:cs typeface="Times New Roman" panose="02020603050405020304" pitchFamily="18" charset="0"/>
              </a:rPr>
              <a:t>:=u-d</a:t>
            </a:r>
            <a:endParaRPr lang="en-US" altLang="zh-CN" dirty="0">
              <a:latin typeface="Times New Roman" panose="02020603050405020304" pitchFamily="18" charset="0"/>
              <a:cs typeface="Times New Roman" panose="02020603050405020304" pitchFamily="18" charset="0"/>
            </a:endParaRPr>
          </a:p>
          <a:p>
            <a:pPr marL="1050925" lvl="1">
              <a:buFontTx/>
              <a:buNone/>
            </a:pPr>
            <a:r>
              <a:rPr lang="en-US" altLang="zh-CN"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:=v</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假定在基本块的</a:t>
            </a:r>
            <a:r>
              <a:rPr lang="zh-CN" altLang="en-US" dirty="0" smtClean="0">
                <a:latin typeface="Times New Roman" panose="02020603050405020304" pitchFamily="18" charset="0"/>
                <a:cs typeface="Times New Roman" panose="02020603050405020304" pitchFamily="18" charset="0"/>
              </a:rPr>
              <a:t>出口</a:t>
            </a:r>
            <a:r>
              <a:rPr lang="zh-CN" altLang="en-US" dirty="0">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是活跃的</a:t>
            </a:r>
          </a:p>
          <a:p>
            <a:r>
              <a:rPr lang="zh-CN" altLang="en-US" dirty="0">
                <a:latin typeface="Times New Roman" panose="02020603050405020304" pitchFamily="18" charset="0"/>
                <a:cs typeface="Times New Roman" panose="02020603050405020304" pitchFamily="18" charset="0"/>
              </a:rPr>
              <a:t>有两个寄存器</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wipe(up)">
                                      <p:cBhvr>
                                        <p:cTn id="7" dur="500"/>
                                        <p:tgtEl>
                                          <p:spTgt spid="37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9907">
                                            <p:txEl>
                                              <p:pRg st="1" end="1"/>
                                            </p:txEl>
                                          </p:spTgt>
                                        </p:tgtEl>
                                        <p:attrNameLst>
                                          <p:attrName>style.visibility</p:attrName>
                                        </p:attrNameLst>
                                      </p:cBhvr>
                                      <p:to>
                                        <p:strVal val="visible"/>
                                      </p:to>
                                    </p:set>
                                    <p:animEffect transition="in" filter="wipe(up)">
                                      <p:cBhvr>
                                        <p:cTn id="12" dur="500"/>
                                        <p:tgtEl>
                                          <p:spTgt spid="37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907">
                                            <p:txEl>
                                              <p:pRg st="2" end="2"/>
                                            </p:txEl>
                                          </p:spTgt>
                                        </p:tgtEl>
                                        <p:attrNameLst>
                                          <p:attrName>style.visibility</p:attrName>
                                        </p:attrNameLst>
                                      </p:cBhvr>
                                      <p:to>
                                        <p:strVal val="visible"/>
                                      </p:to>
                                    </p:set>
                                    <p:animEffect transition="in" filter="wipe(up)">
                                      <p:cBhvr>
                                        <p:cTn id="17" dur="500"/>
                                        <p:tgtEl>
                                          <p:spTgt spid="379907">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79907">
                                            <p:txEl>
                                              <p:pRg st="3" end="3"/>
                                            </p:txEl>
                                          </p:spTgt>
                                        </p:tgtEl>
                                        <p:attrNameLst>
                                          <p:attrName>style.visibility</p:attrName>
                                        </p:attrNameLst>
                                      </p:cBhvr>
                                      <p:to>
                                        <p:strVal val="visible"/>
                                      </p:to>
                                    </p:set>
                                    <p:animEffect transition="in" filter="wipe(up)">
                                      <p:cBhvr>
                                        <p:cTn id="21" dur="500"/>
                                        <p:tgtEl>
                                          <p:spTgt spid="379907">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79907">
                                            <p:txEl>
                                              <p:pRg st="4" end="4"/>
                                            </p:txEl>
                                          </p:spTgt>
                                        </p:tgtEl>
                                        <p:attrNameLst>
                                          <p:attrName>style.visibility</p:attrName>
                                        </p:attrNameLst>
                                      </p:cBhvr>
                                      <p:to>
                                        <p:strVal val="visible"/>
                                      </p:to>
                                    </p:set>
                                    <p:animEffect transition="in" filter="wipe(up)">
                                      <p:cBhvr>
                                        <p:cTn id="25" dur="500"/>
                                        <p:tgtEl>
                                          <p:spTgt spid="379907">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79907">
                                            <p:txEl>
                                              <p:pRg st="5" end="5"/>
                                            </p:txEl>
                                          </p:spTgt>
                                        </p:tgtEl>
                                        <p:attrNameLst>
                                          <p:attrName>style.visibility</p:attrName>
                                        </p:attrNameLst>
                                      </p:cBhvr>
                                      <p:to>
                                        <p:strVal val="visible"/>
                                      </p:to>
                                    </p:set>
                                    <p:animEffect transition="in" filter="wipe(up)">
                                      <p:cBhvr>
                                        <p:cTn id="29" dur="500"/>
                                        <p:tgtEl>
                                          <p:spTgt spid="37990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79907">
                                            <p:txEl>
                                              <p:pRg st="6" end="6"/>
                                            </p:txEl>
                                          </p:spTgt>
                                        </p:tgtEl>
                                        <p:attrNameLst>
                                          <p:attrName>style.visibility</p:attrName>
                                        </p:attrNameLst>
                                      </p:cBhvr>
                                      <p:to>
                                        <p:strVal val="visible"/>
                                      </p:to>
                                    </p:set>
                                    <p:animEffect transition="in" filter="wipe(up)">
                                      <p:cBhvr>
                                        <p:cTn id="34" dur="500"/>
                                        <p:tgtEl>
                                          <p:spTgt spid="379907">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79907">
                                            <p:txEl>
                                              <p:pRg st="7" end="7"/>
                                            </p:txEl>
                                          </p:spTgt>
                                        </p:tgtEl>
                                        <p:attrNameLst>
                                          <p:attrName>style.visibility</p:attrName>
                                        </p:attrNameLst>
                                      </p:cBhvr>
                                      <p:to>
                                        <p:strVal val="visible"/>
                                      </p:to>
                                    </p:set>
                                    <p:animEffect transition="in" filter="wipe(up)">
                                      <p:cBhvr>
                                        <p:cTn id="39" dur="500"/>
                                        <p:tgtEl>
                                          <p:spTgt spid="379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A5ADDB64-5168-4FF5-B9E8-AB13C4869C19}" type="slidenum">
              <a:rPr lang="en-US" altLang="zh-CN"/>
              <a:pPr/>
              <a:t>38</a:t>
            </a:fld>
            <a:endParaRPr lang="en-US" altLang="zh-CN"/>
          </a:p>
        </p:txBody>
      </p:sp>
      <p:grpSp>
        <p:nvGrpSpPr>
          <p:cNvPr id="381954" name="Group 2"/>
          <p:cNvGrpSpPr>
            <a:grpSpLocks/>
          </p:cNvGrpSpPr>
          <p:nvPr/>
        </p:nvGrpSpPr>
        <p:grpSpPr bwMode="auto">
          <a:xfrm>
            <a:off x="251830" y="1235115"/>
            <a:ext cx="8640650" cy="5029200"/>
            <a:chOff x="428" y="384"/>
            <a:chExt cx="5140" cy="3168"/>
          </a:xfrm>
        </p:grpSpPr>
        <p:grpSp>
          <p:nvGrpSpPr>
            <p:cNvPr id="381955" name="Group 3"/>
            <p:cNvGrpSpPr>
              <a:grpSpLocks/>
            </p:cNvGrpSpPr>
            <p:nvPr/>
          </p:nvGrpSpPr>
          <p:grpSpPr bwMode="auto">
            <a:xfrm>
              <a:off x="428" y="384"/>
              <a:ext cx="5140" cy="3168"/>
              <a:chOff x="531" y="384"/>
              <a:chExt cx="5037" cy="2976"/>
            </a:xfrm>
          </p:grpSpPr>
          <p:grpSp>
            <p:nvGrpSpPr>
              <p:cNvPr id="381956" name="Group 4"/>
              <p:cNvGrpSpPr>
                <a:grpSpLocks/>
              </p:cNvGrpSpPr>
              <p:nvPr/>
            </p:nvGrpSpPr>
            <p:grpSpPr bwMode="auto">
              <a:xfrm>
                <a:off x="531" y="384"/>
                <a:ext cx="5037" cy="2976"/>
                <a:chOff x="531" y="384"/>
                <a:chExt cx="5037" cy="2976"/>
              </a:xfrm>
            </p:grpSpPr>
            <p:sp>
              <p:nvSpPr>
                <p:cNvPr id="381957" name="Rectangle 5"/>
                <p:cNvSpPr>
                  <a:spLocks noChangeArrowheads="1"/>
                </p:cNvSpPr>
                <p:nvPr/>
              </p:nvSpPr>
              <p:spPr bwMode="auto">
                <a:xfrm>
                  <a:off x="531" y="384"/>
                  <a:ext cx="5037" cy="29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58" name="Line 6"/>
                <p:cNvSpPr>
                  <a:spLocks noChangeShapeType="1"/>
                </p:cNvSpPr>
                <p:nvPr/>
              </p:nvSpPr>
              <p:spPr bwMode="auto">
                <a:xfrm>
                  <a:off x="531" y="768"/>
                  <a:ext cx="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59" name="Line 7"/>
                <p:cNvSpPr>
                  <a:spLocks noChangeShapeType="1"/>
                </p:cNvSpPr>
                <p:nvPr/>
              </p:nvSpPr>
              <p:spPr bwMode="auto">
                <a:xfrm>
                  <a:off x="531" y="1104"/>
                  <a:ext cx="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60" name="Line 8"/>
                <p:cNvSpPr>
                  <a:spLocks noChangeShapeType="1"/>
                </p:cNvSpPr>
                <p:nvPr/>
              </p:nvSpPr>
              <p:spPr bwMode="auto">
                <a:xfrm>
                  <a:off x="531" y="1632"/>
                  <a:ext cx="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61" name="Line 9"/>
                <p:cNvSpPr>
                  <a:spLocks noChangeShapeType="1"/>
                </p:cNvSpPr>
                <p:nvPr/>
              </p:nvSpPr>
              <p:spPr bwMode="auto">
                <a:xfrm>
                  <a:off x="531" y="2160"/>
                  <a:ext cx="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62" name="Line 10"/>
                <p:cNvSpPr>
                  <a:spLocks noChangeShapeType="1"/>
                </p:cNvSpPr>
                <p:nvPr/>
              </p:nvSpPr>
              <p:spPr bwMode="auto">
                <a:xfrm>
                  <a:off x="531" y="2736"/>
                  <a:ext cx="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63" name="Line 11"/>
              <p:cNvSpPr>
                <a:spLocks noChangeShapeType="1"/>
              </p:cNvSpPr>
              <p:nvPr/>
            </p:nvSpPr>
            <p:spPr bwMode="auto">
              <a:xfrm>
                <a:off x="1488" y="384"/>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64" name="Line 12"/>
              <p:cNvSpPr>
                <a:spLocks noChangeShapeType="1"/>
              </p:cNvSpPr>
              <p:nvPr/>
            </p:nvSpPr>
            <p:spPr bwMode="auto">
              <a:xfrm>
                <a:off x="2525" y="384"/>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65" name="Line 13"/>
              <p:cNvSpPr>
                <a:spLocks noChangeShapeType="1"/>
              </p:cNvSpPr>
              <p:nvPr/>
            </p:nvSpPr>
            <p:spPr bwMode="auto">
              <a:xfrm>
                <a:off x="3653" y="384"/>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66" name="Line 14"/>
            <p:cNvSpPr>
              <a:spLocks noChangeShapeType="1"/>
            </p:cNvSpPr>
            <p:nvPr/>
          </p:nvSpPr>
          <p:spPr bwMode="auto">
            <a:xfrm>
              <a:off x="428" y="3216"/>
              <a:ext cx="51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68" name="Text Box 16"/>
          <p:cNvSpPr txBox="1">
            <a:spLocks noChangeArrowheads="1"/>
          </p:cNvSpPr>
          <p:nvPr/>
        </p:nvSpPr>
        <p:spPr bwMode="auto">
          <a:xfrm>
            <a:off x="540000" y="2700000"/>
            <a:ext cx="877887"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t:=b*c</a:t>
            </a:r>
          </a:p>
        </p:txBody>
      </p:sp>
      <p:sp>
        <p:nvSpPr>
          <p:cNvPr id="381973" name="Text Box 21"/>
          <p:cNvSpPr txBox="1">
            <a:spLocks noChangeArrowheads="1"/>
          </p:cNvSpPr>
          <p:nvPr/>
        </p:nvSpPr>
        <p:spPr bwMode="auto">
          <a:xfrm>
            <a:off x="1980000" y="2557573"/>
            <a:ext cx="1440074" cy="7078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MOV </a:t>
            </a:r>
            <a:r>
              <a:rPr lang="en-US" altLang="zh-CN" sz="2000" dirty="0" smtClean="0">
                <a:ea typeface="宋体" pitchFamily="2" charset="-122"/>
              </a:rPr>
              <a:t>R</a:t>
            </a:r>
            <a:r>
              <a:rPr lang="en-US" altLang="zh-CN" sz="2000" baseline="-25000" dirty="0" smtClean="0">
                <a:ea typeface="宋体" pitchFamily="2" charset="-122"/>
              </a:rPr>
              <a:t>0</a:t>
            </a:r>
            <a:r>
              <a:rPr lang="en-US" altLang="zh-CN" sz="2000" dirty="0" smtClean="0">
                <a:ea typeface="宋体" pitchFamily="2" charset="-122"/>
              </a:rPr>
              <a:t>, b</a:t>
            </a:r>
            <a:endParaRPr lang="en-US" altLang="zh-CN" sz="2000" dirty="0">
              <a:ea typeface="宋体" pitchFamily="2" charset="-122"/>
            </a:endParaRPr>
          </a:p>
          <a:p>
            <a:r>
              <a:rPr lang="en-US" altLang="zh-CN" sz="2000" dirty="0">
                <a:ea typeface="宋体" pitchFamily="2" charset="-122"/>
              </a:rPr>
              <a:t>MUL  </a:t>
            </a:r>
            <a:r>
              <a:rPr lang="en-US" altLang="zh-CN" sz="2000" dirty="0" smtClean="0">
                <a:ea typeface="宋体" pitchFamily="2" charset="-122"/>
              </a:rPr>
              <a:t>R</a:t>
            </a:r>
            <a:r>
              <a:rPr lang="en-US" altLang="zh-CN" sz="2000" baseline="-25000" dirty="0" smtClean="0">
                <a:ea typeface="宋体" pitchFamily="2" charset="-122"/>
              </a:rPr>
              <a:t>0</a:t>
            </a:r>
            <a:r>
              <a:rPr lang="en-US" altLang="zh-CN" sz="2000" dirty="0" smtClean="0">
                <a:ea typeface="宋体" pitchFamily="2" charset="-122"/>
              </a:rPr>
              <a:t>, c</a:t>
            </a:r>
            <a:endParaRPr lang="en-US" altLang="zh-CN" sz="2000" dirty="0">
              <a:ea typeface="宋体" pitchFamily="2" charset="-122"/>
            </a:endParaRPr>
          </a:p>
        </p:txBody>
      </p:sp>
      <p:sp>
        <p:nvSpPr>
          <p:cNvPr id="381974" name="Text Box 22"/>
          <p:cNvSpPr txBox="1">
            <a:spLocks noChangeArrowheads="1"/>
          </p:cNvSpPr>
          <p:nvPr/>
        </p:nvSpPr>
        <p:spPr bwMode="auto">
          <a:xfrm>
            <a:off x="3780000" y="2700000"/>
            <a:ext cx="79861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R</a:t>
            </a:r>
            <a:r>
              <a:rPr lang="en-US" altLang="zh-CN" sz="2000" baseline="-25000" dirty="0" smtClean="0">
                <a:ea typeface="宋体" pitchFamily="2" charset="-122"/>
              </a:rPr>
              <a:t>0</a:t>
            </a:r>
            <a:r>
              <a:rPr lang="zh-CN" altLang="en-US" sz="2000" dirty="0" smtClean="0">
                <a:ea typeface="宋体" pitchFamily="2" charset="-122"/>
              </a:rPr>
              <a:t>：</a:t>
            </a:r>
            <a:r>
              <a:rPr lang="en-US" altLang="zh-CN" sz="2000" dirty="0" smtClean="0">
                <a:ea typeface="宋体" pitchFamily="2" charset="-122"/>
              </a:rPr>
              <a:t>t</a:t>
            </a:r>
            <a:endParaRPr lang="en-US" altLang="zh-CN" sz="2000" dirty="0">
              <a:ea typeface="宋体" pitchFamily="2" charset="-122"/>
            </a:endParaRPr>
          </a:p>
        </p:txBody>
      </p:sp>
      <p:sp>
        <p:nvSpPr>
          <p:cNvPr id="381975" name="Text Box 23"/>
          <p:cNvSpPr txBox="1">
            <a:spLocks noChangeArrowheads="1"/>
          </p:cNvSpPr>
          <p:nvPr/>
        </p:nvSpPr>
        <p:spPr bwMode="auto">
          <a:xfrm>
            <a:off x="5760000" y="2700000"/>
            <a:ext cx="79861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t</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0</a:t>
            </a:r>
            <a:endParaRPr lang="zh-CN" altLang="en-US" sz="2000" dirty="0">
              <a:ea typeface="宋体" pitchFamily="2" charset="-122"/>
            </a:endParaRPr>
          </a:p>
        </p:txBody>
      </p:sp>
      <p:sp>
        <p:nvSpPr>
          <p:cNvPr id="381969" name="Text Box 17"/>
          <p:cNvSpPr txBox="1">
            <a:spLocks noChangeArrowheads="1"/>
          </p:cNvSpPr>
          <p:nvPr/>
        </p:nvSpPr>
        <p:spPr bwMode="auto">
          <a:xfrm>
            <a:off x="540000" y="3600000"/>
            <a:ext cx="909637"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u:=a+t</a:t>
            </a:r>
          </a:p>
        </p:txBody>
      </p:sp>
      <p:sp>
        <p:nvSpPr>
          <p:cNvPr id="381976" name="Text Box 24"/>
          <p:cNvSpPr txBox="1">
            <a:spLocks noChangeArrowheads="1"/>
          </p:cNvSpPr>
          <p:nvPr/>
        </p:nvSpPr>
        <p:spPr bwMode="auto">
          <a:xfrm>
            <a:off x="1980000" y="3425935"/>
            <a:ext cx="1604927" cy="7078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MOV  </a:t>
            </a:r>
            <a:r>
              <a:rPr lang="en-US" altLang="zh-CN" sz="2000" dirty="0" smtClean="0">
                <a:ea typeface="宋体" pitchFamily="2" charset="-122"/>
              </a:rPr>
              <a:t>R</a:t>
            </a:r>
            <a:r>
              <a:rPr lang="en-US" altLang="zh-CN" sz="2000" baseline="-25000" dirty="0" smtClean="0">
                <a:ea typeface="宋体" pitchFamily="2" charset="-122"/>
              </a:rPr>
              <a:t>1</a:t>
            </a:r>
            <a:r>
              <a:rPr lang="en-US" altLang="zh-CN" sz="2000" dirty="0" smtClean="0">
                <a:ea typeface="宋体" pitchFamily="2" charset="-122"/>
              </a:rPr>
              <a:t>, a</a:t>
            </a:r>
            <a:endParaRPr lang="en-US" altLang="zh-CN" sz="2000" dirty="0">
              <a:ea typeface="宋体" pitchFamily="2" charset="-122"/>
            </a:endParaRPr>
          </a:p>
          <a:p>
            <a:r>
              <a:rPr lang="en-US" altLang="zh-CN" sz="2000" dirty="0">
                <a:ea typeface="宋体" pitchFamily="2" charset="-122"/>
              </a:rPr>
              <a:t>ADD   </a:t>
            </a:r>
            <a:r>
              <a:rPr lang="en-US" altLang="zh-CN" sz="2000" dirty="0" smtClean="0">
                <a:ea typeface="宋体" pitchFamily="2" charset="-122"/>
              </a:rPr>
              <a:t>R</a:t>
            </a:r>
            <a:r>
              <a:rPr lang="en-US" altLang="zh-CN" sz="2000" baseline="-25000" dirty="0" smtClean="0">
                <a:ea typeface="宋体" pitchFamily="2" charset="-122"/>
              </a:rPr>
              <a:t>1</a:t>
            </a:r>
            <a:r>
              <a:rPr lang="en-US" altLang="zh-CN" sz="2000" dirty="0" smtClean="0">
                <a:ea typeface="宋体" pitchFamily="2" charset="-122"/>
              </a:rPr>
              <a:t>, R</a:t>
            </a:r>
            <a:r>
              <a:rPr lang="en-US" altLang="zh-CN" sz="2000" baseline="-25000" dirty="0" smtClean="0">
                <a:ea typeface="宋体" pitchFamily="2" charset="-122"/>
              </a:rPr>
              <a:t>0</a:t>
            </a:r>
            <a:endParaRPr lang="en-US" altLang="zh-CN" sz="2000" dirty="0">
              <a:ea typeface="宋体" pitchFamily="2" charset="-122"/>
            </a:endParaRPr>
          </a:p>
        </p:txBody>
      </p:sp>
      <p:sp>
        <p:nvSpPr>
          <p:cNvPr id="381977" name="Text Box 25"/>
          <p:cNvSpPr txBox="1">
            <a:spLocks noChangeArrowheads="1"/>
          </p:cNvSpPr>
          <p:nvPr/>
        </p:nvSpPr>
        <p:spPr bwMode="auto">
          <a:xfrm>
            <a:off x="3780000" y="3425935"/>
            <a:ext cx="856325" cy="7078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R</a:t>
            </a:r>
            <a:r>
              <a:rPr lang="en-US" altLang="zh-CN" sz="2000" baseline="-25000" dirty="0" smtClean="0">
                <a:ea typeface="宋体" pitchFamily="2" charset="-122"/>
              </a:rPr>
              <a:t>0</a:t>
            </a:r>
            <a:r>
              <a:rPr lang="zh-CN" altLang="en-US" sz="2000" dirty="0" smtClean="0">
                <a:ea typeface="宋体" pitchFamily="2" charset="-122"/>
              </a:rPr>
              <a:t>：</a:t>
            </a:r>
            <a:r>
              <a:rPr lang="en-US" altLang="zh-CN" sz="2000" dirty="0" smtClean="0">
                <a:ea typeface="宋体" pitchFamily="2" charset="-122"/>
              </a:rPr>
              <a:t>t</a:t>
            </a:r>
            <a:endParaRPr lang="en-US" altLang="zh-CN" sz="2000" dirty="0">
              <a:ea typeface="宋体" pitchFamily="2" charset="-122"/>
            </a:endParaRPr>
          </a:p>
          <a:p>
            <a:r>
              <a:rPr lang="en-US" altLang="zh-CN" sz="2000" dirty="0" smtClean="0">
                <a:ea typeface="宋体" pitchFamily="2" charset="-122"/>
              </a:rPr>
              <a:t>R</a:t>
            </a:r>
            <a:r>
              <a:rPr lang="en-US" altLang="zh-CN" sz="2000" baseline="-25000" dirty="0" smtClean="0">
                <a:ea typeface="宋体" pitchFamily="2" charset="-122"/>
              </a:rPr>
              <a:t>1</a:t>
            </a:r>
            <a:r>
              <a:rPr lang="zh-CN" altLang="en-US" sz="2000" dirty="0" smtClean="0">
                <a:ea typeface="宋体" pitchFamily="2" charset="-122"/>
              </a:rPr>
              <a:t>：</a:t>
            </a:r>
            <a:r>
              <a:rPr lang="en-US" altLang="zh-CN" sz="2000" dirty="0" smtClean="0">
                <a:ea typeface="宋体" pitchFamily="2" charset="-122"/>
              </a:rPr>
              <a:t>u</a:t>
            </a:r>
            <a:endParaRPr lang="en-US" altLang="zh-CN" sz="2000" dirty="0">
              <a:ea typeface="宋体" pitchFamily="2" charset="-122"/>
            </a:endParaRPr>
          </a:p>
        </p:txBody>
      </p:sp>
      <p:sp>
        <p:nvSpPr>
          <p:cNvPr id="381978" name="Text Box 26"/>
          <p:cNvSpPr txBox="1">
            <a:spLocks noChangeArrowheads="1"/>
          </p:cNvSpPr>
          <p:nvPr/>
        </p:nvSpPr>
        <p:spPr bwMode="auto">
          <a:xfrm>
            <a:off x="5760000" y="3425935"/>
            <a:ext cx="856325" cy="7078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t</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0</a:t>
            </a:r>
            <a:endParaRPr lang="zh-CN" altLang="en-US" sz="2000" dirty="0">
              <a:ea typeface="宋体" pitchFamily="2" charset="-122"/>
            </a:endParaRPr>
          </a:p>
          <a:p>
            <a:r>
              <a:rPr lang="en-US" altLang="zh-CN" sz="2000" dirty="0" smtClean="0">
                <a:ea typeface="宋体" pitchFamily="2" charset="-122"/>
              </a:rPr>
              <a:t>u</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1</a:t>
            </a:r>
            <a:endParaRPr lang="zh-CN" altLang="en-US" sz="2000" dirty="0">
              <a:ea typeface="宋体" pitchFamily="2" charset="-122"/>
            </a:endParaRPr>
          </a:p>
        </p:txBody>
      </p:sp>
      <p:sp>
        <p:nvSpPr>
          <p:cNvPr id="381970" name="Text Box 18"/>
          <p:cNvSpPr txBox="1">
            <a:spLocks noChangeArrowheads="1"/>
          </p:cNvSpPr>
          <p:nvPr/>
        </p:nvSpPr>
        <p:spPr bwMode="auto">
          <a:xfrm>
            <a:off x="540000" y="5292000"/>
            <a:ext cx="681037"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x</a:t>
            </a:r>
            <a:r>
              <a:rPr lang="en-US" altLang="zh-CN" sz="2000" dirty="0" smtClean="0">
                <a:ea typeface="宋体" pitchFamily="2" charset="-122"/>
              </a:rPr>
              <a:t>:=v</a:t>
            </a:r>
            <a:endParaRPr lang="en-US" altLang="zh-CN" sz="2000" dirty="0">
              <a:ea typeface="宋体" pitchFamily="2" charset="-122"/>
            </a:endParaRPr>
          </a:p>
        </p:txBody>
      </p:sp>
      <p:sp>
        <p:nvSpPr>
          <p:cNvPr id="381980" name="Text Box 28"/>
          <p:cNvSpPr txBox="1">
            <a:spLocks noChangeArrowheads="1"/>
          </p:cNvSpPr>
          <p:nvPr/>
        </p:nvSpPr>
        <p:spPr bwMode="auto">
          <a:xfrm>
            <a:off x="3780000" y="5292000"/>
            <a:ext cx="1148328"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R</a:t>
            </a:r>
            <a:r>
              <a:rPr lang="en-US" altLang="zh-CN" sz="2000" baseline="-25000" dirty="0" smtClean="0">
                <a:ea typeface="宋体" pitchFamily="2" charset="-122"/>
              </a:rPr>
              <a:t>1</a:t>
            </a:r>
            <a:r>
              <a:rPr lang="zh-CN" altLang="en-US" sz="2000" dirty="0" smtClean="0">
                <a:ea typeface="宋体" pitchFamily="2" charset="-122"/>
              </a:rPr>
              <a:t>：</a:t>
            </a:r>
            <a:r>
              <a:rPr lang="en-US" altLang="zh-CN" sz="2000" dirty="0" smtClean="0">
                <a:ea typeface="宋体" pitchFamily="2" charset="-122"/>
              </a:rPr>
              <a:t>v,  x</a:t>
            </a:r>
            <a:endParaRPr lang="en-US" altLang="zh-CN" sz="2000" dirty="0">
              <a:ea typeface="宋体" pitchFamily="2" charset="-122"/>
            </a:endParaRPr>
          </a:p>
        </p:txBody>
      </p:sp>
      <p:sp>
        <p:nvSpPr>
          <p:cNvPr id="381981" name="Text Box 29"/>
          <p:cNvSpPr txBox="1">
            <a:spLocks noChangeArrowheads="1"/>
          </p:cNvSpPr>
          <p:nvPr/>
        </p:nvSpPr>
        <p:spPr bwMode="auto">
          <a:xfrm>
            <a:off x="5760000" y="5292000"/>
            <a:ext cx="84189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x</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1</a:t>
            </a:r>
            <a:endParaRPr lang="zh-CN" altLang="en-US" sz="2000" dirty="0">
              <a:ea typeface="宋体" pitchFamily="2" charset="-122"/>
            </a:endParaRPr>
          </a:p>
        </p:txBody>
      </p:sp>
      <p:grpSp>
        <p:nvGrpSpPr>
          <p:cNvPr id="8" name="组合 7"/>
          <p:cNvGrpSpPr/>
          <p:nvPr/>
        </p:nvGrpSpPr>
        <p:grpSpPr>
          <a:xfrm>
            <a:off x="1980000" y="5832000"/>
            <a:ext cx="5250274" cy="400110"/>
            <a:chOff x="1980000" y="5832000"/>
            <a:chExt cx="5250274" cy="400110"/>
          </a:xfrm>
        </p:grpSpPr>
        <p:sp>
          <p:nvSpPr>
            <p:cNvPr id="381985" name="Text Box 33"/>
            <p:cNvSpPr txBox="1">
              <a:spLocks noChangeArrowheads="1"/>
            </p:cNvSpPr>
            <p:nvPr/>
          </p:nvSpPr>
          <p:spPr bwMode="auto">
            <a:xfrm>
              <a:off x="1980000" y="5832000"/>
              <a:ext cx="1640385"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a:ea typeface="宋体" pitchFamily="2" charset="-122"/>
                </a:rPr>
                <a:t>MOV </a:t>
              </a:r>
              <a:r>
                <a:rPr lang="en-US" altLang="zh-CN" sz="2000" dirty="0" err="1" smtClean="0">
                  <a:ea typeface="宋体" pitchFamily="2" charset="-122"/>
                </a:rPr>
                <a:t>Mx</a:t>
              </a:r>
              <a:r>
                <a:rPr lang="en-US" altLang="zh-CN" sz="2000" dirty="0" smtClean="0">
                  <a:ea typeface="宋体" pitchFamily="2" charset="-122"/>
                </a:rPr>
                <a:t>, R</a:t>
              </a:r>
              <a:r>
                <a:rPr lang="en-US" altLang="zh-CN" sz="2000" baseline="-25000" dirty="0" smtClean="0">
                  <a:ea typeface="宋体" pitchFamily="2" charset="-122"/>
                </a:rPr>
                <a:t>1</a:t>
              </a:r>
              <a:endParaRPr lang="en-US" altLang="zh-CN" sz="2000" dirty="0">
                <a:ea typeface="宋体" pitchFamily="2" charset="-122"/>
              </a:endParaRPr>
            </a:p>
          </p:txBody>
        </p:sp>
        <p:sp>
          <p:nvSpPr>
            <p:cNvPr id="381986" name="Text Box 34"/>
            <p:cNvSpPr txBox="1">
              <a:spLocks noChangeArrowheads="1"/>
            </p:cNvSpPr>
            <p:nvPr/>
          </p:nvSpPr>
          <p:spPr bwMode="auto">
            <a:xfrm>
              <a:off x="5760000" y="5832000"/>
              <a:ext cx="1470274"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x</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1</a:t>
              </a:r>
              <a:r>
                <a:rPr lang="zh-CN" altLang="en-US" sz="2000" dirty="0" smtClean="0">
                  <a:ea typeface="宋体" pitchFamily="2" charset="-122"/>
                </a:rPr>
                <a:t>，</a:t>
              </a:r>
              <a:r>
                <a:rPr lang="en-US" altLang="zh-CN" sz="2000" dirty="0" err="1" smtClean="0">
                  <a:ea typeface="宋体" pitchFamily="2" charset="-122"/>
                </a:rPr>
                <a:t>Mx</a:t>
              </a:r>
              <a:endParaRPr lang="zh-CN" altLang="en-US" sz="2000" dirty="0">
                <a:ea typeface="宋体" pitchFamily="2" charset="-122"/>
              </a:endParaRPr>
            </a:p>
          </p:txBody>
        </p:sp>
      </p:grpSp>
      <p:sp>
        <p:nvSpPr>
          <p:cNvPr id="381987" name="Rectangle 35"/>
          <p:cNvSpPr>
            <a:spLocks noGrp="1" noChangeArrowheads="1"/>
          </p:cNvSpPr>
          <p:nvPr>
            <p:ph type="body" idx="1"/>
          </p:nvPr>
        </p:nvSpPr>
        <p:spPr>
          <a:xfrm>
            <a:off x="251830" y="1357353"/>
            <a:ext cx="7931150" cy="355600"/>
          </a:xfrm>
          <a:noFill/>
          <a:ln/>
        </p:spPr>
        <p:txBody>
          <a:bodyPr/>
          <a:lstStyle/>
          <a:p>
            <a:pPr>
              <a:buFont typeface="Monotype Sorts" pitchFamily="2" charset="2"/>
              <a:buNone/>
            </a:pPr>
            <a:r>
              <a:rPr lang="zh-CN" altLang="en-US" sz="2000" dirty="0" smtClean="0">
                <a:solidFill>
                  <a:srgbClr val="0000FF"/>
                </a:solidFill>
              </a:rPr>
              <a:t> 三</a:t>
            </a:r>
            <a:r>
              <a:rPr lang="zh-CN" altLang="en-US" sz="2000" dirty="0">
                <a:solidFill>
                  <a:srgbClr val="0000FF"/>
                </a:solidFill>
              </a:rPr>
              <a:t>地址</a:t>
            </a:r>
            <a:r>
              <a:rPr lang="zh-CN" altLang="en-US" sz="2000" dirty="0" smtClean="0">
                <a:solidFill>
                  <a:srgbClr val="0000FF"/>
                </a:solidFill>
              </a:rPr>
              <a:t>语句     目标代码    </a:t>
            </a:r>
            <a:r>
              <a:rPr lang="zh-CN" altLang="en-US" sz="2000" dirty="0">
                <a:solidFill>
                  <a:srgbClr val="0000FF"/>
                </a:solidFill>
              </a:rPr>
              <a:t>寄存器描述器       </a:t>
            </a:r>
            <a:r>
              <a:rPr lang="zh-CN" altLang="en-US" sz="2000" dirty="0" smtClean="0">
                <a:solidFill>
                  <a:srgbClr val="0000FF"/>
                </a:solidFill>
              </a:rPr>
              <a:t>  地址</a:t>
            </a:r>
            <a:r>
              <a:rPr lang="zh-CN" altLang="en-US" sz="2000" dirty="0">
                <a:solidFill>
                  <a:srgbClr val="0000FF"/>
                </a:solidFill>
              </a:rPr>
              <a:t>描述器</a:t>
            </a:r>
          </a:p>
        </p:txBody>
      </p:sp>
      <p:sp>
        <p:nvSpPr>
          <p:cNvPr id="2" name="标题 1"/>
          <p:cNvSpPr>
            <a:spLocks noGrp="1"/>
          </p:cNvSpPr>
          <p:nvPr>
            <p:ph type="title"/>
          </p:nvPr>
        </p:nvSpPr>
        <p:spPr/>
        <p:txBody>
          <a:bodyPr/>
          <a:lstStyle/>
          <a:p>
            <a:r>
              <a:rPr lang="zh-CN" altLang="en-US" dirty="0">
                <a:solidFill>
                  <a:srgbClr val="FF0000"/>
                </a:solidFill>
              </a:rPr>
              <a:t>翻译过程</a:t>
            </a:r>
            <a:endParaRPr lang="zh-CN" altLang="en-US" dirty="0"/>
          </a:p>
        </p:txBody>
      </p:sp>
      <p:grpSp>
        <p:nvGrpSpPr>
          <p:cNvPr id="3" name="组合 2"/>
          <p:cNvGrpSpPr/>
          <p:nvPr/>
        </p:nvGrpSpPr>
        <p:grpSpPr>
          <a:xfrm>
            <a:off x="3747505" y="2016000"/>
            <a:ext cx="5045064" cy="369332"/>
            <a:chOff x="3747505" y="2016000"/>
            <a:chExt cx="5045064" cy="369332"/>
          </a:xfrm>
        </p:grpSpPr>
        <p:sp>
          <p:nvSpPr>
            <p:cNvPr id="381972" name="Text Box 20"/>
            <p:cNvSpPr txBox="1">
              <a:spLocks noChangeArrowheads="1"/>
            </p:cNvSpPr>
            <p:nvPr/>
          </p:nvSpPr>
          <p:spPr bwMode="auto">
            <a:xfrm>
              <a:off x="3747505" y="2016000"/>
              <a:ext cx="1335087" cy="36671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dirty="0">
                  <a:ea typeface="宋体" pitchFamily="2" charset="-122"/>
                </a:rPr>
                <a:t>寄存器全空</a:t>
              </a:r>
            </a:p>
          </p:txBody>
        </p:sp>
        <p:sp>
          <p:nvSpPr>
            <p:cNvPr id="33" name="Text Box 20"/>
            <p:cNvSpPr txBox="1">
              <a:spLocks noChangeArrowheads="1"/>
            </p:cNvSpPr>
            <p:nvPr/>
          </p:nvSpPr>
          <p:spPr bwMode="auto">
            <a:xfrm>
              <a:off x="5760000" y="2016000"/>
              <a:ext cx="3032569"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r>
                <a:rPr lang="en-US" altLang="zh-CN" sz="1800" dirty="0" smtClean="0">
                  <a:ea typeface="宋体" pitchFamily="2" charset="-122"/>
                </a:rPr>
                <a:t>a:Ma   b: Mb   c:Mc   d:Md</a:t>
              </a:r>
              <a:endParaRPr lang="zh-CN" altLang="en-US" sz="1800" dirty="0">
                <a:ea typeface="宋体" pitchFamily="2" charset="-122"/>
              </a:endParaRPr>
            </a:p>
          </p:txBody>
        </p:sp>
      </p:grpSp>
      <p:sp>
        <p:nvSpPr>
          <p:cNvPr id="34" name="Text Box 18"/>
          <p:cNvSpPr txBox="1">
            <a:spLocks noChangeArrowheads="1"/>
          </p:cNvSpPr>
          <p:nvPr/>
        </p:nvSpPr>
        <p:spPr bwMode="auto">
          <a:xfrm>
            <a:off x="540000" y="4392000"/>
            <a:ext cx="914033"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v:=u-d</a:t>
            </a:r>
            <a:endParaRPr lang="en-US" altLang="zh-CN" sz="2000" dirty="0">
              <a:ea typeface="宋体" pitchFamily="2" charset="-122"/>
            </a:endParaRPr>
          </a:p>
        </p:txBody>
      </p:sp>
      <p:sp>
        <p:nvSpPr>
          <p:cNvPr id="35" name="Text Box 24"/>
          <p:cNvSpPr txBox="1">
            <a:spLocks noChangeArrowheads="1"/>
          </p:cNvSpPr>
          <p:nvPr/>
        </p:nvSpPr>
        <p:spPr bwMode="auto">
          <a:xfrm>
            <a:off x="1980000" y="4392000"/>
            <a:ext cx="1354858"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SUB  R</a:t>
            </a:r>
            <a:r>
              <a:rPr lang="en-US" altLang="zh-CN" sz="2000" baseline="-25000" dirty="0" smtClean="0">
                <a:ea typeface="宋体" pitchFamily="2" charset="-122"/>
              </a:rPr>
              <a:t>1</a:t>
            </a:r>
            <a:r>
              <a:rPr lang="en-US" altLang="zh-CN" sz="2000" dirty="0" smtClean="0">
                <a:ea typeface="宋体" pitchFamily="2" charset="-122"/>
              </a:rPr>
              <a:t>, d</a:t>
            </a:r>
            <a:endParaRPr lang="en-US" altLang="zh-CN" sz="2000" dirty="0">
              <a:ea typeface="宋体" pitchFamily="2" charset="-122"/>
            </a:endParaRPr>
          </a:p>
        </p:txBody>
      </p:sp>
      <p:sp>
        <p:nvSpPr>
          <p:cNvPr id="36" name="Text Box 25"/>
          <p:cNvSpPr txBox="1">
            <a:spLocks noChangeArrowheads="1"/>
          </p:cNvSpPr>
          <p:nvPr/>
        </p:nvSpPr>
        <p:spPr bwMode="auto">
          <a:xfrm>
            <a:off x="3780000" y="4341294"/>
            <a:ext cx="856325" cy="7078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R</a:t>
            </a:r>
            <a:r>
              <a:rPr lang="en-US" altLang="zh-CN" sz="2000" baseline="-25000" dirty="0" smtClean="0">
                <a:ea typeface="宋体" pitchFamily="2" charset="-122"/>
              </a:rPr>
              <a:t>0</a:t>
            </a:r>
            <a:r>
              <a:rPr lang="zh-CN" altLang="en-US" sz="2000" dirty="0" smtClean="0">
                <a:ea typeface="宋体" pitchFamily="2" charset="-122"/>
              </a:rPr>
              <a:t>：</a:t>
            </a:r>
            <a:r>
              <a:rPr lang="en-US" altLang="zh-CN" sz="2000" dirty="0" smtClean="0">
                <a:ea typeface="宋体" pitchFamily="2" charset="-122"/>
              </a:rPr>
              <a:t>t</a:t>
            </a:r>
            <a:endParaRPr lang="en-US" altLang="zh-CN" sz="2000" dirty="0">
              <a:ea typeface="宋体" pitchFamily="2" charset="-122"/>
            </a:endParaRPr>
          </a:p>
          <a:p>
            <a:r>
              <a:rPr lang="en-US" altLang="zh-CN" sz="2000" dirty="0" smtClean="0">
                <a:ea typeface="宋体" pitchFamily="2" charset="-122"/>
              </a:rPr>
              <a:t>R</a:t>
            </a:r>
            <a:r>
              <a:rPr lang="en-US" altLang="zh-CN" sz="2000" baseline="-25000" dirty="0" smtClean="0">
                <a:ea typeface="宋体" pitchFamily="2" charset="-122"/>
              </a:rPr>
              <a:t>1</a:t>
            </a:r>
            <a:r>
              <a:rPr lang="zh-CN" altLang="en-US" sz="2000" dirty="0" smtClean="0">
                <a:ea typeface="宋体" pitchFamily="2" charset="-122"/>
              </a:rPr>
              <a:t>：</a:t>
            </a:r>
            <a:r>
              <a:rPr lang="en-US" altLang="zh-CN" sz="2000" dirty="0" smtClean="0">
                <a:ea typeface="宋体" pitchFamily="2" charset="-122"/>
              </a:rPr>
              <a:t>v</a:t>
            </a:r>
            <a:endParaRPr lang="en-US" altLang="zh-CN" sz="2000" dirty="0">
              <a:ea typeface="宋体" pitchFamily="2" charset="-122"/>
            </a:endParaRPr>
          </a:p>
        </p:txBody>
      </p:sp>
      <p:sp>
        <p:nvSpPr>
          <p:cNvPr id="37" name="Text Box 26"/>
          <p:cNvSpPr txBox="1">
            <a:spLocks noChangeArrowheads="1"/>
          </p:cNvSpPr>
          <p:nvPr/>
        </p:nvSpPr>
        <p:spPr bwMode="auto">
          <a:xfrm>
            <a:off x="5760000" y="4213537"/>
            <a:ext cx="841897" cy="101566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r>
              <a:rPr lang="en-US" altLang="zh-CN" sz="2000" dirty="0" smtClean="0">
                <a:ea typeface="宋体" pitchFamily="2" charset="-122"/>
              </a:rPr>
              <a:t>t</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0</a:t>
            </a:r>
            <a:endParaRPr lang="zh-CN" altLang="en-US" sz="2000" dirty="0">
              <a:ea typeface="宋体" pitchFamily="2" charset="-122"/>
            </a:endParaRPr>
          </a:p>
          <a:p>
            <a:r>
              <a:rPr lang="en-US" altLang="zh-CN" sz="2000" dirty="0" smtClean="0">
                <a:ea typeface="宋体" pitchFamily="2" charset="-122"/>
              </a:rPr>
              <a:t>u</a:t>
            </a:r>
            <a:r>
              <a:rPr lang="zh-CN" altLang="en-US" sz="2000" dirty="0" smtClean="0">
                <a:ea typeface="宋体" pitchFamily="2" charset="-122"/>
              </a:rPr>
              <a:t>：</a:t>
            </a:r>
            <a:endParaRPr lang="en-US" altLang="zh-CN" sz="2000" dirty="0" smtClean="0">
              <a:ea typeface="宋体" pitchFamily="2" charset="-122"/>
            </a:endParaRPr>
          </a:p>
          <a:p>
            <a:r>
              <a:rPr lang="en-US" altLang="zh-CN" sz="2000" dirty="0">
                <a:ea typeface="宋体" pitchFamily="2" charset="-122"/>
              </a:rPr>
              <a:t>v</a:t>
            </a:r>
            <a:r>
              <a:rPr lang="zh-CN" altLang="en-US" sz="2000" dirty="0" smtClean="0">
                <a:ea typeface="宋体" pitchFamily="2" charset="-122"/>
              </a:rPr>
              <a:t>：</a:t>
            </a:r>
            <a:r>
              <a:rPr lang="en-US" altLang="zh-CN" sz="2000" dirty="0" smtClean="0">
                <a:ea typeface="宋体" pitchFamily="2" charset="-122"/>
              </a:rPr>
              <a:t>R</a:t>
            </a:r>
            <a:r>
              <a:rPr lang="en-US" altLang="zh-CN" sz="2000" baseline="-25000" dirty="0" smtClean="0">
                <a:ea typeface="宋体" pitchFamily="2" charset="-122"/>
              </a:rPr>
              <a:t>1</a:t>
            </a:r>
            <a:endParaRPr lang="zh-CN" altLang="en-US" sz="2000"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1968"/>
                                        </p:tgtEl>
                                        <p:attrNameLst>
                                          <p:attrName>style.visibility</p:attrName>
                                        </p:attrNameLst>
                                      </p:cBhvr>
                                      <p:to>
                                        <p:strVal val="visible"/>
                                      </p:to>
                                    </p:set>
                                    <p:animEffect transition="in" filter="wipe(left)">
                                      <p:cBhvr>
                                        <p:cTn id="11" dur="500"/>
                                        <p:tgtEl>
                                          <p:spTgt spid="3819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81973"/>
                                        </p:tgtEl>
                                        <p:attrNameLst>
                                          <p:attrName>style.visibility</p:attrName>
                                        </p:attrNameLst>
                                      </p:cBhvr>
                                      <p:to>
                                        <p:strVal val="visible"/>
                                      </p:to>
                                    </p:set>
                                    <p:animEffect transition="in" filter="wipe(up)">
                                      <p:cBhvr>
                                        <p:cTn id="16" dur="500"/>
                                        <p:tgtEl>
                                          <p:spTgt spid="3819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1974"/>
                                        </p:tgtEl>
                                        <p:attrNameLst>
                                          <p:attrName>style.visibility</p:attrName>
                                        </p:attrNameLst>
                                      </p:cBhvr>
                                      <p:to>
                                        <p:strVal val="visible"/>
                                      </p:to>
                                    </p:set>
                                    <p:animEffect transition="in" filter="wipe(up)">
                                      <p:cBhvr>
                                        <p:cTn id="21" dur="500"/>
                                        <p:tgtEl>
                                          <p:spTgt spid="38197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81975"/>
                                        </p:tgtEl>
                                        <p:attrNameLst>
                                          <p:attrName>style.visibility</p:attrName>
                                        </p:attrNameLst>
                                      </p:cBhvr>
                                      <p:to>
                                        <p:strVal val="visible"/>
                                      </p:to>
                                    </p:set>
                                    <p:animEffect transition="in" filter="wipe(up)">
                                      <p:cBhvr>
                                        <p:cTn id="25" dur="500"/>
                                        <p:tgtEl>
                                          <p:spTgt spid="381975"/>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81969"/>
                                        </p:tgtEl>
                                        <p:attrNameLst>
                                          <p:attrName>style.visibility</p:attrName>
                                        </p:attrNameLst>
                                      </p:cBhvr>
                                      <p:to>
                                        <p:strVal val="visible"/>
                                      </p:to>
                                    </p:set>
                                    <p:animEffect transition="in" filter="wipe(left)">
                                      <p:cBhvr>
                                        <p:cTn id="29" dur="500"/>
                                        <p:tgtEl>
                                          <p:spTgt spid="38196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81976"/>
                                        </p:tgtEl>
                                        <p:attrNameLst>
                                          <p:attrName>style.visibility</p:attrName>
                                        </p:attrNameLst>
                                      </p:cBhvr>
                                      <p:to>
                                        <p:strVal val="visible"/>
                                      </p:to>
                                    </p:set>
                                    <p:animEffect transition="in" filter="wipe(up)">
                                      <p:cBhvr>
                                        <p:cTn id="34" dur="500"/>
                                        <p:tgtEl>
                                          <p:spTgt spid="38197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81977"/>
                                        </p:tgtEl>
                                        <p:attrNameLst>
                                          <p:attrName>style.visibility</p:attrName>
                                        </p:attrNameLst>
                                      </p:cBhvr>
                                      <p:to>
                                        <p:strVal val="visible"/>
                                      </p:to>
                                    </p:set>
                                    <p:animEffect transition="in" filter="wipe(up)">
                                      <p:cBhvr>
                                        <p:cTn id="39" dur="500"/>
                                        <p:tgtEl>
                                          <p:spTgt spid="38197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81978"/>
                                        </p:tgtEl>
                                        <p:attrNameLst>
                                          <p:attrName>style.visibility</p:attrName>
                                        </p:attrNameLst>
                                      </p:cBhvr>
                                      <p:to>
                                        <p:strVal val="visible"/>
                                      </p:to>
                                    </p:set>
                                    <p:animEffect transition="in" filter="wipe(up)">
                                      <p:cBhvr>
                                        <p:cTn id="43" dur="500"/>
                                        <p:tgtEl>
                                          <p:spTgt spid="38197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up)">
                                      <p:cBhvr>
                                        <p:cTn id="57" dur="500"/>
                                        <p:tgtEl>
                                          <p:spTgt spid="36"/>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381970"/>
                                        </p:tgtEl>
                                        <p:attrNameLst>
                                          <p:attrName>style.visibility</p:attrName>
                                        </p:attrNameLst>
                                      </p:cBhvr>
                                      <p:to>
                                        <p:strVal val="visible"/>
                                      </p:to>
                                    </p:set>
                                    <p:animEffect transition="in" filter="wipe(left)">
                                      <p:cBhvr>
                                        <p:cTn id="65" dur="500"/>
                                        <p:tgtEl>
                                          <p:spTgt spid="38197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1980"/>
                                        </p:tgtEl>
                                        <p:attrNameLst>
                                          <p:attrName>style.visibility</p:attrName>
                                        </p:attrNameLst>
                                      </p:cBhvr>
                                      <p:to>
                                        <p:strVal val="visible"/>
                                      </p:to>
                                    </p:set>
                                    <p:animEffect transition="in" filter="wipe(up)">
                                      <p:cBhvr>
                                        <p:cTn id="70" dur="500"/>
                                        <p:tgtEl>
                                          <p:spTgt spid="381980"/>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381981"/>
                                        </p:tgtEl>
                                        <p:attrNameLst>
                                          <p:attrName>style.visibility</p:attrName>
                                        </p:attrNameLst>
                                      </p:cBhvr>
                                      <p:to>
                                        <p:strVal val="visible"/>
                                      </p:to>
                                    </p:set>
                                    <p:animEffect transition="in" filter="wipe(up)">
                                      <p:cBhvr>
                                        <p:cTn id="74" dur="500"/>
                                        <p:tgtEl>
                                          <p:spTgt spid="3819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8" grpId="0"/>
      <p:bldP spid="381973" grpId="0"/>
      <p:bldP spid="381974" grpId="0"/>
      <p:bldP spid="381975" grpId="0"/>
      <p:bldP spid="381969" grpId="0"/>
      <p:bldP spid="381976" grpId="0"/>
      <p:bldP spid="381977" grpId="0"/>
      <p:bldP spid="381978" grpId="0"/>
      <p:bldP spid="381970" grpId="0"/>
      <p:bldP spid="381980" grpId="0"/>
      <p:bldP spid="381981" grpId="0"/>
      <p:bldP spid="34" grpId="0"/>
      <p:bldP spid="35" grpId="0"/>
      <p:bldP spid="36" grpId="0"/>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9.4.3 </a:t>
            </a:r>
            <a:r>
              <a:rPr lang="zh-CN" altLang="en-US" dirty="0" smtClean="0"/>
              <a:t>其他常用语句的代码生成</a:t>
            </a:r>
            <a:endParaRPr lang="zh-CN" altLang="en-US" dirty="0"/>
          </a:p>
        </p:txBody>
      </p:sp>
      <p:sp>
        <p:nvSpPr>
          <p:cNvPr id="3" name="内容占位符 2"/>
          <p:cNvSpPr>
            <a:spLocks noGrp="1"/>
          </p:cNvSpPr>
          <p:nvPr>
            <p:ph idx="1"/>
          </p:nvPr>
        </p:nvSpPr>
        <p:spPr/>
        <p:txBody>
          <a:bodyPr/>
          <a:lstStyle/>
          <a:p>
            <a:r>
              <a:rPr lang="zh-CN" altLang="en-US" dirty="0" smtClean="0"/>
              <a:t>涉及变址的赋值语句</a:t>
            </a:r>
            <a:endParaRPr lang="en-US" altLang="zh-CN" dirty="0" smtClean="0"/>
          </a:p>
          <a:p>
            <a:r>
              <a:rPr lang="zh-CN" altLang="en-US" dirty="0" smtClean="0"/>
              <a:t>涉及指针的赋值语句</a:t>
            </a:r>
            <a:endParaRPr lang="en-US" altLang="zh-CN" dirty="0" smtClean="0"/>
          </a:p>
          <a:p>
            <a:r>
              <a:rPr lang="zh-CN" altLang="en-US" dirty="0" smtClean="0"/>
              <a:t>转移语句</a:t>
            </a:r>
            <a:endParaRPr lang="zh-CN" altLang="en-US" dirty="0"/>
          </a:p>
        </p:txBody>
      </p:sp>
      <p:sp>
        <p:nvSpPr>
          <p:cNvPr id="4" name="灯片编号占位符 3"/>
          <p:cNvSpPr>
            <a:spLocks noGrp="1"/>
          </p:cNvSpPr>
          <p:nvPr>
            <p:ph type="sldNum" sz="quarter" idx="10"/>
          </p:nvPr>
        </p:nvSpPr>
        <p:spPr/>
        <p:txBody>
          <a:bodyPr/>
          <a:lstStyle/>
          <a:p>
            <a:fld id="{9258FE16-B230-436B-B346-A70B37BA6415}" type="slidenum">
              <a:rPr lang="en-US" altLang="zh-CN" smtClean="0"/>
              <a:pPr/>
              <a:t>39</a:t>
            </a:fld>
            <a:endParaRPr lang="en-US" altLang="zh-CN"/>
          </a:p>
        </p:txBody>
      </p:sp>
    </p:spTree>
    <p:extLst>
      <p:ext uri="{BB962C8B-B14F-4D97-AF65-F5344CB8AC3E}">
        <p14:creationId xmlns:p14="http://schemas.microsoft.com/office/powerpoint/2010/main" val="314251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054BBB64-4F8C-46EA-9687-E3433C996670}" type="slidenum">
              <a:rPr lang="en-US" altLang="zh-CN"/>
              <a:pPr/>
              <a:t>4</a:t>
            </a:fld>
            <a:endParaRPr lang="en-US" altLang="zh-CN"/>
          </a:p>
        </p:txBody>
      </p:sp>
      <p:sp>
        <p:nvSpPr>
          <p:cNvPr id="417794" name="Rectangle 2"/>
          <p:cNvSpPr>
            <a:spLocks noGrp="1" noChangeArrowheads="1"/>
          </p:cNvSpPr>
          <p:nvPr>
            <p:ph type="title"/>
          </p:nvPr>
        </p:nvSpPr>
        <p:spPr/>
        <p:txBody>
          <a:bodyPr/>
          <a:lstStyle/>
          <a:p>
            <a:r>
              <a:rPr lang="en-US" altLang="zh-CN" dirty="0" smtClean="0"/>
              <a:t>9.1.1 </a:t>
            </a:r>
            <a:r>
              <a:rPr lang="zh-CN" altLang="en-US" dirty="0" smtClean="0"/>
              <a:t>代码生成程序的位置</a:t>
            </a:r>
            <a:endParaRPr lang="zh-CN" altLang="en-US" dirty="0"/>
          </a:p>
        </p:txBody>
      </p:sp>
      <p:grpSp>
        <p:nvGrpSpPr>
          <p:cNvPr id="417798" name="Group 6"/>
          <p:cNvGrpSpPr>
            <a:grpSpLocks/>
          </p:cNvGrpSpPr>
          <p:nvPr/>
        </p:nvGrpSpPr>
        <p:grpSpPr bwMode="auto">
          <a:xfrm>
            <a:off x="341313" y="1719263"/>
            <a:ext cx="8280400" cy="1350962"/>
            <a:chOff x="2025" y="4754"/>
            <a:chExt cx="7768" cy="1330"/>
          </a:xfrm>
        </p:grpSpPr>
        <p:sp>
          <p:nvSpPr>
            <p:cNvPr id="417799" name="Rectangle 7"/>
            <p:cNvSpPr>
              <a:spLocks noChangeArrowheads="1"/>
            </p:cNvSpPr>
            <p:nvPr/>
          </p:nvSpPr>
          <p:spPr bwMode="auto">
            <a:xfrm>
              <a:off x="5137" y="5738"/>
              <a:ext cx="930" cy="346"/>
            </a:xfrm>
            <a:prstGeom prst="rect">
              <a:avLst/>
            </a:prstGeom>
            <a:solidFill>
              <a:srgbClr val="FFFFFF"/>
            </a:solidFill>
            <a:ln w="9525">
              <a:solidFill>
                <a:srgbClr val="000000"/>
              </a:solidFill>
              <a:miter lim="800000"/>
              <a:headEnd/>
              <a:tailEnd/>
            </a:ln>
          </p:spPr>
          <p:txBody>
            <a:bodyPr/>
            <a:lstStyle/>
            <a:p>
              <a:pPr algn="ctr"/>
              <a:r>
                <a:rPr lang="zh-CN" altLang="en-US" sz="1600">
                  <a:ea typeface="宋体" pitchFamily="2" charset="-122"/>
                </a:rPr>
                <a:t>符号表</a:t>
              </a:r>
              <a:endParaRPr lang="zh-CN" altLang="en-US" sz="4000"/>
            </a:p>
          </p:txBody>
        </p:sp>
        <p:grpSp>
          <p:nvGrpSpPr>
            <p:cNvPr id="417800" name="Group 8"/>
            <p:cNvGrpSpPr>
              <a:grpSpLocks/>
            </p:cNvGrpSpPr>
            <p:nvPr/>
          </p:nvGrpSpPr>
          <p:grpSpPr bwMode="auto">
            <a:xfrm>
              <a:off x="2025" y="4754"/>
              <a:ext cx="7768" cy="1157"/>
              <a:chOff x="2025" y="4754"/>
              <a:chExt cx="7768" cy="1157"/>
            </a:xfrm>
          </p:grpSpPr>
          <p:sp>
            <p:nvSpPr>
              <p:cNvPr id="417801" name="Rectangle 9"/>
              <p:cNvSpPr>
                <a:spLocks noChangeArrowheads="1"/>
              </p:cNvSpPr>
              <p:nvPr/>
            </p:nvSpPr>
            <p:spPr bwMode="auto">
              <a:xfrm>
                <a:off x="3423" y="4919"/>
                <a:ext cx="705" cy="345"/>
              </a:xfrm>
              <a:prstGeom prst="rect">
                <a:avLst/>
              </a:prstGeom>
              <a:solidFill>
                <a:srgbClr val="FFFFFF"/>
              </a:solidFill>
              <a:ln w="9525">
                <a:solidFill>
                  <a:srgbClr val="000000"/>
                </a:solidFill>
                <a:miter lim="800000"/>
                <a:headEnd/>
                <a:tailEnd/>
              </a:ln>
            </p:spPr>
            <p:txBody>
              <a:bodyPr/>
              <a:lstStyle/>
              <a:p>
                <a:pPr algn="ctr"/>
                <a:r>
                  <a:rPr lang="zh-CN" altLang="en-US" sz="1600">
                    <a:ea typeface="宋体" pitchFamily="2" charset="-122"/>
                  </a:rPr>
                  <a:t>前端</a:t>
                </a:r>
                <a:endParaRPr lang="zh-CN" altLang="en-US" sz="4000"/>
              </a:p>
            </p:txBody>
          </p:sp>
          <p:sp>
            <p:nvSpPr>
              <p:cNvPr id="417802" name="Rectangle 10"/>
              <p:cNvSpPr>
                <a:spLocks noChangeArrowheads="1"/>
              </p:cNvSpPr>
              <p:nvPr/>
            </p:nvSpPr>
            <p:spPr bwMode="auto">
              <a:xfrm>
                <a:off x="5046" y="4917"/>
                <a:ext cx="1110" cy="347"/>
              </a:xfrm>
              <a:prstGeom prst="rect">
                <a:avLst/>
              </a:prstGeom>
              <a:solidFill>
                <a:srgbClr val="FFFFFF"/>
              </a:solidFill>
              <a:ln w="9525">
                <a:solidFill>
                  <a:srgbClr val="000000"/>
                </a:solidFill>
                <a:prstDash val="dash"/>
                <a:miter lim="800000"/>
                <a:headEnd/>
                <a:tailEnd/>
              </a:ln>
            </p:spPr>
            <p:txBody>
              <a:bodyPr/>
              <a:lstStyle/>
              <a:p>
                <a:pPr algn="ctr"/>
                <a:r>
                  <a:rPr lang="zh-CN" altLang="en-US" sz="1600" dirty="0">
                    <a:ea typeface="宋体" pitchFamily="2" charset="-122"/>
                  </a:rPr>
                  <a:t>代码优化</a:t>
                </a:r>
                <a:endParaRPr lang="zh-CN" altLang="en-US" sz="4000" dirty="0"/>
              </a:p>
            </p:txBody>
          </p:sp>
          <p:sp>
            <p:nvSpPr>
              <p:cNvPr id="417803" name="Rectangle 11"/>
              <p:cNvSpPr>
                <a:spLocks noChangeArrowheads="1"/>
              </p:cNvSpPr>
              <p:nvPr/>
            </p:nvSpPr>
            <p:spPr bwMode="auto">
              <a:xfrm>
                <a:off x="7089" y="4917"/>
                <a:ext cx="1109" cy="349"/>
              </a:xfrm>
              <a:prstGeom prst="rect">
                <a:avLst/>
              </a:prstGeom>
              <a:solidFill>
                <a:srgbClr val="FFFF66"/>
              </a:solidFill>
              <a:ln w="9525">
                <a:solidFill>
                  <a:srgbClr val="000000"/>
                </a:solidFill>
                <a:miter lim="800000"/>
                <a:headEnd/>
                <a:tailEnd/>
              </a:ln>
            </p:spPr>
            <p:txBody>
              <a:bodyPr/>
              <a:lstStyle/>
              <a:p>
                <a:pPr algn="ctr"/>
                <a:r>
                  <a:rPr lang="zh-CN" altLang="en-US" sz="1600">
                    <a:ea typeface="宋体" pitchFamily="2" charset="-122"/>
                  </a:rPr>
                  <a:t>代码生成</a:t>
                </a:r>
                <a:endParaRPr lang="zh-CN" altLang="en-US" sz="4000"/>
              </a:p>
            </p:txBody>
          </p:sp>
          <p:sp>
            <p:nvSpPr>
              <p:cNvPr id="417804" name="Rectangle 12"/>
              <p:cNvSpPr>
                <a:spLocks noChangeArrowheads="1"/>
              </p:cNvSpPr>
              <p:nvPr/>
            </p:nvSpPr>
            <p:spPr bwMode="auto">
              <a:xfrm>
                <a:off x="4019" y="4754"/>
                <a:ext cx="111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ea typeface="宋体" pitchFamily="2" charset="-122"/>
                  </a:rPr>
                  <a:t>中间代码</a:t>
                </a:r>
                <a:endParaRPr lang="zh-CN" altLang="en-US" sz="4000"/>
              </a:p>
            </p:txBody>
          </p:sp>
          <p:sp>
            <p:nvSpPr>
              <p:cNvPr id="417805" name="Rectangle 13"/>
              <p:cNvSpPr>
                <a:spLocks noChangeArrowheads="1"/>
              </p:cNvSpPr>
              <p:nvPr/>
            </p:nvSpPr>
            <p:spPr bwMode="auto">
              <a:xfrm>
                <a:off x="8683" y="4915"/>
                <a:ext cx="11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ea typeface="宋体" pitchFamily="2" charset="-122"/>
                  </a:rPr>
                  <a:t>目标代码</a:t>
                </a:r>
                <a:endParaRPr lang="zh-CN" altLang="en-US" sz="4000"/>
              </a:p>
            </p:txBody>
          </p:sp>
          <p:sp>
            <p:nvSpPr>
              <p:cNvPr id="417806" name="Rectangle 14"/>
              <p:cNvSpPr>
                <a:spLocks noChangeArrowheads="1"/>
              </p:cNvSpPr>
              <p:nvPr/>
            </p:nvSpPr>
            <p:spPr bwMode="auto">
              <a:xfrm>
                <a:off x="2025" y="4914"/>
                <a:ext cx="96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1600">
                    <a:ea typeface="宋体" pitchFamily="2" charset="-122"/>
                  </a:rPr>
                  <a:t>源程序</a:t>
                </a:r>
                <a:endParaRPr lang="zh-CN" altLang="en-US" sz="4000"/>
              </a:p>
            </p:txBody>
          </p:sp>
          <p:cxnSp>
            <p:nvCxnSpPr>
              <p:cNvPr id="417807" name="AutoShape 15"/>
              <p:cNvCxnSpPr>
                <a:cxnSpLocks noChangeShapeType="1"/>
                <a:stCxn id="417801" idx="3"/>
                <a:endCxn id="417802" idx="1"/>
              </p:cNvCxnSpPr>
              <p:nvPr/>
            </p:nvCxnSpPr>
            <p:spPr bwMode="auto">
              <a:xfrm flipV="1">
                <a:off x="4128" y="5091"/>
                <a:ext cx="91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7808" name="AutoShape 16"/>
              <p:cNvCxnSpPr>
                <a:cxnSpLocks noChangeShapeType="1"/>
                <a:stCxn id="417802" idx="3"/>
                <a:endCxn id="417803" idx="1"/>
              </p:cNvCxnSpPr>
              <p:nvPr/>
            </p:nvCxnSpPr>
            <p:spPr bwMode="auto">
              <a:xfrm>
                <a:off x="6156" y="5091"/>
                <a:ext cx="93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7809" name="Rectangle 17"/>
              <p:cNvSpPr>
                <a:spLocks noChangeArrowheads="1"/>
              </p:cNvSpPr>
              <p:nvPr/>
            </p:nvSpPr>
            <p:spPr bwMode="auto">
              <a:xfrm>
                <a:off x="6061" y="4764"/>
                <a:ext cx="111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ea typeface="宋体" pitchFamily="2" charset="-122"/>
                  </a:rPr>
                  <a:t>中间代码</a:t>
                </a:r>
                <a:endParaRPr lang="zh-CN" altLang="en-US" sz="4000"/>
              </a:p>
            </p:txBody>
          </p:sp>
          <p:cxnSp>
            <p:nvCxnSpPr>
              <p:cNvPr id="417810" name="AutoShape 18"/>
              <p:cNvCxnSpPr>
                <a:cxnSpLocks noChangeShapeType="1"/>
                <a:stCxn id="417803" idx="3"/>
                <a:endCxn id="417805" idx="1"/>
              </p:cNvCxnSpPr>
              <p:nvPr/>
            </p:nvCxnSpPr>
            <p:spPr bwMode="auto">
              <a:xfrm flipV="1">
                <a:off x="8198" y="5088"/>
                <a:ext cx="485" cy="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7811" name="AutoShape 19"/>
              <p:cNvCxnSpPr>
                <a:cxnSpLocks noChangeShapeType="1"/>
                <a:stCxn id="417806" idx="3"/>
                <a:endCxn id="417801" idx="1"/>
              </p:cNvCxnSpPr>
              <p:nvPr/>
            </p:nvCxnSpPr>
            <p:spPr bwMode="auto">
              <a:xfrm>
                <a:off x="2986" y="5088"/>
                <a:ext cx="437" cy="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7812" name="AutoShape 20"/>
              <p:cNvCxnSpPr>
                <a:cxnSpLocks noChangeShapeType="1"/>
                <a:stCxn id="417801" idx="2"/>
                <a:endCxn id="417799" idx="1"/>
              </p:cNvCxnSpPr>
              <p:nvPr/>
            </p:nvCxnSpPr>
            <p:spPr bwMode="auto">
              <a:xfrm>
                <a:off x="3776" y="5264"/>
                <a:ext cx="1361" cy="6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17813" name="AutoShape 21"/>
              <p:cNvCxnSpPr>
                <a:cxnSpLocks noChangeShapeType="1"/>
                <a:stCxn id="417799" idx="3"/>
                <a:endCxn id="417803" idx="2"/>
              </p:cNvCxnSpPr>
              <p:nvPr/>
            </p:nvCxnSpPr>
            <p:spPr bwMode="auto">
              <a:xfrm flipV="1">
                <a:off x="6067" y="5266"/>
                <a:ext cx="1577" cy="6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7814" name="AutoShape 22"/>
              <p:cNvCxnSpPr>
                <a:cxnSpLocks noChangeShapeType="1"/>
                <a:stCxn id="417802" idx="2"/>
                <a:endCxn id="417799" idx="0"/>
              </p:cNvCxnSpPr>
              <p:nvPr/>
            </p:nvCxnSpPr>
            <p:spPr bwMode="auto">
              <a:xfrm>
                <a:off x="5601" y="5264"/>
                <a:ext cx="1" cy="47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grpSp>
      <p:sp>
        <p:nvSpPr>
          <p:cNvPr id="417815" name="Rectangle 23"/>
          <p:cNvSpPr>
            <a:spLocks noGrp="1" noChangeArrowheads="1"/>
          </p:cNvSpPr>
          <p:nvPr>
            <p:ph type="body" idx="1"/>
          </p:nvPr>
        </p:nvSpPr>
        <p:spPr>
          <a:xfrm>
            <a:off x="228600" y="1133475"/>
            <a:ext cx="8686800" cy="635000"/>
          </a:xfrm>
        </p:spPr>
        <p:txBody>
          <a:bodyPr/>
          <a:lstStyle/>
          <a:p>
            <a:r>
              <a:rPr lang="zh-CN" altLang="en-US" dirty="0"/>
              <a:t>代码生成程序在</a:t>
            </a:r>
            <a:r>
              <a:rPr lang="zh-CN" altLang="en-US" dirty="0" smtClean="0"/>
              <a:t>编译程序中</a:t>
            </a:r>
            <a:r>
              <a:rPr lang="zh-CN" altLang="en-US" dirty="0"/>
              <a:t>的位置</a:t>
            </a:r>
          </a:p>
        </p:txBody>
      </p:sp>
      <p:sp>
        <p:nvSpPr>
          <p:cNvPr id="23" name="Rectangle 23"/>
          <p:cNvSpPr txBox="1">
            <a:spLocks noChangeArrowheads="1"/>
          </p:cNvSpPr>
          <p:nvPr/>
        </p:nvSpPr>
        <p:spPr bwMode="auto">
          <a:xfrm>
            <a:off x="228600" y="3429000"/>
            <a:ext cx="868680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buClr>
                <a:schemeClr val="accent1"/>
              </a:buClr>
            </a:pPr>
            <a:r>
              <a:rPr lang="zh-CN" altLang="en-US" dirty="0">
                <a:latin typeface="黑体" pitchFamily="2" charset="-122"/>
              </a:rPr>
              <a:t>代码生成程序的</a:t>
            </a:r>
            <a:r>
              <a:rPr lang="zh-CN" altLang="en-US" dirty="0" smtClean="0">
                <a:latin typeface="黑体" pitchFamily="2" charset="-122"/>
              </a:rPr>
              <a:t>输入</a:t>
            </a:r>
            <a:endParaRPr lang="en-US" altLang="zh-CN" dirty="0" smtClean="0">
              <a:latin typeface="黑体" pitchFamily="2" charset="-122"/>
            </a:endParaRPr>
          </a:p>
          <a:p>
            <a:pPr lvl="1">
              <a:buClr>
                <a:schemeClr val="accent1"/>
              </a:buClr>
            </a:pPr>
            <a:r>
              <a:rPr lang="zh-CN" altLang="en-US" dirty="0" smtClean="0">
                <a:latin typeface="宋体" pitchFamily="2" charset="-122"/>
              </a:rPr>
              <a:t>中间代码</a:t>
            </a:r>
            <a:r>
              <a:rPr lang="zh-CN" altLang="en-US" dirty="0">
                <a:latin typeface="宋体" pitchFamily="2" charset="-122"/>
              </a:rPr>
              <a:t>：经过语法分析</a:t>
            </a:r>
            <a:r>
              <a:rPr lang="en-US" altLang="zh-CN" dirty="0">
                <a:latin typeface="宋体" pitchFamily="2" charset="-122"/>
              </a:rPr>
              <a:t>/</a:t>
            </a:r>
            <a:r>
              <a:rPr lang="zh-CN" altLang="en-US" dirty="0">
                <a:latin typeface="宋体" pitchFamily="2" charset="-122"/>
              </a:rPr>
              <a:t>语义检查之后得到</a:t>
            </a:r>
            <a:r>
              <a:rPr lang="zh-CN" altLang="en-US" dirty="0" smtClean="0">
                <a:latin typeface="宋体" pitchFamily="2" charset="-122"/>
              </a:rPr>
              <a:t>的</a:t>
            </a:r>
            <a:r>
              <a:rPr lang="zh-CN" altLang="en-US" dirty="0" smtClean="0">
                <a:latin typeface="宋体" charset="-122"/>
              </a:rPr>
              <a:t>、正确的</a:t>
            </a:r>
            <a:endParaRPr lang="en-US" altLang="zh-CN" dirty="0" smtClean="0">
              <a:latin typeface="宋体" pitchFamily="2" charset="-122"/>
            </a:endParaRPr>
          </a:p>
          <a:p>
            <a:pPr lvl="2">
              <a:buClr>
                <a:schemeClr val="accent1"/>
              </a:buClr>
            </a:pPr>
            <a:r>
              <a:rPr lang="zh-CN" altLang="en-US" dirty="0" smtClean="0">
                <a:latin typeface="宋体" pitchFamily="2" charset="-122"/>
              </a:rPr>
              <a:t>假定</a:t>
            </a:r>
            <a:r>
              <a:rPr lang="zh-CN" altLang="en-US" dirty="0">
                <a:latin typeface="宋体" pitchFamily="2" charset="-122"/>
              </a:rPr>
              <a:t>：前期工作结果正确、</a:t>
            </a:r>
            <a:r>
              <a:rPr lang="zh-CN" altLang="en-US" dirty="0" smtClean="0">
                <a:latin typeface="宋体" pitchFamily="2" charset="-122"/>
              </a:rPr>
              <a:t>可信</a:t>
            </a:r>
            <a:endParaRPr lang="en-US" altLang="zh-CN" dirty="0">
              <a:latin typeface="宋体" pitchFamily="2" charset="-122"/>
            </a:endParaRPr>
          </a:p>
          <a:p>
            <a:pPr lvl="2">
              <a:buClr>
                <a:schemeClr val="accent1"/>
              </a:buClr>
            </a:pPr>
            <a:r>
              <a:rPr lang="zh-CN" altLang="en-US" dirty="0" smtClean="0">
                <a:latin typeface="宋体" pitchFamily="2" charset="-122"/>
              </a:rPr>
              <a:t>中间代码</a:t>
            </a:r>
            <a:r>
              <a:rPr lang="zh-CN" altLang="en-US" dirty="0">
                <a:latin typeface="宋体" pitchFamily="2" charset="-122"/>
              </a:rPr>
              <a:t>足够详细、必要的类型转换符已正确插入、明显的语义错误已经发现、且正确</a:t>
            </a:r>
            <a:r>
              <a:rPr lang="zh-CN" altLang="en-US" dirty="0" smtClean="0">
                <a:latin typeface="宋体" pitchFamily="2" charset="-122"/>
              </a:rPr>
              <a:t>恢复</a:t>
            </a:r>
            <a:endParaRPr lang="en-US" altLang="zh-CN" dirty="0" smtClean="0">
              <a:latin typeface="宋体" pitchFamily="2" charset="-122"/>
            </a:endParaRPr>
          </a:p>
          <a:p>
            <a:pPr lvl="1">
              <a:buClr>
                <a:schemeClr val="accent1"/>
              </a:buClr>
            </a:pPr>
            <a:r>
              <a:rPr lang="zh-CN" altLang="en-US" dirty="0" smtClean="0">
                <a:latin typeface="宋体" pitchFamily="2" charset="-122"/>
              </a:rPr>
              <a:t>符号表</a:t>
            </a:r>
            <a:endParaRPr lang="en-US" altLang="zh-CN" dirty="0" smtClean="0">
              <a:latin typeface="宋体" pitchFamily="2" charset="-122"/>
            </a:endParaRPr>
          </a:p>
          <a:p>
            <a:pPr lvl="2">
              <a:buClr>
                <a:schemeClr val="accent1"/>
              </a:buClr>
            </a:pPr>
            <a:r>
              <a:rPr lang="zh-CN" altLang="en-US" dirty="0" smtClean="0">
                <a:latin typeface="宋体" pitchFamily="2" charset="-122"/>
              </a:rPr>
              <a:t>记录</a:t>
            </a:r>
            <a:r>
              <a:rPr lang="zh-CN" altLang="en-US" dirty="0">
                <a:latin typeface="宋体" pitchFamily="2" charset="-122"/>
              </a:rPr>
              <a:t>了与名字有关的</a:t>
            </a:r>
            <a:r>
              <a:rPr lang="zh-CN" altLang="en-US" dirty="0" smtClean="0">
                <a:latin typeface="宋体" pitchFamily="2" charset="-122"/>
              </a:rPr>
              <a:t>信息</a:t>
            </a:r>
            <a:endParaRPr lang="en-US" altLang="zh-CN" dirty="0" smtClean="0">
              <a:latin typeface="宋体" pitchFamily="2" charset="-122"/>
            </a:endParaRPr>
          </a:p>
          <a:p>
            <a:pPr lvl="2">
              <a:buClr>
                <a:schemeClr val="accent1"/>
              </a:buClr>
            </a:pPr>
            <a:r>
              <a:rPr lang="zh-CN" altLang="en-US" dirty="0" smtClean="0">
                <a:latin typeface="宋体" pitchFamily="2" charset="-122"/>
              </a:rPr>
              <a:t>决定</a:t>
            </a:r>
            <a:r>
              <a:rPr lang="zh-CN" altLang="en-US" dirty="0">
                <a:latin typeface="宋体" pitchFamily="2" charset="-122"/>
              </a:rPr>
              <a:t>中间表示中的名字所代表的数据对象的运行地址</a:t>
            </a:r>
            <a:endParaRPr lang="zh-CN" altLang="en-US" dirty="0">
              <a:latin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7815">
                                            <p:txEl>
                                              <p:pRg st="0" end="0"/>
                                            </p:txEl>
                                          </p:spTgt>
                                        </p:tgtEl>
                                        <p:attrNameLst>
                                          <p:attrName>style.visibility</p:attrName>
                                        </p:attrNameLst>
                                      </p:cBhvr>
                                      <p:to>
                                        <p:strVal val="visible"/>
                                      </p:to>
                                    </p:set>
                                    <p:animEffect transition="in" filter="wipe(up)">
                                      <p:cBhvr>
                                        <p:cTn id="7" dur="500"/>
                                        <p:tgtEl>
                                          <p:spTgt spid="4178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7798"/>
                                        </p:tgtEl>
                                        <p:attrNameLst>
                                          <p:attrName>style.visibility</p:attrName>
                                        </p:attrNameLst>
                                      </p:cBhvr>
                                      <p:to>
                                        <p:strVal val="visible"/>
                                      </p:to>
                                    </p:set>
                                    <p:animEffect transition="in" filter="wipe(left)">
                                      <p:cBhvr>
                                        <p:cTn id="11" dur="500"/>
                                        <p:tgtEl>
                                          <p:spTgt spid="4177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up)">
                                      <p:cBhvr>
                                        <p:cTn id="16" dur="500"/>
                                        <p:tgtEl>
                                          <p:spTgt spid="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wipe(up)">
                                      <p:cBhvr>
                                        <p:cTn id="21" dur="500"/>
                                        <p:tgtEl>
                                          <p:spTgt spid="23">
                                            <p:txEl>
                                              <p:pRg st="1" end="1"/>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animEffect transition="in" filter="wipe(up)">
                                      <p:cBhvr>
                                        <p:cTn id="25" dur="500"/>
                                        <p:tgtEl>
                                          <p:spTgt spid="23">
                                            <p:txEl>
                                              <p:pRg st="2" end="2"/>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3">
                                            <p:txEl>
                                              <p:pRg st="3" end="3"/>
                                            </p:txEl>
                                          </p:spTgt>
                                        </p:tgtEl>
                                        <p:attrNameLst>
                                          <p:attrName>style.visibility</p:attrName>
                                        </p:attrNameLst>
                                      </p:cBhvr>
                                      <p:to>
                                        <p:strVal val="visible"/>
                                      </p:to>
                                    </p:set>
                                    <p:animEffect transition="in" filter="wipe(up)">
                                      <p:cBhvr>
                                        <p:cTn id="29" dur="500"/>
                                        <p:tgtEl>
                                          <p:spTgt spid="2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
                                            <p:txEl>
                                              <p:pRg st="4" end="4"/>
                                            </p:txEl>
                                          </p:spTgt>
                                        </p:tgtEl>
                                        <p:attrNameLst>
                                          <p:attrName>style.visibility</p:attrName>
                                        </p:attrNameLst>
                                      </p:cBhvr>
                                      <p:to>
                                        <p:strVal val="visible"/>
                                      </p:to>
                                    </p:set>
                                    <p:animEffect transition="in" filter="wipe(up)">
                                      <p:cBhvr>
                                        <p:cTn id="34" dur="500"/>
                                        <p:tgtEl>
                                          <p:spTgt spid="23">
                                            <p:txEl>
                                              <p:pRg st="4" end="4"/>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3">
                                            <p:txEl>
                                              <p:pRg st="5" end="5"/>
                                            </p:txEl>
                                          </p:spTgt>
                                        </p:tgtEl>
                                        <p:attrNameLst>
                                          <p:attrName>style.visibility</p:attrName>
                                        </p:attrNameLst>
                                      </p:cBhvr>
                                      <p:to>
                                        <p:strVal val="visible"/>
                                      </p:to>
                                    </p:set>
                                    <p:animEffect transition="in" filter="wipe(up)">
                                      <p:cBhvr>
                                        <p:cTn id="38" dur="500"/>
                                        <p:tgtEl>
                                          <p:spTgt spid="23">
                                            <p:txEl>
                                              <p:pRg st="5" end="5"/>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up)">
                                      <p:cBhvr>
                                        <p:cTn id="42"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15" grpId="0" build="p"/>
      <p:bldP spid="23" grpId="0" uiExpand="1" build="p" bldLvl="2"/>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D9E12B52-65A2-494C-8043-AFFE7CAAD5CC}" type="slidenum">
              <a:rPr lang="en-US" altLang="zh-CN"/>
              <a:pPr/>
              <a:t>40</a:t>
            </a:fld>
            <a:endParaRPr lang="en-US" altLang="zh-CN"/>
          </a:p>
        </p:txBody>
      </p:sp>
      <p:sp>
        <p:nvSpPr>
          <p:cNvPr id="384004" name="Rectangle 4"/>
          <p:cNvSpPr>
            <a:spLocks noGrp="1" noChangeArrowheads="1"/>
          </p:cNvSpPr>
          <p:nvPr>
            <p:ph type="title"/>
          </p:nvPr>
        </p:nvSpPr>
        <p:spPr>
          <a:xfrm>
            <a:off x="304800" y="152400"/>
            <a:ext cx="8610600" cy="669925"/>
          </a:xfrm>
        </p:spPr>
        <p:txBody>
          <a:bodyPr/>
          <a:lstStyle/>
          <a:p>
            <a:r>
              <a:rPr lang="en-US" altLang="zh-CN" dirty="0" smtClean="0">
                <a:latin typeface="Verdana" pitchFamily="34" charset="0"/>
              </a:rPr>
              <a:t>1.</a:t>
            </a:r>
            <a:r>
              <a:rPr lang="zh-CN" altLang="en-US" dirty="0" smtClean="0">
                <a:latin typeface="Verdana" pitchFamily="34" charset="0"/>
              </a:rPr>
              <a:t>涉及变址的赋值语句</a:t>
            </a:r>
            <a:endParaRPr lang="zh-CN" altLang="en-US" dirty="0">
              <a:latin typeface="Verdana" pitchFamily="34" charset="0"/>
            </a:endParaRPr>
          </a:p>
        </p:txBody>
      </p:sp>
      <p:sp>
        <p:nvSpPr>
          <p:cNvPr id="384005" name="Rectangle 5"/>
          <p:cNvSpPr>
            <a:spLocks noGrp="1" noChangeArrowheads="1"/>
          </p:cNvSpPr>
          <p:nvPr>
            <p:ph type="body" idx="1"/>
          </p:nvPr>
        </p:nvSpPr>
        <p:spPr>
          <a:xfrm>
            <a:off x="412750" y="908050"/>
            <a:ext cx="8335963" cy="1935885"/>
          </a:xfrm>
        </p:spPr>
        <p:txBody>
          <a:bodyPr/>
          <a:lstStyle/>
          <a:p>
            <a:r>
              <a:rPr lang="zh-CN" altLang="en-US" sz="2000" dirty="0" smtClean="0">
                <a:latin typeface="Times New Roman" panose="02020603050405020304" pitchFamily="18" charset="0"/>
                <a:cs typeface="Times New Roman" panose="02020603050405020304" pitchFamily="18" charset="0"/>
              </a:rPr>
              <a:t>两种</a:t>
            </a:r>
            <a:r>
              <a:rPr lang="zh-CN" altLang="en-US" sz="2000" dirty="0">
                <a:latin typeface="Times New Roman" panose="02020603050405020304" pitchFamily="18" charset="0"/>
                <a:cs typeface="Times New Roman" panose="02020603050405020304" pitchFamily="18" charset="0"/>
              </a:rPr>
              <a:t>语句形式：</a:t>
            </a:r>
            <a:r>
              <a:rPr lang="en-US" altLang="zh-CN" sz="2000" dirty="0">
                <a:latin typeface="Times New Roman" panose="02020603050405020304" pitchFamily="18" charset="0"/>
                <a:cs typeface="Times New Roman" panose="02020603050405020304" pitchFamily="18" charset="0"/>
              </a:rPr>
              <a:t>a:=b[i] </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]:=b</a:t>
            </a:r>
          </a:p>
          <a:p>
            <a:r>
              <a:rPr lang="zh-CN" altLang="en-US" sz="2000" dirty="0">
                <a:latin typeface="Times New Roman" panose="02020603050405020304" pitchFamily="18" charset="0"/>
                <a:cs typeface="Times New Roman" panose="02020603050405020304" pitchFamily="18" charset="0"/>
              </a:rPr>
              <a:t>假定数组采用静态存储分配</a:t>
            </a:r>
          </a:p>
          <a:p>
            <a:pPr lvl="1"/>
            <a:r>
              <a:rPr lang="zh-CN" altLang="en-US" sz="2000" dirty="0">
                <a:latin typeface="Times New Roman" panose="02020603050405020304" pitchFamily="18" charset="0"/>
                <a:cs typeface="Times New Roman" panose="02020603050405020304" pitchFamily="18" charset="0"/>
              </a:rPr>
              <a:t>基址</a:t>
            </a:r>
            <a:r>
              <a:rPr lang="zh-CN" altLang="en-US" sz="2000" dirty="0" smtClean="0">
                <a:latin typeface="Times New Roman" panose="02020603050405020304" pitchFamily="18" charset="0"/>
                <a:cs typeface="Times New Roman" panose="02020603050405020304" pitchFamily="18" charset="0"/>
              </a:rPr>
              <a:t>已知，分别用</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b</a:t>
            </a:r>
            <a:r>
              <a:rPr lang="zh-CN" altLang="en-US" sz="2000" smtClean="0">
                <a:latin typeface="Times New Roman" panose="02020603050405020304" pitchFamily="18" charset="0"/>
                <a:cs typeface="Times New Roman" panose="02020603050405020304" pitchFamily="18" charset="0"/>
              </a:rPr>
              <a:t>表示</a:t>
            </a:r>
            <a:endParaRPr lang="zh-CN" altLang="en-US" sz="2000" dirty="0">
              <a:latin typeface="Times New Roman" panose="02020603050405020304" pitchFamily="18" charset="0"/>
              <a:cs typeface="Times New Roman" panose="02020603050405020304" pitchFamily="18" charset="0"/>
            </a:endParaRPr>
          </a:p>
          <a:p>
            <a:pPr lvl="1"/>
            <a:r>
              <a:rPr lang="zh-CN" altLang="en-US" sz="2000" dirty="0" smtClean="0">
                <a:latin typeface="Times New Roman" panose="02020603050405020304" pitchFamily="18" charset="0"/>
                <a:cs typeface="Times New Roman" panose="02020603050405020304" pitchFamily="18" charset="0"/>
              </a:rPr>
              <a:t>变量</a:t>
            </a:r>
            <a:r>
              <a:rPr lang="en-US" altLang="zh-CN" sz="2000" dirty="0" err="1" smtClean="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存放的位置不同，生成的目标代码也</a:t>
            </a:r>
            <a:r>
              <a:rPr lang="zh-CN" altLang="en-US" sz="2000" dirty="0" smtClean="0">
                <a:latin typeface="Times New Roman" panose="02020603050405020304" pitchFamily="18" charset="0"/>
                <a:cs typeface="Times New Roman" panose="02020603050405020304" pitchFamily="18" charset="0"/>
              </a:rPr>
              <a:t>不同</a:t>
            </a:r>
            <a:endParaRPr lang="en-US" altLang="zh-CN" sz="2000" dirty="0" smtClean="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假定调用 </a:t>
            </a:r>
            <a:r>
              <a:rPr lang="en-US" altLang="zh-CN" sz="2000" dirty="0" smtClean="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:=getreg(a:=b[i</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及</a:t>
            </a:r>
            <a:r>
              <a:rPr lang="en-US" altLang="zh-CN" sz="2000" dirty="0" smtClean="0">
                <a:latin typeface="Times New Roman" panose="02020603050405020304" pitchFamily="18" charset="0"/>
                <a:cs typeface="Times New Roman" panose="02020603050405020304" pitchFamily="18" charset="0"/>
              </a:rPr>
              <a:t> L</a:t>
            </a:r>
            <a:r>
              <a:rPr lang="en-US" altLang="zh-CN" sz="2000" dirty="0">
                <a:latin typeface="Times New Roman" panose="02020603050405020304" pitchFamily="18" charset="0"/>
                <a:cs typeface="Times New Roman" panose="02020603050405020304" pitchFamily="18" charset="0"/>
              </a:rPr>
              <a:t>:=getreg(a[i]:=b)</a:t>
            </a:r>
            <a:r>
              <a:rPr lang="zh-CN" altLang="zh-CN" sz="2000" dirty="0">
                <a:latin typeface="Times New Roman" panose="02020603050405020304" pitchFamily="18" charset="0"/>
                <a:cs typeface="Times New Roman" panose="02020603050405020304" pitchFamily="18" charset="0"/>
              </a:rPr>
              <a:t>返回的是寄存器地址</a:t>
            </a:r>
            <a:endParaRPr lang="zh-CN" altLang="en-US" sz="2000" dirty="0">
              <a:latin typeface="Times New Roman" panose="02020603050405020304" pitchFamily="18" charset="0"/>
              <a:cs typeface="Times New Roman" panose="02020603050405020304" pitchFamily="18" charset="0"/>
            </a:endParaRPr>
          </a:p>
        </p:txBody>
      </p:sp>
      <p:sp>
        <p:nvSpPr>
          <p:cNvPr id="2" name="矩形 1"/>
          <p:cNvSpPr/>
          <p:nvPr/>
        </p:nvSpPr>
        <p:spPr bwMode="auto">
          <a:xfrm>
            <a:off x="251521" y="2798931"/>
            <a:ext cx="4320480" cy="396044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smtClean="0"/>
              <a:t>a</a:t>
            </a:r>
            <a:r>
              <a:rPr lang="en-US" altLang="zh-CN" sz="2000" dirty="0"/>
              <a:t>:=b[i]</a:t>
            </a:r>
            <a:r>
              <a:rPr lang="zh-CN" altLang="zh-CN" sz="2000" dirty="0"/>
              <a:t>的代码生成过程如下。</a:t>
            </a:r>
          </a:p>
          <a:p>
            <a:r>
              <a:rPr lang="en-US" altLang="zh-CN" sz="2000" dirty="0" smtClean="0"/>
              <a:t>(1)    L</a:t>
            </a:r>
            <a:r>
              <a:rPr lang="en-US" altLang="zh-CN" sz="2000" dirty="0"/>
              <a:t>:=getreg(a:=b[i]); 		</a:t>
            </a:r>
          </a:p>
          <a:p>
            <a:r>
              <a:rPr lang="en-US" altLang="zh-CN" sz="2000" dirty="0" smtClean="0"/>
              <a:t>(</a:t>
            </a:r>
            <a:r>
              <a:rPr lang="en-US" altLang="zh-CN" sz="2000" dirty="0"/>
              <a:t>2</a:t>
            </a:r>
            <a:r>
              <a:rPr lang="en-US" altLang="zh-CN" sz="2000" dirty="0" smtClean="0"/>
              <a:t>)    </a:t>
            </a:r>
            <a:r>
              <a:rPr lang="zh-CN" altLang="zh-CN" sz="2000" dirty="0" smtClean="0"/>
              <a:t>查看名字</a:t>
            </a:r>
            <a:r>
              <a:rPr lang="en-US" altLang="zh-CN" sz="2000" dirty="0" smtClean="0"/>
              <a:t> </a:t>
            </a:r>
            <a:r>
              <a:rPr lang="en-US" altLang="zh-CN" sz="2000" dirty="0" err="1" smtClean="0"/>
              <a:t>i</a:t>
            </a:r>
            <a:r>
              <a:rPr lang="en-US" altLang="zh-CN" sz="2000" dirty="0" smtClean="0"/>
              <a:t> </a:t>
            </a:r>
            <a:r>
              <a:rPr lang="zh-CN" altLang="zh-CN" sz="2000" dirty="0" smtClean="0"/>
              <a:t>的</a:t>
            </a:r>
            <a:r>
              <a:rPr lang="zh-CN" altLang="zh-CN" sz="2000" dirty="0"/>
              <a:t>地址描述符</a:t>
            </a:r>
            <a:r>
              <a:rPr lang="en-US" altLang="zh-CN" sz="2000" dirty="0"/>
              <a:t>;</a:t>
            </a:r>
            <a:endParaRPr lang="zh-CN" altLang="zh-CN" sz="2000" dirty="0"/>
          </a:p>
          <a:p>
            <a:r>
              <a:rPr lang="en-US" altLang="zh-CN" sz="2000" dirty="0"/>
              <a:t>(3</a:t>
            </a:r>
            <a:r>
              <a:rPr lang="en-US" altLang="zh-CN" sz="2000" dirty="0" smtClean="0"/>
              <a:t>)    if ( </a:t>
            </a:r>
            <a:r>
              <a:rPr lang="en-US" altLang="zh-CN" sz="2000" dirty="0" err="1" smtClean="0">
                <a:solidFill>
                  <a:srgbClr val="FF0000"/>
                </a:solidFill>
              </a:rPr>
              <a:t>i</a:t>
            </a:r>
            <a:r>
              <a:rPr lang="zh-CN" altLang="zh-CN" sz="2000" dirty="0">
                <a:solidFill>
                  <a:srgbClr val="FF0000"/>
                </a:solidFill>
              </a:rPr>
              <a:t>的值在寄存器</a:t>
            </a:r>
            <a:r>
              <a:rPr lang="en-US" altLang="zh-CN" sz="2000" dirty="0" err="1">
                <a:solidFill>
                  <a:srgbClr val="FF0000"/>
                </a:solidFill>
              </a:rPr>
              <a:t>R</a:t>
            </a:r>
            <a:r>
              <a:rPr lang="en-US" altLang="zh-CN" sz="2000" baseline="-25000" dirty="0" err="1">
                <a:solidFill>
                  <a:srgbClr val="FF0000"/>
                </a:solidFill>
              </a:rPr>
              <a:t>i</a:t>
            </a:r>
            <a:r>
              <a:rPr lang="zh-CN" altLang="zh-CN" sz="2000" dirty="0">
                <a:solidFill>
                  <a:srgbClr val="FF0000"/>
                </a:solidFill>
              </a:rPr>
              <a:t>中</a:t>
            </a:r>
            <a:r>
              <a:rPr lang="en-US" altLang="zh-CN" sz="2000" dirty="0"/>
              <a:t>)</a:t>
            </a:r>
            <a:endParaRPr lang="zh-CN" altLang="zh-CN" sz="2000" dirty="0"/>
          </a:p>
          <a:p>
            <a:r>
              <a:rPr lang="en-US" altLang="zh-CN" sz="2000" dirty="0"/>
              <a:t>(4</a:t>
            </a:r>
            <a:r>
              <a:rPr lang="en-US" altLang="zh-CN" sz="2000" dirty="0" smtClean="0"/>
              <a:t>)        </a:t>
            </a:r>
            <a:r>
              <a:rPr lang="en-US" altLang="zh-CN" sz="2000" dirty="0" err="1" smtClean="0"/>
              <a:t>outcode</a:t>
            </a:r>
            <a:r>
              <a:rPr lang="en-US" altLang="zh-CN" sz="2000" dirty="0" smtClean="0"/>
              <a:t>('MOV'  </a:t>
            </a:r>
            <a:r>
              <a:rPr lang="en-US" altLang="zh-CN" sz="2000" dirty="0"/>
              <a:t>L, b[</a:t>
            </a:r>
            <a:r>
              <a:rPr lang="en-US" altLang="zh-CN" sz="2000" dirty="0" err="1"/>
              <a:t>R</a:t>
            </a:r>
            <a:r>
              <a:rPr lang="en-US" altLang="zh-CN" sz="2000" baseline="-25000" dirty="0" err="1"/>
              <a:t>i</a:t>
            </a:r>
            <a:r>
              <a:rPr lang="en-US" altLang="zh-CN" sz="2000" dirty="0"/>
              <a:t>]);</a:t>
            </a:r>
            <a:endParaRPr lang="zh-CN" altLang="zh-CN" sz="2000" dirty="0"/>
          </a:p>
          <a:p>
            <a:r>
              <a:rPr lang="en-US" altLang="zh-CN" sz="2000" dirty="0"/>
              <a:t>(5</a:t>
            </a:r>
            <a:r>
              <a:rPr lang="en-US" altLang="zh-CN" sz="2000" dirty="0" smtClean="0"/>
              <a:t>)    else </a:t>
            </a:r>
            <a:r>
              <a:rPr lang="en-US" altLang="zh-CN" sz="2000" dirty="0"/>
              <a:t>if (</a:t>
            </a:r>
            <a:r>
              <a:rPr lang="en-US" altLang="zh-CN" sz="2000" dirty="0" err="1">
                <a:solidFill>
                  <a:srgbClr val="FF0000"/>
                </a:solidFill>
              </a:rPr>
              <a:t>i</a:t>
            </a:r>
            <a:r>
              <a:rPr lang="zh-CN" altLang="zh-CN" sz="2000" dirty="0">
                <a:solidFill>
                  <a:srgbClr val="FF0000"/>
                </a:solidFill>
              </a:rPr>
              <a:t>的值在内存单元</a:t>
            </a:r>
            <a:r>
              <a:rPr lang="en-US" altLang="zh-CN" sz="2000" dirty="0" err="1">
                <a:solidFill>
                  <a:srgbClr val="FF0000"/>
                </a:solidFill>
              </a:rPr>
              <a:t>M</a:t>
            </a:r>
            <a:r>
              <a:rPr lang="en-US" altLang="zh-CN" sz="2000" baseline="-25000" dirty="0" err="1">
                <a:solidFill>
                  <a:srgbClr val="FF0000"/>
                </a:solidFill>
              </a:rPr>
              <a:t>i</a:t>
            </a:r>
            <a:r>
              <a:rPr lang="zh-CN" altLang="zh-CN" sz="2000" dirty="0">
                <a:solidFill>
                  <a:srgbClr val="FF0000"/>
                </a:solidFill>
              </a:rPr>
              <a:t>中</a:t>
            </a:r>
            <a:r>
              <a:rPr lang="en-US" altLang="zh-CN" sz="2000" dirty="0"/>
              <a:t>) {</a:t>
            </a:r>
            <a:endParaRPr lang="zh-CN" altLang="zh-CN" sz="2000" dirty="0"/>
          </a:p>
          <a:p>
            <a:r>
              <a:rPr lang="en-US" altLang="zh-CN" sz="2000" dirty="0"/>
              <a:t>(6</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a:t>M</a:t>
            </a:r>
            <a:r>
              <a:rPr lang="en-US" altLang="zh-CN" sz="2000" baseline="-25000" dirty="0" err="1"/>
              <a:t>i</a:t>
            </a:r>
            <a:r>
              <a:rPr lang="en-US" altLang="zh-CN" sz="2000" dirty="0"/>
              <a:t>);</a:t>
            </a:r>
            <a:endParaRPr lang="zh-CN" altLang="zh-CN" sz="2000" dirty="0"/>
          </a:p>
          <a:p>
            <a:r>
              <a:rPr lang="en-US" altLang="zh-CN" sz="2000" dirty="0"/>
              <a:t>(7</a:t>
            </a:r>
            <a:r>
              <a:rPr lang="en-US" altLang="zh-CN" sz="2000" dirty="0" smtClean="0"/>
              <a:t>)        </a:t>
            </a:r>
            <a:r>
              <a:rPr lang="en-US" altLang="zh-CN" sz="2000" dirty="0" err="1" smtClean="0"/>
              <a:t>outcode</a:t>
            </a:r>
            <a:r>
              <a:rPr lang="en-US" altLang="zh-CN" sz="2000" dirty="0" smtClean="0"/>
              <a:t>('MOV'  </a:t>
            </a:r>
            <a:r>
              <a:rPr lang="en-US" altLang="zh-CN" sz="2000" dirty="0"/>
              <a:t>L, b[L]);</a:t>
            </a:r>
            <a:endParaRPr lang="zh-CN" altLang="zh-CN" sz="2000" dirty="0"/>
          </a:p>
          <a:p>
            <a:r>
              <a:rPr lang="en-US" altLang="zh-CN" sz="2000" dirty="0"/>
              <a:t>(8</a:t>
            </a:r>
            <a:r>
              <a:rPr lang="en-US" altLang="zh-CN" sz="2000" dirty="0" smtClean="0"/>
              <a:t>)        }</a:t>
            </a:r>
            <a:endParaRPr lang="zh-CN" altLang="zh-CN" sz="2000" dirty="0"/>
          </a:p>
          <a:p>
            <a:r>
              <a:rPr lang="en-US" altLang="zh-CN" sz="2000" dirty="0"/>
              <a:t>(9</a:t>
            </a:r>
            <a:r>
              <a:rPr lang="en-US" altLang="zh-CN" sz="2000" dirty="0" smtClean="0"/>
              <a:t>)    else </a:t>
            </a:r>
            <a:r>
              <a:rPr lang="en-US" altLang="zh-CN" sz="2000" dirty="0"/>
              <a:t>if (</a:t>
            </a:r>
            <a:r>
              <a:rPr lang="en-US" altLang="zh-CN" sz="2000" dirty="0" err="1">
                <a:solidFill>
                  <a:srgbClr val="FF0000"/>
                </a:solidFill>
              </a:rPr>
              <a:t>i</a:t>
            </a:r>
            <a:r>
              <a:rPr lang="zh-CN" altLang="zh-CN" sz="2000" dirty="0">
                <a:solidFill>
                  <a:srgbClr val="FF0000"/>
                </a:solidFill>
              </a:rPr>
              <a:t>的值在栈单元</a:t>
            </a:r>
            <a:r>
              <a:rPr lang="en-US" altLang="zh-CN" sz="2000" dirty="0">
                <a:solidFill>
                  <a:srgbClr val="FF0000"/>
                </a:solidFill>
              </a:rPr>
              <a:t>d</a:t>
            </a:r>
            <a:r>
              <a:rPr lang="en-US" altLang="zh-CN" sz="2000" baseline="-25000" dirty="0">
                <a:solidFill>
                  <a:srgbClr val="FF0000"/>
                </a:solidFill>
              </a:rPr>
              <a:t>i</a:t>
            </a:r>
            <a:r>
              <a:rPr lang="en-US" altLang="zh-CN" sz="2000" dirty="0">
                <a:solidFill>
                  <a:srgbClr val="FF0000"/>
                </a:solidFill>
              </a:rPr>
              <a:t>[SP]</a:t>
            </a:r>
            <a:r>
              <a:rPr lang="zh-CN" altLang="zh-CN" sz="2000" dirty="0">
                <a:solidFill>
                  <a:srgbClr val="FF0000"/>
                </a:solidFill>
              </a:rPr>
              <a:t>中</a:t>
            </a:r>
            <a:r>
              <a:rPr lang="en-US" altLang="zh-CN" sz="2000" dirty="0"/>
              <a:t>) {</a:t>
            </a:r>
            <a:endParaRPr lang="zh-CN" altLang="zh-CN" sz="2000" dirty="0"/>
          </a:p>
          <a:p>
            <a:r>
              <a:rPr lang="en-US" altLang="zh-CN" sz="2000" dirty="0"/>
              <a:t>(10</a:t>
            </a:r>
            <a:r>
              <a:rPr lang="en-US" altLang="zh-CN" sz="2000" dirty="0" smtClean="0"/>
              <a:t>)      </a:t>
            </a:r>
            <a:r>
              <a:rPr lang="en-US" altLang="zh-CN" sz="2000" dirty="0" err="1" smtClean="0"/>
              <a:t>outcode</a:t>
            </a:r>
            <a:r>
              <a:rPr lang="en-US" altLang="zh-CN" sz="2000" dirty="0" smtClean="0"/>
              <a:t>('MOV'  </a:t>
            </a:r>
            <a:r>
              <a:rPr lang="en-US" altLang="zh-CN" sz="2000" dirty="0"/>
              <a:t>L, d</a:t>
            </a:r>
            <a:r>
              <a:rPr lang="en-US" altLang="zh-CN" sz="2000" baseline="-25000" dirty="0"/>
              <a:t>i</a:t>
            </a:r>
            <a:r>
              <a:rPr lang="en-US" altLang="zh-CN" sz="2000" dirty="0"/>
              <a:t>[SP]);</a:t>
            </a:r>
            <a:endParaRPr lang="zh-CN" altLang="zh-CN" sz="2000" dirty="0"/>
          </a:p>
          <a:p>
            <a:r>
              <a:rPr lang="en-US" altLang="zh-CN" sz="2000" dirty="0"/>
              <a:t>(11</a:t>
            </a:r>
            <a:r>
              <a:rPr lang="en-US" altLang="zh-CN" sz="2000" dirty="0" smtClean="0"/>
              <a:t>)      </a:t>
            </a:r>
            <a:r>
              <a:rPr lang="en-US" altLang="zh-CN" sz="2000" dirty="0" err="1" smtClean="0"/>
              <a:t>outcode</a:t>
            </a:r>
            <a:r>
              <a:rPr lang="en-US" altLang="zh-CN" sz="2000" dirty="0" smtClean="0"/>
              <a:t>('MOV'  </a:t>
            </a:r>
            <a:r>
              <a:rPr lang="en-US" altLang="zh-CN" sz="2000" dirty="0"/>
              <a:t>L, b[L]);</a:t>
            </a:r>
            <a:endParaRPr lang="zh-CN" altLang="zh-CN" sz="2000" dirty="0"/>
          </a:p>
          <a:p>
            <a:r>
              <a:rPr lang="en-US" altLang="zh-CN" sz="2000" dirty="0"/>
              <a:t>(12</a:t>
            </a:r>
            <a:r>
              <a:rPr lang="en-US" altLang="zh-CN" sz="2000" dirty="0" smtClean="0"/>
              <a:t>)  }</a:t>
            </a:r>
            <a:endParaRPr kumimoji="1" lang="zh-CN" altLang="en-US" sz="2000" b="1" u="none" strike="noStrike" cap="none" normalizeH="0" baseline="0" dirty="0" smtClean="0">
              <a:ln>
                <a:noFill/>
              </a:ln>
              <a:solidFill>
                <a:schemeClr val="tx1"/>
              </a:solidFill>
              <a:effectLst/>
            </a:endParaRPr>
          </a:p>
        </p:txBody>
      </p:sp>
      <p:sp>
        <p:nvSpPr>
          <p:cNvPr id="33" name="矩形 32"/>
          <p:cNvSpPr/>
          <p:nvPr/>
        </p:nvSpPr>
        <p:spPr bwMode="auto">
          <a:xfrm>
            <a:off x="4662010" y="2798930"/>
            <a:ext cx="4320480" cy="396044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a:t>a[</a:t>
            </a:r>
            <a:r>
              <a:rPr lang="en-US" altLang="zh-CN" sz="2000" dirty="0" err="1"/>
              <a:t>i</a:t>
            </a:r>
            <a:r>
              <a:rPr lang="en-US" altLang="zh-CN" sz="2000" dirty="0"/>
              <a:t>]:=b</a:t>
            </a:r>
            <a:r>
              <a:rPr lang="zh-CN" altLang="zh-CN" sz="2000" dirty="0" smtClean="0"/>
              <a:t>的</a:t>
            </a:r>
            <a:r>
              <a:rPr lang="zh-CN" altLang="zh-CN" sz="2000" dirty="0"/>
              <a:t>代码生成过程如下。</a:t>
            </a:r>
          </a:p>
          <a:p>
            <a:r>
              <a:rPr lang="en-US" altLang="zh-CN" sz="2000" dirty="0" smtClean="0"/>
              <a:t>(1)    L</a:t>
            </a:r>
            <a:r>
              <a:rPr lang="en-US" altLang="zh-CN" sz="2000" dirty="0"/>
              <a:t>:=</a:t>
            </a:r>
            <a:r>
              <a:rPr lang="en-US" altLang="zh-CN" sz="2000" dirty="0" smtClean="0"/>
              <a:t>getreg(</a:t>
            </a:r>
            <a:r>
              <a:rPr lang="en-US" altLang="zh-CN" sz="2000" dirty="0"/>
              <a:t>a[i]:=b</a:t>
            </a:r>
            <a:r>
              <a:rPr lang="en-US" altLang="zh-CN" sz="2000" dirty="0" smtClean="0"/>
              <a:t>); </a:t>
            </a:r>
            <a:r>
              <a:rPr lang="en-US" altLang="zh-CN" sz="2000" dirty="0"/>
              <a:t>		</a:t>
            </a:r>
          </a:p>
          <a:p>
            <a:r>
              <a:rPr lang="en-US" altLang="zh-CN" sz="2000" dirty="0" smtClean="0"/>
              <a:t>(</a:t>
            </a:r>
            <a:r>
              <a:rPr lang="en-US" altLang="zh-CN" sz="2000" dirty="0"/>
              <a:t>2</a:t>
            </a:r>
            <a:r>
              <a:rPr lang="en-US" altLang="zh-CN" sz="2000" dirty="0" smtClean="0"/>
              <a:t>)    </a:t>
            </a:r>
            <a:r>
              <a:rPr lang="zh-CN" altLang="zh-CN" sz="2000" dirty="0" smtClean="0"/>
              <a:t>查看名字</a:t>
            </a:r>
            <a:r>
              <a:rPr lang="en-US" altLang="zh-CN" sz="2000" dirty="0" smtClean="0"/>
              <a:t> </a:t>
            </a:r>
            <a:r>
              <a:rPr lang="en-US" altLang="zh-CN" sz="2000" dirty="0" err="1" smtClean="0"/>
              <a:t>i</a:t>
            </a:r>
            <a:r>
              <a:rPr lang="en-US" altLang="zh-CN" sz="2000" dirty="0" smtClean="0"/>
              <a:t> </a:t>
            </a:r>
            <a:r>
              <a:rPr lang="zh-CN" altLang="zh-CN" sz="2000" dirty="0" smtClean="0"/>
              <a:t>的</a:t>
            </a:r>
            <a:r>
              <a:rPr lang="zh-CN" altLang="zh-CN" sz="2000" dirty="0"/>
              <a:t>地址描述符</a:t>
            </a:r>
            <a:r>
              <a:rPr lang="en-US" altLang="zh-CN" sz="2000" dirty="0"/>
              <a:t>;</a:t>
            </a:r>
            <a:endParaRPr lang="zh-CN" altLang="zh-CN" sz="2000" dirty="0"/>
          </a:p>
          <a:p>
            <a:r>
              <a:rPr lang="en-US" altLang="zh-CN" sz="2000" dirty="0"/>
              <a:t>(3</a:t>
            </a:r>
            <a:r>
              <a:rPr lang="en-US" altLang="zh-CN" sz="2000" dirty="0" smtClean="0"/>
              <a:t>)    if </a:t>
            </a:r>
            <a:r>
              <a:rPr lang="en-US" altLang="zh-CN" sz="2000" dirty="0" smtClean="0">
                <a:solidFill>
                  <a:srgbClr val="FF0000"/>
                </a:solidFill>
              </a:rPr>
              <a:t>( </a:t>
            </a:r>
            <a:r>
              <a:rPr lang="en-US" altLang="zh-CN" sz="2000" dirty="0" err="1" smtClean="0">
                <a:solidFill>
                  <a:srgbClr val="FF0000"/>
                </a:solidFill>
              </a:rPr>
              <a:t>i</a:t>
            </a:r>
            <a:r>
              <a:rPr lang="zh-CN" altLang="zh-CN" sz="2000" dirty="0">
                <a:solidFill>
                  <a:srgbClr val="FF0000"/>
                </a:solidFill>
              </a:rPr>
              <a:t>的值在寄存器</a:t>
            </a:r>
            <a:r>
              <a:rPr lang="en-US" altLang="zh-CN" sz="2000" dirty="0" err="1">
                <a:solidFill>
                  <a:srgbClr val="FF0000"/>
                </a:solidFill>
              </a:rPr>
              <a:t>R</a:t>
            </a:r>
            <a:r>
              <a:rPr lang="en-US" altLang="zh-CN" sz="2000" baseline="-25000" dirty="0" err="1">
                <a:solidFill>
                  <a:srgbClr val="FF0000"/>
                </a:solidFill>
              </a:rPr>
              <a:t>i</a:t>
            </a:r>
            <a:r>
              <a:rPr lang="zh-CN" altLang="zh-CN" sz="2000" dirty="0">
                <a:solidFill>
                  <a:srgbClr val="FF0000"/>
                </a:solidFill>
              </a:rPr>
              <a:t>中</a:t>
            </a:r>
            <a:r>
              <a:rPr lang="en-US" altLang="zh-CN" sz="2000" dirty="0"/>
              <a:t>)</a:t>
            </a:r>
            <a:endParaRPr lang="zh-CN" altLang="zh-CN" sz="2000" dirty="0"/>
          </a:p>
          <a:p>
            <a:r>
              <a:rPr lang="en-US" altLang="zh-CN" sz="2000" dirty="0"/>
              <a:t>(4</a:t>
            </a:r>
            <a:r>
              <a:rPr lang="en-US" altLang="zh-CN" sz="2000" dirty="0" smtClean="0"/>
              <a:t>)        </a:t>
            </a:r>
            <a:r>
              <a:rPr lang="en-US" altLang="zh-CN" sz="2000" dirty="0" err="1" smtClean="0"/>
              <a:t>outcode</a:t>
            </a:r>
            <a:r>
              <a:rPr lang="en-US" altLang="zh-CN" sz="2000" dirty="0" smtClean="0"/>
              <a:t>('MOV'  a[</a:t>
            </a:r>
            <a:r>
              <a:rPr lang="en-US" altLang="zh-CN" sz="2000" dirty="0" err="1" smtClean="0"/>
              <a:t>R</a:t>
            </a:r>
            <a:r>
              <a:rPr lang="en-US" altLang="zh-CN" sz="2000" baseline="-25000" dirty="0" err="1" smtClean="0"/>
              <a:t>i</a:t>
            </a:r>
            <a:r>
              <a:rPr lang="en-US" altLang="zh-CN" sz="2000" dirty="0" smtClean="0"/>
              <a:t>], b);</a:t>
            </a:r>
            <a:endParaRPr lang="zh-CN" altLang="zh-CN" sz="2000" dirty="0"/>
          </a:p>
          <a:p>
            <a:r>
              <a:rPr lang="en-US" altLang="zh-CN" sz="2000" dirty="0"/>
              <a:t>(5</a:t>
            </a:r>
            <a:r>
              <a:rPr lang="en-US" altLang="zh-CN" sz="2000" dirty="0" smtClean="0"/>
              <a:t>)    else </a:t>
            </a:r>
            <a:r>
              <a:rPr lang="en-US" altLang="zh-CN" sz="2000" dirty="0"/>
              <a:t>if (</a:t>
            </a:r>
            <a:r>
              <a:rPr lang="en-US" altLang="zh-CN" sz="2000" dirty="0" err="1">
                <a:solidFill>
                  <a:srgbClr val="FF0000"/>
                </a:solidFill>
              </a:rPr>
              <a:t>i</a:t>
            </a:r>
            <a:r>
              <a:rPr lang="zh-CN" altLang="zh-CN" sz="2000" dirty="0">
                <a:solidFill>
                  <a:srgbClr val="FF0000"/>
                </a:solidFill>
              </a:rPr>
              <a:t>的值在内存单元</a:t>
            </a:r>
            <a:r>
              <a:rPr lang="en-US" altLang="zh-CN" sz="2000" dirty="0" err="1">
                <a:solidFill>
                  <a:srgbClr val="FF0000"/>
                </a:solidFill>
              </a:rPr>
              <a:t>M</a:t>
            </a:r>
            <a:r>
              <a:rPr lang="en-US" altLang="zh-CN" sz="2000" baseline="-25000" dirty="0" err="1">
                <a:solidFill>
                  <a:srgbClr val="FF0000"/>
                </a:solidFill>
              </a:rPr>
              <a:t>i</a:t>
            </a:r>
            <a:r>
              <a:rPr lang="zh-CN" altLang="zh-CN" sz="2000" dirty="0">
                <a:solidFill>
                  <a:srgbClr val="FF0000"/>
                </a:solidFill>
              </a:rPr>
              <a:t>中</a:t>
            </a:r>
            <a:r>
              <a:rPr lang="en-US" altLang="zh-CN" sz="2000" dirty="0"/>
              <a:t>) {</a:t>
            </a:r>
            <a:endParaRPr lang="zh-CN" altLang="zh-CN" sz="2000" dirty="0"/>
          </a:p>
          <a:p>
            <a:r>
              <a:rPr lang="en-US" altLang="zh-CN" sz="2000" dirty="0"/>
              <a:t>(6</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a:t>M</a:t>
            </a:r>
            <a:r>
              <a:rPr lang="en-US" altLang="zh-CN" sz="2000" baseline="-25000" dirty="0" err="1"/>
              <a:t>i</a:t>
            </a:r>
            <a:r>
              <a:rPr lang="en-US" altLang="zh-CN" sz="2000" dirty="0"/>
              <a:t>);</a:t>
            </a:r>
            <a:endParaRPr lang="zh-CN" altLang="zh-CN" sz="2000" dirty="0"/>
          </a:p>
          <a:p>
            <a:r>
              <a:rPr lang="en-US" altLang="zh-CN" sz="2000" dirty="0"/>
              <a:t>(7</a:t>
            </a:r>
            <a:r>
              <a:rPr lang="en-US" altLang="zh-CN" sz="2000" dirty="0" smtClean="0"/>
              <a:t>)        </a:t>
            </a:r>
            <a:r>
              <a:rPr lang="en-US" altLang="zh-CN" sz="2000" dirty="0" err="1" smtClean="0"/>
              <a:t>outcode</a:t>
            </a:r>
            <a:r>
              <a:rPr lang="en-US" altLang="zh-CN" sz="2000" dirty="0" smtClean="0"/>
              <a:t>('MOV'  a[L], b);</a:t>
            </a:r>
            <a:endParaRPr lang="zh-CN" altLang="zh-CN" sz="2000" dirty="0"/>
          </a:p>
          <a:p>
            <a:r>
              <a:rPr lang="en-US" altLang="zh-CN" sz="2000" dirty="0"/>
              <a:t>(8</a:t>
            </a:r>
            <a:r>
              <a:rPr lang="en-US" altLang="zh-CN" sz="2000" dirty="0" smtClean="0"/>
              <a:t>)        }</a:t>
            </a:r>
            <a:endParaRPr lang="zh-CN" altLang="zh-CN" sz="2000" dirty="0"/>
          </a:p>
          <a:p>
            <a:r>
              <a:rPr lang="en-US" altLang="zh-CN" sz="2000" dirty="0"/>
              <a:t>(9</a:t>
            </a:r>
            <a:r>
              <a:rPr lang="en-US" altLang="zh-CN" sz="2000" dirty="0" smtClean="0"/>
              <a:t>)    else </a:t>
            </a:r>
            <a:r>
              <a:rPr lang="en-US" altLang="zh-CN" sz="2000" dirty="0"/>
              <a:t>if (</a:t>
            </a:r>
            <a:r>
              <a:rPr lang="en-US" altLang="zh-CN" sz="2000" dirty="0" err="1">
                <a:solidFill>
                  <a:srgbClr val="FF0000"/>
                </a:solidFill>
              </a:rPr>
              <a:t>i</a:t>
            </a:r>
            <a:r>
              <a:rPr lang="zh-CN" altLang="zh-CN" sz="2000" dirty="0">
                <a:solidFill>
                  <a:srgbClr val="FF0000"/>
                </a:solidFill>
              </a:rPr>
              <a:t>的值在栈单元</a:t>
            </a:r>
            <a:r>
              <a:rPr lang="en-US" altLang="zh-CN" sz="2000" dirty="0">
                <a:solidFill>
                  <a:srgbClr val="FF0000"/>
                </a:solidFill>
              </a:rPr>
              <a:t>d</a:t>
            </a:r>
            <a:r>
              <a:rPr lang="en-US" altLang="zh-CN" sz="2000" baseline="-25000" dirty="0">
                <a:solidFill>
                  <a:srgbClr val="FF0000"/>
                </a:solidFill>
              </a:rPr>
              <a:t>i</a:t>
            </a:r>
            <a:r>
              <a:rPr lang="en-US" altLang="zh-CN" sz="2000" dirty="0">
                <a:solidFill>
                  <a:srgbClr val="FF0000"/>
                </a:solidFill>
              </a:rPr>
              <a:t>[SP]</a:t>
            </a:r>
            <a:r>
              <a:rPr lang="zh-CN" altLang="zh-CN" sz="2000" dirty="0">
                <a:solidFill>
                  <a:srgbClr val="FF0000"/>
                </a:solidFill>
              </a:rPr>
              <a:t>中</a:t>
            </a:r>
            <a:r>
              <a:rPr lang="en-US" altLang="zh-CN" sz="2000" dirty="0"/>
              <a:t>) {</a:t>
            </a:r>
            <a:endParaRPr lang="zh-CN" altLang="zh-CN" sz="2000" dirty="0"/>
          </a:p>
          <a:p>
            <a:r>
              <a:rPr lang="en-US" altLang="zh-CN" sz="2000" dirty="0"/>
              <a:t>(10</a:t>
            </a:r>
            <a:r>
              <a:rPr lang="en-US" altLang="zh-CN" sz="2000" dirty="0" smtClean="0"/>
              <a:t>)      </a:t>
            </a:r>
            <a:r>
              <a:rPr lang="en-US" altLang="zh-CN" sz="2000" dirty="0" err="1" smtClean="0"/>
              <a:t>outcode</a:t>
            </a:r>
            <a:r>
              <a:rPr lang="en-US" altLang="zh-CN" sz="2000" dirty="0" smtClean="0"/>
              <a:t>('MOV'  </a:t>
            </a:r>
            <a:r>
              <a:rPr lang="en-US" altLang="zh-CN" sz="2000" dirty="0"/>
              <a:t>L, d</a:t>
            </a:r>
            <a:r>
              <a:rPr lang="en-US" altLang="zh-CN" sz="2000" baseline="-25000" dirty="0"/>
              <a:t>i</a:t>
            </a:r>
            <a:r>
              <a:rPr lang="en-US" altLang="zh-CN" sz="2000" dirty="0"/>
              <a:t>[SP]);</a:t>
            </a:r>
            <a:endParaRPr lang="zh-CN" altLang="zh-CN" sz="2000" dirty="0"/>
          </a:p>
          <a:p>
            <a:r>
              <a:rPr lang="en-US" altLang="zh-CN" sz="2000" dirty="0"/>
              <a:t>(11</a:t>
            </a:r>
            <a:r>
              <a:rPr lang="en-US" altLang="zh-CN" sz="2000" dirty="0" smtClean="0"/>
              <a:t>)      </a:t>
            </a:r>
            <a:r>
              <a:rPr lang="en-US" altLang="zh-CN" sz="2000" dirty="0" err="1" smtClean="0"/>
              <a:t>outcode</a:t>
            </a:r>
            <a:r>
              <a:rPr lang="en-US" altLang="zh-CN" sz="2000" dirty="0" smtClean="0"/>
              <a:t>('MOV'  a[L], b);</a:t>
            </a:r>
            <a:endParaRPr lang="zh-CN" altLang="zh-CN" sz="2000" dirty="0"/>
          </a:p>
          <a:p>
            <a:r>
              <a:rPr lang="en-US" altLang="zh-CN" sz="2000" dirty="0"/>
              <a:t>(12</a:t>
            </a:r>
            <a:r>
              <a:rPr lang="en-US" altLang="zh-CN" sz="2000" dirty="0" smtClean="0"/>
              <a:t>)  }</a:t>
            </a:r>
            <a:endParaRPr kumimoji="1" lang="zh-CN" altLang="en-US" sz="2000" b="1" u="none" strike="noStrike" cap="none" normalizeH="0" baseline="0" dirty="0" smtClean="0">
              <a:ln>
                <a:noFill/>
              </a:ln>
              <a:solidFill>
                <a:schemeClr val="tx1"/>
              </a:solidFill>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4005">
                                            <p:txEl>
                                              <p:pRg st="0" end="0"/>
                                            </p:txEl>
                                          </p:spTgt>
                                        </p:tgtEl>
                                        <p:attrNameLst>
                                          <p:attrName>style.visibility</p:attrName>
                                        </p:attrNameLst>
                                      </p:cBhvr>
                                      <p:to>
                                        <p:strVal val="visible"/>
                                      </p:to>
                                    </p:set>
                                    <p:animEffect transition="in" filter="wipe(up)">
                                      <p:cBhvr>
                                        <p:cTn id="7" dur="500"/>
                                        <p:tgtEl>
                                          <p:spTgt spid="3840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4005">
                                            <p:txEl>
                                              <p:pRg st="1" end="1"/>
                                            </p:txEl>
                                          </p:spTgt>
                                        </p:tgtEl>
                                        <p:attrNameLst>
                                          <p:attrName>style.visibility</p:attrName>
                                        </p:attrNameLst>
                                      </p:cBhvr>
                                      <p:to>
                                        <p:strVal val="visible"/>
                                      </p:to>
                                    </p:set>
                                    <p:animEffect transition="in" filter="wipe(up)">
                                      <p:cBhvr>
                                        <p:cTn id="12" dur="500"/>
                                        <p:tgtEl>
                                          <p:spTgt spid="384005">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4005">
                                            <p:txEl>
                                              <p:pRg st="2" end="2"/>
                                            </p:txEl>
                                          </p:spTgt>
                                        </p:tgtEl>
                                        <p:attrNameLst>
                                          <p:attrName>style.visibility</p:attrName>
                                        </p:attrNameLst>
                                      </p:cBhvr>
                                      <p:to>
                                        <p:strVal val="visible"/>
                                      </p:to>
                                    </p:set>
                                    <p:animEffect transition="in" filter="wipe(up)">
                                      <p:cBhvr>
                                        <p:cTn id="16" dur="500"/>
                                        <p:tgtEl>
                                          <p:spTgt spid="384005">
                                            <p:txEl>
                                              <p:pRg st="2" end="2"/>
                                            </p:txEl>
                                          </p:spTgt>
                                        </p:tgtEl>
                                      </p:cBhvr>
                                    </p:animEffect>
                                  </p:childTnLst>
                                </p:cTn>
                              </p:par>
                            </p:childTnLst>
                          </p:cTn>
                        </p:par>
                        <p:par>
                          <p:cTn id="17" fill="hold" nodeType="with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84005">
                                            <p:txEl>
                                              <p:pRg st="3" end="3"/>
                                            </p:txEl>
                                          </p:spTgt>
                                        </p:tgtEl>
                                        <p:attrNameLst>
                                          <p:attrName>style.visibility</p:attrName>
                                        </p:attrNameLst>
                                      </p:cBhvr>
                                      <p:to>
                                        <p:strVal val="visible"/>
                                      </p:to>
                                    </p:set>
                                    <p:animEffect transition="in" filter="wipe(up)">
                                      <p:cBhvr>
                                        <p:cTn id="20" dur="500"/>
                                        <p:tgtEl>
                                          <p:spTgt spid="38400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84005">
                                            <p:txEl>
                                              <p:pRg st="4" end="4"/>
                                            </p:txEl>
                                          </p:spTgt>
                                        </p:tgtEl>
                                        <p:attrNameLst>
                                          <p:attrName>style.visibility</p:attrName>
                                        </p:attrNameLst>
                                      </p:cBhvr>
                                      <p:to>
                                        <p:strVal val="visible"/>
                                      </p:to>
                                    </p:set>
                                    <p:animEffect transition="in" filter="wipe(up)">
                                      <p:cBhvr>
                                        <p:cTn id="25" dur="500"/>
                                        <p:tgtEl>
                                          <p:spTgt spid="38400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uiExpand="1" build="p" bldLvl="2" autoUpdateAnimBg="0"/>
      <p:bldP spid="2"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D9E12B52-65A2-494C-8043-AFFE7CAAD5CC}" type="slidenum">
              <a:rPr lang="en-US" altLang="zh-CN"/>
              <a:pPr/>
              <a:t>41</a:t>
            </a:fld>
            <a:endParaRPr lang="en-US" altLang="zh-CN"/>
          </a:p>
        </p:txBody>
      </p:sp>
      <p:sp>
        <p:nvSpPr>
          <p:cNvPr id="384004" name="Rectangle 4"/>
          <p:cNvSpPr>
            <a:spLocks noGrp="1" noChangeArrowheads="1"/>
          </p:cNvSpPr>
          <p:nvPr>
            <p:ph type="title"/>
          </p:nvPr>
        </p:nvSpPr>
        <p:spPr>
          <a:xfrm>
            <a:off x="304800" y="152400"/>
            <a:ext cx="8610600" cy="669925"/>
          </a:xfrm>
        </p:spPr>
        <p:txBody>
          <a:bodyPr/>
          <a:lstStyle/>
          <a:p>
            <a:r>
              <a:rPr lang="en-US" altLang="zh-CN" dirty="0">
                <a:latin typeface="Verdana" pitchFamily="34" charset="0"/>
              </a:rPr>
              <a:t>2</a:t>
            </a:r>
            <a:r>
              <a:rPr lang="en-US" altLang="zh-CN" dirty="0" smtClean="0">
                <a:latin typeface="Verdana" pitchFamily="34" charset="0"/>
              </a:rPr>
              <a:t>.</a:t>
            </a:r>
            <a:r>
              <a:rPr lang="zh-CN" altLang="en-US" dirty="0" smtClean="0">
                <a:latin typeface="Verdana" pitchFamily="34" charset="0"/>
              </a:rPr>
              <a:t>涉及</a:t>
            </a:r>
            <a:r>
              <a:rPr lang="zh-CN" altLang="en-US" dirty="0">
                <a:latin typeface="Verdana" pitchFamily="34" charset="0"/>
              </a:rPr>
              <a:t>指针</a:t>
            </a:r>
            <a:r>
              <a:rPr lang="zh-CN" altLang="en-US" dirty="0" smtClean="0">
                <a:latin typeface="Verdana" pitchFamily="34" charset="0"/>
              </a:rPr>
              <a:t>的赋值语句</a:t>
            </a:r>
            <a:endParaRPr lang="zh-CN" altLang="en-US" dirty="0">
              <a:latin typeface="Verdana" pitchFamily="34" charset="0"/>
            </a:endParaRPr>
          </a:p>
        </p:txBody>
      </p:sp>
      <p:sp>
        <p:nvSpPr>
          <p:cNvPr id="384005" name="Rectangle 5"/>
          <p:cNvSpPr>
            <a:spLocks noGrp="1" noChangeArrowheads="1"/>
          </p:cNvSpPr>
          <p:nvPr>
            <p:ph type="body" idx="1"/>
          </p:nvPr>
        </p:nvSpPr>
        <p:spPr>
          <a:xfrm>
            <a:off x="412750" y="953725"/>
            <a:ext cx="8335963" cy="1755195"/>
          </a:xfrm>
        </p:spPr>
        <p:txBody>
          <a:bodyPr/>
          <a:lstStyle/>
          <a:p>
            <a:r>
              <a:rPr lang="zh-CN" altLang="en-US" sz="2000" dirty="0" smtClean="0">
                <a:latin typeface="Times New Roman" panose="02020603050405020304" pitchFamily="18" charset="0"/>
                <a:cs typeface="Times New Roman" panose="02020603050405020304" pitchFamily="18" charset="0"/>
              </a:rPr>
              <a:t>两种</a:t>
            </a:r>
            <a:r>
              <a:rPr lang="zh-CN" altLang="en-US" sz="2000" dirty="0">
                <a:latin typeface="Times New Roman" panose="02020603050405020304" pitchFamily="18" charset="0"/>
                <a:cs typeface="Times New Roman" panose="02020603050405020304" pitchFamily="18" charset="0"/>
              </a:rPr>
              <a:t>语句形式：</a:t>
            </a:r>
            <a:r>
              <a:rPr lang="en-US" altLang="zh-CN" sz="2000" dirty="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:=*p </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*p:=a</a:t>
            </a:r>
            <a:endParaRPr lang="en-US" altLang="zh-CN" sz="2000" dirty="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假定采用</a:t>
            </a:r>
            <a:r>
              <a:rPr lang="zh-CN" altLang="en-US" sz="2000" dirty="0">
                <a:latin typeface="Times New Roman" panose="02020603050405020304" pitchFamily="18" charset="0"/>
                <a:cs typeface="Times New Roman" panose="02020603050405020304" pitchFamily="18" charset="0"/>
              </a:rPr>
              <a:t>静态存储分配</a:t>
            </a:r>
          </a:p>
          <a:p>
            <a:pPr lvl="1"/>
            <a:r>
              <a:rPr lang="zh-CN" altLang="en-US" sz="2000" dirty="0" smtClean="0">
                <a:latin typeface="Times New Roman" panose="02020603050405020304" pitchFamily="18" charset="0"/>
                <a:cs typeface="Times New Roman" panose="02020603050405020304" pitchFamily="18" charset="0"/>
              </a:rPr>
              <a:t>指针变量 </a:t>
            </a:r>
            <a:r>
              <a:rPr lang="en-US" altLang="zh-CN" sz="2000" dirty="0" smtClean="0">
                <a:latin typeface="Times New Roman" panose="02020603050405020304" pitchFamily="18" charset="0"/>
                <a:cs typeface="Times New Roman" panose="02020603050405020304" pitchFamily="18" charset="0"/>
              </a:rPr>
              <a:t>p </a:t>
            </a:r>
            <a:r>
              <a:rPr lang="zh-CN" altLang="en-US" sz="2000" dirty="0" smtClean="0">
                <a:latin typeface="Times New Roman" panose="02020603050405020304" pitchFamily="18" charset="0"/>
                <a:cs typeface="Times New Roman" panose="02020603050405020304" pitchFamily="18" charset="0"/>
              </a:rPr>
              <a:t>存放</a:t>
            </a:r>
            <a:r>
              <a:rPr lang="zh-CN" altLang="en-US" sz="2000" dirty="0">
                <a:latin typeface="Times New Roman" panose="02020603050405020304" pitchFamily="18" charset="0"/>
                <a:cs typeface="Times New Roman" panose="02020603050405020304" pitchFamily="18" charset="0"/>
              </a:rPr>
              <a:t>的位置不同，生成的目标代码也</a:t>
            </a:r>
            <a:r>
              <a:rPr lang="zh-CN" altLang="en-US" sz="2000" dirty="0" smtClean="0">
                <a:latin typeface="Times New Roman" panose="02020603050405020304" pitchFamily="18" charset="0"/>
                <a:cs typeface="Times New Roman" panose="02020603050405020304" pitchFamily="18" charset="0"/>
              </a:rPr>
              <a:t>不同</a:t>
            </a:r>
            <a:endParaRPr lang="en-US" altLang="zh-CN" sz="2000" dirty="0" smtClean="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假定调用 </a:t>
            </a:r>
            <a:r>
              <a:rPr lang="en-US" altLang="zh-CN" sz="2000" dirty="0" smtClean="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:=getreg(a</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p) </a:t>
            </a:r>
            <a:r>
              <a:rPr lang="zh-CN" altLang="zh-CN" sz="2000" dirty="0" smtClean="0">
                <a:latin typeface="Times New Roman" panose="02020603050405020304" pitchFamily="18" charset="0"/>
                <a:cs typeface="Times New Roman" panose="02020603050405020304" pitchFamily="18" charset="0"/>
              </a:rPr>
              <a:t>及</a:t>
            </a:r>
            <a:r>
              <a:rPr lang="en-US" altLang="zh-CN" sz="2000" dirty="0" smtClean="0">
                <a:latin typeface="Times New Roman" panose="02020603050405020304" pitchFamily="18" charset="0"/>
                <a:cs typeface="Times New Roman" panose="02020603050405020304" pitchFamily="18" charset="0"/>
              </a:rPr>
              <a:t> L</a:t>
            </a:r>
            <a:r>
              <a:rPr lang="en-US" altLang="zh-CN" sz="2000" dirty="0">
                <a:latin typeface="Times New Roman" panose="02020603050405020304" pitchFamily="18" charset="0"/>
                <a:cs typeface="Times New Roman" panose="02020603050405020304" pitchFamily="18" charset="0"/>
              </a:rPr>
              <a:t>:=getreg</a:t>
            </a:r>
            <a:r>
              <a:rPr lang="en-US" altLang="zh-CN" sz="2000" dirty="0" smtClean="0">
                <a:latin typeface="Times New Roman" panose="02020603050405020304" pitchFamily="18" charset="0"/>
                <a:cs typeface="Times New Roman" panose="02020603050405020304" pitchFamily="18" charset="0"/>
              </a:rPr>
              <a:t>(*p:=a)</a:t>
            </a:r>
            <a:r>
              <a:rPr lang="zh-CN" altLang="zh-CN" sz="2000" dirty="0">
                <a:latin typeface="Times New Roman" panose="02020603050405020304" pitchFamily="18" charset="0"/>
                <a:cs typeface="Times New Roman" panose="02020603050405020304" pitchFamily="18" charset="0"/>
              </a:rPr>
              <a:t>返回的是寄存器地址</a:t>
            </a:r>
            <a:endParaRPr lang="zh-CN" altLang="en-US" sz="2000" dirty="0">
              <a:latin typeface="Times New Roman" panose="02020603050405020304" pitchFamily="18" charset="0"/>
              <a:cs typeface="Times New Roman" panose="02020603050405020304" pitchFamily="18" charset="0"/>
            </a:endParaRPr>
          </a:p>
        </p:txBody>
      </p:sp>
      <p:sp>
        <p:nvSpPr>
          <p:cNvPr id="2" name="矩形 1"/>
          <p:cNvSpPr/>
          <p:nvPr/>
        </p:nvSpPr>
        <p:spPr bwMode="auto">
          <a:xfrm>
            <a:off x="116505" y="2573906"/>
            <a:ext cx="4410489" cy="405045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smtClean="0"/>
              <a:t>a:=*p</a:t>
            </a:r>
            <a:r>
              <a:rPr lang="zh-CN" altLang="zh-CN" sz="2000" dirty="0" smtClean="0"/>
              <a:t>的</a:t>
            </a:r>
            <a:r>
              <a:rPr lang="zh-CN" altLang="zh-CN" sz="2000" dirty="0"/>
              <a:t>代码生成过程如下。</a:t>
            </a:r>
          </a:p>
          <a:p>
            <a:r>
              <a:rPr lang="en-US" altLang="zh-CN" sz="2000" dirty="0" smtClean="0"/>
              <a:t>(1)   L</a:t>
            </a:r>
            <a:r>
              <a:rPr lang="en-US" altLang="zh-CN" sz="2000" dirty="0"/>
              <a:t>:=getreg(a</a:t>
            </a:r>
            <a:r>
              <a:rPr lang="en-US" altLang="zh-CN" sz="2000" dirty="0" smtClean="0"/>
              <a:t>:=*p); </a:t>
            </a:r>
            <a:r>
              <a:rPr lang="en-US" altLang="zh-CN" sz="2000" dirty="0"/>
              <a:t>		</a:t>
            </a:r>
          </a:p>
          <a:p>
            <a:r>
              <a:rPr lang="en-US" altLang="zh-CN" sz="2000" dirty="0" smtClean="0"/>
              <a:t>(</a:t>
            </a:r>
            <a:r>
              <a:rPr lang="en-US" altLang="zh-CN" sz="2000" dirty="0"/>
              <a:t>2</a:t>
            </a:r>
            <a:r>
              <a:rPr lang="en-US" altLang="zh-CN" sz="2000" dirty="0" smtClean="0"/>
              <a:t>)   </a:t>
            </a:r>
            <a:r>
              <a:rPr lang="zh-CN" altLang="zh-CN" sz="2000" dirty="0" smtClean="0"/>
              <a:t>查看名字</a:t>
            </a:r>
            <a:r>
              <a:rPr lang="en-US" altLang="zh-CN" sz="2000" dirty="0" smtClean="0"/>
              <a:t> p </a:t>
            </a:r>
            <a:r>
              <a:rPr lang="zh-CN" altLang="zh-CN" sz="2000" dirty="0" smtClean="0"/>
              <a:t>的</a:t>
            </a:r>
            <a:r>
              <a:rPr lang="zh-CN" altLang="zh-CN" sz="2000" dirty="0"/>
              <a:t>地址描述符</a:t>
            </a:r>
            <a:r>
              <a:rPr lang="en-US" altLang="zh-CN" sz="2000" dirty="0"/>
              <a:t>;</a:t>
            </a:r>
            <a:endParaRPr lang="zh-CN" altLang="zh-CN" sz="2000" dirty="0"/>
          </a:p>
          <a:p>
            <a:r>
              <a:rPr lang="en-US" altLang="zh-CN" sz="2000" dirty="0"/>
              <a:t>(3</a:t>
            </a:r>
            <a:r>
              <a:rPr lang="en-US" altLang="zh-CN" sz="2000" dirty="0" smtClean="0"/>
              <a:t>)   if </a:t>
            </a:r>
            <a:r>
              <a:rPr lang="en-US" altLang="zh-CN" sz="2000" dirty="0" smtClean="0">
                <a:solidFill>
                  <a:srgbClr val="FF0000"/>
                </a:solidFill>
              </a:rPr>
              <a:t>( p</a:t>
            </a:r>
            <a:r>
              <a:rPr lang="zh-CN" altLang="zh-CN" sz="2000" dirty="0" smtClean="0">
                <a:solidFill>
                  <a:srgbClr val="FF0000"/>
                </a:solidFill>
              </a:rPr>
              <a:t>的</a:t>
            </a:r>
            <a:r>
              <a:rPr lang="zh-CN" altLang="zh-CN" sz="2000" dirty="0">
                <a:solidFill>
                  <a:srgbClr val="FF0000"/>
                </a:solidFill>
              </a:rPr>
              <a:t>值在寄存器</a:t>
            </a:r>
            <a:r>
              <a:rPr lang="en-US" altLang="zh-CN" sz="2000" dirty="0" err="1" smtClean="0">
                <a:solidFill>
                  <a:srgbClr val="FF0000"/>
                </a:solidFill>
              </a:rPr>
              <a:t>R</a:t>
            </a:r>
            <a:r>
              <a:rPr lang="en-US" altLang="zh-CN" sz="2000" baseline="-25000" dirty="0" err="1" smtClean="0">
                <a:solidFill>
                  <a:srgbClr val="FF0000"/>
                </a:solidFill>
              </a:rPr>
              <a:t>p</a:t>
            </a:r>
            <a:r>
              <a:rPr lang="zh-CN" altLang="zh-CN" sz="2000" dirty="0" smtClean="0">
                <a:solidFill>
                  <a:srgbClr val="FF0000"/>
                </a:solidFill>
              </a:rPr>
              <a:t>中</a:t>
            </a:r>
            <a:r>
              <a:rPr lang="en-US" altLang="zh-CN" sz="2000" dirty="0"/>
              <a:t>)</a:t>
            </a:r>
            <a:endParaRPr lang="zh-CN" altLang="zh-CN" sz="2000" dirty="0"/>
          </a:p>
          <a:p>
            <a:r>
              <a:rPr lang="en-US" altLang="zh-CN" sz="2000" dirty="0"/>
              <a:t>(4</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smtClean="0"/>
              <a:t>@</a:t>
            </a:r>
            <a:r>
              <a:rPr lang="en-US" altLang="zh-CN" sz="2000" dirty="0" err="1" smtClean="0"/>
              <a:t>R</a:t>
            </a:r>
            <a:r>
              <a:rPr lang="en-US" altLang="zh-CN" sz="2000" baseline="-25000" dirty="0" err="1" smtClean="0"/>
              <a:t>p</a:t>
            </a:r>
            <a:r>
              <a:rPr lang="en-US" altLang="zh-CN" sz="2000" dirty="0" smtClean="0"/>
              <a:t>);</a:t>
            </a:r>
            <a:endParaRPr lang="zh-CN" altLang="zh-CN" sz="2000" dirty="0"/>
          </a:p>
          <a:p>
            <a:r>
              <a:rPr lang="en-US" altLang="zh-CN" sz="2000" dirty="0"/>
              <a:t>(5</a:t>
            </a:r>
            <a:r>
              <a:rPr lang="en-US" altLang="zh-CN" sz="2000" dirty="0" smtClean="0"/>
              <a:t>)   else </a:t>
            </a:r>
            <a:r>
              <a:rPr lang="en-US" altLang="zh-CN" sz="2000" dirty="0"/>
              <a:t>if </a:t>
            </a:r>
            <a:r>
              <a:rPr lang="en-US" altLang="zh-CN" sz="2000" dirty="0" smtClean="0"/>
              <a:t>(</a:t>
            </a:r>
            <a:r>
              <a:rPr lang="en-US" altLang="zh-CN" sz="2000" dirty="0" smtClean="0">
                <a:solidFill>
                  <a:srgbClr val="FF0000"/>
                </a:solidFill>
              </a:rPr>
              <a:t>p</a:t>
            </a:r>
            <a:r>
              <a:rPr lang="zh-CN" altLang="zh-CN" sz="2000" dirty="0" smtClean="0">
                <a:solidFill>
                  <a:srgbClr val="FF0000"/>
                </a:solidFill>
              </a:rPr>
              <a:t>的</a:t>
            </a:r>
            <a:r>
              <a:rPr lang="zh-CN" altLang="zh-CN" sz="2000" dirty="0">
                <a:solidFill>
                  <a:srgbClr val="FF0000"/>
                </a:solidFill>
              </a:rPr>
              <a:t>值在内存单元</a:t>
            </a:r>
            <a:r>
              <a:rPr lang="en-US" altLang="zh-CN" sz="2000" dirty="0" err="1" smtClean="0">
                <a:solidFill>
                  <a:srgbClr val="FF0000"/>
                </a:solidFill>
              </a:rPr>
              <a:t>M</a:t>
            </a:r>
            <a:r>
              <a:rPr lang="en-US" altLang="zh-CN" sz="2000" baseline="-25000" dirty="0" err="1" smtClean="0">
                <a:solidFill>
                  <a:srgbClr val="FF0000"/>
                </a:solidFill>
              </a:rPr>
              <a:t>p</a:t>
            </a:r>
            <a:r>
              <a:rPr lang="zh-CN" altLang="zh-CN" sz="2000" dirty="0" smtClean="0">
                <a:solidFill>
                  <a:srgbClr val="FF0000"/>
                </a:solidFill>
              </a:rPr>
              <a:t>中</a:t>
            </a:r>
            <a:r>
              <a:rPr lang="en-US" altLang="zh-CN" sz="2000" dirty="0"/>
              <a:t>) {</a:t>
            </a:r>
            <a:endParaRPr lang="zh-CN" altLang="zh-CN" sz="2000" dirty="0"/>
          </a:p>
          <a:p>
            <a:r>
              <a:rPr lang="en-US" altLang="zh-CN" sz="2000" dirty="0"/>
              <a:t>(6</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smtClean="0"/>
              <a:t>M</a:t>
            </a:r>
            <a:r>
              <a:rPr lang="en-US" altLang="zh-CN" sz="2000" baseline="-25000" dirty="0" err="1" smtClean="0"/>
              <a:t>p</a:t>
            </a:r>
            <a:r>
              <a:rPr lang="en-US" altLang="zh-CN" sz="2000" dirty="0" smtClean="0"/>
              <a:t>);</a:t>
            </a:r>
            <a:endParaRPr lang="zh-CN" altLang="zh-CN" sz="2000" dirty="0"/>
          </a:p>
          <a:p>
            <a:r>
              <a:rPr lang="en-US" altLang="zh-CN" sz="2000" dirty="0"/>
              <a:t>(7</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smtClean="0"/>
              <a:t>@L);</a:t>
            </a:r>
            <a:endParaRPr lang="zh-CN" altLang="zh-CN" sz="2000" dirty="0"/>
          </a:p>
          <a:p>
            <a:r>
              <a:rPr lang="en-US" altLang="zh-CN" sz="2000" dirty="0"/>
              <a:t>(8</a:t>
            </a:r>
            <a:r>
              <a:rPr lang="en-US" altLang="zh-CN" sz="2000" dirty="0" smtClean="0"/>
              <a:t>)       }</a:t>
            </a:r>
            <a:endParaRPr lang="zh-CN" altLang="zh-CN" sz="2000" dirty="0"/>
          </a:p>
          <a:p>
            <a:r>
              <a:rPr lang="en-US" altLang="zh-CN" sz="2000" dirty="0"/>
              <a:t>(9</a:t>
            </a:r>
            <a:r>
              <a:rPr lang="en-US" altLang="zh-CN" sz="2000" dirty="0" smtClean="0"/>
              <a:t>)   else </a:t>
            </a:r>
            <a:r>
              <a:rPr lang="en-US" altLang="zh-CN" sz="2000" dirty="0"/>
              <a:t>if </a:t>
            </a:r>
            <a:r>
              <a:rPr lang="en-US" altLang="zh-CN" sz="2000" dirty="0" smtClean="0"/>
              <a:t>(</a:t>
            </a:r>
            <a:r>
              <a:rPr lang="en-US" altLang="zh-CN" sz="2000" dirty="0" smtClean="0">
                <a:solidFill>
                  <a:srgbClr val="FF0000"/>
                </a:solidFill>
              </a:rPr>
              <a:t>p</a:t>
            </a:r>
            <a:r>
              <a:rPr lang="zh-CN" altLang="zh-CN" sz="2000" dirty="0" smtClean="0">
                <a:solidFill>
                  <a:srgbClr val="FF0000"/>
                </a:solidFill>
              </a:rPr>
              <a:t>的</a:t>
            </a:r>
            <a:r>
              <a:rPr lang="zh-CN" altLang="zh-CN" sz="2000" dirty="0">
                <a:solidFill>
                  <a:srgbClr val="FF0000"/>
                </a:solidFill>
              </a:rPr>
              <a:t>值在栈单元</a:t>
            </a:r>
            <a:r>
              <a:rPr lang="en-US" altLang="zh-CN" sz="2000" dirty="0" err="1" smtClean="0">
                <a:solidFill>
                  <a:srgbClr val="FF0000"/>
                </a:solidFill>
              </a:rPr>
              <a:t>d</a:t>
            </a:r>
            <a:r>
              <a:rPr lang="en-US" altLang="zh-CN" sz="2000" baseline="-25000" dirty="0" err="1" smtClean="0">
                <a:solidFill>
                  <a:srgbClr val="FF0000"/>
                </a:solidFill>
              </a:rPr>
              <a:t>p</a:t>
            </a:r>
            <a:r>
              <a:rPr lang="en-US" altLang="zh-CN" sz="2000" dirty="0" smtClean="0">
                <a:solidFill>
                  <a:srgbClr val="FF0000"/>
                </a:solidFill>
              </a:rPr>
              <a:t>[SP</a:t>
            </a:r>
            <a:r>
              <a:rPr lang="en-US" altLang="zh-CN" sz="2000" dirty="0">
                <a:solidFill>
                  <a:srgbClr val="FF0000"/>
                </a:solidFill>
              </a:rPr>
              <a:t>]</a:t>
            </a:r>
            <a:r>
              <a:rPr lang="zh-CN" altLang="zh-CN" sz="2000" dirty="0">
                <a:solidFill>
                  <a:srgbClr val="FF0000"/>
                </a:solidFill>
              </a:rPr>
              <a:t>中</a:t>
            </a:r>
            <a:r>
              <a:rPr lang="en-US" altLang="zh-CN" sz="2000" dirty="0"/>
              <a:t>) {</a:t>
            </a:r>
            <a:endParaRPr lang="zh-CN" altLang="zh-CN" sz="2000" dirty="0"/>
          </a:p>
          <a:p>
            <a:r>
              <a:rPr lang="en-US" altLang="zh-CN" sz="2000" dirty="0"/>
              <a:t>(10</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smtClean="0"/>
              <a:t>d</a:t>
            </a:r>
            <a:r>
              <a:rPr lang="en-US" altLang="zh-CN" sz="2000" baseline="-25000" dirty="0" err="1" smtClean="0"/>
              <a:t>p</a:t>
            </a:r>
            <a:r>
              <a:rPr lang="en-US" altLang="zh-CN" sz="2000" dirty="0" smtClean="0"/>
              <a:t>[SP</a:t>
            </a:r>
            <a:r>
              <a:rPr lang="en-US" altLang="zh-CN" sz="2000" dirty="0"/>
              <a:t>]);</a:t>
            </a:r>
            <a:endParaRPr lang="zh-CN" altLang="zh-CN" sz="2000" dirty="0"/>
          </a:p>
          <a:p>
            <a:r>
              <a:rPr lang="en-US" altLang="zh-CN" sz="2000" dirty="0"/>
              <a:t>(11</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smtClean="0"/>
              <a:t>@L);</a:t>
            </a:r>
            <a:endParaRPr lang="zh-CN" altLang="zh-CN" sz="2000" dirty="0"/>
          </a:p>
          <a:p>
            <a:r>
              <a:rPr lang="en-US" altLang="zh-CN" sz="2000" dirty="0"/>
              <a:t>(12</a:t>
            </a:r>
            <a:r>
              <a:rPr lang="en-US" altLang="zh-CN" sz="2000" dirty="0" smtClean="0"/>
              <a:t>) }</a:t>
            </a:r>
            <a:endParaRPr kumimoji="1" lang="zh-CN" altLang="en-US" sz="2000" b="1" u="none" strike="noStrike" cap="none" normalizeH="0" baseline="0" dirty="0" smtClean="0">
              <a:ln>
                <a:noFill/>
              </a:ln>
              <a:solidFill>
                <a:schemeClr val="tx1"/>
              </a:solidFill>
              <a:effectLst/>
            </a:endParaRPr>
          </a:p>
        </p:txBody>
      </p:sp>
      <p:sp>
        <p:nvSpPr>
          <p:cNvPr id="33" name="矩形 32"/>
          <p:cNvSpPr/>
          <p:nvPr/>
        </p:nvSpPr>
        <p:spPr bwMode="auto">
          <a:xfrm>
            <a:off x="4526995" y="2573905"/>
            <a:ext cx="4481990" cy="405045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smtClean="0"/>
              <a:t>*p:=a</a:t>
            </a:r>
            <a:r>
              <a:rPr lang="zh-CN" altLang="zh-CN" sz="2000" dirty="0" smtClean="0"/>
              <a:t>的</a:t>
            </a:r>
            <a:r>
              <a:rPr lang="zh-CN" altLang="zh-CN" sz="2000" dirty="0"/>
              <a:t>代码生成过程如下。</a:t>
            </a:r>
          </a:p>
          <a:p>
            <a:r>
              <a:rPr lang="en-US" altLang="zh-CN" sz="2000" dirty="0" smtClean="0"/>
              <a:t>(1)    L</a:t>
            </a:r>
            <a:r>
              <a:rPr lang="en-US" altLang="zh-CN" sz="2000" dirty="0"/>
              <a:t>:=</a:t>
            </a:r>
            <a:r>
              <a:rPr lang="en-US" altLang="zh-CN" sz="2000" dirty="0" smtClean="0"/>
              <a:t>getreg(*p:=a); </a:t>
            </a:r>
            <a:r>
              <a:rPr lang="en-US" altLang="zh-CN" sz="2000" dirty="0"/>
              <a:t>		</a:t>
            </a:r>
          </a:p>
          <a:p>
            <a:r>
              <a:rPr lang="en-US" altLang="zh-CN" sz="2000" dirty="0" smtClean="0"/>
              <a:t>(</a:t>
            </a:r>
            <a:r>
              <a:rPr lang="en-US" altLang="zh-CN" sz="2000" dirty="0"/>
              <a:t>2</a:t>
            </a:r>
            <a:r>
              <a:rPr lang="en-US" altLang="zh-CN" sz="2000" dirty="0" smtClean="0"/>
              <a:t>)    </a:t>
            </a:r>
            <a:r>
              <a:rPr lang="zh-CN" altLang="zh-CN" sz="2000" dirty="0" smtClean="0"/>
              <a:t>查看名字</a:t>
            </a:r>
            <a:r>
              <a:rPr lang="en-US" altLang="zh-CN" sz="2000" dirty="0" smtClean="0"/>
              <a:t> p </a:t>
            </a:r>
            <a:r>
              <a:rPr lang="zh-CN" altLang="zh-CN" sz="2000" dirty="0" smtClean="0"/>
              <a:t>的</a:t>
            </a:r>
            <a:r>
              <a:rPr lang="zh-CN" altLang="zh-CN" sz="2000" dirty="0"/>
              <a:t>地址描述符</a:t>
            </a:r>
            <a:r>
              <a:rPr lang="en-US" altLang="zh-CN" sz="2000" dirty="0"/>
              <a:t>;</a:t>
            </a:r>
            <a:endParaRPr lang="zh-CN" altLang="zh-CN" sz="2000" dirty="0"/>
          </a:p>
          <a:p>
            <a:r>
              <a:rPr lang="en-US" altLang="zh-CN" sz="2000" dirty="0"/>
              <a:t>(3</a:t>
            </a:r>
            <a:r>
              <a:rPr lang="en-US" altLang="zh-CN" sz="2000" dirty="0" smtClean="0"/>
              <a:t>)    if ( </a:t>
            </a:r>
            <a:r>
              <a:rPr lang="en-US" altLang="zh-CN" sz="2000" dirty="0" smtClean="0">
                <a:solidFill>
                  <a:srgbClr val="FF0000"/>
                </a:solidFill>
              </a:rPr>
              <a:t>p</a:t>
            </a:r>
            <a:r>
              <a:rPr lang="zh-CN" altLang="zh-CN" sz="2000" dirty="0" smtClean="0">
                <a:solidFill>
                  <a:srgbClr val="FF0000"/>
                </a:solidFill>
              </a:rPr>
              <a:t>的</a:t>
            </a:r>
            <a:r>
              <a:rPr lang="zh-CN" altLang="zh-CN" sz="2000" dirty="0">
                <a:solidFill>
                  <a:srgbClr val="FF0000"/>
                </a:solidFill>
              </a:rPr>
              <a:t>值在寄存器</a:t>
            </a:r>
            <a:r>
              <a:rPr lang="en-US" altLang="zh-CN" sz="2000" dirty="0" err="1" smtClean="0">
                <a:solidFill>
                  <a:srgbClr val="FF0000"/>
                </a:solidFill>
              </a:rPr>
              <a:t>R</a:t>
            </a:r>
            <a:r>
              <a:rPr lang="en-US" altLang="zh-CN" sz="2000" baseline="-25000" dirty="0" err="1" smtClean="0">
                <a:solidFill>
                  <a:srgbClr val="FF0000"/>
                </a:solidFill>
              </a:rPr>
              <a:t>p</a:t>
            </a:r>
            <a:r>
              <a:rPr lang="zh-CN" altLang="zh-CN" sz="2000" dirty="0" smtClean="0">
                <a:solidFill>
                  <a:srgbClr val="FF0000"/>
                </a:solidFill>
              </a:rPr>
              <a:t>中</a:t>
            </a:r>
            <a:r>
              <a:rPr lang="en-US" altLang="zh-CN" sz="2000" dirty="0"/>
              <a:t>)</a:t>
            </a:r>
            <a:endParaRPr lang="zh-CN" altLang="zh-CN" sz="2000" dirty="0"/>
          </a:p>
          <a:p>
            <a:r>
              <a:rPr lang="en-US" altLang="zh-CN" sz="2000" dirty="0"/>
              <a:t>(4</a:t>
            </a:r>
            <a:r>
              <a:rPr lang="en-US" altLang="zh-CN" sz="2000" dirty="0" smtClean="0"/>
              <a:t>)        </a:t>
            </a:r>
            <a:r>
              <a:rPr lang="en-US" altLang="zh-CN" sz="2000" dirty="0" err="1" smtClean="0"/>
              <a:t>outcode</a:t>
            </a:r>
            <a:r>
              <a:rPr lang="en-US" altLang="zh-CN" sz="2000" dirty="0" smtClean="0"/>
              <a:t>('MOV'  @</a:t>
            </a:r>
            <a:r>
              <a:rPr lang="en-US" altLang="zh-CN" sz="2000" dirty="0" err="1" smtClean="0"/>
              <a:t>R</a:t>
            </a:r>
            <a:r>
              <a:rPr lang="en-US" altLang="zh-CN" sz="2000" baseline="-25000" dirty="0" err="1" smtClean="0"/>
              <a:t>p</a:t>
            </a:r>
            <a:r>
              <a:rPr lang="en-US" altLang="zh-CN" sz="2000" dirty="0" smtClean="0"/>
              <a:t>, a);</a:t>
            </a:r>
            <a:endParaRPr lang="zh-CN" altLang="zh-CN" sz="2000" dirty="0"/>
          </a:p>
          <a:p>
            <a:r>
              <a:rPr lang="en-US" altLang="zh-CN" sz="2000" dirty="0"/>
              <a:t>(5</a:t>
            </a:r>
            <a:r>
              <a:rPr lang="en-US" altLang="zh-CN" sz="2000" dirty="0" smtClean="0"/>
              <a:t>)    else </a:t>
            </a:r>
            <a:r>
              <a:rPr lang="en-US" altLang="zh-CN" sz="2000" dirty="0"/>
              <a:t>if </a:t>
            </a:r>
            <a:r>
              <a:rPr lang="en-US" altLang="zh-CN" sz="2000" dirty="0" smtClean="0"/>
              <a:t>(</a:t>
            </a:r>
            <a:r>
              <a:rPr lang="en-US" altLang="zh-CN" sz="2000" dirty="0" smtClean="0">
                <a:solidFill>
                  <a:srgbClr val="FF0000"/>
                </a:solidFill>
              </a:rPr>
              <a:t>p</a:t>
            </a:r>
            <a:r>
              <a:rPr lang="zh-CN" altLang="zh-CN" sz="2000" dirty="0" smtClean="0">
                <a:solidFill>
                  <a:srgbClr val="FF0000"/>
                </a:solidFill>
              </a:rPr>
              <a:t>的</a:t>
            </a:r>
            <a:r>
              <a:rPr lang="zh-CN" altLang="zh-CN" sz="2000" dirty="0">
                <a:solidFill>
                  <a:srgbClr val="FF0000"/>
                </a:solidFill>
              </a:rPr>
              <a:t>值在内存单元</a:t>
            </a:r>
            <a:r>
              <a:rPr lang="en-US" altLang="zh-CN" sz="2000" dirty="0" err="1" smtClean="0">
                <a:solidFill>
                  <a:srgbClr val="FF0000"/>
                </a:solidFill>
              </a:rPr>
              <a:t>M</a:t>
            </a:r>
            <a:r>
              <a:rPr lang="en-US" altLang="zh-CN" sz="2000" baseline="-25000" dirty="0" err="1" smtClean="0">
                <a:solidFill>
                  <a:srgbClr val="FF0000"/>
                </a:solidFill>
              </a:rPr>
              <a:t>p</a:t>
            </a:r>
            <a:r>
              <a:rPr lang="zh-CN" altLang="zh-CN" sz="2000" dirty="0" smtClean="0">
                <a:solidFill>
                  <a:srgbClr val="FF0000"/>
                </a:solidFill>
              </a:rPr>
              <a:t>中</a:t>
            </a:r>
            <a:r>
              <a:rPr lang="en-US" altLang="zh-CN" sz="2000" dirty="0"/>
              <a:t>) {</a:t>
            </a:r>
            <a:endParaRPr lang="zh-CN" altLang="zh-CN" sz="2000" dirty="0"/>
          </a:p>
          <a:p>
            <a:r>
              <a:rPr lang="en-US" altLang="zh-CN" sz="2000" dirty="0"/>
              <a:t>(6</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smtClean="0"/>
              <a:t>M</a:t>
            </a:r>
            <a:r>
              <a:rPr lang="en-US" altLang="zh-CN" sz="2000" baseline="-25000" dirty="0" err="1" smtClean="0"/>
              <a:t>p</a:t>
            </a:r>
            <a:r>
              <a:rPr lang="en-US" altLang="zh-CN" sz="2000" dirty="0" smtClean="0"/>
              <a:t>);</a:t>
            </a:r>
            <a:endParaRPr lang="zh-CN" altLang="zh-CN" sz="2000" dirty="0"/>
          </a:p>
          <a:p>
            <a:r>
              <a:rPr lang="en-US" altLang="zh-CN" sz="2000" dirty="0"/>
              <a:t>(7</a:t>
            </a:r>
            <a:r>
              <a:rPr lang="en-US" altLang="zh-CN" sz="2000" dirty="0" smtClean="0"/>
              <a:t>)        </a:t>
            </a:r>
            <a:r>
              <a:rPr lang="en-US" altLang="zh-CN" sz="2000" dirty="0" err="1" smtClean="0"/>
              <a:t>outcode</a:t>
            </a:r>
            <a:r>
              <a:rPr lang="en-US" altLang="zh-CN" sz="2000" dirty="0" smtClean="0"/>
              <a:t>('MOV'  @L, a);</a:t>
            </a:r>
            <a:endParaRPr lang="zh-CN" altLang="zh-CN" sz="2000" dirty="0"/>
          </a:p>
          <a:p>
            <a:r>
              <a:rPr lang="en-US" altLang="zh-CN" sz="2000" dirty="0"/>
              <a:t>(8</a:t>
            </a:r>
            <a:r>
              <a:rPr lang="en-US" altLang="zh-CN" sz="2000" dirty="0" smtClean="0"/>
              <a:t>)        }</a:t>
            </a:r>
            <a:endParaRPr lang="zh-CN" altLang="zh-CN" sz="2000" dirty="0"/>
          </a:p>
          <a:p>
            <a:r>
              <a:rPr lang="en-US" altLang="zh-CN" sz="2000" dirty="0"/>
              <a:t>(9</a:t>
            </a:r>
            <a:r>
              <a:rPr lang="en-US" altLang="zh-CN" sz="2000" dirty="0" smtClean="0"/>
              <a:t>)    else </a:t>
            </a:r>
            <a:r>
              <a:rPr lang="en-US" altLang="zh-CN" sz="2000" dirty="0"/>
              <a:t>if </a:t>
            </a:r>
            <a:r>
              <a:rPr lang="en-US" altLang="zh-CN" sz="2000" dirty="0" smtClean="0"/>
              <a:t>(</a:t>
            </a:r>
            <a:r>
              <a:rPr lang="en-US" altLang="zh-CN" sz="2000" dirty="0" smtClean="0">
                <a:solidFill>
                  <a:srgbClr val="FF0000"/>
                </a:solidFill>
              </a:rPr>
              <a:t>p</a:t>
            </a:r>
            <a:r>
              <a:rPr lang="zh-CN" altLang="zh-CN" sz="2000" dirty="0" smtClean="0">
                <a:solidFill>
                  <a:srgbClr val="FF0000"/>
                </a:solidFill>
              </a:rPr>
              <a:t>的</a:t>
            </a:r>
            <a:r>
              <a:rPr lang="zh-CN" altLang="zh-CN" sz="2000" dirty="0">
                <a:solidFill>
                  <a:srgbClr val="FF0000"/>
                </a:solidFill>
              </a:rPr>
              <a:t>值在栈单元</a:t>
            </a:r>
            <a:r>
              <a:rPr lang="en-US" altLang="zh-CN" sz="2000" dirty="0" err="1" smtClean="0">
                <a:solidFill>
                  <a:srgbClr val="FF0000"/>
                </a:solidFill>
              </a:rPr>
              <a:t>d</a:t>
            </a:r>
            <a:r>
              <a:rPr lang="en-US" altLang="zh-CN" sz="2000" baseline="-25000" dirty="0" err="1" smtClean="0">
                <a:solidFill>
                  <a:srgbClr val="FF0000"/>
                </a:solidFill>
              </a:rPr>
              <a:t>p</a:t>
            </a:r>
            <a:r>
              <a:rPr lang="en-US" altLang="zh-CN" sz="2000" dirty="0" smtClean="0">
                <a:solidFill>
                  <a:srgbClr val="FF0000"/>
                </a:solidFill>
              </a:rPr>
              <a:t>[SP</a:t>
            </a:r>
            <a:r>
              <a:rPr lang="en-US" altLang="zh-CN" sz="2000" dirty="0">
                <a:solidFill>
                  <a:srgbClr val="FF0000"/>
                </a:solidFill>
              </a:rPr>
              <a:t>]</a:t>
            </a:r>
            <a:r>
              <a:rPr lang="zh-CN" altLang="zh-CN" sz="2000" dirty="0">
                <a:solidFill>
                  <a:srgbClr val="FF0000"/>
                </a:solidFill>
              </a:rPr>
              <a:t>中</a:t>
            </a:r>
            <a:r>
              <a:rPr lang="en-US" altLang="zh-CN" sz="2000" dirty="0"/>
              <a:t>) {</a:t>
            </a:r>
            <a:endParaRPr lang="zh-CN" altLang="zh-CN" sz="2000" dirty="0"/>
          </a:p>
          <a:p>
            <a:r>
              <a:rPr lang="en-US" altLang="zh-CN" sz="2000" dirty="0"/>
              <a:t>(10</a:t>
            </a:r>
            <a:r>
              <a:rPr lang="en-US" altLang="zh-CN" sz="2000" dirty="0" smtClean="0"/>
              <a:t>)      </a:t>
            </a:r>
            <a:r>
              <a:rPr lang="en-US" altLang="zh-CN" sz="2000" dirty="0" err="1" smtClean="0"/>
              <a:t>outcode</a:t>
            </a:r>
            <a:r>
              <a:rPr lang="en-US" altLang="zh-CN" sz="2000" dirty="0" smtClean="0"/>
              <a:t>('MOV'  </a:t>
            </a:r>
            <a:r>
              <a:rPr lang="en-US" altLang="zh-CN" sz="2000" dirty="0"/>
              <a:t>L, </a:t>
            </a:r>
            <a:r>
              <a:rPr lang="en-US" altLang="zh-CN" sz="2000" dirty="0" err="1" smtClean="0"/>
              <a:t>d</a:t>
            </a:r>
            <a:r>
              <a:rPr lang="en-US" altLang="zh-CN" sz="2000" baseline="-25000" dirty="0" err="1" smtClean="0"/>
              <a:t>p</a:t>
            </a:r>
            <a:r>
              <a:rPr lang="en-US" altLang="zh-CN" sz="2000" dirty="0" smtClean="0"/>
              <a:t>[SP</a:t>
            </a:r>
            <a:r>
              <a:rPr lang="en-US" altLang="zh-CN" sz="2000" dirty="0"/>
              <a:t>]);</a:t>
            </a:r>
            <a:endParaRPr lang="zh-CN" altLang="zh-CN" sz="2000" dirty="0"/>
          </a:p>
          <a:p>
            <a:r>
              <a:rPr lang="en-US" altLang="zh-CN" sz="2000" dirty="0"/>
              <a:t>(11</a:t>
            </a:r>
            <a:r>
              <a:rPr lang="en-US" altLang="zh-CN" sz="2000" dirty="0" smtClean="0"/>
              <a:t>)      </a:t>
            </a:r>
            <a:r>
              <a:rPr lang="en-US" altLang="zh-CN" sz="2000" dirty="0" err="1" smtClean="0"/>
              <a:t>outcode</a:t>
            </a:r>
            <a:r>
              <a:rPr lang="en-US" altLang="zh-CN" sz="2000" dirty="0" smtClean="0"/>
              <a:t>('MOV'  @L, a);</a:t>
            </a:r>
            <a:endParaRPr lang="zh-CN" altLang="zh-CN" sz="2000" dirty="0"/>
          </a:p>
          <a:p>
            <a:r>
              <a:rPr lang="en-US" altLang="zh-CN" sz="2000" dirty="0"/>
              <a:t>(12</a:t>
            </a:r>
            <a:r>
              <a:rPr lang="en-US" altLang="zh-CN" sz="2000" dirty="0" smtClean="0"/>
              <a:t>)  }</a:t>
            </a:r>
            <a:endParaRPr kumimoji="1" lang="zh-CN" altLang="en-US" sz="2000" b="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126051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4005">
                                            <p:txEl>
                                              <p:pRg st="0" end="0"/>
                                            </p:txEl>
                                          </p:spTgt>
                                        </p:tgtEl>
                                        <p:attrNameLst>
                                          <p:attrName>style.visibility</p:attrName>
                                        </p:attrNameLst>
                                      </p:cBhvr>
                                      <p:to>
                                        <p:strVal val="visible"/>
                                      </p:to>
                                    </p:set>
                                    <p:animEffect transition="in" filter="wipe(up)">
                                      <p:cBhvr>
                                        <p:cTn id="7" dur="500"/>
                                        <p:tgtEl>
                                          <p:spTgt spid="3840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4005">
                                            <p:txEl>
                                              <p:pRg st="1" end="1"/>
                                            </p:txEl>
                                          </p:spTgt>
                                        </p:tgtEl>
                                        <p:attrNameLst>
                                          <p:attrName>style.visibility</p:attrName>
                                        </p:attrNameLst>
                                      </p:cBhvr>
                                      <p:to>
                                        <p:strVal val="visible"/>
                                      </p:to>
                                    </p:set>
                                    <p:animEffect transition="in" filter="wipe(up)">
                                      <p:cBhvr>
                                        <p:cTn id="12" dur="500"/>
                                        <p:tgtEl>
                                          <p:spTgt spid="384005">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4005">
                                            <p:txEl>
                                              <p:pRg st="2" end="2"/>
                                            </p:txEl>
                                          </p:spTgt>
                                        </p:tgtEl>
                                        <p:attrNameLst>
                                          <p:attrName>style.visibility</p:attrName>
                                        </p:attrNameLst>
                                      </p:cBhvr>
                                      <p:to>
                                        <p:strVal val="visible"/>
                                      </p:to>
                                    </p:set>
                                    <p:animEffect transition="in" filter="wipe(up)">
                                      <p:cBhvr>
                                        <p:cTn id="16" dur="500"/>
                                        <p:tgtEl>
                                          <p:spTgt spid="38400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4005">
                                            <p:txEl>
                                              <p:pRg st="3" end="3"/>
                                            </p:txEl>
                                          </p:spTgt>
                                        </p:tgtEl>
                                        <p:attrNameLst>
                                          <p:attrName>style.visibility</p:attrName>
                                        </p:attrNameLst>
                                      </p:cBhvr>
                                      <p:to>
                                        <p:strVal val="visible"/>
                                      </p:to>
                                    </p:set>
                                    <p:animEffect transition="in" filter="wipe(up)">
                                      <p:cBhvr>
                                        <p:cTn id="21" dur="500"/>
                                        <p:tgtEl>
                                          <p:spTgt spid="38400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uiExpand="1" build="p" bldLvl="2" autoUpdateAnimBg="0"/>
      <p:bldP spid="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B74D79-B6A7-4331-BFA7-54744F816F66}" type="slidenum">
              <a:rPr lang="en-US" altLang="zh-CN"/>
              <a:pPr/>
              <a:t>42</a:t>
            </a:fld>
            <a:endParaRPr lang="en-US" altLang="zh-CN"/>
          </a:p>
        </p:txBody>
      </p:sp>
      <p:sp>
        <p:nvSpPr>
          <p:cNvPr id="388098" name="Rectangle 2"/>
          <p:cNvSpPr>
            <a:spLocks noGrp="1" noChangeArrowheads="1"/>
          </p:cNvSpPr>
          <p:nvPr>
            <p:ph type="body" idx="1"/>
          </p:nvPr>
        </p:nvSpPr>
        <p:spPr>
          <a:xfrm>
            <a:off x="395288" y="1043734"/>
            <a:ext cx="8497192" cy="5357065"/>
          </a:xfrm>
        </p:spPr>
        <p:txBody>
          <a:bodyPr/>
          <a:lstStyle/>
          <a:p>
            <a:r>
              <a:rPr lang="zh-CN" altLang="en-US" dirty="0" smtClean="0">
                <a:latin typeface="Times New Roman" panose="02020603050405020304" pitchFamily="18" charset="0"/>
                <a:cs typeface="Times New Roman" panose="02020603050405020304" pitchFamily="18" charset="0"/>
              </a:rPr>
              <a:t>两种形式：</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L</a:t>
            </a:r>
          </a:p>
          <a:p>
            <a:pPr lvl="1"/>
            <a:r>
              <a:rPr lang="en-US" altLang="zh-CN" dirty="0">
                <a:latin typeface="Times New Roman" panose="02020603050405020304" pitchFamily="18" charset="0"/>
                <a:cs typeface="Times New Roman" panose="02020603050405020304" pitchFamily="18" charset="0"/>
              </a:rPr>
              <a:t>if  </a:t>
            </a:r>
            <a:r>
              <a:rPr lang="en-US" altLang="zh-CN" dirty="0" smtClean="0">
                <a:latin typeface="Times New Roman" panose="02020603050405020304" pitchFamily="18" charset="0"/>
                <a:cs typeface="Times New Roman" panose="02020603050405020304" pitchFamily="18" charset="0"/>
              </a:rPr>
              <a:t>E  </a:t>
            </a:r>
            <a:r>
              <a:rPr lang="en-US" altLang="zh-CN" dirty="0" err="1">
                <a:latin typeface="Times New Roman" panose="02020603050405020304" pitchFamily="18" charset="0"/>
                <a:cs typeface="Times New Roman" panose="02020603050405020304" pitchFamily="18" charset="0"/>
              </a:rPr>
              <a:t>goto</a:t>
            </a:r>
            <a:r>
              <a:rPr lang="en-US" altLang="zh-CN" dirty="0">
                <a:latin typeface="Times New Roman" panose="02020603050405020304" pitchFamily="18" charset="0"/>
                <a:cs typeface="Times New Roman" panose="02020603050405020304" pitchFamily="18" charset="0"/>
              </a:rPr>
              <a:t> L</a:t>
            </a:r>
          </a:p>
          <a:p>
            <a:r>
              <a:rPr lang="zh-CN" altLang="zh-CN" dirty="0">
                <a:latin typeface="Times New Roman" panose="02020603050405020304" pitchFamily="18" charset="0"/>
                <a:cs typeface="Times New Roman" panose="02020603050405020304" pitchFamily="18" charset="0"/>
              </a:rPr>
              <a:t>假设</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所标识的三地址语句的目标代码首地址为</a:t>
            </a:r>
            <a:r>
              <a:rPr lang="en-US" altLang="zh-CN"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sym typeface="Symbol"/>
              </a:rPr>
              <a:t></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zh-CN" dirty="0" smtClean="0">
                <a:latin typeface="Times New Roman" panose="02020603050405020304" pitchFamily="18" charset="0"/>
                <a:cs typeface="Times New Roman" panose="02020603050405020304" pitchFamily="18" charset="0"/>
              </a:rPr>
              <a:t>对于</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，生成的目标代码</a:t>
            </a:r>
            <a:r>
              <a:rPr lang="zh-CN" altLang="zh-CN"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 JMP </a:t>
            </a:r>
            <a:r>
              <a:rPr lang="en-US" altLang="zh-CN" dirty="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sym typeface="Symbol"/>
              </a:rPr>
              <a:t></a:t>
            </a:r>
          </a:p>
          <a:p>
            <a:pPr lvl="1"/>
            <a:r>
              <a:rPr lang="zh-CN" altLang="zh-CN" dirty="0" smtClean="0">
                <a:latin typeface="Times New Roman" panose="02020603050405020304" pitchFamily="18" charset="0"/>
                <a:cs typeface="Times New Roman" panose="02020603050405020304" pitchFamily="18" charset="0"/>
              </a:rPr>
              <a:t>如果</a:t>
            </a:r>
            <a:r>
              <a:rPr lang="zh-CN" altLang="zh-CN" dirty="0">
                <a:latin typeface="Times New Roman" panose="02020603050405020304" pitchFamily="18" charset="0"/>
                <a:cs typeface="Times New Roman" panose="02020603050405020304" pitchFamily="18" charset="0"/>
              </a:rPr>
              <a:t>在处</a:t>
            </a:r>
            <a:r>
              <a:rPr lang="zh-CN" altLang="zh-CN" dirty="0" smtClean="0">
                <a:latin typeface="Times New Roman" panose="02020603050405020304" pitchFamily="18" charset="0"/>
                <a:cs typeface="Times New Roman" panose="02020603050405020304" pitchFamily="18" charset="0"/>
              </a:rPr>
              <a:t>理该</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goto</a:t>
            </a:r>
            <a:r>
              <a:rPr lang="zh-CN" altLang="zh-CN" dirty="0">
                <a:latin typeface="Times New Roman" panose="02020603050405020304" pitchFamily="18" charset="0"/>
                <a:cs typeface="Times New Roman" panose="02020603050405020304" pitchFamily="18" charset="0"/>
              </a:rPr>
              <a:t>语句时，地址</a:t>
            </a:r>
            <a:r>
              <a:rPr lang="en-US" altLang="zh-CN"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sym typeface="Symbol"/>
              </a:rPr>
              <a:t></a:t>
            </a:r>
            <a:r>
              <a:rPr lang="zh-CN" altLang="zh-CN" dirty="0">
                <a:latin typeface="Times New Roman" panose="02020603050405020304" pitchFamily="18" charset="0"/>
                <a:cs typeface="Times New Roman" panose="02020603050405020304" pitchFamily="18" charset="0"/>
              </a:rPr>
              <a:t>已经存在，则直接产生完整的目标指令即</a:t>
            </a:r>
            <a:r>
              <a:rPr lang="zh-CN" altLang="zh-CN" dirty="0" smtClean="0">
                <a:latin typeface="Times New Roman" panose="02020603050405020304" pitchFamily="18" charset="0"/>
                <a:cs typeface="Times New Roman" panose="02020603050405020304" pitchFamily="18" charset="0"/>
              </a:rPr>
              <a:t>可</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否则</a:t>
            </a:r>
            <a:r>
              <a:rPr lang="zh-CN" altLang="zh-CN" dirty="0">
                <a:latin typeface="Times New Roman" panose="02020603050405020304" pitchFamily="18" charset="0"/>
                <a:cs typeface="Times New Roman" panose="02020603050405020304" pitchFamily="18" charset="0"/>
              </a:rPr>
              <a:t>，需要先生成没有目标地址的</a:t>
            </a:r>
            <a:r>
              <a:rPr lang="en-US" altLang="zh-CN" dirty="0">
                <a:latin typeface="Times New Roman" panose="02020603050405020304" pitchFamily="18" charset="0"/>
                <a:cs typeface="Times New Roman" panose="02020603050405020304" pitchFamily="18" charset="0"/>
              </a:rPr>
              <a:t>JMP</a:t>
            </a:r>
            <a:r>
              <a:rPr lang="zh-CN" altLang="zh-CN" dirty="0">
                <a:latin typeface="Times New Roman" panose="02020603050405020304" pitchFamily="18" charset="0"/>
                <a:cs typeface="Times New Roman" panose="02020603050405020304" pitchFamily="18" charset="0"/>
              </a:rPr>
              <a:t>指令，待</a:t>
            </a:r>
            <a:r>
              <a:rPr lang="en-US" altLang="zh-CN"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sym typeface="Symbol"/>
              </a:rPr>
              <a:t></a:t>
            </a:r>
            <a:r>
              <a:rPr lang="zh-CN" altLang="zh-CN" dirty="0">
                <a:latin typeface="Times New Roman" panose="02020603050405020304" pitchFamily="18" charset="0"/>
                <a:cs typeface="Times New Roman" panose="02020603050405020304" pitchFamily="18" charset="0"/>
              </a:rPr>
              <a:t>确定后再回填</a:t>
            </a:r>
            <a:r>
              <a:rPr lang="zh-CN"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sp>
        <p:nvSpPr>
          <p:cNvPr id="388099" name="Rectangle 3"/>
          <p:cNvSpPr>
            <a:spLocks noGrp="1" noChangeArrowheads="1"/>
          </p:cNvSpPr>
          <p:nvPr>
            <p:ph type="title"/>
          </p:nvPr>
        </p:nvSpPr>
        <p:spPr>
          <a:xfrm>
            <a:off x="304800" y="152400"/>
            <a:ext cx="8610600" cy="669925"/>
          </a:xfrm>
          <a:noFill/>
          <a:ln/>
        </p:spPr>
        <p:txBody>
          <a:bodyPr/>
          <a:lstStyle/>
          <a:p>
            <a:r>
              <a:rPr lang="en-US" altLang="zh-CN" dirty="0" smtClean="0">
                <a:latin typeface="Verdana" pitchFamily="34" charset="0"/>
              </a:rPr>
              <a:t>3. </a:t>
            </a:r>
            <a:r>
              <a:rPr lang="zh-CN" altLang="en-US" dirty="0" smtClean="0">
                <a:latin typeface="Verdana" pitchFamily="34" charset="0"/>
              </a:rPr>
              <a:t>转移语句</a:t>
            </a:r>
            <a:endParaRPr lang="zh-CN" altLang="en-US" dirty="0">
              <a:latin typeface="Verdana"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Effect transition="in" filter="wipe(up)">
                                      <p:cBhvr>
                                        <p:cTn id="7" dur="500"/>
                                        <p:tgtEl>
                                          <p:spTgt spid="38809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8098">
                                            <p:txEl>
                                              <p:pRg st="1" end="1"/>
                                            </p:txEl>
                                          </p:spTgt>
                                        </p:tgtEl>
                                        <p:attrNameLst>
                                          <p:attrName>style.visibility</p:attrName>
                                        </p:attrNameLst>
                                      </p:cBhvr>
                                      <p:to>
                                        <p:strVal val="visible"/>
                                      </p:to>
                                    </p:set>
                                    <p:animEffect transition="in" filter="wipe(up)">
                                      <p:cBhvr>
                                        <p:cTn id="11" dur="500"/>
                                        <p:tgtEl>
                                          <p:spTgt spid="388098">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8098">
                                            <p:txEl>
                                              <p:pRg st="2" end="2"/>
                                            </p:txEl>
                                          </p:spTgt>
                                        </p:tgtEl>
                                        <p:attrNameLst>
                                          <p:attrName>style.visibility</p:attrName>
                                        </p:attrNameLst>
                                      </p:cBhvr>
                                      <p:to>
                                        <p:strVal val="visible"/>
                                      </p:to>
                                    </p:set>
                                    <p:animEffect transition="in" filter="wipe(up)">
                                      <p:cBhvr>
                                        <p:cTn id="15" dur="500"/>
                                        <p:tgtEl>
                                          <p:spTgt spid="3880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88098">
                                            <p:txEl>
                                              <p:pRg st="3" end="3"/>
                                            </p:txEl>
                                          </p:spTgt>
                                        </p:tgtEl>
                                        <p:attrNameLst>
                                          <p:attrName>style.visibility</p:attrName>
                                        </p:attrNameLst>
                                      </p:cBhvr>
                                      <p:to>
                                        <p:strVal val="visible"/>
                                      </p:to>
                                    </p:set>
                                    <p:animEffect transition="in" filter="wipe(up)">
                                      <p:cBhvr>
                                        <p:cTn id="20" dur="500"/>
                                        <p:tgtEl>
                                          <p:spTgt spid="38809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88098">
                                            <p:txEl>
                                              <p:pRg st="4" end="4"/>
                                            </p:txEl>
                                          </p:spTgt>
                                        </p:tgtEl>
                                        <p:attrNameLst>
                                          <p:attrName>style.visibility</p:attrName>
                                        </p:attrNameLst>
                                      </p:cBhvr>
                                      <p:to>
                                        <p:strVal val="visible"/>
                                      </p:to>
                                    </p:set>
                                    <p:animEffect transition="in" filter="wipe(up)">
                                      <p:cBhvr>
                                        <p:cTn id="25" dur="500"/>
                                        <p:tgtEl>
                                          <p:spTgt spid="388098">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88098">
                                            <p:txEl>
                                              <p:pRg st="5" end="5"/>
                                            </p:txEl>
                                          </p:spTgt>
                                        </p:tgtEl>
                                        <p:attrNameLst>
                                          <p:attrName>style.visibility</p:attrName>
                                        </p:attrNameLst>
                                      </p:cBhvr>
                                      <p:to>
                                        <p:strVal val="visible"/>
                                      </p:to>
                                    </p:set>
                                    <p:animEffect transition="in" filter="wipe(up)">
                                      <p:cBhvr>
                                        <p:cTn id="29" dur="500"/>
                                        <p:tgtEl>
                                          <p:spTgt spid="388098">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88098">
                                            <p:txEl>
                                              <p:pRg st="6" end="6"/>
                                            </p:txEl>
                                          </p:spTgt>
                                        </p:tgtEl>
                                        <p:attrNameLst>
                                          <p:attrName>style.visibility</p:attrName>
                                        </p:attrNameLst>
                                      </p:cBhvr>
                                      <p:to>
                                        <p:strVal val="visible"/>
                                      </p:to>
                                    </p:set>
                                    <p:animEffect transition="in" filter="wipe(up)">
                                      <p:cBhvr>
                                        <p:cTn id="33" dur="500"/>
                                        <p:tgtEl>
                                          <p:spTgt spid="3880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uiExpand="1"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B74D79-B6A7-4331-BFA7-54744F816F66}" type="slidenum">
              <a:rPr lang="en-US" altLang="zh-CN"/>
              <a:pPr/>
              <a:t>43</a:t>
            </a:fld>
            <a:endParaRPr lang="en-US" altLang="zh-CN"/>
          </a:p>
        </p:txBody>
      </p:sp>
      <p:sp>
        <p:nvSpPr>
          <p:cNvPr id="388098" name="Rectangle 2"/>
          <p:cNvSpPr>
            <a:spLocks noGrp="1" noChangeArrowheads="1"/>
          </p:cNvSpPr>
          <p:nvPr>
            <p:ph type="body" idx="1"/>
          </p:nvPr>
        </p:nvSpPr>
        <p:spPr>
          <a:xfrm>
            <a:off x="395288" y="998730"/>
            <a:ext cx="8335962" cy="5402070"/>
          </a:xfrm>
        </p:spPr>
        <p:txBody>
          <a:bodyPr/>
          <a:lstStyle/>
          <a:p>
            <a:r>
              <a:rPr lang="zh-CN" altLang="en-US" dirty="0" smtClean="0">
                <a:latin typeface="Times New Roman" panose="02020603050405020304" pitchFamily="18" charset="0"/>
                <a:cs typeface="Times New Roman" panose="02020603050405020304" pitchFamily="18" charset="0"/>
              </a:rPr>
              <a:t>对于 </a:t>
            </a:r>
            <a:r>
              <a:rPr lang="en-US" altLang="zh-CN" dirty="0" smtClean="0">
                <a:latin typeface="Times New Roman" panose="02020603050405020304" pitchFamily="18" charset="0"/>
                <a:cs typeface="Times New Roman" panose="02020603050405020304" pitchFamily="18" charset="0"/>
              </a:rPr>
              <a:t>if E </a:t>
            </a:r>
            <a:r>
              <a:rPr lang="en-US" altLang="zh-CN" dirty="0" err="1">
                <a:latin typeface="Times New Roman" panose="02020603050405020304" pitchFamily="18" charset="0"/>
                <a:cs typeface="Times New Roman" panose="02020603050405020304" pitchFamily="18" charset="0"/>
              </a:rPr>
              <a:t>goto</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，两种实现方式</a:t>
            </a:r>
            <a:endParaRPr lang="en-US" altLang="zh-CN" dirty="0" smtClean="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当目标寄存器的值满足以下几个条件之一时产生转移：结果为负、为零、为正、非负、非零或非正</a:t>
            </a:r>
            <a:r>
              <a:rPr lang="zh-CN"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2"/>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结果送入寄存器</a:t>
            </a:r>
            <a:r>
              <a:rPr lang="en-US" altLang="zh-CN" sz="2400" dirty="0">
                <a:latin typeface="Times New Roman" panose="02020603050405020304" pitchFamily="18" charset="0"/>
                <a:cs typeface="Times New Roman" panose="02020603050405020304" pitchFamily="18" charset="0"/>
              </a:rPr>
              <a:t>R</a:t>
            </a:r>
          </a:p>
          <a:p>
            <a:pPr lvl="2"/>
            <a:r>
              <a:rPr lang="zh-CN" altLang="en-US" sz="2400" dirty="0">
                <a:latin typeface="Times New Roman" panose="02020603050405020304" pitchFamily="18" charset="0"/>
                <a:cs typeface="Times New Roman" panose="02020603050405020304" pitchFamily="18" charset="0"/>
              </a:rPr>
              <a:t>判断</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的值为正、负、还是零</a:t>
            </a:r>
          </a:p>
          <a:p>
            <a:pPr lvl="2"/>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为真，</a:t>
            </a:r>
            <a:r>
              <a:rPr lang="zh-CN" altLang="en-US" sz="2400" dirty="0">
                <a:latin typeface="Times New Roman" panose="02020603050405020304" pitchFamily="18" charset="0"/>
                <a:cs typeface="Times New Roman" panose="02020603050405020304" pitchFamily="18" charset="0"/>
              </a:rPr>
              <a:t>则转移</a:t>
            </a:r>
            <a:r>
              <a:rPr lang="zh-CN" altLang="en-US" sz="2400" dirty="0" smtClean="0">
                <a:latin typeface="Times New Roman" panose="02020603050405020304" pitchFamily="18" charset="0"/>
                <a:cs typeface="Times New Roman" panose="02020603050405020304" pitchFamily="18" charset="0"/>
              </a:rPr>
              <a:t>到 </a:t>
            </a:r>
            <a:r>
              <a:rPr lang="en-US" altLang="zh-CN" sz="2400" dirty="0" smtClean="0">
                <a:latin typeface="Times New Roman" panose="02020603050405020304" pitchFamily="18" charset="0"/>
                <a:cs typeface="Times New Roman" panose="02020603050405020304" pitchFamily="18" charset="0"/>
              </a:rPr>
              <a:t>L</a:t>
            </a:r>
            <a:endParaRPr lang="en-US" altLang="zh-CN" sz="2400"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利用</a:t>
            </a:r>
            <a:r>
              <a:rPr lang="zh-CN" altLang="en-US" dirty="0" smtClean="0">
                <a:latin typeface="Times New Roman" panose="02020603050405020304" pitchFamily="18" charset="0"/>
                <a:cs typeface="Times New Roman" panose="02020603050405020304" pitchFamily="18" charset="0"/>
              </a:rPr>
              <a:t>条件码指示计算</a:t>
            </a:r>
            <a:r>
              <a:rPr lang="zh-CN" altLang="en-US" dirty="0">
                <a:latin typeface="Times New Roman" panose="02020603050405020304" pitchFamily="18" charset="0"/>
                <a:cs typeface="Times New Roman" panose="02020603050405020304" pitchFamily="18" charset="0"/>
              </a:rPr>
              <a:t>结果或存入</a:t>
            </a:r>
            <a:r>
              <a:rPr lang="zh-CN" altLang="en-US" dirty="0" smtClean="0">
                <a:latin typeface="Times New Roman" panose="02020603050405020304" pitchFamily="18" charset="0"/>
                <a:cs typeface="Times New Roman" panose="02020603050405020304" pitchFamily="18" charset="0"/>
              </a:rPr>
              <a:t>寄存器的</a:t>
            </a:r>
            <a:r>
              <a:rPr lang="zh-CN" altLang="en-US" dirty="0">
                <a:latin typeface="Times New Roman" panose="02020603050405020304" pitchFamily="18" charset="0"/>
                <a:cs typeface="Times New Roman" panose="02020603050405020304" pitchFamily="18" charset="0"/>
              </a:rPr>
              <a:t>值为正、负、还是</a:t>
            </a:r>
            <a:r>
              <a:rPr lang="zh-CN" altLang="en-US" dirty="0" smtClean="0">
                <a:latin typeface="Times New Roman" panose="02020603050405020304" pitchFamily="18" charset="0"/>
                <a:cs typeface="Times New Roman" panose="02020603050405020304" pitchFamily="18" charset="0"/>
              </a:rPr>
              <a:t>零。</a:t>
            </a:r>
            <a:endParaRPr lang="en-US" altLang="zh-CN"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如</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if  a&lt;b  </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a:t>
            </a:r>
          </a:p>
          <a:p>
            <a:r>
              <a:rPr lang="zh-CN" altLang="en-US" dirty="0" smtClean="0">
                <a:solidFill>
                  <a:srgbClr val="0000FF"/>
                </a:solidFill>
                <a:latin typeface="Times New Roman" panose="02020603050405020304" pitchFamily="18" charset="0"/>
                <a:cs typeface="Times New Roman" panose="02020603050405020304" pitchFamily="18" charset="0"/>
              </a:rPr>
              <a:t>对于如下的</a:t>
            </a:r>
            <a:r>
              <a:rPr lang="zh-CN" altLang="zh-CN" dirty="0" smtClean="0">
                <a:solidFill>
                  <a:srgbClr val="0000FF"/>
                </a:solidFill>
                <a:latin typeface="Times New Roman" panose="02020603050405020304" pitchFamily="18" charset="0"/>
                <a:cs typeface="Times New Roman" panose="02020603050405020304" pitchFamily="18" charset="0"/>
              </a:rPr>
              <a:t>语句</a:t>
            </a:r>
            <a:r>
              <a:rPr lang="zh-CN" altLang="zh-CN" dirty="0">
                <a:solidFill>
                  <a:srgbClr val="0000FF"/>
                </a:solidFill>
                <a:latin typeface="Times New Roman" panose="02020603050405020304" pitchFamily="18" charset="0"/>
                <a:cs typeface="Times New Roman" panose="02020603050405020304" pitchFamily="18" charset="0"/>
              </a:rPr>
              <a:t>序列</a:t>
            </a:r>
          </a:p>
          <a:p>
            <a:pPr lvl="2">
              <a:buFontTx/>
              <a:buNone/>
            </a:pPr>
            <a:r>
              <a:rPr lang="en-US" altLang="zh-CN" sz="2400" dirty="0">
                <a:solidFill>
                  <a:srgbClr val="0000FF"/>
                </a:solidFill>
                <a:latin typeface="Times New Roman" panose="02020603050405020304" pitchFamily="18" charset="0"/>
                <a:cs typeface="Times New Roman" panose="02020603050405020304" pitchFamily="18" charset="0"/>
              </a:rPr>
              <a:t>x:=</a:t>
            </a:r>
            <a:r>
              <a:rPr lang="en-US" altLang="zh-CN" sz="2400" dirty="0" smtClean="0">
                <a:solidFill>
                  <a:srgbClr val="0000FF"/>
                </a:solidFill>
                <a:latin typeface="Times New Roman" panose="02020603050405020304" pitchFamily="18" charset="0"/>
                <a:cs typeface="Times New Roman" panose="02020603050405020304" pitchFamily="18" charset="0"/>
              </a:rPr>
              <a:t>a-b</a:t>
            </a:r>
            <a:endParaRPr lang="en-US" altLang="zh-CN" sz="2400" dirty="0">
              <a:solidFill>
                <a:srgbClr val="0000FF"/>
              </a:solidFill>
              <a:latin typeface="Times New Roman" panose="02020603050405020304" pitchFamily="18" charset="0"/>
              <a:cs typeface="Times New Roman" panose="02020603050405020304" pitchFamily="18" charset="0"/>
            </a:endParaRPr>
          </a:p>
          <a:p>
            <a:pPr lvl="2">
              <a:buFontTx/>
              <a:buNone/>
            </a:pPr>
            <a:r>
              <a:rPr lang="en-US" altLang="zh-CN" sz="2400" dirty="0">
                <a:solidFill>
                  <a:srgbClr val="0000FF"/>
                </a:solidFill>
                <a:latin typeface="Times New Roman" panose="02020603050405020304" pitchFamily="18" charset="0"/>
                <a:cs typeface="Times New Roman" panose="02020603050405020304" pitchFamily="18" charset="0"/>
              </a:rPr>
              <a:t>if  x&lt;0  </a:t>
            </a:r>
            <a:r>
              <a:rPr lang="en-US" altLang="zh-CN" sz="2400" dirty="0" err="1">
                <a:solidFill>
                  <a:srgbClr val="0000FF"/>
                </a:solidFill>
                <a:latin typeface="Times New Roman" panose="02020603050405020304" pitchFamily="18" charset="0"/>
                <a:cs typeface="Times New Roman" panose="02020603050405020304" pitchFamily="18" charset="0"/>
              </a:rPr>
              <a:t>goto</a:t>
            </a:r>
            <a:r>
              <a:rPr lang="en-US" altLang="zh-CN" sz="2400" dirty="0">
                <a:solidFill>
                  <a:srgbClr val="0000FF"/>
                </a:solidFill>
                <a:latin typeface="Times New Roman" panose="02020603050405020304" pitchFamily="18" charset="0"/>
                <a:cs typeface="Times New Roman" panose="02020603050405020304" pitchFamily="18" charset="0"/>
              </a:rPr>
              <a:t>  L</a:t>
            </a:r>
            <a:endParaRPr lang="en-US" altLang="zh-CN" sz="2400" dirty="0">
              <a:latin typeface="Times New Roman" panose="02020603050405020304" pitchFamily="18" charset="0"/>
              <a:cs typeface="Times New Roman" panose="02020603050405020304" pitchFamily="18" charset="0"/>
            </a:endParaRPr>
          </a:p>
        </p:txBody>
      </p:sp>
      <p:sp>
        <p:nvSpPr>
          <p:cNvPr id="388099" name="Rectangle 3"/>
          <p:cNvSpPr>
            <a:spLocks noGrp="1" noChangeArrowheads="1"/>
          </p:cNvSpPr>
          <p:nvPr>
            <p:ph type="title"/>
          </p:nvPr>
        </p:nvSpPr>
        <p:spPr>
          <a:xfrm>
            <a:off x="304800" y="152400"/>
            <a:ext cx="8610600" cy="669925"/>
          </a:xfrm>
          <a:noFill/>
          <a:ln/>
        </p:spPr>
        <p:txBody>
          <a:bodyPr/>
          <a:lstStyle/>
          <a:p>
            <a:r>
              <a:rPr lang="zh-CN" altLang="en-US" dirty="0" smtClean="0">
                <a:latin typeface="Verdana" pitchFamily="34" charset="0"/>
              </a:rPr>
              <a:t>转移语句（续）</a:t>
            </a:r>
            <a:endParaRPr lang="zh-CN" altLang="en-US" dirty="0">
              <a:latin typeface="Verdana" pitchFamily="34" charset="0"/>
            </a:endParaRPr>
          </a:p>
        </p:txBody>
      </p:sp>
      <p:sp>
        <p:nvSpPr>
          <p:cNvPr id="388100" name="AutoShape 4"/>
          <p:cNvSpPr>
            <a:spLocks noChangeArrowheads="1"/>
          </p:cNvSpPr>
          <p:nvPr/>
        </p:nvSpPr>
        <p:spPr bwMode="auto">
          <a:xfrm>
            <a:off x="6417205" y="5049180"/>
            <a:ext cx="2223206" cy="1665185"/>
          </a:xfrm>
          <a:prstGeom prst="wedgeRoundRectCallout">
            <a:avLst>
              <a:gd name="adj1" fmla="val -162240"/>
              <a:gd name="adj2" fmla="val -6440"/>
              <a:gd name="adj3" fmla="val 16667"/>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ea typeface="宋体" pitchFamily="2" charset="-122"/>
              </a:rPr>
              <a:t>MOV R</a:t>
            </a:r>
            <a:r>
              <a:rPr lang="en-US" altLang="zh-CN" baseline="-25000" dirty="0" smtClean="0">
                <a:ea typeface="宋体" pitchFamily="2" charset="-122"/>
              </a:rPr>
              <a:t>0</a:t>
            </a:r>
            <a:r>
              <a:rPr lang="en-US" altLang="zh-CN" dirty="0" smtClean="0">
                <a:ea typeface="宋体" pitchFamily="2" charset="-122"/>
              </a:rPr>
              <a:t>, a</a:t>
            </a:r>
          </a:p>
          <a:p>
            <a:r>
              <a:rPr lang="en-US" altLang="zh-CN" dirty="0" smtClean="0">
                <a:ea typeface="宋体" pitchFamily="2" charset="-122"/>
              </a:rPr>
              <a:t>SUB  R</a:t>
            </a:r>
            <a:r>
              <a:rPr lang="en-US" altLang="zh-CN" baseline="-25000" dirty="0" smtClean="0">
                <a:ea typeface="宋体" pitchFamily="2" charset="-122"/>
              </a:rPr>
              <a:t>0</a:t>
            </a:r>
            <a:r>
              <a:rPr lang="en-US" altLang="zh-CN" dirty="0" smtClean="0">
                <a:ea typeface="宋体" pitchFamily="2" charset="-122"/>
              </a:rPr>
              <a:t>, b</a:t>
            </a:r>
          </a:p>
          <a:p>
            <a:r>
              <a:rPr lang="en-US" altLang="zh-CN" dirty="0" smtClean="0">
                <a:ea typeface="宋体" pitchFamily="2" charset="-122"/>
              </a:rPr>
              <a:t>MOV x, R</a:t>
            </a:r>
            <a:r>
              <a:rPr lang="en-US" altLang="zh-CN" baseline="-25000" dirty="0" smtClean="0">
                <a:ea typeface="宋体" pitchFamily="2" charset="-122"/>
              </a:rPr>
              <a:t>0</a:t>
            </a:r>
          </a:p>
          <a:p>
            <a:r>
              <a:rPr lang="en-US" altLang="zh-CN" dirty="0" smtClean="0">
                <a:ea typeface="宋体" pitchFamily="2" charset="-122"/>
              </a:rPr>
              <a:t>CJ</a:t>
            </a:r>
            <a:r>
              <a:rPr lang="en-US" altLang="zh-CN" dirty="0">
                <a:ea typeface="宋体" pitchFamily="2" charset="-122"/>
              </a:rPr>
              <a:t>&lt;  L</a:t>
            </a:r>
          </a:p>
        </p:txBody>
      </p:sp>
      <p:sp>
        <p:nvSpPr>
          <p:cNvPr id="6" name="AutoShape 4"/>
          <p:cNvSpPr>
            <a:spLocks noChangeArrowheads="1"/>
          </p:cNvSpPr>
          <p:nvPr/>
        </p:nvSpPr>
        <p:spPr bwMode="auto">
          <a:xfrm>
            <a:off x="6399244" y="2393885"/>
            <a:ext cx="2223206" cy="1170130"/>
          </a:xfrm>
          <a:prstGeom prst="wedgeRoundRectCallout">
            <a:avLst>
              <a:gd name="adj1" fmla="val -79738"/>
              <a:gd name="adj2" fmla="val -8536"/>
              <a:gd name="adj3" fmla="val 16667"/>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ea typeface="宋体" pitchFamily="2" charset="-122"/>
              </a:rPr>
              <a:t>i</a:t>
            </a:r>
            <a:r>
              <a:rPr lang="en-US" altLang="zh-CN" dirty="0" smtClean="0">
                <a:ea typeface="宋体" pitchFamily="2" charset="-122"/>
              </a:rPr>
              <a:t>f a&lt;b </a:t>
            </a:r>
            <a:r>
              <a:rPr lang="en-US" altLang="zh-CN" dirty="0" err="1" smtClean="0">
                <a:ea typeface="宋体" pitchFamily="2" charset="-122"/>
              </a:rPr>
              <a:t>goto</a:t>
            </a:r>
            <a:r>
              <a:rPr lang="en-US" altLang="zh-CN" dirty="0" smtClean="0">
                <a:ea typeface="宋体" pitchFamily="2" charset="-122"/>
              </a:rPr>
              <a:t> L</a:t>
            </a:r>
            <a:r>
              <a:rPr lang="zh-CN" altLang="zh-CN" dirty="0" smtClean="0">
                <a:ea typeface="宋体" pitchFamily="2" charset="-122"/>
              </a:rPr>
              <a:t>：</a:t>
            </a:r>
            <a:endParaRPr lang="en-US" altLang="zh-CN" dirty="0" smtClean="0">
              <a:ea typeface="宋体" pitchFamily="2" charset="-122"/>
            </a:endParaRPr>
          </a:p>
          <a:p>
            <a:r>
              <a:rPr lang="en-US" altLang="zh-CN" dirty="0" smtClean="0">
                <a:ea typeface="宋体" pitchFamily="2" charset="-122"/>
              </a:rPr>
              <a:t>a-b ==&gt;R</a:t>
            </a:r>
          </a:p>
          <a:p>
            <a:r>
              <a:rPr lang="en-US" altLang="zh-CN" dirty="0" smtClean="0">
                <a:ea typeface="宋体" pitchFamily="2" charset="-122"/>
              </a:rPr>
              <a:t>CJ</a:t>
            </a:r>
            <a:r>
              <a:rPr lang="en-US" altLang="zh-CN" dirty="0">
                <a:ea typeface="宋体" pitchFamily="2" charset="-122"/>
              </a:rPr>
              <a:t>&lt;  L</a:t>
            </a:r>
          </a:p>
        </p:txBody>
      </p:sp>
      <p:sp>
        <p:nvSpPr>
          <p:cNvPr id="7" name="AutoShape 4"/>
          <p:cNvSpPr>
            <a:spLocks noChangeArrowheads="1"/>
          </p:cNvSpPr>
          <p:nvPr/>
        </p:nvSpPr>
        <p:spPr bwMode="auto">
          <a:xfrm>
            <a:off x="6417205" y="4104075"/>
            <a:ext cx="2223206" cy="720080"/>
          </a:xfrm>
          <a:prstGeom prst="wedgeRoundRectCallout">
            <a:avLst>
              <a:gd name="adj1" fmla="val -144578"/>
              <a:gd name="adj2" fmla="val 31226"/>
              <a:gd name="adj3" fmla="val 16667"/>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ea typeface="宋体" pitchFamily="2" charset="-122"/>
              </a:rPr>
              <a:t>CMP a</a:t>
            </a:r>
            <a:r>
              <a:rPr lang="zh-CN" altLang="en-US" dirty="0" smtClean="0">
                <a:ea typeface="宋体" pitchFamily="2" charset="-122"/>
              </a:rPr>
              <a:t>，</a:t>
            </a:r>
            <a:r>
              <a:rPr lang="en-US" altLang="zh-CN" dirty="0" smtClean="0">
                <a:ea typeface="宋体" pitchFamily="2" charset="-122"/>
              </a:rPr>
              <a:t>b</a:t>
            </a:r>
          </a:p>
          <a:p>
            <a:r>
              <a:rPr lang="en-US" altLang="zh-CN" dirty="0" smtClean="0">
                <a:ea typeface="宋体" pitchFamily="2" charset="-122"/>
              </a:rPr>
              <a:t>CJ</a:t>
            </a:r>
            <a:r>
              <a:rPr lang="en-US" altLang="zh-CN" dirty="0">
                <a:ea typeface="宋体" pitchFamily="2" charset="-122"/>
              </a:rPr>
              <a:t>&lt;  L</a:t>
            </a:r>
          </a:p>
        </p:txBody>
      </p:sp>
    </p:spTree>
    <p:extLst>
      <p:ext uri="{BB962C8B-B14F-4D97-AF65-F5344CB8AC3E}">
        <p14:creationId xmlns:p14="http://schemas.microsoft.com/office/powerpoint/2010/main" val="40039494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Effect transition="in" filter="wipe(up)">
                                      <p:cBhvr>
                                        <p:cTn id="7" dur="500"/>
                                        <p:tgtEl>
                                          <p:spTgt spid="388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8098">
                                            <p:txEl>
                                              <p:pRg st="1" end="1"/>
                                            </p:txEl>
                                          </p:spTgt>
                                        </p:tgtEl>
                                        <p:attrNameLst>
                                          <p:attrName>style.visibility</p:attrName>
                                        </p:attrNameLst>
                                      </p:cBhvr>
                                      <p:to>
                                        <p:strVal val="visible"/>
                                      </p:to>
                                    </p:set>
                                    <p:animEffect transition="in" filter="wipe(up)">
                                      <p:cBhvr>
                                        <p:cTn id="12" dur="500"/>
                                        <p:tgtEl>
                                          <p:spTgt spid="388098">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8098">
                                            <p:txEl>
                                              <p:pRg st="2" end="2"/>
                                            </p:txEl>
                                          </p:spTgt>
                                        </p:tgtEl>
                                        <p:attrNameLst>
                                          <p:attrName>style.visibility</p:attrName>
                                        </p:attrNameLst>
                                      </p:cBhvr>
                                      <p:to>
                                        <p:strVal val="visible"/>
                                      </p:to>
                                    </p:set>
                                    <p:animEffect transition="in" filter="wipe(up)">
                                      <p:cBhvr>
                                        <p:cTn id="16" dur="500"/>
                                        <p:tgtEl>
                                          <p:spTgt spid="388098">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88098">
                                            <p:txEl>
                                              <p:pRg st="3" end="3"/>
                                            </p:txEl>
                                          </p:spTgt>
                                        </p:tgtEl>
                                        <p:attrNameLst>
                                          <p:attrName>style.visibility</p:attrName>
                                        </p:attrNameLst>
                                      </p:cBhvr>
                                      <p:to>
                                        <p:strVal val="visible"/>
                                      </p:to>
                                    </p:set>
                                    <p:animEffect transition="in" filter="wipe(up)">
                                      <p:cBhvr>
                                        <p:cTn id="20" dur="500"/>
                                        <p:tgtEl>
                                          <p:spTgt spid="388098">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88098">
                                            <p:txEl>
                                              <p:pRg st="4" end="4"/>
                                            </p:txEl>
                                          </p:spTgt>
                                        </p:tgtEl>
                                        <p:attrNameLst>
                                          <p:attrName>style.visibility</p:attrName>
                                        </p:attrNameLst>
                                      </p:cBhvr>
                                      <p:to>
                                        <p:strVal val="visible"/>
                                      </p:to>
                                    </p:set>
                                    <p:animEffect transition="in" filter="wipe(up)">
                                      <p:cBhvr>
                                        <p:cTn id="24" dur="500"/>
                                        <p:tgtEl>
                                          <p:spTgt spid="388098">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upRigh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88098">
                                            <p:txEl>
                                              <p:pRg st="5" end="5"/>
                                            </p:txEl>
                                          </p:spTgt>
                                        </p:tgtEl>
                                        <p:attrNameLst>
                                          <p:attrName>style.visibility</p:attrName>
                                        </p:attrNameLst>
                                      </p:cBhvr>
                                      <p:to>
                                        <p:strVal val="visible"/>
                                      </p:to>
                                    </p:set>
                                    <p:animEffect transition="in" filter="wipe(up)">
                                      <p:cBhvr>
                                        <p:cTn id="34" dur="500"/>
                                        <p:tgtEl>
                                          <p:spTgt spid="388098">
                                            <p:txEl>
                                              <p:pRg st="5" end="5"/>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88098">
                                            <p:txEl>
                                              <p:pRg st="6" end="6"/>
                                            </p:txEl>
                                          </p:spTgt>
                                        </p:tgtEl>
                                        <p:attrNameLst>
                                          <p:attrName>style.visibility</p:attrName>
                                        </p:attrNameLst>
                                      </p:cBhvr>
                                      <p:to>
                                        <p:strVal val="visible"/>
                                      </p:to>
                                    </p:set>
                                    <p:animEffect transition="in" filter="wipe(up)">
                                      <p:cBhvr>
                                        <p:cTn id="38" dur="500"/>
                                        <p:tgtEl>
                                          <p:spTgt spid="38809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trips(upRigh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88098">
                                            <p:txEl>
                                              <p:pRg st="7" end="7"/>
                                            </p:txEl>
                                          </p:spTgt>
                                        </p:tgtEl>
                                        <p:attrNameLst>
                                          <p:attrName>style.visibility</p:attrName>
                                        </p:attrNameLst>
                                      </p:cBhvr>
                                      <p:to>
                                        <p:strVal val="visible"/>
                                      </p:to>
                                    </p:set>
                                    <p:animEffect transition="in" filter="wipe(up)">
                                      <p:cBhvr>
                                        <p:cTn id="48" dur="500"/>
                                        <p:tgtEl>
                                          <p:spTgt spid="388098">
                                            <p:txEl>
                                              <p:pRg st="7" end="7"/>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88098">
                                            <p:txEl>
                                              <p:pRg st="8" end="8"/>
                                            </p:txEl>
                                          </p:spTgt>
                                        </p:tgtEl>
                                        <p:attrNameLst>
                                          <p:attrName>style.visibility</p:attrName>
                                        </p:attrNameLst>
                                      </p:cBhvr>
                                      <p:to>
                                        <p:strVal val="visible"/>
                                      </p:to>
                                    </p:set>
                                    <p:animEffect transition="in" filter="wipe(up)">
                                      <p:cBhvr>
                                        <p:cTn id="52" dur="500"/>
                                        <p:tgtEl>
                                          <p:spTgt spid="388098">
                                            <p:txEl>
                                              <p:pRg st="8" end="8"/>
                                            </p:txEl>
                                          </p:spTgt>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88098">
                                            <p:txEl>
                                              <p:pRg st="9" end="9"/>
                                            </p:txEl>
                                          </p:spTgt>
                                        </p:tgtEl>
                                        <p:attrNameLst>
                                          <p:attrName>style.visibility</p:attrName>
                                        </p:attrNameLst>
                                      </p:cBhvr>
                                      <p:to>
                                        <p:strVal val="visible"/>
                                      </p:to>
                                    </p:set>
                                    <p:animEffect transition="in" filter="wipe(up)">
                                      <p:cBhvr>
                                        <p:cTn id="56" dur="500"/>
                                        <p:tgtEl>
                                          <p:spTgt spid="388098">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3" fill="hold" grpId="0" nodeType="clickEffect">
                                  <p:stCondLst>
                                    <p:cond delay="0"/>
                                  </p:stCondLst>
                                  <p:childTnLst>
                                    <p:set>
                                      <p:cBhvr>
                                        <p:cTn id="60" dur="1" fill="hold">
                                          <p:stCondLst>
                                            <p:cond delay="0"/>
                                          </p:stCondLst>
                                        </p:cTn>
                                        <p:tgtEl>
                                          <p:spTgt spid="388100"/>
                                        </p:tgtEl>
                                        <p:attrNameLst>
                                          <p:attrName>style.visibility</p:attrName>
                                        </p:attrNameLst>
                                      </p:cBhvr>
                                      <p:to>
                                        <p:strVal val="visible"/>
                                      </p:to>
                                    </p:set>
                                    <p:animEffect transition="in" filter="strips(upRight)">
                                      <p:cBhvr>
                                        <p:cTn id="61" dur="500"/>
                                        <p:tgtEl>
                                          <p:spTgt spid="38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uiExpand="1" build="p" bldLvl="2" autoUpdateAnimBg="0"/>
      <p:bldP spid="388100" grpId="0" animBg="1" autoUpdateAnimBg="0"/>
      <p:bldP spid="6" grpId="0" animBg="1" autoUpdateAnimBg="0"/>
      <p:bldP spid="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F3A9AC4-344C-426E-9E05-342A9EAAD77F}" type="slidenum">
              <a:rPr lang="en-US" altLang="zh-CN"/>
              <a:pPr/>
              <a:t>44</a:t>
            </a:fld>
            <a:endParaRPr lang="en-US" altLang="zh-CN"/>
          </a:p>
        </p:txBody>
      </p:sp>
      <p:sp>
        <p:nvSpPr>
          <p:cNvPr id="390146" name="Rectangle 2"/>
          <p:cNvSpPr>
            <a:spLocks noGrp="1" noChangeArrowheads="1"/>
          </p:cNvSpPr>
          <p:nvPr>
            <p:ph type="title"/>
          </p:nvPr>
        </p:nvSpPr>
        <p:spPr/>
        <p:txBody>
          <a:bodyPr/>
          <a:lstStyle/>
          <a:p>
            <a:r>
              <a:rPr lang="zh-CN" altLang="en-US"/>
              <a:t>小  结</a:t>
            </a:r>
          </a:p>
        </p:txBody>
      </p:sp>
      <p:sp>
        <p:nvSpPr>
          <p:cNvPr id="390147" name="Rectangle 3"/>
          <p:cNvSpPr>
            <a:spLocks noGrp="1" noChangeArrowheads="1"/>
          </p:cNvSpPr>
          <p:nvPr>
            <p:ph type="body" idx="1"/>
          </p:nvPr>
        </p:nvSpPr>
        <p:spPr/>
        <p:txBody>
          <a:bodyPr/>
          <a:lstStyle/>
          <a:p>
            <a:r>
              <a:rPr lang="zh-CN" altLang="en-US"/>
              <a:t>设计代码生成程序时要考虑的问题</a:t>
            </a:r>
          </a:p>
          <a:p>
            <a:pPr lvl="1"/>
            <a:r>
              <a:rPr lang="zh-CN" altLang="en-US"/>
              <a:t>输入、输出</a:t>
            </a:r>
          </a:p>
          <a:p>
            <a:pPr lvl="1"/>
            <a:r>
              <a:rPr lang="zh-CN" altLang="en-US"/>
              <a:t>存储管理、寄存器分配</a:t>
            </a:r>
          </a:p>
          <a:p>
            <a:pPr lvl="1"/>
            <a:r>
              <a:rPr lang="zh-CN" altLang="en-US"/>
              <a:t>目标机器相关问题（指令、寄存器、编址方式、寻址能力、寻址模式等）</a:t>
            </a:r>
          </a:p>
          <a:p>
            <a:pPr lvl="1"/>
            <a:r>
              <a:rPr lang="zh-CN" altLang="en-US"/>
              <a:t>指令选择、计算顺序选择</a:t>
            </a:r>
          </a:p>
          <a:p>
            <a:r>
              <a:rPr lang="zh-CN" altLang="en-US"/>
              <a:t>基本块和流图</a:t>
            </a:r>
          </a:p>
          <a:p>
            <a:pPr lvl="1"/>
            <a:r>
              <a:rPr lang="zh-CN" altLang="en-US"/>
              <a:t>基本块：具有原子性的语句序列</a:t>
            </a:r>
          </a:p>
          <a:p>
            <a:pPr lvl="1"/>
            <a:r>
              <a:rPr lang="zh-CN" altLang="en-US"/>
              <a:t>基本块的划分：入口语句的确定</a:t>
            </a:r>
          </a:p>
          <a:p>
            <a:pPr lvl="1"/>
            <a:r>
              <a:rPr lang="zh-CN" altLang="en-US"/>
              <a:t>流图：有向图，结点：基本块，边：控制流</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971E7C6-29A4-4808-98E1-8DABC68B2A59}" type="slidenum">
              <a:rPr lang="en-US" altLang="zh-CN"/>
              <a:pPr/>
              <a:t>45</a:t>
            </a:fld>
            <a:endParaRPr lang="en-US" altLang="zh-CN"/>
          </a:p>
        </p:txBody>
      </p:sp>
      <p:sp>
        <p:nvSpPr>
          <p:cNvPr id="391170" name="Rectangle 2"/>
          <p:cNvSpPr>
            <a:spLocks noGrp="1" noChangeArrowheads="1"/>
          </p:cNvSpPr>
          <p:nvPr>
            <p:ph type="title"/>
          </p:nvPr>
        </p:nvSpPr>
        <p:spPr/>
        <p:txBody>
          <a:bodyPr/>
          <a:lstStyle/>
          <a:p>
            <a:r>
              <a:rPr lang="zh-CN" altLang="en-US">
                <a:latin typeface="Verdana" pitchFamily="34" charset="0"/>
              </a:rPr>
              <a:t>小  结</a:t>
            </a:r>
            <a:r>
              <a:rPr lang="zh-CN" altLang="en-US" sz="2800">
                <a:latin typeface="Verdana" pitchFamily="34" charset="0"/>
              </a:rPr>
              <a:t>（续）</a:t>
            </a:r>
            <a:endParaRPr lang="zh-CN" altLang="en-US">
              <a:latin typeface="Verdana" pitchFamily="34" charset="0"/>
            </a:endParaRPr>
          </a:p>
        </p:txBody>
      </p:sp>
      <p:sp>
        <p:nvSpPr>
          <p:cNvPr id="391171" name="Rectangle 3"/>
          <p:cNvSpPr>
            <a:spLocks noGrp="1" noChangeArrowheads="1"/>
          </p:cNvSpPr>
          <p:nvPr>
            <p:ph type="body" idx="1"/>
          </p:nvPr>
        </p:nvSpPr>
        <p:spPr/>
        <p:txBody>
          <a:bodyPr/>
          <a:lstStyle/>
          <a:p>
            <a:r>
              <a:rPr lang="zh-CN" altLang="en-US">
                <a:latin typeface="Verdana" pitchFamily="34" charset="0"/>
              </a:rPr>
              <a:t>下次引用信息</a:t>
            </a:r>
          </a:p>
          <a:p>
            <a:pPr lvl="1"/>
            <a:r>
              <a:rPr lang="zh-CN" altLang="en-US">
                <a:latin typeface="Verdana" pitchFamily="34" charset="0"/>
              </a:rPr>
              <a:t>作用</a:t>
            </a:r>
          </a:p>
          <a:p>
            <a:pPr lvl="1"/>
            <a:r>
              <a:rPr lang="zh-CN" altLang="en-US">
                <a:latin typeface="Verdana" pitchFamily="34" charset="0"/>
              </a:rPr>
              <a:t>计算方法</a:t>
            </a:r>
          </a:p>
          <a:p>
            <a:r>
              <a:rPr lang="zh-CN" altLang="en-US">
                <a:latin typeface="Verdana" pitchFamily="34" charset="0"/>
              </a:rPr>
              <a:t>代码生成程序</a:t>
            </a:r>
          </a:p>
          <a:p>
            <a:pPr lvl="1"/>
            <a:r>
              <a:rPr lang="zh-CN" altLang="en-US">
                <a:latin typeface="Verdana" pitchFamily="34" charset="0"/>
              </a:rPr>
              <a:t>寄存器描述器</a:t>
            </a:r>
          </a:p>
          <a:p>
            <a:pPr lvl="1"/>
            <a:r>
              <a:rPr lang="zh-CN" altLang="en-US">
                <a:latin typeface="Verdana" pitchFamily="34" charset="0"/>
              </a:rPr>
              <a:t>地址描述器</a:t>
            </a:r>
          </a:p>
          <a:p>
            <a:pPr lvl="1"/>
            <a:r>
              <a:rPr lang="zh-CN" altLang="en-US">
                <a:latin typeface="Verdana" pitchFamily="34" charset="0"/>
              </a:rPr>
              <a:t>寄存器分配函数</a:t>
            </a:r>
            <a:r>
              <a:rPr lang="en-US" altLang="zh-CN">
                <a:latin typeface="Verdana" pitchFamily="34" charset="0"/>
              </a:rPr>
              <a:t>getreg</a:t>
            </a:r>
          </a:p>
          <a:p>
            <a:pPr lvl="1"/>
            <a:r>
              <a:rPr lang="zh-CN" altLang="en-US">
                <a:latin typeface="Verdana" pitchFamily="34" charset="0"/>
              </a:rPr>
              <a:t>代码生成算法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686E15-1654-4993-B7FB-BD965A3C6D8D}" type="slidenum">
              <a:rPr lang="en-US" altLang="zh-CN"/>
              <a:pPr/>
              <a:t>5</a:t>
            </a:fld>
            <a:endParaRPr lang="en-US" altLang="zh-CN"/>
          </a:p>
        </p:txBody>
      </p:sp>
      <p:sp>
        <p:nvSpPr>
          <p:cNvPr id="324611" name="Rectangle 3"/>
          <p:cNvSpPr>
            <a:spLocks noGrp="1" noChangeArrowheads="1"/>
          </p:cNvSpPr>
          <p:nvPr>
            <p:ph type="body" idx="1"/>
          </p:nvPr>
        </p:nvSpPr>
        <p:spPr>
          <a:xfrm>
            <a:off x="395288" y="1360488"/>
            <a:ext cx="8077200" cy="4899025"/>
          </a:xfrm>
        </p:spPr>
        <p:txBody>
          <a:bodyPr/>
          <a:lstStyle/>
          <a:p>
            <a:r>
              <a:rPr lang="zh-CN" altLang="en-US" dirty="0"/>
              <a:t>代码生成程序的输出</a:t>
            </a:r>
            <a:r>
              <a:rPr lang="zh-CN" altLang="en-US" dirty="0" smtClean="0"/>
              <a:t>：与源程序等价的</a:t>
            </a:r>
            <a:r>
              <a:rPr lang="zh-CN" altLang="en-US" dirty="0" smtClean="0">
                <a:latin typeface="Verdana" pitchFamily="34" charset="0"/>
              </a:rPr>
              <a:t>目标代码</a:t>
            </a:r>
            <a:endParaRPr lang="zh-CN" altLang="en-US" dirty="0">
              <a:latin typeface="Verdana" pitchFamily="34" charset="0"/>
            </a:endParaRPr>
          </a:p>
          <a:p>
            <a:r>
              <a:rPr lang="zh-CN" altLang="en-US" dirty="0" smtClean="0">
                <a:latin typeface="Verdana" pitchFamily="34" charset="0"/>
              </a:rPr>
              <a:t>目标代码的形式</a:t>
            </a:r>
            <a:endParaRPr lang="zh-CN" altLang="en-US" dirty="0">
              <a:latin typeface="Verdana" pitchFamily="34" charset="0"/>
            </a:endParaRPr>
          </a:p>
          <a:p>
            <a:pPr marL="819150" lvl="1"/>
            <a:r>
              <a:rPr lang="zh-CN" altLang="en-US" dirty="0" smtClean="0">
                <a:latin typeface="Verdana" pitchFamily="34" charset="0"/>
              </a:rPr>
              <a:t>绝对地址的机器语言程序</a:t>
            </a:r>
            <a:endParaRPr lang="zh-CN" altLang="en-US" dirty="0">
              <a:latin typeface="Verdana" pitchFamily="34" charset="0"/>
            </a:endParaRPr>
          </a:p>
          <a:p>
            <a:pPr lvl="2"/>
            <a:r>
              <a:rPr lang="zh-CN" altLang="en-US" dirty="0">
                <a:latin typeface="Verdana" pitchFamily="34" charset="0"/>
              </a:rPr>
              <a:t>可</a:t>
            </a:r>
            <a:r>
              <a:rPr lang="zh-CN" altLang="en-US" dirty="0" smtClean="0">
                <a:latin typeface="Verdana" pitchFamily="34" charset="0"/>
              </a:rPr>
              <a:t>把目标代码</a:t>
            </a:r>
            <a:r>
              <a:rPr lang="zh-CN" altLang="en-US" dirty="0">
                <a:latin typeface="Verdana" pitchFamily="34" charset="0"/>
              </a:rPr>
              <a:t>放在内存中固定的地方、立即执行</a:t>
            </a:r>
          </a:p>
          <a:p>
            <a:pPr marL="819150" lvl="1"/>
            <a:r>
              <a:rPr lang="zh-CN" altLang="en-US" dirty="0">
                <a:latin typeface="Verdana" pitchFamily="34" charset="0"/>
              </a:rPr>
              <a:t>可</a:t>
            </a:r>
            <a:r>
              <a:rPr lang="zh-CN" altLang="en-US" dirty="0" smtClean="0">
                <a:latin typeface="Verdana" pitchFamily="34" charset="0"/>
              </a:rPr>
              <a:t>重定位的机器语言程序</a:t>
            </a:r>
            <a:endParaRPr lang="zh-CN" altLang="en-US" dirty="0">
              <a:latin typeface="Verdana" pitchFamily="34" charset="0"/>
            </a:endParaRPr>
          </a:p>
          <a:p>
            <a:pPr lvl="2"/>
            <a:r>
              <a:rPr lang="en-US" altLang="zh-CN" dirty="0">
                <a:latin typeface="Verdana" pitchFamily="34" charset="0"/>
              </a:rPr>
              <a:t>.</a:t>
            </a:r>
            <a:r>
              <a:rPr lang="en-US" altLang="zh-CN" dirty="0" err="1">
                <a:latin typeface="Verdana" pitchFamily="34" charset="0"/>
              </a:rPr>
              <a:t>obj</a:t>
            </a:r>
            <a:r>
              <a:rPr lang="zh-CN" altLang="en-US" dirty="0">
                <a:latin typeface="Verdana" pitchFamily="34" charset="0"/>
              </a:rPr>
              <a:t>（</a:t>
            </a:r>
            <a:r>
              <a:rPr lang="en-US" altLang="zh-CN" dirty="0">
                <a:latin typeface="Verdana" pitchFamily="34" charset="0"/>
              </a:rPr>
              <a:t>DOS</a:t>
            </a:r>
            <a:r>
              <a:rPr lang="zh-CN" altLang="en-US" dirty="0">
                <a:latin typeface="Verdana" pitchFamily="34" charset="0"/>
              </a:rPr>
              <a:t>）、</a:t>
            </a:r>
            <a:r>
              <a:rPr lang="en-US" altLang="zh-CN" dirty="0">
                <a:latin typeface="Verdana" pitchFamily="34" charset="0"/>
              </a:rPr>
              <a:t>.o</a:t>
            </a:r>
            <a:r>
              <a:rPr lang="zh-CN" altLang="en-US" dirty="0">
                <a:latin typeface="Verdana" pitchFamily="34" charset="0"/>
              </a:rPr>
              <a:t>（</a:t>
            </a:r>
            <a:r>
              <a:rPr lang="en-US" altLang="zh-CN" dirty="0">
                <a:latin typeface="Verdana" pitchFamily="34" charset="0"/>
              </a:rPr>
              <a:t>UNIX</a:t>
            </a:r>
            <a:r>
              <a:rPr lang="zh-CN" altLang="en-US" dirty="0">
                <a:latin typeface="Verdana" pitchFamily="34" charset="0"/>
              </a:rPr>
              <a:t>）</a:t>
            </a:r>
          </a:p>
          <a:p>
            <a:pPr lvl="2"/>
            <a:r>
              <a:rPr lang="zh-CN" altLang="en-US" dirty="0">
                <a:latin typeface="Verdana" pitchFamily="34" charset="0"/>
              </a:rPr>
              <a:t>开发灵活，允许各子模块单独编译</a:t>
            </a:r>
          </a:p>
          <a:p>
            <a:pPr lvl="2"/>
            <a:r>
              <a:rPr lang="zh-CN" altLang="en-US" dirty="0">
                <a:latin typeface="Verdana" pitchFamily="34" charset="0"/>
              </a:rPr>
              <a:t>由连接装配程序将它们连接在一起，生成可执行文件</a:t>
            </a:r>
          </a:p>
          <a:p>
            <a:pPr marL="819150" lvl="1"/>
            <a:r>
              <a:rPr lang="zh-CN" altLang="en-US" dirty="0" smtClean="0">
                <a:latin typeface="Verdana" pitchFamily="34" charset="0"/>
              </a:rPr>
              <a:t>汇编语言程序</a:t>
            </a:r>
            <a:endParaRPr lang="zh-CN" altLang="en-US" dirty="0">
              <a:latin typeface="Verdana" pitchFamily="34" charset="0"/>
            </a:endParaRPr>
          </a:p>
          <a:p>
            <a:pPr marL="819150" lvl="1"/>
            <a:endParaRPr lang="en-US" altLang="zh-CN" dirty="0">
              <a:latin typeface="Verdana" pitchFamily="34" charset="0"/>
            </a:endParaRPr>
          </a:p>
        </p:txBody>
      </p:sp>
      <p:sp>
        <p:nvSpPr>
          <p:cNvPr id="324612" name="Rectangle 4"/>
          <p:cNvSpPr>
            <a:spLocks noGrp="1" noChangeArrowheads="1"/>
          </p:cNvSpPr>
          <p:nvPr>
            <p:ph type="title"/>
          </p:nvPr>
        </p:nvSpPr>
        <p:spPr/>
        <p:txBody>
          <a:bodyPr/>
          <a:lstStyle/>
          <a:p>
            <a:r>
              <a:rPr lang="zh-CN" altLang="en-US" dirty="0" smtClean="0"/>
              <a:t>代码生成程序的位置</a:t>
            </a:r>
            <a:r>
              <a:rPr lang="en-US" altLang="zh-CN" dirty="0" smtClean="0"/>
              <a:t>(</a:t>
            </a:r>
            <a:r>
              <a:rPr lang="zh-CN" altLang="en-US" dirty="0" smtClean="0"/>
              <a:t>续）</a:t>
            </a:r>
            <a:endParaRPr lang="zh-CN"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up)">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wipe(up)">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wipe(up)">
                                      <p:cBhvr>
                                        <p:cTn id="17" dur="500"/>
                                        <p:tgtEl>
                                          <p:spTgt spid="324611">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24611">
                                            <p:txEl>
                                              <p:pRg st="3" end="3"/>
                                            </p:txEl>
                                          </p:spTgt>
                                        </p:tgtEl>
                                        <p:attrNameLst>
                                          <p:attrName>style.visibility</p:attrName>
                                        </p:attrNameLst>
                                      </p:cBhvr>
                                      <p:to>
                                        <p:strVal val="visible"/>
                                      </p:to>
                                    </p:set>
                                    <p:animEffect transition="in" filter="wipe(up)">
                                      <p:cBhvr>
                                        <p:cTn id="21" dur="500"/>
                                        <p:tgtEl>
                                          <p:spTgt spid="3246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4611">
                                            <p:txEl>
                                              <p:pRg st="4" end="4"/>
                                            </p:txEl>
                                          </p:spTgt>
                                        </p:tgtEl>
                                        <p:attrNameLst>
                                          <p:attrName>style.visibility</p:attrName>
                                        </p:attrNameLst>
                                      </p:cBhvr>
                                      <p:to>
                                        <p:strVal val="visible"/>
                                      </p:to>
                                    </p:set>
                                    <p:animEffect transition="in" filter="wipe(up)">
                                      <p:cBhvr>
                                        <p:cTn id="26" dur="500"/>
                                        <p:tgtEl>
                                          <p:spTgt spid="324611">
                                            <p:txEl>
                                              <p:pRg st="4" end="4"/>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24611">
                                            <p:txEl>
                                              <p:pRg st="5" end="5"/>
                                            </p:txEl>
                                          </p:spTgt>
                                        </p:tgtEl>
                                        <p:attrNameLst>
                                          <p:attrName>style.visibility</p:attrName>
                                        </p:attrNameLst>
                                      </p:cBhvr>
                                      <p:to>
                                        <p:strVal val="visible"/>
                                      </p:to>
                                    </p:set>
                                    <p:animEffect transition="in" filter="wipe(up)">
                                      <p:cBhvr>
                                        <p:cTn id="30" dur="500"/>
                                        <p:tgtEl>
                                          <p:spTgt spid="324611">
                                            <p:txEl>
                                              <p:pRg st="5" end="5"/>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324611">
                                            <p:txEl>
                                              <p:pRg st="6" end="6"/>
                                            </p:txEl>
                                          </p:spTgt>
                                        </p:tgtEl>
                                        <p:attrNameLst>
                                          <p:attrName>style.visibility</p:attrName>
                                        </p:attrNameLst>
                                      </p:cBhvr>
                                      <p:to>
                                        <p:strVal val="visible"/>
                                      </p:to>
                                    </p:set>
                                    <p:animEffect transition="in" filter="wipe(up)">
                                      <p:cBhvr>
                                        <p:cTn id="34" dur="500"/>
                                        <p:tgtEl>
                                          <p:spTgt spid="324611">
                                            <p:txEl>
                                              <p:pRg st="6" end="6"/>
                                            </p:txEl>
                                          </p:spTgt>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324611">
                                            <p:txEl>
                                              <p:pRg st="7" end="7"/>
                                            </p:txEl>
                                          </p:spTgt>
                                        </p:tgtEl>
                                        <p:attrNameLst>
                                          <p:attrName>style.visibility</p:attrName>
                                        </p:attrNameLst>
                                      </p:cBhvr>
                                      <p:to>
                                        <p:strVal val="visible"/>
                                      </p:to>
                                    </p:set>
                                    <p:animEffect transition="in" filter="wipe(up)">
                                      <p:cBhvr>
                                        <p:cTn id="38" dur="500"/>
                                        <p:tgtEl>
                                          <p:spTgt spid="324611">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24611">
                                            <p:txEl>
                                              <p:pRg st="8" end="8"/>
                                            </p:txEl>
                                          </p:spTgt>
                                        </p:tgtEl>
                                        <p:attrNameLst>
                                          <p:attrName>style.visibility</p:attrName>
                                        </p:attrNameLst>
                                      </p:cBhvr>
                                      <p:to>
                                        <p:strVal val="visible"/>
                                      </p:to>
                                    </p:set>
                                    <p:animEffect transition="in" filter="wipe(up)">
                                      <p:cBhvr>
                                        <p:cTn id="43" dur="500"/>
                                        <p:tgtEl>
                                          <p:spTgt spid="324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uiExpand="1"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22177D-4BF9-42B3-8FC6-8CB53B3C77D5}" type="slidenum">
              <a:rPr lang="en-US" altLang="zh-CN"/>
              <a:pPr/>
              <a:t>6</a:t>
            </a:fld>
            <a:endParaRPr lang="en-US" altLang="zh-CN"/>
          </a:p>
        </p:txBody>
      </p:sp>
      <p:sp>
        <p:nvSpPr>
          <p:cNvPr id="320514" name="Rectangle 2"/>
          <p:cNvSpPr>
            <a:spLocks noGrp="1" noChangeArrowheads="1"/>
          </p:cNvSpPr>
          <p:nvPr>
            <p:ph type="title"/>
          </p:nvPr>
        </p:nvSpPr>
        <p:spPr/>
        <p:txBody>
          <a:bodyPr/>
          <a:lstStyle/>
          <a:p>
            <a:r>
              <a:rPr lang="en-US" altLang="zh-CN" dirty="0" smtClean="0">
                <a:latin typeface="宋体" pitchFamily="2" charset="-122"/>
              </a:rPr>
              <a:t>9.1.2 </a:t>
            </a:r>
            <a:r>
              <a:rPr lang="zh-CN" altLang="en-US" dirty="0" smtClean="0">
                <a:latin typeface="宋体" pitchFamily="2" charset="-122"/>
              </a:rPr>
              <a:t>代码生成程序设计的相关问题</a:t>
            </a:r>
            <a:endParaRPr lang="zh-CN" altLang="en-US" dirty="0">
              <a:latin typeface="宋体" pitchFamily="2" charset="-122"/>
            </a:endParaRPr>
          </a:p>
        </p:txBody>
      </p:sp>
      <p:sp>
        <p:nvSpPr>
          <p:cNvPr id="320515" name="Rectangle 3"/>
          <p:cNvSpPr>
            <a:spLocks noGrp="1" noChangeArrowheads="1"/>
          </p:cNvSpPr>
          <p:nvPr>
            <p:ph type="body" idx="1"/>
          </p:nvPr>
        </p:nvSpPr>
        <p:spPr/>
        <p:txBody>
          <a:bodyPr/>
          <a:lstStyle/>
          <a:p>
            <a:r>
              <a:rPr lang="zh-CN" altLang="en-US" dirty="0">
                <a:latin typeface="宋体" pitchFamily="2" charset="-122"/>
              </a:rPr>
              <a:t>代码生成程序的具体细节依赖于目标机器和操作系统</a:t>
            </a:r>
          </a:p>
          <a:p>
            <a:r>
              <a:rPr lang="zh-CN" altLang="en-US" dirty="0" smtClean="0">
                <a:latin typeface="宋体" pitchFamily="2" charset="-122"/>
              </a:rPr>
              <a:t>代码生成程序设计时需要考虑的问题</a:t>
            </a:r>
            <a:endParaRPr lang="zh-CN" altLang="en-US" dirty="0">
              <a:latin typeface="宋体" pitchFamily="2" charset="-122"/>
            </a:endParaRPr>
          </a:p>
          <a:p>
            <a:pPr lvl="1"/>
            <a:r>
              <a:rPr lang="zh-CN" altLang="en-US" dirty="0">
                <a:latin typeface="宋体" pitchFamily="2" charset="-122"/>
              </a:rPr>
              <a:t>存储管理</a:t>
            </a:r>
          </a:p>
          <a:p>
            <a:pPr lvl="1"/>
            <a:r>
              <a:rPr lang="zh-CN" altLang="en-US" dirty="0">
                <a:latin typeface="宋体" pitchFamily="2" charset="-122"/>
              </a:rPr>
              <a:t>指令选择</a:t>
            </a:r>
          </a:p>
          <a:p>
            <a:pPr lvl="1"/>
            <a:r>
              <a:rPr lang="zh-CN" altLang="en-US" dirty="0">
                <a:latin typeface="宋体" pitchFamily="2" charset="-122"/>
              </a:rPr>
              <a:t>寄存器分配</a:t>
            </a:r>
          </a:p>
          <a:p>
            <a:pPr lvl="1"/>
            <a:r>
              <a:rPr lang="zh-CN" altLang="en-US" dirty="0" smtClean="0">
                <a:latin typeface="宋体" pitchFamily="2" charset="-122"/>
              </a:rPr>
              <a:t>计算次序</a:t>
            </a:r>
            <a:r>
              <a:rPr lang="zh-CN" altLang="en-US" dirty="0">
                <a:latin typeface="宋体" pitchFamily="2" charset="-122"/>
              </a:rPr>
              <a:t>的选择</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wipe(up)">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wipe(up)">
                                      <p:cBhvr>
                                        <p:cTn id="12" dur="500"/>
                                        <p:tgtEl>
                                          <p:spTgt spid="32051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20515">
                                            <p:txEl>
                                              <p:pRg st="2" end="2"/>
                                            </p:txEl>
                                          </p:spTgt>
                                        </p:tgtEl>
                                        <p:attrNameLst>
                                          <p:attrName>style.visibility</p:attrName>
                                        </p:attrNameLst>
                                      </p:cBhvr>
                                      <p:to>
                                        <p:strVal val="visible"/>
                                      </p:to>
                                    </p:set>
                                    <p:animEffect transition="in" filter="wipe(up)">
                                      <p:cBhvr>
                                        <p:cTn id="16" dur="500"/>
                                        <p:tgtEl>
                                          <p:spTgt spid="320515">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20515">
                                            <p:txEl>
                                              <p:pRg st="3" end="3"/>
                                            </p:txEl>
                                          </p:spTgt>
                                        </p:tgtEl>
                                        <p:attrNameLst>
                                          <p:attrName>style.visibility</p:attrName>
                                        </p:attrNameLst>
                                      </p:cBhvr>
                                      <p:to>
                                        <p:strVal val="visible"/>
                                      </p:to>
                                    </p:set>
                                    <p:animEffect transition="in" filter="wipe(up)">
                                      <p:cBhvr>
                                        <p:cTn id="20" dur="500"/>
                                        <p:tgtEl>
                                          <p:spTgt spid="320515">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20515">
                                            <p:txEl>
                                              <p:pRg st="4" end="4"/>
                                            </p:txEl>
                                          </p:spTgt>
                                        </p:tgtEl>
                                        <p:attrNameLst>
                                          <p:attrName>style.visibility</p:attrName>
                                        </p:attrNameLst>
                                      </p:cBhvr>
                                      <p:to>
                                        <p:strVal val="visible"/>
                                      </p:to>
                                    </p:set>
                                    <p:animEffect transition="in" filter="wipe(up)">
                                      <p:cBhvr>
                                        <p:cTn id="24" dur="500"/>
                                        <p:tgtEl>
                                          <p:spTgt spid="320515">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20515">
                                            <p:txEl>
                                              <p:pRg st="5" end="5"/>
                                            </p:txEl>
                                          </p:spTgt>
                                        </p:tgtEl>
                                        <p:attrNameLst>
                                          <p:attrName>style.visibility</p:attrName>
                                        </p:attrNameLst>
                                      </p:cBhvr>
                                      <p:to>
                                        <p:strVal val="visible"/>
                                      </p:to>
                                    </p:set>
                                    <p:animEffect transition="in" filter="wipe(up)">
                                      <p:cBhvr>
                                        <p:cTn id="28"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1691987-C023-45C9-AF89-50EC7920CBC1}" type="slidenum">
              <a:rPr lang="en-US" altLang="zh-CN"/>
              <a:pPr/>
              <a:t>7</a:t>
            </a:fld>
            <a:endParaRPr lang="en-US" altLang="zh-CN"/>
          </a:p>
        </p:txBody>
      </p:sp>
      <p:sp>
        <p:nvSpPr>
          <p:cNvPr id="326658" name="Rectangle 2"/>
          <p:cNvSpPr>
            <a:spLocks noGrp="1" noChangeArrowheads="1"/>
          </p:cNvSpPr>
          <p:nvPr>
            <p:ph type="title"/>
          </p:nvPr>
        </p:nvSpPr>
        <p:spPr/>
        <p:txBody>
          <a:bodyPr/>
          <a:lstStyle/>
          <a:p>
            <a:r>
              <a:rPr lang="zh-CN" altLang="en-US"/>
              <a:t>存储管理</a:t>
            </a:r>
          </a:p>
        </p:txBody>
      </p:sp>
      <p:sp>
        <p:nvSpPr>
          <p:cNvPr id="326659" name="Rectangle 3"/>
          <p:cNvSpPr>
            <a:spLocks noGrp="1" noChangeArrowheads="1"/>
          </p:cNvSpPr>
          <p:nvPr>
            <p:ph type="body" idx="1"/>
          </p:nvPr>
        </p:nvSpPr>
        <p:spPr>
          <a:xfrm>
            <a:off x="323850" y="1360488"/>
            <a:ext cx="8335963" cy="4899025"/>
          </a:xfrm>
        </p:spPr>
        <p:txBody>
          <a:bodyPr/>
          <a:lstStyle/>
          <a:p>
            <a:r>
              <a:rPr lang="zh-CN" altLang="en-US" dirty="0">
                <a:latin typeface="宋体" pitchFamily="2" charset="-122"/>
              </a:rPr>
              <a:t>从名字到存储单元的转换由前端和代码生成程序共同完成</a:t>
            </a:r>
          </a:p>
          <a:p>
            <a:r>
              <a:rPr lang="zh-CN" altLang="en-US" dirty="0" smtClean="0">
                <a:latin typeface="宋体" pitchFamily="2" charset="-122"/>
              </a:rPr>
              <a:t>符号表中的信息</a:t>
            </a:r>
          </a:p>
          <a:p>
            <a:pPr marL="819150" lvl="1"/>
            <a:r>
              <a:rPr lang="zh-CN" altLang="en-US" dirty="0" smtClean="0">
                <a:latin typeface="宋体" pitchFamily="2" charset="-122"/>
              </a:rPr>
              <a:t>在处理声明语句时填入</a:t>
            </a:r>
          </a:p>
          <a:p>
            <a:pPr marL="819150" lvl="1"/>
            <a:r>
              <a:rPr lang="zh-CN" altLang="en-US" dirty="0" smtClean="0">
                <a:latin typeface="宋体" pitchFamily="2" charset="-122"/>
              </a:rPr>
              <a:t>“类型”决定了它的域宽</a:t>
            </a:r>
          </a:p>
          <a:p>
            <a:pPr marL="819150" lvl="1"/>
            <a:r>
              <a:rPr lang="zh-CN" altLang="en-US" dirty="0" smtClean="0">
                <a:latin typeface="宋体" pitchFamily="2" charset="-122"/>
              </a:rPr>
              <a:t>“地址”确定该名字在过程的数据区域中的相对位置</a:t>
            </a:r>
          </a:p>
          <a:p>
            <a:pPr marL="819150" lvl="1"/>
            <a:r>
              <a:rPr lang="zh-CN" altLang="en-US" dirty="0" smtClean="0">
                <a:latin typeface="宋体" pitchFamily="2" charset="-122"/>
              </a:rPr>
              <a:t>上述信息用于确定中间代码中的名字对应的数据对象在运行时的地址</a:t>
            </a:r>
          </a:p>
          <a:p>
            <a:r>
              <a:rPr lang="zh-CN" altLang="en-US" dirty="0" smtClean="0">
                <a:latin typeface="宋体" pitchFamily="2" charset="-122"/>
              </a:rPr>
              <a:t>三</a:t>
            </a:r>
            <a:r>
              <a:rPr lang="zh-CN" altLang="en-US" dirty="0">
                <a:latin typeface="宋体" pitchFamily="2" charset="-122"/>
              </a:rPr>
              <a:t>地址代码中的名字</a:t>
            </a:r>
          </a:p>
          <a:p>
            <a:pPr marL="819150" lvl="1"/>
            <a:r>
              <a:rPr lang="zh-CN" altLang="en-US" dirty="0">
                <a:latin typeface="宋体" pitchFamily="2" charset="-122"/>
              </a:rPr>
              <a:t>指向该名字在符号表中位置的</a:t>
            </a:r>
            <a:r>
              <a:rPr lang="zh-CN" altLang="en-US" dirty="0" smtClean="0">
                <a:latin typeface="宋体" pitchFamily="2" charset="-122"/>
              </a:rPr>
              <a:t>指针</a:t>
            </a:r>
            <a:endParaRPr lang="zh-CN" altLang="en-US" dirty="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wipe(up)">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wipe(up)">
                                      <p:cBhvr>
                                        <p:cTn id="12" dur="500"/>
                                        <p:tgtEl>
                                          <p:spTgt spid="326659">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26659">
                                            <p:txEl>
                                              <p:pRg st="2" end="2"/>
                                            </p:txEl>
                                          </p:spTgt>
                                        </p:tgtEl>
                                        <p:attrNameLst>
                                          <p:attrName>style.visibility</p:attrName>
                                        </p:attrNameLst>
                                      </p:cBhvr>
                                      <p:to>
                                        <p:strVal val="visible"/>
                                      </p:to>
                                    </p:set>
                                    <p:animEffect transition="in" filter="wipe(up)">
                                      <p:cBhvr>
                                        <p:cTn id="16" dur="500"/>
                                        <p:tgtEl>
                                          <p:spTgt spid="326659">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26659">
                                            <p:txEl>
                                              <p:pRg st="3" end="3"/>
                                            </p:txEl>
                                          </p:spTgt>
                                        </p:tgtEl>
                                        <p:attrNameLst>
                                          <p:attrName>style.visibility</p:attrName>
                                        </p:attrNameLst>
                                      </p:cBhvr>
                                      <p:to>
                                        <p:strVal val="visible"/>
                                      </p:to>
                                    </p:set>
                                    <p:animEffect transition="in" filter="wipe(up)">
                                      <p:cBhvr>
                                        <p:cTn id="20" dur="500"/>
                                        <p:tgtEl>
                                          <p:spTgt spid="326659">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26659">
                                            <p:txEl>
                                              <p:pRg st="4" end="4"/>
                                            </p:txEl>
                                          </p:spTgt>
                                        </p:tgtEl>
                                        <p:attrNameLst>
                                          <p:attrName>style.visibility</p:attrName>
                                        </p:attrNameLst>
                                      </p:cBhvr>
                                      <p:to>
                                        <p:strVal val="visible"/>
                                      </p:to>
                                    </p:set>
                                    <p:animEffect transition="in" filter="wipe(up)">
                                      <p:cBhvr>
                                        <p:cTn id="24" dur="500"/>
                                        <p:tgtEl>
                                          <p:spTgt spid="326659">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26659">
                                            <p:txEl>
                                              <p:pRg st="5" end="5"/>
                                            </p:txEl>
                                          </p:spTgt>
                                        </p:tgtEl>
                                        <p:attrNameLst>
                                          <p:attrName>style.visibility</p:attrName>
                                        </p:attrNameLst>
                                      </p:cBhvr>
                                      <p:to>
                                        <p:strVal val="visible"/>
                                      </p:to>
                                    </p:set>
                                    <p:animEffect transition="in" filter="wipe(up)">
                                      <p:cBhvr>
                                        <p:cTn id="28" dur="500"/>
                                        <p:tgtEl>
                                          <p:spTgt spid="32665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26659">
                                            <p:txEl>
                                              <p:pRg st="6" end="6"/>
                                            </p:txEl>
                                          </p:spTgt>
                                        </p:tgtEl>
                                        <p:attrNameLst>
                                          <p:attrName>style.visibility</p:attrName>
                                        </p:attrNameLst>
                                      </p:cBhvr>
                                      <p:to>
                                        <p:strVal val="visible"/>
                                      </p:to>
                                    </p:set>
                                    <p:animEffect transition="in" filter="wipe(up)">
                                      <p:cBhvr>
                                        <p:cTn id="33" dur="500"/>
                                        <p:tgtEl>
                                          <p:spTgt spid="326659">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26659">
                                            <p:txEl>
                                              <p:pRg st="7" end="7"/>
                                            </p:txEl>
                                          </p:spTgt>
                                        </p:tgtEl>
                                        <p:attrNameLst>
                                          <p:attrName>style.visibility</p:attrName>
                                        </p:attrNameLst>
                                      </p:cBhvr>
                                      <p:to>
                                        <p:strVal val="visible"/>
                                      </p:to>
                                    </p:set>
                                    <p:animEffect transition="in" filter="wipe(up)">
                                      <p:cBhvr>
                                        <p:cTn id="37" dur="500"/>
                                        <p:tgtEl>
                                          <p:spTgt spid="326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 name="灯片编号占位符 3"/>
          <p:cNvSpPr>
            <a:spLocks noGrp="1"/>
          </p:cNvSpPr>
          <p:nvPr>
            <p:ph type="sldNum" sz="quarter" idx="10"/>
          </p:nvPr>
        </p:nvSpPr>
        <p:spPr/>
        <p:txBody>
          <a:bodyPr/>
          <a:lstStyle/>
          <a:p>
            <a:fld id="{5D8E9C69-8F82-46FE-8506-6269F89C16EC}" type="slidenum">
              <a:rPr lang="en-US" altLang="zh-CN"/>
              <a:pPr/>
              <a:t>8</a:t>
            </a:fld>
            <a:endParaRPr lang="en-US" altLang="zh-CN"/>
          </a:p>
        </p:txBody>
      </p:sp>
      <p:sp>
        <p:nvSpPr>
          <p:cNvPr id="328706" name="Rectangle 2"/>
          <p:cNvSpPr>
            <a:spLocks noGrp="1" noChangeArrowheads="1"/>
          </p:cNvSpPr>
          <p:nvPr>
            <p:ph type="title"/>
          </p:nvPr>
        </p:nvSpPr>
        <p:spPr>
          <a:xfrm>
            <a:off x="304800" y="152400"/>
            <a:ext cx="8610600" cy="666750"/>
          </a:xfrm>
        </p:spPr>
        <p:txBody>
          <a:bodyPr/>
          <a:lstStyle/>
          <a:p>
            <a:r>
              <a:rPr lang="zh-CN" altLang="en-US" sz="3600" dirty="0">
                <a:latin typeface="宋体" pitchFamily="2" charset="-122"/>
              </a:rPr>
              <a:t>例如</a:t>
            </a:r>
            <a:r>
              <a:rPr lang="zh-CN" altLang="en-US" sz="3600" dirty="0" smtClean="0">
                <a:latin typeface="宋体" pitchFamily="2" charset="-122"/>
              </a:rPr>
              <a:t>：三地址代码与机器语言代码</a:t>
            </a:r>
            <a:r>
              <a:rPr lang="zh-CN" altLang="en-US" sz="3600" dirty="0">
                <a:latin typeface="宋体" pitchFamily="2" charset="-122"/>
              </a:rPr>
              <a:t>的对应</a:t>
            </a:r>
          </a:p>
        </p:txBody>
      </p:sp>
      <p:sp>
        <p:nvSpPr>
          <p:cNvPr id="328707" name="Rectangle 3"/>
          <p:cNvSpPr>
            <a:spLocks noGrp="1" noChangeArrowheads="1"/>
          </p:cNvSpPr>
          <p:nvPr>
            <p:ph type="body" idx="1"/>
          </p:nvPr>
        </p:nvSpPr>
        <p:spPr>
          <a:xfrm>
            <a:off x="457200" y="5105400"/>
            <a:ext cx="8229600" cy="1600200"/>
          </a:xfrm>
        </p:spPr>
        <p:txBody>
          <a:bodyPr/>
          <a:lstStyle/>
          <a:p>
            <a:r>
              <a:rPr lang="zh-CN" altLang="en-US">
                <a:latin typeface="宋体" pitchFamily="2" charset="-122"/>
              </a:rPr>
              <a:t>对于四元式</a:t>
            </a:r>
            <a:r>
              <a:rPr lang="en-US" altLang="zh-CN"/>
              <a:t>j</a:t>
            </a:r>
            <a:r>
              <a:rPr lang="zh-CN" altLang="en-US"/>
              <a:t>：</a:t>
            </a:r>
            <a:r>
              <a:rPr lang="en-US" altLang="zh-CN"/>
              <a:t>goto i</a:t>
            </a:r>
            <a:endParaRPr lang="en-US" altLang="zh-CN">
              <a:latin typeface="宋体" pitchFamily="2" charset="-122"/>
            </a:endParaRPr>
          </a:p>
          <a:p>
            <a:pPr marL="819150" lvl="1" algn="just"/>
            <a:r>
              <a:rPr lang="en-US" altLang="zh-CN"/>
              <a:t>i&lt;j</a:t>
            </a:r>
            <a:endParaRPr lang="en-US" altLang="zh-CN">
              <a:latin typeface="宋体" pitchFamily="2" charset="-122"/>
            </a:endParaRPr>
          </a:p>
          <a:p>
            <a:pPr marL="819150" lvl="1" algn="just"/>
            <a:r>
              <a:rPr lang="en-US" altLang="zh-CN"/>
              <a:t>i&gt;j</a:t>
            </a:r>
            <a:endParaRPr lang="en-US" altLang="zh-CN">
              <a:latin typeface="宋体" pitchFamily="2" charset="-122"/>
            </a:endParaRPr>
          </a:p>
        </p:txBody>
      </p:sp>
      <p:grpSp>
        <p:nvGrpSpPr>
          <p:cNvPr id="328708" name="Group 4"/>
          <p:cNvGrpSpPr>
            <a:grpSpLocks/>
          </p:cNvGrpSpPr>
          <p:nvPr/>
        </p:nvGrpSpPr>
        <p:grpSpPr bwMode="auto">
          <a:xfrm>
            <a:off x="5467350" y="923997"/>
            <a:ext cx="2603500" cy="4592566"/>
            <a:chOff x="3640" y="666"/>
            <a:chExt cx="1640" cy="3030"/>
          </a:xfrm>
        </p:grpSpPr>
        <p:sp>
          <p:nvSpPr>
            <p:cNvPr id="328709" name="Rectangle 5"/>
            <p:cNvSpPr>
              <a:spLocks noChangeArrowheads="1"/>
            </p:cNvSpPr>
            <p:nvPr/>
          </p:nvSpPr>
          <p:spPr bwMode="auto">
            <a:xfrm>
              <a:off x="3936" y="912"/>
              <a:ext cx="1344" cy="27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0" name="Text Box 6"/>
            <p:cNvSpPr txBox="1">
              <a:spLocks noChangeArrowheads="1"/>
            </p:cNvSpPr>
            <p:nvPr/>
          </p:nvSpPr>
          <p:spPr bwMode="auto">
            <a:xfrm>
              <a:off x="3936" y="666"/>
              <a:ext cx="1344" cy="264"/>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smtClean="0">
                  <a:latin typeface="宋体" pitchFamily="2" charset="-122"/>
                  <a:ea typeface="宋体" pitchFamily="2" charset="-122"/>
                </a:rPr>
                <a:t>机器语言代码</a:t>
              </a:r>
              <a:endParaRPr lang="zh-CN" altLang="en-US" sz="2000" dirty="0">
                <a:latin typeface="宋体" pitchFamily="2" charset="-122"/>
                <a:ea typeface="宋体" pitchFamily="2" charset="-122"/>
              </a:endParaRPr>
            </a:p>
          </p:txBody>
        </p:sp>
        <p:sp>
          <p:nvSpPr>
            <p:cNvPr id="328711" name="Text Box 7"/>
            <p:cNvSpPr txBox="1">
              <a:spLocks noChangeArrowheads="1"/>
            </p:cNvSpPr>
            <p:nvPr/>
          </p:nvSpPr>
          <p:spPr bwMode="auto">
            <a:xfrm>
              <a:off x="4107" y="857"/>
              <a:ext cx="407" cy="30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latin typeface="宋体" pitchFamily="2" charset="-122"/>
                  <a:ea typeface="宋体" pitchFamily="2" charset="-122"/>
                </a:rPr>
                <a:t>...</a:t>
              </a:r>
            </a:p>
          </p:txBody>
        </p:sp>
        <p:sp>
          <p:nvSpPr>
            <p:cNvPr id="328712" name="Line 8"/>
            <p:cNvSpPr>
              <a:spLocks noChangeShapeType="1"/>
            </p:cNvSpPr>
            <p:nvPr/>
          </p:nvSpPr>
          <p:spPr bwMode="auto">
            <a:xfrm>
              <a:off x="3936" y="134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3" name="Text Box 9"/>
            <p:cNvSpPr txBox="1">
              <a:spLocks noChangeArrowheads="1"/>
            </p:cNvSpPr>
            <p:nvPr/>
          </p:nvSpPr>
          <p:spPr bwMode="auto">
            <a:xfrm>
              <a:off x="3644" y="848"/>
              <a:ext cx="196" cy="26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0</a:t>
              </a:r>
            </a:p>
          </p:txBody>
        </p:sp>
        <p:sp>
          <p:nvSpPr>
            <p:cNvPr id="328714" name="Text Box 10"/>
            <p:cNvSpPr txBox="1">
              <a:spLocks noChangeArrowheads="1"/>
            </p:cNvSpPr>
            <p:nvPr/>
          </p:nvSpPr>
          <p:spPr bwMode="auto">
            <a:xfrm>
              <a:off x="3640" y="1281"/>
              <a:ext cx="205" cy="26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a:t>
              </a:r>
            </a:p>
          </p:txBody>
        </p:sp>
      </p:grpSp>
      <p:grpSp>
        <p:nvGrpSpPr>
          <p:cNvPr id="328715" name="Group 11"/>
          <p:cNvGrpSpPr>
            <a:grpSpLocks/>
          </p:cNvGrpSpPr>
          <p:nvPr/>
        </p:nvGrpSpPr>
        <p:grpSpPr bwMode="auto">
          <a:xfrm>
            <a:off x="5937250" y="2044700"/>
            <a:ext cx="2133600" cy="717550"/>
            <a:chOff x="3936" y="1372"/>
            <a:chExt cx="1344" cy="452"/>
          </a:xfrm>
        </p:grpSpPr>
        <p:sp>
          <p:nvSpPr>
            <p:cNvPr id="328716" name="Text Box 12"/>
            <p:cNvSpPr txBox="1">
              <a:spLocks noChangeArrowheads="1"/>
            </p:cNvSpPr>
            <p:nvPr/>
          </p:nvSpPr>
          <p:spPr bwMode="auto">
            <a:xfrm>
              <a:off x="4228" y="1372"/>
              <a:ext cx="770" cy="404"/>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latin typeface="宋体" pitchFamily="2" charset="-122"/>
                  <a:ea typeface="宋体" pitchFamily="2" charset="-122"/>
                </a:rPr>
                <a:t>四元式</a:t>
              </a:r>
              <a:r>
                <a:rPr lang="en-US" altLang="zh-CN" sz="1800">
                  <a:latin typeface="宋体" pitchFamily="2" charset="-122"/>
                  <a:ea typeface="宋体" pitchFamily="2" charset="-122"/>
                </a:rPr>
                <a:t>100</a:t>
              </a:r>
            </a:p>
            <a:p>
              <a:r>
                <a:rPr lang="zh-CN" altLang="en-US" sz="1800">
                  <a:latin typeface="宋体" pitchFamily="2" charset="-122"/>
                  <a:ea typeface="宋体" pitchFamily="2" charset="-122"/>
                </a:rPr>
                <a:t>的机器码</a:t>
              </a:r>
            </a:p>
          </p:txBody>
        </p:sp>
        <p:sp>
          <p:nvSpPr>
            <p:cNvPr id="328717" name="Line 13"/>
            <p:cNvSpPr>
              <a:spLocks noChangeShapeType="1"/>
            </p:cNvSpPr>
            <p:nvPr/>
          </p:nvSpPr>
          <p:spPr bwMode="auto">
            <a:xfrm>
              <a:off x="3936" y="18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718" name="Group 14"/>
          <p:cNvGrpSpPr>
            <a:grpSpLocks/>
          </p:cNvGrpSpPr>
          <p:nvPr/>
        </p:nvGrpSpPr>
        <p:grpSpPr bwMode="auto">
          <a:xfrm>
            <a:off x="995363" y="933450"/>
            <a:ext cx="3505200" cy="3581400"/>
            <a:chOff x="480" y="672"/>
            <a:chExt cx="2208" cy="2256"/>
          </a:xfrm>
        </p:grpSpPr>
        <p:grpSp>
          <p:nvGrpSpPr>
            <p:cNvPr id="328719" name="Group 15"/>
            <p:cNvGrpSpPr>
              <a:grpSpLocks/>
            </p:cNvGrpSpPr>
            <p:nvPr/>
          </p:nvGrpSpPr>
          <p:grpSpPr bwMode="auto">
            <a:xfrm>
              <a:off x="860" y="672"/>
              <a:ext cx="1828" cy="2256"/>
              <a:chOff x="860" y="672"/>
              <a:chExt cx="1828" cy="2256"/>
            </a:xfrm>
          </p:grpSpPr>
          <p:sp>
            <p:nvSpPr>
              <p:cNvPr id="328720" name="Rectangle 16"/>
              <p:cNvSpPr>
                <a:spLocks noChangeArrowheads="1"/>
              </p:cNvSpPr>
              <p:nvPr/>
            </p:nvSpPr>
            <p:spPr bwMode="auto">
              <a:xfrm>
                <a:off x="864" y="912"/>
                <a:ext cx="1824"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Text Box 17"/>
              <p:cNvSpPr txBox="1">
                <a:spLocks noChangeArrowheads="1"/>
              </p:cNvSpPr>
              <p:nvPr/>
            </p:nvSpPr>
            <p:spPr bwMode="auto">
              <a:xfrm>
                <a:off x="860" y="672"/>
                <a:ext cx="1810" cy="2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latin typeface="宋体" pitchFamily="2" charset="-122"/>
                    <a:ea typeface="宋体" pitchFamily="2" charset="-122"/>
                  </a:rPr>
                  <a:t> </a:t>
                </a:r>
                <a:r>
                  <a:rPr lang="zh-CN" altLang="en-US" sz="2000">
                    <a:latin typeface="宋体" pitchFamily="2" charset="-122"/>
                    <a:ea typeface="宋体" pitchFamily="2" charset="-122"/>
                  </a:rPr>
                  <a:t>四元式    地址  长度</a:t>
                </a:r>
              </a:p>
            </p:txBody>
          </p:sp>
          <p:sp>
            <p:nvSpPr>
              <p:cNvPr id="328722" name="Line 18"/>
              <p:cNvSpPr>
                <a:spLocks noChangeShapeType="1"/>
              </p:cNvSpPr>
              <p:nvPr/>
            </p:nvSpPr>
            <p:spPr bwMode="auto">
              <a:xfrm>
                <a:off x="1680" y="912"/>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3" name="Line 19"/>
              <p:cNvSpPr>
                <a:spLocks noChangeShapeType="1"/>
              </p:cNvSpPr>
              <p:nvPr/>
            </p:nvSpPr>
            <p:spPr bwMode="auto">
              <a:xfrm>
                <a:off x="2256" y="912"/>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4" name="Text Box 20"/>
              <p:cNvSpPr txBox="1">
                <a:spLocks noChangeArrowheads="1"/>
              </p:cNvSpPr>
              <p:nvPr/>
            </p:nvSpPr>
            <p:spPr bwMode="auto">
              <a:xfrm>
                <a:off x="1103" y="864"/>
                <a:ext cx="407" cy="2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latin typeface="宋体" pitchFamily="2" charset="-122"/>
                    <a:ea typeface="宋体" pitchFamily="2" charset="-122"/>
                  </a:rPr>
                  <a:t>...</a:t>
                </a:r>
              </a:p>
            </p:txBody>
          </p:sp>
          <p:sp>
            <p:nvSpPr>
              <p:cNvPr id="328725" name="Line 21"/>
              <p:cNvSpPr>
                <a:spLocks noChangeShapeType="1"/>
              </p:cNvSpPr>
              <p:nvPr/>
            </p:nvSpPr>
            <p:spPr bwMode="auto">
              <a:xfrm>
                <a:off x="864" y="1200"/>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726" name="Group 22"/>
            <p:cNvGrpSpPr>
              <a:grpSpLocks/>
            </p:cNvGrpSpPr>
            <p:nvPr/>
          </p:nvGrpSpPr>
          <p:grpSpPr bwMode="auto">
            <a:xfrm>
              <a:off x="480" y="1238"/>
              <a:ext cx="2208" cy="250"/>
              <a:chOff x="480" y="1238"/>
              <a:chExt cx="2208" cy="250"/>
            </a:xfrm>
          </p:grpSpPr>
          <p:sp>
            <p:nvSpPr>
              <p:cNvPr id="328727" name="Line 23"/>
              <p:cNvSpPr>
                <a:spLocks noChangeShapeType="1"/>
              </p:cNvSpPr>
              <p:nvPr/>
            </p:nvSpPr>
            <p:spPr bwMode="auto">
              <a:xfrm>
                <a:off x="864" y="1488"/>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Text Box 24"/>
              <p:cNvSpPr txBox="1">
                <a:spLocks noChangeArrowheads="1"/>
              </p:cNvSpPr>
              <p:nvPr/>
            </p:nvSpPr>
            <p:spPr bwMode="auto">
              <a:xfrm>
                <a:off x="480" y="1238"/>
                <a:ext cx="1247" cy="2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latin typeface="宋体" pitchFamily="2" charset="-122"/>
                    <a:ea typeface="宋体" pitchFamily="2" charset="-122"/>
                  </a:rPr>
                  <a:t>100  ( </a:t>
                </a:r>
                <a:r>
                  <a:rPr lang="zh-CN" altLang="en-US" sz="2000">
                    <a:latin typeface="宋体" pitchFamily="2" charset="-122"/>
                    <a:ea typeface="宋体" pitchFamily="2" charset="-122"/>
                  </a:rPr>
                  <a:t>，，，</a:t>
                </a:r>
                <a:r>
                  <a:rPr lang="en-US" altLang="zh-CN" sz="2000">
                    <a:latin typeface="宋体" pitchFamily="2" charset="-122"/>
                    <a:ea typeface="宋体" pitchFamily="2" charset="-122"/>
                  </a:rPr>
                  <a:t>)</a:t>
                </a:r>
              </a:p>
            </p:txBody>
          </p:sp>
        </p:grpSp>
        <p:grpSp>
          <p:nvGrpSpPr>
            <p:cNvPr id="328729" name="Group 25"/>
            <p:cNvGrpSpPr>
              <a:grpSpLocks/>
            </p:cNvGrpSpPr>
            <p:nvPr/>
          </p:nvGrpSpPr>
          <p:grpSpPr bwMode="auto">
            <a:xfrm>
              <a:off x="480" y="1526"/>
              <a:ext cx="2208" cy="250"/>
              <a:chOff x="480" y="1238"/>
              <a:chExt cx="2208" cy="250"/>
            </a:xfrm>
          </p:grpSpPr>
          <p:sp>
            <p:nvSpPr>
              <p:cNvPr id="328730" name="Line 26"/>
              <p:cNvSpPr>
                <a:spLocks noChangeShapeType="1"/>
              </p:cNvSpPr>
              <p:nvPr/>
            </p:nvSpPr>
            <p:spPr bwMode="auto">
              <a:xfrm>
                <a:off x="864" y="1488"/>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Text Box 27"/>
              <p:cNvSpPr txBox="1">
                <a:spLocks noChangeArrowheads="1"/>
              </p:cNvSpPr>
              <p:nvPr/>
            </p:nvSpPr>
            <p:spPr bwMode="auto">
              <a:xfrm>
                <a:off x="480" y="1238"/>
                <a:ext cx="1247" cy="2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latin typeface="宋体" pitchFamily="2" charset="-122"/>
                    <a:ea typeface="宋体" pitchFamily="2" charset="-122"/>
                  </a:rPr>
                  <a:t>101  ( </a:t>
                </a:r>
                <a:r>
                  <a:rPr lang="zh-CN" altLang="en-US" sz="2000">
                    <a:latin typeface="宋体" pitchFamily="2" charset="-122"/>
                    <a:ea typeface="宋体" pitchFamily="2" charset="-122"/>
                  </a:rPr>
                  <a:t>，，，</a:t>
                </a:r>
                <a:r>
                  <a:rPr lang="en-US" altLang="zh-CN" sz="2000">
                    <a:latin typeface="宋体" pitchFamily="2" charset="-122"/>
                    <a:ea typeface="宋体" pitchFamily="2" charset="-122"/>
                  </a:rPr>
                  <a:t>)</a:t>
                </a:r>
              </a:p>
            </p:txBody>
          </p:sp>
        </p:grpSp>
        <p:grpSp>
          <p:nvGrpSpPr>
            <p:cNvPr id="328732" name="Group 28"/>
            <p:cNvGrpSpPr>
              <a:grpSpLocks/>
            </p:cNvGrpSpPr>
            <p:nvPr/>
          </p:nvGrpSpPr>
          <p:grpSpPr bwMode="auto">
            <a:xfrm>
              <a:off x="480" y="1814"/>
              <a:ext cx="2208" cy="250"/>
              <a:chOff x="480" y="1238"/>
              <a:chExt cx="2208" cy="250"/>
            </a:xfrm>
          </p:grpSpPr>
          <p:sp>
            <p:nvSpPr>
              <p:cNvPr id="328733" name="Line 29"/>
              <p:cNvSpPr>
                <a:spLocks noChangeShapeType="1"/>
              </p:cNvSpPr>
              <p:nvPr/>
            </p:nvSpPr>
            <p:spPr bwMode="auto">
              <a:xfrm>
                <a:off x="864" y="1488"/>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4" name="Text Box 30"/>
              <p:cNvSpPr txBox="1">
                <a:spLocks noChangeArrowheads="1"/>
              </p:cNvSpPr>
              <p:nvPr/>
            </p:nvSpPr>
            <p:spPr bwMode="auto">
              <a:xfrm>
                <a:off x="480" y="1238"/>
                <a:ext cx="1247" cy="2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latin typeface="宋体" pitchFamily="2" charset="-122"/>
                    <a:ea typeface="宋体" pitchFamily="2" charset="-122"/>
                  </a:rPr>
                  <a:t>102  ( </a:t>
                </a:r>
                <a:r>
                  <a:rPr lang="zh-CN" altLang="en-US" sz="2000">
                    <a:latin typeface="宋体" pitchFamily="2" charset="-122"/>
                    <a:ea typeface="宋体" pitchFamily="2" charset="-122"/>
                  </a:rPr>
                  <a:t>，，，</a:t>
                </a:r>
                <a:r>
                  <a:rPr lang="en-US" altLang="zh-CN" sz="2000">
                    <a:latin typeface="宋体" pitchFamily="2" charset="-122"/>
                    <a:ea typeface="宋体" pitchFamily="2" charset="-122"/>
                  </a:rPr>
                  <a:t>)</a:t>
                </a:r>
              </a:p>
            </p:txBody>
          </p:sp>
        </p:grpSp>
        <p:grpSp>
          <p:nvGrpSpPr>
            <p:cNvPr id="328735" name="Group 31"/>
            <p:cNvGrpSpPr>
              <a:grpSpLocks/>
            </p:cNvGrpSpPr>
            <p:nvPr/>
          </p:nvGrpSpPr>
          <p:grpSpPr bwMode="auto">
            <a:xfrm>
              <a:off x="480" y="2102"/>
              <a:ext cx="2208" cy="250"/>
              <a:chOff x="480" y="1238"/>
              <a:chExt cx="2208" cy="250"/>
            </a:xfrm>
          </p:grpSpPr>
          <p:sp>
            <p:nvSpPr>
              <p:cNvPr id="328736" name="Line 32"/>
              <p:cNvSpPr>
                <a:spLocks noChangeShapeType="1"/>
              </p:cNvSpPr>
              <p:nvPr/>
            </p:nvSpPr>
            <p:spPr bwMode="auto">
              <a:xfrm>
                <a:off x="864" y="1488"/>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7" name="Text Box 33"/>
              <p:cNvSpPr txBox="1">
                <a:spLocks noChangeArrowheads="1"/>
              </p:cNvSpPr>
              <p:nvPr/>
            </p:nvSpPr>
            <p:spPr bwMode="auto">
              <a:xfrm>
                <a:off x="480" y="1238"/>
                <a:ext cx="1247" cy="2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latin typeface="宋体" pitchFamily="2" charset="-122"/>
                    <a:ea typeface="宋体" pitchFamily="2" charset="-122"/>
                  </a:rPr>
                  <a:t>103  ( </a:t>
                </a:r>
                <a:r>
                  <a:rPr lang="zh-CN" altLang="en-US" sz="2000">
                    <a:latin typeface="宋体" pitchFamily="2" charset="-122"/>
                    <a:ea typeface="宋体" pitchFamily="2" charset="-122"/>
                  </a:rPr>
                  <a:t>，，，</a:t>
                </a:r>
                <a:r>
                  <a:rPr lang="en-US" altLang="zh-CN" sz="2000">
                    <a:latin typeface="宋体" pitchFamily="2" charset="-122"/>
                    <a:ea typeface="宋体" pitchFamily="2" charset="-122"/>
                  </a:rPr>
                  <a:t>)</a:t>
                </a:r>
              </a:p>
            </p:txBody>
          </p:sp>
        </p:grpSp>
        <p:sp>
          <p:nvSpPr>
            <p:cNvPr id="328738" name="Text Box 34"/>
            <p:cNvSpPr txBox="1">
              <a:spLocks noChangeArrowheads="1"/>
            </p:cNvSpPr>
            <p:nvPr/>
          </p:nvSpPr>
          <p:spPr bwMode="auto">
            <a:xfrm>
              <a:off x="1083" y="2352"/>
              <a:ext cx="407" cy="2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latin typeface="宋体" pitchFamily="2" charset="-122"/>
                  <a:ea typeface="宋体" pitchFamily="2" charset="-122"/>
                </a:rPr>
                <a:t>...</a:t>
              </a:r>
            </a:p>
          </p:txBody>
        </p:sp>
      </p:grpSp>
      <p:sp>
        <p:nvSpPr>
          <p:cNvPr id="328739" name="Line 35"/>
          <p:cNvSpPr>
            <a:spLocks noChangeShapeType="1"/>
          </p:cNvSpPr>
          <p:nvPr/>
        </p:nvSpPr>
        <p:spPr bwMode="auto">
          <a:xfrm>
            <a:off x="539750" y="2060575"/>
            <a:ext cx="455613" cy="127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Text Box 36"/>
          <p:cNvSpPr txBox="1">
            <a:spLocks noChangeArrowheads="1"/>
          </p:cNvSpPr>
          <p:nvPr/>
        </p:nvSpPr>
        <p:spPr bwMode="auto">
          <a:xfrm>
            <a:off x="3268663" y="1771650"/>
            <a:ext cx="325437"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a:t>
            </a:r>
          </a:p>
        </p:txBody>
      </p:sp>
      <p:grpSp>
        <p:nvGrpSpPr>
          <p:cNvPr id="328741" name="Group 37"/>
          <p:cNvGrpSpPr>
            <a:grpSpLocks/>
          </p:cNvGrpSpPr>
          <p:nvPr/>
        </p:nvGrpSpPr>
        <p:grpSpPr bwMode="auto">
          <a:xfrm>
            <a:off x="8070850" y="2000250"/>
            <a:ext cx="533400" cy="762000"/>
            <a:chOff x="5280" y="1344"/>
            <a:chExt cx="336" cy="480"/>
          </a:xfrm>
        </p:grpSpPr>
        <p:sp>
          <p:nvSpPr>
            <p:cNvPr id="328742" name="AutoShape 38"/>
            <p:cNvSpPr>
              <a:spLocks/>
            </p:cNvSpPr>
            <p:nvPr/>
          </p:nvSpPr>
          <p:spPr bwMode="auto">
            <a:xfrm>
              <a:off x="5280" y="1344"/>
              <a:ext cx="96" cy="480"/>
            </a:xfrm>
            <a:prstGeom prst="rightBrace">
              <a:avLst>
                <a:gd name="adj1" fmla="val 41667"/>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Text Box 39"/>
            <p:cNvSpPr txBox="1">
              <a:spLocks noChangeArrowheads="1"/>
            </p:cNvSpPr>
            <p:nvPr/>
          </p:nvSpPr>
          <p:spPr bwMode="auto">
            <a:xfrm>
              <a:off x="5356" y="1449"/>
              <a:ext cx="260"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宋体" pitchFamily="2" charset="-122"/>
                  <a:ea typeface="宋体" pitchFamily="2" charset="-122"/>
                </a:rPr>
                <a:t>12</a:t>
              </a:r>
            </a:p>
          </p:txBody>
        </p:sp>
      </p:grpSp>
      <p:sp>
        <p:nvSpPr>
          <p:cNvPr id="328744" name="Text Box 40"/>
          <p:cNvSpPr txBox="1">
            <a:spLocks noChangeArrowheads="1"/>
          </p:cNvSpPr>
          <p:nvPr/>
        </p:nvSpPr>
        <p:spPr bwMode="auto">
          <a:xfrm>
            <a:off x="3897313" y="1771650"/>
            <a:ext cx="43815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12</a:t>
            </a:r>
          </a:p>
        </p:txBody>
      </p:sp>
      <p:sp>
        <p:nvSpPr>
          <p:cNvPr id="328745" name="Text Box 41"/>
          <p:cNvSpPr txBox="1">
            <a:spLocks noChangeArrowheads="1"/>
          </p:cNvSpPr>
          <p:nvPr/>
        </p:nvSpPr>
        <p:spPr bwMode="auto">
          <a:xfrm>
            <a:off x="5243513" y="2686050"/>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n+12</a:t>
            </a:r>
          </a:p>
        </p:txBody>
      </p:sp>
      <p:sp>
        <p:nvSpPr>
          <p:cNvPr id="328746" name="Text Box 42"/>
          <p:cNvSpPr txBox="1">
            <a:spLocks noChangeArrowheads="1"/>
          </p:cNvSpPr>
          <p:nvPr/>
        </p:nvSpPr>
        <p:spPr bwMode="auto">
          <a:xfrm>
            <a:off x="3044825" y="2228850"/>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n+12</a:t>
            </a:r>
          </a:p>
        </p:txBody>
      </p:sp>
      <p:grpSp>
        <p:nvGrpSpPr>
          <p:cNvPr id="328747" name="Group 43"/>
          <p:cNvGrpSpPr>
            <a:grpSpLocks/>
          </p:cNvGrpSpPr>
          <p:nvPr/>
        </p:nvGrpSpPr>
        <p:grpSpPr bwMode="auto">
          <a:xfrm>
            <a:off x="5937250" y="2773363"/>
            <a:ext cx="2133600" cy="641350"/>
            <a:chOff x="3936" y="1279"/>
            <a:chExt cx="1344" cy="590"/>
          </a:xfrm>
        </p:grpSpPr>
        <p:sp>
          <p:nvSpPr>
            <p:cNvPr id="328748" name="Text Box 44"/>
            <p:cNvSpPr txBox="1">
              <a:spLocks noChangeArrowheads="1"/>
            </p:cNvSpPr>
            <p:nvPr/>
          </p:nvSpPr>
          <p:spPr bwMode="auto">
            <a:xfrm>
              <a:off x="4228" y="1279"/>
              <a:ext cx="770" cy="59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latin typeface="宋体" pitchFamily="2" charset="-122"/>
                  <a:ea typeface="宋体" pitchFamily="2" charset="-122"/>
                </a:rPr>
                <a:t>四元式</a:t>
              </a:r>
              <a:r>
                <a:rPr lang="en-US" altLang="zh-CN" sz="1800">
                  <a:latin typeface="宋体" pitchFamily="2" charset="-122"/>
                  <a:ea typeface="宋体" pitchFamily="2" charset="-122"/>
                </a:rPr>
                <a:t>101</a:t>
              </a:r>
            </a:p>
            <a:p>
              <a:r>
                <a:rPr lang="zh-CN" altLang="en-US" sz="1800">
                  <a:latin typeface="宋体" pitchFamily="2" charset="-122"/>
                  <a:ea typeface="宋体" pitchFamily="2" charset="-122"/>
                </a:rPr>
                <a:t>的机器码</a:t>
              </a:r>
            </a:p>
          </p:txBody>
        </p:sp>
        <p:sp>
          <p:nvSpPr>
            <p:cNvPr id="328749" name="Line 45"/>
            <p:cNvSpPr>
              <a:spLocks noChangeShapeType="1"/>
            </p:cNvSpPr>
            <p:nvPr/>
          </p:nvSpPr>
          <p:spPr bwMode="auto">
            <a:xfrm>
              <a:off x="3936" y="18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750" name="Group 46"/>
          <p:cNvGrpSpPr>
            <a:grpSpLocks/>
          </p:cNvGrpSpPr>
          <p:nvPr/>
        </p:nvGrpSpPr>
        <p:grpSpPr bwMode="auto">
          <a:xfrm>
            <a:off x="8070850" y="2762250"/>
            <a:ext cx="476250" cy="595313"/>
            <a:chOff x="5280" y="1344"/>
            <a:chExt cx="300" cy="480"/>
          </a:xfrm>
        </p:grpSpPr>
        <p:sp>
          <p:nvSpPr>
            <p:cNvPr id="328751" name="AutoShape 47"/>
            <p:cNvSpPr>
              <a:spLocks/>
            </p:cNvSpPr>
            <p:nvPr/>
          </p:nvSpPr>
          <p:spPr bwMode="auto">
            <a:xfrm>
              <a:off x="5280" y="1344"/>
              <a:ext cx="96" cy="480"/>
            </a:xfrm>
            <a:prstGeom prst="rightBrace">
              <a:avLst>
                <a:gd name="adj1" fmla="val 41667"/>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Text Box 48"/>
            <p:cNvSpPr txBox="1">
              <a:spLocks noChangeArrowheads="1"/>
            </p:cNvSpPr>
            <p:nvPr/>
          </p:nvSpPr>
          <p:spPr bwMode="auto">
            <a:xfrm>
              <a:off x="5392" y="1417"/>
              <a:ext cx="188" cy="29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宋体" pitchFamily="2" charset="-122"/>
                  <a:ea typeface="宋体" pitchFamily="2" charset="-122"/>
                </a:rPr>
                <a:t>8</a:t>
              </a:r>
            </a:p>
          </p:txBody>
        </p:sp>
      </p:grpSp>
      <p:sp>
        <p:nvSpPr>
          <p:cNvPr id="328753" name="Text Box 49"/>
          <p:cNvSpPr txBox="1">
            <a:spLocks noChangeArrowheads="1"/>
          </p:cNvSpPr>
          <p:nvPr/>
        </p:nvSpPr>
        <p:spPr bwMode="auto">
          <a:xfrm>
            <a:off x="3967163" y="2228850"/>
            <a:ext cx="31115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8</a:t>
            </a:r>
          </a:p>
        </p:txBody>
      </p:sp>
      <p:sp>
        <p:nvSpPr>
          <p:cNvPr id="328754" name="Text Box 50"/>
          <p:cNvSpPr txBox="1">
            <a:spLocks noChangeArrowheads="1"/>
          </p:cNvSpPr>
          <p:nvPr/>
        </p:nvSpPr>
        <p:spPr bwMode="auto">
          <a:xfrm>
            <a:off x="5243513" y="3295650"/>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n+20</a:t>
            </a:r>
          </a:p>
        </p:txBody>
      </p:sp>
      <p:sp>
        <p:nvSpPr>
          <p:cNvPr id="328755" name="Text Box 51"/>
          <p:cNvSpPr txBox="1">
            <a:spLocks noChangeArrowheads="1"/>
          </p:cNvSpPr>
          <p:nvPr/>
        </p:nvSpPr>
        <p:spPr bwMode="auto">
          <a:xfrm>
            <a:off x="3044825" y="2746375"/>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n+20</a:t>
            </a:r>
          </a:p>
        </p:txBody>
      </p:sp>
      <p:grpSp>
        <p:nvGrpSpPr>
          <p:cNvPr id="328756" name="Group 52"/>
          <p:cNvGrpSpPr>
            <a:grpSpLocks/>
          </p:cNvGrpSpPr>
          <p:nvPr/>
        </p:nvGrpSpPr>
        <p:grpSpPr bwMode="auto">
          <a:xfrm>
            <a:off x="5937250" y="3584575"/>
            <a:ext cx="2133600" cy="766763"/>
            <a:chOff x="3936" y="1394"/>
            <a:chExt cx="1344" cy="430"/>
          </a:xfrm>
        </p:grpSpPr>
        <p:sp>
          <p:nvSpPr>
            <p:cNvPr id="328757" name="Text Box 53"/>
            <p:cNvSpPr txBox="1">
              <a:spLocks noChangeArrowheads="1"/>
            </p:cNvSpPr>
            <p:nvPr/>
          </p:nvSpPr>
          <p:spPr bwMode="auto">
            <a:xfrm>
              <a:off x="4228" y="1394"/>
              <a:ext cx="770" cy="36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latin typeface="宋体" pitchFamily="2" charset="-122"/>
                  <a:ea typeface="宋体" pitchFamily="2" charset="-122"/>
                </a:rPr>
                <a:t>四元式</a:t>
              </a:r>
              <a:r>
                <a:rPr lang="en-US" altLang="zh-CN" sz="1800">
                  <a:latin typeface="宋体" pitchFamily="2" charset="-122"/>
                  <a:ea typeface="宋体" pitchFamily="2" charset="-122"/>
                </a:rPr>
                <a:t>102</a:t>
              </a:r>
            </a:p>
            <a:p>
              <a:r>
                <a:rPr lang="zh-CN" altLang="en-US" sz="1800">
                  <a:latin typeface="宋体" pitchFamily="2" charset="-122"/>
                  <a:ea typeface="宋体" pitchFamily="2" charset="-122"/>
                </a:rPr>
                <a:t>的机器码</a:t>
              </a:r>
            </a:p>
          </p:txBody>
        </p:sp>
        <p:sp>
          <p:nvSpPr>
            <p:cNvPr id="328758" name="Line 54"/>
            <p:cNvSpPr>
              <a:spLocks noChangeShapeType="1"/>
            </p:cNvSpPr>
            <p:nvPr/>
          </p:nvSpPr>
          <p:spPr bwMode="auto">
            <a:xfrm>
              <a:off x="3936" y="18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759" name="Group 55"/>
          <p:cNvGrpSpPr>
            <a:grpSpLocks/>
          </p:cNvGrpSpPr>
          <p:nvPr/>
        </p:nvGrpSpPr>
        <p:grpSpPr bwMode="auto">
          <a:xfrm>
            <a:off x="8070850" y="3371850"/>
            <a:ext cx="533400" cy="990600"/>
            <a:chOff x="5280" y="1344"/>
            <a:chExt cx="336" cy="480"/>
          </a:xfrm>
        </p:grpSpPr>
        <p:sp>
          <p:nvSpPr>
            <p:cNvPr id="328760" name="AutoShape 56"/>
            <p:cNvSpPr>
              <a:spLocks/>
            </p:cNvSpPr>
            <p:nvPr/>
          </p:nvSpPr>
          <p:spPr bwMode="auto">
            <a:xfrm>
              <a:off x="5280" y="1344"/>
              <a:ext cx="96" cy="480"/>
            </a:xfrm>
            <a:prstGeom prst="rightBrace">
              <a:avLst>
                <a:gd name="adj1" fmla="val 41667"/>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1" name="Text Box 57"/>
            <p:cNvSpPr txBox="1">
              <a:spLocks noChangeArrowheads="1"/>
            </p:cNvSpPr>
            <p:nvPr/>
          </p:nvSpPr>
          <p:spPr bwMode="auto">
            <a:xfrm>
              <a:off x="5356" y="1476"/>
              <a:ext cx="260" cy="17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宋体" pitchFamily="2" charset="-122"/>
                  <a:ea typeface="宋体" pitchFamily="2" charset="-122"/>
                </a:rPr>
                <a:t>16</a:t>
              </a:r>
            </a:p>
          </p:txBody>
        </p:sp>
      </p:grpSp>
      <p:sp>
        <p:nvSpPr>
          <p:cNvPr id="328762" name="Text Box 58"/>
          <p:cNvSpPr txBox="1">
            <a:spLocks noChangeArrowheads="1"/>
          </p:cNvSpPr>
          <p:nvPr/>
        </p:nvSpPr>
        <p:spPr bwMode="auto">
          <a:xfrm>
            <a:off x="3903663" y="2746375"/>
            <a:ext cx="43815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16</a:t>
            </a:r>
          </a:p>
        </p:txBody>
      </p:sp>
      <p:sp>
        <p:nvSpPr>
          <p:cNvPr id="328763" name="Text Box 59"/>
          <p:cNvSpPr txBox="1">
            <a:spLocks noChangeArrowheads="1"/>
          </p:cNvSpPr>
          <p:nvPr/>
        </p:nvSpPr>
        <p:spPr bwMode="auto">
          <a:xfrm>
            <a:off x="5243513" y="4270375"/>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n+36</a:t>
            </a:r>
          </a:p>
        </p:txBody>
      </p:sp>
      <p:sp>
        <p:nvSpPr>
          <p:cNvPr id="328764" name="Text Box 60"/>
          <p:cNvSpPr txBox="1">
            <a:spLocks noChangeArrowheads="1"/>
          </p:cNvSpPr>
          <p:nvPr/>
        </p:nvSpPr>
        <p:spPr bwMode="auto">
          <a:xfrm>
            <a:off x="3044825" y="3203575"/>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n+36</a:t>
            </a:r>
          </a:p>
        </p:txBody>
      </p:sp>
      <p:grpSp>
        <p:nvGrpSpPr>
          <p:cNvPr id="328765" name="Group 61"/>
          <p:cNvGrpSpPr>
            <a:grpSpLocks/>
          </p:cNvGrpSpPr>
          <p:nvPr/>
        </p:nvGrpSpPr>
        <p:grpSpPr bwMode="auto">
          <a:xfrm>
            <a:off x="5937250" y="4330700"/>
            <a:ext cx="2133600" cy="581025"/>
            <a:chOff x="3936" y="1311"/>
            <a:chExt cx="1344" cy="527"/>
          </a:xfrm>
        </p:grpSpPr>
        <p:sp>
          <p:nvSpPr>
            <p:cNvPr id="328766" name="Text Box 62"/>
            <p:cNvSpPr txBox="1">
              <a:spLocks noChangeArrowheads="1"/>
            </p:cNvSpPr>
            <p:nvPr/>
          </p:nvSpPr>
          <p:spPr bwMode="auto">
            <a:xfrm>
              <a:off x="4228" y="1311"/>
              <a:ext cx="698" cy="5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600">
                  <a:latin typeface="宋体" pitchFamily="2" charset="-122"/>
                  <a:ea typeface="宋体" pitchFamily="2" charset="-122"/>
                </a:rPr>
                <a:t>四元式</a:t>
              </a:r>
              <a:r>
                <a:rPr lang="en-US" altLang="zh-CN" sz="1600">
                  <a:latin typeface="宋体" pitchFamily="2" charset="-122"/>
                  <a:ea typeface="宋体" pitchFamily="2" charset="-122"/>
                </a:rPr>
                <a:t>103</a:t>
              </a:r>
            </a:p>
            <a:p>
              <a:r>
                <a:rPr lang="zh-CN" altLang="en-US" sz="1600">
                  <a:latin typeface="宋体" pitchFamily="2" charset="-122"/>
                  <a:ea typeface="宋体" pitchFamily="2" charset="-122"/>
                </a:rPr>
                <a:t>的机器码</a:t>
              </a:r>
            </a:p>
          </p:txBody>
        </p:sp>
        <p:sp>
          <p:nvSpPr>
            <p:cNvPr id="328767" name="Line 63"/>
            <p:cNvSpPr>
              <a:spLocks noChangeShapeType="1"/>
            </p:cNvSpPr>
            <p:nvPr/>
          </p:nvSpPr>
          <p:spPr bwMode="auto">
            <a:xfrm>
              <a:off x="3936" y="18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768" name="Group 64"/>
          <p:cNvGrpSpPr>
            <a:grpSpLocks/>
          </p:cNvGrpSpPr>
          <p:nvPr/>
        </p:nvGrpSpPr>
        <p:grpSpPr bwMode="auto">
          <a:xfrm>
            <a:off x="8070850" y="4362450"/>
            <a:ext cx="476250" cy="533400"/>
            <a:chOff x="5280" y="1344"/>
            <a:chExt cx="300" cy="480"/>
          </a:xfrm>
        </p:grpSpPr>
        <p:sp>
          <p:nvSpPr>
            <p:cNvPr id="328769" name="AutoShape 65"/>
            <p:cNvSpPr>
              <a:spLocks/>
            </p:cNvSpPr>
            <p:nvPr/>
          </p:nvSpPr>
          <p:spPr bwMode="auto">
            <a:xfrm>
              <a:off x="5280" y="1344"/>
              <a:ext cx="96" cy="480"/>
            </a:xfrm>
            <a:prstGeom prst="rightBrace">
              <a:avLst>
                <a:gd name="adj1" fmla="val 41667"/>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0" name="Text Box 66"/>
            <p:cNvSpPr txBox="1">
              <a:spLocks noChangeArrowheads="1"/>
            </p:cNvSpPr>
            <p:nvPr/>
          </p:nvSpPr>
          <p:spPr bwMode="auto">
            <a:xfrm>
              <a:off x="5392" y="1400"/>
              <a:ext cx="188" cy="33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宋体" pitchFamily="2" charset="-122"/>
                  <a:ea typeface="宋体" pitchFamily="2" charset="-122"/>
                </a:rPr>
                <a:t>4</a:t>
              </a:r>
            </a:p>
          </p:txBody>
        </p:sp>
      </p:grpSp>
      <p:sp>
        <p:nvSpPr>
          <p:cNvPr id="328771" name="Text Box 67"/>
          <p:cNvSpPr txBox="1">
            <a:spLocks noChangeArrowheads="1"/>
          </p:cNvSpPr>
          <p:nvPr/>
        </p:nvSpPr>
        <p:spPr bwMode="auto">
          <a:xfrm>
            <a:off x="3973513" y="3219450"/>
            <a:ext cx="31115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4</a:t>
            </a:r>
          </a:p>
        </p:txBody>
      </p:sp>
      <p:sp>
        <p:nvSpPr>
          <p:cNvPr id="328772" name="Text Box 68"/>
          <p:cNvSpPr txBox="1">
            <a:spLocks noChangeArrowheads="1"/>
          </p:cNvSpPr>
          <p:nvPr/>
        </p:nvSpPr>
        <p:spPr bwMode="auto">
          <a:xfrm>
            <a:off x="5243513" y="4803775"/>
            <a:ext cx="723900"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ea typeface="宋体" pitchFamily="2" charset="-122"/>
              </a:rPr>
              <a:t>n+40</a:t>
            </a:r>
          </a:p>
        </p:txBody>
      </p:sp>
      <p:sp>
        <p:nvSpPr>
          <p:cNvPr id="328773" name="Text Box 69"/>
          <p:cNvSpPr txBox="1">
            <a:spLocks noChangeArrowheads="1"/>
          </p:cNvSpPr>
          <p:nvPr/>
        </p:nvSpPr>
        <p:spPr bwMode="auto">
          <a:xfrm>
            <a:off x="6513513" y="4895850"/>
            <a:ext cx="646112" cy="4572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latin typeface="宋体" pitchFamily="2" charset="-122"/>
                <a:ea typeface="宋体" pitchFamily="2" charset="-122"/>
              </a:rPr>
              <a:t>...</a:t>
            </a:r>
          </a:p>
        </p:txBody>
      </p:sp>
      <p:sp>
        <p:nvSpPr>
          <p:cNvPr id="328774" name="Text Box 70"/>
          <p:cNvSpPr txBox="1">
            <a:spLocks noChangeArrowheads="1"/>
          </p:cNvSpPr>
          <p:nvPr/>
        </p:nvSpPr>
        <p:spPr bwMode="auto">
          <a:xfrm>
            <a:off x="1965325" y="6096000"/>
            <a:ext cx="5808663"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000">
                <a:latin typeface="宋体" pitchFamily="2" charset="-122"/>
                <a:ea typeface="宋体" pitchFamily="2" charset="-122"/>
              </a:rPr>
              <a:t>将四元式</a:t>
            </a:r>
            <a:r>
              <a:rPr lang="en-US" altLang="zh-CN" sz="2000">
                <a:latin typeface="宋体" pitchFamily="2" charset="-122"/>
                <a:ea typeface="宋体" pitchFamily="2" charset="-122"/>
              </a:rPr>
              <a:t>j</a:t>
            </a:r>
            <a:r>
              <a:rPr lang="zh-CN" altLang="zh-CN" sz="2000">
                <a:latin typeface="宋体" pitchFamily="2" charset="-122"/>
                <a:ea typeface="宋体" pitchFamily="2" charset="-122"/>
              </a:rPr>
              <a:t>的地址记入与</a:t>
            </a:r>
            <a:r>
              <a:rPr lang="en-US" altLang="zh-CN" sz="2000">
                <a:latin typeface="宋体" pitchFamily="2" charset="-122"/>
                <a:ea typeface="宋体" pitchFamily="2" charset="-122"/>
              </a:rPr>
              <a:t>i</a:t>
            </a:r>
            <a:r>
              <a:rPr lang="zh-CN" altLang="zh-CN" sz="2000">
                <a:latin typeface="宋体" pitchFamily="2" charset="-122"/>
                <a:ea typeface="宋体" pitchFamily="2" charset="-122"/>
              </a:rPr>
              <a:t>相关的链表中，等待回填</a:t>
            </a:r>
            <a:endParaRPr lang="zh-CN" altLang="en-US" sz="2000">
              <a:latin typeface="宋体" pitchFamily="2" charset="-122"/>
              <a:ea typeface="宋体" pitchFamily="2" charset="-122"/>
            </a:endParaRPr>
          </a:p>
        </p:txBody>
      </p:sp>
      <p:sp>
        <p:nvSpPr>
          <p:cNvPr id="328775" name="Text Box 71"/>
          <p:cNvSpPr txBox="1">
            <a:spLocks noChangeArrowheads="1"/>
          </p:cNvSpPr>
          <p:nvPr/>
        </p:nvSpPr>
        <p:spPr bwMode="auto">
          <a:xfrm>
            <a:off x="1965325" y="5638800"/>
            <a:ext cx="5168900" cy="396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latin typeface="宋体" pitchFamily="2" charset="-122"/>
                <a:ea typeface="宋体" pitchFamily="2" charset="-122"/>
              </a:rPr>
              <a:t>四元式</a:t>
            </a:r>
            <a:r>
              <a:rPr lang="en-US" altLang="zh-CN" sz="2000">
                <a:latin typeface="宋体" pitchFamily="2" charset="-122"/>
                <a:ea typeface="宋体" pitchFamily="2" charset="-122"/>
              </a:rPr>
              <a:t>i</a:t>
            </a:r>
            <a:r>
              <a:rPr lang="zh-CN" altLang="en-US" sz="2000">
                <a:latin typeface="宋体" pitchFamily="2" charset="-122"/>
                <a:ea typeface="宋体" pitchFamily="2" charset="-122"/>
              </a:rPr>
              <a:t>的地址已有，可以直接生成机器指令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8718"/>
                                        </p:tgtEl>
                                        <p:attrNameLst>
                                          <p:attrName>style.visibility</p:attrName>
                                        </p:attrNameLst>
                                      </p:cBhvr>
                                      <p:to>
                                        <p:strVal val="visible"/>
                                      </p:to>
                                    </p:set>
                                    <p:animEffect transition="in" filter="wipe(up)">
                                      <p:cBhvr>
                                        <p:cTn id="7" dur="500"/>
                                        <p:tgtEl>
                                          <p:spTgt spid="328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8708"/>
                                        </p:tgtEl>
                                        <p:attrNameLst>
                                          <p:attrName>style.visibility</p:attrName>
                                        </p:attrNameLst>
                                      </p:cBhvr>
                                      <p:to>
                                        <p:strVal val="visible"/>
                                      </p:to>
                                    </p:set>
                                    <p:animEffect transition="in" filter="wipe(up)">
                                      <p:cBhvr>
                                        <p:cTn id="12" dur="500"/>
                                        <p:tgtEl>
                                          <p:spTgt spid="328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739"/>
                                        </p:tgtEl>
                                        <p:attrNameLst>
                                          <p:attrName>style.visibility</p:attrName>
                                        </p:attrNameLst>
                                      </p:cBhvr>
                                      <p:to>
                                        <p:strVal val="visible"/>
                                      </p:to>
                                    </p:set>
                                    <p:animEffect transition="in" filter="wipe(left)">
                                      <p:cBhvr>
                                        <p:cTn id="17" dur="500"/>
                                        <p:tgtEl>
                                          <p:spTgt spid="32873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28740"/>
                                        </p:tgtEl>
                                        <p:attrNameLst>
                                          <p:attrName>style.visibility</p:attrName>
                                        </p:attrNameLst>
                                      </p:cBhvr>
                                      <p:to>
                                        <p:strVal val="visible"/>
                                      </p:to>
                                    </p:set>
                                    <p:animEffect transition="in" filter="wipe(left)">
                                      <p:cBhvr>
                                        <p:cTn id="21" dur="500"/>
                                        <p:tgtEl>
                                          <p:spTgt spid="3287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28715"/>
                                        </p:tgtEl>
                                        <p:attrNameLst>
                                          <p:attrName>style.visibility</p:attrName>
                                        </p:attrNameLst>
                                      </p:cBhvr>
                                      <p:to>
                                        <p:strVal val="visible"/>
                                      </p:to>
                                    </p:set>
                                    <p:animEffect transition="in" filter="wipe(up)">
                                      <p:cBhvr>
                                        <p:cTn id="26" dur="500"/>
                                        <p:tgtEl>
                                          <p:spTgt spid="328715"/>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328741"/>
                                        </p:tgtEl>
                                        <p:attrNameLst>
                                          <p:attrName>style.visibility</p:attrName>
                                        </p:attrNameLst>
                                      </p:cBhvr>
                                      <p:to>
                                        <p:strVal val="visible"/>
                                      </p:to>
                                    </p:set>
                                    <p:animEffect transition="in" filter="wipe(up)">
                                      <p:cBhvr>
                                        <p:cTn id="30" dur="500"/>
                                        <p:tgtEl>
                                          <p:spTgt spid="328741"/>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28744"/>
                                        </p:tgtEl>
                                        <p:attrNameLst>
                                          <p:attrName>style.visibility</p:attrName>
                                        </p:attrNameLst>
                                      </p:cBhvr>
                                      <p:to>
                                        <p:strVal val="visible"/>
                                      </p:to>
                                    </p:set>
                                    <p:animEffect transition="in" filter="wipe(left)">
                                      <p:cBhvr>
                                        <p:cTn id="34" dur="500"/>
                                        <p:tgtEl>
                                          <p:spTgt spid="328744"/>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28745"/>
                                        </p:tgtEl>
                                        <p:attrNameLst>
                                          <p:attrName>style.visibility</p:attrName>
                                        </p:attrNameLst>
                                      </p:cBhvr>
                                      <p:to>
                                        <p:strVal val="visible"/>
                                      </p:to>
                                    </p:set>
                                    <p:animEffect transition="in" filter="wipe(left)">
                                      <p:cBhvr>
                                        <p:cTn id="38" dur="500"/>
                                        <p:tgtEl>
                                          <p:spTgt spid="3287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1" nodeType="clickEffect">
                                  <p:stCondLst>
                                    <p:cond delay="0"/>
                                  </p:stCondLst>
                                  <p:childTnLst>
                                    <p:animMotion origin="layout" path="M 0.0066 -0.00186 L 0.0066 0.06118 " pathEditMode="relative" ptsTypes="AA">
                                      <p:cBhvr>
                                        <p:cTn id="42" dur="2000" fill="hold"/>
                                        <p:tgtEl>
                                          <p:spTgt spid="328739"/>
                                        </p:tgtEl>
                                        <p:attrNameLst>
                                          <p:attrName>ppt_x</p:attrName>
                                          <p:attrName>ppt_y</p:attrName>
                                        </p:attrNameLst>
                                      </p:cBhvr>
                                    </p:animMotion>
                                  </p:childTnLst>
                                </p:cTn>
                              </p:par>
                            </p:childTnLst>
                          </p:cTn>
                        </p:par>
                        <p:par>
                          <p:cTn id="43" fill="hold" nodeType="afterGroup">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328746"/>
                                        </p:tgtEl>
                                        <p:attrNameLst>
                                          <p:attrName>style.visibility</p:attrName>
                                        </p:attrNameLst>
                                      </p:cBhvr>
                                      <p:to>
                                        <p:strVal val="visible"/>
                                      </p:to>
                                    </p:set>
                                    <p:animEffect transition="in" filter="wipe(left)">
                                      <p:cBhvr>
                                        <p:cTn id="46" dur="500"/>
                                        <p:tgtEl>
                                          <p:spTgt spid="32874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328747"/>
                                        </p:tgtEl>
                                        <p:attrNameLst>
                                          <p:attrName>style.visibility</p:attrName>
                                        </p:attrNameLst>
                                      </p:cBhvr>
                                      <p:to>
                                        <p:strVal val="visible"/>
                                      </p:to>
                                    </p:set>
                                    <p:animEffect transition="in" filter="wipe(up)">
                                      <p:cBhvr>
                                        <p:cTn id="51" dur="500"/>
                                        <p:tgtEl>
                                          <p:spTgt spid="328747"/>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328750"/>
                                        </p:tgtEl>
                                        <p:attrNameLst>
                                          <p:attrName>style.visibility</p:attrName>
                                        </p:attrNameLst>
                                      </p:cBhvr>
                                      <p:to>
                                        <p:strVal val="visible"/>
                                      </p:to>
                                    </p:set>
                                    <p:animEffect transition="in" filter="wipe(up)">
                                      <p:cBhvr>
                                        <p:cTn id="55" dur="500"/>
                                        <p:tgtEl>
                                          <p:spTgt spid="328750"/>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28753"/>
                                        </p:tgtEl>
                                        <p:attrNameLst>
                                          <p:attrName>style.visibility</p:attrName>
                                        </p:attrNameLst>
                                      </p:cBhvr>
                                      <p:to>
                                        <p:strVal val="visible"/>
                                      </p:to>
                                    </p:set>
                                    <p:animEffect transition="in" filter="wipe(left)">
                                      <p:cBhvr>
                                        <p:cTn id="59" dur="500"/>
                                        <p:tgtEl>
                                          <p:spTgt spid="328753"/>
                                        </p:tgtEl>
                                      </p:cBhvr>
                                    </p:animEffect>
                                  </p:childTnLst>
                                </p:cTn>
                              </p:par>
                            </p:childTnLst>
                          </p:cTn>
                        </p:par>
                        <p:par>
                          <p:cTn id="60" fill="hold" nodeType="afterGroup">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328754"/>
                                        </p:tgtEl>
                                        <p:attrNameLst>
                                          <p:attrName>style.visibility</p:attrName>
                                        </p:attrNameLst>
                                      </p:cBhvr>
                                      <p:to>
                                        <p:strVal val="visible"/>
                                      </p:to>
                                    </p:set>
                                    <p:animEffect transition="in" filter="wipe(left)">
                                      <p:cBhvr>
                                        <p:cTn id="63" dur="500"/>
                                        <p:tgtEl>
                                          <p:spTgt spid="3287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0" presetClass="path" presetSubtype="0" accel="50000" decel="50000" fill="hold" grpId="2" nodeType="clickEffect">
                                  <p:stCondLst>
                                    <p:cond delay="0"/>
                                  </p:stCondLst>
                                  <p:childTnLst>
                                    <p:animMotion origin="layout" path="M 0.0066 0.06118 L 0.0066 0.12421 " pathEditMode="relative" ptsTypes="AA">
                                      <p:cBhvr>
                                        <p:cTn id="67" dur="2000" fill="hold"/>
                                        <p:tgtEl>
                                          <p:spTgt spid="328739"/>
                                        </p:tgtEl>
                                        <p:attrNameLst>
                                          <p:attrName>ppt_x</p:attrName>
                                          <p:attrName>ppt_y</p:attrName>
                                        </p:attrNameLst>
                                      </p:cBhvr>
                                    </p:animMotion>
                                  </p:childTnLst>
                                </p:cTn>
                              </p:par>
                            </p:childTnLst>
                          </p:cTn>
                        </p:par>
                        <p:par>
                          <p:cTn id="68" fill="hold" nodeType="afterGroup">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328755"/>
                                        </p:tgtEl>
                                        <p:attrNameLst>
                                          <p:attrName>style.visibility</p:attrName>
                                        </p:attrNameLst>
                                      </p:cBhvr>
                                      <p:to>
                                        <p:strVal val="visible"/>
                                      </p:to>
                                    </p:set>
                                    <p:animEffect transition="in" filter="wipe(left)">
                                      <p:cBhvr>
                                        <p:cTn id="71" dur="500"/>
                                        <p:tgtEl>
                                          <p:spTgt spid="3287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328756"/>
                                        </p:tgtEl>
                                        <p:attrNameLst>
                                          <p:attrName>style.visibility</p:attrName>
                                        </p:attrNameLst>
                                      </p:cBhvr>
                                      <p:to>
                                        <p:strVal val="visible"/>
                                      </p:to>
                                    </p:set>
                                    <p:animEffect transition="in" filter="wipe(up)">
                                      <p:cBhvr>
                                        <p:cTn id="76" dur="500"/>
                                        <p:tgtEl>
                                          <p:spTgt spid="328756"/>
                                        </p:tgtEl>
                                      </p:cBhvr>
                                    </p:animEffect>
                                  </p:childTnLst>
                                </p:cTn>
                              </p:par>
                            </p:childTnLst>
                          </p:cTn>
                        </p:par>
                        <p:par>
                          <p:cTn id="77" fill="hold" nodeType="afterGroup">
                            <p:stCondLst>
                              <p:cond delay="500"/>
                            </p:stCondLst>
                            <p:childTnLst>
                              <p:par>
                                <p:cTn id="78" presetID="22" presetClass="entr" presetSubtype="1" fill="hold" nodeType="afterEffect">
                                  <p:stCondLst>
                                    <p:cond delay="0"/>
                                  </p:stCondLst>
                                  <p:childTnLst>
                                    <p:set>
                                      <p:cBhvr>
                                        <p:cTn id="79" dur="1" fill="hold">
                                          <p:stCondLst>
                                            <p:cond delay="0"/>
                                          </p:stCondLst>
                                        </p:cTn>
                                        <p:tgtEl>
                                          <p:spTgt spid="328759"/>
                                        </p:tgtEl>
                                        <p:attrNameLst>
                                          <p:attrName>style.visibility</p:attrName>
                                        </p:attrNameLst>
                                      </p:cBhvr>
                                      <p:to>
                                        <p:strVal val="visible"/>
                                      </p:to>
                                    </p:set>
                                    <p:animEffect transition="in" filter="wipe(up)">
                                      <p:cBhvr>
                                        <p:cTn id="80" dur="500"/>
                                        <p:tgtEl>
                                          <p:spTgt spid="328759"/>
                                        </p:tgtEl>
                                      </p:cBhvr>
                                    </p:animEffect>
                                  </p:childTnLst>
                                </p:cTn>
                              </p:par>
                            </p:childTnLst>
                          </p:cTn>
                        </p:par>
                        <p:par>
                          <p:cTn id="81" fill="hold" nodeType="afterGroup">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328762"/>
                                        </p:tgtEl>
                                        <p:attrNameLst>
                                          <p:attrName>style.visibility</p:attrName>
                                        </p:attrNameLst>
                                      </p:cBhvr>
                                      <p:to>
                                        <p:strVal val="visible"/>
                                      </p:to>
                                    </p:set>
                                    <p:animEffect transition="in" filter="wipe(left)">
                                      <p:cBhvr>
                                        <p:cTn id="84" dur="500"/>
                                        <p:tgtEl>
                                          <p:spTgt spid="328762"/>
                                        </p:tgtEl>
                                      </p:cBhvr>
                                    </p:animEffect>
                                  </p:childTnLst>
                                </p:cTn>
                              </p:par>
                            </p:childTnLst>
                          </p:cTn>
                        </p:par>
                        <p:par>
                          <p:cTn id="85" fill="hold" nodeType="afterGroup">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328763"/>
                                        </p:tgtEl>
                                        <p:attrNameLst>
                                          <p:attrName>style.visibility</p:attrName>
                                        </p:attrNameLst>
                                      </p:cBhvr>
                                      <p:to>
                                        <p:strVal val="visible"/>
                                      </p:to>
                                    </p:set>
                                    <p:animEffect transition="in" filter="wipe(left)">
                                      <p:cBhvr>
                                        <p:cTn id="88" dur="500"/>
                                        <p:tgtEl>
                                          <p:spTgt spid="32876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3" nodeType="clickEffect">
                                  <p:stCondLst>
                                    <p:cond delay="0"/>
                                  </p:stCondLst>
                                  <p:childTnLst>
                                    <p:animMotion origin="layout" path="M 0.0066 0.12421 L 0.0066 0.19791 " pathEditMode="relative" ptsTypes="AA">
                                      <p:cBhvr>
                                        <p:cTn id="92" dur="2000" fill="hold"/>
                                        <p:tgtEl>
                                          <p:spTgt spid="328739"/>
                                        </p:tgtEl>
                                        <p:attrNameLst>
                                          <p:attrName>ppt_x</p:attrName>
                                          <p:attrName>ppt_y</p:attrName>
                                        </p:attrNameLst>
                                      </p:cBhvr>
                                    </p:animMotion>
                                  </p:childTnLst>
                                </p:cTn>
                              </p:par>
                            </p:childTnLst>
                          </p:cTn>
                        </p:par>
                        <p:par>
                          <p:cTn id="93" fill="hold" nodeType="afterGroup">
                            <p:stCondLst>
                              <p:cond delay="2000"/>
                            </p:stCondLst>
                            <p:childTnLst>
                              <p:par>
                                <p:cTn id="94" presetID="22" presetClass="entr" presetSubtype="8" fill="hold" grpId="0" nodeType="afterEffect">
                                  <p:stCondLst>
                                    <p:cond delay="0"/>
                                  </p:stCondLst>
                                  <p:childTnLst>
                                    <p:set>
                                      <p:cBhvr>
                                        <p:cTn id="95" dur="1" fill="hold">
                                          <p:stCondLst>
                                            <p:cond delay="0"/>
                                          </p:stCondLst>
                                        </p:cTn>
                                        <p:tgtEl>
                                          <p:spTgt spid="328764"/>
                                        </p:tgtEl>
                                        <p:attrNameLst>
                                          <p:attrName>style.visibility</p:attrName>
                                        </p:attrNameLst>
                                      </p:cBhvr>
                                      <p:to>
                                        <p:strVal val="visible"/>
                                      </p:to>
                                    </p:set>
                                    <p:animEffect transition="in" filter="wipe(left)">
                                      <p:cBhvr>
                                        <p:cTn id="96" dur="500"/>
                                        <p:tgtEl>
                                          <p:spTgt spid="32876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328765"/>
                                        </p:tgtEl>
                                        <p:attrNameLst>
                                          <p:attrName>style.visibility</p:attrName>
                                        </p:attrNameLst>
                                      </p:cBhvr>
                                      <p:to>
                                        <p:strVal val="visible"/>
                                      </p:to>
                                    </p:set>
                                    <p:animEffect transition="in" filter="wipe(up)">
                                      <p:cBhvr>
                                        <p:cTn id="101" dur="500"/>
                                        <p:tgtEl>
                                          <p:spTgt spid="328765"/>
                                        </p:tgtEl>
                                      </p:cBhvr>
                                    </p:animEffect>
                                  </p:childTnLst>
                                </p:cTn>
                              </p:par>
                            </p:childTnLst>
                          </p:cTn>
                        </p:par>
                        <p:par>
                          <p:cTn id="102" fill="hold" nodeType="afterGroup">
                            <p:stCondLst>
                              <p:cond delay="500"/>
                            </p:stCondLst>
                            <p:childTnLst>
                              <p:par>
                                <p:cTn id="103" presetID="22" presetClass="entr" presetSubtype="1" fill="hold" nodeType="afterEffect">
                                  <p:stCondLst>
                                    <p:cond delay="0"/>
                                  </p:stCondLst>
                                  <p:childTnLst>
                                    <p:set>
                                      <p:cBhvr>
                                        <p:cTn id="104" dur="1" fill="hold">
                                          <p:stCondLst>
                                            <p:cond delay="0"/>
                                          </p:stCondLst>
                                        </p:cTn>
                                        <p:tgtEl>
                                          <p:spTgt spid="328768"/>
                                        </p:tgtEl>
                                        <p:attrNameLst>
                                          <p:attrName>style.visibility</p:attrName>
                                        </p:attrNameLst>
                                      </p:cBhvr>
                                      <p:to>
                                        <p:strVal val="visible"/>
                                      </p:to>
                                    </p:set>
                                    <p:animEffect transition="in" filter="wipe(up)">
                                      <p:cBhvr>
                                        <p:cTn id="105" dur="500"/>
                                        <p:tgtEl>
                                          <p:spTgt spid="328768"/>
                                        </p:tgtEl>
                                      </p:cBhvr>
                                    </p:animEffect>
                                  </p:childTnLst>
                                </p:cTn>
                              </p:par>
                            </p:childTnLst>
                          </p:cTn>
                        </p:par>
                        <p:par>
                          <p:cTn id="106" fill="hold" nodeType="afterGroup">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328771"/>
                                        </p:tgtEl>
                                        <p:attrNameLst>
                                          <p:attrName>style.visibility</p:attrName>
                                        </p:attrNameLst>
                                      </p:cBhvr>
                                      <p:to>
                                        <p:strVal val="visible"/>
                                      </p:to>
                                    </p:set>
                                    <p:animEffect transition="in" filter="wipe(left)">
                                      <p:cBhvr>
                                        <p:cTn id="109" dur="500"/>
                                        <p:tgtEl>
                                          <p:spTgt spid="328771"/>
                                        </p:tgtEl>
                                      </p:cBhvr>
                                    </p:animEffect>
                                  </p:childTnLst>
                                </p:cTn>
                              </p:par>
                            </p:childTnLst>
                          </p:cTn>
                        </p:par>
                        <p:par>
                          <p:cTn id="110" fill="hold" nodeType="afterGroup">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328772"/>
                                        </p:tgtEl>
                                        <p:attrNameLst>
                                          <p:attrName>style.visibility</p:attrName>
                                        </p:attrNameLst>
                                      </p:cBhvr>
                                      <p:to>
                                        <p:strVal val="visible"/>
                                      </p:to>
                                    </p:set>
                                    <p:animEffect transition="in" filter="wipe(left)">
                                      <p:cBhvr>
                                        <p:cTn id="113" dur="500"/>
                                        <p:tgtEl>
                                          <p:spTgt spid="328772"/>
                                        </p:tgtEl>
                                      </p:cBhvr>
                                    </p:animEffect>
                                  </p:childTnLst>
                                </p:cTn>
                              </p:par>
                            </p:childTnLst>
                          </p:cTn>
                        </p:par>
                        <p:par>
                          <p:cTn id="114" fill="hold" nodeType="afterGroup">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328773"/>
                                        </p:tgtEl>
                                        <p:attrNameLst>
                                          <p:attrName>style.visibility</p:attrName>
                                        </p:attrNameLst>
                                      </p:cBhvr>
                                      <p:to>
                                        <p:strVal val="visible"/>
                                      </p:to>
                                    </p:set>
                                    <p:animEffect transition="in" filter="wipe(left)">
                                      <p:cBhvr>
                                        <p:cTn id="117" dur="500"/>
                                        <p:tgtEl>
                                          <p:spTgt spid="32877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28707">
                                            <p:txEl>
                                              <p:pRg st="0" end="0"/>
                                            </p:txEl>
                                          </p:spTgt>
                                        </p:tgtEl>
                                        <p:attrNameLst>
                                          <p:attrName>style.visibility</p:attrName>
                                        </p:attrNameLst>
                                      </p:cBhvr>
                                      <p:to>
                                        <p:strVal val="visible"/>
                                      </p:to>
                                    </p:set>
                                    <p:animEffect transition="in" filter="wipe(up)">
                                      <p:cBhvr>
                                        <p:cTn id="122" dur="500"/>
                                        <p:tgtEl>
                                          <p:spTgt spid="328707">
                                            <p:txEl>
                                              <p:pRg st="0" end="0"/>
                                            </p:txEl>
                                          </p:spTgt>
                                        </p:tgtEl>
                                      </p:cBhvr>
                                    </p:animEffect>
                                  </p:childTnLst>
                                </p:cTn>
                              </p:par>
                            </p:childTnLst>
                          </p:cTn>
                        </p:par>
                        <p:par>
                          <p:cTn id="123" fill="hold">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328707">
                                            <p:txEl>
                                              <p:pRg st="1" end="1"/>
                                            </p:txEl>
                                          </p:spTgt>
                                        </p:tgtEl>
                                        <p:attrNameLst>
                                          <p:attrName>style.visibility</p:attrName>
                                        </p:attrNameLst>
                                      </p:cBhvr>
                                      <p:to>
                                        <p:strVal val="visible"/>
                                      </p:to>
                                    </p:set>
                                    <p:animEffect transition="in" filter="wipe(up)">
                                      <p:cBhvr>
                                        <p:cTn id="126" dur="500"/>
                                        <p:tgtEl>
                                          <p:spTgt spid="328707">
                                            <p:txEl>
                                              <p:pRg st="1" end="1"/>
                                            </p:txEl>
                                          </p:spTgt>
                                        </p:tgtEl>
                                      </p:cBhvr>
                                    </p:animEffect>
                                  </p:childTnLst>
                                </p:cTn>
                              </p:par>
                            </p:childTnLst>
                          </p:cTn>
                        </p:par>
                        <p:par>
                          <p:cTn id="127" fill="hold">
                            <p:stCondLst>
                              <p:cond delay="1000"/>
                            </p:stCondLst>
                            <p:childTnLst>
                              <p:par>
                                <p:cTn id="128" presetID="22" presetClass="entr" presetSubtype="1" fill="hold" grpId="0" nodeType="afterEffect">
                                  <p:stCondLst>
                                    <p:cond delay="0"/>
                                  </p:stCondLst>
                                  <p:childTnLst>
                                    <p:set>
                                      <p:cBhvr>
                                        <p:cTn id="129" dur="1" fill="hold">
                                          <p:stCondLst>
                                            <p:cond delay="0"/>
                                          </p:stCondLst>
                                        </p:cTn>
                                        <p:tgtEl>
                                          <p:spTgt spid="328707">
                                            <p:txEl>
                                              <p:pRg st="2" end="2"/>
                                            </p:txEl>
                                          </p:spTgt>
                                        </p:tgtEl>
                                        <p:attrNameLst>
                                          <p:attrName>style.visibility</p:attrName>
                                        </p:attrNameLst>
                                      </p:cBhvr>
                                      <p:to>
                                        <p:strVal val="visible"/>
                                      </p:to>
                                    </p:set>
                                    <p:animEffect transition="in" filter="wipe(up)">
                                      <p:cBhvr>
                                        <p:cTn id="130" dur="500"/>
                                        <p:tgtEl>
                                          <p:spTgt spid="328707">
                                            <p:txEl>
                                              <p:pRg st="2" end="2"/>
                                            </p:txEl>
                                          </p:spTgt>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328775"/>
                                        </p:tgtEl>
                                        <p:attrNameLst>
                                          <p:attrName>style.visibility</p:attrName>
                                        </p:attrNameLst>
                                      </p:cBhvr>
                                      <p:to>
                                        <p:strVal val="visible"/>
                                      </p:to>
                                    </p:set>
                                    <p:animEffect transition="in" filter="wipe(left)">
                                      <p:cBhvr>
                                        <p:cTn id="135" dur="500"/>
                                        <p:tgtEl>
                                          <p:spTgt spid="32877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28774"/>
                                        </p:tgtEl>
                                        <p:attrNameLst>
                                          <p:attrName>style.visibility</p:attrName>
                                        </p:attrNameLst>
                                      </p:cBhvr>
                                      <p:to>
                                        <p:strVal val="visible"/>
                                      </p:to>
                                    </p:set>
                                    <p:animEffect transition="in" filter="wipe(left)">
                                      <p:cBhvr>
                                        <p:cTn id="140" dur="500"/>
                                        <p:tgtEl>
                                          <p:spTgt spid="32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uiExpand="1" build="p" autoUpdateAnimBg="0"/>
      <p:bldP spid="328739" grpId="0" animBg="1"/>
      <p:bldP spid="328739" grpId="1" animBg="1"/>
      <p:bldP spid="328739" grpId="2" animBg="1"/>
      <p:bldP spid="328739" grpId="3" animBg="1"/>
      <p:bldP spid="328740" grpId="0" autoUpdateAnimBg="0"/>
      <p:bldP spid="328744" grpId="0" autoUpdateAnimBg="0"/>
      <p:bldP spid="328745" grpId="0" autoUpdateAnimBg="0"/>
      <p:bldP spid="328746" grpId="0" autoUpdateAnimBg="0"/>
      <p:bldP spid="328753" grpId="0" autoUpdateAnimBg="0"/>
      <p:bldP spid="328754" grpId="0" autoUpdateAnimBg="0"/>
      <p:bldP spid="328755" grpId="0" autoUpdateAnimBg="0"/>
      <p:bldP spid="328762" grpId="0" autoUpdateAnimBg="0"/>
      <p:bldP spid="328763" grpId="0" autoUpdateAnimBg="0"/>
      <p:bldP spid="328764" grpId="0" autoUpdateAnimBg="0"/>
      <p:bldP spid="328771" grpId="0" autoUpdateAnimBg="0"/>
      <p:bldP spid="328772" grpId="0" autoUpdateAnimBg="0"/>
      <p:bldP spid="328773" grpId="0" autoUpdateAnimBg="0"/>
      <p:bldP spid="328774" grpId="0" animBg="1" autoUpdateAnimBg="0"/>
      <p:bldP spid="32877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DD206264-94B5-4897-B0F4-4B7D81CE3D80}" type="slidenum">
              <a:rPr lang="en-US" altLang="zh-CN"/>
              <a:pPr/>
              <a:t>9</a:t>
            </a:fld>
            <a:endParaRPr lang="en-US" altLang="zh-CN"/>
          </a:p>
        </p:txBody>
      </p:sp>
      <p:sp>
        <p:nvSpPr>
          <p:cNvPr id="330754" name="Rectangle 2"/>
          <p:cNvSpPr>
            <a:spLocks noChangeArrowheads="1"/>
          </p:cNvSpPr>
          <p:nvPr/>
        </p:nvSpPr>
        <p:spPr bwMode="auto">
          <a:xfrm>
            <a:off x="5885328" y="2252663"/>
            <a:ext cx="2141537" cy="8382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55" name="Rectangle 3"/>
          <p:cNvSpPr>
            <a:spLocks noGrp="1" noChangeArrowheads="1"/>
          </p:cNvSpPr>
          <p:nvPr>
            <p:ph type="title"/>
          </p:nvPr>
        </p:nvSpPr>
        <p:spPr>
          <a:xfrm>
            <a:off x="304800" y="152400"/>
            <a:ext cx="8610600" cy="727075"/>
          </a:xfrm>
        </p:spPr>
        <p:txBody>
          <a:bodyPr/>
          <a:lstStyle/>
          <a:p>
            <a:r>
              <a:rPr lang="zh-CN" altLang="en-US"/>
              <a:t>指令选择</a:t>
            </a:r>
          </a:p>
        </p:txBody>
      </p:sp>
      <p:sp>
        <p:nvSpPr>
          <p:cNvPr id="330756" name="Rectangle 4"/>
          <p:cNvSpPr>
            <a:spLocks noGrp="1" noChangeArrowheads="1"/>
          </p:cNvSpPr>
          <p:nvPr>
            <p:ph type="body" idx="1"/>
          </p:nvPr>
        </p:nvSpPr>
        <p:spPr>
          <a:xfrm>
            <a:off x="395288" y="908050"/>
            <a:ext cx="4464050" cy="5761038"/>
          </a:xfrm>
        </p:spPr>
        <p:txBody>
          <a:bodyPr/>
          <a:lstStyle/>
          <a:p>
            <a:r>
              <a:rPr lang="zh-CN" altLang="en-US" dirty="0">
                <a:latin typeface="Times New Roman" panose="02020603050405020304" pitchFamily="18" charset="0"/>
                <a:cs typeface="Times New Roman" panose="02020603050405020304" pitchFamily="18" charset="0"/>
              </a:rPr>
              <a:t>机器指令系统的性质决定了指令选择的难易程度</a:t>
            </a:r>
          </a:p>
          <a:p>
            <a:pPr marL="819150" lvl="1"/>
            <a:r>
              <a:rPr lang="zh-CN" altLang="en-US" dirty="0">
                <a:latin typeface="Times New Roman" panose="02020603050405020304" pitchFamily="18" charset="0"/>
                <a:cs typeface="Times New Roman" panose="02020603050405020304" pitchFamily="18" charset="0"/>
              </a:rPr>
              <a:t>一致性</a:t>
            </a:r>
          </a:p>
          <a:p>
            <a:pPr marL="819150" lvl="1"/>
            <a:r>
              <a:rPr lang="zh-CN" altLang="en-US" dirty="0">
                <a:latin typeface="Times New Roman" panose="02020603050405020304" pitchFamily="18" charset="0"/>
                <a:cs typeface="Times New Roman" panose="02020603050405020304" pitchFamily="18" charset="0"/>
              </a:rPr>
              <a:t>完整性</a:t>
            </a:r>
          </a:p>
          <a:p>
            <a:pPr marL="819150" lvl="1"/>
            <a:r>
              <a:rPr lang="zh-CN" altLang="en-US" dirty="0">
                <a:latin typeface="Times New Roman" panose="02020603050405020304" pitchFamily="18" charset="0"/>
                <a:cs typeface="Times New Roman" panose="02020603050405020304" pitchFamily="18" charset="0"/>
              </a:rPr>
              <a:t>指令的执行速度</a:t>
            </a:r>
          </a:p>
          <a:p>
            <a:pPr marL="819150" lvl="1"/>
            <a:r>
              <a:rPr lang="zh-CN" altLang="en-US" dirty="0">
                <a:latin typeface="Times New Roman" panose="02020603050405020304" pitchFamily="18" charset="0"/>
                <a:cs typeface="Times New Roman" panose="02020603050405020304" pitchFamily="18" charset="0"/>
              </a:rPr>
              <a:t>机器的特点</a:t>
            </a:r>
          </a:p>
          <a:p>
            <a:r>
              <a:rPr lang="zh-CN" altLang="en-US" dirty="0">
                <a:latin typeface="Times New Roman" panose="02020603050405020304" pitchFamily="18" charset="0"/>
                <a:cs typeface="Times New Roman" panose="02020603050405020304" pitchFamily="18" charset="0"/>
              </a:rPr>
              <a:t>对每一类三地址语句，可以设计它的代码框架</a:t>
            </a:r>
          </a:p>
          <a:p>
            <a:pPr marL="533400" lvl="1" indent="0">
              <a:buNone/>
            </a:pPr>
            <a:r>
              <a:rPr lang="zh-CN" altLang="en-US" dirty="0">
                <a:latin typeface="Times New Roman" panose="02020603050405020304" pitchFamily="18" charset="0"/>
                <a:cs typeface="Times New Roman" panose="02020603050405020304" pitchFamily="18" charset="0"/>
              </a:rPr>
              <a:t>如 </a:t>
            </a:r>
            <a:r>
              <a:rPr lang="en-US" altLang="zh-CN" dirty="0">
                <a:latin typeface="Times New Roman" panose="02020603050405020304" pitchFamily="18" charset="0"/>
                <a:cs typeface="Times New Roman" panose="02020603050405020304" pitchFamily="18" charset="0"/>
              </a:rPr>
              <a:t>x:=y+z </a:t>
            </a:r>
            <a:r>
              <a:rPr lang="zh-CN" altLang="en-US" dirty="0">
                <a:latin typeface="Times New Roman" panose="02020603050405020304" pitchFamily="18" charset="0"/>
                <a:cs typeface="Times New Roman" panose="02020603050405020304" pitchFamily="18" charset="0"/>
              </a:rPr>
              <a:t>的代码</a:t>
            </a:r>
            <a:r>
              <a:rPr lang="zh-CN" altLang="en-US" dirty="0" smtClean="0">
                <a:latin typeface="Times New Roman" panose="02020603050405020304" pitchFamily="18" charset="0"/>
                <a:cs typeface="Times New Roman" panose="02020603050405020304" pitchFamily="18" charset="0"/>
              </a:rPr>
              <a:t>框架</a:t>
            </a:r>
            <a:endParaRPr lang="zh-CN" altLang="en-US" dirty="0">
              <a:latin typeface="Times New Roman" panose="02020603050405020304" pitchFamily="18" charset="0"/>
              <a:cs typeface="Times New Roman" panose="02020603050405020304" pitchFamily="18" charset="0"/>
            </a:endParaRPr>
          </a:p>
          <a:p>
            <a:pPr marL="533400" lvl="1" indent="0">
              <a:buNone/>
            </a:pPr>
            <a:r>
              <a:rPr lang="en-US" altLang="zh-CN" dirty="0" smtClean="0">
                <a:latin typeface="Times New Roman" panose="02020603050405020304" pitchFamily="18" charset="0"/>
                <a:cs typeface="Times New Roman" panose="02020603050405020304" pitchFamily="18" charset="0"/>
              </a:rPr>
              <a:t>MOV  R</a:t>
            </a:r>
            <a:r>
              <a:rPr lang="en-US" altLang="zh-CN" baseline="-25000" dirty="0" smtClean="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y</a:t>
            </a:r>
          </a:p>
          <a:p>
            <a:pPr marL="533400" lvl="1" indent="0">
              <a:buNone/>
            </a:pPr>
            <a:r>
              <a:rPr lang="en-US" altLang="zh-CN" dirty="0" smtClean="0">
                <a:latin typeface="Times New Roman" panose="02020603050405020304" pitchFamily="18" charset="0"/>
                <a:cs typeface="Times New Roman" panose="02020603050405020304" pitchFamily="18" charset="0"/>
              </a:rPr>
              <a:t>ADD  R</a:t>
            </a:r>
            <a:r>
              <a:rPr lang="en-US" altLang="zh-CN" baseline="-25000" dirty="0" smtClean="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z</a:t>
            </a:r>
          </a:p>
          <a:p>
            <a:pPr marL="533400" lvl="1" indent="0">
              <a:buNone/>
            </a:pPr>
            <a:r>
              <a:rPr lang="en-US" altLang="zh-CN" dirty="0" smtClean="0">
                <a:latin typeface="Times New Roman" panose="02020603050405020304" pitchFamily="18" charset="0"/>
                <a:cs typeface="Times New Roman" panose="02020603050405020304" pitchFamily="18" charset="0"/>
              </a:rPr>
              <a:t>MOV  x, R</a:t>
            </a:r>
            <a:r>
              <a:rPr lang="en-US" altLang="zh-CN" baseline="-25000" dirty="0" smtClean="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p:txBody>
      </p:sp>
      <p:sp>
        <p:nvSpPr>
          <p:cNvPr id="330757" name="Rectangle 5"/>
          <p:cNvSpPr>
            <a:spLocks noChangeArrowheads="1"/>
          </p:cNvSpPr>
          <p:nvPr/>
        </p:nvSpPr>
        <p:spPr bwMode="auto">
          <a:xfrm>
            <a:off x="5651500" y="260350"/>
            <a:ext cx="2819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ts val="0"/>
              </a:spcBef>
              <a:buClr>
                <a:schemeClr val="accent1"/>
              </a:buClr>
              <a:buSzPct val="70000"/>
              <a:buFont typeface="Monotype Sorts" pitchFamily="2" charset="2"/>
              <a:buNone/>
            </a:pPr>
            <a:r>
              <a:rPr lang="en-US" altLang="zh-CN" sz="2800" dirty="0">
                <a:cs typeface="Times New Roman" panose="02020603050405020304" pitchFamily="18" charset="0"/>
              </a:rPr>
              <a:t>a:=b+c</a:t>
            </a:r>
          </a:p>
          <a:p>
            <a:pPr marL="342900" indent="-342900">
              <a:spcBef>
                <a:spcPts val="0"/>
              </a:spcBef>
              <a:buClr>
                <a:schemeClr val="accent1"/>
              </a:buClr>
              <a:buSzPct val="70000"/>
              <a:buFont typeface="Monotype Sorts" pitchFamily="2" charset="2"/>
              <a:buNone/>
            </a:pPr>
            <a:r>
              <a:rPr lang="en-US" altLang="zh-CN" sz="2800" dirty="0">
                <a:cs typeface="Times New Roman" panose="02020603050405020304" pitchFamily="18" charset="0"/>
              </a:rPr>
              <a:t>d:=a+e</a:t>
            </a:r>
          </a:p>
        </p:txBody>
      </p:sp>
      <p:sp>
        <p:nvSpPr>
          <p:cNvPr id="330758" name="Rectangle 6"/>
          <p:cNvSpPr>
            <a:spLocks noChangeArrowheads="1"/>
          </p:cNvSpPr>
          <p:nvPr/>
        </p:nvSpPr>
        <p:spPr bwMode="auto">
          <a:xfrm>
            <a:off x="5651500" y="4365625"/>
            <a:ext cx="2667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en-US" altLang="zh-CN" sz="2800" dirty="0">
                <a:cs typeface="Times New Roman" panose="02020603050405020304" pitchFamily="18" charset="0"/>
              </a:rPr>
              <a:t>a:=a+1</a:t>
            </a:r>
          </a:p>
        </p:txBody>
      </p:sp>
      <p:sp>
        <p:nvSpPr>
          <p:cNvPr id="330759" name="Rectangle 7"/>
          <p:cNvSpPr>
            <a:spLocks noChangeArrowheads="1"/>
          </p:cNvSpPr>
          <p:nvPr/>
        </p:nvSpPr>
        <p:spPr bwMode="auto">
          <a:xfrm>
            <a:off x="5382090" y="1338263"/>
            <a:ext cx="32543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819150" lvl="1" indent="-285750">
              <a:spcBef>
                <a:spcPct val="20000"/>
              </a:spcBef>
            </a:pPr>
            <a:r>
              <a:rPr lang="en-US" altLang="zh-CN" dirty="0" smtClean="0">
                <a:cs typeface="Times New Roman" panose="02020603050405020304" pitchFamily="18" charset="0"/>
              </a:rPr>
              <a:t>MOV  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b</a:t>
            </a:r>
            <a:endParaRPr lang="en-US" altLang="zh-CN" dirty="0">
              <a:cs typeface="Times New Roman" panose="02020603050405020304" pitchFamily="18" charset="0"/>
            </a:endParaRPr>
          </a:p>
          <a:p>
            <a:pPr marL="819150" lvl="1" indent="-285750" algn="just">
              <a:spcBef>
                <a:spcPct val="20000"/>
              </a:spcBef>
            </a:pPr>
            <a:r>
              <a:rPr lang="en-US" altLang="zh-CN" dirty="0">
                <a:cs typeface="Times New Roman" panose="02020603050405020304" pitchFamily="18" charset="0"/>
              </a:rPr>
              <a:t>ADD   </a:t>
            </a:r>
            <a:r>
              <a:rPr lang="en-US" altLang="zh-CN" dirty="0" smtClean="0">
                <a:cs typeface="Times New Roman" panose="02020603050405020304" pitchFamily="18" charset="0"/>
              </a:rPr>
              <a:t>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c</a:t>
            </a:r>
            <a:endParaRPr lang="en-US" altLang="zh-CN" dirty="0">
              <a:cs typeface="Times New Roman" panose="02020603050405020304" pitchFamily="18" charset="0"/>
            </a:endParaRPr>
          </a:p>
          <a:p>
            <a:pPr marL="819150" lvl="1" indent="-285750" algn="just">
              <a:spcBef>
                <a:spcPct val="20000"/>
              </a:spcBef>
            </a:pPr>
            <a:r>
              <a:rPr lang="en-US" altLang="zh-CN" dirty="0">
                <a:cs typeface="Times New Roman" panose="02020603050405020304" pitchFamily="18" charset="0"/>
              </a:rPr>
              <a:t>MOV  </a:t>
            </a:r>
            <a:r>
              <a:rPr lang="en-US" altLang="zh-CN" dirty="0" smtClean="0">
                <a:cs typeface="Times New Roman" panose="02020603050405020304" pitchFamily="18" charset="0"/>
              </a:rPr>
              <a:t>a, R</a:t>
            </a:r>
            <a:r>
              <a:rPr lang="en-US" altLang="zh-CN" baseline="-25000" dirty="0" smtClean="0">
                <a:cs typeface="Times New Roman" panose="02020603050405020304" pitchFamily="18" charset="0"/>
              </a:rPr>
              <a:t>0</a:t>
            </a:r>
            <a:endParaRPr lang="en-US" altLang="zh-CN" dirty="0">
              <a:cs typeface="Times New Roman" panose="02020603050405020304" pitchFamily="18" charset="0"/>
            </a:endParaRPr>
          </a:p>
          <a:p>
            <a:pPr marL="819150" lvl="1" indent="-285750" algn="just">
              <a:spcBef>
                <a:spcPct val="20000"/>
              </a:spcBef>
            </a:pPr>
            <a:r>
              <a:rPr lang="en-US" altLang="zh-CN" dirty="0">
                <a:cs typeface="Times New Roman" panose="02020603050405020304" pitchFamily="18" charset="0"/>
              </a:rPr>
              <a:t>MOV  </a:t>
            </a:r>
            <a:r>
              <a:rPr lang="en-US" altLang="zh-CN" dirty="0" smtClean="0">
                <a:cs typeface="Times New Roman" panose="02020603050405020304" pitchFamily="18" charset="0"/>
              </a:rPr>
              <a:t>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a</a:t>
            </a:r>
            <a:endParaRPr lang="en-US" altLang="zh-CN" dirty="0">
              <a:cs typeface="Times New Roman" panose="02020603050405020304" pitchFamily="18" charset="0"/>
            </a:endParaRPr>
          </a:p>
          <a:p>
            <a:pPr marL="819150" lvl="1" indent="-285750" algn="just">
              <a:spcBef>
                <a:spcPct val="20000"/>
              </a:spcBef>
            </a:pPr>
            <a:r>
              <a:rPr lang="en-US" altLang="zh-CN" dirty="0">
                <a:cs typeface="Times New Roman" panose="02020603050405020304" pitchFamily="18" charset="0"/>
              </a:rPr>
              <a:t>ADD   </a:t>
            </a:r>
            <a:r>
              <a:rPr lang="en-US" altLang="zh-CN" dirty="0" smtClean="0">
                <a:cs typeface="Times New Roman" panose="02020603050405020304" pitchFamily="18" charset="0"/>
              </a:rPr>
              <a:t>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e</a:t>
            </a:r>
            <a:endParaRPr lang="en-US" altLang="zh-CN" dirty="0">
              <a:cs typeface="Times New Roman" panose="02020603050405020304" pitchFamily="18" charset="0"/>
            </a:endParaRPr>
          </a:p>
          <a:p>
            <a:pPr marL="819150" lvl="1" indent="-285750">
              <a:spcBef>
                <a:spcPct val="20000"/>
              </a:spcBef>
            </a:pPr>
            <a:r>
              <a:rPr lang="en-US" altLang="zh-CN" dirty="0">
                <a:cs typeface="Times New Roman" panose="02020603050405020304" pitchFamily="18" charset="0"/>
              </a:rPr>
              <a:t>MOV  </a:t>
            </a:r>
            <a:r>
              <a:rPr lang="en-US" altLang="zh-CN" dirty="0" smtClean="0">
                <a:cs typeface="Times New Roman" panose="02020603050405020304" pitchFamily="18" charset="0"/>
              </a:rPr>
              <a:t>d, R</a:t>
            </a:r>
            <a:r>
              <a:rPr lang="en-US" altLang="zh-CN" baseline="-25000" dirty="0" smtClean="0">
                <a:cs typeface="Times New Roman" panose="02020603050405020304" pitchFamily="18" charset="0"/>
              </a:rPr>
              <a:t>0</a:t>
            </a:r>
            <a:endParaRPr lang="en-US" altLang="zh-CN" dirty="0">
              <a:cs typeface="Times New Roman" panose="02020603050405020304" pitchFamily="18" charset="0"/>
            </a:endParaRPr>
          </a:p>
        </p:txBody>
      </p:sp>
      <p:sp>
        <p:nvSpPr>
          <p:cNvPr id="330760" name="Rectangle 8"/>
          <p:cNvSpPr>
            <a:spLocks noChangeArrowheads="1"/>
          </p:cNvSpPr>
          <p:nvPr/>
        </p:nvSpPr>
        <p:spPr bwMode="auto">
          <a:xfrm>
            <a:off x="5382090" y="5073650"/>
            <a:ext cx="3048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819150" lvl="1" indent="-285750" algn="just">
              <a:spcBef>
                <a:spcPct val="20000"/>
              </a:spcBef>
            </a:pPr>
            <a:r>
              <a:rPr lang="en-US" altLang="zh-CN" dirty="0">
                <a:cs typeface="Times New Roman" panose="02020603050405020304" pitchFamily="18" charset="0"/>
              </a:rPr>
              <a:t>MOV   </a:t>
            </a:r>
            <a:r>
              <a:rPr lang="en-US" altLang="zh-CN" dirty="0" smtClean="0">
                <a:cs typeface="Times New Roman" panose="02020603050405020304" pitchFamily="18" charset="0"/>
              </a:rPr>
              <a:t>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a</a:t>
            </a:r>
            <a:endParaRPr lang="en-US" altLang="zh-CN" dirty="0">
              <a:cs typeface="Times New Roman" panose="02020603050405020304" pitchFamily="18" charset="0"/>
            </a:endParaRPr>
          </a:p>
          <a:p>
            <a:pPr marL="819150" lvl="1" indent="-285750" algn="just">
              <a:spcBef>
                <a:spcPct val="20000"/>
              </a:spcBef>
            </a:pPr>
            <a:r>
              <a:rPr lang="en-US" altLang="zh-CN" dirty="0">
                <a:cs typeface="Times New Roman" panose="02020603050405020304" pitchFamily="18" charset="0"/>
              </a:rPr>
              <a:t>ADD  </a:t>
            </a:r>
            <a:r>
              <a:rPr lang="en-US" altLang="zh-CN" dirty="0" smtClean="0">
                <a:cs typeface="Times New Roman" panose="02020603050405020304" pitchFamily="18" charset="0"/>
              </a:rPr>
              <a:t>R</a:t>
            </a:r>
            <a:r>
              <a:rPr lang="en-US" altLang="zh-CN" baseline="-25000" dirty="0" smtClean="0">
                <a:cs typeface="Times New Roman" panose="02020603050405020304" pitchFamily="18" charset="0"/>
              </a:rPr>
              <a:t>0</a:t>
            </a:r>
            <a:r>
              <a:rPr lang="en-US" altLang="zh-CN" dirty="0" smtClean="0">
                <a:cs typeface="Times New Roman" panose="02020603050405020304" pitchFamily="18" charset="0"/>
              </a:rPr>
              <a:t>, #1</a:t>
            </a:r>
            <a:endParaRPr lang="en-US" altLang="zh-CN" dirty="0">
              <a:cs typeface="Times New Roman" panose="02020603050405020304" pitchFamily="18" charset="0"/>
            </a:endParaRPr>
          </a:p>
          <a:p>
            <a:pPr marL="819150" lvl="1" indent="-285750">
              <a:spcBef>
                <a:spcPct val="20000"/>
              </a:spcBef>
            </a:pPr>
            <a:r>
              <a:rPr lang="en-US" altLang="zh-CN" dirty="0">
                <a:cs typeface="Times New Roman" panose="02020603050405020304" pitchFamily="18" charset="0"/>
              </a:rPr>
              <a:t>MOV  </a:t>
            </a:r>
            <a:r>
              <a:rPr lang="en-US" altLang="zh-CN" dirty="0" smtClean="0">
                <a:cs typeface="Times New Roman" panose="02020603050405020304" pitchFamily="18" charset="0"/>
              </a:rPr>
              <a:t>a, R</a:t>
            </a:r>
            <a:r>
              <a:rPr lang="en-US" altLang="zh-CN" baseline="-25000" dirty="0" smtClean="0">
                <a:cs typeface="Times New Roman" panose="02020603050405020304" pitchFamily="18" charset="0"/>
              </a:rPr>
              <a:t>0</a:t>
            </a:r>
            <a:endParaRPr lang="en-US" altLang="zh-CN" dirty="0">
              <a:cs typeface="Times New Roman" panose="02020603050405020304" pitchFamily="18" charset="0"/>
            </a:endParaRPr>
          </a:p>
        </p:txBody>
      </p:sp>
      <p:sp>
        <p:nvSpPr>
          <p:cNvPr id="330761" name="Text Box 9"/>
          <p:cNvSpPr txBox="1">
            <a:spLocks noChangeArrowheads="1"/>
          </p:cNvSpPr>
          <p:nvPr/>
        </p:nvSpPr>
        <p:spPr bwMode="auto">
          <a:xfrm>
            <a:off x="7555837" y="4351603"/>
            <a:ext cx="1202573" cy="52322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dirty="0">
                <a:ea typeface="宋体" pitchFamily="2" charset="-122"/>
                <a:cs typeface="Times New Roman" panose="02020603050405020304" pitchFamily="18" charset="0"/>
              </a:rPr>
              <a:t>INC  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6">
                                            <p:txEl>
                                              <p:pRg st="0" end="0"/>
                                            </p:txEl>
                                          </p:spTgt>
                                        </p:tgtEl>
                                        <p:attrNameLst>
                                          <p:attrName>style.visibility</p:attrName>
                                        </p:attrNameLst>
                                      </p:cBhvr>
                                      <p:to>
                                        <p:strVal val="visible"/>
                                      </p:to>
                                    </p:set>
                                    <p:animEffect transition="in" filter="wipe(up)">
                                      <p:cBhvr>
                                        <p:cTn id="7" dur="500"/>
                                        <p:tgtEl>
                                          <p:spTgt spid="3307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0756">
                                            <p:txEl>
                                              <p:pRg st="1" end="1"/>
                                            </p:txEl>
                                          </p:spTgt>
                                        </p:tgtEl>
                                        <p:attrNameLst>
                                          <p:attrName>style.visibility</p:attrName>
                                        </p:attrNameLst>
                                      </p:cBhvr>
                                      <p:to>
                                        <p:strVal val="visible"/>
                                      </p:to>
                                    </p:set>
                                    <p:animEffect transition="in" filter="wipe(up)">
                                      <p:cBhvr>
                                        <p:cTn id="12" dur="500"/>
                                        <p:tgtEl>
                                          <p:spTgt spid="330756">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30756">
                                            <p:txEl>
                                              <p:pRg st="2" end="2"/>
                                            </p:txEl>
                                          </p:spTgt>
                                        </p:tgtEl>
                                        <p:attrNameLst>
                                          <p:attrName>style.visibility</p:attrName>
                                        </p:attrNameLst>
                                      </p:cBhvr>
                                      <p:to>
                                        <p:strVal val="visible"/>
                                      </p:to>
                                    </p:set>
                                    <p:animEffect transition="in" filter="wipe(up)">
                                      <p:cBhvr>
                                        <p:cTn id="16" dur="500"/>
                                        <p:tgtEl>
                                          <p:spTgt spid="330756">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30756">
                                            <p:txEl>
                                              <p:pRg st="3" end="3"/>
                                            </p:txEl>
                                          </p:spTgt>
                                        </p:tgtEl>
                                        <p:attrNameLst>
                                          <p:attrName>style.visibility</p:attrName>
                                        </p:attrNameLst>
                                      </p:cBhvr>
                                      <p:to>
                                        <p:strVal val="visible"/>
                                      </p:to>
                                    </p:set>
                                    <p:animEffect transition="in" filter="wipe(up)">
                                      <p:cBhvr>
                                        <p:cTn id="20" dur="500"/>
                                        <p:tgtEl>
                                          <p:spTgt spid="330756">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30756">
                                            <p:txEl>
                                              <p:pRg st="4" end="4"/>
                                            </p:txEl>
                                          </p:spTgt>
                                        </p:tgtEl>
                                        <p:attrNameLst>
                                          <p:attrName>style.visibility</p:attrName>
                                        </p:attrNameLst>
                                      </p:cBhvr>
                                      <p:to>
                                        <p:strVal val="visible"/>
                                      </p:to>
                                    </p:set>
                                    <p:animEffect transition="in" filter="wipe(up)">
                                      <p:cBhvr>
                                        <p:cTn id="24" dur="500"/>
                                        <p:tgtEl>
                                          <p:spTgt spid="330756">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0756">
                                            <p:txEl>
                                              <p:pRg st="5" end="5"/>
                                            </p:txEl>
                                          </p:spTgt>
                                        </p:tgtEl>
                                        <p:attrNameLst>
                                          <p:attrName>style.visibility</p:attrName>
                                        </p:attrNameLst>
                                      </p:cBhvr>
                                      <p:to>
                                        <p:strVal val="visible"/>
                                      </p:to>
                                    </p:set>
                                    <p:animEffect transition="in" filter="wipe(up)">
                                      <p:cBhvr>
                                        <p:cTn id="29" dur="500"/>
                                        <p:tgtEl>
                                          <p:spTgt spid="330756">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30756">
                                            <p:txEl>
                                              <p:pRg st="6" end="6"/>
                                            </p:txEl>
                                          </p:spTgt>
                                        </p:tgtEl>
                                        <p:attrNameLst>
                                          <p:attrName>style.visibility</p:attrName>
                                        </p:attrNameLst>
                                      </p:cBhvr>
                                      <p:to>
                                        <p:strVal val="visible"/>
                                      </p:to>
                                    </p:set>
                                    <p:animEffect transition="in" filter="wipe(up)">
                                      <p:cBhvr>
                                        <p:cTn id="34" dur="500"/>
                                        <p:tgtEl>
                                          <p:spTgt spid="330756">
                                            <p:txEl>
                                              <p:pRg st="6" end="6"/>
                                            </p:txEl>
                                          </p:spTgt>
                                        </p:tgtEl>
                                      </p:cBhvr>
                                    </p:animEffect>
                                  </p:childTnLst>
                                </p:cTn>
                              </p:par>
                            </p:childTnLst>
                          </p:cTn>
                        </p:par>
                        <p:par>
                          <p:cTn id="35" fill="hold" nodeType="with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30756">
                                            <p:txEl>
                                              <p:pRg st="7" end="7"/>
                                            </p:txEl>
                                          </p:spTgt>
                                        </p:tgtEl>
                                        <p:attrNameLst>
                                          <p:attrName>style.visibility</p:attrName>
                                        </p:attrNameLst>
                                      </p:cBhvr>
                                      <p:to>
                                        <p:strVal val="visible"/>
                                      </p:to>
                                    </p:set>
                                    <p:animEffect transition="in" filter="wipe(up)">
                                      <p:cBhvr>
                                        <p:cTn id="38" dur="500"/>
                                        <p:tgtEl>
                                          <p:spTgt spid="330756">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330756">
                                            <p:txEl>
                                              <p:pRg st="8" end="8"/>
                                            </p:txEl>
                                          </p:spTgt>
                                        </p:tgtEl>
                                        <p:attrNameLst>
                                          <p:attrName>style.visibility</p:attrName>
                                        </p:attrNameLst>
                                      </p:cBhvr>
                                      <p:to>
                                        <p:strVal val="visible"/>
                                      </p:to>
                                    </p:set>
                                    <p:animEffect transition="in" filter="wipe(up)">
                                      <p:cBhvr>
                                        <p:cTn id="42" dur="500"/>
                                        <p:tgtEl>
                                          <p:spTgt spid="330756">
                                            <p:txEl>
                                              <p:pRg st="8" end="8"/>
                                            </p:txEl>
                                          </p:spTgt>
                                        </p:tgtEl>
                                      </p:cBhvr>
                                    </p:animEffect>
                                  </p:childTnLst>
                                </p:cTn>
                              </p:par>
                            </p:childTnLst>
                          </p:cTn>
                        </p:par>
                        <p:par>
                          <p:cTn id="43" fill="hold">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330756">
                                            <p:txEl>
                                              <p:pRg st="9" end="9"/>
                                            </p:txEl>
                                          </p:spTgt>
                                        </p:tgtEl>
                                        <p:attrNameLst>
                                          <p:attrName>style.visibility</p:attrName>
                                        </p:attrNameLst>
                                      </p:cBhvr>
                                      <p:to>
                                        <p:strVal val="visible"/>
                                      </p:to>
                                    </p:set>
                                    <p:animEffect transition="in" filter="wipe(up)">
                                      <p:cBhvr>
                                        <p:cTn id="46" dur="500"/>
                                        <p:tgtEl>
                                          <p:spTgt spid="330756">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30757"/>
                                        </p:tgtEl>
                                        <p:attrNameLst>
                                          <p:attrName>style.visibility</p:attrName>
                                        </p:attrNameLst>
                                      </p:cBhvr>
                                      <p:to>
                                        <p:strVal val="visible"/>
                                      </p:to>
                                    </p:set>
                                    <p:animEffect transition="in" filter="wipe(up)">
                                      <p:cBhvr>
                                        <p:cTn id="51" dur="500"/>
                                        <p:tgtEl>
                                          <p:spTgt spid="3307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30759"/>
                                        </p:tgtEl>
                                        <p:attrNameLst>
                                          <p:attrName>style.visibility</p:attrName>
                                        </p:attrNameLst>
                                      </p:cBhvr>
                                      <p:to>
                                        <p:strVal val="visible"/>
                                      </p:to>
                                    </p:set>
                                    <p:animEffect transition="in" filter="wipe(up)">
                                      <p:cBhvr>
                                        <p:cTn id="56" dur="500"/>
                                        <p:tgtEl>
                                          <p:spTgt spid="33075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330754"/>
                                        </p:tgtEl>
                                        <p:attrNameLst>
                                          <p:attrName>style.visibility</p:attrName>
                                        </p:attrNameLst>
                                      </p:cBhvr>
                                      <p:to>
                                        <p:strVal val="visible"/>
                                      </p:to>
                                    </p:set>
                                    <p:animEffect transition="in" filter="box(out)">
                                      <p:cBhvr>
                                        <p:cTn id="61" dur="500"/>
                                        <p:tgtEl>
                                          <p:spTgt spid="33075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330758"/>
                                        </p:tgtEl>
                                        <p:attrNameLst>
                                          <p:attrName>style.visibility</p:attrName>
                                        </p:attrNameLst>
                                      </p:cBhvr>
                                      <p:to>
                                        <p:strVal val="visible"/>
                                      </p:to>
                                    </p:set>
                                    <p:animEffect transition="in" filter="wipe(up)">
                                      <p:cBhvr>
                                        <p:cTn id="66" dur="500"/>
                                        <p:tgtEl>
                                          <p:spTgt spid="3307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30760"/>
                                        </p:tgtEl>
                                        <p:attrNameLst>
                                          <p:attrName>style.visibility</p:attrName>
                                        </p:attrNameLst>
                                      </p:cBhvr>
                                      <p:to>
                                        <p:strVal val="visible"/>
                                      </p:to>
                                    </p:set>
                                    <p:animEffect transition="in" filter="wipe(up)">
                                      <p:cBhvr>
                                        <p:cTn id="71" dur="500"/>
                                        <p:tgtEl>
                                          <p:spTgt spid="33076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0761"/>
                                        </p:tgtEl>
                                        <p:attrNameLst>
                                          <p:attrName>style.visibility</p:attrName>
                                        </p:attrNameLst>
                                      </p:cBhvr>
                                      <p:to>
                                        <p:strVal val="visible"/>
                                      </p:to>
                                    </p:set>
                                    <p:animEffect transition="in" filter="wipe(left)">
                                      <p:cBhvr>
                                        <p:cTn id="76" dur="500"/>
                                        <p:tgtEl>
                                          <p:spTgt spid="33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animBg="1"/>
      <p:bldP spid="330756" grpId="0" uiExpand="1" build="p" bldLvl="2" autoUpdateAnimBg="0"/>
      <p:bldP spid="330757" grpId="0" autoUpdateAnimBg="0"/>
      <p:bldP spid="330758" grpId="0" autoUpdateAnimBg="0"/>
      <p:bldP spid="330759" grpId="0" autoUpdateAnimBg="0"/>
      <p:bldP spid="330760" grpId="0" autoUpdateAnimBg="0"/>
      <p:bldP spid="330761" grpId="0" animBg="1"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2570</TotalTime>
  <Words>5396</Words>
  <Application>Microsoft Office PowerPoint</Application>
  <PresentationFormat>全屏显示(4:3)</PresentationFormat>
  <Paragraphs>875</Paragraphs>
  <Slides>45</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6" baseType="lpstr">
      <vt:lpstr>Monotype Sorts</vt:lpstr>
      <vt:lpstr>黑体</vt:lpstr>
      <vt:lpstr>楷体_GB2312</vt:lpstr>
      <vt:lpstr>宋体</vt:lpstr>
      <vt:lpstr>Arial</vt:lpstr>
      <vt:lpstr>Symbol</vt:lpstr>
      <vt:lpstr>Times New Roman</vt:lpstr>
      <vt:lpstr>Verdana</vt:lpstr>
      <vt:lpstr>Wingdings</vt:lpstr>
      <vt:lpstr>领带型模板</vt:lpstr>
      <vt:lpstr>剪辑</vt:lpstr>
      <vt:lpstr>第9章  目标代码生成</vt:lpstr>
      <vt:lpstr>§9  目标代码生成</vt:lpstr>
      <vt:lpstr>9.1  目标代码生成概述</vt:lpstr>
      <vt:lpstr>9.1.1 代码生成程序的位置</vt:lpstr>
      <vt:lpstr>代码生成程序的位置(续）</vt:lpstr>
      <vt:lpstr>9.1.2 代码生成程序设计的相关问题</vt:lpstr>
      <vt:lpstr>存储管理</vt:lpstr>
      <vt:lpstr>例如：三地址代码与机器语言代码的对应</vt:lpstr>
      <vt:lpstr>指令选择</vt:lpstr>
      <vt:lpstr>寄存器分配</vt:lpstr>
      <vt:lpstr>计算次序的选择</vt:lpstr>
      <vt:lpstr>9.2  基本块与流图</vt:lpstr>
      <vt:lpstr>基本块的划分方法</vt:lpstr>
      <vt:lpstr>PowerPoint 演示文稿</vt:lpstr>
      <vt:lpstr>流图</vt:lpstr>
      <vt:lpstr>PowerPoint 演示文稿</vt:lpstr>
      <vt:lpstr>9.3 下次引用信息</vt:lpstr>
      <vt:lpstr>活跃变量</vt:lpstr>
      <vt:lpstr>下次引用</vt:lpstr>
      <vt:lpstr>算法</vt:lpstr>
      <vt:lpstr>PowerPoint 演示文稿</vt:lpstr>
      <vt:lpstr>计算B4中变量的下次引用信息</vt:lpstr>
      <vt:lpstr>从出口到入口依次检查每条语句</vt:lpstr>
      <vt:lpstr>9.4  一个简单的代码生成程序</vt:lpstr>
      <vt:lpstr>9.4.1 目标机器描述</vt:lpstr>
      <vt:lpstr>操作数寻址方式</vt:lpstr>
      <vt:lpstr>指令开销举例</vt:lpstr>
      <vt:lpstr>例：三地址语句a:=b+c的代码生成</vt:lpstr>
      <vt:lpstr>9.4.2 代码生成算法</vt:lpstr>
      <vt:lpstr>数据结构</vt:lpstr>
      <vt:lpstr>函数getreg(s)</vt:lpstr>
      <vt:lpstr>函数getreg(s)（续）</vt:lpstr>
      <vt:lpstr>代码生成算法</vt:lpstr>
      <vt:lpstr>代码生成算法（续1）</vt:lpstr>
      <vt:lpstr>代码生成算法（续2）</vt:lpstr>
      <vt:lpstr>代码生成算法（续3）</vt:lpstr>
      <vt:lpstr>示例：</vt:lpstr>
      <vt:lpstr>翻译过程</vt:lpstr>
      <vt:lpstr>9.4.3 其他常用语句的代码生成</vt:lpstr>
      <vt:lpstr>1.涉及变址的赋值语句</vt:lpstr>
      <vt:lpstr>2.涉及指针的赋值语句</vt:lpstr>
      <vt:lpstr>3. 转移语句</vt:lpstr>
      <vt:lpstr>转移语句（续）</vt:lpstr>
      <vt:lpstr>小  结</vt:lpstr>
      <vt:lpstr>小  结（续）</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BUPT</cp:lastModifiedBy>
  <cp:revision>258</cp:revision>
  <cp:lastPrinted>2002-07-19T08:01:10Z</cp:lastPrinted>
  <dcterms:created xsi:type="dcterms:W3CDTF">2002-06-11T01:14:55Z</dcterms:created>
  <dcterms:modified xsi:type="dcterms:W3CDTF">2020-12-02T01:34:05Z</dcterms:modified>
</cp:coreProperties>
</file>