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2"/>
  </p:notesMasterIdLst>
  <p:handoutMasterIdLst>
    <p:handoutMasterId r:id="rId43"/>
  </p:handoutMasterIdLst>
  <p:sldIdLst>
    <p:sldId id="256" r:id="rId2"/>
    <p:sldId id="294" r:id="rId3"/>
    <p:sldId id="257" r:id="rId4"/>
    <p:sldId id="373" r:id="rId5"/>
    <p:sldId id="374" r:id="rId6"/>
    <p:sldId id="375" r:id="rId7"/>
    <p:sldId id="260" r:id="rId8"/>
    <p:sldId id="262" r:id="rId9"/>
    <p:sldId id="266" r:id="rId10"/>
    <p:sldId id="267" r:id="rId11"/>
    <p:sldId id="268" r:id="rId12"/>
    <p:sldId id="269" r:id="rId13"/>
    <p:sldId id="376" r:id="rId14"/>
    <p:sldId id="270" r:id="rId15"/>
    <p:sldId id="346" r:id="rId16"/>
    <p:sldId id="377" r:id="rId17"/>
    <p:sldId id="272" r:id="rId18"/>
    <p:sldId id="348" r:id="rId19"/>
    <p:sldId id="274" r:id="rId20"/>
    <p:sldId id="275" r:id="rId21"/>
    <p:sldId id="276" r:id="rId22"/>
    <p:sldId id="277" r:id="rId23"/>
    <p:sldId id="278" r:id="rId24"/>
    <p:sldId id="339" r:id="rId25"/>
    <p:sldId id="378" r:id="rId26"/>
    <p:sldId id="340" r:id="rId27"/>
    <p:sldId id="371" r:id="rId28"/>
    <p:sldId id="279" r:id="rId29"/>
    <p:sldId id="343" r:id="rId30"/>
    <p:sldId id="372" r:id="rId31"/>
    <p:sldId id="281" r:id="rId32"/>
    <p:sldId id="283" r:id="rId33"/>
    <p:sldId id="284" r:id="rId34"/>
    <p:sldId id="285" r:id="rId35"/>
    <p:sldId id="286" r:id="rId36"/>
    <p:sldId id="287" r:id="rId37"/>
    <p:sldId id="289" r:id="rId38"/>
    <p:sldId id="290" r:id="rId39"/>
    <p:sldId id="291" r:id="rId40"/>
    <p:sldId id="292" r:id="rId41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00"/>
    <a:srgbClr val="00FF00"/>
    <a:srgbClr val="00FFFF"/>
    <a:srgbClr val="FFFF66"/>
    <a:srgbClr val="DDDDDD"/>
    <a:srgbClr val="C0C0C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942" autoAdjust="0"/>
  </p:normalViewPr>
  <p:slideViewPr>
    <p:cSldViewPr>
      <p:cViewPr varScale="1">
        <p:scale>
          <a:sx n="111" d="100"/>
          <a:sy n="111" d="100"/>
        </p:scale>
        <p:origin x="16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1404" y="702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ea typeface="宋体" pitchFamily="2" charset="-122"/>
              </a:defRPr>
            </a:lvl1pPr>
          </a:lstStyle>
          <a:p>
            <a:fld id="{3BA4CD24-64BD-4AF3-8803-12D3341071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4449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946650"/>
            <a:ext cx="5207000" cy="451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ea typeface="宋体" pitchFamily="2" charset="-122"/>
              </a:defRPr>
            </a:lvl1pPr>
          </a:lstStyle>
          <a:p>
            <a:fld id="{0E44F27F-98F9-4F26-A80B-0DF4A7BA0C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5153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B61E4D-2485-4D7A-ACF5-7F310947D1D1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8E94E9-6E2C-40EC-9D79-A430B843C515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6415E-44CC-4B80-9057-2626ECC935AF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BE9094-D116-4C48-A615-61C21944B4B0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</p:spPr>
        <p:txBody>
          <a:bodyPr/>
          <a:lstStyle/>
          <a:p>
            <a:endParaRPr lang="zh-CN" altLang="zh-CN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E9BBC6-BE36-4D05-B1F4-2B99E731478C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</p:spPr>
        <p:txBody>
          <a:bodyPr/>
          <a:lstStyle/>
          <a:p>
            <a:endParaRPr lang="zh-CN" altLang="zh-CN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60CDCF-8532-421D-AB52-9EA6101B3074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</p:spPr>
        <p:txBody>
          <a:bodyPr/>
          <a:lstStyle/>
          <a:p>
            <a:endParaRPr lang="zh-CN" altLang="zh-CN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FCC685-5175-47D2-B152-B94DC1CB7063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</p:spPr>
        <p:txBody>
          <a:bodyPr/>
          <a:lstStyle/>
          <a:p>
            <a:endParaRPr lang="zh-CN" altLang="zh-CN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13DB44-60D2-46F4-ACBC-B838C30F90FC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</p:spPr>
        <p:txBody>
          <a:bodyPr/>
          <a:lstStyle/>
          <a:p>
            <a:endParaRPr lang="zh-CN" altLang="zh-CN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87705D-559B-47B0-8423-CC23FE6D19A7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1014C-ED9C-4146-8419-546BBBEA57A8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CCBD61-3446-4747-A22D-5785FE1D85C6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A908DA-D268-4156-A532-A871C4BC0886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</p:spPr>
        <p:txBody>
          <a:bodyPr/>
          <a:lstStyle/>
          <a:p>
            <a:endParaRPr lang="zh-CN" altLang="zh-CN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5BAB02-525E-415D-A44B-EB98152E8BFC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367CEF-35FE-456D-8A94-D0FAF92266B2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45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</p:spPr>
        <p:txBody>
          <a:bodyPr/>
          <a:lstStyle/>
          <a:p>
            <a:endParaRPr lang="zh-CN" altLang="zh-CN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EF5AF-09FF-4612-B3E7-46D1407F9AE1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FDE972-79D4-4B84-8FE1-C8C6B55CDA5F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EDC1BF-6089-4302-B308-2BAEAFD3AE0B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</p:spPr>
        <p:txBody>
          <a:bodyPr/>
          <a:lstStyle/>
          <a:p>
            <a:endParaRPr lang="zh-CN" altLang="zh-CN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41206D-F0A2-4C20-8B22-E6415F559BA7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221944-939D-4319-8E3D-D8CD6B1D4DB3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</p:spPr>
        <p:txBody>
          <a:bodyPr/>
          <a:lstStyle/>
          <a:p>
            <a:endParaRPr lang="zh-CN" altLang="zh-CN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D65A96-9ADA-4E8A-BB99-F7CCC88D1AB1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4ED83E-FB30-4477-8519-F2710435841C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429FC8-6E7B-4EB7-952A-83D844086381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</p:spPr>
        <p:txBody>
          <a:bodyPr/>
          <a:lstStyle/>
          <a:p>
            <a:endParaRPr lang="zh-CN" altLang="zh-CN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FF689-92B0-40C3-A329-E53B216E40D8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5116513"/>
            <a:ext cx="5207000" cy="4349750"/>
          </a:xfrm>
        </p:spPr>
        <p:txBody>
          <a:bodyPr/>
          <a:lstStyle/>
          <a:p>
            <a:endParaRPr lang="zh-CN" altLang="zh-CN">
              <a:latin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5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052513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zh-CN" noProof="0" smtClean="0"/>
          </a:p>
        </p:txBody>
      </p:sp>
      <p:sp>
        <p:nvSpPr>
          <p:cNvPr id="5146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47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6813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b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148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b="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149" name="Rectangle 2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fld id="{C80057C1-749D-4127-A457-A547A648D3F2}" type="slidenum">
              <a:rPr lang="en-US" altLang="zh-CN"/>
              <a:pPr/>
              <a:t>‹#›</a:t>
            </a:fld>
            <a:endParaRPr lang="en-US" altLang="zh-CN"/>
          </a:p>
        </p:txBody>
      </p:sp>
      <p:graphicFrame>
        <p:nvGraphicFramePr>
          <p:cNvPr id="5153" name="Object 33"/>
          <p:cNvGraphicFramePr>
            <a:graphicFrameLocks noChangeAspect="1"/>
          </p:cNvGraphicFramePr>
          <p:nvPr/>
        </p:nvGraphicFramePr>
        <p:xfrm>
          <a:off x="323850" y="2419350"/>
          <a:ext cx="85344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" name="剪辑" r:id="rId3" imgW="4732934" imgH="423367" progId="">
                  <p:embed/>
                </p:oleObj>
              </mc:Choice>
              <mc:Fallback>
                <p:oleObj name="剪辑" r:id="rId3" imgW="4732934" imgH="423367" progId="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419350"/>
                        <a:ext cx="85344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6" name="Text Box 36"/>
          <p:cNvSpPr txBox="1">
            <a:spLocks noChangeArrowheads="1"/>
          </p:cNvSpPr>
          <p:nvPr/>
        </p:nvSpPr>
        <p:spPr bwMode="auto">
          <a:xfrm>
            <a:off x="2339975" y="2420938"/>
            <a:ext cx="4537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1800" i="1" dirty="0">
                <a:solidFill>
                  <a:srgbClr val="0000FF"/>
                </a:solidFill>
                <a:ea typeface="宋体" pitchFamily="2" charset="-122"/>
              </a:rPr>
              <a:t>LI </a:t>
            </a:r>
            <a:r>
              <a:rPr lang="en-US" altLang="zh-CN" sz="1800" i="1" dirty="0" err="1">
                <a:solidFill>
                  <a:srgbClr val="0000FF"/>
                </a:solidFill>
                <a:ea typeface="宋体" pitchFamily="2" charset="-122"/>
              </a:rPr>
              <a:t>Wensheng</a:t>
            </a:r>
            <a:r>
              <a:rPr lang="en-US" altLang="zh-CN" sz="1800" i="1" dirty="0">
                <a:solidFill>
                  <a:srgbClr val="0000FF"/>
                </a:solidFill>
                <a:ea typeface="宋体" pitchFamily="2" charset="-122"/>
              </a:rPr>
              <a:t>,  </a:t>
            </a:r>
            <a:r>
              <a:rPr lang="en-US" altLang="zh-CN" sz="1800" i="1" dirty="0" smtClean="0">
                <a:solidFill>
                  <a:srgbClr val="0000FF"/>
                </a:solidFill>
                <a:ea typeface="宋体" pitchFamily="2" charset="-122"/>
              </a:rPr>
              <a:t>SCS, </a:t>
            </a:r>
            <a:r>
              <a:rPr lang="en-US" altLang="zh-CN" sz="1800" i="1" dirty="0">
                <a:solidFill>
                  <a:srgbClr val="0000FF"/>
                </a:solidFill>
                <a:ea typeface="宋体" pitchFamily="2" charset="-122"/>
              </a:rPr>
              <a:t>BUPT        </a:t>
            </a:r>
          </a:p>
        </p:txBody>
      </p:sp>
      <p:pic>
        <p:nvPicPr>
          <p:cNvPr id="5157" name="Picture 37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90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147BD1-1916-4AB3-BC74-DA7147317E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707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152400"/>
            <a:ext cx="2171700" cy="6248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62700" cy="6248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2069BDF-D4DE-4306-B724-C331F44EB8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516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00FF"/>
              </a:buClr>
              <a:defRPr/>
            </a:lvl1pPr>
            <a:lvl2pPr marL="742950" indent="-285750">
              <a:buClr>
                <a:srgbClr val="0000FF"/>
              </a:buClr>
              <a:buSzPct val="70000"/>
              <a:buFont typeface="Wingdings" pitchFamily="2" charset="2"/>
              <a:buChar char="u"/>
              <a:defRPr/>
            </a:lvl2pPr>
            <a:lvl3pPr marL="1143000" indent="-228600">
              <a:buClr>
                <a:srgbClr val="0000FF"/>
              </a:buClr>
              <a:buFont typeface="Wingdings" pitchFamily="2" charset="2"/>
              <a:buChar char="Ø"/>
              <a:defRPr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128BE5-2B6B-4C5B-B83E-ECB17168EB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8527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7BF863-33FB-43FA-9E0A-7F687C606E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489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7B408D-BDC4-49EE-9C51-B900CE8E35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134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026105-6B4C-4F26-A1F7-E747B6FC40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072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5E10A0-D52E-450B-97B9-41BE5477F7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063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90620B-6B26-43E2-A286-437209917E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331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A330B82-8E36-4511-BBCF-9D8B6EFC47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592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31ED1F-6523-48F3-BB26-772B5066C9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35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61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22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graphicFrame>
        <p:nvGraphicFramePr>
          <p:cNvPr id="4130" name="Object 34"/>
          <p:cNvGraphicFramePr>
            <a:graphicFrameLocks noChangeAspect="1"/>
          </p:cNvGraphicFramePr>
          <p:nvPr/>
        </p:nvGraphicFramePr>
        <p:xfrm>
          <a:off x="-19050" y="0"/>
          <a:ext cx="762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5" name="剪辑" r:id="rId14" imgW="44806" imgH="2658161" progId="">
                  <p:embed/>
                </p:oleObj>
              </mc:Choice>
              <mc:Fallback>
                <p:oleObj name="剪辑" r:id="rId14" imgW="44806" imgH="2658161" progId="">
                  <p:embed/>
                  <p:pic>
                    <p:nvPicPr>
                      <p:cNvPr id="0" name="Picture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9050" y="0"/>
                        <a:ext cx="76200" cy="685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1" name="Object 35"/>
          <p:cNvGraphicFramePr>
            <a:graphicFrameLocks noChangeAspect="1"/>
          </p:cNvGraphicFramePr>
          <p:nvPr/>
        </p:nvGraphicFramePr>
        <p:xfrm>
          <a:off x="9072563" y="0"/>
          <a:ext cx="10795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" name="剪辑" r:id="rId16" imgW="44806" imgH="2658161" progId="">
                  <p:embed/>
                </p:oleObj>
              </mc:Choice>
              <mc:Fallback>
                <p:oleObj name="剪辑" r:id="rId16" imgW="44806" imgH="2658161" progId="">
                  <p:embed/>
                  <p:pic>
                    <p:nvPicPr>
                      <p:cNvPr id="0" name="Picture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2563" y="0"/>
                        <a:ext cx="107950" cy="685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" name="Text Box 30"/>
          <p:cNvSpPr txBox="1">
            <a:spLocks noChangeArrowheads="1"/>
          </p:cNvSpPr>
          <p:nvPr/>
        </p:nvSpPr>
        <p:spPr bwMode="auto">
          <a:xfrm rot="5400000">
            <a:off x="-1045369" y="5487194"/>
            <a:ext cx="24098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en-US" altLang="zh-CN" sz="1200" b="0" i="1">
                <a:solidFill>
                  <a:srgbClr val="0000FF"/>
                </a:solidFill>
                <a:latin typeface="黑体" pitchFamily="2" charset="-122"/>
              </a:rPr>
              <a:t>Wensheng Li     BUPT</a:t>
            </a:r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5505" y="6520768"/>
            <a:ext cx="76200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0"/>
            </a:lvl1pPr>
          </a:lstStyle>
          <a:p>
            <a:fld id="{A54AFAC2-2639-4752-81EC-8D818341331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黑体" pitchFamily="2" charset="-122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黑体" pitchFamily="2" charset="-122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黑体" pitchFamily="2" charset="-122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Monotype Sorts" pitchFamily="2" charset="2"/>
        <a:buChar char="n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73163" y="1223963"/>
            <a:ext cx="6751637" cy="1143000"/>
          </a:xfrm>
        </p:spPr>
        <p:txBody>
          <a:bodyPr/>
          <a:lstStyle/>
          <a:p>
            <a:pPr algn="ctr"/>
            <a:r>
              <a:rPr kumimoji="0" lang="zh-CN" altLang="en-US" sz="4400"/>
              <a:t>第</a:t>
            </a:r>
            <a:r>
              <a:rPr lang="en-US" altLang="zh-CN" sz="4400"/>
              <a:t>10</a:t>
            </a:r>
            <a:r>
              <a:rPr lang="zh-CN" altLang="en-US" sz="4400"/>
              <a:t>章  代码优化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581400"/>
            <a:ext cx="7086600" cy="2819400"/>
          </a:xfrm>
        </p:spPr>
        <p:txBody>
          <a:bodyPr/>
          <a:lstStyle/>
          <a:p>
            <a:r>
              <a:rPr lang="zh-CN" altLang="en-US" dirty="0"/>
              <a:t>知识点：基本块优化</a:t>
            </a:r>
          </a:p>
          <a:p>
            <a:r>
              <a:rPr lang="zh-CN" altLang="en-US" sz="2400" dirty="0"/>
              <a:t>         </a:t>
            </a:r>
            <a:r>
              <a:rPr lang="zh-CN" altLang="en-US" dirty="0" smtClean="0"/>
              <a:t>循环</a:t>
            </a:r>
            <a:r>
              <a:rPr lang="zh-CN" altLang="en-US" dirty="0"/>
              <a:t>优化 </a:t>
            </a:r>
          </a:p>
          <a:p>
            <a:r>
              <a:rPr lang="zh-CN" altLang="en-US" dirty="0"/>
              <a:t>        </a:t>
            </a:r>
            <a:endParaRPr lang="zh-CN" altLang="en-US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F8EE7-C0DB-4A04-8EBA-6D770FD59347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常数合并的实现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1" y="1268760"/>
            <a:ext cx="8595954" cy="5040559"/>
          </a:xfrm>
        </p:spPr>
        <p:txBody>
          <a:bodyPr/>
          <a:lstStyle/>
          <a:p>
            <a:r>
              <a:rPr lang="zh-CN" altLang="en-US" dirty="0">
                <a:latin typeface="宋体" pitchFamily="2" charset="-122"/>
              </a:rPr>
              <a:t>在符号表中增加两个信息域</a:t>
            </a:r>
          </a:p>
          <a:p>
            <a:pPr lvl="1"/>
            <a:r>
              <a:rPr lang="zh-CN" altLang="en-US" dirty="0">
                <a:latin typeface="宋体" pitchFamily="2" charset="-122"/>
              </a:rPr>
              <a:t>标志域：指示</a:t>
            </a:r>
            <a:r>
              <a:rPr lang="zh-CN" altLang="en-US" dirty="0" smtClean="0">
                <a:latin typeface="宋体" pitchFamily="2" charset="-122"/>
              </a:rPr>
              <a:t>当前该变量的值是否存在。</a:t>
            </a:r>
            <a:endParaRPr lang="zh-CN" altLang="en-US" dirty="0">
              <a:latin typeface="宋体" pitchFamily="2" charset="-122"/>
            </a:endParaRPr>
          </a:p>
          <a:p>
            <a:pPr lvl="1"/>
            <a:r>
              <a:rPr lang="zh-CN" altLang="en-US" dirty="0">
                <a:latin typeface="宋体" pitchFamily="2" charset="-122"/>
              </a:rPr>
              <a:t>常数域：</a:t>
            </a:r>
            <a:r>
              <a:rPr lang="zh-CN" altLang="en-US" dirty="0" smtClean="0">
                <a:latin typeface="宋体" pitchFamily="2" charset="-122"/>
              </a:rPr>
              <a:t>如果变量值存在</a:t>
            </a:r>
            <a:r>
              <a:rPr lang="zh-CN" altLang="en-US" dirty="0">
                <a:latin typeface="宋体" pitchFamily="2" charset="-122"/>
              </a:rPr>
              <a:t>，则该域存放的即</a:t>
            </a:r>
            <a:r>
              <a:rPr lang="zh-CN" altLang="en-US" dirty="0" smtClean="0">
                <a:latin typeface="宋体" pitchFamily="2" charset="-122"/>
              </a:rPr>
              <a:t>是该变量的当前值</a:t>
            </a:r>
            <a:r>
              <a:rPr lang="zh-CN" altLang="en-US" dirty="0">
                <a:latin typeface="宋体" pitchFamily="2" charset="-122"/>
              </a:rPr>
              <a:t>。</a:t>
            </a:r>
          </a:p>
          <a:p>
            <a:r>
              <a:rPr lang="zh-CN" altLang="en-US" dirty="0">
                <a:latin typeface="宋体" pitchFamily="2" charset="-122"/>
              </a:rPr>
              <a:t>常数合并时，注意事项：</a:t>
            </a:r>
          </a:p>
          <a:p>
            <a:pPr lvl="1"/>
            <a:r>
              <a:rPr lang="zh-CN" altLang="en-US" dirty="0">
                <a:latin typeface="宋体" pitchFamily="2" charset="-122"/>
              </a:rPr>
              <a:t>不能将结合律与交换律用于浮点</a:t>
            </a:r>
            <a:r>
              <a:rPr lang="zh-CN" altLang="en-US" dirty="0" smtClean="0">
                <a:latin typeface="宋体" pitchFamily="2" charset="-122"/>
              </a:rPr>
              <a:t>表达式。</a:t>
            </a:r>
            <a:endParaRPr lang="en-US" altLang="zh-CN" dirty="0" smtClean="0">
              <a:latin typeface="宋体" pitchFamily="2" charset="-122"/>
            </a:endParaRPr>
          </a:p>
          <a:p>
            <a:pPr lvl="2"/>
            <a:r>
              <a:rPr lang="zh-CN" altLang="en-US" sz="2400" dirty="0" smtClean="0">
                <a:latin typeface="宋体" pitchFamily="2" charset="-122"/>
              </a:rPr>
              <a:t>浮点运算</a:t>
            </a:r>
            <a:r>
              <a:rPr lang="zh-CN" altLang="en-US" sz="2400" dirty="0">
                <a:latin typeface="宋体" pitchFamily="2" charset="-122"/>
              </a:rPr>
              <a:t>的精度有限，这两条定律并非是恒真的。</a:t>
            </a:r>
          </a:p>
          <a:p>
            <a:pPr lvl="1"/>
            <a:r>
              <a:rPr lang="zh-CN" altLang="en-US" dirty="0">
                <a:latin typeface="宋体" pitchFamily="2" charset="-122"/>
              </a:rPr>
              <a:t>不应将任何附加的错误</a:t>
            </a:r>
            <a:r>
              <a:rPr lang="zh-CN" altLang="en-US" dirty="0" smtClean="0">
                <a:latin typeface="宋体" pitchFamily="2" charset="-122"/>
              </a:rPr>
              <a:t>引入。</a:t>
            </a:r>
            <a:endParaRPr lang="zh-CN" altLang="en-US" dirty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uiExpand="1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4AE07-FBB0-4813-BAEE-D4007978FCD7}" type="slidenum">
              <a:rPr lang="en-US" altLang="zh-CN"/>
              <a:pPr/>
              <a:t>11</a:t>
            </a:fld>
            <a:endParaRPr lang="en-US" altLang="zh-CN"/>
          </a:p>
        </p:txBody>
      </p:sp>
      <p:grpSp>
        <p:nvGrpSpPr>
          <p:cNvPr id="417794" name="Group 2"/>
          <p:cNvGrpSpPr>
            <a:grpSpLocks/>
          </p:cNvGrpSpPr>
          <p:nvPr/>
        </p:nvGrpSpPr>
        <p:grpSpPr bwMode="auto">
          <a:xfrm>
            <a:off x="2097088" y="4800600"/>
            <a:ext cx="1825625" cy="1600200"/>
            <a:chOff x="1248" y="2688"/>
            <a:chExt cx="960" cy="1008"/>
          </a:xfrm>
        </p:grpSpPr>
        <p:sp>
          <p:nvSpPr>
            <p:cNvPr id="417795" name="Rectangle 3"/>
            <p:cNvSpPr>
              <a:spLocks noChangeArrowheads="1"/>
            </p:cNvSpPr>
            <p:nvPr/>
          </p:nvSpPr>
          <p:spPr bwMode="auto">
            <a:xfrm>
              <a:off x="1248" y="2688"/>
              <a:ext cx="960" cy="33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417796" name="Rectangle 4"/>
            <p:cNvSpPr>
              <a:spLocks noChangeArrowheads="1"/>
            </p:cNvSpPr>
            <p:nvPr/>
          </p:nvSpPr>
          <p:spPr bwMode="auto">
            <a:xfrm>
              <a:off x="1248" y="3360"/>
              <a:ext cx="960" cy="33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797" name="Group 5"/>
          <p:cNvGrpSpPr>
            <a:grpSpLocks/>
          </p:cNvGrpSpPr>
          <p:nvPr/>
        </p:nvGrpSpPr>
        <p:grpSpPr bwMode="auto">
          <a:xfrm>
            <a:off x="2097088" y="4267200"/>
            <a:ext cx="1825625" cy="1600200"/>
            <a:chOff x="1248" y="2688"/>
            <a:chExt cx="960" cy="1008"/>
          </a:xfrm>
        </p:grpSpPr>
        <p:sp>
          <p:nvSpPr>
            <p:cNvPr id="417798" name="Rectangle 6"/>
            <p:cNvSpPr>
              <a:spLocks noChangeArrowheads="1"/>
            </p:cNvSpPr>
            <p:nvPr/>
          </p:nvSpPr>
          <p:spPr bwMode="auto">
            <a:xfrm>
              <a:off x="1248" y="2688"/>
              <a:ext cx="960" cy="336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417799" name="Rectangle 7"/>
            <p:cNvSpPr>
              <a:spLocks noChangeArrowheads="1"/>
            </p:cNvSpPr>
            <p:nvPr/>
          </p:nvSpPr>
          <p:spPr bwMode="auto">
            <a:xfrm>
              <a:off x="1248" y="3360"/>
              <a:ext cx="960" cy="336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cs typeface="Times New Roman" panose="02020603050405020304" pitchFamily="18" charset="0"/>
              </a:endParaRPr>
            </a:p>
          </p:txBody>
        </p:sp>
      </p:grpSp>
      <p:sp>
        <p:nvSpPr>
          <p:cNvPr id="41780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itchFamily="2" charset="-122"/>
              </a:rPr>
              <a:t>10.2.2 </a:t>
            </a:r>
            <a:r>
              <a:rPr lang="zh-CN" altLang="en-US" dirty="0" smtClean="0">
                <a:latin typeface="宋体" pitchFamily="2" charset="-122"/>
              </a:rPr>
              <a:t>删除公共</a:t>
            </a:r>
            <a:r>
              <a:rPr lang="zh-CN" altLang="en-US" dirty="0">
                <a:latin typeface="宋体" pitchFamily="2" charset="-122"/>
              </a:rPr>
              <a:t>表达式</a:t>
            </a:r>
          </a:p>
        </p:txBody>
      </p:sp>
      <p:sp>
        <p:nvSpPr>
          <p:cNvPr id="41780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50825" y="1276350"/>
            <a:ext cx="8569325" cy="2627313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在一个基本块中，当第一次对表达式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求值之后，如果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的运算对象都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没有改变，再次对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求值，则除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的第一次出现之外，其余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的都是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冗余的公共表达式。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删除冗余的公共表达式，用第一次出现时的求值结果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代替</a:t>
            </a:r>
            <a:r>
              <a:rPr lang="zh-CN" altLang="en-US" dirty="0" smtClean="0">
                <a:latin typeface="宋体" charset="-122"/>
              </a:rPr>
              <a:t>重复求值的结果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7802" name="Rectangle 10"/>
          <p:cNvSpPr>
            <a:spLocks noChangeArrowheads="1"/>
          </p:cNvSpPr>
          <p:nvPr/>
        </p:nvSpPr>
        <p:spPr bwMode="auto">
          <a:xfrm>
            <a:off x="1376645" y="4284095"/>
            <a:ext cx="243027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09550">
              <a:spcBef>
                <a:spcPct val="20000"/>
              </a:spcBef>
              <a:buFont typeface="宋体" pitchFamily="2" charset="-122"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(1) 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  a</a:t>
            </a:r>
            <a:r>
              <a:rPr lang="en-US" altLang="zh-CN" sz="2800" dirty="0">
                <a:cs typeface="Times New Roman" panose="02020603050405020304" pitchFamily="18" charset="0"/>
              </a:rPr>
              <a:t>:=b+c</a:t>
            </a:r>
          </a:p>
          <a:p>
            <a:pPr marL="285750" indent="-209550">
              <a:spcBef>
                <a:spcPct val="20000"/>
              </a:spcBef>
              <a:buFont typeface="宋体" pitchFamily="2" charset="-122"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(2)  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 b</a:t>
            </a:r>
            <a:r>
              <a:rPr lang="en-US" altLang="zh-CN" sz="2800" dirty="0">
                <a:cs typeface="Times New Roman" panose="02020603050405020304" pitchFamily="18" charset="0"/>
              </a:rPr>
              <a:t>:=a-d</a:t>
            </a:r>
          </a:p>
          <a:p>
            <a:pPr marL="285750" indent="-209550">
              <a:spcBef>
                <a:spcPct val="20000"/>
              </a:spcBef>
              <a:buFont typeface="宋体" pitchFamily="2" charset="-122"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(3) 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cs typeface="Times New Roman" panose="02020603050405020304" pitchFamily="18" charset="0"/>
              </a:rPr>
              <a:t>c:=b+c</a:t>
            </a:r>
          </a:p>
          <a:p>
            <a:pPr marL="285750" indent="-209550">
              <a:spcBef>
                <a:spcPct val="20000"/>
              </a:spcBef>
              <a:buFont typeface="宋体" pitchFamily="2" charset="-122"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(4)  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 d</a:t>
            </a:r>
            <a:r>
              <a:rPr lang="en-US" altLang="zh-CN" sz="2800" dirty="0">
                <a:cs typeface="Times New Roman" panose="02020603050405020304" pitchFamily="18" charset="0"/>
              </a:rPr>
              <a:t>:=a-d</a:t>
            </a:r>
          </a:p>
        </p:txBody>
      </p:sp>
      <p:sp>
        <p:nvSpPr>
          <p:cNvPr id="417803" name="Text Box 11"/>
          <p:cNvSpPr txBox="1">
            <a:spLocks noChangeArrowheads="1"/>
          </p:cNvSpPr>
          <p:nvPr/>
        </p:nvSpPr>
        <p:spPr bwMode="auto">
          <a:xfrm>
            <a:off x="2816805" y="5859270"/>
            <a:ext cx="564578" cy="52322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dirty="0">
                <a:cs typeface="Times New Roman" panose="02020603050405020304" pitchFamily="18" charset="0"/>
              </a:rPr>
              <a:t>b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7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7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801" grpId="0" build="p" autoUpdateAnimBg="0"/>
      <p:bldP spid="417802" grpId="0" autoUpdateAnimBg="0"/>
      <p:bldP spid="41780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E009D-0DC2-4607-BBB7-D775222F8A5C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4198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示</a:t>
            </a:r>
            <a:r>
              <a:rPr lang="zh-CN" altLang="en-US" dirty="0" smtClean="0">
                <a:solidFill>
                  <a:srgbClr val="FF0000"/>
                </a:solidFill>
              </a:rPr>
              <a:t>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609600" y="1143000"/>
            <a:ext cx="4191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zh-CN" altLang="en-US" sz="2800" dirty="0">
                <a:latin typeface="黑体" pitchFamily="2" charset="-122"/>
              </a:rPr>
              <a:t>计算向量点积的程序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zh-CN" altLang="en-US" b="0" dirty="0">
                <a:ea typeface="宋体" charset="-122"/>
              </a:rPr>
              <a:t>    </a:t>
            </a:r>
            <a:r>
              <a:rPr lang="en-US" altLang="zh-CN" dirty="0">
                <a:ea typeface="宋体" charset="-122"/>
              </a:rPr>
              <a:t>prod=0;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en-US" altLang="zh-CN" dirty="0">
                <a:ea typeface="宋体" charset="-122"/>
              </a:rPr>
              <a:t>    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=1;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en-US" altLang="zh-CN" dirty="0">
                <a:ea typeface="宋体" charset="-122"/>
              </a:rPr>
              <a:t>    do {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en-US" altLang="zh-CN" dirty="0">
                <a:ea typeface="宋体" charset="-122"/>
              </a:rPr>
              <a:t>        prod=</a:t>
            </a:r>
            <a:r>
              <a:rPr lang="en-US" altLang="zh-CN" dirty="0" err="1">
                <a:ea typeface="宋体" charset="-122"/>
              </a:rPr>
              <a:t>prod+a</a:t>
            </a:r>
            <a:r>
              <a:rPr lang="en-US" altLang="zh-CN" dirty="0">
                <a:ea typeface="宋体" charset="-122"/>
              </a:rPr>
              <a:t>[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]*b[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];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en-US" altLang="zh-CN" dirty="0">
                <a:ea typeface="宋体" charset="-122"/>
              </a:rPr>
              <a:t>        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++;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en-US" altLang="zh-CN" dirty="0">
                <a:ea typeface="宋体" charset="-122"/>
              </a:rPr>
              <a:t>    }while (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&lt;=20);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572000" y="381000"/>
            <a:ext cx="419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zh-CN" altLang="en-US" sz="2800" dirty="0">
                <a:latin typeface="宋体" charset="-122"/>
              </a:rPr>
              <a:t>程序的控制流图：</a:t>
            </a:r>
          </a:p>
        </p:txBody>
      </p:sp>
      <p:sp>
        <p:nvSpPr>
          <p:cNvPr id="18" name="Arc 5"/>
          <p:cNvSpPr>
            <a:spLocks/>
          </p:cNvSpPr>
          <p:nvPr/>
        </p:nvSpPr>
        <p:spPr bwMode="auto">
          <a:xfrm>
            <a:off x="5021263" y="2124075"/>
            <a:ext cx="800100" cy="4321175"/>
          </a:xfrm>
          <a:custGeom>
            <a:avLst/>
            <a:gdLst>
              <a:gd name="T0" fmla="*/ 2147483647 w 32842"/>
              <a:gd name="T1" fmla="*/ 2147483647 h 43200"/>
              <a:gd name="T2" fmla="*/ 2147483647 w 32842"/>
              <a:gd name="T3" fmla="*/ 2147483647 h 43200"/>
              <a:gd name="T4" fmla="*/ 2147483647 w 32842"/>
              <a:gd name="T5" fmla="*/ 2147483647 h 43200"/>
              <a:gd name="T6" fmla="*/ 0 60000 65536"/>
              <a:gd name="T7" fmla="*/ 0 60000 65536"/>
              <a:gd name="T8" fmla="*/ 0 60000 65536"/>
              <a:gd name="T9" fmla="*/ 0 w 32842"/>
              <a:gd name="T10" fmla="*/ 0 h 43200"/>
              <a:gd name="T11" fmla="*/ 32842 w 32842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842" h="43200" fill="none" extrusionOk="0">
                <a:moveTo>
                  <a:pt x="31681" y="40702"/>
                </a:moveTo>
                <a:cubicBezTo>
                  <a:pt x="28574" y="42342"/>
                  <a:pt x="25113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5566" y="-1"/>
                  <a:pt x="29455" y="1091"/>
                  <a:pt x="32841" y="3156"/>
                </a:cubicBezTo>
              </a:path>
              <a:path w="32842" h="43200" stroke="0" extrusionOk="0">
                <a:moveTo>
                  <a:pt x="31681" y="40702"/>
                </a:moveTo>
                <a:cubicBezTo>
                  <a:pt x="28574" y="42342"/>
                  <a:pt x="25113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5566" y="-1"/>
                  <a:pt x="29455" y="1091"/>
                  <a:pt x="32841" y="3156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7748588" y="1143000"/>
            <a:ext cx="2524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2000" b="0">
                <a:solidFill>
                  <a:srgbClr val="000000"/>
                </a:solidFill>
                <a:ea typeface="宋体" charset="-122"/>
              </a:rPr>
              <a:t>B</a:t>
            </a:r>
            <a:r>
              <a:rPr lang="en-US" altLang="zh-CN" sz="2000" b="0" baseline="-25000">
                <a:solidFill>
                  <a:srgbClr val="000000"/>
                </a:solidFill>
                <a:ea typeface="宋体" charset="-122"/>
              </a:rPr>
              <a:t>1</a:t>
            </a:r>
            <a:endParaRPr lang="en-US" altLang="zh-CN" sz="2000" b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943600" y="1219200"/>
            <a:ext cx="16764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000" b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rgbClr val="000000"/>
                </a:solidFill>
                <a:ea typeface="宋体" charset="-122"/>
              </a:rPr>
              <a:t>(1) prod:= 0</a:t>
            </a:r>
          </a:p>
          <a:p>
            <a:r>
              <a:rPr lang="en-US" altLang="zh-CN" sz="2000">
                <a:solidFill>
                  <a:srgbClr val="000000"/>
                </a:solidFill>
                <a:ea typeface="宋体" charset="-122"/>
              </a:rPr>
              <a:t> (2) i:= 1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5472113" y="2438400"/>
            <a:ext cx="2590800" cy="375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000" b="0">
                <a:ea typeface="宋体" charset="-122"/>
              </a:rPr>
              <a:t> </a:t>
            </a:r>
            <a:r>
              <a:rPr lang="en-US" altLang="zh-CN" sz="2000">
                <a:ea typeface="宋体" charset="-122"/>
              </a:rPr>
              <a:t>(3) t</a:t>
            </a:r>
            <a:r>
              <a:rPr lang="en-US" altLang="zh-CN" sz="2000" baseline="-25000">
                <a:ea typeface="宋体" charset="-122"/>
              </a:rPr>
              <a:t>1</a:t>
            </a:r>
            <a:r>
              <a:rPr lang="en-US" altLang="zh-CN" sz="2000">
                <a:ea typeface="宋体" charset="-122"/>
              </a:rPr>
              <a:t>:=4*i</a:t>
            </a:r>
          </a:p>
          <a:p>
            <a:r>
              <a:rPr lang="en-US" altLang="zh-CN" sz="2000">
                <a:ea typeface="宋体" charset="-122"/>
              </a:rPr>
              <a:t> (4) t</a:t>
            </a:r>
            <a:r>
              <a:rPr lang="en-US" altLang="zh-CN" sz="2000" baseline="-25000">
                <a:ea typeface="宋体" charset="-122"/>
              </a:rPr>
              <a:t>2</a:t>
            </a:r>
            <a:r>
              <a:rPr lang="en-US" altLang="zh-CN" sz="2000">
                <a:ea typeface="宋体" charset="-122"/>
              </a:rPr>
              <a:t>:=a-4</a:t>
            </a:r>
          </a:p>
          <a:p>
            <a:r>
              <a:rPr lang="en-US" altLang="zh-CN" sz="2000">
                <a:ea typeface="宋体" charset="-122"/>
              </a:rPr>
              <a:t> (5) t</a:t>
            </a:r>
            <a:r>
              <a:rPr lang="en-US" altLang="zh-CN" sz="2000" baseline="-25000">
                <a:ea typeface="宋体" charset="-122"/>
              </a:rPr>
              <a:t>3</a:t>
            </a:r>
            <a:r>
              <a:rPr lang="en-US" altLang="zh-CN" sz="2000">
                <a:ea typeface="宋体" charset="-122"/>
              </a:rPr>
              <a:t>:=t</a:t>
            </a:r>
            <a:r>
              <a:rPr lang="en-US" altLang="zh-CN" sz="2000" baseline="-25000">
                <a:ea typeface="宋体" charset="-122"/>
              </a:rPr>
              <a:t>2</a:t>
            </a:r>
            <a:r>
              <a:rPr lang="en-US" altLang="zh-CN" sz="2000">
                <a:ea typeface="宋体" charset="-122"/>
              </a:rPr>
              <a:t>[t</a:t>
            </a:r>
            <a:r>
              <a:rPr lang="en-US" altLang="zh-CN" sz="2000" baseline="-25000">
                <a:ea typeface="宋体" charset="-122"/>
              </a:rPr>
              <a:t>1</a:t>
            </a:r>
            <a:r>
              <a:rPr lang="en-US" altLang="zh-CN" sz="2000">
                <a:ea typeface="宋体" charset="-122"/>
              </a:rPr>
              <a:t>]</a:t>
            </a:r>
          </a:p>
          <a:p>
            <a:r>
              <a:rPr lang="en-US" altLang="zh-CN" sz="2000">
                <a:ea typeface="宋体" charset="-122"/>
              </a:rPr>
              <a:t> (6) t</a:t>
            </a:r>
            <a:r>
              <a:rPr lang="en-US" altLang="zh-CN" sz="2000" baseline="-25000">
                <a:ea typeface="宋体" charset="-122"/>
              </a:rPr>
              <a:t>4</a:t>
            </a:r>
            <a:r>
              <a:rPr lang="en-US" altLang="zh-CN" sz="2000">
                <a:ea typeface="宋体" charset="-122"/>
              </a:rPr>
              <a:t>:=4*i</a:t>
            </a:r>
          </a:p>
          <a:p>
            <a:r>
              <a:rPr lang="en-US" altLang="zh-CN" sz="2000">
                <a:ea typeface="宋体" charset="-122"/>
              </a:rPr>
              <a:t> (7) t</a:t>
            </a:r>
            <a:r>
              <a:rPr lang="en-US" altLang="zh-CN" sz="2000" baseline="-25000">
                <a:ea typeface="宋体" charset="-122"/>
              </a:rPr>
              <a:t>5</a:t>
            </a:r>
            <a:r>
              <a:rPr lang="en-US" altLang="zh-CN" sz="2000">
                <a:ea typeface="宋体" charset="-122"/>
              </a:rPr>
              <a:t>:=b-4</a:t>
            </a:r>
          </a:p>
          <a:p>
            <a:r>
              <a:rPr lang="en-US" altLang="zh-CN" sz="2000">
                <a:ea typeface="宋体" charset="-122"/>
              </a:rPr>
              <a:t> (8) t</a:t>
            </a:r>
            <a:r>
              <a:rPr lang="en-US" altLang="zh-CN" sz="2000" baseline="-25000">
                <a:ea typeface="宋体" charset="-122"/>
              </a:rPr>
              <a:t>6</a:t>
            </a:r>
            <a:r>
              <a:rPr lang="en-US" altLang="zh-CN" sz="2000">
                <a:ea typeface="宋体" charset="-122"/>
              </a:rPr>
              <a:t>:=t</a:t>
            </a:r>
            <a:r>
              <a:rPr lang="en-US" altLang="zh-CN" sz="2000" baseline="-25000">
                <a:ea typeface="宋体" charset="-122"/>
              </a:rPr>
              <a:t>5</a:t>
            </a:r>
            <a:r>
              <a:rPr lang="en-US" altLang="zh-CN" sz="2000">
                <a:ea typeface="宋体" charset="-122"/>
              </a:rPr>
              <a:t>[t</a:t>
            </a:r>
            <a:r>
              <a:rPr lang="en-US" altLang="zh-CN" sz="2000" baseline="-25000">
                <a:ea typeface="宋体" charset="-122"/>
              </a:rPr>
              <a:t>4</a:t>
            </a:r>
            <a:r>
              <a:rPr lang="en-US" altLang="zh-CN" sz="2000">
                <a:ea typeface="宋体" charset="-122"/>
              </a:rPr>
              <a:t>]</a:t>
            </a:r>
          </a:p>
          <a:p>
            <a:r>
              <a:rPr lang="en-US" altLang="zh-CN" sz="2000">
                <a:ea typeface="宋体" charset="-122"/>
              </a:rPr>
              <a:t> (9) t</a:t>
            </a:r>
            <a:r>
              <a:rPr lang="en-US" altLang="zh-CN" sz="2000" baseline="-25000">
                <a:ea typeface="宋体" charset="-122"/>
              </a:rPr>
              <a:t>7</a:t>
            </a:r>
            <a:r>
              <a:rPr lang="en-US" altLang="zh-CN" sz="2000">
                <a:ea typeface="宋体" charset="-122"/>
              </a:rPr>
              <a:t>:=t</a:t>
            </a:r>
            <a:r>
              <a:rPr lang="en-US" altLang="zh-CN" sz="2000" baseline="-25000">
                <a:ea typeface="宋体" charset="-122"/>
              </a:rPr>
              <a:t>3</a:t>
            </a:r>
            <a:r>
              <a:rPr lang="en-US" altLang="zh-CN" sz="2000">
                <a:ea typeface="宋体" charset="-122"/>
              </a:rPr>
              <a:t>*t</a:t>
            </a:r>
            <a:r>
              <a:rPr lang="en-US" altLang="zh-CN" sz="2000" baseline="-25000">
                <a:ea typeface="宋体" charset="-122"/>
              </a:rPr>
              <a:t>6</a:t>
            </a:r>
            <a:endParaRPr lang="en-US" altLang="zh-CN" sz="2000">
              <a:ea typeface="宋体" charset="-122"/>
            </a:endParaRPr>
          </a:p>
          <a:p>
            <a:r>
              <a:rPr lang="en-US" altLang="zh-CN" sz="2000">
                <a:ea typeface="宋体" charset="-122"/>
              </a:rPr>
              <a:t>(10) t</a:t>
            </a:r>
            <a:r>
              <a:rPr lang="en-US" altLang="zh-CN" sz="2000" baseline="-25000">
                <a:ea typeface="宋体" charset="-122"/>
              </a:rPr>
              <a:t>8</a:t>
            </a:r>
            <a:r>
              <a:rPr lang="en-US" altLang="zh-CN" sz="2000">
                <a:ea typeface="宋体" charset="-122"/>
              </a:rPr>
              <a:t>:=prod+t</a:t>
            </a:r>
            <a:r>
              <a:rPr lang="en-US" altLang="zh-CN" sz="2000" baseline="-25000">
                <a:ea typeface="宋体" charset="-122"/>
              </a:rPr>
              <a:t>7</a:t>
            </a:r>
            <a:endParaRPr lang="en-US" altLang="zh-CN" sz="2000">
              <a:ea typeface="宋体" charset="-122"/>
            </a:endParaRPr>
          </a:p>
          <a:p>
            <a:r>
              <a:rPr lang="en-US" altLang="zh-CN" sz="2000">
                <a:ea typeface="宋体" charset="-122"/>
              </a:rPr>
              <a:t>(11) prod:=t</a:t>
            </a:r>
            <a:r>
              <a:rPr lang="en-US" altLang="zh-CN" sz="2000" baseline="-25000">
                <a:ea typeface="宋体" charset="-122"/>
              </a:rPr>
              <a:t>8</a:t>
            </a:r>
            <a:endParaRPr lang="en-US" altLang="zh-CN" sz="2000">
              <a:ea typeface="宋体" charset="-122"/>
            </a:endParaRPr>
          </a:p>
          <a:p>
            <a:r>
              <a:rPr lang="en-US" altLang="zh-CN" sz="2000">
                <a:ea typeface="宋体" charset="-122"/>
              </a:rPr>
              <a:t>(12) t</a:t>
            </a:r>
            <a:r>
              <a:rPr lang="en-US" altLang="zh-CN" sz="2000" baseline="-25000">
                <a:ea typeface="宋体" charset="-122"/>
              </a:rPr>
              <a:t>9</a:t>
            </a:r>
            <a:r>
              <a:rPr lang="en-US" altLang="zh-CN" sz="2000">
                <a:ea typeface="宋体" charset="-122"/>
              </a:rPr>
              <a:t>:=i+1</a:t>
            </a:r>
          </a:p>
          <a:p>
            <a:r>
              <a:rPr lang="en-US" altLang="zh-CN" sz="2000">
                <a:ea typeface="宋体" charset="-122"/>
              </a:rPr>
              <a:t>(13) i:=t</a:t>
            </a:r>
            <a:r>
              <a:rPr lang="en-US" altLang="zh-CN" sz="2000" baseline="-25000">
                <a:ea typeface="宋体" charset="-122"/>
              </a:rPr>
              <a:t>9</a:t>
            </a:r>
            <a:endParaRPr lang="en-US" altLang="zh-CN" sz="2000">
              <a:ea typeface="宋体" charset="-122"/>
            </a:endParaRPr>
          </a:p>
          <a:p>
            <a:r>
              <a:rPr lang="en-US" altLang="zh-CN" sz="2000">
                <a:ea typeface="宋体" charset="-122"/>
              </a:rPr>
              <a:t>(14) if   i&lt;=20 goto  B</a:t>
            </a:r>
            <a:r>
              <a:rPr lang="en-US" altLang="zh-CN" sz="2000" baseline="-25000">
                <a:ea typeface="宋体" charset="-122"/>
              </a:rPr>
              <a:t>2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8205788" y="2362200"/>
            <a:ext cx="2524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2000" b="0">
                <a:solidFill>
                  <a:srgbClr val="000000"/>
                </a:solidFill>
                <a:ea typeface="宋体" charset="-122"/>
              </a:rPr>
              <a:t>B</a:t>
            </a:r>
            <a:r>
              <a:rPr lang="en-US" altLang="zh-CN" sz="2000" b="0" baseline="-25000">
                <a:solidFill>
                  <a:srgbClr val="000000"/>
                </a:solidFill>
                <a:ea typeface="宋体" charset="-122"/>
              </a:rPr>
              <a:t>2</a:t>
            </a:r>
            <a:endParaRPr lang="en-US" altLang="zh-CN" sz="2000" b="0">
              <a:solidFill>
                <a:srgbClr val="000000"/>
              </a:solidFill>
              <a:ea typeface="宋体" charset="-122"/>
            </a:endParaRPr>
          </a:p>
        </p:txBody>
      </p:sp>
      <p:cxnSp>
        <p:nvCxnSpPr>
          <p:cNvPr id="23" name="AutoShape 10"/>
          <p:cNvCxnSpPr>
            <a:cxnSpLocks noChangeShapeType="1"/>
          </p:cNvCxnSpPr>
          <p:nvPr/>
        </p:nvCxnSpPr>
        <p:spPr bwMode="auto">
          <a:xfrm>
            <a:off x="6777038" y="1943100"/>
            <a:ext cx="0" cy="508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 animBg="1"/>
      <p:bldP spid="19" grpId="0"/>
      <p:bldP spid="20" grpId="0" animBg="1"/>
      <p:bldP spid="21" grpId="0" animBg="1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0620B-6B26-43E2-A286-437209917E1B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3" name="Rectangle 60"/>
          <p:cNvSpPr>
            <a:spLocks noChangeArrowheads="1"/>
          </p:cNvSpPr>
          <p:nvPr/>
        </p:nvSpPr>
        <p:spPr bwMode="auto">
          <a:xfrm>
            <a:off x="1447800" y="1066800"/>
            <a:ext cx="2590800" cy="406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2"/>
          <p:cNvSpPr>
            <a:spLocks noChangeArrowheads="1"/>
          </p:cNvSpPr>
          <p:nvPr/>
        </p:nvSpPr>
        <p:spPr bwMode="auto">
          <a:xfrm>
            <a:off x="1447800" y="2133600"/>
            <a:ext cx="2590800" cy="406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64"/>
          <p:cNvSpPr>
            <a:spLocks noChangeArrowheads="1"/>
          </p:cNvSpPr>
          <p:nvPr/>
        </p:nvSpPr>
        <p:spPr bwMode="auto">
          <a:xfrm>
            <a:off x="5029200" y="2057400"/>
            <a:ext cx="2590800" cy="406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304800" y="152400"/>
            <a:ext cx="86106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对基本块</a:t>
            </a:r>
            <a:r>
              <a:rPr kumimoji="1" lang="en-US" altLang="zh-CN" sz="40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</a:t>
            </a:r>
            <a:r>
              <a:rPr kumimoji="1" lang="en-US" altLang="zh-CN" sz="4000" i="0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1" lang="zh-CN" altLang="en-US" sz="40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删除公共表达式</a:t>
            </a:r>
          </a:p>
        </p:txBody>
      </p:sp>
      <p:sp>
        <p:nvSpPr>
          <p:cNvPr id="7" name="Rectangle 49"/>
          <p:cNvSpPr>
            <a:spLocks noChangeArrowheads="1"/>
          </p:cNvSpPr>
          <p:nvPr/>
        </p:nvSpPr>
        <p:spPr bwMode="auto">
          <a:xfrm>
            <a:off x="1417638" y="1090613"/>
            <a:ext cx="2620962" cy="42433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zh-CN" sz="2000" b="0">
                <a:ea typeface="宋体" charset="-122"/>
              </a:rPr>
              <a:t> </a:t>
            </a:r>
            <a:r>
              <a:rPr lang="en-US" altLang="zh-CN" sz="2000">
                <a:ea typeface="宋体" charset="-122"/>
              </a:rPr>
              <a:t>(3) t</a:t>
            </a:r>
            <a:r>
              <a:rPr lang="en-US" altLang="zh-CN" sz="2000" baseline="-25000">
                <a:ea typeface="宋体" charset="-122"/>
              </a:rPr>
              <a:t>1</a:t>
            </a:r>
            <a:r>
              <a:rPr lang="en-US" altLang="zh-CN" sz="2000">
                <a:ea typeface="宋体" charset="-122"/>
              </a:rPr>
              <a:t>:=4*i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(4) t</a:t>
            </a:r>
            <a:r>
              <a:rPr lang="en-US" altLang="zh-CN" sz="2000" baseline="-25000">
                <a:ea typeface="宋体" charset="-122"/>
              </a:rPr>
              <a:t>2</a:t>
            </a:r>
            <a:r>
              <a:rPr lang="en-US" altLang="zh-CN" sz="2000">
                <a:ea typeface="宋体" charset="-122"/>
              </a:rPr>
              <a:t>:=a-4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(5) t</a:t>
            </a:r>
            <a:r>
              <a:rPr lang="en-US" altLang="zh-CN" sz="2000" baseline="-25000">
                <a:ea typeface="宋体" charset="-122"/>
              </a:rPr>
              <a:t>3</a:t>
            </a:r>
            <a:r>
              <a:rPr lang="en-US" altLang="zh-CN" sz="2000">
                <a:ea typeface="宋体" charset="-122"/>
              </a:rPr>
              <a:t>:=t</a:t>
            </a:r>
            <a:r>
              <a:rPr lang="en-US" altLang="zh-CN" sz="2000" baseline="-25000">
                <a:ea typeface="宋体" charset="-122"/>
              </a:rPr>
              <a:t>2</a:t>
            </a:r>
            <a:r>
              <a:rPr lang="en-US" altLang="zh-CN" sz="2000">
                <a:ea typeface="宋体" charset="-122"/>
              </a:rPr>
              <a:t>[t</a:t>
            </a:r>
            <a:r>
              <a:rPr lang="en-US" altLang="zh-CN" sz="2000" baseline="-25000">
                <a:ea typeface="宋体" charset="-122"/>
              </a:rPr>
              <a:t>1</a:t>
            </a:r>
            <a:r>
              <a:rPr lang="en-US" altLang="zh-CN" sz="2000">
                <a:ea typeface="宋体" charset="-122"/>
              </a:rPr>
              <a:t>]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(6) t</a:t>
            </a:r>
            <a:r>
              <a:rPr lang="en-US" altLang="zh-CN" sz="2000" baseline="-25000">
                <a:ea typeface="宋体" charset="-122"/>
              </a:rPr>
              <a:t>4</a:t>
            </a:r>
            <a:r>
              <a:rPr lang="en-US" altLang="zh-CN" sz="2000">
                <a:ea typeface="宋体" charset="-122"/>
              </a:rPr>
              <a:t>:=4*i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(7) t</a:t>
            </a:r>
            <a:r>
              <a:rPr lang="en-US" altLang="zh-CN" sz="2000" baseline="-25000">
                <a:ea typeface="宋体" charset="-122"/>
              </a:rPr>
              <a:t>5</a:t>
            </a:r>
            <a:r>
              <a:rPr lang="en-US" altLang="zh-CN" sz="2000">
                <a:ea typeface="宋体" charset="-122"/>
              </a:rPr>
              <a:t>:=b-4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(8) t</a:t>
            </a:r>
            <a:r>
              <a:rPr lang="en-US" altLang="zh-CN" sz="2000" baseline="-25000">
                <a:ea typeface="宋体" charset="-122"/>
              </a:rPr>
              <a:t>6</a:t>
            </a:r>
            <a:r>
              <a:rPr lang="en-US" altLang="zh-CN" sz="2000">
                <a:ea typeface="宋体" charset="-122"/>
              </a:rPr>
              <a:t>:=t</a:t>
            </a:r>
            <a:r>
              <a:rPr lang="en-US" altLang="zh-CN" sz="2000" baseline="-25000">
                <a:ea typeface="宋体" charset="-122"/>
              </a:rPr>
              <a:t>5</a:t>
            </a:r>
            <a:r>
              <a:rPr lang="en-US" altLang="zh-CN" sz="2000">
                <a:ea typeface="宋体" charset="-122"/>
              </a:rPr>
              <a:t>[t</a:t>
            </a:r>
            <a:r>
              <a:rPr lang="en-US" altLang="zh-CN" sz="2000" baseline="-25000">
                <a:ea typeface="宋体" charset="-122"/>
              </a:rPr>
              <a:t>4</a:t>
            </a:r>
            <a:r>
              <a:rPr lang="en-US" altLang="zh-CN" sz="2000">
                <a:ea typeface="宋体" charset="-122"/>
              </a:rPr>
              <a:t>]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(9) t</a:t>
            </a:r>
            <a:r>
              <a:rPr lang="en-US" altLang="zh-CN" sz="2000" baseline="-25000">
                <a:ea typeface="宋体" charset="-122"/>
              </a:rPr>
              <a:t>7</a:t>
            </a:r>
            <a:r>
              <a:rPr lang="en-US" altLang="zh-CN" sz="2000">
                <a:ea typeface="宋体" charset="-122"/>
              </a:rPr>
              <a:t>:=t</a:t>
            </a:r>
            <a:r>
              <a:rPr lang="en-US" altLang="zh-CN" sz="2000" baseline="-25000">
                <a:ea typeface="宋体" charset="-122"/>
              </a:rPr>
              <a:t>3</a:t>
            </a:r>
            <a:r>
              <a:rPr lang="en-US" altLang="zh-CN" sz="2000">
                <a:ea typeface="宋体" charset="-122"/>
              </a:rPr>
              <a:t>*t</a:t>
            </a:r>
            <a:r>
              <a:rPr lang="en-US" altLang="zh-CN" sz="2000" baseline="-25000">
                <a:ea typeface="宋体" charset="-122"/>
              </a:rPr>
              <a:t>6</a:t>
            </a:r>
            <a:endParaRPr lang="en-US" altLang="zh-CN" sz="2000">
              <a:ea typeface="宋体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(10) t</a:t>
            </a:r>
            <a:r>
              <a:rPr lang="en-US" altLang="zh-CN" sz="2000" baseline="-25000">
                <a:ea typeface="宋体" charset="-122"/>
              </a:rPr>
              <a:t>8</a:t>
            </a:r>
            <a:r>
              <a:rPr lang="en-US" altLang="zh-CN" sz="2000">
                <a:ea typeface="宋体" charset="-122"/>
              </a:rPr>
              <a:t>:=prod+t</a:t>
            </a:r>
            <a:r>
              <a:rPr lang="en-US" altLang="zh-CN" sz="2000" baseline="-25000">
                <a:ea typeface="宋体" charset="-122"/>
              </a:rPr>
              <a:t>7</a:t>
            </a:r>
            <a:endParaRPr lang="en-US" altLang="zh-CN" sz="2000">
              <a:ea typeface="宋体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(11) prod:=t</a:t>
            </a:r>
            <a:r>
              <a:rPr lang="en-US" altLang="zh-CN" sz="2000" baseline="-25000">
                <a:ea typeface="宋体" charset="-122"/>
              </a:rPr>
              <a:t>8</a:t>
            </a:r>
            <a:endParaRPr lang="en-US" altLang="zh-CN" sz="2000">
              <a:ea typeface="宋体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(12) t</a:t>
            </a:r>
            <a:r>
              <a:rPr lang="en-US" altLang="zh-CN" sz="2000" baseline="-25000">
                <a:ea typeface="宋体" charset="-122"/>
              </a:rPr>
              <a:t>9</a:t>
            </a:r>
            <a:r>
              <a:rPr lang="en-US" altLang="zh-CN" sz="2000">
                <a:ea typeface="宋体" charset="-122"/>
              </a:rPr>
              <a:t>:=i+1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(13) i:=t</a:t>
            </a:r>
            <a:r>
              <a:rPr lang="en-US" altLang="zh-CN" sz="2000" baseline="-25000">
                <a:ea typeface="宋体" charset="-122"/>
              </a:rPr>
              <a:t>9</a:t>
            </a:r>
            <a:endParaRPr lang="en-US" altLang="zh-CN" sz="2000">
              <a:ea typeface="宋体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(14) if   i&lt;=20 goto  B</a:t>
            </a:r>
            <a:r>
              <a:rPr lang="en-US" altLang="zh-CN" sz="2000" baseline="-25000">
                <a:ea typeface="宋体" charset="-122"/>
              </a:rPr>
              <a:t>2</a:t>
            </a:r>
          </a:p>
        </p:txBody>
      </p:sp>
      <p:sp>
        <p:nvSpPr>
          <p:cNvPr id="8" name="Rectangle 51"/>
          <p:cNvSpPr>
            <a:spLocks noChangeArrowheads="1"/>
          </p:cNvSpPr>
          <p:nvPr/>
        </p:nvSpPr>
        <p:spPr bwMode="auto">
          <a:xfrm>
            <a:off x="5029200" y="1066800"/>
            <a:ext cx="2590800" cy="426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(3) t</a:t>
            </a:r>
            <a:r>
              <a:rPr lang="en-US" altLang="zh-CN" sz="2000" baseline="-25000">
                <a:ea typeface="宋体" charset="-122"/>
              </a:rPr>
              <a:t>1</a:t>
            </a:r>
            <a:r>
              <a:rPr lang="en-US" altLang="zh-CN" sz="2000">
                <a:ea typeface="宋体" charset="-122"/>
              </a:rPr>
              <a:t>:=4*i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(4) t</a:t>
            </a:r>
            <a:r>
              <a:rPr lang="en-US" altLang="zh-CN" sz="2000" baseline="-25000">
                <a:ea typeface="宋体" charset="-122"/>
              </a:rPr>
              <a:t>2</a:t>
            </a:r>
            <a:r>
              <a:rPr lang="en-US" altLang="zh-CN" sz="2000">
                <a:ea typeface="宋体" charset="-122"/>
              </a:rPr>
              <a:t>:=a-4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(5) t</a:t>
            </a:r>
            <a:r>
              <a:rPr lang="en-US" altLang="zh-CN" sz="2000" baseline="-25000">
                <a:ea typeface="宋体" charset="-122"/>
              </a:rPr>
              <a:t>3</a:t>
            </a:r>
            <a:r>
              <a:rPr lang="en-US" altLang="zh-CN" sz="2000">
                <a:ea typeface="宋体" charset="-122"/>
              </a:rPr>
              <a:t>:=t</a:t>
            </a:r>
            <a:r>
              <a:rPr lang="en-US" altLang="zh-CN" sz="2000" baseline="-25000">
                <a:ea typeface="宋体" charset="-122"/>
              </a:rPr>
              <a:t>2</a:t>
            </a:r>
            <a:r>
              <a:rPr lang="en-US" altLang="zh-CN" sz="2000">
                <a:ea typeface="宋体" charset="-122"/>
              </a:rPr>
              <a:t>[t</a:t>
            </a:r>
            <a:r>
              <a:rPr lang="en-US" altLang="zh-CN" sz="2000" baseline="-25000">
                <a:ea typeface="宋体" charset="-122"/>
              </a:rPr>
              <a:t>1</a:t>
            </a:r>
            <a:r>
              <a:rPr lang="en-US" altLang="zh-CN" sz="2000">
                <a:ea typeface="宋体" charset="-122"/>
              </a:rPr>
              <a:t>]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(6’) t</a:t>
            </a:r>
            <a:r>
              <a:rPr lang="en-US" altLang="zh-CN" sz="2000" baseline="-25000">
                <a:ea typeface="宋体" charset="-122"/>
              </a:rPr>
              <a:t>4</a:t>
            </a:r>
            <a:r>
              <a:rPr lang="en-US" altLang="zh-CN" sz="2000">
                <a:ea typeface="宋体" charset="-122"/>
              </a:rPr>
              <a:t>:= t</a:t>
            </a:r>
            <a:r>
              <a:rPr lang="en-US" altLang="zh-CN" sz="2000" baseline="-25000">
                <a:ea typeface="宋体" charset="-122"/>
              </a:rPr>
              <a:t>1</a:t>
            </a:r>
            <a:endParaRPr lang="en-US" altLang="zh-CN" sz="2000">
              <a:ea typeface="宋体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(7) t</a:t>
            </a:r>
            <a:r>
              <a:rPr lang="en-US" altLang="zh-CN" sz="2000" baseline="-25000">
                <a:ea typeface="宋体" charset="-122"/>
              </a:rPr>
              <a:t>5</a:t>
            </a:r>
            <a:r>
              <a:rPr lang="en-US" altLang="zh-CN" sz="2000">
                <a:ea typeface="宋体" charset="-122"/>
              </a:rPr>
              <a:t>:=b-4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(8) t</a:t>
            </a:r>
            <a:r>
              <a:rPr lang="en-US" altLang="zh-CN" sz="2000" baseline="-25000">
                <a:ea typeface="宋体" charset="-122"/>
              </a:rPr>
              <a:t>6</a:t>
            </a:r>
            <a:r>
              <a:rPr lang="en-US" altLang="zh-CN" sz="2000">
                <a:ea typeface="宋体" charset="-122"/>
              </a:rPr>
              <a:t>:=t</a:t>
            </a:r>
            <a:r>
              <a:rPr lang="en-US" altLang="zh-CN" sz="2000" baseline="-25000">
                <a:ea typeface="宋体" charset="-122"/>
              </a:rPr>
              <a:t>5</a:t>
            </a:r>
            <a:r>
              <a:rPr lang="en-US" altLang="zh-CN" sz="2000">
                <a:ea typeface="宋体" charset="-122"/>
              </a:rPr>
              <a:t>[t</a:t>
            </a:r>
            <a:r>
              <a:rPr lang="en-US" altLang="zh-CN" sz="2000" baseline="-25000">
                <a:ea typeface="宋体" charset="-122"/>
              </a:rPr>
              <a:t>4</a:t>
            </a:r>
            <a:r>
              <a:rPr lang="en-US" altLang="zh-CN" sz="2000">
                <a:ea typeface="宋体" charset="-122"/>
              </a:rPr>
              <a:t>]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(9) t</a:t>
            </a:r>
            <a:r>
              <a:rPr lang="en-US" altLang="zh-CN" sz="2000" baseline="-25000">
                <a:ea typeface="宋体" charset="-122"/>
              </a:rPr>
              <a:t>7</a:t>
            </a:r>
            <a:r>
              <a:rPr lang="en-US" altLang="zh-CN" sz="2000">
                <a:ea typeface="宋体" charset="-122"/>
              </a:rPr>
              <a:t>:=t</a:t>
            </a:r>
            <a:r>
              <a:rPr lang="en-US" altLang="zh-CN" sz="2000" baseline="-25000">
                <a:ea typeface="宋体" charset="-122"/>
              </a:rPr>
              <a:t>3</a:t>
            </a:r>
            <a:r>
              <a:rPr lang="en-US" altLang="zh-CN" sz="2000">
                <a:ea typeface="宋体" charset="-122"/>
              </a:rPr>
              <a:t>*t</a:t>
            </a:r>
            <a:r>
              <a:rPr lang="en-US" altLang="zh-CN" sz="2000" baseline="-25000">
                <a:ea typeface="宋体" charset="-122"/>
              </a:rPr>
              <a:t>6</a:t>
            </a:r>
            <a:endParaRPr lang="en-US" altLang="zh-CN" sz="2000">
              <a:ea typeface="宋体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(10) t</a:t>
            </a:r>
            <a:r>
              <a:rPr lang="en-US" altLang="zh-CN" sz="2000" baseline="-25000">
                <a:ea typeface="宋体" charset="-122"/>
              </a:rPr>
              <a:t>8</a:t>
            </a:r>
            <a:r>
              <a:rPr lang="en-US" altLang="zh-CN" sz="2000">
                <a:ea typeface="宋体" charset="-122"/>
              </a:rPr>
              <a:t>:=prod+t</a:t>
            </a:r>
            <a:r>
              <a:rPr lang="en-US" altLang="zh-CN" sz="2000" baseline="-25000">
                <a:ea typeface="宋体" charset="-122"/>
              </a:rPr>
              <a:t>7</a:t>
            </a:r>
            <a:endParaRPr lang="en-US" altLang="zh-CN" sz="2000">
              <a:ea typeface="宋体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(11) prod:=t</a:t>
            </a:r>
            <a:r>
              <a:rPr lang="en-US" altLang="zh-CN" sz="2000" baseline="-25000">
                <a:ea typeface="宋体" charset="-122"/>
              </a:rPr>
              <a:t>8</a:t>
            </a:r>
            <a:endParaRPr lang="en-US" altLang="zh-CN" sz="2000">
              <a:ea typeface="宋体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(12) t</a:t>
            </a:r>
            <a:r>
              <a:rPr lang="en-US" altLang="zh-CN" sz="2000" baseline="-25000">
                <a:ea typeface="宋体" charset="-122"/>
              </a:rPr>
              <a:t>9</a:t>
            </a:r>
            <a:r>
              <a:rPr lang="en-US" altLang="zh-CN" sz="2000">
                <a:ea typeface="宋体" charset="-122"/>
              </a:rPr>
              <a:t>:=i+1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(13) i:=t</a:t>
            </a:r>
            <a:r>
              <a:rPr lang="en-US" altLang="zh-CN" sz="2000" baseline="-25000">
                <a:ea typeface="宋体" charset="-122"/>
              </a:rPr>
              <a:t>9</a:t>
            </a:r>
            <a:endParaRPr lang="en-US" altLang="zh-CN" sz="2000">
              <a:ea typeface="宋体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(14) if   i&lt;=20 goto  B</a:t>
            </a:r>
            <a:r>
              <a:rPr lang="en-US" altLang="zh-CN" sz="2000" baseline="-25000">
                <a:ea typeface="宋体" charset="-122"/>
              </a:rPr>
              <a:t>2</a:t>
            </a:r>
          </a:p>
        </p:txBody>
      </p:sp>
      <p:sp>
        <p:nvSpPr>
          <p:cNvPr id="9" name="AutoShape 68"/>
          <p:cNvSpPr>
            <a:spLocks noChangeArrowheads="1"/>
          </p:cNvSpPr>
          <p:nvPr/>
        </p:nvSpPr>
        <p:spPr bwMode="auto">
          <a:xfrm>
            <a:off x="4191000" y="3352800"/>
            <a:ext cx="609600" cy="685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8" grpId="0" animBg="1" autoUpdateAnimBg="0"/>
      <p:bldP spid="9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F4B94-6E4C-4424-94D8-A22531F8F0E6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itchFamily="2" charset="-122"/>
              </a:rPr>
              <a:t>10.2.3 </a:t>
            </a:r>
            <a:r>
              <a:rPr lang="zh-CN" altLang="en-US" dirty="0" smtClean="0">
                <a:latin typeface="宋体" pitchFamily="2" charset="-122"/>
              </a:rPr>
              <a:t>复制</a:t>
            </a:r>
            <a:r>
              <a:rPr lang="zh-CN" altLang="en-US" dirty="0">
                <a:latin typeface="宋体" pitchFamily="2" charset="-122"/>
              </a:rPr>
              <a:t>传播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" name="Rectangle 34"/>
          <p:cNvSpPr>
            <a:spLocks noChangeArrowheads="1"/>
          </p:cNvSpPr>
          <p:nvPr/>
        </p:nvSpPr>
        <p:spPr bwMode="auto">
          <a:xfrm>
            <a:off x="762000" y="3048000"/>
            <a:ext cx="2590800" cy="406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27"/>
          <p:cNvSpPr>
            <a:spLocks noChangeArrowheads="1"/>
          </p:cNvSpPr>
          <p:nvPr/>
        </p:nvSpPr>
        <p:spPr bwMode="auto">
          <a:xfrm>
            <a:off x="762000" y="3733800"/>
            <a:ext cx="2590800" cy="406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26"/>
          <p:cNvSpPr>
            <a:spLocks noChangeArrowheads="1"/>
          </p:cNvSpPr>
          <p:nvPr/>
        </p:nvSpPr>
        <p:spPr bwMode="auto">
          <a:xfrm>
            <a:off x="5105400" y="3657600"/>
            <a:ext cx="2590800" cy="406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228600" y="1044575"/>
            <a:ext cx="841692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0000"/>
              <a:buFont typeface="Monotype Sorts" pitchFamily="2" charset="2"/>
              <a:buChar char="n"/>
              <a:tabLst/>
              <a:defRPr/>
            </a:pP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为减少重复计算，可以利用复制传播来删除公共表达式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0000"/>
              <a:buFont typeface="Monotype Sorts" pitchFamily="2" charset="2"/>
              <a:buChar char="n"/>
              <a:tabLst/>
              <a:defRPr/>
            </a:pP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思想：在复制语句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f:=g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之后，尽可能用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g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代替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f</a:t>
            </a: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792163" y="2033588"/>
            <a:ext cx="2560637" cy="42148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(3) t</a:t>
            </a:r>
            <a:r>
              <a:rPr lang="en-US" altLang="zh-CN" sz="2000" baseline="-25000">
                <a:ea typeface="宋体" charset="-122"/>
              </a:rPr>
              <a:t>1</a:t>
            </a:r>
            <a:r>
              <a:rPr lang="en-US" altLang="zh-CN" sz="2000">
                <a:ea typeface="宋体" charset="-122"/>
              </a:rPr>
              <a:t>:=4*i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(4) t</a:t>
            </a:r>
            <a:r>
              <a:rPr lang="en-US" altLang="zh-CN" sz="2000" baseline="-25000">
                <a:ea typeface="宋体" charset="-122"/>
              </a:rPr>
              <a:t>2</a:t>
            </a:r>
            <a:r>
              <a:rPr lang="en-US" altLang="zh-CN" sz="2000">
                <a:ea typeface="宋体" charset="-122"/>
              </a:rPr>
              <a:t>:=a-4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(5) t</a:t>
            </a:r>
            <a:r>
              <a:rPr lang="en-US" altLang="zh-CN" sz="2000" baseline="-25000">
                <a:ea typeface="宋体" charset="-122"/>
              </a:rPr>
              <a:t>3</a:t>
            </a:r>
            <a:r>
              <a:rPr lang="en-US" altLang="zh-CN" sz="2000">
                <a:ea typeface="宋体" charset="-122"/>
              </a:rPr>
              <a:t>:=t</a:t>
            </a:r>
            <a:r>
              <a:rPr lang="en-US" altLang="zh-CN" sz="2000" baseline="-25000">
                <a:ea typeface="宋体" charset="-122"/>
              </a:rPr>
              <a:t>2</a:t>
            </a:r>
            <a:r>
              <a:rPr lang="en-US" altLang="zh-CN" sz="2000">
                <a:ea typeface="宋体" charset="-122"/>
              </a:rPr>
              <a:t>[t</a:t>
            </a:r>
            <a:r>
              <a:rPr lang="en-US" altLang="zh-CN" sz="2000" baseline="-25000">
                <a:ea typeface="宋体" charset="-122"/>
              </a:rPr>
              <a:t>1</a:t>
            </a:r>
            <a:r>
              <a:rPr lang="en-US" altLang="zh-CN" sz="2000">
                <a:ea typeface="宋体" charset="-122"/>
              </a:rPr>
              <a:t>]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(6’) t</a:t>
            </a:r>
            <a:r>
              <a:rPr lang="en-US" altLang="zh-CN" sz="2000" baseline="-25000">
                <a:ea typeface="宋体" charset="-122"/>
              </a:rPr>
              <a:t>4</a:t>
            </a:r>
            <a:r>
              <a:rPr lang="en-US" altLang="zh-CN" sz="2000">
                <a:ea typeface="宋体" charset="-122"/>
              </a:rPr>
              <a:t>:= t</a:t>
            </a:r>
            <a:r>
              <a:rPr lang="en-US" altLang="zh-CN" sz="2000" baseline="-25000">
                <a:ea typeface="宋体" charset="-122"/>
              </a:rPr>
              <a:t>1</a:t>
            </a:r>
            <a:endParaRPr lang="en-US" altLang="zh-CN" sz="2000">
              <a:ea typeface="宋体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(7) t</a:t>
            </a:r>
            <a:r>
              <a:rPr lang="en-US" altLang="zh-CN" sz="2000" baseline="-25000">
                <a:ea typeface="宋体" charset="-122"/>
              </a:rPr>
              <a:t>5</a:t>
            </a:r>
            <a:r>
              <a:rPr lang="en-US" altLang="zh-CN" sz="2000">
                <a:ea typeface="宋体" charset="-122"/>
              </a:rPr>
              <a:t>:=b-4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(8) t</a:t>
            </a:r>
            <a:r>
              <a:rPr lang="en-US" altLang="zh-CN" sz="2000" baseline="-25000">
                <a:ea typeface="宋体" charset="-122"/>
              </a:rPr>
              <a:t>6</a:t>
            </a:r>
            <a:r>
              <a:rPr lang="en-US" altLang="zh-CN" sz="2000">
                <a:ea typeface="宋体" charset="-122"/>
              </a:rPr>
              <a:t>:=t</a:t>
            </a:r>
            <a:r>
              <a:rPr lang="en-US" altLang="zh-CN" sz="2000" baseline="-25000">
                <a:ea typeface="宋体" charset="-122"/>
              </a:rPr>
              <a:t>5</a:t>
            </a:r>
            <a:r>
              <a:rPr lang="en-US" altLang="zh-CN" sz="2000">
                <a:ea typeface="宋体" charset="-122"/>
              </a:rPr>
              <a:t>[t</a:t>
            </a:r>
            <a:r>
              <a:rPr lang="en-US" altLang="zh-CN" sz="2000" baseline="-25000">
                <a:ea typeface="宋体" charset="-122"/>
              </a:rPr>
              <a:t>4</a:t>
            </a:r>
            <a:r>
              <a:rPr lang="en-US" altLang="zh-CN" sz="2000">
                <a:ea typeface="宋体" charset="-122"/>
              </a:rPr>
              <a:t>]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(9) t</a:t>
            </a:r>
            <a:r>
              <a:rPr lang="en-US" altLang="zh-CN" sz="2000" baseline="-25000">
                <a:ea typeface="宋体" charset="-122"/>
              </a:rPr>
              <a:t>7</a:t>
            </a:r>
            <a:r>
              <a:rPr lang="en-US" altLang="zh-CN" sz="2000">
                <a:ea typeface="宋体" charset="-122"/>
              </a:rPr>
              <a:t>:=t</a:t>
            </a:r>
            <a:r>
              <a:rPr lang="en-US" altLang="zh-CN" sz="2000" baseline="-25000">
                <a:ea typeface="宋体" charset="-122"/>
              </a:rPr>
              <a:t>3</a:t>
            </a:r>
            <a:r>
              <a:rPr lang="en-US" altLang="zh-CN" sz="2000">
                <a:ea typeface="宋体" charset="-122"/>
              </a:rPr>
              <a:t>*t</a:t>
            </a:r>
            <a:r>
              <a:rPr lang="en-US" altLang="zh-CN" sz="2000" baseline="-25000">
                <a:ea typeface="宋体" charset="-122"/>
              </a:rPr>
              <a:t>6</a:t>
            </a:r>
            <a:endParaRPr lang="en-US" altLang="zh-CN" sz="2000">
              <a:ea typeface="宋体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(10) t</a:t>
            </a:r>
            <a:r>
              <a:rPr lang="en-US" altLang="zh-CN" sz="2000" baseline="-25000">
                <a:ea typeface="宋体" charset="-122"/>
              </a:rPr>
              <a:t>8</a:t>
            </a:r>
            <a:r>
              <a:rPr lang="en-US" altLang="zh-CN" sz="2000">
                <a:ea typeface="宋体" charset="-122"/>
              </a:rPr>
              <a:t>:=prod+t</a:t>
            </a:r>
            <a:r>
              <a:rPr lang="en-US" altLang="zh-CN" sz="2000" baseline="-25000">
                <a:ea typeface="宋体" charset="-122"/>
              </a:rPr>
              <a:t>7</a:t>
            </a:r>
            <a:endParaRPr lang="en-US" altLang="zh-CN" sz="2000">
              <a:ea typeface="宋体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(11) prod:=t</a:t>
            </a:r>
            <a:r>
              <a:rPr lang="en-US" altLang="zh-CN" sz="2000" baseline="-25000">
                <a:ea typeface="宋体" charset="-122"/>
              </a:rPr>
              <a:t>8</a:t>
            </a:r>
            <a:endParaRPr lang="en-US" altLang="zh-CN" sz="2000">
              <a:ea typeface="宋体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(12) t</a:t>
            </a:r>
            <a:r>
              <a:rPr lang="en-US" altLang="zh-CN" sz="2000" baseline="-25000">
                <a:ea typeface="宋体" charset="-122"/>
              </a:rPr>
              <a:t>9</a:t>
            </a:r>
            <a:r>
              <a:rPr lang="en-US" altLang="zh-CN" sz="2000">
                <a:ea typeface="宋体" charset="-122"/>
              </a:rPr>
              <a:t>:=i+1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(13) i:=t</a:t>
            </a:r>
            <a:r>
              <a:rPr lang="en-US" altLang="zh-CN" sz="2000" baseline="-25000">
                <a:ea typeface="宋体" charset="-122"/>
              </a:rPr>
              <a:t>9</a:t>
            </a:r>
            <a:endParaRPr lang="en-US" altLang="zh-CN" sz="2000">
              <a:ea typeface="宋体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(14) if   i&lt;=20 goto  B</a:t>
            </a:r>
            <a:r>
              <a:rPr lang="en-US" altLang="zh-CN" sz="2000" baseline="-25000">
                <a:ea typeface="宋体" charset="-122"/>
              </a:rPr>
              <a:t>2</a:t>
            </a: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5105400" y="1981200"/>
            <a:ext cx="2590800" cy="426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(3) t</a:t>
            </a:r>
            <a:r>
              <a:rPr lang="en-US" altLang="zh-CN" sz="2000" baseline="-25000">
                <a:ea typeface="宋体" charset="-122"/>
              </a:rPr>
              <a:t>1</a:t>
            </a:r>
            <a:r>
              <a:rPr lang="en-US" altLang="zh-CN" sz="2000">
                <a:ea typeface="宋体" charset="-122"/>
              </a:rPr>
              <a:t>:=4*i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(4) t</a:t>
            </a:r>
            <a:r>
              <a:rPr lang="en-US" altLang="zh-CN" sz="2000" baseline="-25000">
                <a:ea typeface="宋体" charset="-122"/>
              </a:rPr>
              <a:t>2</a:t>
            </a:r>
            <a:r>
              <a:rPr lang="en-US" altLang="zh-CN" sz="2000">
                <a:ea typeface="宋体" charset="-122"/>
              </a:rPr>
              <a:t>:=a-4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(5) t</a:t>
            </a:r>
            <a:r>
              <a:rPr lang="en-US" altLang="zh-CN" sz="2000" baseline="-25000">
                <a:ea typeface="宋体" charset="-122"/>
              </a:rPr>
              <a:t>3</a:t>
            </a:r>
            <a:r>
              <a:rPr lang="en-US" altLang="zh-CN" sz="2000">
                <a:ea typeface="宋体" charset="-122"/>
              </a:rPr>
              <a:t>:=t</a:t>
            </a:r>
            <a:r>
              <a:rPr lang="en-US" altLang="zh-CN" sz="2000" baseline="-25000">
                <a:ea typeface="宋体" charset="-122"/>
              </a:rPr>
              <a:t>2</a:t>
            </a:r>
            <a:r>
              <a:rPr lang="en-US" altLang="zh-CN" sz="2000">
                <a:ea typeface="宋体" charset="-122"/>
              </a:rPr>
              <a:t>[t</a:t>
            </a:r>
            <a:r>
              <a:rPr lang="en-US" altLang="zh-CN" sz="2000" baseline="-25000">
                <a:ea typeface="宋体" charset="-122"/>
              </a:rPr>
              <a:t>1</a:t>
            </a:r>
            <a:r>
              <a:rPr lang="en-US" altLang="zh-CN" sz="2000">
                <a:ea typeface="宋体" charset="-122"/>
              </a:rPr>
              <a:t>]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(6’) t</a:t>
            </a:r>
            <a:r>
              <a:rPr lang="en-US" altLang="zh-CN" sz="2000" baseline="-25000">
                <a:ea typeface="宋体" charset="-122"/>
              </a:rPr>
              <a:t>4</a:t>
            </a:r>
            <a:r>
              <a:rPr lang="en-US" altLang="zh-CN" sz="2000">
                <a:ea typeface="宋体" charset="-122"/>
              </a:rPr>
              <a:t>:= t</a:t>
            </a:r>
            <a:r>
              <a:rPr lang="en-US" altLang="zh-CN" sz="2000" baseline="-25000">
                <a:ea typeface="宋体" charset="-122"/>
              </a:rPr>
              <a:t>1</a:t>
            </a:r>
            <a:endParaRPr lang="en-US" altLang="zh-CN" sz="2000">
              <a:ea typeface="宋体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(7) t</a:t>
            </a:r>
            <a:r>
              <a:rPr lang="en-US" altLang="zh-CN" sz="2000" baseline="-25000">
                <a:ea typeface="宋体" charset="-122"/>
              </a:rPr>
              <a:t>5</a:t>
            </a:r>
            <a:r>
              <a:rPr lang="en-US" altLang="zh-CN" sz="2000">
                <a:ea typeface="宋体" charset="-122"/>
              </a:rPr>
              <a:t>:=b-4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(8’) t</a:t>
            </a:r>
            <a:r>
              <a:rPr lang="en-US" altLang="zh-CN" sz="2000" baseline="-25000">
                <a:ea typeface="宋体" charset="-122"/>
              </a:rPr>
              <a:t>6</a:t>
            </a:r>
            <a:r>
              <a:rPr lang="en-US" altLang="zh-CN" sz="2000">
                <a:ea typeface="宋体" charset="-122"/>
              </a:rPr>
              <a:t>:=t</a:t>
            </a:r>
            <a:r>
              <a:rPr lang="en-US" altLang="zh-CN" sz="2000" baseline="-25000">
                <a:ea typeface="宋体" charset="-122"/>
              </a:rPr>
              <a:t>5</a:t>
            </a:r>
            <a:r>
              <a:rPr lang="en-US" altLang="zh-CN" sz="2000">
                <a:ea typeface="宋体" charset="-122"/>
              </a:rPr>
              <a:t>[t</a:t>
            </a:r>
            <a:r>
              <a:rPr lang="en-US" altLang="zh-CN" sz="2000" baseline="-25000">
                <a:ea typeface="宋体" charset="-122"/>
              </a:rPr>
              <a:t>1</a:t>
            </a:r>
            <a:r>
              <a:rPr lang="en-US" altLang="zh-CN" sz="2000">
                <a:ea typeface="宋体" charset="-122"/>
              </a:rPr>
              <a:t>]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(9) t</a:t>
            </a:r>
            <a:r>
              <a:rPr lang="en-US" altLang="zh-CN" sz="2000" baseline="-25000">
                <a:ea typeface="宋体" charset="-122"/>
              </a:rPr>
              <a:t>7</a:t>
            </a:r>
            <a:r>
              <a:rPr lang="en-US" altLang="zh-CN" sz="2000">
                <a:ea typeface="宋体" charset="-122"/>
              </a:rPr>
              <a:t>:=t</a:t>
            </a:r>
            <a:r>
              <a:rPr lang="en-US" altLang="zh-CN" sz="2000" baseline="-25000">
                <a:ea typeface="宋体" charset="-122"/>
              </a:rPr>
              <a:t>3</a:t>
            </a:r>
            <a:r>
              <a:rPr lang="en-US" altLang="zh-CN" sz="2000">
                <a:ea typeface="宋体" charset="-122"/>
              </a:rPr>
              <a:t>*t</a:t>
            </a:r>
            <a:r>
              <a:rPr lang="en-US" altLang="zh-CN" sz="2000" baseline="-25000">
                <a:ea typeface="宋体" charset="-122"/>
              </a:rPr>
              <a:t>6</a:t>
            </a:r>
            <a:endParaRPr lang="en-US" altLang="zh-CN" sz="2000">
              <a:ea typeface="宋体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(10) t</a:t>
            </a:r>
            <a:r>
              <a:rPr lang="en-US" altLang="zh-CN" sz="2000" baseline="-25000">
                <a:ea typeface="宋体" charset="-122"/>
              </a:rPr>
              <a:t>8</a:t>
            </a:r>
            <a:r>
              <a:rPr lang="en-US" altLang="zh-CN" sz="2000">
                <a:ea typeface="宋体" charset="-122"/>
              </a:rPr>
              <a:t>:=prod+t</a:t>
            </a:r>
            <a:r>
              <a:rPr lang="en-US" altLang="zh-CN" sz="2000" baseline="-25000">
                <a:ea typeface="宋体" charset="-122"/>
              </a:rPr>
              <a:t>7</a:t>
            </a:r>
            <a:endParaRPr lang="en-US" altLang="zh-CN" sz="2000">
              <a:ea typeface="宋体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(11) prod:=t</a:t>
            </a:r>
            <a:r>
              <a:rPr lang="en-US" altLang="zh-CN" sz="2000" baseline="-25000">
                <a:ea typeface="宋体" charset="-122"/>
              </a:rPr>
              <a:t>8</a:t>
            </a:r>
            <a:endParaRPr lang="en-US" altLang="zh-CN" sz="2000">
              <a:ea typeface="宋体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(12) t</a:t>
            </a:r>
            <a:r>
              <a:rPr lang="en-US" altLang="zh-CN" sz="2000" baseline="-25000">
                <a:ea typeface="宋体" charset="-122"/>
              </a:rPr>
              <a:t>9</a:t>
            </a:r>
            <a:r>
              <a:rPr lang="en-US" altLang="zh-CN" sz="2000">
                <a:ea typeface="宋体" charset="-122"/>
              </a:rPr>
              <a:t>:=i+1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(13) i:=t</a:t>
            </a:r>
            <a:r>
              <a:rPr lang="en-US" altLang="zh-CN" sz="2000" baseline="-25000">
                <a:ea typeface="宋体" charset="-122"/>
              </a:rPr>
              <a:t>9</a:t>
            </a:r>
            <a:endParaRPr lang="en-US" altLang="zh-CN" sz="2000">
              <a:ea typeface="宋体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(14) if   i&lt;=20 goto  B</a:t>
            </a:r>
            <a:r>
              <a:rPr lang="en-US" altLang="zh-CN" sz="2000" baseline="-25000">
                <a:ea typeface="宋体" charset="-122"/>
              </a:rPr>
              <a:t>2</a:t>
            </a:r>
          </a:p>
        </p:txBody>
      </p:sp>
      <p:sp>
        <p:nvSpPr>
          <p:cNvPr id="23" name="AutoShape 33"/>
          <p:cNvSpPr>
            <a:spLocks noChangeArrowheads="1"/>
          </p:cNvSpPr>
          <p:nvPr/>
        </p:nvSpPr>
        <p:spPr bwMode="auto">
          <a:xfrm>
            <a:off x="4038600" y="3505200"/>
            <a:ext cx="609600" cy="685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build="p" autoUpdateAnimBg="0"/>
      <p:bldP spid="21" grpId="0" animBg="1" autoUpdateAnimBg="0"/>
      <p:bldP spid="22" grpId="0" animBg="1" autoUpdateAnimBg="0"/>
      <p:bldP spid="23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</a:rPr>
              <a:t>删除死代码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死代码：如果对一个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变量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值之后却不引用它的值，则称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值的代码为死代码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死块：控制流不可到达的块称为死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块。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如果一个基本块是在某一条件为真时进入执行的，经数据流分析的结果知该条件恒为假，则此块是死块。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如果一个基本块是在某个条件为假时才进入执行，而该条件却恒为真，则这个块也是死块。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在确定一个基本块是死块之前，需要检查转移到该块的所有转移语句的条件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死块的删除，可能使其后继块成为无控制转入的块，这样的块也成为死块，同样应该删除。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28BE5-2B6B-4C5B-B83E-ECB17168EBD4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53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0620B-6B26-43E2-A286-437209917E1B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auto">
          <a:xfrm>
            <a:off x="3352800" y="4495800"/>
            <a:ext cx="2251075" cy="7191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4800" y="2514600"/>
            <a:ext cx="2249488" cy="360363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352800" y="3810000"/>
            <a:ext cx="2251075" cy="7191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>
          <a:xfrm>
            <a:off x="304800" y="152400"/>
            <a:ext cx="86106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对基本块</a:t>
            </a:r>
            <a:r>
              <a:rPr kumimoji="1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</a:t>
            </a:r>
            <a:r>
              <a:rPr kumimoji="1" lang="en-US" altLang="zh-CN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1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charset="-122"/>
                <a:ea typeface="+mj-ea"/>
                <a:cs typeface="+mj-cs"/>
              </a:rPr>
              <a:t>删除死代码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04800" y="1447800"/>
            <a:ext cx="2362200" cy="4191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(3) t</a:t>
            </a:r>
            <a:r>
              <a:rPr lang="en-US" altLang="zh-CN" sz="2000" baseline="-25000">
                <a:ea typeface="宋体" charset="-122"/>
              </a:rPr>
              <a:t>1</a:t>
            </a:r>
            <a:r>
              <a:rPr lang="en-US" altLang="zh-CN" sz="2000">
                <a:ea typeface="宋体" charset="-122"/>
              </a:rPr>
              <a:t>:=4*i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(4) t</a:t>
            </a:r>
            <a:r>
              <a:rPr lang="en-US" altLang="zh-CN" sz="2000" baseline="-25000">
                <a:ea typeface="宋体" charset="-122"/>
              </a:rPr>
              <a:t>2</a:t>
            </a:r>
            <a:r>
              <a:rPr lang="en-US" altLang="zh-CN" sz="2000">
                <a:ea typeface="宋体" charset="-122"/>
              </a:rPr>
              <a:t>:=a-4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(5) t</a:t>
            </a:r>
            <a:r>
              <a:rPr lang="en-US" altLang="zh-CN" sz="2000" baseline="-25000">
                <a:ea typeface="宋体" charset="-122"/>
              </a:rPr>
              <a:t>3</a:t>
            </a:r>
            <a:r>
              <a:rPr lang="en-US" altLang="zh-CN" sz="2000">
                <a:ea typeface="宋体" charset="-122"/>
              </a:rPr>
              <a:t>:=t</a:t>
            </a:r>
            <a:r>
              <a:rPr lang="en-US" altLang="zh-CN" sz="2000" baseline="-25000">
                <a:ea typeface="宋体" charset="-122"/>
              </a:rPr>
              <a:t>2</a:t>
            </a:r>
            <a:r>
              <a:rPr lang="en-US" altLang="zh-CN" sz="2000">
                <a:ea typeface="宋体" charset="-122"/>
              </a:rPr>
              <a:t>[t</a:t>
            </a:r>
            <a:r>
              <a:rPr lang="en-US" altLang="zh-CN" sz="2000" baseline="-25000">
                <a:ea typeface="宋体" charset="-122"/>
              </a:rPr>
              <a:t>1</a:t>
            </a:r>
            <a:r>
              <a:rPr lang="en-US" altLang="zh-CN" sz="2000">
                <a:ea typeface="宋体" charset="-122"/>
              </a:rPr>
              <a:t>]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(6’) t</a:t>
            </a:r>
            <a:r>
              <a:rPr lang="en-US" altLang="zh-CN" sz="2000" baseline="-25000">
                <a:ea typeface="宋体" charset="-122"/>
              </a:rPr>
              <a:t>4</a:t>
            </a:r>
            <a:r>
              <a:rPr lang="en-US" altLang="zh-CN" sz="2000">
                <a:ea typeface="宋体" charset="-122"/>
              </a:rPr>
              <a:t>:= t</a:t>
            </a:r>
            <a:r>
              <a:rPr lang="en-US" altLang="zh-CN" sz="2000" baseline="-25000">
                <a:ea typeface="宋体" charset="-122"/>
              </a:rPr>
              <a:t>1</a:t>
            </a:r>
            <a:endParaRPr lang="en-US" altLang="zh-CN" sz="2000">
              <a:ea typeface="宋体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(7) t</a:t>
            </a:r>
            <a:r>
              <a:rPr lang="en-US" altLang="zh-CN" sz="2000" baseline="-25000">
                <a:ea typeface="宋体" charset="-122"/>
              </a:rPr>
              <a:t>5</a:t>
            </a:r>
            <a:r>
              <a:rPr lang="en-US" altLang="zh-CN" sz="2000">
                <a:ea typeface="宋体" charset="-122"/>
              </a:rPr>
              <a:t>:=b-4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(8’) t</a:t>
            </a:r>
            <a:r>
              <a:rPr lang="en-US" altLang="zh-CN" sz="2000" baseline="-25000">
                <a:ea typeface="宋体" charset="-122"/>
              </a:rPr>
              <a:t>6</a:t>
            </a:r>
            <a:r>
              <a:rPr lang="en-US" altLang="zh-CN" sz="2000">
                <a:ea typeface="宋体" charset="-122"/>
              </a:rPr>
              <a:t>:=t</a:t>
            </a:r>
            <a:r>
              <a:rPr lang="en-US" altLang="zh-CN" sz="2000" baseline="-25000">
                <a:ea typeface="宋体" charset="-122"/>
              </a:rPr>
              <a:t>5</a:t>
            </a:r>
            <a:r>
              <a:rPr lang="en-US" altLang="zh-CN" sz="2000">
                <a:ea typeface="宋体" charset="-122"/>
              </a:rPr>
              <a:t>[t</a:t>
            </a:r>
            <a:r>
              <a:rPr lang="en-US" altLang="zh-CN" sz="2000" baseline="-25000">
                <a:ea typeface="宋体" charset="-122"/>
              </a:rPr>
              <a:t>1</a:t>
            </a:r>
            <a:r>
              <a:rPr lang="en-US" altLang="zh-CN" sz="2000">
                <a:ea typeface="宋体" charset="-122"/>
              </a:rPr>
              <a:t>]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(9) t</a:t>
            </a:r>
            <a:r>
              <a:rPr lang="en-US" altLang="zh-CN" sz="2000" baseline="-25000">
                <a:ea typeface="宋体" charset="-122"/>
              </a:rPr>
              <a:t>7</a:t>
            </a:r>
            <a:r>
              <a:rPr lang="en-US" altLang="zh-CN" sz="2000">
                <a:ea typeface="宋体" charset="-122"/>
              </a:rPr>
              <a:t>:=t</a:t>
            </a:r>
            <a:r>
              <a:rPr lang="en-US" altLang="zh-CN" sz="2000" baseline="-25000">
                <a:ea typeface="宋体" charset="-122"/>
              </a:rPr>
              <a:t>3</a:t>
            </a:r>
            <a:r>
              <a:rPr lang="en-US" altLang="zh-CN" sz="2000">
                <a:ea typeface="宋体" charset="-122"/>
              </a:rPr>
              <a:t>*t</a:t>
            </a:r>
            <a:r>
              <a:rPr lang="en-US" altLang="zh-CN" sz="2000" baseline="-25000">
                <a:ea typeface="宋体" charset="-122"/>
              </a:rPr>
              <a:t>6</a:t>
            </a:r>
            <a:endParaRPr lang="en-US" altLang="zh-CN" sz="2000">
              <a:ea typeface="宋体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(10) t</a:t>
            </a:r>
            <a:r>
              <a:rPr lang="en-US" altLang="zh-CN" sz="2000" baseline="-25000">
                <a:ea typeface="宋体" charset="-122"/>
              </a:rPr>
              <a:t>8</a:t>
            </a:r>
            <a:r>
              <a:rPr lang="en-US" altLang="zh-CN" sz="2000">
                <a:ea typeface="宋体" charset="-122"/>
              </a:rPr>
              <a:t>:=prod+t</a:t>
            </a:r>
            <a:r>
              <a:rPr lang="en-US" altLang="zh-CN" sz="2000" baseline="-25000">
                <a:ea typeface="宋体" charset="-122"/>
              </a:rPr>
              <a:t>7</a:t>
            </a:r>
            <a:endParaRPr lang="en-US" altLang="zh-CN" sz="2000">
              <a:ea typeface="宋体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(11) prod:=t</a:t>
            </a:r>
            <a:r>
              <a:rPr lang="en-US" altLang="zh-CN" sz="2000" baseline="-25000">
                <a:ea typeface="宋体" charset="-122"/>
              </a:rPr>
              <a:t>8</a:t>
            </a:r>
            <a:endParaRPr lang="en-US" altLang="zh-CN" sz="2000">
              <a:ea typeface="宋体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(12) t</a:t>
            </a:r>
            <a:r>
              <a:rPr lang="en-US" altLang="zh-CN" sz="2000" baseline="-25000">
                <a:ea typeface="宋体" charset="-122"/>
              </a:rPr>
              <a:t>9</a:t>
            </a:r>
            <a:r>
              <a:rPr lang="en-US" altLang="zh-CN" sz="2000">
                <a:ea typeface="宋体" charset="-122"/>
              </a:rPr>
              <a:t>:=i+1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(13) i:=t</a:t>
            </a:r>
            <a:r>
              <a:rPr lang="en-US" altLang="zh-CN" sz="2000" baseline="-25000">
                <a:ea typeface="宋体" charset="-122"/>
              </a:rPr>
              <a:t>9</a:t>
            </a:r>
            <a:endParaRPr lang="en-US" altLang="zh-CN" sz="2000">
              <a:ea typeface="宋体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(14) if i&lt;=20 goto B</a:t>
            </a:r>
            <a:r>
              <a:rPr lang="en-US" altLang="zh-CN" sz="2000" baseline="-25000">
                <a:ea typeface="宋体" charset="-122"/>
              </a:rPr>
              <a:t>2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3352800" y="1447800"/>
            <a:ext cx="2362200" cy="4191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(3) t</a:t>
            </a:r>
            <a:r>
              <a:rPr lang="en-US" altLang="zh-CN" sz="2000" baseline="-25000">
                <a:ea typeface="宋体" charset="-122"/>
              </a:rPr>
              <a:t>1</a:t>
            </a:r>
            <a:r>
              <a:rPr lang="en-US" altLang="zh-CN" sz="2000">
                <a:ea typeface="宋体" charset="-122"/>
              </a:rPr>
              <a:t>:=4*i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(4) t</a:t>
            </a:r>
            <a:r>
              <a:rPr lang="en-US" altLang="zh-CN" sz="2000" baseline="-25000">
                <a:ea typeface="宋体" charset="-122"/>
              </a:rPr>
              <a:t>2</a:t>
            </a:r>
            <a:r>
              <a:rPr lang="en-US" altLang="zh-CN" sz="2000">
                <a:ea typeface="宋体" charset="-122"/>
              </a:rPr>
              <a:t>:=a-4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(5) t</a:t>
            </a:r>
            <a:r>
              <a:rPr lang="en-US" altLang="zh-CN" sz="2000" baseline="-25000">
                <a:ea typeface="宋体" charset="-122"/>
              </a:rPr>
              <a:t>3</a:t>
            </a:r>
            <a:r>
              <a:rPr lang="en-US" altLang="zh-CN" sz="2000">
                <a:ea typeface="宋体" charset="-122"/>
              </a:rPr>
              <a:t>:=t</a:t>
            </a:r>
            <a:r>
              <a:rPr lang="en-US" altLang="zh-CN" sz="2000" baseline="-25000">
                <a:ea typeface="宋体" charset="-122"/>
              </a:rPr>
              <a:t>2</a:t>
            </a:r>
            <a:r>
              <a:rPr lang="en-US" altLang="zh-CN" sz="2000">
                <a:ea typeface="宋体" charset="-122"/>
              </a:rPr>
              <a:t>[t</a:t>
            </a:r>
            <a:r>
              <a:rPr lang="en-US" altLang="zh-CN" sz="2000" baseline="-25000">
                <a:ea typeface="宋体" charset="-122"/>
              </a:rPr>
              <a:t>1</a:t>
            </a:r>
            <a:r>
              <a:rPr lang="en-US" altLang="zh-CN" sz="2000">
                <a:ea typeface="宋体" charset="-122"/>
              </a:rPr>
              <a:t>]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(7) t</a:t>
            </a:r>
            <a:r>
              <a:rPr lang="en-US" altLang="zh-CN" sz="2000" baseline="-25000">
                <a:ea typeface="宋体" charset="-122"/>
              </a:rPr>
              <a:t>5</a:t>
            </a:r>
            <a:r>
              <a:rPr lang="en-US" altLang="zh-CN" sz="2000">
                <a:ea typeface="宋体" charset="-122"/>
              </a:rPr>
              <a:t>:=b-4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(8’) t</a:t>
            </a:r>
            <a:r>
              <a:rPr lang="en-US" altLang="zh-CN" sz="2000" baseline="-25000">
                <a:ea typeface="宋体" charset="-122"/>
              </a:rPr>
              <a:t>6</a:t>
            </a:r>
            <a:r>
              <a:rPr lang="en-US" altLang="zh-CN" sz="2000">
                <a:ea typeface="宋体" charset="-122"/>
              </a:rPr>
              <a:t>:=t</a:t>
            </a:r>
            <a:r>
              <a:rPr lang="en-US" altLang="zh-CN" sz="2000" baseline="-25000">
                <a:ea typeface="宋体" charset="-122"/>
              </a:rPr>
              <a:t>5</a:t>
            </a:r>
            <a:r>
              <a:rPr lang="en-US" altLang="zh-CN" sz="2000">
                <a:ea typeface="宋体" charset="-122"/>
              </a:rPr>
              <a:t>[t</a:t>
            </a:r>
            <a:r>
              <a:rPr lang="en-US" altLang="zh-CN" sz="2000" baseline="-25000">
                <a:ea typeface="宋体" charset="-122"/>
              </a:rPr>
              <a:t>1</a:t>
            </a:r>
            <a:r>
              <a:rPr lang="en-US" altLang="zh-CN" sz="2000">
                <a:ea typeface="宋体" charset="-122"/>
              </a:rPr>
              <a:t>]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(9) t</a:t>
            </a:r>
            <a:r>
              <a:rPr lang="en-US" altLang="zh-CN" sz="2000" baseline="-25000">
                <a:ea typeface="宋体" charset="-122"/>
              </a:rPr>
              <a:t>7</a:t>
            </a:r>
            <a:r>
              <a:rPr lang="en-US" altLang="zh-CN" sz="2000">
                <a:ea typeface="宋体" charset="-122"/>
              </a:rPr>
              <a:t>:=t</a:t>
            </a:r>
            <a:r>
              <a:rPr lang="en-US" altLang="zh-CN" sz="2000" baseline="-25000">
                <a:ea typeface="宋体" charset="-122"/>
              </a:rPr>
              <a:t>3</a:t>
            </a:r>
            <a:r>
              <a:rPr lang="en-US" altLang="zh-CN" sz="2000">
                <a:ea typeface="宋体" charset="-122"/>
              </a:rPr>
              <a:t>*t</a:t>
            </a:r>
            <a:r>
              <a:rPr lang="en-US" altLang="zh-CN" sz="2000" baseline="-25000">
                <a:ea typeface="宋体" charset="-122"/>
              </a:rPr>
              <a:t>6</a:t>
            </a:r>
            <a:endParaRPr lang="en-US" altLang="zh-CN" sz="2000">
              <a:ea typeface="宋体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(10) t</a:t>
            </a:r>
            <a:r>
              <a:rPr lang="en-US" altLang="zh-CN" sz="2000" baseline="-25000">
                <a:ea typeface="宋体" charset="-122"/>
              </a:rPr>
              <a:t>8</a:t>
            </a:r>
            <a:r>
              <a:rPr lang="en-US" altLang="zh-CN" sz="2000">
                <a:ea typeface="宋体" charset="-122"/>
              </a:rPr>
              <a:t>:=prod+t</a:t>
            </a:r>
            <a:r>
              <a:rPr lang="en-US" altLang="zh-CN" sz="2000" baseline="-25000">
                <a:ea typeface="宋体" charset="-122"/>
              </a:rPr>
              <a:t>7</a:t>
            </a:r>
            <a:endParaRPr lang="en-US" altLang="zh-CN" sz="2000">
              <a:ea typeface="宋体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(11) prod:=t</a:t>
            </a:r>
            <a:r>
              <a:rPr lang="en-US" altLang="zh-CN" sz="2000" baseline="-25000">
                <a:ea typeface="宋体" charset="-122"/>
              </a:rPr>
              <a:t>8</a:t>
            </a:r>
            <a:endParaRPr lang="en-US" altLang="zh-CN" sz="2000">
              <a:ea typeface="宋体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(12) t</a:t>
            </a:r>
            <a:r>
              <a:rPr lang="en-US" altLang="zh-CN" sz="2000" baseline="-25000">
                <a:ea typeface="宋体" charset="-122"/>
              </a:rPr>
              <a:t>9</a:t>
            </a:r>
            <a:r>
              <a:rPr lang="en-US" altLang="zh-CN" sz="2000">
                <a:ea typeface="宋体" charset="-122"/>
              </a:rPr>
              <a:t>:=i+1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(13) i:=t</a:t>
            </a:r>
            <a:r>
              <a:rPr lang="en-US" altLang="zh-CN" sz="2000" baseline="-25000">
                <a:ea typeface="宋体" charset="-122"/>
              </a:rPr>
              <a:t>9</a:t>
            </a:r>
            <a:endParaRPr lang="en-US" altLang="zh-CN" sz="2000">
              <a:ea typeface="宋体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(14) if i&lt;=20 goto B</a:t>
            </a:r>
            <a:r>
              <a:rPr lang="en-US" altLang="zh-CN" sz="2000" baseline="-25000">
                <a:ea typeface="宋体" charset="-122"/>
              </a:rPr>
              <a:t>2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6310313" y="1449388"/>
            <a:ext cx="2528887" cy="41894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(3) t</a:t>
            </a:r>
            <a:r>
              <a:rPr lang="en-US" altLang="zh-CN" sz="2000" baseline="-25000">
                <a:ea typeface="宋体" charset="-122"/>
              </a:rPr>
              <a:t>1</a:t>
            </a:r>
            <a:r>
              <a:rPr lang="en-US" altLang="zh-CN" sz="2000">
                <a:ea typeface="宋体" charset="-122"/>
              </a:rPr>
              <a:t>:=4*i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(4) t</a:t>
            </a:r>
            <a:r>
              <a:rPr lang="en-US" altLang="zh-CN" sz="2000" baseline="-25000">
                <a:ea typeface="宋体" charset="-122"/>
              </a:rPr>
              <a:t>2</a:t>
            </a:r>
            <a:r>
              <a:rPr lang="en-US" altLang="zh-CN" sz="2000">
                <a:ea typeface="宋体" charset="-122"/>
              </a:rPr>
              <a:t>:=a-4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(5) t</a:t>
            </a:r>
            <a:r>
              <a:rPr lang="en-US" altLang="zh-CN" sz="2000" baseline="-25000">
                <a:ea typeface="宋体" charset="-122"/>
              </a:rPr>
              <a:t>3</a:t>
            </a:r>
            <a:r>
              <a:rPr lang="en-US" altLang="zh-CN" sz="2000">
                <a:ea typeface="宋体" charset="-122"/>
              </a:rPr>
              <a:t>:=t</a:t>
            </a:r>
            <a:r>
              <a:rPr lang="en-US" altLang="zh-CN" sz="2000" baseline="-25000">
                <a:ea typeface="宋体" charset="-122"/>
              </a:rPr>
              <a:t>2</a:t>
            </a:r>
            <a:r>
              <a:rPr lang="en-US" altLang="zh-CN" sz="2000">
                <a:ea typeface="宋体" charset="-122"/>
              </a:rPr>
              <a:t>[t</a:t>
            </a:r>
            <a:r>
              <a:rPr lang="en-US" altLang="zh-CN" sz="2000" baseline="-25000">
                <a:ea typeface="宋体" charset="-122"/>
              </a:rPr>
              <a:t>1</a:t>
            </a:r>
            <a:r>
              <a:rPr lang="en-US" altLang="zh-CN" sz="2000">
                <a:ea typeface="宋体" charset="-122"/>
              </a:rPr>
              <a:t>]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(7) t</a:t>
            </a:r>
            <a:r>
              <a:rPr lang="en-US" altLang="zh-CN" sz="2000" baseline="-25000">
                <a:ea typeface="宋体" charset="-122"/>
              </a:rPr>
              <a:t>5</a:t>
            </a:r>
            <a:r>
              <a:rPr lang="en-US" altLang="zh-CN" sz="2000">
                <a:ea typeface="宋体" charset="-122"/>
              </a:rPr>
              <a:t>:=b-4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(8’) t</a:t>
            </a:r>
            <a:r>
              <a:rPr lang="en-US" altLang="zh-CN" sz="2000" baseline="-25000">
                <a:ea typeface="宋体" charset="-122"/>
              </a:rPr>
              <a:t>6</a:t>
            </a:r>
            <a:r>
              <a:rPr lang="en-US" altLang="zh-CN" sz="2000">
                <a:ea typeface="宋体" charset="-122"/>
              </a:rPr>
              <a:t>:=t</a:t>
            </a:r>
            <a:r>
              <a:rPr lang="en-US" altLang="zh-CN" sz="2000" baseline="-25000">
                <a:ea typeface="宋体" charset="-122"/>
              </a:rPr>
              <a:t>5</a:t>
            </a:r>
            <a:r>
              <a:rPr lang="en-US" altLang="zh-CN" sz="2000">
                <a:ea typeface="宋体" charset="-122"/>
              </a:rPr>
              <a:t>[t</a:t>
            </a:r>
            <a:r>
              <a:rPr lang="en-US" altLang="zh-CN" sz="2000" baseline="-25000">
                <a:ea typeface="宋体" charset="-122"/>
              </a:rPr>
              <a:t>1</a:t>
            </a:r>
            <a:r>
              <a:rPr lang="en-US" altLang="zh-CN" sz="2000">
                <a:ea typeface="宋体" charset="-122"/>
              </a:rPr>
              <a:t>]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(9) t</a:t>
            </a:r>
            <a:r>
              <a:rPr lang="en-US" altLang="zh-CN" sz="2000" baseline="-25000">
                <a:ea typeface="宋体" charset="-122"/>
              </a:rPr>
              <a:t>7</a:t>
            </a:r>
            <a:r>
              <a:rPr lang="en-US" altLang="zh-CN" sz="2000">
                <a:ea typeface="宋体" charset="-122"/>
              </a:rPr>
              <a:t>:=t</a:t>
            </a:r>
            <a:r>
              <a:rPr lang="en-US" altLang="zh-CN" sz="2000" baseline="-25000">
                <a:ea typeface="宋体" charset="-122"/>
              </a:rPr>
              <a:t>3</a:t>
            </a:r>
            <a:r>
              <a:rPr lang="en-US" altLang="zh-CN" sz="2000">
                <a:ea typeface="宋体" charset="-122"/>
              </a:rPr>
              <a:t>*t</a:t>
            </a:r>
            <a:r>
              <a:rPr lang="en-US" altLang="zh-CN" sz="2000" baseline="-25000">
                <a:ea typeface="宋体" charset="-122"/>
              </a:rPr>
              <a:t>6</a:t>
            </a:r>
            <a:endParaRPr lang="en-US" altLang="zh-CN" sz="2000">
              <a:ea typeface="宋体" charset="-122"/>
            </a:endParaRPr>
          </a:p>
          <a:p>
            <a:pPr>
              <a:spcBef>
                <a:spcPct val="10000"/>
              </a:spcBef>
            </a:pPr>
            <a:endParaRPr lang="en-US" altLang="zh-CN" sz="2000">
              <a:ea typeface="宋体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(11’) prod:= prod+t</a:t>
            </a:r>
            <a:r>
              <a:rPr lang="en-US" altLang="zh-CN" sz="2000" baseline="-25000">
                <a:ea typeface="宋体" charset="-122"/>
              </a:rPr>
              <a:t>7</a:t>
            </a:r>
            <a:endParaRPr lang="en-US" altLang="zh-CN" sz="2000">
              <a:ea typeface="宋体" charset="-122"/>
            </a:endParaRPr>
          </a:p>
          <a:p>
            <a:pPr>
              <a:spcBef>
                <a:spcPct val="10000"/>
              </a:spcBef>
            </a:pPr>
            <a:endParaRPr lang="en-US" altLang="zh-CN" sz="2000">
              <a:ea typeface="宋体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(13’) i:= i+1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(14) if i&lt;=20 goto B</a:t>
            </a:r>
            <a:r>
              <a:rPr lang="en-US" altLang="zh-CN" sz="2000" baseline="-25000">
                <a:ea typeface="宋体" charset="-122"/>
              </a:rPr>
              <a:t>2</a:t>
            </a:r>
          </a:p>
        </p:txBody>
      </p:sp>
      <p:sp>
        <p:nvSpPr>
          <p:cNvPr id="10" name="AutoShape 15"/>
          <p:cNvSpPr>
            <a:spLocks noChangeArrowheads="1"/>
          </p:cNvSpPr>
          <p:nvPr/>
        </p:nvSpPr>
        <p:spPr bwMode="auto">
          <a:xfrm>
            <a:off x="2819400" y="3200400"/>
            <a:ext cx="381000" cy="685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solidFill>
                <a:srgbClr val="FF3300"/>
              </a:solidFill>
            </a:endParaRPr>
          </a:p>
        </p:txBody>
      </p:sp>
      <p:sp>
        <p:nvSpPr>
          <p:cNvPr id="11" name="AutoShape 16"/>
          <p:cNvSpPr>
            <a:spLocks noChangeArrowheads="1"/>
          </p:cNvSpPr>
          <p:nvPr/>
        </p:nvSpPr>
        <p:spPr bwMode="auto">
          <a:xfrm>
            <a:off x="5791200" y="3276600"/>
            <a:ext cx="381000" cy="685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 autoUpdateAnimBg="0"/>
      <p:bldP spid="8" grpId="0" animBg="1" autoUpdateAnimBg="0"/>
      <p:bldP spid="9" grpId="0" animBg="1" autoUpdateAnimBg="0"/>
      <p:bldP spid="10" grpId="0" animBg="1" autoUpdateAnimBg="0"/>
      <p:bldP spid="11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02737-BCE3-4BF4-8B32-8ED96FACA6C5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Verdana" pitchFamily="34" charset="0"/>
              </a:rPr>
              <a:t>10.2.4 </a:t>
            </a:r>
            <a:r>
              <a:rPr lang="zh-CN" altLang="en-US" dirty="0" smtClean="0">
                <a:latin typeface="Verdana" pitchFamily="34" charset="0"/>
              </a:rPr>
              <a:t>削弱</a:t>
            </a:r>
            <a:r>
              <a:rPr lang="zh-CN" altLang="en-US" dirty="0">
                <a:latin typeface="Verdana" pitchFamily="34" charset="0"/>
              </a:rPr>
              <a:t>计算强度</a:t>
            </a:r>
            <a:endParaRPr lang="zh-CN" altLang="en-US" dirty="0">
              <a:solidFill>
                <a:schemeClr val="tx1"/>
              </a:solidFill>
              <a:latin typeface="Verdana" pitchFamily="34" charset="0"/>
              <a:ea typeface="楷体_GB2312" pitchFamily="49" charset="-122"/>
            </a:endParaRP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9725" y="1344613"/>
            <a:ext cx="8553450" cy="5040312"/>
          </a:xfrm>
        </p:spPr>
        <p:txBody>
          <a:bodyPr/>
          <a:lstStyle/>
          <a:p>
            <a:pPr algn="just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对基本块的代数变换：对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表达式中的求值计算用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代数上等价的形式替换，以便使复杂的运算变换成为简单的运算。</a:t>
            </a:r>
          </a:p>
          <a:p>
            <a:pPr algn="just">
              <a:buFont typeface="Monotype Sort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:=y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**2</a:t>
            </a:r>
          </a:p>
          <a:p>
            <a:pPr lvl="1" algn="just"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可以用代数上等价的乘式（如：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x:=y*y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）代替</a:t>
            </a:r>
          </a:p>
          <a:p>
            <a:pPr lvl="1" algn="just">
              <a:buFontTx/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x:=x+0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x:=x*1 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执行的运算没有任何意义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应将这样的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语句从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基本块中删除。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 uiExpand="1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Verdana" pitchFamily="34" charset="0"/>
              </a:rPr>
              <a:t>10.2.5 </a:t>
            </a:r>
            <a:r>
              <a:rPr lang="zh-CN" altLang="en-US" dirty="0">
                <a:latin typeface="Verdana" pitchFamily="34" charset="0"/>
              </a:rPr>
              <a:t>改变计算次序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考虑语句</a:t>
            </a:r>
            <a:r>
              <a:rPr kumimoji="0"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序列：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b+c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如果这两个语句是互不依赖的，即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均不为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均不为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，则交换这两个语句的位置不影响基本块的执行结果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对基本块中的临时变量重新命名不会改变基本块的执行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结果。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如：语句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t:=b+c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改成语句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u:=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b+c</a:t>
            </a:r>
          </a:p>
          <a:p>
            <a:pPr marL="457200" lvl="1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把块中出现的所有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都改成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，不改变基本块的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28BE5-2B6B-4C5B-B83E-ECB17168EBD4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248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888E3-8FC9-4288-B448-9E7FAD618C1D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9725" y="1052513"/>
            <a:ext cx="8553450" cy="554513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>
                <a:latin typeface="宋体" pitchFamily="2" charset="-122"/>
              </a:rPr>
              <a:t>为</a:t>
            </a:r>
            <a:r>
              <a:rPr lang="zh-CN" altLang="en-US" sz="2400" dirty="0" smtClean="0">
                <a:latin typeface="宋体" pitchFamily="2" charset="-122"/>
              </a:rPr>
              <a:t>循环语句生成</a:t>
            </a:r>
            <a:r>
              <a:rPr lang="zh-CN" altLang="en-US" sz="2400" dirty="0">
                <a:latin typeface="宋体" pitchFamily="2" charset="-122"/>
              </a:rPr>
              <a:t>的</a:t>
            </a:r>
            <a:r>
              <a:rPr lang="zh-CN" altLang="en-US" sz="2400" dirty="0" smtClean="0">
                <a:latin typeface="宋体" pitchFamily="2" charset="-122"/>
              </a:rPr>
              <a:t>中间代码包括如下</a:t>
            </a:r>
            <a:r>
              <a:rPr lang="en-US" altLang="zh-CN" sz="2400" dirty="0" smtClean="0">
                <a:latin typeface="宋体" pitchFamily="2" charset="-122"/>
              </a:rPr>
              <a:t>4</a:t>
            </a:r>
            <a:r>
              <a:rPr lang="zh-CN" altLang="en-US" sz="2400" dirty="0" smtClean="0">
                <a:latin typeface="宋体" pitchFamily="2" charset="-122"/>
              </a:rPr>
              <a:t>部分</a:t>
            </a:r>
            <a:r>
              <a:rPr lang="zh-CN" altLang="en-US" sz="2400" dirty="0">
                <a:latin typeface="宋体" pitchFamily="2" charset="-122"/>
              </a:rPr>
              <a:t>：</a:t>
            </a:r>
          </a:p>
          <a:p>
            <a:pPr lvl="1">
              <a:spcBef>
                <a:spcPts val="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宋体" pitchFamily="2" charset="-122"/>
              </a:rPr>
              <a:t>初始化部分</a:t>
            </a:r>
            <a:r>
              <a:rPr lang="zh-CN" altLang="en-US" sz="2200" dirty="0" smtClean="0">
                <a:latin typeface="宋体" pitchFamily="2" charset="-122"/>
              </a:rPr>
              <a:t>：对循环控制变量及其他变量赋初值。此</a:t>
            </a:r>
            <a:r>
              <a:rPr lang="zh-CN" altLang="en-US" sz="2200" dirty="0">
                <a:latin typeface="宋体" pitchFamily="2" charset="-122"/>
              </a:rPr>
              <a:t>部分</a:t>
            </a:r>
            <a:r>
              <a:rPr lang="zh-CN" altLang="en-US" sz="2200" dirty="0" smtClean="0">
                <a:latin typeface="宋体" pitchFamily="2" charset="-122"/>
              </a:rPr>
              <a:t>组成的基本块位于循环体语句之前，可视为构成循环的第一个基本块。</a:t>
            </a:r>
            <a:endParaRPr lang="zh-CN" altLang="en-US" sz="2200" dirty="0">
              <a:latin typeface="宋体" pitchFamily="2" charset="-122"/>
            </a:endParaRPr>
          </a:p>
          <a:p>
            <a:pPr lvl="1">
              <a:spcBef>
                <a:spcPts val="600"/>
              </a:spcBef>
            </a:pPr>
            <a:r>
              <a:rPr lang="zh-CN" altLang="en-US" sz="2200" dirty="0" smtClean="0">
                <a:solidFill>
                  <a:srgbClr val="0000FF"/>
                </a:solidFill>
                <a:latin typeface="宋体" pitchFamily="2" charset="-122"/>
              </a:rPr>
              <a:t>测试部分</a:t>
            </a:r>
            <a:r>
              <a:rPr lang="zh-CN" altLang="en-US" sz="2200" dirty="0" smtClean="0">
                <a:latin typeface="宋体" pitchFamily="2" charset="-122"/>
              </a:rPr>
              <a:t>：测试循环控制变量是否满足循环终止条件。这部分的位置依赖于循环语句的性质，若循环语句允许循环体执行</a:t>
            </a:r>
            <a:r>
              <a:rPr lang="en-US" altLang="zh-CN" sz="2200" dirty="0" smtClean="0">
                <a:latin typeface="宋体" pitchFamily="2" charset="-122"/>
              </a:rPr>
              <a:t>0</a:t>
            </a:r>
            <a:r>
              <a:rPr lang="zh-CN" altLang="en-US" sz="2200" dirty="0" smtClean="0">
                <a:latin typeface="宋体" pitchFamily="2" charset="-122"/>
              </a:rPr>
              <a:t>次，则在执行循环体之前进行测试；若循环语句要求循环体至少执行</a:t>
            </a:r>
            <a:r>
              <a:rPr lang="en-US" altLang="zh-CN" sz="2200" dirty="0" smtClean="0">
                <a:latin typeface="宋体" pitchFamily="2" charset="-122"/>
              </a:rPr>
              <a:t>1</a:t>
            </a:r>
            <a:r>
              <a:rPr lang="zh-CN" altLang="en-US" sz="2200" dirty="0" smtClean="0">
                <a:latin typeface="宋体" pitchFamily="2" charset="-122"/>
              </a:rPr>
              <a:t>次，则在执行循环体之后进行测试。</a:t>
            </a:r>
          </a:p>
          <a:p>
            <a:pPr lvl="1">
              <a:spcBef>
                <a:spcPts val="600"/>
              </a:spcBef>
            </a:pPr>
            <a:r>
              <a:rPr lang="zh-CN" altLang="en-US" sz="2200" dirty="0" smtClean="0">
                <a:solidFill>
                  <a:srgbClr val="0000FF"/>
                </a:solidFill>
                <a:latin typeface="宋体" pitchFamily="2" charset="-122"/>
              </a:rPr>
              <a:t>循环体：</a:t>
            </a:r>
            <a:r>
              <a:rPr lang="zh-CN" altLang="en-US" sz="2200" dirty="0" smtClean="0">
                <a:latin typeface="宋体" pitchFamily="2" charset="-122"/>
              </a:rPr>
              <a:t>由需要重复执行的语句构成的一个或多个基本块组成。</a:t>
            </a:r>
          </a:p>
          <a:p>
            <a:pPr lvl="1">
              <a:spcBef>
                <a:spcPts val="600"/>
              </a:spcBef>
            </a:pPr>
            <a:r>
              <a:rPr lang="zh-CN" altLang="en-US" sz="2200" dirty="0" smtClean="0">
                <a:solidFill>
                  <a:srgbClr val="0000FF"/>
                </a:solidFill>
                <a:latin typeface="宋体" pitchFamily="2" charset="-122"/>
              </a:rPr>
              <a:t>调节</a:t>
            </a:r>
            <a:r>
              <a:rPr lang="zh-CN" altLang="en-US" sz="2200" dirty="0">
                <a:solidFill>
                  <a:srgbClr val="0000FF"/>
                </a:solidFill>
                <a:latin typeface="宋体" pitchFamily="2" charset="-122"/>
              </a:rPr>
              <a:t>部分</a:t>
            </a:r>
            <a:r>
              <a:rPr lang="zh-CN" altLang="en-US" sz="2200" dirty="0" smtClean="0">
                <a:latin typeface="宋体" pitchFamily="2" charset="-122"/>
              </a:rPr>
              <a:t>：根据步长对循环控制变量进行调节，使其增加</a:t>
            </a:r>
            <a:r>
              <a:rPr lang="zh-CN" altLang="en-US" sz="2200" dirty="0">
                <a:latin typeface="宋体" pitchFamily="2" charset="-122"/>
              </a:rPr>
              <a:t>或减少一个特定的</a:t>
            </a:r>
            <a:r>
              <a:rPr lang="zh-CN" altLang="en-US" sz="2200" dirty="0" smtClean="0">
                <a:latin typeface="宋体" pitchFamily="2" charset="-122"/>
              </a:rPr>
              <a:t>量。可</a:t>
            </a:r>
            <a:r>
              <a:rPr lang="zh-CN" altLang="en-US" sz="2200" dirty="0">
                <a:latin typeface="宋体" pitchFamily="2" charset="-122"/>
              </a:rPr>
              <a:t>把这部分视为构成该循环的最后一个基本块。</a:t>
            </a:r>
          </a:p>
          <a:p>
            <a:pPr>
              <a:spcBef>
                <a:spcPts val="600"/>
              </a:spcBef>
            </a:pPr>
            <a:r>
              <a:rPr lang="zh-CN" altLang="en-US" sz="2400" dirty="0" smtClean="0">
                <a:latin typeface="宋体" pitchFamily="2" charset="-122"/>
              </a:rPr>
              <a:t>循环</a:t>
            </a:r>
            <a:r>
              <a:rPr lang="zh-CN" altLang="en-US" sz="2400" dirty="0">
                <a:latin typeface="宋体" pitchFamily="2" charset="-122"/>
              </a:rPr>
              <a:t>结构中的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</a:rPr>
              <a:t>调节部分</a:t>
            </a:r>
            <a:r>
              <a:rPr lang="zh-CN" altLang="en-US" sz="2400" dirty="0">
                <a:latin typeface="宋体" pitchFamily="2" charset="-122"/>
              </a:rPr>
              <a:t>和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</a:rPr>
              <a:t>测试部分</a:t>
            </a:r>
            <a:r>
              <a:rPr lang="zh-CN" altLang="en-US" sz="2400" dirty="0">
                <a:latin typeface="宋体" pitchFamily="2" charset="-122"/>
              </a:rPr>
              <a:t>也可以与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</a:rPr>
              <a:t>循环体中</a:t>
            </a:r>
            <a:r>
              <a:rPr lang="zh-CN" altLang="en-US" sz="2400" dirty="0">
                <a:latin typeface="宋体" pitchFamily="2" charset="-122"/>
              </a:rPr>
              <a:t>的其他语句一起出现在基本块中。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smtClean="0">
                <a:latin typeface="宋体" pitchFamily="2" charset="-122"/>
              </a:rPr>
              <a:t>10.4 </a:t>
            </a:r>
            <a:r>
              <a:rPr lang="zh-CN" altLang="en-US" sz="4400" smtClean="0">
                <a:latin typeface="宋体" pitchFamily="2" charset="-122"/>
              </a:rPr>
              <a:t>循环</a:t>
            </a:r>
            <a:r>
              <a:rPr lang="zh-CN" altLang="en-US" sz="4400" dirty="0">
                <a:latin typeface="宋体" pitchFamily="2" charset="-122"/>
              </a:rPr>
              <a:t>优化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9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9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29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29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29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29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8" grpId="0" uiExpand="1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DCD8F-1DC5-4B25-A7F0-39705C47D826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代码优化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3200" dirty="0"/>
              <a:t>10.1  </a:t>
            </a:r>
            <a:r>
              <a:rPr lang="zh-CN" altLang="en-US" sz="3200" dirty="0"/>
              <a:t>代码</a:t>
            </a:r>
            <a:r>
              <a:rPr lang="zh-CN" altLang="en-US" sz="3200" dirty="0" smtClean="0"/>
              <a:t>优化</a:t>
            </a:r>
            <a:r>
              <a:rPr lang="zh-CN" altLang="en-US" sz="3200" dirty="0"/>
              <a:t>概述</a:t>
            </a:r>
          </a:p>
          <a:p>
            <a:pPr>
              <a:buFont typeface="Monotype Sorts" pitchFamily="2" charset="2"/>
              <a:buNone/>
            </a:pPr>
            <a:r>
              <a:rPr lang="en-US" altLang="zh-CN" sz="3200" dirty="0"/>
              <a:t>10.2  </a:t>
            </a:r>
            <a:r>
              <a:rPr lang="zh-CN" altLang="en-US" sz="3200" dirty="0"/>
              <a:t>基本块优化</a:t>
            </a:r>
          </a:p>
          <a:p>
            <a:pPr>
              <a:buNone/>
            </a:pPr>
            <a:r>
              <a:rPr lang="en-US" altLang="zh-CN" sz="3200" dirty="0" smtClean="0"/>
              <a:t>10.4  </a:t>
            </a:r>
            <a:r>
              <a:rPr lang="zh-CN" altLang="en-US" sz="3200" dirty="0"/>
              <a:t>循环优化</a:t>
            </a:r>
          </a:p>
          <a:p>
            <a:pPr>
              <a:buFont typeface="Monotype Sorts" pitchFamily="2" charset="2"/>
              <a:buNone/>
            </a:pPr>
            <a:r>
              <a:rPr lang="en-US" altLang="zh-CN" sz="3200" dirty="0" smtClean="0"/>
              <a:t>10.5  </a:t>
            </a:r>
            <a:r>
              <a:rPr lang="zh-CN" altLang="en-US" sz="3200" dirty="0"/>
              <a:t>窥孔优化</a:t>
            </a:r>
          </a:p>
          <a:p>
            <a:pPr>
              <a:buFont typeface="Monotype Sorts" pitchFamily="2" charset="2"/>
              <a:buNone/>
            </a:pPr>
            <a:r>
              <a:rPr lang="zh-CN" altLang="en-US" sz="3200" dirty="0"/>
              <a:t>      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B2686-4FE7-45B3-90BE-9192DD1690BA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03860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latin typeface="宋体" pitchFamily="2" charset="-122"/>
              </a:rPr>
              <a:t>10.4.1 </a:t>
            </a:r>
            <a:r>
              <a:rPr lang="zh-CN" altLang="en-US" dirty="0" smtClean="0">
                <a:latin typeface="宋体" pitchFamily="2" charset="-122"/>
              </a:rPr>
              <a:t>循环</a:t>
            </a:r>
            <a:r>
              <a:rPr lang="zh-CN" altLang="en-US" dirty="0">
                <a:latin typeface="宋体" pitchFamily="2" charset="-122"/>
              </a:rPr>
              <a:t>展开</a:t>
            </a:r>
          </a:p>
          <a:p>
            <a:pPr>
              <a:buNone/>
            </a:pPr>
            <a:r>
              <a:rPr lang="en-US" altLang="zh-CN" dirty="0" smtClean="0">
                <a:latin typeface="宋体" pitchFamily="2" charset="-122"/>
              </a:rPr>
              <a:t>10.4.2 </a:t>
            </a: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zh-CN" altLang="en-US" dirty="0">
                <a:latin typeface="宋体" pitchFamily="2" charset="-122"/>
              </a:rPr>
              <a:t>外提</a:t>
            </a:r>
            <a:r>
              <a:rPr lang="en-US" altLang="zh-CN" dirty="0">
                <a:latin typeface="宋体" pitchFamily="2" charset="-122"/>
              </a:rPr>
              <a:t>/</a:t>
            </a:r>
            <a:r>
              <a:rPr lang="zh-CN" altLang="en-US" dirty="0">
                <a:latin typeface="宋体" pitchFamily="2" charset="-122"/>
              </a:rPr>
              <a:t>频度削弱</a:t>
            </a:r>
          </a:p>
          <a:p>
            <a:pPr>
              <a:buNone/>
            </a:pPr>
            <a:r>
              <a:rPr lang="en-US" altLang="zh-CN" dirty="0" smtClean="0">
                <a:latin typeface="宋体" pitchFamily="2" charset="-122"/>
              </a:rPr>
              <a:t>10.4.3 </a:t>
            </a:r>
            <a:r>
              <a:rPr lang="zh-CN" altLang="en-US" dirty="0" smtClean="0">
                <a:latin typeface="宋体" pitchFamily="2" charset="-122"/>
              </a:rPr>
              <a:t>削弱</a:t>
            </a:r>
            <a:r>
              <a:rPr lang="zh-CN" altLang="en-US" dirty="0">
                <a:latin typeface="宋体" pitchFamily="2" charset="-122"/>
              </a:rPr>
              <a:t>计算强度</a:t>
            </a:r>
          </a:p>
          <a:p>
            <a:pPr>
              <a:buNone/>
            </a:pPr>
            <a:r>
              <a:rPr lang="en-US" altLang="zh-CN" dirty="0" smtClean="0">
                <a:latin typeface="宋体" pitchFamily="2" charset="-122"/>
              </a:rPr>
              <a:t>10.4.4 </a:t>
            </a:r>
            <a:r>
              <a:rPr lang="zh-CN" altLang="en-US" dirty="0" smtClean="0">
                <a:latin typeface="宋体" pitchFamily="2" charset="-122"/>
              </a:rPr>
              <a:t>删除</a:t>
            </a:r>
            <a:r>
              <a:rPr lang="zh-CN" altLang="en-US" dirty="0">
                <a:latin typeface="宋体" pitchFamily="2" charset="-122"/>
              </a:rPr>
              <a:t>归纳变量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title"/>
          </p:nvPr>
        </p:nvSpPr>
        <p:spPr>
          <a:xfrm>
            <a:off x="296863" y="188913"/>
            <a:ext cx="8648700" cy="900112"/>
          </a:xfrm>
          <a:noFill/>
          <a:ln/>
        </p:spPr>
        <p:txBody>
          <a:bodyPr/>
          <a:lstStyle/>
          <a:p>
            <a:r>
              <a:rPr lang="zh-CN" altLang="en-US">
                <a:latin typeface="宋体" pitchFamily="2" charset="-122"/>
              </a:rPr>
              <a:t>循环优化的主要技术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CC4E3-2B38-4BAE-9D1F-5A4CFE698491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itchFamily="2" charset="-122"/>
              </a:rPr>
              <a:t>10.4.1 </a:t>
            </a:r>
            <a:r>
              <a:rPr lang="zh-CN" altLang="en-US" dirty="0" smtClean="0">
                <a:latin typeface="宋体" pitchFamily="2" charset="-122"/>
              </a:rPr>
              <a:t>循环</a:t>
            </a:r>
            <a:r>
              <a:rPr lang="zh-CN" altLang="en-US" dirty="0">
                <a:latin typeface="宋体" pitchFamily="2" charset="-122"/>
              </a:rPr>
              <a:t>展开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1219200"/>
            <a:ext cx="8596313" cy="5156200"/>
          </a:xfrm>
        </p:spPr>
        <p:txBody>
          <a:bodyPr/>
          <a:lstStyle/>
          <a:p>
            <a:r>
              <a:rPr lang="zh-CN" altLang="en-US" dirty="0" smtClean="0">
                <a:latin typeface="宋体" pitchFamily="2" charset="-122"/>
              </a:rPr>
              <a:t>以空间换时间的优化过程</a:t>
            </a:r>
            <a:r>
              <a:rPr lang="zh-CN" altLang="en-US" dirty="0">
                <a:latin typeface="宋体" pitchFamily="2" charset="-122"/>
              </a:rPr>
              <a:t>。</a:t>
            </a:r>
            <a:endParaRPr lang="zh-CN" altLang="en-US" dirty="0" smtClean="0">
              <a:latin typeface="宋体" pitchFamily="2" charset="-122"/>
            </a:endParaRPr>
          </a:p>
          <a:p>
            <a:pPr lvl="1"/>
            <a:r>
              <a:rPr lang="zh-CN" altLang="zh-CN" dirty="0" smtClean="0"/>
              <a:t>循环次数在</a:t>
            </a:r>
            <a:r>
              <a:rPr lang="zh-CN" altLang="zh-CN" dirty="0"/>
              <a:t>编译</a:t>
            </a:r>
            <a:r>
              <a:rPr lang="zh-CN" altLang="zh-CN" dirty="0" smtClean="0"/>
              <a:t>时</a:t>
            </a:r>
            <a:r>
              <a:rPr lang="zh-CN" altLang="en-US" dirty="0" smtClean="0"/>
              <a:t>可以</a:t>
            </a:r>
            <a:r>
              <a:rPr lang="zh-CN" altLang="zh-CN" dirty="0" smtClean="0"/>
              <a:t>确定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针对</a:t>
            </a:r>
            <a:r>
              <a:rPr lang="zh-CN" altLang="zh-CN" dirty="0"/>
              <a:t>每次循环生成循环体（不包括调节部分和测试部分）的一个副本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latin typeface="宋体" pitchFamily="2" charset="-122"/>
              </a:rPr>
              <a:t>进行</a:t>
            </a:r>
            <a:r>
              <a:rPr lang="zh-CN" altLang="en-US" dirty="0">
                <a:latin typeface="宋体" pitchFamily="2" charset="-122"/>
              </a:rPr>
              <a:t>循环</a:t>
            </a:r>
            <a:r>
              <a:rPr lang="zh-CN" altLang="en-US" dirty="0" smtClean="0">
                <a:latin typeface="宋体" pitchFamily="2" charset="-122"/>
              </a:rPr>
              <a:t>展开的条件：</a:t>
            </a:r>
            <a:endParaRPr lang="zh-CN" altLang="en-US" dirty="0">
              <a:latin typeface="宋体" pitchFamily="2" charset="-122"/>
            </a:endParaRPr>
          </a:p>
          <a:p>
            <a:pPr lvl="1"/>
            <a:r>
              <a:rPr lang="zh-CN" altLang="en-US" dirty="0" smtClean="0">
                <a:latin typeface="宋体" pitchFamily="2" charset="-122"/>
              </a:rPr>
              <a:t>识别</a:t>
            </a:r>
            <a:r>
              <a:rPr lang="zh-CN" altLang="en-US" dirty="0">
                <a:latin typeface="宋体" pitchFamily="2" charset="-122"/>
              </a:rPr>
              <a:t>出循环结构，而且编译</a:t>
            </a:r>
            <a:r>
              <a:rPr lang="zh-CN" altLang="en-US" dirty="0" smtClean="0">
                <a:latin typeface="宋体" pitchFamily="2" charset="-122"/>
              </a:rPr>
              <a:t>时</a:t>
            </a:r>
            <a:r>
              <a:rPr lang="zh-CN" altLang="en-US" dirty="0">
                <a:latin typeface="宋体" pitchFamily="2" charset="-122"/>
              </a:rPr>
              <a:t>可以</a:t>
            </a:r>
            <a:r>
              <a:rPr lang="zh-CN" altLang="en-US" dirty="0" smtClean="0">
                <a:latin typeface="宋体" pitchFamily="2" charset="-122"/>
              </a:rPr>
              <a:t>确定</a:t>
            </a:r>
            <a:r>
              <a:rPr lang="zh-CN" altLang="en-US" dirty="0">
                <a:latin typeface="宋体" pitchFamily="2" charset="-122"/>
              </a:rPr>
              <a:t>循环</a:t>
            </a:r>
            <a:r>
              <a:rPr lang="zh-CN" altLang="en-US" dirty="0" smtClean="0">
                <a:latin typeface="宋体" pitchFamily="2" charset="-122"/>
              </a:rPr>
              <a:t>控制变量的</a:t>
            </a:r>
            <a:r>
              <a:rPr lang="zh-CN" altLang="en-US" dirty="0">
                <a:latin typeface="宋体" pitchFamily="2" charset="-122"/>
              </a:rPr>
              <a:t>初值、终值、</a:t>
            </a:r>
            <a:r>
              <a:rPr lang="zh-CN" altLang="en-US" dirty="0" smtClean="0">
                <a:latin typeface="宋体" pitchFamily="2" charset="-122"/>
              </a:rPr>
              <a:t>以及变化步长。</a:t>
            </a:r>
            <a:endParaRPr lang="zh-CN" altLang="en-US" dirty="0">
              <a:latin typeface="宋体" pitchFamily="2" charset="-122"/>
            </a:endParaRPr>
          </a:p>
          <a:p>
            <a:pPr lvl="1"/>
            <a:r>
              <a:rPr lang="zh-CN" altLang="en-US" dirty="0" smtClean="0">
                <a:latin typeface="宋体" pitchFamily="2" charset="-122"/>
              </a:rPr>
              <a:t>用空间换时间</a:t>
            </a:r>
            <a:r>
              <a:rPr lang="zh-CN" altLang="en-US" dirty="0">
                <a:latin typeface="宋体" pitchFamily="2" charset="-122"/>
              </a:rPr>
              <a:t>的</a:t>
            </a:r>
            <a:r>
              <a:rPr lang="zh-CN" altLang="en-US" dirty="0" smtClean="0">
                <a:latin typeface="宋体" pitchFamily="2" charset="-122"/>
              </a:rPr>
              <a:t>权衡结果是可以接受的。</a:t>
            </a:r>
            <a:endParaRPr lang="zh-CN" altLang="en-US" dirty="0">
              <a:latin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</a:rPr>
              <a:t>在重复产生代码时，必须确保每次重复产生时，都对</a:t>
            </a:r>
            <a:r>
              <a:rPr lang="zh-CN" altLang="en-US" dirty="0" smtClean="0">
                <a:latin typeface="宋体" pitchFamily="2" charset="-122"/>
              </a:rPr>
              <a:t>循环控制变量</a:t>
            </a:r>
            <a:r>
              <a:rPr lang="zh-CN" altLang="en-US" dirty="0">
                <a:latin typeface="宋体" pitchFamily="2" charset="-122"/>
              </a:rPr>
              <a:t>进行了正确的合并。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5" grpId="0" uiExpand="1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247075" y="1583794"/>
            <a:ext cx="3555394" cy="527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zh-CN" altLang="en-US" dirty="0" smtClean="0">
                <a:cs typeface="Times New Roman" panose="02020603050405020304" pitchFamily="18" charset="0"/>
              </a:rPr>
              <a:t>循环展开：</a:t>
            </a:r>
            <a:endParaRPr lang="zh-CN" altLang="en-US" dirty="0">
              <a:cs typeface="Times New Roman" panose="02020603050405020304" pitchFamily="18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dirty="0" smtClean="0">
                <a:cs typeface="Times New Roman" panose="02020603050405020304" pitchFamily="18" charset="0"/>
              </a:rPr>
              <a:t>100</a:t>
            </a:r>
            <a:r>
              <a:rPr lang="zh-CN" altLang="en-US" dirty="0" smtClean="0">
                <a:cs typeface="Times New Roman" panose="02020603050405020304" pitchFamily="18" charset="0"/>
              </a:rPr>
              <a:t>： </a:t>
            </a:r>
            <a:r>
              <a:rPr lang="en-US" altLang="zh-CN" dirty="0" smtClean="0">
                <a:cs typeface="Times New Roman" panose="02020603050405020304" pitchFamily="18" charset="0"/>
              </a:rPr>
              <a:t>x[0</a:t>
            </a:r>
            <a:r>
              <a:rPr lang="en-US" altLang="zh-CN" dirty="0">
                <a:cs typeface="Times New Roman" panose="02020603050405020304" pitchFamily="18" charset="0"/>
              </a:rPr>
              <a:t>]:=0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dirty="0" smtClean="0">
                <a:cs typeface="Times New Roman" panose="02020603050405020304" pitchFamily="18" charset="0"/>
              </a:rPr>
              <a:t>101</a:t>
            </a:r>
            <a:r>
              <a:rPr lang="zh-CN" altLang="en-US" dirty="0" smtClean="0">
                <a:cs typeface="Times New Roman" panose="02020603050405020304" pitchFamily="18" charset="0"/>
              </a:rPr>
              <a:t>： </a:t>
            </a:r>
            <a:r>
              <a:rPr lang="en-US" altLang="zh-CN" dirty="0" smtClean="0">
                <a:cs typeface="Times New Roman" panose="02020603050405020304" pitchFamily="18" charset="0"/>
              </a:rPr>
              <a:t>x[4</a:t>
            </a:r>
            <a:r>
              <a:rPr lang="en-US" altLang="zh-CN" dirty="0">
                <a:cs typeface="Times New Roman" panose="02020603050405020304" pitchFamily="18" charset="0"/>
              </a:rPr>
              <a:t>]:=</a:t>
            </a:r>
            <a:r>
              <a:rPr lang="en-US" altLang="zh-CN" dirty="0" smtClean="0">
                <a:cs typeface="Times New Roman" panose="02020603050405020304" pitchFamily="18" charset="0"/>
              </a:rPr>
              <a:t>0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dirty="0" smtClean="0">
                <a:cs typeface="Times New Roman" panose="02020603050405020304" pitchFamily="18" charset="0"/>
              </a:rPr>
              <a:t>102</a:t>
            </a:r>
            <a:r>
              <a:rPr lang="zh-CN" altLang="en-US" dirty="0" smtClean="0"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cs typeface="Times New Roman" panose="02020603050405020304" pitchFamily="18" charset="0"/>
              </a:rPr>
              <a:t>x[8]:=</a:t>
            </a:r>
            <a:r>
              <a:rPr lang="en-US" altLang="zh-CN" dirty="0">
                <a:cs typeface="Times New Roman" panose="02020603050405020304" pitchFamily="18" charset="0"/>
              </a:rPr>
              <a:t>0</a:t>
            </a:r>
            <a:endParaRPr lang="en-US" altLang="zh-CN" dirty="0" smtClean="0">
              <a:cs typeface="Times New Roman" panose="02020603050405020304" pitchFamily="18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dirty="0" smtClean="0">
                <a:cs typeface="Times New Roman" panose="02020603050405020304" pitchFamily="18" charset="0"/>
              </a:rPr>
              <a:t>103</a:t>
            </a:r>
            <a:r>
              <a:rPr lang="zh-CN" altLang="en-US" dirty="0" smtClean="0"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cs typeface="Times New Roman" panose="02020603050405020304" pitchFamily="18" charset="0"/>
              </a:rPr>
              <a:t>x[12]:=</a:t>
            </a:r>
            <a:r>
              <a:rPr lang="en-US" altLang="zh-CN" dirty="0">
                <a:cs typeface="Times New Roman" panose="02020603050405020304" pitchFamily="18" charset="0"/>
              </a:rPr>
              <a:t>0</a:t>
            </a:r>
            <a:endParaRPr lang="en-US" altLang="zh-CN" dirty="0" smtClean="0">
              <a:cs typeface="Times New Roman" panose="02020603050405020304" pitchFamily="18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dirty="0" smtClean="0">
                <a:cs typeface="Times New Roman" panose="02020603050405020304" pitchFamily="18" charset="0"/>
              </a:rPr>
              <a:t>104</a:t>
            </a:r>
            <a:r>
              <a:rPr lang="zh-CN" altLang="en-US" dirty="0" smtClean="0"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cs typeface="Times New Roman" panose="02020603050405020304" pitchFamily="18" charset="0"/>
              </a:rPr>
              <a:t>x[16]:=</a:t>
            </a:r>
            <a:r>
              <a:rPr lang="en-US" altLang="zh-CN" dirty="0">
                <a:cs typeface="Times New Roman" panose="02020603050405020304" pitchFamily="18" charset="0"/>
              </a:rPr>
              <a:t>0</a:t>
            </a:r>
            <a:endParaRPr lang="en-US" altLang="zh-CN" dirty="0" smtClean="0">
              <a:cs typeface="Times New Roman" panose="02020603050405020304" pitchFamily="18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dirty="0" smtClean="0">
                <a:cs typeface="Times New Roman" panose="02020603050405020304" pitchFamily="18" charset="0"/>
              </a:rPr>
              <a:t>105</a:t>
            </a:r>
            <a:r>
              <a:rPr lang="zh-CN" altLang="en-US" dirty="0" smtClean="0"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cs typeface="Times New Roman" panose="02020603050405020304" pitchFamily="18" charset="0"/>
              </a:rPr>
              <a:t>x[20]:=</a:t>
            </a:r>
            <a:r>
              <a:rPr lang="en-US" altLang="zh-CN" dirty="0">
                <a:cs typeface="Times New Roman" panose="02020603050405020304" pitchFamily="18" charset="0"/>
              </a:rPr>
              <a:t>0</a:t>
            </a:r>
            <a:endParaRPr lang="en-US" altLang="zh-CN" dirty="0" smtClean="0">
              <a:cs typeface="Times New Roman" panose="02020603050405020304" pitchFamily="18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dirty="0" smtClean="0">
                <a:cs typeface="Times New Roman" panose="02020603050405020304" pitchFamily="18" charset="0"/>
              </a:rPr>
              <a:t>106</a:t>
            </a:r>
            <a:r>
              <a:rPr lang="zh-CN" altLang="en-US" dirty="0" smtClean="0"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cs typeface="Times New Roman" panose="02020603050405020304" pitchFamily="18" charset="0"/>
              </a:rPr>
              <a:t>x[24</a:t>
            </a:r>
            <a:r>
              <a:rPr lang="en-US" altLang="zh-CN" dirty="0">
                <a:cs typeface="Times New Roman" panose="02020603050405020304" pitchFamily="18" charset="0"/>
              </a:rPr>
              <a:t>]:=0</a:t>
            </a:r>
            <a:endParaRPr lang="en-US" altLang="zh-CN" dirty="0" smtClean="0">
              <a:cs typeface="Times New Roman" panose="02020603050405020304" pitchFamily="18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dirty="0" smtClean="0">
                <a:cs typeface="Times New Roman" panose="02020603050405020304" pitchFamily="18" charset="0"/>
              </a:rPr>
              <a:t>107</a:t>
            </a:r>
            <a:r>
              <a:rPr lang="zh-CN" altLang="en-US" dirty="0" smtClean="0"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cs typeface="Times New Roman" panose="02020603050405020304" pitchFamily="18" charset="0"/>
              </a:rPr>
              <a:t>x[28]:=</a:t>
            </a:r>
            <a:r>
              <a:rPr lang="en-US" altLang="zh-CN" dirty="0">
                <a:cs typeface="Times New Roman" panose="02020603050405020304" pitchFamily="18" charset="0"/>
              </a:rPr>
              <a:t>0</a:t>
            </a:r>
            <a:endParaRPr lang="en-US" altLang="zh-CN" dirty="0" smtClean="0">
              <a:cs typeface="Times New Roman" panose="02020603050405020304" pitchFamily="18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dirty="0" smtClean="0">
                <a:cs typeface="Times New Roman" panose="02020603050405020304" pitchFamily="18" charset="0"/>
              </a:rPr>
              <a:t>108</a:t>
            </a:r>
            <a:r>
              <a:rPr lang="zh-CN" altLang="en-US" dirty="0" smtClean="0"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cs typeface="Times New Roman" panose="02020603050405020304" pitchFamily="18" charset="0"/>
              </a:rPr>
              <a:t>x[32]:=</a:t>
            </a:r>
            <a:r>
              <a:rPr lang="en-US" altLang="zh-CN" dirty="0">
                <a:cs typeface="Times New Roman" panose="02020603050405020304" pitchFamily="18" charset="0"/>
              </a:rPr>
              <a:t>0</a:t>
            </a:r>
            <a:endParaRPr lang="en-US" altLang="zh-CN" dirty="0" smtClean="0">
              <a:cs typeface="Times New Roman" panose="02020603050405020304" pitchFamily="18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dirty="0" smtClean="0">
                <a:cs typeface="Times New Roman" panose="02020603050405020304" pitchFamily="18" charset="0"/>
              </a:rPr>
              <a:t>109</a:t>
            </a:r>
            <a:r>
              <a:rPr lang="zh-CN" altLang="en-US" dirty="0" smtClean="0">
                <a:cs typeface="Times New Roman" panose="02020603050405020304" pitchFamily="18" charset="0"/>
              </a:rPr>
              <a:t>： </a:t>
            </a:r>
            <a:r>
              <a:rPr lang="en-US" altLang="zh-CN" dirty="0" smtClean="0">
                <a:cs typeface="Times New Roman" panose="02020603050405020304" pitchFamily="18" charset="0"/>
              </a:rPr>
              <a:t>x[36</a:t>
            </a:r>
            <a:r>
              <a:rPr lang="en-US" altLang="zh-CN" dirty="0">
                <a:cs typeface="Times New Roman" panose="02020603050405020304" pitchFamily="18" charset="0"/>
              </a:rPr>
              <a:t>]:=</a:t>
            </a:r>
            <a:r>
              <a:rPr lang="en-US" altLang="zh-CN" dirty="0" smtClean="0">
                <a:cs typeface="Times New Roman" panose="02020603050405020304" pitchFamily="18" charset="0"/>
              </a:rPr>
              <a:t>0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zh-CN" altLang="en-US" dirty="0" smtClean="0">
                <a:solidFill>
                  <a:srgbClr val="FF0000"/>
                </a:solidFill>
              </a:rPr>
              <a:t>条赋值语句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2A5C8-F09E-472C-A11B-03083E59C9B5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435205" name="Rectangle 5"/>
          <p:cNvSpPr>
            <a:spLocks noChangeArrowheads="1"/>
          </p:cNvSpPr>
          <p:nvPr/>
        </p:nvSpPr>
        <p:spPr bwMode="auto">
          <a:xfrm>
            <a:off x="228600" y="1808834"/>
            <a:ext cx="4163380" cy="48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zh-CN" altLang="en-US" dirty="0"/>
              <a:t>生成三地址代码：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CN" dirty="0"/>
              <a:t>100:   i:=0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CN" dirty="0"/>
              <a:t>101:   if </a:t>
            </a:r>
            <a:r>
              <a:rPr lang="en-US" altLang="zh-CN" dirty="0" err="1"/>
              <a:t>i</a:t>
            </a:r>
            <a:r>
              <a:rPr lang="en-US" altLang="zh-CN" dirty="0"/>
              <a:t>&lt;10 </a:t>
            </a:r>
            <a:r>
              <a:rPr lang="en-US" altLang="zh-CN" dirty="0" err="1"/>
              <a:t>goto</a:t>
            </a:r>
            <a:r>
              <a:rPr lang="en-US" altLang="zh-CN" dirty="0"/>
              <a:t> 103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CN" dirty="0"/>
              <a:t>102:   </a:t>
            </a:r>
            <a:r>
              <a:rPr lang="en-US" altLang="zh-CN" dirty="0" err="1"/>
              <a:t>goto</a:t>
            </a:r>
            <a:r>
              <a:rPr lang="en-US" altLang="zh-CN" dirty="0"/>
              <a:t> </a:t>
            </a:r>
            <a:r>
              <a:rPr lang="en-US" altLang="zh-CN" dirty="0" smtClean="0"/>
              <a:t>107</a:t>
            </a:r>
            <a:endParaRPr lang="en-US" altLang="zh-CN" dirty="0"/>
          </a:p>
          <a:p>
            <a:pPr marL="742950" lvl="1" indent="-285750">
              <a:spcBef>
                <a:spcPct val="20000"/>
              </a:spcBef>
            </a:pPr>
            <a:r>
              <a:rPr lang="en-US" altLang="zh-CN" dirty="0"/>
              <a:t>103:   </a:t>
            </a:r>
            <a:r>
              <a:rPr lang="en-US" altLang="zh-CN" dirty="0" smtClean="0"/>
              <a:t>t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:=4*i</a:t>
            </a:r>
            <a:endParaRPr lang="en-US" altLang="zh-CN" dirty="0"/>
          </a:p>
          <a:p>
            <a:pPr marL="742950" lvl="1" indent="-285750">
              <a:spcBef>
                <a:spcPct val="20000"/>
              </a:spcBef>
            </a:pPr>
            <a:r>
              <a:rPr lang="en-US" altLang="zh-CN" dirty="0"/>
              <a:t>104:   </a:t>
            </a:r>
            <a:r>
              <a:rPr lang="en-US" altLang="zh-CN" dirty="0" smtClean="0"/>
              <a:t>x[t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]:=</a:t>
            </a:r>
            <a:r>
              <a:rPr lang="en-US" altLang="zh-CN" dirty="0"/>
              <a:t>0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CN" dirty="0"/>
              <a:t>105: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:=i+1</a:t>
            </a:r>
            <a:endParaRPr lang="en-US" altLang="zh-CN" dirty="0"/>
          </a:p>
          <a:p>
            <a:pPr marL="742950" lvl="1" indent="-285750">
              <a:spcBef>
                <a:spcPct val="20000"/>
              </a:spcBef>
            </a:pPr>
            <a:r>
              <a:rPr lang="en-US" altLang="zh-CN" dirty="0" smtClean="0"/>
              <a:t>106:   </a:t>
            </a:r>
            <a:r>
              <a:rPr lang="en-US" altLang="zh-CN" dirty="0" err="1" smtClean="0"/>
              <a:t>goto</a:t>
            </a:r>
            <a:r>
              <a:rPr lang="en-US" altLang="zh-CN" dirty="0" smtClean="0"/>
              <a:t> 101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CN" dirty="0" smtClean="0"/>
              <a:t>107</a:t>
            </a:r>
            <a:r>
              <a:rPr lang="zh-CN" altLang="en-US" dirty="0" smtClean="0"/>
              <a:t>：</a:t>
            </a:r>
            <a:r>
              <a:rPr lang="en-US" altLang="zh-CN" dirty="0" smtClean="0"/>
              <a:t>…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7</a:t>
            </a:r>
            <a:r>
              <a:rPr lang="zh-CN" altLang="en-US" dirty="0" smtClean="0">
                <a:solidFill>
                  <a:srgbClr val="FF0000"/>
                </a:solidFill>
              </a:rPr>
              <a:t>条语句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   完成循环需要执行</a:t>
            </a:r>
            <a:r>
              <a:rPr lang="en-US" altLang="zh-CN" dirty="0" smtClean="0">
                <a:solidFill>
                  <a:srgbClr val="FF0000"/>
                </a:solidFill>
              </a:rPr>
              <a:t>53</a:t>
            </a:r>
            <a:r>
              <a:rPr lang="zh-CN" altLang="en-US" dirty="0" smtClean="0">
                <a:solidFill>
                  <a:srgbClr val="FF0000"/>
                </a:solidFill>
              </a:rPr>
              <a:t>条语句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838200"/>
          </a:xfrm>
        </p:spPr>
        <p:txBody>
          <a:bodyPr/>
          <a:lstStyle/>
          <a:p>
            <a:r>
              <a:rPr lang="zh-CN" altLang="en-US" dirty="0" smtClean="0">
                <a:latin typeface="宋体" pitchFamily="2" charset="-122"/>
              </a:rPr>
              <a:t>示例： 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81690" y="152400"/>
            <a:ext cx="4230470" cy="156641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考虑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语言的循环语句：</a:t>
            </a:r>
          </a:p>
          <a:p>
            <a:pPr marL="419100" algn="just"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&lt;10;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419100"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x[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]=0;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圆角矩形标注 2"/>
          <p:cNvSpPr/>
          <p:nvPr/>
        </p:nvSpPr>
        <p:spPr bwMode="auto">
          <a:xfrm>
            <a:off x="5877145" y="98630"/>
            <a:ext cx="3015335" cy="1395155"/>
          </a:xfrm>
          <a:prstGeom prst="wedgeRoundRectCallout">
            <a:avLst>
              <a:gd name="adj1" fmla="val -84174"/>
              <a:gd name="adj2" fmla="val 24675"/>
              <a:gd name="adj3" fmla="val 16667"/>
            </a:avLst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假定：</a:t>
            </a:r>
            <a:endParaRPr kumimoji="1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int</a:t>
            </a: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 x[10];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其存储空间基址：</a:t>
            </a:r>
            <a:r>
              <a:rPr lang="en-US" altLang="zh-CN" dirty="0" smtClean="0"/>
              <a:t>x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435205" grpId="0" autoUpdateAnimBg="0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4F26D-0A0E-4968-A7F3-225815DDC26B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itchFamily="2" charset="-122"/>
              </a:rPr>
              <a:t>10.4.2 </a:t>
            </a: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zh-CN" altLang="en-US" dirty="0">
                <a:latin typeface="宋体" pitchFamily="2" charset="-122"/>
              </a:rPr>
              <a:t>外提</a:t>
            </a:r>
            <a:r>
              <a:rPr lang="en-US" altLang="zh-CN" dirty="0">
                <a:latin typeface="宋体" pitchFamily="2" charset="-122"/>
              </a:rPr>
              <a:t>/</a:t>
            </a:r>
            <a:r>
              <a:rPr lang="zh-CN" altLang="en-US" dirty="0">
                <a:latin typeface="宋体" pitchFamily="2" charset="-122"/>
              </a:rPr>
              <a:t>频度削弱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43735"/>
            <a:ext cx="8686800" cy="5490610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降低计算频度的优化方法，</a:t>
            </a:r>
            <a:r>
              <a:rPr lang="zh-CN" altLang="en-US" dirty="0" smtClean="0">
                <a:latin typeface="Verdana" pitchFamily="34" charset="0"/>
              </a:rPr>
              <a:t>减少循环中代码总数的一个重要方法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将循环结构中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循环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无关代码提到循环结构的外面（通常提到循环结构的前面），从而减少循环中的代码总数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语言程序中的语句：</a:t>
            </a:r>
          </a:p>
          <a:p>
            <a:pPr lvl="1" algn="just"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&lt;=limit-2) {</a:t>
            </a:r>
          </a:p>
          <a:p>
            <a:pPr lvl="1" algn="just"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…</a:t>
            </a:r>
          </a:p>
          <a:p>
            <a:pPr lvl="1"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的值在循环过程中保持不变，则</a:t>
            </a:r>
          </a:p>
          <a:p>
            <a:pPr lvl="1"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limit-2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的计算与循环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无关。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7252" name="Text Box 4"/>
          <p:cNvSpPr txBox="1">
            <a:spLocks noChangeArrowheads="1"/>
          </p:cNvSpPr>
          <p:nvPr/>
        </p:nvSpPr>
        <p:spPr bwMode="auto">
          <a:xfrm>
            <a:off x="5292080" y="3428975"/>
            <a:ext cx="2880320" cy="180022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800" dirty="0">
                <a:ea typeface="宋体" pitchFamily="2" charset="-122"/>
                <a:cs typeface="Times New Roman" panose="02020603050405020304" pitchFamily="18" charset="0"/>
              </a:rPr>
              <a:t>t:=limit-2;</a:t>
            </a:r>
          </a:p>
          <a:p>
            <a:r>
              <a:rPr lang="en-US" altLang="zh-CN" sz="2800" dirty="0">
                <a:ea typeface="宋体" pitchFamily="2" charset="-122"/>
                <a:cs typeface="Times New Roman" panose="02020603050405020304" pitchFamily="18" charset="0"/>
              </a:rPr>
              <a:t>while (</a:t>
            </a:r>
            <a:r>
              <a:rPr lang="en-US" altLang="zh-CN" sz="2800" dirty="0" err="1"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ea typeface="宋体" pitchFamily="2" charset="-122"/>
                <a:cs typeface="Times New Roman" panose="02020603050405020304" pitchFamily="18" charset="0"/>
              </a:rPr>
              <a:t>&lt;=t) {</a:t>
            </a:r>
          </a:p>
          <a:p>
            <a:r>
              <a:rPr lang="en-US" altLang="zh-CN" sz="2800" dirty="0">
                <a:ea typeface="宋体" pitchFamily="2" charset="-122"/>
                <a:cs typeface="Times New Roman" panose="02020603050405020304" pitchFamily="18" charset="0"/>
              </a:rPr>
              <a:t>…</a:t>
            </a:r>
          </a:p>
          <a:p>
            <a:r>
              <a:rPr lang="en-US" altLang="zh-CN" sz="2800" dirty="0">
                <a:ea typeface="宋体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7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37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37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37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37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37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3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1" grpId="0" uiExpand="1" build="p" autoUpdateAnimBg="0"/>
      <p:bldP spid="437252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5AFE5-A35B-4CAE-AAE0-3C134F811D51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例如：</a:t>
            </a:r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609600" y="1143000"/>
            <a:ext cx="4191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zh-CN" altLang="en-US" sz="2800" dirty="0">
                <a:latin typeface="黑体" pitchFamily="2" charset="-122"/>
              </a:rPr>
              <a:t>计算向量点积的程序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zh-CN" altLang="en-US" b="0" dirty="0">
                <a:ea typeface="宋体" charset="-122"/>
              </a:rPr>
              <a:t>    </a:t>
            </a:r>
            <a:r>
              <a:rPr lang="en-US" altLang="zh-CN" dirty="0">
                <a:ea typeface="宋体" charset="-122"/>
              </a:rPr>
              <a:t>prod=0;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en-US" altLang="zh-CN" dirty="0">
                <a:ea typeface="宋体" charset="-122"/>
              </a:rPr>
              <a:t>    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=1;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en-US" altLang="zh-CN" dirty="0">
                <a:ea typeface="宋体" charset="-122"/>
              </a:rPr>
              <a:t>    do {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en-US" altLang="zh-CN" dirty="0">
                <a:ea typeface="宋体" charset="-122"/>
              </a:rPr>
              <a:t>        prod=</a:t>
            </a:r>
            <a:r>
              <a:rPr lang="en-US" altLang="zh-CN" dirty="0" err="1">
                <a:ea typeface="宋体" charset="-122"/>
              </a:rPr>
              <a:t>prod+a</a:t>
            </a:r>
            <a:r>
              <a:rPr lang="en-US" altLang="zh-CN" dirty="0">
                <a:ea typeface="宋体" charset="-122"/>
              </a:rPr>
              <a:t>[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]*b[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];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en-US" altLang="zh-CN" dirty="0">
                <a:ea typeface="宋体" charset="-122"/>
              </a:rPr>
              <a:t>        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++;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en-US" altLang="zh-CN" dirty="0">
                <a:ea typeface="宋体" charset="-122"/>
              </a:rPr>
              <a:t>    }while (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&lt;=20);</a:t>
            </a:r>
          </a:p>
        </p:txBody>
      </p:sp>
      <p:sp>
        <p:nvSpPr>
          <p:cNvPr id="13" name="Rectangle 36"/>
          <p:cNvSpPr>
            <a:spLocks noChangeArrowheads="1"/>
          </p:cNvSpPr>
          <p:nvPr/>
        </p:nvSpPr>
        <p:spPr bwMode="auto">
          <a:xfrm>
            <a:off x="4572000" y="381000"/>
            <a:ext cx="419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zh-CN" altLang="en-US" sz="2800">
                <a:latin typeface="宋体" charset="-122"/>
              </a:rPr>
              <a:t>程序的控制流图：</a:t>
            </a:r>
          </a:p>
        </p:txBody>
      </p:sp>
      <p:sp>
        <p:nvSpPr>
          <p:cNvPr id="14" name="Arc 37"/>
          <p:cNvSpPr>
            <a:spLocks/>
          </p:cNvSpPr>
          <p:nvPr/>
        </p:nvSpPr>
        <p:spPr bwMode="auto">
          <a:xfrm>
            <a:off x="5029200" y="2135188"/>
            <a:ext cx="800100" cy="4321175"/>
          </a:xfrm>
          <a:custGeom>
            <a:avLst/>
            <a:gdLst>
              <a:gd name="T0" fmla="*/ 2147483647 w 32842"/>
              <a:gd name="T1" fmla="*/ 2147483647 h 43200"/>
              <a:gd name="T2" fmla="*/ 2147483647 w 32842"/>
              <a:gd name="T3" fmla="*/ 2147483647 h 43200"/>
              <a:gd name="T4" fmla="*/ 2147483647 w 32842"/>
              <a:gd name="T5" fmla="*/ 2147483647 h 43200"/>
              <a:gd name="T6" fmla="*/ 0 60000 65536"/>
              <a:gd name="T7" fmla="*/ 0 60000 65536"/>
              <a:gd name="T8" fmla="*/ 0 60000 65536"/>
              <a:gd name="T9" fmla="*/ 0 w 32842"/>
              <a:gd name="T10" fmla="*/ 0 h 43200"/>
              <a:gd name="T11" fmla="*/ 32842 w 32842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842" h="43200" fill="none" extrusionOk="0">
                <a:moveTo>
                  <a:pt x="31681" y="40702"/>
                </a:moveTo>
                <a:cubicBezTo>
                  <a:pt x="28574" y="42342"/>
                  <a:pt x="25113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5566" y="-1"/>
                  <a:pt x="29455" y="1091"/>
                  <a:pt x="32841" y="3156"/>
                </a:cubicBezTo>
              </a:path>
              <a:path w="32842" h="43200" stroke="0" extrusionOk="0">
                <a:moveTo>
                  <a:pt x="31681" y="40702"/>
                </a:moveTo>
                <a:cubicBezTo>
                  <a:pt x="28574" y="42342"/>
                  <a:pt x="25113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5566" y="-1"/>
                  <a:pt x="29455" y="1091"/>
                  <a:pt x="32841" y="3156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Rectangle 38"/>
          <p:cNvSpPr>
            <a:spLocks noChangeArrowheads="1"/>
          </p:cNvSpPr>
          <p:nvPr/>
        </p:nvSpPr>
        <p:spPr bwMode="auto">
          <a:xfrm>
            <a:off x="7748588" y="1143000"/>
            <a:ext cx="2524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2000" b="0">
                <a:solidFill>
                  <a:srgbClr val="000000"/>
                </a:solidFill>
                <a:ea typeface="宋体" charset="-122"/>
              </a:rPr>
              <a:t>B</a:t>
            </a:r>
            <a:r>
              <a:rPr lang="en-US" altLang="zh-CN" sz="2000" b="0" baseline="-25000">
                <a:solidFill>
                  <a:srgbClr val="000000"/>
                </a:solidFill>
                <a:ea typeface="宋体" charset="-122"/>
              </a:rPr>
              <a:t>1</a:t>
            </a:r>
            <a:endParaRPr lang="en-US" altLang="zh-CN" sz="2000" b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6" name="Text Box 39"/>
          <p:cNvSpPr txBox="1">
            <a:spLocks noChangeArrowheads="1"/>
          </p:cNvSpPr>
          <p:nvPr/>
        </p:nvSpPr>
        <p:spPr bwMode="auto">
          <a:xfrm>
            <a:off x="5943600" y="1219200"/>
            <a:ext cx="16764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000" b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rgbClr val="000000"/>
                </a:solidFill>
                <a:ea typeface="宋体" charset="-122"/>
              </a:rPr>
              <a:t>(1) prod:= 0</a:t>
            </a:r>
          </a:p>
          <a:p>
            <a:r>
              <a:rPr lang="en-US" altLang="zh-CN" sz="2000">
                <a:solidFill>
                  <a:srgbClr val="000000"/>
                </a:solidFill>
                <a:ea typeface="宋体" charset="-122"/>
              </a:rPr>
              <a:t> (2) i:= 1</a:t>
            </a:r>
          </a:p>
        </p:txBody>
      </p:sp>
      <p:sp>
        <p:nvSpPr>
          <p:cNvPr id="17" name="Text Box 40"/>
          <p:cNvSpPr txBox="1">
            <a:spLocks noChangeArrowheads="1"/>
          </p:cNvSpPr>
          <p:nvPr/>
        </p:nvSpPr>
        <p:spPr bwMode="auto">
          <a:xfrm>
            <a:off x="5486400" y="2438400"/>
            <a:ext cx="2590800" cy="375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000" b="0">
                <a:ea typeface="宋体" charset="-122"/>
              </a:rPr>
              <a:t> </a:t>
            </a:r>
            <a:r>
              <a:rPr lang="en-US" altLang="zh-CN" sz="2000">
                <a:ea typeface="宋体" charset="-122"/>
              </a:rPr>
              <a:t>(3) t</a:t>
            </a:r>
            <a:r>
              <a:rPr lang="en-US" altLang="zh-CN" sz="2000" baseline="-25000">
                <a:ea typeface="宋体" charset="-122"/>
              </a:rPr>
              <a:t>1</a:t>
            </a:r>
            <a:r>
              <a:rPr lang="en-US" altLang="zh-CN" sz="2000">
                <a:ea typeface="宋体" charset="-122"/>
              </a:rPr>
              <a:t>:=4*i</a:t>
            </a:r>
          </a:p>
          <a:p>
            <a:r>
              <a:rPr lang="en-US" altLang="zh-CN" sz="2000">
                <a:ea typeface="宋体" charset="-122"/>
              </a:rPr>
              <a:t> (4) t</a:t>
            </a:r>
            <a:r>
              <a:rPr lang="en-US" altLang="zh-CN" sz="2000" baseline="-25000">
                <a:ea typeface="宋体" charset="-122"/>
              </a:rPr>
              <a:t>2</a:t>
            </a:r>
            <a:r>
              <a:rPr lang="en-US" altLang="zh-CN" sz="2000">
                <a:ea typeface="宋体" charset="-122"/>
              </a:rPr>
              <a:t>:=a-4</a:t>
            </a:r>
          </a:p>
          <a:p>
            <a:r>
              <a:rPr lang="en-US" altLang="zh-CN" sz="2000">
                <a:ea typeface="宋体" charset="-122"/>
              </a:rPr>
              <a:t> (5) t</a:t>
            </a:r>
            <a:r>
              <a:rPr lang="en-US" altLang="zh-CN" sz="2000" baseline="-25000">
                <a:ea typeface="宋体" charset="-122"/>
              </a:rPr>
              <a:t>3</a:t>
            </a:r>
            <a:r>
              <a:rPr lang="en-US" altLang="zh-CN" sz="2000">
                <a:ea typeface="宋体" charset="-122"/>
              </a:rPr>
              <a:t>:=t</a:t>
            </a:r>
            <a:r>
              <a:rPr lang="en-US" altLang="zh-CN" sz="2000" baseline="-25000">
                <a:ea typeface="宋体" charset="-122"/>
              </a:rPr>
              <a:t>2</a:t>
            </a:r>
            <a:r>
              <a:rPr lang="en-US" altLang="zh-CN" sz="2000">
                <a:ea typeface="宋体" charset="-122"/>
              </a:rPr>
              <a:t>[t</a:t>
            </a:r>
            <a:r>
              <a:rPr lang="en-US" altLang="zh-CN" sz="2000" baseline="-25000">
                <a:ea typeface="宋体" charset="-122"/>
              </a:rPr>
              <a:t>1</a:t>
            </a:r>
            <a:r>
              <a:rPr lang="en-US" altLang="zh-CN" sz="2000">
                <a:ea typeface="宋体" charset="-122"/>
              </a:rPr>
              <a:t>]</a:t>
            </a:r>
          </a:p>
          <a:p>
            <a:r>
              <a:rPr lang="en-US" altLang="zh-CN" sz="2000">
                <a:ea typeface="宋体" charset="-122"/>
              </a:rPr>
              <a:t> (6) t</a:t>
            </a:r>
            <a:r>
              <a:rPr lang="en-US" altLang="zh-CN" sz="2000" baseline="-25000">
                <a:ea typeface="宋体" charset="-122"/>
              </a:rPr>
              <a:t>4</a:t>
            </a:r>
            <a:r>
              <a:rPr lang="en-US" altLang="zh-CN" sz="2000">
                <a:ea typeface="宋体" charset="-122"/>
              </a:rPr>
              <a:t>:=4*i</a:t>
            </a:r>
          </a:p>
          <a:p>
            <a:r>
              <a:rPr lang="en-US" altLang="zh-CN" sz="2000">
                <a:ea typeface="宋体" charset="-122"/>
              </a:rPr>
              <a:t> (7) t</a:t>
            </a:r>
            <a:r>
              <a:rPr lang="en-US" altLang="zh-CN" sz="2000" baseline="-25000">
                <a:ea typeface="宋体" charset="-122"/>
              </a:rPr>
              <a:t>5</a:t>
            </a:r>
            <a:r>
              <a:rPr lang="en-US" altLang="zh-CN" sz="2000">
                <a:ea typeface="宋体" charset="-122"/>
              </a:rPr>
              <a:t>:=b-4</a:t>
            </a:r>
          </a:p>
          <a:p>
            <a:r>
              <a:rPr lang="en-US" altLang="zh-CN" sz="2000">
                <a:ea typeface="宋体" charset="-122"/>
              </a:rPr>
              <a:t> (8) t</a:t>
            </a:r>
            <a:r>
              <a:rPr lang="en-US" altLang="zh-CN" sz="2000" baseline="-25000">
                <a:ea typeface="宋体" charset="-122"/>
              </a:rPr>
              <a:t>6</a:t>
            </a:r>
            <a:r>
              <a:rPr lang="en-US" altLang="zh-CN" sz="2000">
                <a:ea typeface="宋体" charset="-122"/>
              </a:rPr>
              <a:t>:=t</a:t>
            </a:r>
            <a:r>
              <a:rPr lang="en-US" altLang="zh-CN" sz="2000" baseline="-25000">
                <a:ea typeface="宋体" charset="-122"/>
              </a:rPr>
              <a:t>5</a:t>
            </a:r>
            <a:r>
              <a:rPr lang="en-US" altLang="zh-CN" sz="2000">
                <a:ea typeface="宋体" charset="-122"/>
              </a:rPr>
              <a:t>[t</a:t>
            </a:r>
            <a:r>
              <a:rPr lang="en-US" altLang="zh-CN" sz="2000" baseline="-25000">
                <a:ea typeface="宋体" charset="-122"/>
              </a:rPr>
              <a:t>4</a:t>
            </a:r>
            <a:r>
              <a:rPr lang="en-US" altLang="zh-CN" sz="2000">
                <a:ea typeface="宋体" charset="-122"/>
              </a:rPr>
              <a:t>]</a:t>
            </a:r>
          </a:p>
          <a:p>
            <a:r>
              <a:rPr lang="en-US" altLang="zh-CN" sz="2000">
                <a:ea typeface="宋体" charset="-122"/>
              </a:rPr>
              <a:t> (9) t</a:t>
            </a:r>
            <a:r>
              <a:rPr lang="en-US" altLang="zh-CN" sz="2000" baseline="-25000">
                <a:ea typeface="宋体" charset="-122"/>
              </a:rPr>
              <a:t>7</a:t>
            </a:r>
            <a:r>
              <a:rPr lang="en-US" altLang="zh-CN" sz="2000">
                <a:ea typeface="宋体" charset="-122"/>
              </a:rPr>
              <a:t>:=t</a:t>
            </a:r>
            <a:r>
              <a:rPr lang="en-US" altLang="zh-CN" sz="2000" baseline="-25000">
                <a:ea typeface="宋体" charset="-122"/>
              </a:rPr>
              <a:t>3</a:t>
            </a:r>
            <a:r>
              <a:rPr lang="en-US" altLang="zh-CN" sz="2000">
                <a:ea typeface="宋体" charset="-122"/>
              </a:rPr>
              <a:t>*t</a:t>
            </a:r>
            <a:r>
              <a:rPr lang="en-US" altLang="zh-CN" sz="2000" baseline="-25000">
                <a:ea typeface="宋体" charset="-122"/>
              </a:rPr>
              <a:t>6</a:t>
            </a:r>
            <a:endParaRPr lang="en-US" altLang="zh-CN" sz="2000">
              <a:ea typeface="宋体" charset="-122"/>
            </a:endParaRPr>
          </a:p>
          <a:p>
            <a:r>
              <a:rPr lang="en-US" altLang="zh-CN" sz="2000">
                <a:ea typeface="宋体" charset="-122"/>
              </a:rPr>
              <a:t>(10) t</a:t>
            </a:r>
            <a:r>
              <a:rPr lang="en-US" altLang="zh-CN" sz="2000" baseline="-25000">
                <a:ea typeface="宋体" charset="-122"/>
              </a:rPr>
              <a:t>8</a:t>
            </a:r>
            <a:r>
              <a:rPr lang="en-US" altLang="zh-CN" sz="2000">
                <a:ea typeface="宋体" charset="-122"/>
              </a:rPr>
              <a:t>:=prod+t</a:t>
            </a:r>
            <a:r>
              <a:rPr lang="en-US" altLang="zh-CN" sz="2000" baseline="-25000">
                <a:ea typeface="宋体" charset="-122"/>
              </a:rPr>
              <a:t>7</a:t>
            </a:r>
            <a:endParaRPr lang="en-US" altLang="zh-CN" sz="2000">
              <a:ea typeface="宋体" charset="-122"/>
            </a:endParaRPr>
          </a:p>
          <a:p>
            <a:r>
              <a:rPr lang="en-US" altLang="zh-CN" sz="2000">
                <a:ea typeface="宋体" charset="-122"/>
              </a:rPr>
              <a:t>(11) prod:=t</a:t>
            </a:r>
            <a:r>
              <a:rPr lang="en-US" altLang="zh-CN" sz="2000" baseline="-25000">
                <a:ea typeface="宋体" charset="-122"/>
              </a:rPr>
              <a:t>8</a:t>
            </a:r>
            <a:endParaRPr lang="en-US" altLang="zh-CN" sz="2000">
              <a:ea typeface="宋体" charset="-122"/>
            </a:endParaRPr>
          </a:p>
          <a:p>
            <a:r>
              <a:rPr lang="en-US" altLang="zh-CN" sz="2000">
                <a:ea typeface="宋体" charset="-122"/>
              </a:rPr>
              <a:t>(12) t</a:t>
            </a:r>
            <a:r>
              <a:rPr lang="en-US" altLang="zh-CN" sz="2000" baseline="-25000">
                <a:ea typeface="宋体" charset="-122"/>
              </a:rPr>
              <a:t>9</a:t>
            </a:r>
            <a:r>
              <a:rPr lang="en-US" altLang="zh-CN" sz="2000">
                <a:ea typeface="宋体" charset="-122"/>
              </a:rPr>
              <a:t>:=i+1</a:t>
            </a:r>
          </a:p>
          <a:p>
            <a:r>
              <a:rPr lang="en-US" altLang="zh-CN" sz="2000">
                <a:ea typeface="宋体" charset="-122"/>
              </a:rPr>
              <a:t>(13) i:=t</a:t>
            </a:r>
            <a:r>
              <a:rPr lang="en-US" altLang="zh-CN" sz="2000" baseline="-25000">
                <a:ea typeface="宋体" charset="-122"/>
              </a:rPr>
              <a:t>9</a:t>
            </a:r>
            <a:endParaRPr lang="en-US" altLang="zh-CN" sz="2000">
              <a:ea typeface="宋体" charset="-122"/>
            </a:endParaRPr>
          </a:p>
          <a:p>
            <a:r>
              <a:rPr lang="en-US" altLang="zh-CN" sz="2000">
                <a:ea typeface="宋体" charset="-122"/>
              </a:rPr>
              <a:t>(14) if   i&lt;=20 goto  B</a:t>
            </a:r>
            <a:r>
              <a:rPr lang="en-US" altLang="zh-CN" sz="2000" baseline="-25000">
                <a:ea typeface="宋体" charset="-122"/>
              </a:rPr>
              <a:t>2</a:t>
            </a:r>
          </a:p>
        </p:txBody>
      </p:sp>
      <p:sp>
        <p:nvSpPr>
          <p:cNvPr id="18" name="Rectangle 41"/>
          <p:cNvSpPr>
            <a:spLocks noChangeArrowheads="1"/>
          </p:cNvSpPr>
          <p:nvPr/>
        </p:nvSpPr>
        <p:spPr bwMode="auto">
          <a:xfrm>
            <a:off x="8205788" y="2362200"/>
            <a:ext cx="2524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2000" b="0">
                <a:solidFill>
                  <a:srgbClr val="000000"/>
                </a:solidFill>
                <a:ea typeface="宋体" charset="-122"/>
              </a:rPr>
              <a:t>B</a:t>
            </a:r>
            <a:r>
              <a:rPr lang="en-US" altLang="zh-CN" sz="2000" b="0" baseline="-25000">
                <a:solidFill>
                  <a:srgbClr val="000000"/>
                </a:solidFill>
                <a:ea typeface="宋体" charset="-122"/>
              </a:rPr>
              <a:t>2</a:t>
            </a:r>
            <a:endParaRPr lang="en-US" altLang="zh-CN" sz="2000" b="0">
              <a:solidFill>
                <a:srgbClr val="000000"/>
              </a:solidFill>
              <a:ea typeface="宋体" charset="-122"/>
            </a:endParaRPr>
          </a:p>
        </p:txBody>
      </p:sp>
      <p:cxnSp>
        <p:nvCxnSpPr>
          <p:cNvPr id="19" name="AutoShape 42"/>
          <p:cNvCxnSpPr>
            <a:cxnSpLocks noChangeShapeType="1"/>
            <a:stCxn id="16" idx="2"/>
            <a:endCxn id="17" idx="0"/>
          </p:cNvCxnSpPr>
          <p:nvPr/>
        </p:nvCxnSpPr>
        <p:spPr bwMode="auto">
          <a:xfrm>
            <a:off x="6781800" y="1930400"/>
            <a:ext cx="0" cy="508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/>
      <p:bldP spid="16" grpId="0" animBg="1"/>
      <p:bldP spid="17" grpId="0" animBg="1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0620B-6B26-43E2-A286-437209917E1B}" type="slidenum">
              <a:rPr lang="en-US" altLang="zh-CN" smtClean="0"/>
              <a:pPr/>
              <a:t>25</a:t>
            </a:fld>
            <a:endParaRPr lang="en-US" altLang="zh-CN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4876800" y="1066800"/>
            <a:ext cx="3376613" cy="5257800"/>
            <a:chOff x="3072" y="528"/>
            <a:chExt cx="2127" cy="3312"/>
          </a:xfrm>
        </p:grpSpPr>
        <p:sp>
          <p:nvSpPr>
            <p:cNvPr id="4" name="Arc 3"/>
            <p:cNvSpPr>
              <a:spLocks/>
            </p:cNvSpPr>
            <p:nvPr/>
          </p:nvSpPr>
          <p:spPr bwMode="auto">
            <a:xfrm>
              <a:off x="3072" y="1584"/>
              <a:ext cx="504" cy="2256"/>
            </a:xfrm>
            <a:custGeom>
              <a:avLst/>
              <a:gdLst>
                <a:gd name="T0" fmla="*/ 0 w 32842"/>
                <a:gd name="T1" fmla="*/ 0 h 43200"/>
                <a:gd name="T2" fmla="*/ 0 w 32842"/>
                <a:gd name="T3" fmla="*/ 0 h 43200"/>
                <a:gd name="T4" fmla="*/ 0 w 32842"/>
                <a:gd name="T5" fmla="*/ 0 h 43200"/>
                <a:gd name="T6" fmla="*/ 0 60000 65536"/>
                <a:gd name="T7" fmla="*/ 0 60000 65536"/>
                <a:gd name="T8" fmla="*/ 0 60000 65536"/>
                <a:gd name="T9" fmla="*/ 0 w 32842"/>
                <a:gd name="T10" fmla="*/ 0 h 43200"/>
                <a:gd name="T11" fmla="*/ 32842 w 3284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842" h="43200" fill="none" extrusionOk="0">
                  <a:moveTo>
                    <a:pt x="31670" y="40709"/>
                  </a:moveTo>
                  <a:cubicBezTo>
                    <a:pt x="28565" y="42345"/>
                    <a:pt x="2510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566" y="-1"/>
                    <a:pt x="29455" y="1091"/>
                    <a:pt x="32841" y="3156"/>
                  </a:cubicBezTo>
                </a:path>
                <a:path w="32842" h="43200" stroke="0" extrusionOk="0">
                  <a:moveTo>
                    <a:pt x="31670" y="40709"/>
                  </a:moveTo>
                  <a:cubicBezTo>
                    <a:pt x="28565" y="42345"/>
                    <a:pt x="2510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566" y="-1"/>
                    <a:pt x="29455" y="1091"/>
                    <a:pt x="32841" y="315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752" y="528"/>
              <a:ext cx="15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B</a:t>
              </a:r>
              <a:r>
                <a:rPr lang="en-US" altLang="zh-CN" sz="2000" baseline="-25000">
                  <a:solidFill>
                    <a:srgbClr val="000000"/>
                  </a:solidFill>
                  <a:ea typeface="宋体" charset="-122"/>
                </a:rPr>
                <a:t>1</a:t>
              </a:r>
              <a:endParaRPr lang="en-US" altLang="zh-CN" sz="20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3648" y="528"/>
              <a:ext cx="1056" cy="8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000" b="0">
                  <a:solidFill>
                    <a:srgbClr val="000000"/>
                  </a:solidFill>
                  <a:ea typeface="宋体" charset="-122"/>
                </a:rPr>
                <a:t> </a:t>
              </a:r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(1) prod:= 0</a:t>
              </a:r>
            </a:p>
            <a:p>
              <a:r>
                <a:rPr lang="en-US" altLang="zh-CN" sz="2000" b="0">
                  <a:solidFill>
                    <a:srgbClr val="000000"/>
                  </a:solidFill>
                  <a:ea typeface="宋体" charset="-122"/>
                </a:rPr>
                <a:t> </a:t>
              </a:r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(2) i:= 1</a:t>
              </a:r>
            </a:p>
            <a:p>
              <a:endParaRPr lang="en-US" altLang="zh-CN" sz="2000" b="0">
                <a:solidFill>
                  <a:srgbClr val="000000"/>
                </a:solidFill>
                <a:ea typeface="宋体" charset="-122"/>
              </a:endParaRPr>
            </a:p>
            <a:p>
              <a:endParaRPr lang="en-US" altLang="zh-CN" sz="2000" b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360" y="1748"/>
              <a:ext cx="1632" cy="19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000" b="0">
                  <a:ea typeface="宋体" charset="-122"/>
                </a:rPr>
                <a:t> </a:t>
              </a:r>
              <a:r>
                <a:rPr lang="en-US" altLang="zh-CN" sz="2000">
                  <a:ea typeface="宋体" charset="-122"/>
                </a:rPr>
                <a:t>(3) t</a:t>
              </a:r>
              <a:r>
                <a:rPr lang="en-US" altLang="zh-CN" sz="2000" baseline="-25000">
                  <a:ea typeface="宋体" charset="-122"/>
                </a:rPr>
                <a:t>1</a:t>
              </a:r>
              <a:r>
                <a:rPr lang="en-US" altLang="zh-CN" sz="2000">
                  <a:ea typeface="宋体" charset="-122"/>
                </a:rPr>
                <a:t>:=4*i</a:t>
              </a:r>
            </a:p>
            <a:p>
              <a:pPr>
                <a:spcBef>
                  <a:spcPct val="10000"/>
                </a:spcBef>
              </a:pPr>
              <a:r>
                <a:rPr lang="en-US" altLang="zh-CN" sz="2000">
                  <a:ea typeface="宋体" charset="-122"/>
                </a:rPr>
                <a:t> (4) t</a:t>
              </a:r>
              <a:r>
                <a:rPr lang="en-US" altLang="zh-CN" sz="2000" baseline="-25000">
                  <a:ea typeface="宋体" charset="-122"/>
                </a:rPr>
                <a:t>2</a:t>
              </a:r>
              <a:r>
                <a:rPr lang="en-US" altLang="zh-CN" sz="2000">
                  <a:ea typeface="宋体" charset="-122"/>
                </a:rPr>
                <a:t>:=a-4</a:t>
              </a:r>
            </a:p>
            <a:p>
              <a:pPr>
                <a:spcBef>
                  <a:spcPct val="10000"/>
                </a:spcBef>
              </a:pPr>
              <a:r>
                <a:rPr lang="en-US" altLang="zh-CN" sz="2000">
                  <a:ea typeface="宋体" charset="-122"/>
                </a:rPr>
                <a:t> (5) t</a:t>
              </a:r>
              <a:r>
                <a:rPr lang="en-US" altLang="zh-CN" sz="2000" baseline="-25000">
                  <a:ea typeface="宋体" charset="-122"/>
                </a:rPr>
                <a:t>3</a:t>
              </a:r>
              <a:r>
                <a:rPr lang="en-US" altLang="zh-CN" sz="2000">
                  <a:ea typeface="宋体" charset="-122"/>
                </a:rPr>
                <a:t>:=t</a:t>
              </a:r>
              <a:r>
                <a:rPr lang="en-US" altLang="zh-CN" sz="2000" baseline="-25000">
                  <a:ea typeface="宋体" charset="-122"/>
                </a:rPr>
                <a:t>2</a:t>
              </a:r>
              <a:r>
                <a:rPr lang="en-US" altLang="zh-CN" sz="2000">
                  <a:ea typeface="宋体" charset="-122"/>
                </a:rPr>
                <a:t>[t</a:t>
              </a:r>
              <a:r>
                <a:rPr lang="en-US" altLang="zh-CN" sz="2000" baseline="-25000">
                  <a:ea typeface="宋体" charset="-122"/>
                </a:rPr>
                <a:t>1</a:t>
              </a:r>
              <a:r>
                <a:rPr lang="en-US" altLang="zh-CN" sz="2000">
                  <a:ea typeface="宋体" charset="-122"/>
                </a:rPr>
                <a:t>]</a:t>
              </a:r>
            </a:p>
            <a:p>
              <a:pPr>
                <a:spcBef>
                  <a:spcPct val="10000"/>
                </a:spcBef>
              </a:pPr>
              <a:r>
                <a:rPr lang="en-US" altLang="zh-CN" sz="2000">
                  <a:ea typeface="宋体" charset="-122"/>
                </a:rPr>
                <a:t> (7) t</a:t>
              </a:r>
              <a:r>
                <a:rPr lang="en-US" altLang="zh-CN" sz="2000" baseline="-25000">
                  <a:ea typeface="宋体" charset="-122"/>
                </a:rPr>
                <a:t>5</a:t>
              </a:r>
              <a:r>
                <a:rPr lang="en-US" altLang="zh-CN" sz="2000">
                  <a:ea typeface="宋体" charset="-122"/>
                </a:rPr>
                <a:t>:=b-4</a:t>
              </a:r>
            </a:p>
            <a:p>
              <a:pPr>
                <a:spcBef>
                  <a:spcPct val="10000"/>
                </a:spcBef>
              </a:pPr>
              <a:r>
                <a:rPr lang="en-US" altLang="zh-CN" sz="2000">
                  <a:ea typeface="宋体" charset="-122"/>
                </a:rPr>
                <a:t> (8’) t</a:t>
              </a:r>
              <a:r>
                <a:rPr lang="en-US" altLang="zh-CN" sz="2000" baseline="-25000">
                  <a:ea typeface="宋体" charset="-122"/>
                </a:rPr>
                <a:t>6</a:t>
              </a:r>
              <a:r>
                <a:rPr lang="en-US" altLang="zh-CN" sz="2000">
                  <a:ea typeface="宋体" charset="-122"/>
                </a:rPr>
                <a:t>:=t</a:t>
              </a:r>
              <a:r>
                <a:rPr lang="en-US" altLang="zh-CN" sz="2000" baseline="-25000">
                  <a:ea typeface="宋体" charset="-122"/>
                </a:rPr>
                <a:t>5</a:t>
              </a:r>
              <a:r>
                <a:rPr lang="en-US" altLang="zh-CN" sz="2000">
                  <a:ea typeface="宋体" charset="-122"/>
                </a:rPr>
                <a:t>[t</a:t>
              </a:r>
              <a:r>
                <a:rPr lang="en-US" altLang="zh-CN" sz="2000" baseline="-25000">
                  <a:ea typeface="宋体" charset="-122"/>
                </a:rPr>
                <a:t>1</a:t>
              </a:r>
              <a:r>
                <a:rPr lang="en-US" altLang="zh-CN" sz="2000">
                  <a:ea typeface="宋体" charset="-122"/>
                </a:rPr>
                <a:t>]</a:t>
              </a:r>
            </a:p>
            <a:p>
              <a:pPr>
                <a:spcBef>
                  <a:spcPct val="10000"/>
                </a:spcBef>
              </a:pPr>
              <a:r>
                <a:rPr lang="en-US" altLang="zh-CN" sz="2000">
                  <a:ea typeface="宋体" charset="-122"/>
                </a:rPr>
                <a:t> (9) t</a:t>
              </a:r>
              <a:r>
                <a:rPr lang="en-US" altLang="zh-CN" sz="2000" baseline="-25000">
                  <a:ea typeface="宋体" charset="-122"/>
                </a:rPr>
                <a:t>7</a:t>
              </a:r>
              <a:r>
                <a:rPr lang="en-US" altLang="zh-CN" sz="2000">
                  <a:ea typeface="宋体" charset="-122"/>
                </a:rPr>
                <a:t>:=t</a:t>
              </a:r>
              <a:r>
                <a:rPr lang="en-US" altLang="zh-CN" sz="2000" baseline="-25000">
                  <a:ea typeface="宋体" charset="-122"/>
                </a:rPr>
                <a:t>3</a:t>
              </a:r>
              <a:r>
                <a:rPr lang="en-US" altLang="zh-CN" sz="2000">
                  <a:ea typeface="宋体" charset="-122"/>
                </a:rPr>
                <a:t>*t</a:t>
              </a:r>
              <a:r>
                <a:rPr lang="en-US" altLang="zh-CN" sz="2000" baseline="-25000">
                  <a:ea typeface="宋体" charset="-122"/>
                </a:rPr>
                <a:t>6</a:t>
              </a:r>
              <a:endParaRPr lang="en-US" altLang="zh-CN" sz="2000">
                <a:ea typeface="宋体" charset="-122"/>
              </a:endParaRPr>
            </a:p>
            <a:p>
              <a:pPr>
                <a:spcBef>
                  <a:spcPct val="10000"/>
                </a:spcBef>
              </a:pPr>
              <a:r>
                <a:rPr lang="en-US" altLang="zh-CN" sz="2000">
                  <a:ea typeface="宋体" charset="-122"/>
                </a:rPr>
                <a:t>(11’) prod:= prod+t</a:t>
              </a:r>
              <a:r>
                <a:rPr lang="en-US" altLang="zh-CN" sz="2000" baseline="-25000">
                  <a:ea typeface="宋体" charset="-122"/>
                </a:rPr>
                <a:t>7</a:t>
              </a:r>
              <a:endParaRPr lang="en-US" altLang="zh-CN" sz="2000">
                <a:ea typeface="宋体" charset="-122"/>
              </a:endParaRPr>
            </a:p>
            <a:p>
              <a:pPr>
                <a:spcBef>
                  <a:spcPct val="10000"/>
                </a:spcBef>
              </a:pPr>
              <a:r>
                <a:rPr lang="en-US" altLang="zh-CN" sz="2000">
                  <a:ea typeface="宋体" charset="-122"/>
                </a:rPr>
                <a:t>(13’) i:= i+1</a:t>
              </a:r>
            </a:p>
            <a:p>
              <a:pPr>
                <a:spcBef>
                  <a:spcPct val="10000"/>
                </a:spcBef>
              </a:pPr>
              <a:r>
                <a:rPr lang="en-US" altLang="zh-CN" sz="2000">
                  <a:ea typeface="宋体" charset="-122"/>
                </a:rPr>
                <a:t>(14) if i&lt;=20 goto B</a:t>
              </a:r>
              <a:r>
                <a:rPr lang="en-US" altLang="zh-CN" sz="2000" baseline="-25000">
                  <a:ea typeface="宋体" charset="-122"/>
                </a:rPr>
                <a:t>2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040" y="1776"/>
              <a:ext cx="15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B</a:t>
              </a:r>
              <a:r>
                <a:rPr lang="en-US" altLang="zh-CN" sz="2000" baseline="-25000">
                  <a:solidFill>
                    <a:srgbClr val="000000"/>
                  </a:solidFill>
                  <a:ea typeface="宋体" charset="-122"/>
                </a:rPr>
                <a:t>2</a:t>
              </a:r>
              <a:endParaRPr lang="en-US" altLang="zh-CN" sz="2000">
                <a:solidFill>
                  <a:srgbClr val="000000"/>
                </a:solidFill>
                <a:ea typeface="宋体" charset="-122"/>
              </a:endParaRPr>
            </a:p>
          </p:txBody>
        </p:sp>
        <p:cxnSp>
          <p:nvCxnSpPr>
            <p:cNvPr id="9" name="AutoShape 8"/>
            <p:cNvCxnSpPr>
              <a:cxnSpLocks noChangeShapeType="1"/>
              <a:stCxn id="6" idx="2"/>
            </p:cNvCxnSpPr>
            <p:nvPr/>
          </p:nvCxnSpPr>
          <p:spPr bwMode="auto">
            <a:xfrm>
              <a:off x="4176" y="1360"/>
              <a:ext cx="1" cy="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791200" y="17526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2000" b="0">
                <a:solidFill>
                  <a:srgbClr val="FF3300"/>
                </a:solidFill>
                <a:ea typeface="宋体" charset="-122"/>
              </a:rPr>
              <a:t>   </a:t>
            </a:r>
            <a:r>
              <a:rPr lang="en-US" altLang="zh-CN" sz="2000">
                <a:solidFill>
                  <a:srgbClr val="FF3300"/>
                </a:solidFill>
                <a:ea typeface="宋体" charset="-122"/>
              </a:rPr>
              <a:t>(4) t</a:t>
            </a:r>
            <a:r>
              <a:rPr lang="en-US" altLang="zh-CN" sz="2000" baseline="-25000">
                <a:solidFill>
                  <a:srgbClr val="FF3300"/>
                </a:solidFill>
                <a:ea typeface="宋体" charset="-122"/>
              </a:rPr>
              <a:t>2</a:t>
            </a:r>
            <a:r>
              <a:rPr lang="en-US" altLang="zh-CN" sz="2000">
                <a:solidFill>
                  <a:srgbClr val="FF3300"/>
                </a:solidFill>
                <a:ea typeface="宋体" charset="-122"/>
              </a:rPr>
              <a:t>:=a-4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791200" y="20574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2000" b="0">
                <a:solidFill>
                  <a:srgbClr val="FF3300"/>
                </a:solidFill>
                <a:ea typeface="宋体" charset="-122"/>
              </a:rPr>
              <a:t>   </a:t>
            </a:r>
            <a:r>
              <a:rPr lang="en-US" altLang="zh-CN" sz="2000">
                <a:solidFill>
                  <a:srgbClr val="FF3300"/>
                </a:solidFill>
                <a:ea typeface="宋体" charset="-122"/>
              </a:rPr>
              <a:t>(7) t</a:t>
            </a:r>
            <a:r>
              <a:rPr lang="en-US" altLang="zh-CN" sz="2000" baseline="-25000">
                <a:solidFill>
                  <a:srgbClr val="FF3300"/>
                </a:solidFill>
                <a:ea typeface="宋体" charset="-122"/>
              </a:rPr>
              <a:t>5</a:t>
            </a:r>
            <a:r>
              <a:rPr lang="en-US" altLang="zh-CN" sz="2000">
                <a:solidFill>
                  <a:srgbClr val="FF3300"/>
                </a:solidFill>
                <a:ea typeface="宋体" charset="-122"/>
              </a:rPr>
              <a:t>:=b-4</a:t>
            </a: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228600" y="152400"/>
            <a:ext cx="3848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CN" sz="2800">
                <a:latin typeface="宋体" charset="-122"/>
              </a:rPr>
              <a:t>B</a:t>
            </a:r>
            <a:r>
              <a:rPr lang="en-US" altLang="zh-CN" sz="2800" baseline="-25000">
                <a:latin typeface="宋体" charset="-122"/>
              </a:rPr>
              <a:t>2</a:t>
            </a:r>
            <a:r>
              <a:rPr lang="zh-CN" altLang="en-US" sz="2800">
                <a:latin typeface="宋体" charset="-122"/>
              </a:rPr>
              <a:t>块经删除公共表达式和删除死代码后：</a:t>
            </a:r>
          </a:p>
        </p:txBody>
      </p:sp>
      <p:sp>
        <p:nvSpPr>
          <p:cNvPr id="13" name="Rectangle 25"/>
          <p:cNvSpPr>
            <a:spLocks noChangeArrowheads="1"/>
          </p:cNvSpPr>
          <p:nvPr/>
        </p:nvSpPr>
        <p:spPr bwMode="auto">
          <a:xfrm>
            <a:off x="609600" y="1676400"/>
            <a:ext cx="2528888" cy="3200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(3) t</a:t>
            </a:r>
            <a:r>
              <a:rPr lang="en-US" altLang="zh-CN" sz="2000" baseline="-25000">
                <a:ea typeface="宋体" charset="-122"/>
              </a:rPr>
              <a:t>1</a:t>
            </a:r>
            <a:r>
              <a:rPr lang="en-US" altLang="zh-CN" sz="2000">
                <a:ea typeface="宋体" charset="-122"/>
              </a:rPr>
              <a:t>:=4*i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(4) t</a:t>
            </a:r>
            <a:r>
              <a:rPr lang="en-US" altLang="zh-CN" sz="2000" baseline="-25000">
                <a:ea typeface="宋体" charset="-122"/>
              </a:rPr>
              <a:t>2</a:t>
            </a:r>
            <a:r>
              <a:rPr lang="en-US" altLang="zh-CN" sz="2000">
                <a:ea typeface="宋体" charset="-122"/>
              </a:rPr>
              <a:t>:=a-4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(5) t</a:t>
            </a:r>
            <a:r>
              <a:rPr lang="en-US" altLang="zh-CN" sz="2000" baseline="-25000">
                <a:ea typeface="宋体" charset="-122"/>
              </a:rPr>
              <a:t>3</a:t>
            </a:r>
            <a:r>
              <a:rPr lang="en-US" altLang="zh-CN" sz="2000">
                <a:ea typeface="宋体" charset="-122"/>
              </a:rPr>
              <a:t>:=t</a:t>
            </a:r>
            <a:r>
              <a:rPr lang="en-US" altLang="zh-CN" sz="2000" baseline="-25000">
                <a:ea typeface="宋体" charset="-122"/>
              </a:rPr>
              <a:t>2</a:t>
            </a:r>
            <a:r>
              <a:rPr lang="en-US" altLang="zh-CN" sz="2000">
                <a:ea typeface="宋体" charset="-122"/>
              </a:rPr>
              <a:t>[t</a:t>
            </a:r>
            <a:r>
              <a:rPr lang="en-US" altLang="zh-CN" sz="2000" baseline="-25000">
                <a:ea typeface="宋体" charset="-122"/>
              </a:rPr>
              <a:t>1</a:t>
            </a:r>
            <a:r>
              <a:rPr lang="en-US" altLang="zh-CN" sz="2000">
                <a:ea typeface="宋体" charset="-122"/>
              </a:rPr>
              <a:t>]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(7) t</a:t>
            </a:r>
            <a:r>
              <a:rPr lang="en-US" altLang="zh-CN" sz="2000" baseline="-25000">
                <a:ea typeface="宋体" charset="-122"/>
              </a:rPr>
              <a:t>5</a:t>
            </a:r>
            <a:r>
              <a:rPr lang="en-US" altLang="zh-CN" sz="2000">
                <a:ea typeface="宋体" charset="-122"/>
              </a:rPr>
              <a:t>:=b-4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(8’) t</a:t>
            </a:r>
            <a:r>
              <a:rPr lang="en-US" altLang="zh-CN" sz="2000" baseline="-25000">
                <a:ea typeface="宋体" charset="-122"/>
              </a:rPr>
              <a:t>6</a:t>
            </a:r>
            <a:r>
              <a:rPr lang="en-US" altLang="zh-CN" sz="2000">
                <a:ea typeface="宋体" charset="-122"/>
              </a:rPr>
              <a:t>:=t</a:t>
            </a:r>
            <a:r>
              <a:rPr lang="en-US" altLang="zh-CN" sz="2000" baseline="-25000">
                <a:ea typeface="宋体" charset="-122"/>
              </a:rPr>
              <a:t>5</a:t>
            </a:r>
            <a:r>
              <a:rPr lang="en-US" altLang="zh-CN" sz="2000">
                <a:ea typeface="宋体" charset="-122"/>
              </a:rPr>
              <a:t>[t</a:t>
            </a:r>
            <a:r>
              <a:rPr lang="en-US" altLang="zh-CN" sz="2000" baseline="-25000">
                <a:ea typeface="宋体" charset="-122"/>
              </a:rPr>
              <a:t>1</a:t>
            </a:r>
            <a:r>
              <a:rPr lang="en-US" altLang="zh-CN" sz="2000">
                <a:ea typeface="宋体" charset="-122"/>
              </a:rPr>
              <a:t>]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 (9) t</a:t>
            </a:r>
            <a:r>
              <a:rPr lang="en-US" altLang="zh-CN" sz="2000" baseline="-25000">
                <a:ea typeface="宋体" charset="-122"/>
              </a:rPr>
              <a:t>7</a:t>
            </a:r>
            <a:r>
              <a:rPr lang="en-US" altLang="zh-CN" sz="2000">
                <a:ea typeface="宋体" charset="-122"/>
              </a:rPr>
              <a:t>:=t</a:t>
            </a:r>
            <a:r>
              <a:rPr lang="en-US" altLang="zh-CN" sz="2000" baseline="-25000">
                <a:ea typeface="宋体" charset="-122"/>
              </a:rPr>
              <a:t>3</a:t>
            </a:r>
            <a:r>
              <a:rPr lang="en-US" altLang="zh-CN" sz="2000">
                <a:ea typeface="宋体" charset="-122"/>
              </a:rPr>
              <a:t>*t</a:t>
            </a:r>
            <a:r>
              <a:rPr lang="en-US" altLang="zh-CN" sz="2000" baseline="-25000">
                <a:ea typeface="宋体" charset="-122"/>
              </a:rPr>
              <a:t>6</a:t>
            </a:r>
            <a:endParaRPr lang="en-US" altLang="zh-CN" sz="2000">
              <a:ea typeface="宋体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(11’) prod:= prod+t</a:t>
            </a:r>
            <a:r>
              <a:rPr lang="en-US" altLang="zh-CN" sz="2000" baseline="-25000">
                <a:ea typeface="宋体" charset="-122"/>
              </a:rPr>
              <a:t>7</a:t>
            </a:r>
            <a:endParaRPr lang="en-US" altLang="zh-CN" sz="2000">
              <a:ea typeface="宋体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(13’) i:= i+1</a:t>
            </a:r>
          </a:p>
          <a:p>
            <a:pPr>
              <a:spcBef>
                <a:spcPct val="10000"/>
              </a:spcBef>
            </a:pPr>
            <a:r>
              <a:rPr lang="en-US" altLang="zh-CN" sz="2000">
                <a:ea typeface="宋体" charset="-122"/>
              </a:rPr>
              <a:t>(14) if i&lt;=20 goto B</a:t>
            </a:r>
            <a:r>
              <a:rPr lang="en-US" altLang="zh-CN" sz="2000" baseline="-25000">
                <a:ea typeface="宋体" charset="-122"/>
              </a:rPr>
              <a:t>2</a:t>
            </a:r>
          </a:p>
        </p:txBody>
      </p:sp>
      <p:sp>
        <p:nvSpPr>
          <p:cNvPr id="14" name="Line 27"/>
          <p:cNvSpPr>
            <a:spLocks noChangeShapeType="1"/>
          </p:cNvSpPr>
          <p:nvPr/>
        </p:nvSpPr>
        <p:spPr bwMode="auto">
          <a:xfrm>
            <a:off x="5562600" y="3581400"/>
            <a:ext cx="1600200" cy="0"/>
          </a:xfrm>
          <a:prstGeom prst="line">
            <a:avLst/>
          </a:prstGeom>
          <a:noFill/>
          <a:ln w="38100" cmpd="dbl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28"/>
          <p:cNvSpPr>
            <a:spLocks noChangeArrowheads="1"/>
          </p:cNvSpPr>
          <p:nvPr/>
        </p:nvSpPr>
        <p:spPr bwMode="auto">
          <a:xfrm>
            <a:off x="7010400" y="3048000"/>
            <a:ext cx="1981200" cy="381000"/>
          </a:xfrm>
          <a:prstGeom prst="wedgeRectCallout">
            <a:avLst>
              <a:gd name="adj1" fmla="val -56889"/>
              <a:gd name="adj2" fmla="val 91667"/>
            </a:avLst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zh-CN" altLang="en-US" sz="1800" b="0">
                <a:latin typeface="宋体" charset="-122"/>
                <a:ea typeface="宋体" charset="-122"/>
              </a:rPr>
              <a:t>代码外提到循环外</a:t>
            </a:r>
          </a:p>
        </p:txBody>
      </p:sp>
      <p:sp>
        <p:nvSpPr>
          <p:cNvPr id="16" name="Line 29"/>
          <p:cNvSpPr>
            <a:spLocks noChangeShapeType="1"/>
          </p:cNvSpPr>
          <p:nvPr/>
        </p:nvSpPr>
        <p:spPr bwMode="auto">
          <a:xfrm>
            <a:off x="5562600" y="4267200"/>
            <a:ext cx="1600200" cy="0"/>
          </a:xfrm>
          <a:prstGeom prst="line">
            <a:avLst/>
          </a:prstGeom>
          <a:noFill/>
          <a:ln w="38100" cmpd="dbl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30"/>
          <p:cNvSpPr>
            <a:spLocks noChangeArrowheads="1"/>
          </p:cNvSpPr>
          <p:nvPr/>
        </p:nvSpPr>
        <p:spPr bwMode="auto">
          <a:xfrm>
            <a:off x="7010400" y="3733800"/>
            <a:ext cx="1981200" cy="381000"/>
          </a:xfrm>
          <a:prstGeom prst="wedgeRectCallout">
            <a:avLst>
              <a:gd name="adj1" fmla="val -56889"/>
              <a:gd name="adj2" fmla="val 91667"/>
            </a:avLst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zh-CN" altLang="en-US" sz="1800" b="0">
                <a:latin typeface="宋体" charset="-122"/>
                <a:ea typeface="宋体" charset="-122"/>
              </a:rPr>
              <a:t>代码外提到循环外</a:t>
            </a:r>
          </a:p>
        </p:txBody>
      </p:sp>
      <p:sp>
        <p:nvSpPr>
          <p:cNvPr id="18" name="Rectangle 31"/>
          <p:cNvSpPr>
            <a:spLocks noChangeArrowheads="1"/>
          </p:cNvSpPr>
          <p:nvPr/>
        </p:nvSpPr>
        <p:spPr bwMode="auto">
          <a:xfrm>
            <a:off x="4419600" y="152400"/>
            <a:ext cx="4292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zh-CN" altLang="en-US" sz="2800" dirty="0">
                <a:latin typeface="宋体" charset="-122"/>
              </a:rPr>
              <a:t>对</a:t>
            </a:r>
            <a:r>
              <a:rPr lang="en-US" altLang="zh-CN" sz="2800" dirty="0">
                <a:latin typeface="宋体" charset="-122"/>
              </a:rPr>
              <a:t>B</a:t>
            </a:r>
            <a:r>
              <a:rPr lang="en-US" altLang="zh-CN" sz="2800" baseline="-25000" dirty="0">
                <a:latin typeface="宋体" charset="-122"/>
              </a:rPr>
              <a:t>2</a:t>
            </a:r>
            <a:r>
              <a:rPr lang="zh-CN" altLang="en-US" sz="2800" dirty="0">
                <a:latin typeface="宋体" charset="-122"/>
              </a:rPr>
              <a:t>块进行代码外提：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  <p:bldP spid="12" grpId="0" autoUpdateAnimBg="0"/>
      <p:bldP spid="13" grpId="0" animBg="1" autoUpdateAnimBg="0"/>
      <p:bldP spid="14" grpId="0" animBg="1"/>
      <p:bldP spid="15" grpId="0" animBg="1" autoUpdateAnimBg="0"/>
      <p:bldP spid="16" grpId="0" animBg="1"/>
      <p:bldP spid="17" grpId="0" animBg="1" autoUpdateAnimBg="0"/>
      <p:bldP spid="1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0D345-2E6C-40E0-AFAC-334F98096741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10.4.3 </a:t>
            </a:r>
            <a:r>
              <a:rPr lang="zh-CN" altLang="en-US" dirty="0" smtClean="0"/>
              <a:t>削弱</a:t>
            </a:r>
            <a:r>
              <a:rPr lang="zh-CN" altLang="en-US" dirty="0"/>
              <a:t>计算强度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将当前运算类型代之以需要较少执行时间的运算类型的优化方法</a:t>
            </a:r>
            <a:r>
              <a:rPr lang="zh-CN" altLang="en-US" dirty="0" smtClean="0">
                <a:latin typeface="宋体" pitchFamily="2" charset="-122"/>
              </a:rPr>
              <a:t>。</a:t>
            </a:r>
            <a:endParaRPr lang="zh-CN" altLang="en-US" dirty="0">
              <a:latin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</a:rPr>
              <a:t>大多数计算机上乘法运算比加法运算需要更多的执行时间。</a:t>
            </a:r>
          </a:p>
          <a:p>
            <a:r>
              <a:rPr lang="zh-CN" altLang="en-US" dirty="0">
                <a:latin typeface="宋体" pitchFamily="2" charset="-122"/>
              </a:rPr>
              <a:t>如可用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</a:t>
            </a:r>
            <a:r>
              <a:rPr lang="en-US" altLang="zh-CN" dirty="0">
                <a:latin typeface="宋体" pitchFamily="2" charset="-122"/>
              </a:rPr>
              <a:t>+</a:t>
            </a:r>
            <a:r>
              <a:rPr lang="en-US" altLang="zh-CN" dirty="0">
                <a:latin typeface="宋体" pitchFamily="2" charset="-122"/>
                <a:sym typeface="Symbol" pitchFamily="18" charset="2"/>
              </a:rPr>
              <a:t></a:t>
            </a:r>
            <a:r>
              <a:rPr lang="zh-CN" altLang="en-US" dirty="0">
                <a:latin typeface="宋体" pitchFamily="2" charset="-122"/>
              </a:rPr>
              <a:t>代替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</a:t>
            </a:r>
            <a:r>
              <a:rPr lang="zh-CN" altLang="en-US" dirty="0">
                <a:latin typeface="宋体" pitchFamily="2" charset="-122"/>
              </a:rPr>
              <a:t>*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</a:t>
            </a:r>
            <a:r>
              <a:rPr lang="zh-CN" altLang="en-US" dirty="0">
                <a:latin typeface="宋体" pitchFamily="2" charset="-122"/>
              </a:rPr>
              <a:t>，则可节省许多时间，特别是当这种替代发生在循环中时更是如此。</a:t>
            </a: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4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4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例如：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28BE5-2B6B-4C5B-B83E-ECB17168EBD4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33400" y="1143000"/>
            <a:ext cx="3657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en-US" altLang="zh-CN" sz="2800" dirty="0">
                <a:latin typeface="黑体" pitchFamily="2" charset="-122"/>
              </a:rPr>
              <a:t>B</a:t>
            </a:r>
            <a:r>
              <a:rPr lang="en-US" altLang="zh-CN" sz="2800" baseline="-25000" dirty="0">
                <a:latin typeface="黑体" pitchFamily="2" charset="-122"/>
              </a:rPr>
              <a:t>2</a:t>
            </a:r>
            <a:r>
              <a:rPr lang="zh-CN" altLang="en-US" sz="2800" dirty="0">
                <a:latin typeface="黑体" pitchFamily="2" charset="-122"/>
              </a:rPr>
              <a:t>块中每循环一次</a:t>
            </a:r>
            <a:r>
              <a:rPr lang="en-US" altLang="zh-CN" sz="2800" dirty="0" err="1">
                <a:latin typeface="黑体" pitchFamily="2" charset="-122"/>
              </a:rPr>
              <a:t>i</a:t>
            </a:r>
            <a:r>
              <a:rPr lang="zh-CN" altLang="en-US" sz="2800" dirty="0">
                <a:latin typeface="黑体" pitchFamily="2" charset="-122"/>
              </a:rPr>
              <a:t>的值增加</a:t>
            </a:r>
            <a:r>
              <a:rPr lang="en-US" altLang="zh-CN" sz="2800" dirty="0">
                <a:latin typeface="黑体" pitchFamily="2" charset="-122"/>
              </a:rPr>
              <a:t>1</a:t>
            </a:r>
            <a:r>
              <a:rPr lang="zh-CN" altLang="en-US" sz="2800" dirty="0">
                <a:latin typeface="黑体" pitchFamily="2" charset="-122"/>
              </a:rPr>
              <a:t>，</a:t>
            </a:r>
            <a:r>
              <a:rPr lang="en-US" altLang="zh-CN" sz="2800" dirty="0">
                <a:latin typeface="黑体" pitchFamily="2" charset="-122"/>
              </a:rPr>
              <a:t>t</a:t>
            </a:r>
            <a:r>
              <a:rPr lang="en-US" altLang="zh-CN" sz="2800" baseline="-25000" dirty="0">
                <a:latin typeface="黑体" pitchFamily="2" charset="-122"/>
              </a:rPr>
              <a:t>1</a:t>
            </a:r>
            <a:r>
              <a:rPr lang="zh-CN" altLang="en-US" sz="2800" dirty="0">
                <a:latin typeface="黑体" pitchFamily="2" charset="-122"/>
              </a:rPr>
              <a:t>的值始终与</a:t>
            </a:r>
            <a:r>
              <a:rPr lang="en-US" altLang="zh-CN" sz="2800" dirty="0" err="1">
                <a:latin typeface="黑体" pitchFamily="2" charset="-122"/>
              </a:rPr>
              <a:t>i</a:t>
            </a:r>
            <a:r>
              <a:rPr lang="zh-CN" altLang="en-US" sz="2800" dirty="0">
                <a:latin typeface="黑体" pitchFamily="2" charset="-122"/>
              </a:rPr>
              <a:t>保持着线性关系，每循环一次值增加</a:t>
            </a:r>
            <a:r>
              <a:rPr lang="en-US" altLang="zh-CN" sz="2800" dirty="0">
                <a:latin typeface="黑体" pitchFamily="2" charset="-122"/>
              </a:rPr>
              <a:t>4</a:t>
            </a:r>
            <a:r>
              <a:rPr lang="zh-CN" altLang="en-US" sz="2800" dirty="0">
                <a:latin typeface="黑体" pitchFamily="2" charset="-122"/>
              </a:rPr>
              <a:t>。因此可以把循环中计算</a:t>
            </a:r>
            <a:r>
              <a:rPr lang="en-US" altLang="zh-CN" sz="2800" dirty="0">
                <a:latin typeface="黑体" pitchFamily="2" charset="-122"/>
              </a:rPr>
              <a:t>t</a:t>
            </a:r>
            <a:r>
              <a:rPr lang="en-US" altLang="zh-CN" sz="2800" baseline="-25000" dirty="0">
                <a:latin typeface="黑体" pitchFamily="2" charset="-122"/>
              </a:rPr>
              <a:t>1</a:t>
            </a:r>
            <a:r>
              <a:rPr lang="zh-CN" altLang="en-US" sz="2800" dirty="0">
                <a:latin typeface="黑体" pitchFamily="2" charset="-122"/>
              </a:rPr>
              <a:t>值的乘运算，变换成在循环前进行一次乘运算，而在循环中进行加法运算</a:t>
            </a:r>
            <a:r>
              <a:rPr lang="zh-CN" altLang="en-US" sz="2800" dirty="0">
                <a:latin typeface="宋体" charset="-122"/>
              </a:rPr>
              <a:t>。</a:t>
            </a:r>
          </a:p>
        </p:txBody>
      </p:sp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5105400" y="609600"/>
            <a:ext cx="3452813" cy="5562600"/>
            <a:chOff x="3360" y="240"/>
            <a:chExt cx="2175" cy="3504"/>
          </a:xfrm>
        </p:grpSpPr>
        <p:sp>
          <p:nvSpPr>
            <p:cNvPr id="13" name="Arc 5"/>
            <p:cNvSpPr>
              <a:spLocks/>
            </p:cNvSpPr>
            <p:nvPr/>
          </p:nvSpPr>
          <p:spPr bwMode="auto">
            <a:xfrm>
              <a:off x="3360" y="1776"/>
              <a:ext cx="548" cy="1968"/>
            </a:xfrm>
            <a:custGeom>
              <a:avLst/>
              <a:gdLst>
                <a:gd name="T0" fmla="*/ 0 w 35687"/>
                <a:gd name="T1" fmla="*/ 0 h 43200"/>
                <a:gd name="T2" fmla="*/ 0 w 35687"/>
                <a:gd name="T3" fmla="*/ 0 h 43200"/>
                <a:gd name="T4" fmla="*/ 0 w 35687"/>
                <a:gd name="T5" fmla="*/ 0 h 43200"/>
                <a:gd name="T6" fmla="*/ 0 60000 65536"/>
                <a:gd name="T7" fmla="*/ 0 60000 65536"/>
                <a:gd name="T8" fmla="*/ 0 60000 65536"/>
                <a:gd name="T9" fmla="*/ 0 w 35687"/>
                <a:gd name="T10" fmla="*/ 0 h 43200"/>
                <a:gd name="T11" fmla="*/ 35687 w 3568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687" h="43200" fill="none" extrusionOk="0">
                  <a:moveTo>
                    <a:pt x="35687" y="37974"/>
                  </a:moveTo>
                  <a:cubicBezTo>
                    <a:pt x="31768" y="41345"/>
                    <a:pt x="2676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566" y="-1"/>
                    <a:pt x="29455" y="1091"/>
                    <a:pt x="32841" y="3156"/>
                  </a:cubicBezTo>
                </a:path>
                <a:path w="35687" h="43200" stroke="0" extrusionOk="0">
                  <a:moveTo>
                    <a:pt x="35687" y="37974"/>
                  </a:moveTo>
                  <a:cubicBezTo>
                    <a:pt x="31768" y="41345"/>
                    <a:pt x="2676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566" y="-1"/>
                    <a:pt x="29455" y="1091"/>
                    <a:pt x="32841" y="315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5088" y="240"/>
              <a:ext cx="15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B</a:t>
              </a:r>
              <a:r>
                <a:rPr lang="en-US" altLang="zh-CN" sz="2000" baseline="-25000">
                  <a:solidFill>
                    <a:srgbClr val="000000"/>
                  </a:solidFill>
                  <a:ea typeface="宋体" charset="-122"/>
                </a:rPr>
                <a:t>1</a:t>
              </a:r>
              <a:endParaRPr lang="en-US" altLang="zh-CN" sz="20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3936" y="240"/>
              <a:ext cx="1056" cy="1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000" b="0">
                  <a:solidFill>
                    <a:srgbClr val="000000"/>
                  </a:solidFill>
                  <a:ea typeface="宋体" charset="-122"/>
                </a:rPr>
                <a:t> </a:t>
              </a:r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(1) prod:= 0</a:t>
              </a:r>
            </a:p>
            <a:p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 (2) i:= 1</a:t>
              </a:r>
            </a:p>
            <a:p>
              <a:r>
                <a:rPr lang="en-US" altLang="zh-CN" sz="2000">
                  <a:ea typeface="宋体" charset="-122"/>
                </a:rPr>
                <a:t> (4) t</a:t>
              </a:r>
              <a:r>
                <a:rPr lang="en-US" altLang="zh-CN" sz="2000" baseline="-25000">
                  <a:ea typeface="宋体" charset="-122"/>
                </a:rPr>
                <a:t>2</a:t>
              </a:r>
              <a:r>
                <a:rPr lang="en-US" altLang="zh-CN" sz="2000">
                  <a:ea typeface="宋体" charset="-122"/>
                </a:rPr>
                <a:t>:=a-4</a:t>
              </a:r>
            </a:p>
            <a:p>
              <a:r>
                <a:rPr lang="en-US" altLang="zh-CN" sz="2000">
                  <a:ea typeface="宋体" charset="-122"/>
                </a:rPr>
                <a:t> (7) t</a:t>
              </a:r>
              <a:r>
                <a:rPr lang="en-US" altLang="zh-CN" sz="2000" baseline="-25000">
                  <a:ea typeface="宋体" charset="-122"/>
                </a:rPr>
                <a:t>5</a:t>
              </a:r>
              <a:r>
                <a:rPr lang="en-US" altLang="zh-CN" sz="2000">
                  <a:ea typeface="宋体" charset="-122"/>
                </a:rPr>
                <a:t>:=b-4</a:t>
              </a:r>
            </a:p>
            <a:p>
              <a:endParaRPr lang="en-US" altLang="zh-CN" sz="20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3648" y="1920"/>
              <a:ext cx="1632" cy="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000" b="0">
                  <a:ea typeface="宋体" charset="-122"/>
                </a:rPr>
                <a:t> </a:t>
              </a:r>
              <a:r>
                <a:rPr lang="en-US" altLang="zh-CN" sz="2000">
                  <a:ea typeface="宋体" charset="-122"/>
                </a:rPr>
                <a:t>(3) t</a:t>
              </a:r>
              <a:r>
                <a:rPr lang="en-US" altLang="zh-CN" sz="2000" baseline="-25000">
                  <a:ea typeface="宋体" charset="-122"/>
                </a:rPr>
                <a:t>1</a:t>
              </a:r>
              <a:r>
                <a:rPr lang="en-US" altLang="zh-CN" sz="2000">
                  <a:ea typeface="宋体" charset="-122"/>
                </a:rPr>
                <a:t>:=4*i</a:t>
              </a:r>
            </a:p>
            <a:p>
              <a:r>
                <a:rPr lang="en-US" altLang="zh-CN" sz="2000">
                  <a:ea typeface="宋体" charset="-122"/>
                </a:rPr>
                <a:t> (5) t</a:t>
              </a:r>
              <a:r>
                <a:rPr lang="en-US" altLang="zh-CN" sz="2000" baseline="-25000">
                  <a:ea typeface="宋体" charset="-122"/>
                </a:rPr>
                <a:t>3</a:t>
              </a:r>
              <a:r>
                <a:rPr lang="en-US" altLang="zh-CN" sz="2000">
                  <a:ea typeface="宋体" charset="-122"/>
                </a:rPr>
                <a:t>:=t</a:t>
              </a:r>
              <a:r>
                <a:rPr lang="en-US" altLang="zh-CN" sz="2000" baseline="-25000">
                  <a:ea typeface="宋体" charset="-122"/>
                </a:rPr>
                <a:t>2</a:t>
              </a:r>
              <a:r>
                <a:rPr lang="en-US" altLang="zh-CN" sz="2000">
                  <a:ea typeface="宋体" charset="-122"/>
                </a:rPr>
                <a:t>[t</a:t>
              </a:r>
              <a:r>
                <a:rPr lang="en-US" altLang="zh-CN" sz="2000" baseline="-25000">
                  <a:ea typeface="宋体" charset="-122"/>
                </a:rPr>
                <a:t>1</a:t>
              </a:r>
              <a:r>
                <a:rPr lang="en-US" altLang="zh-CN" sz="2000">
                  <a:ea typeface="宋体" charset="-122"/>
                </a:rPr>
                <a:t>]</a:t>
              </a:r>
            </a:p>
            <a:p>
              <a:r>
                <a:rPr lang="en-US" altLang="zh-CN" sz="2000">
                  <a:ea typeface="宋体" charset="-122"/>
                </a:rPr>
                <a:t> (8’) t</a:t>
              </a:r>
              <a:r>
                <a:rPr lang="en-US" altLang="zh-CN" sz="2000" baseline="-25000">
                  <a:ea typeface="宋体" charset="-122"/>
                </a:rPr>
                <a:t>6</a:t>
              </a:r>
              <a:r>
                <a:rPr lang="en-US" altLang="zh-CN" sz="2000">
                  <a:ea typeface="宋体" charset="-122"/>
                </a:rPr>
                <a:t>:=t</a:t>
              </a:r>
              <a:r>
                <a:rPr lang="en-US" altLang="zh-CN" sz="2000" baseline="-25000">
                  <a:ea typeface="宋体" charset="-122"/>
                </a:rPr>
                <a:t>5</a:t>
              </a:r>
              <a:r>
                <a:rPr lang="en-US" altLang="zh-CN" sz="2000">
                  <a:ea typeface="宋体" charset="-122"/>
                </a:rPr>
                <a:t>[t</a:t>
              </a:r>
              <a:r>
                <a:rPr lang="en-US" altLang="zh-CN" sz="2000" baseline="-25000">
                  <a:ea typeface="宋体" charset="-122"/>
                </a:rPr>
                <a:t>1</a:t>
              </a:r>
              <a:r>
                <a:rPr lang="en-US" altLang="zh-CN" sz="2000">
                  <a:ea typeface="宋体" charset="-122"/>
                </a:rPr>
                <a:t>]</a:t>
              </a:r>
            </a:p>
            <a:p>
              <a:r>
                <a:rPr lang="en-US" altLang="zh-CN" sz="2000">
                  <a:ea typeface="宋体" charset="-122"/>
                </a:rPr>
                <a:t> (9) t</a:t>
              </a:r>
              <a:r>
                <a:rPr lang="en-US" altLang="zh-CN" sz="2000" baseline="-25000">
                  <a:ea typeface="宋体" charset="-122"/>
                </a:rPr>
                <a:t>7</a:t>
              </a:r>
              <a:r>
                <a:rPr lang="en-US" altLang="zh-CN" sz="2000">
                  <a:ea typeface="宋体" charset="-122"/>
                </a:rPr>
                <a:t>:=t</a:t>
              </a:r>
              <a:r>
                <a:rPr lang="en-US" altLang="zh-CN" sz="2000" baseline="-25000">
                  <a:ea typeface="宋体" charset="-122"/>
                </a:rPr>
                <a:t>3</a:t>
              </a:r>
              <a:r>
                <a:rPr lang="en-US" altLang="zh-CN" sz="2000">
                  <a:ea typeface="宋体" charset="-122"/>
                </a:rPr>
                <a:t>*t</a:t>
              </a:r>
              <a:r>
                <a:rPr lang="en-US" altLang="zh-CN" sz="2000" baseline="-25000">
                  <a:ea typeface="宋体" charset="-122"/>
                </a:rPr>
                <a:t>6</a:t>
              </a:r>
              <a:endParaRPr lang="en-US" altLang="zh-CN" sz="2000">
                <a:ea typeface="宋体" charset="-122"/>
              </a:endParaRPr>
            </a:p>
            <a:p>
              <a:r>
                <a:rPr lang="en-US" altLang="zh-CN" sz="2000">
                  <a:ea typeface="宋体" charset="-122"/>
                </a:rPr>
                <a:t>(11’) prod:=</a:t>
              </a:r>
              <a:r>
                <a:rPr lang="en-US" altLang="zh-CN" sz="2000" baseline="-25000">
                  <a:ea typeface="宋体" charset="-122"/>
                </a:rPr>
                <a:t> </a:t>
              </a:r>
              <a:r>
                <a:rPr lang="en-US" altLang="zh-CN" sz="2000">
                  <a:ea typeface="宋体" charset="-122"/>
                </a:rPr>
                <a:t>prod+t</a:t>
              </a:r>
              <a:r>
                <a:rPr lang="en-US" altLang="zh-CN" sz="2000" baseline="-25000">
                  <a:ea typeface="宋体" charset="-122"/>
                </a:rPr>
                <a:t>7</a:t>
              </a:r>
              <a:endParaRPr lang="en-US" altLang="zh-CN" sz="2000">
                <a:ea typeface="宋体" charset="-122"/>
              </a:endParaRPr>
            </a:p>
            <a:p>
              <a:r>
                <a:rPr lang="en-US" altLang="zh-CN" sz="2000">
                  <a:ea typeface="宋体" charset="-122"/>
                </a:rPr>
                <a:t>(13’) i:=i+1</a:t>
              </a:r>
            </a:p>
            <a:p>
              <a:endParaRPr lang="en-US" altLang="zh-CN" sz="2000">
                <a:solidFill>
                  <a:srgbClr val="FF3300"/>
                </a:solidFill>
                <a:ea typeface="宋体" charset="-122"/>
              </a:endParaRPr>
            </a:p>
            <a:p>
              <a:r>
                <a:rPr lang="en-US" altLang="zh-CN" sz="2000">
                  <a:ea typeface="宋体" charset="-122"/>
                </a:rPr>
                <a:t>(14) if  i&lt;=20 goto B</a:t>
              </a:r>
              <a:r>
                <a:rPr lang="en-US" altLang="zh-CN" sz="2000" baseline="-25000">
                  <a:ea typeface="宋体" charset="-122"/>
                </a:rPr>
                <a:t>2</a:t>
              </a:r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5376" y="1920"/>
              <a:ext cx="15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B</a:t>
              </a:r>
              <a:r>
                <a:rPr lang="en-US" altLang="zh-CN" sz="2000" baseline="-25000">
                  <a:solidFill>
                    <a:srgbClr val="000000"/>
                  </a:solidFill>
                  <a:ea typeface="宋体" charset="-122"/>
                </a:rPr>
                <a:t>2</a:t>
              </a:r>
              <a:endParaRPr lang="en-US" altLang="zh-CN" sz="2000">
                <a:solidFill>
                  <a:srgbClr val="000000"/>
                </a:solidFill>
                <a:ea typeface="宋体" charset="-122"/>
              </a:endParaRPr>
            </a:p>
          </p:txBody>
        </p:sp>
        <p:cxnSp>
          <p:nvCxnSpPr>
            <p:cNvPr id="18" name="AutoShape 10"/>
            <p:cNvCxnSpPr>
              <a:cxnSpLocks noChangeShapeType="1"/>
              <a:stCxn id="15" idx="2"/>
              <a:endCxn id="16" idx="0"/>
            </p:cNvCxnSpPr>
            <p:nvPr/>
          </p:nvCxnSpPr>
          <p:spPr bwMode="auto">
            <a:xfrm>
              <a:off x="4464" y="1264"/>
              <a:ext cx="0" cy="65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5638800" y="3505200"/>
            <a:ext cx="1600200" cy="0"/>
          </a:xfrm>
          <a:prstGeom prst="line">
            <a:avLst/>
          </a:prstGeom>
          <a:noFill/>
          <a:ln w="38100" cmpd="dbl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6019800" y="18288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2000" b="0">
                <a:solidFill>
                  <a:srgbClr val="FF3300"/>
                </a:solidFill>
                <a:ea typeface="宋体" charset="-122"/>
              </a:rPr>
              <a:t>   </a:t>
            </a:r>
            <a:r>
              <a:rPr lang="en-US" altLang="zh-CN" sz="2000">
                <a:solidFill>
                  <a:srgbClr val="FF3300"/>
                </a:solidFill>
                <a:ea typeface="宋体" charset="-122"/>
              </a:rPr>
              <a:t>(3) t</a:t>
            </a:r>
            <a:r>
              <a:rPr lang="en-US" altLang="zh-CN" sz="2000" baseline="-25000">
                <a:solidFill>
                  <a:srgbClr val="FF3300"/>
                </a:solidFill>
                <a:ea typeface="宋体" charset="-122"/>
              </a:rPr>
              <a:t>1</a:t>
            </a:r>
            <a:r>
              <a:rPr lang="en-US" altLang="zh-CN" sz="2000">
                <a:solidFill>
                  <a:srgbClr val="FF3300"/>
                </a:solidFill>
                <a:ea typeface="宋体" charset="-122"/>
              </a:rPr>
              <a:t>:=4*i</a:t>
            </a: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638800" y="51054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2000" b="0">
                <a:solidFill>
                  <a:srgbClr val="FF3300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rgbClr val="FF3300"/>
                </a:solidFill>
                <a:ea typeface="宋体" charset="-122"/>
              </a:rPr>
              <a:t>(3’) t</a:t>
            </a:r>
            <a:r>
              <a:rPr lang="en-US" altLang="zh-CN" sz="2000" baseline="-25000">
                <a:solidFill>
                  <a:srgbClr val="FF3300"/>
                </a:solidFill>
                <a:ea typeface="宋体" charset="-122"/>
              </a:rPr>
              <a:t>1</a:t>
            </a:r>
            <a:r>
              <a:rPr lang="en-US" altLang="zh-CN" sz="2000">
                <a:solidFill>
                  <a:srgbClr val="FF3300"/>
                </a:solidFill>
                <a:ea typeface="宋体" charset="-122"/>
              </a:rPr>
              <a:t>:=t</a:t>
            </a:r>
            <a:r>
              <a:rPr lang="en-US" altLang="zh-CN" sz="2000" baseline="-25000">
                <a:solidFill>
                  <a:srgbClr val="FF3300"/>
                </a:solidFill>
                <a:ea typeface="宋体" charset="-122"/>
              </a:rPr>
              <a:t>1</a:t>
            </a:r>
            <a:r>
              <a:rPr lang="en-US" altLang="zh-CN" sz="2000">
                <a:solidFill>
                  <a:srgbClr val="FF3300"/>
                </a:solidFill>
                <a:ea typeface="宋体" charset="-122"/>
              </a:rPr>
              <a:t>+4</a:t>
            </a:r>
          </a:p>
        </p:txBody>
      </p:sp>
    </p:spTree>
    <p:extLst>
      <p:ext uri="{BB962C8B-B14F-4D97-AF65-F5344CB8AC3E}">
        <p14:creationId xmlns:p14="http://schemas.microsoft.com/office/powerpoint/2010/main" val="24030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9" grpId="0" animBg="1"/>
      <p:bldP spid="20" grpId="0" autoUpdateAnimBg="0"/>
      <p:bldP spid="2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00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669925"/>
          </a:xfrm>
        </p:spPr>
        <p:txBody>
          <a:bodyPr/>
          <a:lstStyle/>
          <a:p>
            <a:r>
              <a:rPr lang="en-US" altLang="zh-CN" dirty="0" smtClean="0">
                <a:latin typeface="宋体" pitchFamily="2" charset="-122"/>
              </a:rPr>
              <a:t>10.4.4 </a:t>
            </a:r>
            <a:r>
              <a:rPr lang="zh-CN" altLang="en-US" dirty="0" smtClean="0">
                <a:latin typeface="宋体" pitchFamily="2" charset="-122"/>
              </a:rPr>
              <a:t>删除归纳变量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9329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206375" y="1133746"/>
            <a:ext cx="8551863" cy="5221018"/>
          </a:xfrm>
          <a:noFill/>
          <a:ln/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如果循环中对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只有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唯一的形如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i:=i+c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的赋值，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并且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循环不变量，则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循环中的基本归纳变量。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循环中的一个基本归纳变量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循环中的定值总可以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化归为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同一线性函数，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j:=c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*i+c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都是循环不变量，则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归纳变量，并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同族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通常，一个基本归纳变量除用于其自身的递归定值外，往往只用于计算其他归纳变量的值、以及用来控制循环的进行。</a:t>
            </a:r>
            <a:endParaRPr kumimoji="0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9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9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9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2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B200C-1E8B-49BF-B6C3-E713183A52EB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</a:rPr>
              <a:t>删除归纳变量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zh-CN" altLang="en-US" dirty="0" smtClean="0">
                <a:latin typeface="宋体" pitchFamily="2" charset="-122"/>
              </a:rPr>
              <a:t>续</a:t>
            </a:r>
            <a:r>
              <a:rPr lang="en-US" altLang="zh-CN" dirty="0" smtClean="0">
                <a:latin typeface="宋体" pitchFamily="2" charset="-122"/>
              </a:rPr>
              <a:t>)</a:t>
            </a:r>
            <a:endParaRPr lang="zh-CN" altLang="zh-CN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06515" y="1133745"/>
            <a:ext cx="4114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0000"/>
              <a:buFont typeface="Monotype Sorts" pitchFamily="2" charset="2"/>
              <a:buChar char="n"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当循环中含有归纳变量时，可视情况删除其中的一个或几个，以减少存在的个数。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0000"/>
              <a:buFont typeface="Monotype Sorts" pitchFamily="2" charset="2"/>
              <a:buChar char="n"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例如：在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B</a:t>
            </a:r>
            <a:r>
              <a:rPr kumimoji="1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2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块中，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0000"/>
              <a:buFont typeface="Wingdings" pitchFamily="2" charset="2"/>
              <a:buChar char="u"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无论在循环前和循环中，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i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t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1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的值始终保持着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t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1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=4*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i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的线性关系，所以把循环控制条件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i≤20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变换成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t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1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≤80,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对整个程序来说，其运行结果是一样的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0000"/>
              <a:buFont typeface="Wingdings" pitchFamily="2" charset="2"/>
              <a:buChar char="u"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i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t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1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是一组归纳变量，在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B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2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块中可以删除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i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-122"/>
              <a:ea typeface="+mn-ea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5112060" y="998730"/>
            <a:ext cx="3529013" cy="5410200"/>
            <a:chOff x="3360" y="240"/>
            <a:chExt cx="2223" cy="3408"/>
          </a:xfrm>
        </p:grpSpPr>
        <p:sp>
          <p:nvSpPr>
            <p:cNvPr id="8" name="Arc 5"/>
            <p:cNvSpPr>
              <a:spLocks/>
            </p:cNvSpPr>
            <p:nvPr/>
          </p:nvSpPr>
          <p:spPr bwMode="auto">
            <a:xfrm>
              <a:off x="3360" y="1872"/>
              <a:ext cx="548" cy="1776"/>
            </a:xfrm>
            <a:custGeom>
              <a:avLst/>
              <a:gdLst>
                <a:gd name="T0" fmla="*/ 0 w 35687"/>
                <a:gd name="T1" fmla="*/ 0 h 43200"/>
                <a:gd name="T2" fmla="*/ 0 w 35687"/>
                <a:gd name="T3" fmla="*/ 0 h 43200"/>
                <a:gd name="T4" fmla="*/ 0 w 35687"/>
                <a:gd name="T5" fmla="*/ 0 h 43200"/>
                <a:gd name="T6" fmla="*/ 0 60000 65536"/>
                <a:gd name="T7" fmla="*/ 0 60000 65536"/>
                <a:gd name="T8" fmla="*/ 0 60000 65536"/>
                <a:gd name="T9" fmla="*/ 0 w 35687"/>
                <a:gd name="T10" fmla="*/ 0 h 43200"/>
                <a:gd name="T11" fmla="*/ 35687 w 3568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687" h="43200" fill="none" extrusionOk="0">
                  <a:moveTo>
                    <a:pt x="35687" y="37974"/>
                  </a:moveTo>
                  <a:cubicBezTo>
                    <a:pt x="31768" y="41345"/>
                    <a:pt x="2676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566" y="-1"/>
                    <a:pt x="29455" y="1091"/>
                    <a:pt x="32841" y="3156"/>
                  </a:cubicBezTo>
                </a:path>
                <a:path w="35687" h="43200" stroke="0" extrusionOk="0">
                  <a:moveTo>
                    <a:pt x="35687" y="37974"/>
                  </a:moveTo>
                  <a:cubicBezTo>
                    <a:pt x="31768" y="41345"/>
                    <a:pt x="2676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566" y="-1"/>
                    <a:pt x="29455" y="1091"/>
                    <a:pt x="32841" y="315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5088" y="240"/>
              <a:ext cx="15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B</a:t>
              </a:r>
              <a:r>
                <a:rPr lang="en-US" altLang="zh-CN" sz="2000" baseline="-25000">
                  <a:solidFill>
                    <a:srgbClr val="000000"/>
                  </a:solidFill>
                  <a:ea typeface="宋体" charset="-122"/>
                </a:rPr>
                <a:t>1</a:t>
              </a:r>
              <a:endParaRPr lang="en-US" altLang="zh-CN" sz="20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3984" y="240"/>
              <a:ext cx="1056" cy="1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000" b="0">
                  <a:solidFill>
                    <a:srgbClr val="000000"/>
                  </a:solidFill>
                  <a:ea typeface="宋体" charset="-122"/>
                </a:rPr>
                <a:t> </a:t>
              </a:r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(1) prod:= 0</a:t>
              </a:r>
            </a:p>
            <a:p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 (2) i:= 1</a:t>
              </a:r>
            </a:p>
            <a:p>
              <a:r>
                <a:rPr lang="en-US" altLang="zh-CN" sz="2000">
                  <a:ea typeface="宋体" charset="-122"/>
                </a:rPr>
                <a:t> (4) t</a:t>
              </a:r>
              <a:r>
                <a:rPr lang="en-US" altLang="zh-CN" sz="2000" baseline="-25000">
                  <a:ea typeface="宋体" charset="-122"/>
                </a:rPr>
                <a:t>2</a:t>
              </a:r>
              <a:r>
                <a:rPr lang="en-US" altLang="zh-CN" sz="2000">
                  <a:ea typeface="宋体" charset="-122"/>
                </a:rPr>
                <a:t>:=a-4</a:t>
              </a:r>
            </a:p>
            <a:p>
              <a:r>
                <a:rPr lang="en-US" altLang="zh-CN" sz="2000">
                  <a:ea typeface="宋体" charset="-122"/>
                </a:rPr>
                <a:t> (7) t</a:t>
              </a:r>
              <a:r>
                <a:rPr lang="en-US" altLang="zh-CN" sz="2000" baseline="-25000">
                  <a:ea typeface="宋体" charset="-122"/>
                </a:rPr>
                <a:t>5</a:t>
              </a:r>
              <a:r>
                <a:rPr lang="en-US" altLang="zh-CN" sz="2000">
                  <a:ea typeface="宋体" charset="-122"/>
                </a:rPr>
                <a:t>:=b-4</a:t>
              </a:r>
            </a:p>
            <a:p>
              <a:r>
                <a:rPr lang="en-US" altLang="zh-CN" sz="2000">
                  <a:solidFill>
                    <a:srgbClr val="FF3300"/>
                  </a:solidFill>
                  <a:ea typeface="宋体" charset="-122"/>
                </a:rPr>
                <a:t> </a:t>
              </a:r>
              <a:r>
                <a:rPr lang="en-US" altLang="zh-CN" sz="2000">
                  <a:ea typeface="宋体" charset="-122"/>
                </a:rPr>
                <a:t>(3) t</a:t>
              </a:r>
              <a:r>
                <a:rPr lang="en-US" altLang="zh-CN" sz="2000" baseline="-25000">
                  <a:ea typeface="宋体" charset="-122"/>
                </a:rPr>
                <a:t>1</a:t>
              </a:r>
              <a:r>
                <a:rPr lang="en-US" altLang="zh-CN" sz="2000">
                  <a:ea typeface="宋体" charset="-122"/>
                </a:rPr>
                <a:t>:=4*i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3648" y="2016"/>
              <a:ext cx="1728" cy="1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000" b="0">
                  <a:ea typeface="宋体" charset="-122"/>
                </a:rPr>
                <a:t> </a:t>
              </a:r>
              <a:r>
                <a:rPr lang="en-US" altLang="zh-CN" sz="2000">
                  <a:ea typeface="宋体" charset="-122"/>
                </a:rPr>
                <a:t>(5) t</a:t>
              </a:r>
              <a:r>
                <a:rPr lang="en-US" altLang="zh-CN" sz="2000" baseline="-25000">
                  <a:ea typeface="宋体" charset="-122"/>
                </a:rPr>
                <a:t>3</a:t>
              </a:r>
              <a:r>
                <a:rPr lang="en-US" altLang="zh-CN" sz="2000">
                  <a:ea typeface="宋体" charset="-122"/>
                </a:rPr>
                <a:t>:=t</a:t>
              </a:r>
              <a:r>
                <a:rPr lang="en-US" altLang="zh-CN" sz="2000" baseline="-25000">
                  <a:ea typeface="宋体" charset="-122"/>
                </a:rPr>
                <a:t>2</a:t>
              </a:r>
              <a:r>
                <a:rPr lang="en-US" altLang="zh-CN" sz="2000">
                  <a:ea typeface="宋体" charset="-122"/>
                </a:rPr>
                <a:t>[t</a:t>
              </a:r>
              <a:r>
                <a:rPr lang="en-US" altLang="zh-CN" sz="2000" baseline="-25000">
                  <a:ea typeface="宋体" charset="-122"/>
                </a:rPr>
                <a:t>1</a:t>
              </a:r>
              <a:r>
                <a:rPr lang="en-US" altLang="zh-CN" sz="2000">
                  <a:ea typeface="宋体" charset="-122"/>
                </a:rPr>
                <a:t>]</a:t>
              </a:r>
            </a:p>
            <a:p>
              <a:r>
                <a:rPr lang="en-US" altLang="zh-CN" sz="2000">
                  <a:ea typeface="宋体" charset="-122"/>
                </a:rPr>
                <a:t> (8) t</a:t>
              </a:r>
              <a:r>
                <a:rPr lang="en-US" altLang="zh-CN" sz="2000" baseline="-25000">
                  <a:ea typeface="宋体" charset="-122"/>
                </a:rPr>
                <a:t>6</a:t>
              </a:r>
              <a:r>
                <a:rPr lang="en-US" altLang="zh-CN" sz="2000">
                  <a:ea typeface="宋体" charset="-122"/>
                </a:rPr>
                <a:t>:=t</a:t>
              </a:r>
              <a:r>
                <a:rPr lang="en-US" altLang="zh-CN" sz="2000" baseline="-25000">
                  <a:ea typeface="宋体" charset="-122"/>
                </a:rPr>
                <a:t>5</a:t>
              </a:r>
              <a:r>
                <a:rPr lang="en-US" altLang="zh-CN" sz="2000">
                  <a:ea typeface="宋体" charset="-122"/>
                </a:rPr>
                <a:t>[t</a:t>
              </a:r>
              <a:r>
                <a:rPr lang="en-US" altLang="zh-CN" sz="2000" baseline="-25000">
                  <a:ea typeface="宋体" charset="-122"/>
                </a:rPr>
                <a:t>1</a:t>
              </a:r>
              <a:r>
                <a:rPr lang="en-US" altLang="zh-CN" sz="2000">
                  <a:ea typeface="宋体" charset="-122"/>
                </a:rPr>
                <a:t>]</a:t>
              </a:r>
            </a:p>
            <a:p>
              <a:r>
                <a:rPr lang="en-US" altLang="zh-CN" sz="2000">
                  <a:ea typeface="宋体" charset="-122"/>
                </a:rPr>
                <a:t> (9) t</a:t>
              </a:r>
              <a:r>
                <a:rPr lang="en-US" altLang="zh-CN" sz="2000" baseline="-25000">
                  <a:ea typeface="宋体" charset="-122"/>
                </a:rPr>
                <a:t>7</a:t>
              </a:r>
              <a:r>
                <a:rPr lang="en-US" altLang="zh-CN" sz="2000">
                  <a:ea typeface="宋体" charset="-122"/>
                </a:rPr>
                <a:t>:=t</a:t>
              </a:r>
              <a:r>
                <a:rPr lang="en-US" altLang="zh-CN" sz="2000" baseline="-25000">
                  <a:ea typeface="宋体" charset="-122"/>
                </a:rPr>
                <a:t>3</a:t>
              </a:r>
              <a:r>
                <a:rPr lang="en-US" altLang="zh-CN" sz="2000">
                  <a:ea typeface="宋体" charset="-122"/>
                </a:rPr>
                <a:t>*t</a:t>
              </a:r>
              <a:r>
                <a:rPr lang="en-US" altLang="zh-CN" sz="2000" baseline="-25000">
                  <a:ea typeface="宋体" charset="-122"/>
                </a:rPr>
                <a:t>6</a:t>
              </a:r>
              <a:endParaRPr lang="en-US" altLang="zh-CN" sz="2000">
                <a:ea typeface="宋体" charset="-122"/>
              </a:endParaRPr>
            </a:p>
            <a:p>
              <a:r>
                <a:rPr lang="en-US" altLang="zh-CN" sz="2000">
                  <a:ea typeface="宋体" charset="-122"/>
                </a:rPr>
                <a:t>(11) prod:=</a:t>
              </a:r>
              <a:r>
                <a:rPr lang="en-US" altLang="zh-CN" sz="2000" baseline="-25000">
                  <a:ea typeface="宋体" charset="-122"/>
                </a:rPr>
                <a:t> </a:t>
              </a:r>
              <a:r>
                <a:rPr lang="en-US" altLang="zh-CN" sz="2000">
                  <a:ea typeface="宋体" charset="-122"/>
                </a:rPr>
                <a:t>prod+t</a:t>
              </a:r>
              <a:r>
                <a:rPr lang="en-US" altLang="zh-CN" sz="2000" baseline="-25000">
                  <a:ea typeface="宋体" charset="-122"/>
                </a:rPr>
                <a:t>7</a:t>
              </a:r>
              <a:endParaRPr lang="en-US" altLang="zh-CN" sz="2000">
                <a:ea typeface="宋体" charset="-122"/>
              </a:endParaRPr>
            </a:p>
            <a:p>
              <a:r>
                <a:rPr lang="en-US" altLang="zh-CN" sz="2000">
                  <a:ea typeface="宋体" charset="-122"/>
                </a:rPr>
                <a:t>(13) i:=i+1</a:t>
              </a:r>
            </a:p>
            <a:p>
              <a:r>
                <a:rPr lang="en-US" altLang="zh-CN" sz="2000">
                  <a:ea typeface="宋体" charset="-122"/>
                </a:rPr>
                <a:t>(3’) t</a:t>
              </a:r>
              <a:r>
                <a:rPr lang="en-US" altLang="zh-CN" sz="2000" baseline="-25000">
                  <a:ea typeface="宋体" charset="-122"/>
                </a:rPr>
                <a:t>1</a:t>
              </a:r>
              <a:r>
                <a:rPr lang="en-US" altLang="zh-CN" sz="2000">
                  <a:ea typeface="宋体" charset="-122"/>
                </a:rPr>
                <a:t>:=t</a:t>
              </a:r>
              <a:r>
                <a:rPr lang="en-US" altLang="zh-CN" sz="2000" baseline="-25000">
                  <a:ea typeface="宋体" charset="-122"/>
                </a:rPr>
                <a:t>1</a:t>
              </a:r>
              <a:r>
                <a:rPr lang="en-US" altLang="zh-CN" sz="2000">
                  <a:ea typeface="宋体" charset="-122"/>
                </a:rPr>
                <a:t>+4</a:t>
              </a:r>
            </a:p>
            <a:p>
              <a:r>
                <a:rPr lang="en-US" altLang="zh-CN" sz="2000">
                  <a:ea typeface="宋体" charset="-122"/>
                </a:rPr>
                <a:t>(14) if   i&lt;=20  goto  B2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5424" y="2016"/>
              <a:ext cx="15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B</a:t>
              </a:r>
              <a:r>
                <a:rPr lang="en-US" altLang="zh-CN" sz="2000" baseline="-25000">
                  <a:solidFill>
                    <a:srgbClr val="000000"/>
                  </a:solidFill>
                  <a:ea typeface="宋体" charset="-122"/>
                </a:rPr>
                <a:t>2</a:t>
              </a:r>
              <a:endParaRPr lang="en-US" altLang="zh-CN" sz="2000">
                <a:solidFill>
                  <a:srgbClr val="000000"/>
                </a:solidFill>
                <a:ea typeface="宋体" charset="-122"/>
              </a:endParaRPr>
            </a:p>
          </p:txBody>
        </p:sp>
        <p:cxnSp>
          <p:nvCxnSpPr>
            <p:cNvPr id="13" name="AutoShape 10"/>
            <p:cNvCxnSpPr>
              <a:cxnSpLocks noChangeShapeType="1"/>
              <a:stCxn id="10" idx="2"/>
              <a:endCxn id="11" idx="0"/>
            </p:cNvCxnSpPr>
            <p:nvPr/>
          </p:nvCxnSpPr>
          <p:spPr bwMode="auto">
            <a:xfrm>
              <a:off x="4512" y="1264"/>
              <a:ext cx="0" cy="75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378885" y="5708843"/>
            <a:ext cx="838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2000" b="0">
                <a:solidFill>
                  <a:srgbClr val="FF3300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rgbClr val="FF3300"/>
                </a:solidFill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FF3300"/>
                </a:solidFill>
                <a:ea typeface="宋体" charset="-122"/>
              </a:rPr>
              <a:t>1</a:t>
            </a:r>
            <a:r>
              <a:rPr lang="en-US" altLang="zh-CN" sz="2000">
                <a:solidFill>
                  <a:srgbClr val="FF3300"/>
                </a:solidFill>
                <a:ea typeface="宋体" charset="-122"/>
              </a:rPr>
              <a:t>&lt;=80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645460" y="5265930"/>
            <a:ext cx="1600200" cy="0"/>
          </a:xfrm>
          <a:prstGeom prst="line">
            <a:avLst/>
          </a:prstGeom>
          <a:noFill/>
          <a:ln w="38100" cmpd="dbl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D645E-169E-4FBA-BD69-7B30DA3FC697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4325" y="1219200"/>
            <a:ext cx="8326438" cy="5089525"/>
          </a:xfrm>
        </p:spPr>
        <p:txBody>
          <a:bodyPr/>
          <a:lstStyle/>
          <a:p>
            <a:r>
              <a:rPr lang="zh-CN" altLang="en-US" dirty="0">
                <a:latin typeface="宋体" pitchFamily="2" charset="-122"/>
              </a:rPr>
              <a:t>代码优化程序的任务</a:t>
            </a:r>
          </a:p>
          <a:p>
            <a:pPr lvl="1"/>
            <a:r>
              <a:rPr lang="zh-CN" altLang="en-US" dirty="0" smtClean="0">
                <a:latin typeface="宋体" pitchFamily="2" charset="-122"/>
              </a:rPr>
              <a:t>对中间代码或目标代码进行等价变换，使变换后的代码质量更高。</a:t>
            </a:r>
            <a:endParaRPr lang="zh-CN" altLang="en-US" dirty="0">
              <a:latin typeface="宋体" pitchFamily="2" charset="-122"/>
            </a:endParaRPr>
          </a:p>
          <a:p>
            <a:r>
              <a:rPr lang="zh-CN" altLang="en-US" dirty="0" smtClean="0">
                <a:latin typeface="宋体" pitchFamily="2" charset="-122"/>
              </a:rPr>
              <a:t>对代码优化</a:t>
            </a:r>
            <a:r>
              <a:rPr lang="zh-CN" altLang="en-US" dirty="0">
                <a:latin typeface="宋体" pitchFamily="2" charset="-122"/>
              </a:rPr>
              <a:t>程序的要求</a:t>
            </a:r>
          </a:p>
          <a:p>
            <a:pPr lvl="1"/>
            <a:r>
              <a:rPr lang="zh-CN" altLang="en-US" dirty="0">
                <a:latin typeface="宋体" pitchFamily="2" charset="-122"/>
              </a:rPr>
              <a:t>等价变换</a:t>
            </a:r>
          </a:p>
          <a:p>
            <a:pPr lvl="1"/>
            <a:r>
              <a:rPr lang="zh-CN" altLang="en-US" dirty="0">
                <a:latin typeface="宋体" pitchFamily="2" charset="-122"/>
              </a:rPr>
              <a:t>提高目标代码的执行速度</a:t>
            </a:r>
          </a:p>
          <a:p>
            <a:pPr lvl="1"/>
            <a:r>
              <a:rPr lang="zh-CN" altLang="en-US" dirty="0">
                <a:latin typeface="宋体" pitchFamily="2" charset="-122"/>
              </a:rPr>
              <a:t>减少目标代码占用的</a:t>
            </a:r>
            <a:r>
              <a:rPr lang="zh-CN" altLang="en-US" dirty="0" smtClean="0">
                <a:latin typeface="宋体" pitchFamily="2" charset="-122"/>
              </a:rPr>
              <a:t>空间</a:t>
            </a:r>
          </a:p>
        </p:txBody>
      </p:sp>
      <p:sp>
        <p:nvSpPr>
          <p:cNvPr id="395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</a:t>
            </a:r>
            <a:r>
              <a:rPr lang="zh-CN" altLang="en-US" dirty="0" smtClean="0"/>
              <a:t>代码优化</a:t>
            </a:r>
            <a:r>
              <a:rPr lang="zh-CN" altLang="en-US" dirty="0"/>
              <a:t>概述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5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95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95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95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5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6" grpId="0" uiExpand="1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28BE5-2B6B-4C5B-B83E-ECB17168EBD4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609600" y="76200"/>
            <a:ext cx="3581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dirty="0">
                <a:solidFill>
                  <a:srgbClr val="FF0000"/>
                </a:solidFill>
                <a:latin typeface="黑体" pitchFamily="2" charset="-122"/>
              </a:rPr>
              <a:t>对</a:t>
            </a:r>
            <a:r>
              <a:rPr lang="en-US" altLang="zh-CN" sz="4000" dirty="0">
                <a:solidFill>
                  <a:srgbClr val="FF0000"/>
                </a:solidFill>
                <a:latin typeface="黑体" pitchFamily="2" charset="-122"/>
              </a:rPr>
              <a:t>B</a:t>
            </a:r>
            <a:r>
              <a:rPr lang="en-US" altLang="zh-CN" sz="4000" baseline="-25000" dirty="0">
                <a:solidFill>
                  <a:srgbClr val="FF0000"/>
                </a:solidFill>
                <a:latin typeface="黑体" pitchFamily="2" charset="-122"/>
              </a:rPr>
              <a:t>1</a:t>
            </a:r>
            <a:r>
              <a:rPr lang="zh-CN" altLang="en-US" sz="4000" dirty="0">
                <a:solidFill>
                  <a:srgbClr val="FF0000"/>
                </a:solidFill>
                <a:latin typeface="黑体" pitchFamily="2" charset="-122"/>
              </a:rPr>
              <a:t>进行优化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09600" y="1295400"/>
            <a:ext cx="4648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70000"/>
              <a:buFont typeface="Monotype Sorts" pitchFamily="2" charset="2"/>
              <a:buChar char="n"/>
            </a:pPr>
            <a:r>
              <a:rPr lang="zh-CN" altLang="en-US" sz="2800" dirty="0">
                <a:latin typeface="黑体" pitchFamily="2" charset="-122"/>
              </a:rPr>
              <a:t>常数传播</a:t>
            </a:r>
          </a:p>
          <a:p>
            <a:pPr marL="742950" lvl="1" indent="-28575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</a:pPr>
            <a:r>
              <a:rPr lang="en-US" altLang="zh-CN" dirty="0">
                <a:latin typeface="黑体" pitchFamily="2" charset="-122"/>
              </a:rPr>
              <a:t>(2)</a:t>
            </a:r>
            <a:r>
              <a:rPr lang="zh-CN" altLang="en-US" dirty="0">
                <a:latin typeface="黑体" pitchFamily="2" charset="-122"/>
              </a:rPr>
              <a:t>中，</a:t>
            </a:r>
            <a:r>
              <a:rPr lang="en-US" altLang="zh-CN" dirty="0" err="1"/>
              <a:t>i</a:t>
            </a:r>
            <a:r>
              <a:rPr lang="zh-CN" altLang="en-US" dirty="0"/>
              <a:t>赋值为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(4)</a:t>
            </a:r>
            <a:r>
              <a:rPr lang="zh-CN" altLang="en-US" dirty="0"/>
              <a:t>和</a:t>
            </a:r>
            <a:r>
              <a:rPr lang="en-US" altLang="zh-CN" dirty="0"/>
              <a:t>(7)</a:t>
            </a:r>
            <a:r>
              <a:rPr lang="zh-CN" altLang="en-US" dirty="0"/>
              <a:t>没有改变</a:t>
            </a:r>
            <a:r>
              <a:rPr lang="en-US" altLang="zh-CN" dirty="0" err="1"/>
              <a:t>i</a:t>
            </a:r>
            <a:r>
              <a:rPr lang="zh-CN" altLang="en-US" dirty="0"/>
              <a:t>的值，因此</a:t>
            </a:r>
            <a:r>
              <a:rPr lang="en-US" altLang="zh-CN" dirty="0"/>
              <a:t>(3)</a:t>
            </a:r>
            <a:r>
              <a:rPr lang="zh-CN" altLang="en-US" dirty="0"/>
              <a:t>中</a:t>
            </a:r>
            <a:r>
              <a:rPr lang="en-US" altLang="zh-CN" dirty="0"/>
              <a:t>4*</a:t>
            </a:r>
            <a:r>
              <a:rPr lang="en-US" altLang="zh-CN" dirty="0" err="1"/>
              <a:t>i</a:t>
            </a:r>
            <a:r>
              <a:rPr lang="zh-CN" altLang="en-US" dirty="0"/>
              <a:t>的值为</a:t>
            </a:r>
            <a:r>
              <a:rPr lang="en-US" altLang="zh-CN" dirty="0"/>
              <a:t>4</a:t>
            </a:r>
          </a:p>
        </p:txBody>
      </p:sp>
      <p:grpSp>
        <p:nvGrpSpPr>
          <p:cNvPr id="16" name="Group 4"/>
          <p:cNvGrpSpPr>
            <a:grpSpLocks/>
          </p:cNvGrpSpPr>
          <p:nvPr/>
        </p:nvGrpSpPr>
        <p:grpSpPr bwMode="auto">
          <a:xfrm>
            <a:off x="5334000" y="685800"/>
            <a:ext cx="3529013" cy="5257800"/>
            <a:chOff x="3360" y="432"/>
            <a:chExt cx="2223" cy="3312"/>
          </a:xfrm>
        </p:grpSpPr>
        <p:sp>
          <p:nvSpPr>
            <p:cNvPr id="17" name="Arc 5"/>
            <p:cNvSpPr>
              <a:spLocks/>
            </p:cNvSpPr>
            <p:nvPr/>
          </p:nvSpPr>
          <p:spPr bwMode="auto">
            <a:xfrm>
              <a:off x="3360" y="2160"/>
              <a:ext cx="548" cy="1584"/>
            </a:xfrm>
            <a:custGeom>
              <a:avLst/>
              <a:gdLst>
                <a:gd name="T0" fmla="*/ 0 w 35687"/>
                <a:gd name="T1" fmla="*/ 0 h 43200"/>
                <a:gd name="T2" fmla="*/ 0 w 35687"/>
                <a:gd name="T3" fmla="*/ 0 h 43200"/>
                <a:gd name="T4" fmla="*/ 0 w 35687"/>
                <a:gd name="T5" fmla="*/ 0 h 43200"/>
                <a:gd name="T6" fmla="*/ 0 60000 65536"/>
                <a:gd name="T7" fmla="*/ 0 60000 65536"/>
                <a:gd name="T8" fmla="*/ 0 60000 65536"/>
                <a:gd name="T9" fmla="*/ 0 w 35687"/>
                <a:gd name="T10" fmla="*/ 0 h 43200"/>
                <a:gd name="T11" fmla="*/ 35687 w 3568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687" h="43200" fill="none" extrusionOk="0">
                  <a:moveTo>
                    <a:pt x="35687" y="37974"/>
                  </a:moveTo>
                  <a:cubicBezTo>
                    <a:pt x="31768" y="41345"/>
                    <a:pt x="2676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566" y="-1"/>
                    <a:pt x="29455" y="1091"/>
                    <a:pt x="32841" y="3156"/>
                  </a:cubicBezTo>
                </a:path>
                <a:path w="35687" h="43200" stroke="0" extrusionOk="0">
                  <a:moveTo>
                    <a:pt x="35687" y="37974"/>
                  </a:moveTo>
                  <a:cubicBezTo>
                    <a:pt x="31768" y="41345"/>
                    <a:pt x="2676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566" y="-1"/>
                    <a:pt x="29455" y="1091"/>
                    <a:pt x="32841" y="315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5088" y="432"/>
              <a:ext cx="15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B</a:t>
              </a:r>
              <a:r>
                <a:rPr lang="en-US" altLang="zh-CN" sz="2000" baseline="-25000">
                  <a:solidFill>
                    <a:srgbClr val="000000"/>
                  </a:solidFill>
                  <a:ea typeface="宋体" charset="-122"/>
                </a:rPr>
                <a:t>1</a:t>
              </a:r>
              <a:endParaRPr lang="en-US" altLang="zh-CN" sz="20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3984" y="432"/>
              <a:ext cx="1056" cy="1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000" b="0">
                  <a:solidFill>
                    <a:srgbClr val="000000"/>
                  </a:solidFill>
                  <a:ea typeface="宋体" charset="-122"/>
                </a:rPr>
                <a:t> </a:t>
              </a:r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(1) prod:= 0</a:t>
              </a:r>
            </a:p>
            <a:p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 (2) i:= 1</a:t>
              </a:r>
            </a:p>
            <a:p>
              <a:r>
                <a:rPr lang="en-US" altLang="zh-CN" sz="2000">
                  <a:ea typeface="宋体" charset="-122"/>
                </a:rPr>
                <a:t> (4) t</a:t>
              </a:r>
              <a:r>
                <a:rPr lang="en-US" altLang="zh-CN" sz="2000" baseline="-25000">
                  <a:ea typeface="宋体" charset="-122"/>
                </a:rPr>
                <a:t>2</a:t>
              </a:r>
              <a:r>
                <a:rPr lang="en-US" altLang="zh-CN" sz="2000">
                  <a:ea typeface="宋体" charset="-122"/>
                </a:rPr>
                <a:t>:=a-4</a:t>
              </a:r>
            </a:p>
            <a:p>
              <a:r>
                <a:rPr lang="en-US" altLang="zh-CN" sz="2000">
                  <a:ea typeface="宋体" charset="-122"/>
                </a:rPr>
                <a:t> (7) t</a:t>
              </a:r>
              <a:r>
                <a:rPr lang="en-US" altLang="zh-CN" sz="2000" baseline="-25000">
                  <a:ea typeface="宋体" charset="-122"/>
                </a:rPr>
                <a:t>5</a:t>
              </a:r>
              <a:r>
                <a:rPr lang="en-US" altLang="zh-CN" sz="2000">
                  <a:ea typeface="宋体" charset="-122"/>
                </a:rPr>
                <a:t>:=b-4</a:t>
              </a:r>
            </a:p>
            <a:p>
              <a:r>
                <a:rPr lang="en-US" altLang="zh-CN" sz="2000">
                  <a:solidFill>
                    <a:srgbClr val="FF3300"/>
                  </a:solidFill>
                  <a:ea typeface="宋体" charset="-122"/>
                </a:rPr>
                <a:t> </a:t>
              </a:r>
              <a:r>
                <a:rPr lang="en-US" altLang="zh-CN" sz="2000">
                  <a:ea typeface="宋体" charset="-122"/>
                </a:rPr>
                <a:t>(3) t</a:t>
              </a:r>
              <a:r>
                <a:rPr lang="en-US" altLang="zh-CN" sz="2000" baseline="-25000">
                  <a:ea typeface="宋体" charset="-122"/>
                </a:rPr>
                <a:t>1</a:t>
              </a:r>
              <a:r>
                <a:rPr lang="en-US" altLang="zh-CN" sz="2000">
                  <a:ea typeface="宋体" charset="-122"/>
                </a:rPr>
                <a:t>:= 4*i</a:t>
              </a: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3648" y="2304"/>
              <a:ext cx="1728" cy="12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000" b="0">
                  <a:ea typeface="宋体" charset="-122"/>
                </a:rPr>
                <a:t> </a:t>
              </a:r>
              <a:r>
                <a:rPr lang="en-US" altLang="zh-CN" sz="2000">
                  <a:ea typeface="宋体" charset="-122"/>
                </a:rPr>
                <a:t>(5) t</a:t>
              </a:r>
              <a:r>
                <a:rPr lang="en-US" altLang="zh-CN" sz="2000" baseline="-25000">
                  <a:ea typeface="宋体" charset="-122"/>
                </a:rPr>
                <a:t>3</a:t>
              </a:r>
              <a:r>
                <a:rPr lang="en-US" altLang="zh-CN" sz="2000">
                  <a:ea typeface="宋体" charset="-122"/>
                </a:rPr>
                <a:t>:=t</a:t>
              </a:r>
              <a:r>
                <a:rPr lang="en-US" altLang="zh-CN" sz="2000" baseline="-25000">
                  <a:ea typeface="宋体" charset="-122"/>
                </a:rPr>
                <a:t>2</a:t>
              </a:r>
              <a:r>
                <a:rPr lang="en-US" altLang="zh-CN" sz="2000">
                  <a:ea typeface="宋体" charset="-122"/>
                </a:rPr>
                <a:t>[t</a:t>
              </a:r>
              <a:r>
                <a:rPr lang="en-US" altLang="zh-CN" sz="2000" baseline="-25000">
                  <a:ea typeface="宋体" charset="-122"/>
                </a:rPr>
                <a:t>1</a:t>
              </a:r>
              <a:r>
                <a:rPr lang="en-US" altLang="zh-CN" sz="2000">
                  <a:ea typeface="宋体" charset="-122"/>
                </a:rPr>
                <a:t>]</a:t>
              </a:r>
            </a:p>
            <a:p>
              <a:r>
                <a:rPr lang="en-US" altLang="zh-CN" sz="2000">
                  <a:ea typeface="宋体" charset="-122"/>
                </a:rPr>
                <a:t> (8) t</a:t>
              </a:r>
              <a:r>
                <a:rPr lang="en-US" altLang="zh-CN" sz="2000" baseline="-25000">
                  <a:ea typeface="宋体" charset="-122"/>
                </a:rPr>
                <a:t>6</a:t>
              </a:r>
              <a:r>
                <a:rPr lang="en-US" altLang="zh-CN" sz="2000">
                  <a:ea typeface="宋体" charset="-122"/>
                </a:rPr>
                <a:t>:=t</a:t>
              </a:r>
              <a:r>
                <a:rPr lang="en-US" altLang="zh-CN" sz="2000" baseline="-25000">
                  <a:ea typeface="宋体" charset="-122"/>
                </a:rPr>
                <a:t>5</a:t>
              </a:r>
              <a:r>
                <a:rPr lang="en-US" altLang="zh-CN" sz="2000">
                  <a:ea typeface="宋体" charset="-122"/>
                </a:rPr>
                <a:t>[t</a:t>
              </a:r>
              <a:r>
                <a:rPr lang="en-US" altLang="zh-CN" sz="2000" baseline="-25000">
                  <a:ea typeface="宋体" charset="-122"/>
                </a:rPr>
                <a:t>1</a:t>
              </a:r>
              <a:r>
                <a:rPr lang="en-US" altLang="zh-CN" sz="2000">
                  <a:ea typeface="宋体" charset="-122"/>
                </a:rPr>
                <a:t>]</a:t>
              </a:r>
            </a:p>
            <a:p>
              <a:r>
                <a:rPr lang="en-US" altLang="zh-CN" sz="2000">
                  <a:ea typeface="宋体" charset="-122"/>
                </a:rPr>
                <a:t> (9) t</a:t>
              </a:r>
              <a:r>
                <a:rPr lang="en-US" altLang="zh-CN" sz="2000" baseline="-25000">
                  <a:ea typeface="宋体" charset="-122"/>
                </a:rPr>
                <a:t>7</a:t>
              </a:r>
              <a:r>
                <a:rPr lang="en-US" altLang="zh-CN" sz="2000">
                  <a:ea typeface="宋体" charset="-122"/>
                </a:rPr>
                <a:t>:=t</a:t>
              </a:r>
              <a:r>
                <a:rPr lang="en-US" altLang="zh-CN" sz="2000" baseline="-25000">
                  <a:ea typeface="宋体" charset="-122"/>
                </a:rPr>
                <a:t>3</a:t>
              </a:r>
              <a:r>
                <a:rPr lang="en-US" altLang="zh-CN" sz="2000">
                  <a:ea typeface="宋体" charset="-122"/>
                </a:rPr>
                <a:t>*t</a:t>
              </a:r>
              <a:r>
                <a:rPr lang="en-US" altLang="zh-CN" sz="2000" baseline="-25000">
                  <a:ea typeface="宋体" charset="-122"/>
                </a:rPr>
                <a:t>6</a:t>
              </a:r>
              <a:endParaRPr lang="en-US" altLang="zh-CN" sz="2000">
                <a:ea typeface="宋体" charset="-122"/>
              </a:endParaRPr>
            </a:p>
            <a:p>
              <a:r>
                <a:rPr lang="en-US" altLang="zh-CN" sz="2000">
                  <a:ea typeface="宋体" charset="-122"/>
                </a:rPr>
                <a:t>(11) prod:=</a:t>
              </a:r>
              <a:r>
                <a:rPr lang="en-US" altLang="zh-CN" sz="2000" baseline="-25000">
                  <a:ea typeface="宋体" charset="-122"/>
                </a:rPr>
                <a:t> </a:t>
              </a:r>
              <a:r>
                <a:rPr lang="en-US" altLang="zh-CN" sz="2000">
                  <a:ea typeface="宋体" charset="-122"/>
                </a:rPr>
                <a:t>prod+t</a:t>
              </a:r>
              <a:r>
                <a:rPr lang="en-US" altLang="zh-CN" sz="2000" baseline="-25000">
                  <a:ea typeface="宋体" charset="-122"/>
                </a:rPr>
                <a:t>7</a:t>
              </a:r>
              <a:endParaRPr lang="en-US" altLang="zh-CN" sz="2000">
                <a:ea typeface="宋体" charset="-122"/>
              </a:endParaRPr>
            </a:p>
            <a:p>
              <a:r>
                <a:rPr lang="en-US" altLang="zh-CN" sz="2000">
                  <a:ea typeface="宋体" charset="-122"/>
                </a:rPr>
                <a:t>(3’) t</a:t>
              </a:r>
              <a:r>
                <a:rPr lang="en-US" altLang="zh-CN" sz="2000" baseline="-25000">
                  <a:ea typeface="宋体" charset="-122"/>
                </a:rPr>
                <a:t>1</a:t>
              </a:r>
              <a:r>
                <a:rPr lang="en-US" altLang="zh-CN" sz="2000">
                  <a:ea typeface="宋体" charset="-122"/>
                </a:rPr>
                <a:t>:=t</a:t>
              </a:r>
              <a:r>
                <a:rPr lang="en-US" altLang="zh-CN" sz="2000" baseline="-25000">
                  <a:ea typeface="宋体" charset="-122"/>
                </a:rPr>
                <a:t>1</a:t>
              </a:r>
              <a:r>
                <a:rPr lang="en-US" altLang="zh-CN" sz="2000">
                  <a:ea typeface="宋体" charset="-122"/>
                </a:rPr>
                <a:t>+4</a:t>
              </a:r>
            </a:p>
            <a:p>
              <a:r>
                <a:rPr lang="en-US" altLang="zh-CN" sz="2000">
                  <a:ea typeface="宋体" charset="-122"/>
                </a:rPr>
                <a:t>(14) if  t</a:t>
              </a:r>
              <a:r>
                <a:rPr lang="en-US" altLang="zh-CN" sz="2000" baseline="-25000">
                  <a:ea typeface="宋体" charset="-122"/>
                </a:rPr>
                <a:t>1</a:t>
              </a:r>
              <a:r>
                <a:rPr lang="en-US" altLang="zh-CN" sz="2000">
                  <a:ea typeface="宋体" charset="-122"/>
                </a:rPr>
                <a:t>&lt;=80  goto  B2</a:t>
              </a: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5424" y="2208"/>
              <a:ext cx="15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B</a:t>
              </a:r>
              <a:r>
                <a:rPr lang="en-US" altLang="zh-CN" sz="2000" baseline="-25000">
                  <a:solidFill>
                    <a:srgbClr val="000000"/>
                  </a:solidFill>
                  <a:ea typeface="宋体" charset="-122"/>
                </a:rPr>
                <a:t>2</a:t>
              </a:r>
              <a:endParaRPr lang="en-US" altLang="zh-CN" sz="2000">
                <a:solidFill>
                  <a:srgbClr val="000000"/>
                </a:solidFill>
                <a:ea typeface="宋体" charset="-122"/>
              </a:endParaRPr>
            </a:p>
          </p:txBody>
        </p:sp>
        <p:cxnSp>
          <p:nvCxnSpPr>
            <p:cNvPr id="22" name="AutoShape 10"/>
            <p:cNvCxnSpPr>
              <a:cxnSpLocks noChangeShapeType="1"/>
              <a:stCxn id="19" idx="2"/>
              <a:endCxn id="20" idx="0"/>
            </p:cNvCxnSpPr>
            <p:nvPr/>
          </p:nvCxnSpPr>
          <p:spPr bwMode="auto">
            <a:xfrm>
              <a:off x="4512" y="1456"/>
              <a:ext cx="0" cy="84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685800" y="3810000"/>
            <a:ext cx="4419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70000"/>
              <a:buFont typeface="Monotype Sorts" pitchFamily="2" charset="2"/>
              <a:buChar char="n"/>
            </a:pPr>
            <a:r>
              <a:rPr lang="zh-CN" altLang="en-US" sz="2800" dirty="0">
                <a:latin typeface="Arial" charset="0"/>
              </a:rPr>
              <a:t>删除死代码</a:t>
            </a:r>
          </a:p>
          <a:p>
            <a:pPr marL="742950" lvl="1" indent="-28575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</a:pPr>
            <a:r>
              <a:rPr lang="en-US" altLang="zh-CN" dirty="0" err="1">
                <a:ea typeface="宋体" charset="-122"/>
              </a:rPr>
              <a:t>i</a:t>
            </a:r>
            <a:r>
              <a:rPr lang="zh-CN" altLang="en-US" dirty="0">
                <a:latin typeface="黑体" pitchFamily="2" charset="-122"/>
              </a:rPr>
              <a:t>的赋值已是无用赋值（因为</a:t>
            </a:r>
            <a:r>
              <a:rPr lang="en-US" altLang="zh-CN" dirty="0" err="1">
                <a:latin typeface="黑体" pitchFamily="2" charset="-122"/>
              </a:rPr>
              <a:t>i</a:t>
            </a:r>
            <a:r>
              <a:rPr lang="zh-CN" altLang="en-US" dirty="0">
                <a:latin typeface="黑体" pitchFamily="2" charset="-122"/>
              </a:rPr>
              <a:t>的值没有再引用），可以把</a:t>
            </a:r>
            <a:r>
              <a:rPr lang="en-US" altLang="zh-CN" dirty="0">
                <a:latin typeface="Arial" charset="0"/>
                <a:ea typeface="宋体" charset="-122"/>
              </a:rPr>
              <a:t>(2)</a:t>
            </a:r>
            <a:r>
              <a:rPr lang="zh-CN" altLang="en-US" dirty="0">
                <a:latin typeface="Arial" charset="0"/>
              </a:rPr>
              <a:t>删除</a:t>
            </a: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7239000" y="19812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2000" b="0">
                <a:solidFill>
                  <a:srgbClr val="FF3300"/>
                </a:solidFill>
                <a:ea typeface="宋体" charset="-122"/>
              </a:rPr>
              <a:t> </a:t>
            </a:r>
            <a:r>
              <a:rPr lang="en-US" altLang="zh-CN" sz="2000">
                <a:solidFill>
                  <a:srgbClr val="FF3300"/>
                </a:solidFill>
                <a:ea typeface="宋体" charset="-122"/>
              </a:rPr>
              <a:t>4</a:t>
            </a: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6400800" y="1219200"/>
            <a:ext cx="1600200" cy="0"/>
          </a:xfrm>
          <a:prstGeom prst="line">
            <a:avLst/>
          </a:prstGeom>
          <a:noFill/>
          <a:ln w="38100" cmpd="dbl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72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utoUpdateAnimBg="0"/>
      <p:bldP spid="23" grpId="0" autoUpdateAnimBg="0"/>
      <p:bldP spid="24" grpId="0" animBg="1" autoUpdateAnimBg="0"/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66FA8-ED8B-428E-8074-50EC9508E67D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782638"/>
          </a:xfrm>
        </p:spPr>
        <p:txBody>
          <a:bodyPr/>
          <a:lstStyle/>
          <a:p>
            <a:r>
              <a:rPr lang="en-US" altLang="zh-CN" sz="4400" dirty="0" smtClean="0">
                <a:latin typeface="宋体" pitchFamily="2" charset="-122"/>
              </a:rPr>
              <a:t>10.5 </a:t>
            </a:r>
            <a:r>
              <a:rPr lang="zh-CN" altLang="en-US" sz="4400" dirty="0" smtClean="0">
                <a:latin typeface="宋体" pitchFamily="2" charset="-122"/>
              </a:rPr>
              <a:t>窥</a:t>
            </a:r>
            <a:r>
              <a:rPr lang="zh-CN" altLang="en-US" sz="4400" dirty="0">
                <a:latin typeface="宋体" pitchFamily="2" charset="-122"/>
              </a:rPr>
              <a:t>孔优化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23755"/>
            <a:ext cx="8569325" cy="5220579"/>
          </a:xfrm>
        </p:spPr>
        <p:txBody>
          <a:bodyPr/>
          <a:lstStyle/>
          <a:p>
            <a:r>
              <a:rPr lang="zh-CN" altLang="en-US" sz="2400" dirty="0" smtClean="0">
                <a:latin typeface="宋体" pitchFamily="2" charset="-122"/>
              </a:rPr>
              <a:t>对目标代码进行局部</a:t>
            </a:r>
            <a:r>
              <a:rPr lang="zh-CN" altLang="en-US" sz="2400" dirty="0">
                <a:latin typeface="宋体" pitchFamily="2" charset="-122"/>
              </a:rPr>
              <a:t>改进的简单</a:t>
            </a:r>
            <a:r>
              <a:rPr lang="zh-CN" altLang="en-US" sz="2400" dirty="0" smtClean="0">
                <a:latin typeface="宋体" pitchFamily="2" charset="-122"/>
              </a:rPr>
              <a:t>有效的技术</a:t>
            </a:r>
            <a:endParaRPr lang="zh-CN" altLang="en-US" sz="2400" dirty="0">
              <a:latin typeface="宋体" pitchFamily="2" charset="-122"/>
            </a:endParaRPr>
          </a:p>
          <a:p>
            <a:r>
              <a:rPr lang="zh-CN" altLang="zh-CN" sz="2400" dirty="0"/>
              <a:t>窥</a:t>
            </a:r>
            <a:r>
              <a:rPr lang="zh-CN" altLang="zh-CN" sz="2400" dirty="0" smtClean="0"/>
              <a:t>孔</a:t>
            </a:r>
            <a:r>
              <a:rPr lang="zh-CN" altLang="en-US" sz="2400" dirty="0" smtClean="0"/>
              <a:t>：</a:t>
            </a:r>
            <a:r>
              <a:rPr lang="zh-CN" altLang="zh-CN" sz="2400" dirty="0" smtClean="0"/>
              <a:t>在</a:t>
            </a:r>
            <a:r>
              <a:rPr lang="zh-CN" altLang="zh-CN" sz="2400" dirty="0"/>
              <a:t>目标程序上设置的一个可移动的小</a:t>
            </a:r>
            <a:r>
              <a:rPr lang="zh-CN" altLang="zh-CN" sz="2400" dirty="0" smtClean="0"/>
              <a:t>窗口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zh-CN" dirty="0" smtClean="0"/>
              <a:t>通过</a:t>
            </a:r>
            <a:r>
              <a:rPr lang="zh-CN" altLang="en-US" dirty="0" smtClean="0"/>
              <a:t>窥孔，</a:t>
            </a:r>
            <a:r>
              <a:rPr lang="zh-CN" altLang="zh-CN" dirty="0" smtClean="0"/>
              <a:t>能</a:t>
            </a:r>
            <a:r>
              <a:rPr lang="zh-CN" altLang="zh-CN" dirty="0"/>
              <a:t>看到目标代码中有限的若干条</a:t>
            </a:r>
            <a:r>
              <a:rPr lang="zh-CN" altLang="zh-CN" dirty="0" smtClean="0"/>
              <a:t>指令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窥</a:t>
            </a:r>
            <a:r>
              <a:rPr lang="zh-CN" altLang="zh-CN" dirty="0"/>
              <a:t>孔中的代码可能不连续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sz="2400" dirty="0" smtClean="0"/>
              <a:t>窥</a:t>
            </a:r>
            <a:r>
              <a:rPr lang="zh-CN" altLang="zh-CN" sz="2400" dirty="0"/>
              <a:t>孔</a:t>
            </a:r>
            <a:r>
              <a:rPr lang="zh-CN" altLang="zh-CN" sz="2400" dirty="0" smtClean="0"/>
              <a:t>优化</a:t>
            </a:r>
            <a:r>
              <a:rPr lang="zh-CN" altLang="en-US" sz="2400" dirty="0" smtClean="0"/>
              <a:t>：</a:t>
            </a:r>
            <a:r>
              <a:rPr lang="zh-CN" altLang="zh-CN" sz="2400" dirty="0" smtClean="0"/>
              <a:t>依次</a:t>
            </a:r>
            <a:r>
              <a:rPr lang="zh-CN" altLang="zh-CN" sz="2400" dirty="0"/>
              <a:t>考察通过窥孔可以见到的目标代码中很小范围内的指令序列，只要有可能，就代之以较短或较快的等价的指令序列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zh-CN" dirty="0" smtClean="0"/>
              <a:t>特点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每个</a:t>
            </a:r>
            <a:r>
              <a:rPr lang="zh-CN" altLang="zh-CN" dirty="0"/>
              <a:t>改进都可能带来新的改进</a:t>
            </a:r>
            <a:r>
              <a:rPr lang="zh-CN" altLang="zh-CN" dirty="0" smtClean="0"/>
              <a:t>机会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通常</a:t>
            </a:r>
            <a:r>
              <a:rPr lang="zh-CN" altLang="zh-CN" dirty="0"/>
              <a:t>需要对目标代码重复扫描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sz="2400" dirty="0" smtClean="0">
                <a:latin typeface="宋体" pitchFamily="2" charset="-122"/>
              </a:rPr>
              <a:t>常用技术：</a:t>
            </a:r>
            <a:r>
              <a:rPr lang="zh-CN" altLang="zh-CN" sz="2400" dirty="0"/>
              <a:t>删除冗余指令、删除死代码、控制流优化</a:t>
            </a:r>
            <a:r>
              <a:rPr lang="zh-CN" altLang="zh-CN" sz="2400" dirty="0" smtClean="0"/>
              <a:t>、</a:t>
            </a:r>
            <a:r>
              <a:rPr lang="zh-CN" altLang="en-US" sz="2400" dirty="0" smtClean="0"/>
              <a:t>削弱计算强度及</a:t>
            </a:r>
            <a:r>
              <a:rPr lang="zh-CN" altLang="zh-CN" sz="2400" dirty="0" smtClean="0"/>
              <a:t>代数</a:t>
            </a:r>
            <a:r>
              <a:rPr lang="zh-CN" altLang="zh-CN" sz="2400" dirty="0"/>
              <a:t>化</a:t>
            </a:r>
            <a:r>
              <a:rPr lang="zh-CN" altLang="zh-CN" sz="2400" dirty="0" smtClean="0"/>
              <a:t>简</a:t>
            </a:r>
            <a:r>
              <a:rPr lang="zh-CN" altLang="en-US" sz="2400" dirty="0" smtClean="0"/>
              <a:t>。</a:t>
            </a:r>
            <a:endParaRPr lang="en-US" altLang="zh-CN" sz="2400" dirty="0" smtClean="0">
              <a:latin typeface="宋体" pitchFamily="2" charset="-122"/>
            </a:endParaRPr>
          </a:p>
          <a:p>
            <a:r>
              <a:rPr lang="zh-CN" altLang="en-US" sz="2400" dirty="0" smtClean="0">
                <a:latin typeface="宋体" pitchFamily="2" charset="-122"/>
              </a:rPr>
              <a:t>常</a:t>
            </a:r>
            <a:r>
              <a:rPr lang="zh-CN" altLang="en-US" sz="2400" dirty="0">
                <a:latin typeface="宋体" pitchFamily="2" charset="-122"/>
              </a:rPr>
              <a:t>作为改进目标代码质量的技术，也</a:t>
            </a:r>
            <a:r>
              <a:rPr lang="zh-CN" altLang="en-US" sz="2400" dirty="0" smtClean="0">
                <a:latin typeface="宋体" pitchFamily="2" charset="-122"/>
              </a:rPr>
              <a:t>可用</a:t>
            </a:r>
            <a:r>
              <a:rPr lang="zh-CN" altLang="en-US" sz="2400" dirty="0">
                <a:latin typeface="宋体" pitchFamily="2" charset="-122"/>
              </a:rPr>
              <a:t>于中间代码的</a:t>
            </a:r>
            <a:r>
              <a:rPr lang="zh-CN" altLang="en-US" sz="2400" dirty="0" smtClean="0">
                <a:latin typeface="宋体" pitchFamily="2" charset="-122"/>
              </a:rPr>
              <a:t>优化。</a:t>
            </a:r>
            <a:endParaRPr lang="zh-CN" altLang="en-US" sz="2400" dirty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4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43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43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43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5" grpId="0" uiExpand="1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78FE8-5298-40FB-9D14-920A6F225C2E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233363"/>
            <a:ext cx="8193087" cy="855662"/>
          </a:xfrm>
        </p:spPr>
        <p:txBody>
          <a:bodyPr/>
          <a:lstStyle/>
          <a:p>
            <a:r>
              <a:rPr lang="en-US" altLang="zh-CN" dirty="0" smtClean="0">
                <a:latin typeface="Verdana" pitchFamily="34" charset="0"/>
              </a:rPr>
              <a:t>10.5.1 </a:t>
            </a:r>
            <a:r>
              <a:rPr lang="zh-CN" altLang="en-US" dirty="0" smtClean="0">
                <a:latin typeface="Verdana" pitchFamily="34" charset="0"/>
              </a:rPr>
              <a:t>删除</a:t>
            </a:r>
            <a:r>
              <a:rPr lang="zh-CN" altLang="en-US" dirty="0">
                <a:latin typeface="Verdana" pitchFamily="34" charset="0"/>
              </a:rPr>
              <a:t>冗余的传送指令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640960" cy="4760912"/>
          </a:xfrm>
        </p:spPr>
        <p:txBody>
          <a:bodyPr/>
          <a:lstStyle/>
          <a:p>
            <a:pPr algn="just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如果窥孔中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出现如下指令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lvl="1" algn="just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 a, R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 MOV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endParaRPr lang="en-US" altLang="zh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这两条指令在同一基本块中，删除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是安全的。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的执行已经保证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的当前值同时存放在其存储单元和寄存器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如果指令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是一个基本块的入口语句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，则不能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删除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不能保证指令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紧跟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之后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执行。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7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47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47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47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47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4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47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1" grpId="0" uiExpand="1" build="p" bldLvl="3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518EB-7B8B-48A8-80B2-63A8CFEF3E39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itchFamily="2" charset="-122"/>
              </a:rPr>
              <a:t>10.5.2 </a:t>
            </a:r>
            <a:r>
              <a:rPr lang="zh-CN" altLang="en-US" dirty="0" smtClean="0">
                <a:latin typeface="宋体" pitchFamily="2" charset="-122"/>
              </a:rPr>
              <a:t>删除</a:t>
            </a:r>
            <a:r>
              <a:rPr lang="zh-CN" altLang="en-US" dirty="0">
                <a:latin typeface="宋体" pitchFamily="2" charset="-122"/>
              </a:rPr>
              <a:t>死代码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68760"/>
            <a:ext cx="8663880" cy="5029200"/>
          </a:xfrm>
        </p:spPr>
        <p:txBody>
          <a:bodyPr/>
          <a:lstStyle/>
          <a:p>
            <a:r>
              <a:rPr lang="zh-CN" altLang="en-US" dirty="0">
                <a:latin typeface="宋体" pitchFamily="2" charset="-122"/>
              </a:rPr>
              <a:t>死</a:t>
            </a:r>
            <a:r>
              <a:rPr lang="zh-CN" altLang="en-US" dirty="0" smtClean="0">
                <a:latin typeface="宋体" pitchFamily="2" charset="-122"/>
              </a:rPr>
              <a:t>代码：程序</a:t>
            </a:r>
            <a:r>
              <a:rPr lang="zh-CN" altLang="en-US" dirty="0">
                <a:latin typeface="宋体" pitchFamily="2" charset="-122"/>
              </a:rPr>
              <a:t>中控制流不可到达的一</a:t>
            </a:r>
            <a:r>
              <a:rPr lang="zh-CN" altLang="en-US" dirty="0" smtClean="0">
                <a:latin typeface="宋体" pitchFamily="2" charset="-122"/>
              </a:rPr>
              <a:t>段代码。</a:t>
            </a:r>
            <a:endParaRPr lang="zh-CN" altLang="en-US" dirty="0">
              <a:latin typeface="宋体" pitchFamily="2" charset="-122"/>
            </a:endParaRPr>
          </a:p>
          <a:p>
            <a:r>
              <a:rPr lang="zh-CN" altLang="zh-CN" dirty="0"/>
              <a:t>如果无条件转移指令的下一条指令没有标号，即没有控制转移到此语句，则它是死代码，应该删除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sz="2800" dirty="0" smtClean="0"/>
              <a:t>删除</a:t>
            </a:r>
            <a:r>
              <a:rPr lang="zh-CN" altLang="zh-CN" sz="2800" dirty="0"/>
              <a:t>死代码的操作有时会连续进行，从而删除一串指令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zh-CN" altLang="zh-CN" dirty="0" smtClean="0"/>
              <a:t>如果</a:t>
            </a:r>
            <a:r>
              <a:rPr lang="zh-CN" altLang="zh-CN" dirty="0"/>
              <a:t>条件转移语句中的条件表达式的值是个常量，则生成的目标代码势必有一个分支成为死代码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sz="2800" dirty="0" smtClean="0">
                <a:latin typeface="宋体" pitchFamily="2" charset="-122"/>
              </a:rPr>
              <a:t>为了</a:t>
            </a:r>
            <a:r>
              <a:rPr lang="zh-CN" altLang="en-US" sz="2800" dirty="0">
                <a:latin typeface="宋体" pitchFamily="2" charset="-122"/>
              </a:rPr>
              <a:t>调试一个较大的</a:t>
            </a:r>
            <a:r>
              <a:rPr lang="en-US" altLang="zh-CN" sz="2800" dirty="0">
                <a:latin typeface="宋体" pitchFamily="2" charset="-122"/>
              </a:rPr>
              <a:t>C</a:t>
            </a:r>
            <a:r>
              <a:rPr lang="zh-CN" altLang="en-US" sz="2800" dirty="0">
                <a:latin typeface="宋体" pitchFamily="2" charset="-122"/>
              </a:rPr>
              <a:t>语言程序，通常需要在程序里插入一些用于跟踪调试的语句，当调试完成之后，可能不删除这些语句，而只令其成为死代码。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4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49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9" grpId="0" uiExpand="1" build="p" bldLvl="2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BC644-F2C5-4609-B7F5-2BC288475A85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755650"/>
          </a:xfrm>
        </p:spPr>
        <p:txBody>
          <a:bodyPr/>
          <a:lstStyle/>
          <a:p>
            <a:r>
              <a:rPr lang="zh-CN" altLang="en-US" dirty="0" smtClean="0">
                <a:latin typeface="Verdana" pitchFamily="34" charset="0"/>
              </a:rPr>
              <a:t>示例：</a:t>
            </a:r>
            <a:r>
              <a:rPr lang="zh-CN" altLang="en-US" dirty="0">
                <a:latin typeface="Verdana" pitchFamily="34" charset="0"/>
              </a:rPr>
              <a:t>程序里插入的跟踪调试语句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2362200"/>
          </a:xfrm>
        </p:spPr>
        <p:txBody>
          <a:bodyPr/>
          <a:lstStyle/>
          <a:p>
            <a:pPr lvl="1" algn="just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 debug  1</a:t>
            </a:r>
          </a:p>
          <a:p>
            <a:pPr lvl="1" algn="just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 algn="just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debug  {</a:t>
            </a:r>
          </a:p>
          <a:p>
            <a:pPr lvl="1" algn="just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		      /*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输出调试信息  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lvl="1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51588" name="Rectangle 4"/>
          <p:cNvSpPr>
            <a:spLocks noChangeArrowheads="1"/>
          </p:cNvSpPr>
          <p:nvPr/>
        </p:nvSpPr>
        <p:spPr bwMode="auto">
          <a:xfrm>
            <a:off x="251520" y="3474005"/>
            <a:ext cx="859595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zh-CN" altLang="zh-CN" sz="2800" dirty="0"/>
              <a:t>翻译</a:t>
            </a:r>
            <a:r>
              <a:rPr lang="zh-CN" altLang="zh-CN" sz="2800" dirty="0" smtClean="0"/>
              <a:t>该</a:t>
            </a:r>
            <a:r>
              <a:rPr lang="en-US" altLang="zh-CN" sz="2800" dirty="0" smtClean="0"/>
              <a:t> if </a:t>
            </a:r>
            <a:r>
              <a:rPr lang="zh-CN" altLang="zh-CN" sz="2800" dirty="0" smtClean="0"/>
              <a:t>语句，</a:t>
            </a:r>
            <a:r>
              <a:rPr lang="zh-CN" altLang="zh-CN" sz="2800" dirty="0"/>
              <a:t>得到的中间代码可能是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：</a:t>
            </a:r>
            <a:endParaRPr lang="zh-CN" altLang="en-US" sz="2800" dirty="0">
              <a:cs typeface="Times New Roman" panose="02020603050405020304" pitchFamily="18" charset="0"/>
            </a:endParaRPr>
          </a:p>
          <a:p>
            <a:pPr marL="742950" lvl="1" indent="-285750" algn="just">
              <a:spcBef>
                <a:spcPct val="20000"/>
              </a:spcBef>
            </a:pPr>
            <a:r>
              <a:rPr lang="en-US" altLang="zh-CN" dirty="0">
                <a:cs typeface="Times New Roman" panose="02020603050405020304" pitchFamily="18" charset="0"/>
              </a:rPr>
              <a:t>if  </a:t>
            </a:r>
            <a:r>
              <a:rPr lang="en-US" altLang="zh-CN" dirty="0" smtClean="0">
                <a:cs typeface="Times New Roman" panose="02020603050405020304" pitchFamily="18" charset="0"/>
              </a:rPr>
              <a:t>debug=1  </a:t>
            </a:r>
            <a:r>
              <a:rPr lang="en-US" altLang="zh-CN" dirty="0" err="1">
                <a:cs typeface="Times New Roman" panose="02020603050405020304" pitchFamily="18" charset="0"/>
              </a:rPr>
              <a:t>goto</a:t>
            </a:r>
            <a:r>
              <a:rPr lang="en-US" altLang="zh-CN" dirty="0">
                <a:cs typeface="Times New Roman" panose="02020603050405020304" pitchFamily="18" charset="0"/>
              </a:rPr>
              <a:t>  L</a:t>
            </a:r>
            <a:r>
              <a:rPr lang="en-US" altLang="zh-CN" baseline="-25000" dirty="0">
                <a:cs typeface="Times New Roman" panose="02020603050405020304" pitchFamily="18" charset="0"/>
              </a:rPr>
              <a:t>1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742950" lvl="1" indent="-285750" algn="just">
              <a:spcBef>
                <a:spcPct val="20000"/>
              </a:spcBef>
            </a:pPr>
            <a:r>
              <a:rPr lang="en-US" altLang="zh-CN" dirty="0" err="1">
                <a:cs typeface="Times New Roman" panose="02020603050405020304" pitchFamily="18" charset="0"/>
              </a:rPr>
              <a:t>goto</a:t>
            </a:r>
            <a:r>
              <a:rPr lang="en-US" altLang="zh-CN" dirty="0">
                <a:cs typeface="Times New Roman" panose="02020603050405020304" pitchFamily="18" charset="0"/>
              </a:rPr>
              <a:t>  L</a:t>
            </a:r>
            <a:r>
              <a:rPr lang="en-US" altLang="zh-CN" baseline="-25000" dirty="0">
                <a:cs typeface="Times New Roman" panose="02020603050405020304" pitchFamily="18" charset="0"/>
              </a:rPr>
              <a:t>2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742950" lvl="1" indent="-285750" algn="just">
              <a:spcBef>
                <a:spcPct val="20000"/>
              </a:spcBef>
            </a:pPr>
            <a:r>
              <a:rPr lang="en-US" altLang="zh-CN" dirty="0"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cs typeface="Times New Roman" panose="02020603050405020304" pitchFamily="18" charset="0"/>
              </a:rPr>
              <a:t>1</a:t>
            </a:r>
            <a:r>
              <a:rPr lang="en-US" altLang="zh-CN" dirty="0">
                <a:cs typeface="Times New Roman" panose="02020603050405020304" pitchFamily="18" charset="0"/>
              </a:rPr>
              <a:t>:  …            /*  </a:t>
            </a:r>
            <a:r>
              <a:rPr lang="zh-CN" altLang="en-US" dirty="0">
                <a:cs typeface="Times New Roman" panose="02020603050405020304" pitchFamily="18" charset="0"/>
              </a:rPr>
              <a:t>输出调试信息  *</a:t>
            </a:r>
            <a:r>
              <a:rPr lang="en-US" altLang="zh-CN" dirty="0">
                <a:cs typeface="Times New Roman" panose="02020603050405020304" pitchFamily="18" charset="0"/>
              </a:rPr>
              <a:t>/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en-US" altLang="zh-CN" dirty="0"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cs typeface="Times New Roman" panose="02020603050405020304" pitchFamily="18" charset="0"/>
              </a:rPr>
              <a:t>2</a:t>
            </a:r>
            <a:r>
              <a:rPr lang="en-US" altLang="zh-CN" dirty="0">
                <a:cs typeface="Times New Roman" panose="02020603050405020304" pitchFamily="18" charset="0"/>
              </a:rPr>
              <a:t>:  …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zh-CN" altLang="en-US" sz="2800" dirty="0">
                <a:cs typeface="Times New Roman" panose="02020603050405020304" pitchFamily="18" charset="0"/>
              </a:rPr>
              <a:t>需要把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从 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if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到 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L</a:t>
            </a:r>
            <a:r>
              <a:rPr lang="en-US" altLang="zh-CN" sz="2800" baseline="-25000" dirty="0" smtClean="0"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所</a:t>
            </a:r>
            <a:r>
              <a:rPr lang="zh-CN" altLang="en-US" sz="2800" dirty="0">
                <a:cs typeface="Times New Roman" panose="02020603050405020304" pitchFamily="18" charset="0"/>
              </a:rPr>
              <a:t>标识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的语句之前的全部</a:t>
            </a:r>
            <a:r>
              <a:rPr lang="zh-CN" altLang="en-US" sz="2800" dirty="0">
                <a:cs typeface="Times New Roman" panose="02020603050405020304" pitchFamily="18" charset="0"/>
              </a:rPr>
              <a:t>语句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删除。</a:t>
            </a:r>
            <a:endParaRPr lang="zh-CN" altLang="en-US" sz="2800" dirty="0">
              <a:cs typeface="Times New Roman" panose="02020603050405020304" pitchFamily="18" charset="0"/>
            </a:endParaRPr>
          </a:p>
        </p:txBody>
      </p:sp>
      <p:sp>
        <p:nvSpPr>
          <p:cNvPr id="451589" name="Text Box 5"/>
          <p:cNvSpPr txBox="1">
            <a:spLocks noChangeArrowheads="1"/>
          </p:cNvSpPr>
          <p:nvPr/>
        </p:nvSpPr>
        <p:spPr bwMode="auto">
          <a:xfrm>
            <a:off x="2726795" y="1223755"/>
            <a:ext cx="401638" cy="4572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dirty="0">
                <a:latin typeface="Verdana" pitchFamily="34" charset="0"/>
                <a:ea typeface="宋体" pitchFamily="2" charset="-122"/>
              </a:rPr>
              <a:t>0</a:t>
            </a:r>
          </a:p>
        </p:txBody>
      </p:sp>
      <p:sp>
        <p:nvSpPr>
          <p:cNvPr id="2" name="圆角矩形 1"/>
          <p:cNvSpPr/>
          <p:nvPr/>
        </p:nvSpPr>
        <p:spPr bwMode="auto">
          <a:xfrm>
            <a:off x="476545" y="4014065"/>
            <a:ext cx="5310590" cy="1305145"/>
          </a:xfrm>
          <a:prstGeom prst="roundRect">
            <a:avLst>
              <a:gd name="adj" fmla="val 9160"/>
            </a:avLst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1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1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1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51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51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51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51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451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51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515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5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51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7" grpId="0" uiExpand="1" build="p" autoUpdateAnimBg="0"/>
      <p:bldP spid="451588" grpId="0" uiExpand="1" build="p" autoUpdateAnimBg="0"/>
      <p:bldP spid="451589" grpId="0" animBg="1" autoUpdateAnimBg="0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CE9C5-EDDA-40CB-A8C5-1C306A836966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10.5.3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控制流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优化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1179513"/>
            <a:ext cx="4495800" cy="1934452"/>
          </a:xfrm>
        </p:spPr>
        <p:txBody>
          <a:bodyPr/>
          <a:lstStyle/>
          <a:p>
            <a:pPr algn="just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连续跳转的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语句：</a:t>
            </a:r>
          </a:p>
          <a:p>
            <a:pPr lvl="1" algn="just"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3636" name="Rectangle 4"/>
          <p:cNvSpPr>
            <a:spLocks noChangeArrowheads="1"/>
          </p:cNvSpPr>
          <p:nvPr/>
        </p:nvSpPr>
        <p:spPr bwMode="auto">
          <a:xfrm>
            <a:off x="323850" y="3505200"/>
            <a:ext cx="4953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zh-CN" altLang="en-US" sz="2800" dirty="0">
                <a:cs typeface="Times New Roman" panose="02020603050405020304" pitchFamily="18" charset="0"/>
              </a:rPr>
              <a:t>条件转移语句：</a:t>
            </a:r>
          </a:p>
          <a:p>
            <a:pPr marL="819150" lvl="1" indent="-285750" algn="just">
              <a:spcBef>
                <a:spcPct val="20000"/>
              </a:spcBef>
            </a:pPr>
            <a:r>
              <a:rPr lang="en-US" altLang="zh-CN" dirty="0" smtClean="0">
                <a:cs typeface="Times New Roman" panose="02020603050405020304" pitchFamily="18" charset="0"/>
              </a:rPr>
              <a:t>      if  </a:t>
            </a:r>
            <a:r>
              <a:rPr lang="en-US" altLang="zh-CN" dirty="0">
                <a:cs typeface="Times New Roman" panose="02020603050405020304" pitchFamily="18" charset="0"/>
              </a:rPr>
              <a:t>a&lt;b  </a:t>
            </a:r>
            <a:r>
              <a:rPr lang="en-US" altLang="zh-CN" dirty="0" err="1">
                <a:cs typeface="Times New Roman" panose="02020603050405020304" pitchFamily="18" charset="0"/>
              </a:rPr>
              <a:t>goto</a:t>
            </a:r>
            <a:r>
              <a:rPr lang="en-US" altLang="zh-CN" dirty="0">
                <a:cs typeface="Times New Roman" panose="02020603050405020304" pitchFamily="18" charset="0"/>
              </a:rPr>
              <a:t>  L</a:t>
            </a:r>
            <a:r>
              <a:rPr lang="en-US" altLang="zh-CN" baseline="-25000" dirty="0">
                <a:cs typeface="Times New Roman" panose="02020603050405020304" pitchFamily="18" charset="0"/>
              </a:rPr>
              <a:t>1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819150" lvl="1" indent="-285750" algn="just">
              <a:spcBef>
                <a:spcPct val="20000"/>
              </a:spcBef>
            </a:pPr>
            <a:r>
              <a:rPr lang="en-US" altLang="zh-CN" dirty="0" smtClean="0">
                <a:cs typeface="Times New Roman" panose="02020603050405020304" pitchFamily="18" charset="0"/>
              </a:rPr>
              <a:t>      …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819150" lvl="1" indent="-285750">
              <a:spcBef>
                <a:spcPct val="20000"/>
              </a:spcBef>
            </a:pPr>
            <a:r>
              <a:rPr lang="en-US" altLang="zh-CN" dirty="0"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cs typeface="Times New Roman" panose="02020603050405020304" pitchFamily="18" charset="0"/>
              </a:rPr>
              <a:t>1</a:t>
            </a:r>
            <a:r>
              <a:rPr lang="en-US" altLang="zh-CN" dirty="0">
                <a:cs typeface="Times New Roman" panose="02020603050405020304" pitchFamily="18" charset="0"/>
              </a:rPr>
              <a:t>: </a:t>
            </a:r>
            <a:r>
              <a:rPr lang="en-US" altLang="zh-CN" dirty="0" err="1">
                <a:cs typeface="Times New Roman" panose="02020603050405020304" pitchFamily="18" charset="0"/>
              </a:rPr>
              <a:t>goto</a:t>
            </a:r>
            <a:r>
              <a:rPr lang="en-US" altLang="zh-CN" dirty="0">
                <a:cs typeface="Times New Roman" panose="02020603050405020304" pitchFamily="18" charset="0"/>
              </a:rPr>
              <a:t>  L</a:t>
            </a:r>
            <a:r>
              <a:rPr lang="en-US" altLang="zh-CN" baseline="-25000" dirty="0"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53637" name="Text Box 5"/>
          <p:cNvSpPr txBox="1">
            <a:spLocks noChangeArrowheads="1"/>
          </p:cNvSpPr>
          <p:nvPr/>
        </p:nvSpPr>
        <p:spPr bwMode="auto">
          <a:xfrm>
            <a:off x="2009327" y="1673805"/>
            <a:ext cx="492443" cy="461665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dirty="0">
                <a:ea typeface="宋体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ea typeface="宋体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53638" name="Text Box 6"/>
          <p:cNvSpPr txBox="1">
            <a:spLocks noChangeArrowheads="1"/>
          </p:cNvSpPr>
          <p:nvPr/>
        </p:nvSpPr>
        <p:spPr bwMode="auto">
          <a:xfrm>
            <a:off x="3089447" y="4002450"/>
            <a:ext cx="492443" cy="461665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dirty="0">
                <a:ea typeface="宋体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ea typeface="宋体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53639" name="Rectangle 7"/>
          <p:cNvSpPr>
            <a:spLocks noChangeArrowheads="1"/>
          </p:cNvSpPr>
          <p:nvPr/>
        </p:nvSpPr>
        <p:spPr bwMode="auto">
          <a:xfrm>
            <a:off x="4572000" y="1178750"/>
            <a:ext cx="4176713" cy="522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zh-CN" altLang="en-US" sz="2800" dirty="0">
                <a:cs typeface="Times New Roman" panose="02020603050405020304" pitchFamily="18" charset="0"/>
              </a:rPr>
              <a:t>如果控制结构为：</a:t>
            </a:r>
          </a:p>
          <a:p>
            <a:pPr marL="819150" lvl="1" indent="-285750" algn="just">
              <a:spcBef>
                <a:spcPct val="20000"/>
              </a:spcBef>
            </a:pPr>
            <a:r>
              <a:rPr lang="en-US" altLang="zh-CN" dirty="0" smtClean="0">
                <a:cs typeface="Times New Roman" panose="02020603050405020304" pitchFamily="18" charset="0"/>
              </a:rPr>
              <a:t>      </a:t>
            </a:r>
            <a:r>
              <a:rPr lang="en-US" altLang="zh-CN" dirty="0" err="1" smtClean="0">
                <a:cs typeface="Times New Roman" panose="02020603050405020304" pitchFamily="18" charset="0"/>
              </a:rPr>
              <a:t>goto</a:t>
            </a:r>
            <a:r>
              <a:rPr lang="en-US" altLang="zh-CN" dirty="0" smtClean="0"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cs typeface="Times New Roman" panose="02020603050405020304" pitchFamily="18" charset="0"/>
              </a:rPr>
              <a:t>1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819150" lvl="1" indent="-285750" algn="just">
              <a:spcBef>
                <a:spcPct val="20000"/>
              </a:spcBef>
            </a:pPr>
            <a:r>
              <a:rPr lang="en-US" altLang="zh-CN" dirty="0" smtClean="0">
                <a:cs typeface="Times New Roman" panose="02020603050405020304" pitchFamily="18" charset="0"/>
              </a:rPr>
              <a:t>      …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819150" lvl="1" indent="-285750" algn="just">
              <a:spcBef>
                <a:spcPct val="20000"/>
              </a:spcBef>
            </a:pPr>
            <a:r>
              <a:rPr lang="en-US" altLang="zh-CN" dirty="0"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cs typeface="Times New Roman" panose="02020603050405020304" pitchFamily="18" charset="0"/>
              </a:rPr>
              <a:t>1</a:t>
            </a:r>
            <a:r>
              <a:rPr lang="en-US" altLang="zh-CN" dirty="0">
                <a:cs typeface="Times New Roman" panose="02020603050405020304" pitchFamily="18" charset="0"/>
              </a:rPr>
              <a:t>: if a&lt;b  </a:t>
            </a:r>
            <a:r>
              <a:rPr lang="en-US" altLang="zh-CN" dirty="0" err="1">
                <a:cs typeface="Times New Roman" panose="02020603050405020304" pitchFamily="18" charset="0"/>
              </a:rPr>
              <a:t>goto</a:t>
            </a:r>
            <a:r>
              <a:rPr lang="en-US" altLang="zh-CN" dirty="0">
                <a:cs typeface="Times New Roman" panose="02020603050405020304" pitchFamily="18" charset="0"/>
              </a:rPr>
              <a:t>  L</a:t>
            </a:r>
            <a:r>
              <a:rPr lang="en-US" altLang="zh-CN" baseline="-25000" dirty="0">
                <a:cs typeface="Times New Roman" panose="02020603050405020304" pitchFamily="18" charset="0"/>
              </a:rPr>
              <a:t>2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819150" lvl="1" indent="-285750">
              <a:spcBef>
                <a:spcPct val="20000"/>
              </a:spcBef>
            </a:pPr>
            <a:r>
              <a:rPr lang="en-US" altLang="zh-CN" dirty="0"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cs typeface="Times New Roman" panose="02020603050405020304" pitchFamily="18" charset="0"/>
              </a:rPr>
              <a:t>3</a:t>
            </a:r>
            <a:r>
              <a:rPr lang="en-US" altLang="zh-CN" dirty="0">
                <a:cs typeface="Times New Roman" panose="02020603050405020304" pitchFamily="18" charset="0"/>
              </a:rPr>
              <a:t>: …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</a:pPr>
            <a:r>
              <a:rPr lang="zh-CN" altLang="en-US" sz="2800" dirty="0">
                <a:cs typeface="Times New Roman" panose="02020603050405020304" pitchFamily="18" charset="0"/>
              </a:rPr>
              <a:t>如果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只有这一个语句转移</a:t>
            </a:r>
            <a:r>
              <a:rPr lang="zh-CN" altLang="en-US" sz="2800" dirty="0">
                <a:cs typeface="Times New Roman" panose="02020603050405020304" pitchFamily="18" charset="0"/>
              </a:rPr>
              <a:t>到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L</a:t>
            </a:r>
            <a:r>
              <a:rPr lang="en-US" altLang="zh-CN" sz="2800" baseline="-25000" dirty="0" smtClean="0"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：</a:t>
            </a:r>
            <a:endParaRPr lang="zh-CN" altLang="en-US" sz="2800" dirty="0">
              <a:cs typeface="Times New Roman" panose="02020603050405020304" pitchFamily="18" charset="0"/>
            </a:endParaRPr>
          </a:p>
          <a:p>
            <a:pPr marL="819150" lvl="1" indent="-285750" algn="just">
              <a:spcBef>
                <a:spcPct val="20000"/>
              </a:spcBef>
            </a:pPr>
            <a:r>
              <a:rPr lang="en-US" altLang="zh-CN" dirty="0" smtClean="0">
                <a:cs typeface="Times New Roman" panose="02020603050405020304" pitchFamily="18" charset="0"/>
              </a:rPr>
              <a:t>      if  </a:t>
            </a:r>
            <a:r>
              <a:rPr lang="en-US" altLang="zh-CN" dirty="0">
                <a:cs typeface="Times New Roman" panose="02020603050405020304" pitchFamily="18" charset="0"/>
              </a:rPr>
              <a:t>a&lt;b  </a:t>
            </a:r>
            <a:r>
              <a:rPr lang="en-US" altLang="zh-CN" dirty="0" err="1">
                <a:cs typeface="Times New Roman" panose="02020603050405020304" pitchFamily="18" charset="0"/>
              </a:rPr>
              <a:t>goto</a:t>
            </a:r>
            <a:r>
              <a:rPr lang="en-US" altLang="zh-CN" dirty="0">
                <a:cs typeface="Times New Roman" panose="02020603050405020304" pitchFamily="18" charset="0"/>
              </a:rPr>
              <a:t>  L</a:t>
            </a:r>
            <a:r>
              <a:rPr lang="en-US" altLang="zh-CN" baseline="-25000" dirty="0">
                <a:cs typeface="Times New Roman" panose="02020603050405020304" pitchFamily="18" charset="0"/>
              </a:rPr>
              <a:t>2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819150" lvl="1" indent="-285750" algn="just">
              <a:spcBef>
                <a:spcPct val="20000"/>
              </a:spcBef>
            </a:pPr>
            <a:r>
              <a:rPr lang="en-US" altLang="zh-CN" dirty="0" smtClean="0">
                <a:cs typeface="Times New Roman" panose="02020603050405020304" pitchFamily="18" charset="0"/>
              </a:rPr>
              <a:t>      </a:t>
            </a:r>
            <a:r>
              <a:rPr lang="en-US" altLang="zh-CN" dirty="0" err="1" smtClean="0">
                <a:cs typeface="Times New Roman" panose="02020603050405020304" pitchFamily="18" charset="0"/>
              </a:rPr>
              <a:t>goto</a:t>
            </a:r>
            <a:r>
              <a:rPr lang="en-US" altLang="zh-CN" dirty="0" smtClean="0"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cs typeface="Times New Roman" panose="02020603050405020304" pitchFamily="18" charset="0"/>
              </a:rPr>
              <a:t>3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819150" lvl="1" indent="-285750" algn="just">
              <a:spcBef>
                <a:spcPct val="20000"/>
              </a:spcBef>
            </a:pPr>
            <a:r>
              <a:rPr lang="en-US" altLang="zh-CN" dirty="0" smtClean="0">
                <a:cs typeface="Times New Roman" panose="02020603050405020304" pitchFamily="18" charset="0"/>
              </a:rPr>
              <a:t>      …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819150" lvl="1" indent="-285750" algn="just">
              <a:spcBef>
                <a:spcPct val="20000"/>
              </a:spcBef>
            </a:pPr>
            <a:r>
              <a:rPr lang="en-US" altLang="zh-CN" dirty="0"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cs typeface="Times New Roman" panose="02020603050405020304" pitchFamily="18" charset="0"/>
              </a:rPr>
              <a:t>3</a:t>
            </a:r>
            <a:r>
              <a:rPr lang="en-US" altLang="zh-CN" dirty="0">
                <a:cs typeface="Times New Roman" panose="02020603050405020304" pitchFamily="18" charset="0"/>
              </a:rPr>
              <a:t>: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45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53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53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53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53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45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53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53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53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53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53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53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53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536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536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536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5" grpId="0" uiExpand="1" build="p" autoUpdateAnimBg="0"/>
      <p:bldP spid="453636" grpId="0" uiExpand="1" build="p" autoUpdateAnimBg="0"/>
      <p:bldP spid="453637" grpId="0" animBg="1" autoUpdateAnimBg="0"/>
      <p:bldP spid="453638" grpId="0" animBg="1" autoUpdateAnimBg="0"/>
      <p:bldP spid="453639" grpId="0" uiExpand="1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A64D6-3058-43B4-9A34-431AFAF0FA9E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782638"/>
          </a:xfrm>
        </p:spPr>
        <p:txBody>
          <a:bodyPr/>
          <a:lstStyle/>
          <a:p>
            <a:r>
              <a:rPr lang="en-US" altLang="zh-CN" dirty="0" smtClean="0">
                <a:latin typeface="Verdana" pitchFamily="34" charset="0"/>
              </a:rPr>
              <a:t>10.5.4 </a:t>
            </a:r>
            <a:r>
              <a:rPr lang="zh-CN" altLang="en-US" dirty="0" smtClean="0">
                <a:latin typeface="Verdana" pitchFamily="34" charset="0"/>
              </a:rPr>
              <a:t>强度</a:t>
            </a:r>
            <a:r>
              <a:rPr lang="zh-CN" altLang="en-US" dirty="0">
                <a:latin typeface="Verdana" pitchFamily="34" charset="0"/>
              </a:rPr>
              <a:t>削弱及代数化简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42988"/>
            <a:ext cx="8335963" cy="5491162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削弱计算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强度：用功能等价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的执行速度较快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代替执行速度慢的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特定的目标机器上，某些机器指令比其它一些指令执行要快得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多。如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marL="1327150" lvl="2" indent="-469900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x*x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比调用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指数函数要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快得多。</a:t>
            </a:r>
          </a:p>
          <a:p>
            <a:pPr marL="1327150" lvl="2" indent="-469900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用移位操作实现定点数乘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的幂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运算比进行乘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除运算要快。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27150" lvl="2" indent="-469900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浮点数除以常数用乘以常数近似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实现要快等</a:t>
            </a:r>
            <a:r>
              <a:rPr lang="zh-CN" altLang="en-US" sz="2400" dirty="0" smtClean="0">
                <a:latin typeface="宋体" pitchFamily="2" charset="-122"/>
              </a:rPr>
              <a:t>，   如：</a:t>
            </a:r>
            <a:r>
              <a:rPr lang="en-US" altLang="zh-CN" sz="2400" dirty="0" smtClean="0">
                <a:latin typeface="宋体" pitchFamily="2" charset="-122"/>
              </a:rPr>
              <a:t>x/5</a:t>
            </a:r>
            <a:r>
              <a:rPr lang="zh-CN" altLang="en-US" sz="2400" dirty="0" smtClean="0">
                <a:latin typeface="宋体" pitchFamily="2" charset="-122"/>
              </a:rPr>
              <a:t>变为</a:t>
            </a:r>
            <a:r>
              <a:rPr lang="en-US" altLang="zh-CN" sz="2400" dirty="0" smtClean="0">
                <a:latin typeface="宋体" pitchFamily="2" charset="-122"/>
              </a:rPr>
              <a:t>x*0.2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窥孔优化时，有许多代数化简可以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尝试，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但经常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出现的代数恒等式只有少数几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lvl="1" indent="-469900" algn="just">
              <a:lnSpc>
                <a:spcPct val="9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:=x+0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x:=x*1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简单的中间代码生成算法中经常出现这样的语句，它们很容易由窥孔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优化删除。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55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 uiExpand="1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88BDD-AC0F-42BE-AA9A-B07A9560B5F4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Verdana" pitchFamily="34" charset="0"/>
              </a:rPr>
              <a:t>充分利用目标机器</a:t>
            </a:r>
            <a:r>
              <a:rPr lang="zh-CN" altLang="en-US" dirty="0">
                <a:latin typeface="Verdana" pitchFamily="34" charset="0"/>
              </a:rPr>
              <a:t>的特点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63880" cy="5181600"/>
          </a:xfrm>
        </p:spPr>
        <p:txBody>
          <a:bodyPr/>
          <a:lstStyle/>
          <a:p>
            <a:pPr algn="just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目标机器可能有高效实现某些专门操作的硬指令，找出允许使用这些指令的情况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可明显缩短执行时间。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某些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机器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有加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的硬件指令（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INC/DEC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用这些指令实现语句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i:=i+1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或者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i:=i-1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，可大大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改进代码质量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uiExpand="1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00F96-B884-4513-9ACD-0F583CC3491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  结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代码优化程序的功能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等价变换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执行时间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占用空间</a:t>
            </a:r>
          </a:p>
          <a:p>
            <a:pPr>
              <a:lnSpc>
                <a:spcPct val="90000"/>
              </a:lnSpc>
            </a:pPr>
            <a:r>
              <a:rPr lang="zh-CN" altLang="en-US"/>
              <a:t>代码优化程序的组织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控制流分析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数据流分析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代码变换</a:t>
            </a:r>
          </a:p>
          <a:p>
            <a:pPr>
              <a:lnSpc>
                <a:spcPct val="90000"/>
              </a:lnSpc>
            </a:pPr>
            <a:r>
              <a:rPr lang="zh-CN" altLang="en-US"/>
              <a:t>优化种类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基本块优化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循环优化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窥孔优化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A453-F3EB-476B-8445-80D753A57851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  结</a:t>
            </a:r>
            <a:r>
              <a:rPr lang="zh-CN" altLang="en-US" sz="2800"/>
              <a:t>（续）</a:t>
            </a:r>
            <a:endParaRPr lang="zh-CN" altLang="en-US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89025"/>
            <a:ext cx="8335963" cy="5580063"/>
          </a:xfrm>
        </p:spPr>
        <p:txBody>
          <a:bodyPr/>
          <a:lstStyle/>
          <a:p>
            <a:r>
              <a:rPr lang="zh-CN" altLang="en-US" dirty="0"/>
              <a:t>基本块优化的主要技术</a:t>
            </a:r>
          </a:p>
          <a:p>
            <a:pPr lvl="1"/>
            <a:r>
              <a:rPr lang="zh-CN" altLang="en-US" dirty="0"/>
              <a:t>常数合并与常数传播</a:t>
            </a:r>
          </a:p>
          <a:p>
            <a:pPr lvl="1"/>
            <a:r>
              <a:rPr lang="zh-CN" altLang="en-US" dirty="0">
                <a:latin typeface="宋体" pitchFamily="2" charset="-122"/>
              </a:rPr>
              <a:t>删除冗余的公共表达式</a:t>
            </a:r>
          </a:p>
          <a:p>
            <a:pPr lvl="1"/>
            <a:r>
              <a:rPr lang="zh-CN" altLang="en-US" dirty="0">
                <a:latin typeface="宋体" pitchFamily="2" charset="-122"/>
              </a:rPr>
              <a:t>复制传播</a:t>
            </a:r>
          </a:p>
          <a:p>
            <a:pPr lvl="1"/>
            <a:r>
              <a:rPr lang="zh-CN" altLang="en-US" dirty="0">
                <a:latin typeface="宋体" pitchFamily="2" charset="-122"/>
              </a:rPr>
              <a:t>删除死代码</a:t>
            </a:r>
          </a:p>
          <a:p>
            <a:pPr lvl="1"/>
            <a:r>
              <a:rPr lang="zh-CN" altLang="en-US" dirty="0">
                <a:latin typeface="宋体" pitchFamily="2" charset="-122"/>
              </a:rPr>
              <a:t>削弱计算强度</a:t>
            </a:r>
          </a:p>
          <a:p>
            <a:pPr lvl="1"/>
            <a:r>
              <a:rPr lang="zh-CN" altLang="en-US" dirty="0">
                <a:latin typeface="宋体" pitchFamily="2" charset="-122"/>
              </a:rPr>
              <a:t>改变计算</a:t>
            </a:r>
            <a:r>
              <a:rPr lang="zh-CN" altLang="en-US" dirty="0" smtClean="0">
                <a:latin typeface="宋体" pitchFamily="2" charset="-122"/>
              </a:rPr>
              <a:t>次序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0620B-6B26-43E2-A286-437209917E1B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>
          <a:xfrm>
            <a:off x="304800" y="152400"/>
            <a:ext cx="8610600" cy="6143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charset="-122"/>
                <a:ea typeface="+mj-ea"/>
                <a:cs typeface="+mj-cs"/>
              </a:rPr>
              <a:t>代码优化程序的位置</a:t>
            </a: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206375" y="2798763"/>
            <a:ext cx="8686800" cy="2236787"/>
            <a:chOff x="130" y="1063"/>
            <a:chExt cx="5472" cy="1409"/>
          </a:xfrm>
        </p:grpSpPr>
        <p:grpSp>
          <p:nvGrpSpPr>
            <p:cNvPr id="5" name="Group 66"/>
            <p:cNvGrpSpPr>
              <a:grpSpLocks/>
            </p:cNvGrpSpPr>
            <p:nvPr/>
          </p:nvGrpSpPr>
          <p:grpSpPr bwMode="auto">
            <a:xfrm>
              <a:off x="130" y="1501"/>
              <a:ext cx="5472" cy="971"/>
              <a:chOff x="158" y="2777"/>
              <a:chExt cx="5472" cy="1027"/>
            </a:xfrm>
          </p:grpSpPr>
          <p:grpSp>
            <p:nvGrpSpPr>
              <p:cNvPr id="8" name="Group 45"/>
              <p:cNvGrpSpPr>
                <a:grpSpLocks/>
              </p:cNvGrpSpPr>
              <p:nvPr/>
            </p:nvGrpSpPr>
            <p:grpSpPr bwMode="auto">
              <a:xfrm>
                <a:off x="158" y="2777"/>
                <a:ext cx="5472" cy="1027"/>
                <a:chOff x="2349" y="9074"/>
                <a:chExt cx="8100" cy="1738"/>
              </a:xfrm>
            </p:grpSpPr>
            <p:grpSp>
              <p:nvGrpSpPr>
                <p:cNvPr id="10" name="Group 46"/>
                <p:cNvGrpSpPr>
                  <a:grpSpLocks/>
                </p:cNvGrpSpPr>
                <p:nvPr/>
              </p:nvGrpSpPr>
              <p:grpSpPr bwMode="auto">
                <a:xfrm>
                  <a:off x="2349" y="9074"/>
                  <a:ext cx="8100" cy="1738"/>
                  <a:chOff x="2345" y="9074"/>
                  <a:chExt cx="8100" cy="1738"/>
                </a:xfrm>
              </p:grpSpPr>
              <p:sp>
                <p:nvSpPr>
                  <p:cNvPr id="12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2345" y="9208"/>
                    <a:ext cx="735" cy="43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zh-CN" altLang="en-US" sz="1600"/>
                      <a:t>前端</a:t>
                    </a:r>
                    <a:endParaRPr lang="zh-CN" altLang="en-US" sz="4000"/>
                  </a:p>
                </p:txBody>
              </p:sp>
              <p:sp>
                <p:nvSpPr>
                  <p:cNvPr id="13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815" y="9208"/>
                    <a:ext cx="1816" cy="430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zh-CN" altLang="en-US" sz="1600"/>
                      <a:t>中间代码优化程序</a:t>
                    </a:r>
                    <a:endParaRPr lang="zh-CN" altLang="en-US" sz="4000"/>
                  </a:p>
                </p:txBody>
              </p:sp>
              <p:sp>
                <p:nvSpPr>
                  <p:cNvPr id="14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6421" y="9209"/>
                    <a:ext cx="1469" cy="43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zh-CN" altLang="en-US" sz="1600"/>
                      <a:t>代码生成程序</a:t>
                    </a:r>
                    <a:endParaRPr lang="zh-CN" altLang="en-US" sz="4000"/>
                  </a:p>
                </p:txBody>
              </p:sp>
              <p:cxnSp>
                <p:nvCxnSpPr>
                  <p:cNvPr id="15" name="AutoShape 50"/>
                  <p:cNvCxnSpPr>
                    <a:cxnSpLocks noChangeShapeType="1"/>
                    <a:stCxn id="12" idx="3"/>
                    <a:endCxn id="13" idx="1"/>
                  </p:cNvCxnSpPr>
                  <p:nvPr/>
                </p:nvCxnSpPr>
                <p:spPr bwMode="auto">
                  <a:xfrm>
                    <a:off x="3080" y="9423"/>
                    <a:ext cx="735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16" name="AutoShape 51"/>
                  <p:cNvCxnSpPr>
                    <a:cxnSpLocks noChangeShapeType="1"/>
                    <a:stCxn id="13" idx="3"/>
                    <a:endCxn id="14" idx="1"/>
                  </p:cNvCxnSpPr>
                  <p:nvPr/>
                </p:nvCxnSpPr>
                <p:spPr bwMode="auto">
                  <a:xfrm>
                    <a:off x="5631" y="9423"/>
                    <a:ext cx="790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sp>
                <p:nvSpPr>
                  <p:cNvPr id="17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8615" y="9208"/>
                    <a:ext cx="1830" cy="430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zh-CN" altLang="en-US" sz="1600"/>
                      <a:t>目标代码优化程序</a:t>
                    </a:r>
                    <a:endParaRPr lang="zh-CN" altLang="en-US" sz="4000"/>
                  </a:p>
                </p:txBody>
              </p:sp>
              <p:cxnSp>
                <p:nvCxnSpPr>
                  <p:cNvPr id="18" name="AutoShape 53"/>
                  <p:cNvCxnSpPr>
                    <a:cxnSpLocks noChangeShapeType="1"/>
                    <a:stCxn id="14" idx="3"/>
                    <a:endCxn id="17" idx="1"/>
                  </p:cNvCxnSpPr>
                  <p:nvPr/>
                </p:nvCxnSpPr>
                <p:spPr bwMode="auto">
                  <a:xfrm flipV="1">
                    <a:off x="7890" y="9423"/>
                    <a:ext cx="725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sp>
                <p:nvSpPr>
                  <p:cNvPr id="19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2445" y="10382"/>
                    <a:ext cx="1260" cy="43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zh-CN" altLang="en-US" sz="1600"/>
                      <a:t>控制流分析</a:t>
                    </a:r>
                    <a:endParaRPr lang="zh-CN" altLang="en-US" sz="4000"/>
                  </a:p>
                </p:txBody>
              </p:sp>
              <p:sp>
                <p:nvSpPr>
                  <p:cNvPr id="20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109" y="10379"/>
                    <a:ext cx="1260" cy="43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zh-CN" altLang="en-US" sz="1600"/>
                      <a:t>数据流分析</a:t>
                    </a:r>
                    <a:endParaRPr lang="zh-CN" altLang="en-US" sz="4000"/>
                  </a:p>
                </p:txBody>
              </p:sp>
              <p:sp>
                <p:nvSpPr>
                  <p:cNvPr id="21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5715" y="10382"/>
                    <a:ext cx="1260" cy="43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zh-CN" altLang="en-US" sz="1600"/>
                      <a:t>代码变换</a:t>
                    </a:r>
                    <a:endParaRPr lang="zh-CN" altLang="en-US" sz="4000"/>
                  </a:p>
                </p:txBody>
              </p:sp>
              <p:cxnSp>
                <p:nvCxnSpPr>
                  <p:cNvPr id="22" name="AutoShape 57"/>
                  <p:cNvCxnSpPr>
                    <a:cxnSpLocks noChangeShapeType="1"/>
                    <a:stCxn id="19" idx="3"/>
                    <a:endCxn id="20" idx="1"/>
                  </p:cNvCxnSpPr>
                  <p:nvPr/>
                </p:nvCxnSpPr>
                <p:spPr bwMode="auto">
                  <a:xfrm flipV="1">
                    <a:off x="3705" y="10594"/>
                    <a:ext cx="404" cy="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23" name="AutoShape 58"/>
                  <p:cNvCxnSpPr>
                    <a:cxnSpLocks noChangeShapeType="1"/>
                    <a:stCxn id="20" idx="3"/>
                    <a:endCxn id="21" idx="1"/>
                  </p:cNvCxnSpPr>
                  <p:nvPr/>
                </p:nvCxnSpPr>
                <p:spPr bwMode="auto">
                  <a:xfrm>
                    <a:off x="5369" y="10594"/>
                    <a:ext cx="346" cy="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sp>
                <p:nvSpPr>
                  <p:cNvPr id="24" name="Line 5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45" y="9629"/>
                    <a:ext cx="1364" cy="75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5625" y="9629"/>
                    <a:ext cx="1350" cy="75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2751" y="9074"/>
                    <a:ext cx="1260" cy="7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zh-CN" altLang="en-US" sz="1600"/>
                      <a:t>中间</a:t>
                    </a:r>
                  </a:p>
                  <a:p>
                    <a:pPr algn="ctr"/>
                    <a:r>
                      <a:rPr lang="zh-CN" altLang="en-US" sz="1600"/>
                      <a:t>代码</a:t>
                    </a:r>
                    <a:endParaRPr lang="zh-CN" altLang="en-US" sz="4000"/>
                  </a:p>
                </p:txBody>
              </p:sp>
              <p:sp>
                <p:nvSpPr>
                  <p:cNvPr id="27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5357" y="9080"/>
                    <a:ext cx="1260" cy="7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zh-CN" altLang="en-US" sz="1600"/>
                      <a:t>中间</a:t>
                    </a:r>
                  </a:p>
                  <a:p>
                    <a:pPr algn="ctr"/>
                    <a:r>
                      <a:rPr lang="zh-CN" altLang="en-US" sz="1600"/>
                      <a:t>代码</a:t>
                    </a:r>
                    <a:endParaRPr lang="zh-CN" altLang="en-US" sz="4000"/>
                  </a:p>
                </p:txBody>
              </p:sp>
              <p:sp>
                <p:nvSpPr>
                  <p:cNvPr id="28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7579" y="9074"/>
                    <a:ext cx="1260" cy="7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zh-CN" altLang="en-US" sz="1600"/>
                      <a:t>目标</a:t>
                    </a:r>
                  </a:p>
                  <a:p>
                    <a:pPr algn="ctr"/>
                    <a:r>
                      <a:rPr lang="zh-CN" altLang="en-US" sz="1600"/>
                      <a:t>代码</a:t>
                    </a:r>
                    <a:endParaRPr lang="zh-CN" altLang="en-US" sz="4000"/>
                  </a:p>
                </p:txBody>
              </p:sp>
            </p:grpSp>
            <p:sp>
              <p:nvSpPr>
                <p:cNvPr id="11" name="Rectangle 64"/>
                <p:cNvSpPr>
                  <a:spLocks noChangeArrowheads="1"/>
                </p:cNvSpPr>
                <p:nvPr/>
              </p:nvSpPr>
              <p:spPr bwMode="auto">
                <a:xfrm>
                  <a:off x="8905" y="10088"/>
                  <a:ext cx="1260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en-US" sz="1600"/>
                    <a:t>目标代码</a:t>
                  </a:r>
                  <a:endParaRPr lang="zh-CN" altLang="en-US" sz="4000"/>
                </a:p>
              </p:txBody>
            </p:sp>
          </p:grpSp>
          <p:cxnSp>
            <p:nvCxnSpPr>
              <p:cNvPr id="9" name="AutoShape 65"/>
              <p:cNvCxnSpPr>
                <a:cxnSpLocks noChangeShapeType="1"/>
                <a:stCxn id="17" idx="2"/>
                <a:endCxn id="11" idx="0"/>
              </p:cNvCxnSpPr>
              <p:nvPr/>
            </p:nvCxnSpPr>
            <p:spPr bwMode="auto">
              <a:xfrm>
                <a:off x="5012" y="3110"/>
                <a:ext cx="1" cy="2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6" name="Text Box 68"/>
            <p:cNvSpPr txBox="1">
              <a:spLocks noChangeArrowheads="1"/>
            </p:cNvSpPr>
            <p:nvPr/>
          </p:nvSpPr>
          <p:spPr bwMode="auto">
            <a:xfrm>
              <a:off x="130" y="1063"/>
              <a:ext cx="50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/>
                <a:t>源程序</a:t>
              </a:r>
            </a:p>
          </p:txBody>
        </p:sp>
        <p:cxnSp>
          <p:nvCxnSpPr>
            <p:cNvPr id="7" name="AutoShape 69"/>
            <p:cNvCxnSpPr>
              <a:cxnSpLocks noChangeShapeType="1"/>
              <a:stCxn id="6" idx="2"/>
              <a:endCxn id="12" idx="0"/>
            </p:cNvCxnSpPr>
            <p:nvPr/>
          </p:nvCxnSpPr>
          <p:spPr bwMode="auto">
            <a:xfrm flipH="1">
              <a:off x="379" y="1275"/>
              <a:ext cx="3" cy="3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314325" y="1219200"/>
            <a:ext cx="8326438" cy="153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70000"/>
              <a:buFont typeface="Monotype Sorts" pitchFamily="2" charset="2"/>
              <a:buChar char="n"/>
              <a:defRPr/>
            </a:pPr>
            <a:r>
              <a:rPr lang="zh-CN" altLang="en-US" sz="2800" kern="0" dirty="0">
                <a:latin typeface="宋体" pitchFamily="2" charset="-122"/>
              </a:rPr>
              <a:t>代码优化可在两个不同阶段进行</a:t>
            </a:r>
            <a:r>
              <a:rPr lang="zh-CN" altLang="en-US" sz="2800" kern="0" dirty="0">
                <a:latin typeface="宋体" pitchFamily="2" charset="-122"/>
                <a:ea typeface="+mn-ea"/>
              </a:rPr>
              <a:t>：</a:t>
            </a:r>
          </a:p>
          <a:p>
            <a:pPr marL="742950" lvl="1" indent="-28575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/>
            </a:pPr>
            <a:r>
              <a:rPr lang="zh-CN" altLang="en-US" dirty="0" smtClean="0">
                <a:latin typeface="宋体" pitchFamily="2" charset="-122"/>
              </a:rPr>
              <a:t>对</a:t>
            </a:r>
            <a:r>
              <a:rPr lang="zh-CN" altLang="en-US" dirty="0">
                <a:latin typeface="宋体" pitchFamily="2" charset="-122"/>
              </a:rPr>
              <a:t>中间代码进行，与目标机器无关的优化</a:t>
            </a:r>
            <a:endParaRPr lang="zh-CN" altLang="en-US" kern="0" dirty="0">
              <a:latin typeface="宋体" pitchFamily="2" charset="-122"/>
              <a:ea typeface="+mn-ea"/>
            </a:endParaRPr>
          </a:p>
          <a:p>
            <a:pPr marL="742950" lvl="1" indent="-28575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/>
            </a:pPr>
            <a:r>
              <a:rPr lang="zh-CN" altLang="en-US" kern="0" dirty="0">
                <a:latin typeface="宋体" pitchFamily="2" charset="-122"/>
                <a:ea typeface="+mn-ea"/>
              </a:rPr>
              <a:t>对目标代码进行，与</a:t>
            </a:r>
            <a:r>
              <a:rPr lang="zh-CN" altLang="en-US" dirty="0">
                <a:latin typeface="宋体" pitchFamily="2" charset="-122"/>
              </a:rPr>
              <a:t>目标机器有关的优化</a:t>
            </a:r>
            <a:endParaRPr lang="zh-CN" altLang="en-US" kern="0" dirty="0">
              <a:latin typeface="宋体" pitchFamily="2" charset="-122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BCBE6-CEE6-4E96-81B0-D9241EC8926E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  结</a:t>
            </a:r>
            <a:r>
              <a:rPr lang="zh-CN" altLang="en-US" sz="2800"/>
              <a:t>（续）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循环优化的主要技术</a:t>
            </a:r>
          </a:p>
          <a:p>
            <a:pPr lvl="1"/>
            <a:r>
              <a:rPr lang="zh-CN" altLang="en-US" dirty="0">
                <a:latin typeface="宋体" pitchFamily="2" charset="-122"/>
              </a:rPr>
              <a:t>循环展开</a:t>
            </a:r>
          </a:p>
          <a:p>
            <a:pPr lvl="1"/>
            <a:r>
              <a:rPr lang="zh-CN" altLang="en-US" dirty="0">
                <a:latin typeface="宋体" pitchFamily="2" charset="-122"/>
              </a:rPr>
              <a:t>代码外提</a:t>
            </a:r>
            <a:r>
              <a:rPr lang="en-US" altLang="zh-CN" dirty="0">
                <a:latin typeface="宋体" pitchFamily="2" charset="-122"/>
              </a:rPr>
              <a:t>/</a:t>
            </a:r>
            <a:r>
              <a:rPr lang="zh-CN" altLang="en-US" dirty="0">
                <a:latin typeface="宋体" pitchFamily="2" charset="-122"/>
              </a:rPr>
              <a:t>频度削弱</a:t>
            </a:r>
          </a:p>
          <a:p>
            <a:pPr lvl="1"/>
            <a:r>
              <a:rPr lang="zh-CN" altLang="en-US" dirty="0">
                <a:latin typeface="宋体" pitchFamily="2" charset="-122"/>
              </a:rPr>
              <a:t>削弱计算强度</a:t>
            </a:r>
          </a:p>
          <a:p>
            <a:pPr lvl="1"/>
            <a:r>
              <a:rPr lang="zh-CN" altLang="en-US" dirty="0" smtClean="0">
                <a:latin typeface="宋体" pitchFamily="2" charset="-122"/>
              </a:rPr>
              <a:t>删除归纳变量</a:t>
            </a:r>
            <a:endParaRPr lang="zh-CN" altLang="en-US" dirty="0">
              <a:latin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</a:rPr>
              <a:t>窥孔优化的主要技术</a:t>
            </a:r>
          </a:p>
          <a:p>
            <a:pPr lvl="1"/>
            <a:r>
              <a:rPr lang="zh-CN" altLang="en-US" dirty="0" smtClean="0">
                <a:latin typeface="宋体" pitchFamily="2" charset="-122"/>
              </a:rPr>
              <a:t>删除冗余指令</a:t>
            </a:r>
            <a:endParaRPr lang="en-US" altLang="zh-CN" dirty="0" smtClean="0">
              <a:latin typeface="宋体" pitchFamily="2" charset="-122"/>
            </a:endParaRPr>
          </a:p>
          <a:p>
            <a:pPr lvl="1"/>
            <a:r>
              <a:rPr lang="zh-CN" altLang="en-US" dirty="0" smtClean="0">
                <a:latin typeface="宋体" pitchFamily="2" charset="-122"/>
              </a:rPr>
              <a:t>删除死代码</a:t>
            </a:r>
            <a:endParaRPr lang="zh-CN" altLang="en-US" dirty="0">
              <a:latin typeface="宋体" pitchFamily="2" charset="-122"/>
            </a:endParaRPr>
          </a:p>
          <a:p>
            <a:pPr lvl="1"/>
            <a:r>
              <a:rPr lang="zh-CN" altLang="en-US" dirty="0">
                <a:latin typeface="宋体" pitchFamily="2" charset="-122"/>
              </a:rPr>
              <a:t>控制流优化</a:t>
            </a:r>
          </a:p>
          <a:p>
            <a:pPr lvl="1"/>
            <a:r>
              <a:rPr lang="zh-CN" altLang="en-US" dirty="0" smtClean="0">
                <a:latin typeface="宋体" pitchFamily="2" charset="-122"/>
              </a:rPr>
              <a:t>削弱计算强度及代数</a:t>
            </a:r>
            <a:r>
              <a:rPr lang="zh-CN" altLang="en-US" dirty="0">
                <a:latin typeface="宋体" pitchFamily="2" charset="-122"/>
              </a:rPr>
              <a:t>化</a:t>
            </a:r>
            <a:r>
              <a:rPr lang="zh-CN" altLang="en-US" dirty="0" smtClean="0">
                <a:latin typeface="宋体" pitchFamily="2" charset="-122"/>
              </a:rPr>
              <a:t>简</a:t>
            </a:r>
            <a:endParaRPr lang="zh-CN" altLang="en-US" dirty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0620B-6B26-43E2-A286-437209917E1B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04800" y="152400"/>
            <a:ext cx="86106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charset="-122"/>
                <a:ea typeface="+mj-ea"/>
                <a:cs typeface="+mj-cs"/>
              </a:rPr>
              <a:t>优化分类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219200"/>
            <a:ext cx="8686800" cy="5181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Monotype Sorts" pitchFamily="2" charset="2"/>
              <a:buChar char="n"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源程序优化：由用户进行，在编制源程序时设计或选用时间复杂度最佳的算法。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如对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N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个数据进行排序：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“插入排序”算法需要时间</a:t>
            </a: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2.02N</a:t>
            </a:r>
            <a:r>
              <a:rPr kumimoji="1" lang="en-US" altLang="zh-CN" sz="2000" b="1" i="0" u="none" strike="noStrike" kern="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2</a:t>
            </a: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sym typeface="Symbol" pitchFamily="18" charset="2"/>
              </a:rPr>
              <a:t></a:t>
            </a: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s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“</a:t>
            </a: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快速排序”算法需要时间</a:t>
            </a: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12Nlog</a:t>
            </a:r>
            <a:r>
              <a:rPr kumimoji="1" lang="en-US" altLang="zh-CN" sz="2000" b="1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2</a:t>
            </a: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N</a:t>
            </a: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sym typeface="Symbol" pitchFamily="18" charset="2"/>
              </a:rPr>
              <a:t></a:t>
            </a: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s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N=100</a:t>
            </a: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时，快速排序比插入排序快</a:t>
            </a: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2.5</a:t>
            </a: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倍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N=100,000</a:t>
            </a: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时，快速排序比插入排序要快</a:t>
            </a: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100</a:t>
            </a: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</a:rPr>
              <a:t>倍以上。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Monotype Sorts" pitchFamily="2" charset="2"/>
              <a:buChar char="n"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中间代码优化：由编译器完成，经过编译的各分析阶段之后生成中间代码时，力求生成优化的中间代码。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Monotype Sorts" pitchFamily="2" charset="2"/>
              <a:buChar char="n"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目标代码优化：由编译器完成，经过编译的各综合阶段之后，生成目标代码时，在目标代码一级应充分利用目标机器的资源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0620B-6B26-43E2-A286-437209917E1B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04800" y="152400"/>
            <a:ext cx="86106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charset="-122"/>
                <a:ea typeface="+mj-ea"/>
                <a:cs typeface="+mj-cs"/>
              </a:rPr>
              <a:t>用户和编译器可改进的地方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1560" y="3248980"/>
            <a:ext cx="1150937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1800" dirty="0">
                <a:solidFill>
                  <a:srgbClr val="0000FF"/>
                </a:solidFill>
                <a:latin typeface="黑体" pitchFamily="2" charset="-122"/>
              </a:rPr>
              <a:t>用户进行：</a:t>
            </a:r>
          </a:p>
          <a:p>
            <a:pPr algn="ctr"/>
            <a:r>
              <a:rPr lang="zh-CN" altLang="en-US" sz="1800" dirty="0">
                <a:solidFill>
                  <a:srgbClr val="0000FF"/>
                </a:solidFill>
                <a:latin typeface="黑体" pitchFamily="2" charset="-122"/>
              </a:rPr>
              <a:t> 剖析程序</a:t>
            </a:r>
          </a:p>
          <a:p>
            <a:pPr algn="ctr"/>
            <a:r>
              <a:rPr lang="zh-CN" altLang="en-US" sz="1800" dirty="0">
                <a:solidFill>
                  <a:srgbClr val="0000FF"/>
                </a:solidFill>
                <a:latin typeface="黑体" pitchFamily="2" charset="-122"/>
              </a:rPr>
              <a:t> 改进算法</a:t>
            </a:r>
          </a:p>
          <a:p>
            <a:pPr algn="ctr"/>
            <a:r>
              <a:rPr lang="zh-CN" altLang="en-US" sz="1800" dirty="0">
                <a:solidFill>
                  <a:srgbClr val="0000FF"/>
                </a:solidFill>
                <a:latin typeface="黑体" pitchFamily="2" charset="-122"/>
              </a:rPr>
              <a:t> 变换循环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536885" y="3293985"/>
            <a:ext cx="13811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1800" dirty="0">
                <a:solidFill>
                  <a:srgbClr val="FF3300"/>
                </a:solidFill>
                <a:latin typeface="黑体" pitchFamily="2" charset="-122"/>
              </a:rPr>
              <a:t>编译器进行：</a:t>
            </a:r>
          </a:p>
          <a:p>
            <a:pPr algn="ctr"/>
            <a:r>
              <a:rPr lang="zh-CN" altLang="en-US" sz="1800" dirty="0">
                <a:solidFill>
                  <a:srgbClr val="FF3300"/>
                </a:solidFill>
                <a:latin typeface="黑体" pitchFamily="2" charset="-122"/>
              </a:rPr>
              <a:t>改进循环</a:t>
            </a:r>
          </a:p>
          <a:p>
            <a:pPr algn="ctr"/>
            <a:r>
              <a:rPr lang="zh-CN" altLang="en-US" sz="1800" dirty="0">
                <a:solidFill>
                  <a:srgbClr val="FF3300"/>
                </a:solidFill>
                <a:latin typeface="黑体" pitchFamily="2" charset="-122"/>
              </a:rPr>
              <a:t>过程调用</a:t>
            </a:r>
          </a:p>
          <a:p>
            <a:pPr algn="ctr"/>
            <a:r>
              <a:rPr lang="zh-CN" altLang="en-US" sz="1800" dirty="0">
                <a:solidFill>
                  <a:srgbClr val="FF3300"/>
                </a:solidFill>
                <a:latin typeface="黑体" pitchFamily="2" charset="-122"/>
              </a:rPr>
              <a:t>地址计算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317305" y="3248980"/>
            <a:ext cx="1382712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1800" dirty="0">
                <a:solidFill>
                  <a:srgbClr val="FF3300"/>
                </a:solidFill>
                <a:latin typeface="黑体" pitchFamily="2" charset="-122"/>
              </a:rPr>
              <a:t>编译器进行：</a:t>
            </a:r>
          </a:p>
          <a:p>
            <a:pPr algn="ctr"/>
            <a:r>
              <a:rPr lang="zh-CN" altLang="en-US" sz="1800" dirty="0">
                <a:solidFill>
                  <a:srgbClr val="FF3300"/>
                </a:solidFill>
                <a:latin typeface="黑体" pitchFamily="2" charset="-122"/>
              </a:rPr>
              <a:t>  分配寄存器</a:t>
            </a:r>
          </a:p>
          <a:p>
            <a:pPr algn="ctr"/>
            <a:r>
              <a:rPr lang="zh-CN" altLang="en-US" sz="1800" dirty="0">
                <a:solidFill>
                  <a:srgbClr val="FF3300"/>
                </a:solidFill>
                <a:latin typeface="黑体" pitchFamily="2" charset="-122"/>
              </a:rPr>
              <a:t>选择指令</a:t>
            </a:r>
          </a:p>
          <a:p>
            <a:pPr algn="ctr"/>
            <a:r>
              <a:rPr lang="zh-CN" altLang="en-US" sz="1800" dirty="0">
                <a:solidFill>
                  <a:srgbClr val="FF3300"/>
                </a:solidFill>
                <a:latin typeface="黑体" pitchFamily="2" charset="-122"/>
              </a:rPr>
              <a:t>窥孔优化</a:t>
            </a: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836613" y="1808165"/>
            <a:ext cx="7545386" cy="554038"/>
            <a:chOff x="539" y="899"/>
            <a:chExt cx="4753" cy="349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539" y="899"/>
              <a:ext cx="482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zh-CN" altLang="en-US" sz="1800" dirty="0" smtClean="0">
                  <a:solidFill>
                    <a:srgbClr val="000000"/>
                  </a:solidFill>
                  <a:latin typeface="黑体" pitchFamily="2" charset="-122"/>
                </a:rPr>
                <a:t>源代码</a:t>
              </a:r>
              <a:endParaRPr lang="en-US" altLang="zh-CN" sz="1800" dirty="0" smtClean="0">
                <a:solidFill>
                  <a:srgbClr val="000000"/>
                </a:solidFill>
                <a:latin typeface="黑体" pitchFamily="2" charset="-122"/>
              </a:endParaRPr>
            </a:p>
            <a:p>
              <a:pPr algn="ctr"/>
              <a:r>
                <a:rPr lang="zh-CN" altLang="en-US" sz="1800" dirty="0" smtClean="0">
                  <a:latin typeface="黑体" pitchFamily="2" charset="-122"/>
                </a:rPr>
                <a:t>优化</a:t>
              </a:r>
              <a:endParaRPr lang="zh-CN" altLang="en-US" sz="1800" dirty="0">
                <a:latin typeface="黑体" pitchFamily="2" charset="-122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434" y="912"/>
              <a:ext cx="781" cy="264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459" y="956"/>
              <a:ext cx="72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1800" dirty="0">
                  <a:solidFill>
                    <a:srgbClr val="000000"/>
                  </a:solidFill>
                  <a:latin typeface="黑体" pitchFamily="2" charset="-122"/>
                </a:rPr>
                <a:t>代码生成器</a:t>
              </a:r>
              <a:endParaRPr lang="zh-CN" altLang="en-US" sz="1800" dirty="0">
                <a:latin typeface="黑体" pitchFamily="2" charset="-122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382" y="899"/>
              <a:ext cx="586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1800" dirty="0" smtClean="0">
                  <a:solidFill>
                    <a:srgbClr val="000000"/>
                  </a:solidFill>
                  <a:latin typeface="黑体" pitchFamily="2" charset="-122"/>
                </a:rPr>
                <a:t>中间代码</a:t>
              </a:r>
              <a:endParaRPr lang="en-US" altLang="zh-CN" sz="1800" dirty="0" smtClean="0">
                <a:solidFill>
                  <a:srgbClr val="000000"/>
                </a:solidFill>
                <a:latin typeface="黑体" pitchFamily="2" charset="-122"/>
              </a:endParaRPr>
            </a:p>
            <a:p>
              <a:pPr algn="ctr"/>
              <a:r>
                <a:rPr lang="zh-CN" altLang="en-US" sz="1800" dirty="0" smtClean="0">
                  <a:solidFill>
                    <a:srgbClr val="000000"/>
                  </a:solidFill>
                  <a:latin typeface="黑体" pitchFamily="2" charset="-122"/>
                </a:rPr>
                <a:t>优化</a:t>
              </a:r>
              <a:endParaRPr lang="zh-CN" altLang="en-US" sz="1800" dirty="0">
                <a:latin typeface="黑体" pitchFamily="2" charset="-122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706" y="899"/>
              <a:ext cx="586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1800" dirty="0" smtClean="0">
                  <a:solidFill>
                    <a:srgbClr val="000000"/>
                  </a:solidFill>
                  <a:latin typeface="黑体" pitchFamily="2" charset="-122"/>
                </a:rPr>
                <a:t>目标代码</a:t>
              </a:r>
              <a:endParaRPr lang="en-US" altLang="zh-CN" sz="1800" dirty="0" smtClean="0">
                <a:solidFill>
                  <a:srgbClr val="000000"/>
                </a:solidFill>
                <a:latin typeface="黑体" pitchFamily="2" charset="-122"/>
              </a:endParaRPr>
            </a:p>
            <a:p>
              <a:pPr algn="ctr"/>
              <a:r>
                <a:rPr lang="zh-CN" altLang="en-US" sz="1800" dirty="0" smtClean="0">
                  <a:solidFill>
                    <a:srgbClr val="000000"/>
                  </a:solidFill>
                  <a:latin typeface="黑体" pitchFamily="2" charset="-122"/>
                </a:rPr>
                <a:t>优化</a:t>
              </a:r>
              <a:endParaRPr lang="zh-CN" altLang="en-US" sz="1800" dirty="0">
                <a:latin typeface="黑体" pitchFamily="2" charset="-122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488" y="912"/>
              <a:ext cx="410" cy="263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1536" y="960"/>
              <a:ext cx="2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1800" dirty="0">
                  <a:solidFill>
                    <a:srgbClr val="000000"/>
                  </a:solidFill>
                  <a:latin typeface="黑体" pitchFamily="2" charset="-122"/>
                </a:rPr>
                <a:t>前端</a:t>
              </a:r>
              <a:endParaRPr lang="zh-CN" altLang="en-US" sz="1800" dirty="0">
                <a:latin typeface="黑体" pitchFamily="2" charset="-122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1008" y="105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1920" y="105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2976" y="105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4272" y="105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196625" y="2528900"/>
            <a:ext cx="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4166955" y="2573905"/>
            <a:ext cx="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7902370" y="2483895"/>
            <a:ext cx="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52625-63A4-4FD2-98C7-10A42F43F2BB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</a:rPr>
              <a:t>代码优化</a:t>
            </a:r>
            <a:r>
              <a:rPr lang="zh-CN" altLang="en-US" dirty="0">
                <a:latin typeface="宋体" pitchFamily="2" charset="-122"/>
              </a:rPr>
              <a:t>的主要种类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33745"/>
            <a:ext cx="8686800" cy="553561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600" dirty="0" smtClean="0">
                <a:latin typeface="楷体_GB2312" pitchFamily="49" charset="-122"/>
              </a:rPr>
              <a:t>中间代码优化</a:t>
            </a:r>
            <a:endParaRPr lang="en-US" altLang="zh-CN" sz="2600" dirty="0" smtClean="0">
              <a:latin typeface="楷体_GB2312" pitchFamily="49" charset="-122"/>
            </a:endParaRPr>
          </a:p>
          <a:p>
            <a:pPr lvl="1"/>
            <a:r>
              <a:rPr lang="zh-CN" altLang="en-US" dirty="0" smtClean="0">
                <a:latin typeface="楷体_GB2312" pitchFamily="49" charset="-122"/>
              </a:rPr>
              <a:t>基本</a:t>
            </a:r>
            <a:r>
              <a:rPr lang="zh-CN" altLang="en-US" dirty="0">
                <a:latin typeface="楷体_GB2312" pitchFamily="49" charset="-122"/>
              </a:rPr>
              <a:t>块优化</a:t>
            </a:r>
          </a:p>
          <a:p>
            <a:pPr lvl="2"/>
            <a:r>
              <a:rPr lang="zh-CN" altLang="en-US" sz="2400" dirty="0" smtClean="0">
                <a:latin typeface="宋体" pitchFamily="2" charset="-122"/>
              </a:rPr>
              <a:t>在基本</a:t>
            </a:r>
            <a:r>
              <a:rPr lang="zh-CN" altLang="en-US" sz="2400" dirty="0">
                <a:latin typeface="宋体" pitchFamily="2" charset="-122"/>
              </a:rPr>
              <a:t>块内进行的</a:t>
            </a:r>
            <a:r>
              <a:rPr lang="zh-CN" altLang="en-US" sz="2400" dirty="0" smtClean="0">
                <a:latin typeface="宋体" pitchFamily="2" charset="-122"/>
              </a:rPr>
              <a:t>优化。</a:t>
            </a:r>
            <a:endParaRPr lang="zh-CN" altLang="en-US" sz="2400" dirty="0">
              <a:latin typeface="宋体" pitchFamily="2" charset="-122"/>
            </a:endParaRPr>
          </a:p>
          <a:p>
            <a:pPr lvl="2"/>
            <a:r>
              <a:rPr lang="zh-CN" altLang="en-US" sz="2400" dirty="0">
                <a:latin typeface="宋体" pitchFamily="2" charset="-122"/>
              </a:rPr>
              <a:t>常数合并与</a:t>
            </a:r>
            <a:r>
              <a:rPr lang="zh-CN" altLang="en-US" sz="2400" dirty="0" smtClean="0">
                <a:latin typeface="宋体" pitchFamily="2" charset="-122"/>
              </a:rPr>
              <a:t>传播、删除公共子表达式、复制</a:t>
            </a:r>
            <a:r>
              <a:rPr lang="zh-CN" altLang="en-US" sz="2400" dirty="0">
                <a:latin typeface="宋体" pitchFamily="2" charset="-122"/>
              </a:rPr>
              <a:t>传播</a:t>
            </a:r>
            <a:r>
              <a:rPr lang="zh-CN" altLang="en-US" sz="2400" dirty="0" smtClean="0">
                <a:latin typeface="宋体" pitchFamily="2" charset="-122"/>
              </a:rPr>
              <a:t>、</a:t>
            </a:r>
            <a:r>
              <a:rPr lang="en-US" altLang="zh-CN" sz="2400" dirty="0" smtClean="0">
                <a:latin typeface="宋体" pitchFamily="2" charset="-122"/>
              </a:rPr>
              <a:t/>
            </a:r>
            <a:br>
              <a:rPr lang="en-US" altLang="zh-CN" sz="2400" dirty="0" smtClean="0">
                <a:latin typeface="宋体" pitchFamily="2" charset="-122"/>
              </a:rPr>
            </a:br>
            <a:r>
              <a:rPr lang="zh-CN" altLang="en-US" sz="2400" dirty="0" smtClean="0">
                <a:latin typeface="宋体" pitchFamily="2" charset="-122"/>
              </a:rPr>
              <a:t>削弱</a:t>
            </a:r>
            <a:r>
              <a:rPr lang="zh-CN" altLang="en-US" sz="2400" dirty="0">
                <a:latin typeface="宋体" pitchFamily="2" charset="-122"/>
              </a:rPr>
              <a:t>计算强度</a:t>
            </a:r>
            <a:r>
              <a:rPr lang="zh-CN" altLang="en-US" sz="2400" dirty="0" smtClean="0">
                <a:latin typeface="宋体" pitchFamily="2" charset="-122"/>
              </a:rPr>
              <a:t>、改变计算次序等。</a:t>
            </a:r>
            <a:endParaRPr lang="zh-CN" altLang="en-US" sz="2400" dirty="0">
              <a:latin typeface="楷体_GB2312" pitchFamily="49" charset="-122"/>
            </a:endParaRPr>
          </a:p>
          <a:p>
            <a:pPr lvl="1"/>
            <a:r>
              <a:rPr lang="zh-CN" altLang="en-US" dirty="0">
                <a:latin typeface="楷体_GB2312" pitchFamily="49" charset="-122"/>
              </a:rPr>
              <a:t>循环优化</a:t>
            </a:r>
          </a:p>
          <a:p>
            <a:pPr lvl="2"/>
            <a:r>
              <a:rPr lang="zh-CN" altLang="en-US" sz="2400" dirty="0">
                <a:latin typeface="宋体" pitchFamily="2" charset="-122"/>
              </a:rPr>
              <a:t>在循环语句所生成的中间代码序列上进行的</a:t>
            </a:r>
            <a:r>
              <a:rPr lang="zh-CN" altLang="en-US" sz="2400" dirty="0" smtClean="0">
                <a:latin typeface="宋体" pitchFamily="2" charset="-122"/>
              </a:rPr>
              <a:t>优化。</a:t>
            </a:r>
            <a:endParaRPr lang="zh-CN" altLang="en-US" sz="2400" dirty="0">
              <a:latin typeface="宋体" pitchFamily="2" charset="-122"/>
            </a:endParaRPr>
          </a:p>
          <a:p>
            <a:pPr lvl="2"/>
            <a:r>
              <a:rPr lang="zh-CN" altLang="en-US" sz="2400" dirty="0">
                <a:latin typeface="宋体" pitchFamily="2" charset="-122"/>
              </a:rPr>
              <a:t>循环展开、代码外提、削弱计算强度、删除归纳变量</a:t>
            </a:r>
            <a:r>
              <a:rPr lang="zh-CN" altLang="en-US" sz="2400" dirty="0" smtClean="0">
                <a:latin typeface="宋体" pitchFamily="2" charset="-122"/>
              </a:rPr>
              <a:t>等。</a:t>
            </a:r>
            <a:endParaRPr lang="zh-CN" altLang="en-US" sz="2400" dirty="0">
              <a:latin typeface="楷体_GB2312" pitchFamily="49" charset="-122"/>
            </a:endParaRPr>
          </a:p>
          <a:p>
            <a:pPr lvl="1"/>
            <a:r>
              <a:rPr lang="zh-CN" altLang="en-US" dirty="0">
                <a:latin typeface="楷体_GB2312" pitchFamily="49" charset="-122"/>
              </a:rPr>
              <a:t>全局优化</a:t>
            </a:r>
          </a:p>
          <a:p>
            <a:pPr lvl="2"/>
            <a:r>
              <a:rPr lang="zh-CN" altLang="en-US" sz="2400" dirty="0">
                <a:latin typeface="宋体" pitchFamily="2" charset="-122"/>
              </a:rPr>
              <a:t>在非线性程序段上（含多个基本块）进行的</a:t>
            </a:r>
            <a:r>
              <a:rPr lang="zh-CN" altLang="en-US" sz="2400" dirty="0" smtClean="0">
                <a:latin typeface="宋体" pitchFamily="2" charset="-122"/>
              </a:rPr>
              <a:t>优化。</a:t>
            </a:r>
            <a:endParaRPr lang="zh-CN" altLang="en-US" sz="2400" dirty="0">
              <a:latin typeface="宋体" pitchFamily="2" charset="-122"/>
            </a:endParaRPr>
          </a:p>
          <a:p>
            <a:r>
              <a:rPr lang="zh-CN" altLang="en-US" sz="2600" dirty="0" smtClean="0">
                <a:latin typeface="宋体" pitchFamily="2" charset="-122"/>
              </a:rPr>
              <a:t>目标代码优化</a:t>
            </a:r>
            <a:endParaRPr lang="en-US" altLang="zh-CN" sz="2600" dirty="0" smtClean="0">
              <a:latin typeface="宋体" pitchFamily="2" charset="-122"/>
            </a:endParaRPr>
          </a:p>
          <a:p>
            <a:pPr lvl="1"/>
            <a:r>
              <a:rPr lang="zh-CN" altLang="en-US" dirty="0" smtClean="0">
                <a:latin typeface="宋体" pitchFamily="2" charset="-122"/>
              </a:rPr>
              <a:t>窥</a:t>
            </a:r>
            <a:r>
              <a:rPr lang="zh-CN" altLang="en-US" dirty="0">
                <a:latin typeface="宋体" pitchFamily="2" charset="-122"/>
              </a:rPr>
              <a:t>孔优化</a:t>
            </a:r>
          </a:p>
          <a:p>
            <a:pPr lvl="2"/>
            <a:r>
              <a:rPr lang="zh-CN" altLang="en-US" sz="2400" dirty="0">
                <a:latin typeface="宋体" pitchFamily="2" charset="-122"/>
              </a:rPr>
              <a:t>在目标代码上</a:t>
            </a:r>
            <a:r>
              <a:rPr lang="zh-CN" altLang="en-US" sz="2400" dirty="0" smtClean="0">
                <a:latin typeface="宋体" pitchFamily="2" charset="-122"/>
              </a:rPr>
              <a:t>进行局部改进的优化。</a:t>
            </a:r>
            <a:endParaRPr lang="zh-CN" altLang="en-US" sz="2400" dirty="0">
              <a:latin typeface="宋体" pitchFamily="2" charset="-122"/>
            </a:endParaRPr>
          </a:p>
          <a:p>
            <a:pPr lvl="2"/>
            <a:r>
              <a:rPr lang="zh-CN" altLang="en-US" sz="2400" dirty="0">
                <a:latin typeface="宋体" pitchFamily="2" charset="-122"/>
              </a:rPr>
              <a:t>删除</a:t>
            </a:r>
            <a:r>
              <a:rPr lang="zh-CN" altLang="en-US" sz="2400" dirty="0" smtClean="0">
                <a:latin typeface="宋体" pitchFamily="2" charset="-122"/>
              </a:rPr>
              <a:t>冗余指令、控制流</a:t>
            </a:r>
            <a:r>
              <a:rPr lang="zh-CN" altLang="en-US" sz="2400" dirty="0">
                <a:latin typeface="宋体" pitchFamily="2" charset="-122"/>
              </a:rPr>
              <a:t>优化</a:t>
            </a:r>
            <a:r>
              <a:rPr lang="zh-CN" altLang="en-US" sz="2400" dirty="0" smtClean="0">
                <a:latin typeface="宋体" pitchFamily="2" charset="-122"/>
              </a:rPr>
              <a:t>、代数</a:t>
            </a:r>
            <a:r>
              <a:rPr lang="zh-CN" altLang="en-US" sz="2400" dirty="0">
                <a:latin typeface="宋体" pitchFamily="2" charset="-122"/>
              </a:rPr>
              <a:t>化简</a:t>
            </a:r>
            <a:r>
              <a:rPr lang="zh-CN" altLang="en-US" sz="2400" dirty="0" smtClean="0">
                <a:latin typeface="宋体" pitchFamily="2" charset="-122"/>
              </a:rPr>
              <a:t>等。</a:t>
            </a:r>
            <a:endParaRPr lang="zh-CN" altLang="en-US" sz="2400" dirty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0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01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01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01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01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01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01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 uiExpand="1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0676D-EF65-4930-89E2-101FDEECF92D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宋体" pitchFamily="2" charset="-122"/>
              </a:rPr>
              <a:t>10.2  </a:t>
            </a:r>
            <a:r>
              <a:rPr lang="zh-CN" altLang="en-US">
                <a:latin typeface="宋体" pitchFamily="2" charset="-122"/>
              </a:rPr>
              <a:t>基本块优化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95400"/>
            <a:ext cx="8520113" cy="5105400"/>
          </a:xfrm>
        </p:spPr>
        <p:txBody>
          <a:bodyPr/>
          <a:lstStyle/>
          <a:p>
            <a:pPr algn="just" eaLnBrk="1" hangingPunct="1"/>
            <a:r>
              <a:rPr lang="zh-CN" altLang="en-US" dirty="0" smtClean="0">
                <a:latin typeface="宋体" charset="-122"/>
              </a:rPr>
              <a:t>基本块的功能：对表达式序列求值，确定该基本块出口处活动名字的值</a:t>
            </a:r>
          </a:p>
          <a:p>
            <a:pPr algn="just" eaLnBrk="1" hangingPunct="1"/>
            <a:r>
              <a:rPr lang="zh-CN" altLang="en-US" dirty="0" smtClean="0">
                <a:latin typeface="宋体" charset="-122"/>
              </a:rPr>
              <a:t>基本块的值：基本块出口处活动名字的值</a:t>
            </a:r>
          </a:p>
          <a:p>
            <a:pPr algn="just" eaLnBrk="1" hangingPunct="1"/>
            <a:r>
              <a:rPr lang="zh-CN" altLang="en-US" dirty="0" smtClean="0">
                <a:latin typeface="宋体" charset="-122"/>
              </a:rPr>
              <a:t>对基本块进行等价变换要保证基本块的值不变</a:t>
            </a:r>
            <a:endParaRPr lang="en-US" altLang="zh-CN" dirty="0" smtClean="0">
              <a:latin typeface="宋体" pitchFamily="2" charset="-122"/>
            </a:endParaRPr>
          </a:p>
          <a:p>
            <a:pPr algn="just">
              <a:spcBef>
                <a:spcPts val="2400"/>
              </a:spcBef>
              <a:buFont typeface="Monotype Sorts" pitchFamily="2" charset="2"/>
              <a:buNone/>
            </a:pPr>
            <a:r>
              <a:rPr lang="en-US" altLang="zh-CN" dirty="0" smtClean="0">
                <a:latin typeface="宋体" pitchFamily="2" charset="-122"/>
              </a:rPr>
              <a:t>10.2.1 </a:t>
            </a:r>
            <a:r>
              <a:rPr lang="zh-CN" altLang="en-US" dirty="0" smtClean="0">
                <a:latin typeface="宋体" pitchFamily="2" charset="-122"/>
              </a:rPr>
              <a:t>常数</a:t>
            </a:r>
            <a:r>
              <a:rPr lang="zh-CN" altLang="en-US" dirty="0">
                <a:latin typeface="宋体" pitchFamily="2" charset="-122"/>
              </a:rPr>
              <a:t>合并及常数传播</a:t>
            </a:r>
          </a:p>
          <a:p>
            <a:pPr algn="just">
              <a:buNone/>
            </a:pPr>
            <a:r>
              <a:rPr lang="en-US" altLang="zh-CN" dirty="0" smtClean="0">
                <a:latin typeface="宋体" pitchFamily="2" charset="-122"/>
              </a:rPr>
              <a:t>10.2.2 </a:t>
            </a:r>
            <a:r>
              <a:rPr lang="zh-CN" altLang="en-US" dirty="0" smtClean="0">
                <a:latin typeface="宋体" pitchFamily="2" charset="-122"/>
              </a:rPr>
              <a:t>删除公共</a:t>
            </a:r>
            <a:r>
              <a:rPr lang="zh-CN" altLang="en-US" dirty="0">
                <a:latin typeface="宋体" pitchFamily="2" charset="-122"/>
              </a:rPr>
              <a:t>表达式</a:t>
            </a:r>
          </a:p>
          <a:p>
            <a:pPr algn="just">
              <a:buNone/>
            </a:pPr>
            <a:r>
              <a:rPr lang="en-US" altLang="zh-CN" dirty="0" smtClean="0">
                <a:latin typeface="宋体" pitchFamily="2" charset="-122"/>
              </a:rPr>
              <a:t>10.2.3 </a:t>
            </a:r>
            <a:r>
              <a:rPr lang="zh-CN" altLang="en-US" dirty="0" smtClean="0">
                <a:latin typeface="宋体" pitchFamily="2" charset="-122"/>
              </a:rPr>
              <a:t>复制</a:t>
            </a:r>
            <a:r>
              <a:rPr lang="zh-CN" altLang="en-US" dirty="0">
                <a:latin typeface="宋体" pitchFamily="2" charset="-122"/>
              </a:rPr>
              <a:t>传播</a:t>
            </a:r>
          </a:p>
          <a:p>
            <a:pPr algn="just">
              <a:buNone/>
            </a:pPr>
            <a:r>
              <a:rPr lang="en-US" altLang="zh-CN" dirty="0" smtClean="0">
                <a:latin typeface="宋体" pitchFamily="2" charset="-122"/>
              </a:rPr>
              <a:t>10.2.4 </a:t>
            </a:r>
            <a:r>
              <a:rPr lang="zh-CN" altLang="en-US" dirty="0" smtClean="0">
                <a:latin typeface="宋体" pitchFamily="2" charset="-122"/>
              </a:rPr>
              <a:t>削弱</a:t>
            </a:r>
            <a:r>
              <a:rPr lang="zh-CN" altLang="en-US" dirty="0">
                <a:latin typeface="宋体" pitchFamily="2" charset="-122"/>
              </a:rPr>
              <a:t>计算强度</a:t>
            </a:r>
          </a:p>
          <a:p>
            <a:pPr algn="just">
              <a:buNone/>
            </a:pPr>
            <a:r>
              <a:rPr lang="en-US" altLang="zh-CN" dirty="0" smtClean="0">
                <a:latin typeface="宋体" pitchFamily="2" charset="-122"/>
              </a:rPr>
              <a:t>10.2.5 </a:t>
            </a:r>
            <a:r>
              <a:rPr lang="zh-CN" altLang="en-US" dirty="0" smtClean="0">
                <a:latin typeface="宋体" pitchFamily="2" charset="-122"/>
              </a:rPr>
              <a:t>改变</a:t>
            </a:r>
            <a:r>
              <a:rPr lang="zh-CN" altLang="en-US" dirty="0">
                <a:latin typeface="宋体" pitchFamily="2" charset="-122"/>
              </a:rPr>
              <a:t>计算次序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0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0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0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05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513B0-D966-4723-B9D7-E8292A0B3C96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413698" name="Rectangle 2"/>
          <p:cNvSpPr>
            <a:spLocks noChangeArrowheads="1"/>
          </p:cNvSpPr>
          <p:nvPr/>
        </p:nvSpPr>
        <p:spPr bwMode="auto">
          <a:xfrm>
            <a:off x="3311937" y="4693902"/>
            <a:ext cx="3130550" cy="18288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727075"/>
          </a:xfrm>
        </p:spPr>
        <p:txBody>
          <a:bodyPr/>
          <a:lstStyle/>
          <a:p>
            <a:r>
              <a:rPr lang="en-US" altLang="zh-CN" dirty="0" smtClean="0">
                <a:latin typeface="宋体" pitchFamily="2" charset="-122"/>
              </a:rPr>
              <a:t>10.2.1 </a:t>
            </a:r>
            <a:r>
              <a:rPr lang="zh-CN" altLang="en-US" dirty="0" smtClean="0">
                <a:latin typeface="Verdana" pitchFamily="34" charset="0"/>
              </a:rPr>
              <a:t>常数</a:t>
            </a:r>
            <a:r>
              <a:rPr lang="zh-CN" altLang="en-US" dirty="0">
                <a:latin typeface="Verdana" pitchFamily="34" charset="0"/>
              </a:rPr>
              <a:t>合并及常数传播</a:t>
            </a:r>
            <a:endParaRPr lang="zh-CN" altLang="en-US" dirty="0">
              <a:solidFill>
                <a:schemeClr val="tx1"/>
              </a:solidFill>
              <a:latin typeface="Verdana" pitchFamily="34" charset="0"/>
              <a:ea typeface="楷体_GB2312" pitchFamily="49" charset="-122"/>
            </a:endParaRPr>
          </a:p>
        </p:txBody>
      </p:sp>
      <p:sp>
        <p:nvSpPr>
          <p:cNvPr id="4137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14325" y="1219200"/>
            <a:ext cx="8578155" cy="3424935"/>
          </a:xfrm>
        </p:spPr>
        <p:txBody>
          <a:bodyPr/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常数合并：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编译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时可计算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出值的表达式用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其值替代。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x=2+3+y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可代之以：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x=5+y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常数传播：用在编译时已知的变量值代替程序正文中对这些变量的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引用。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:=3.14;</a:t>
            </a:r>
          </a:p>
          <a:p>
            <a:pPr marL="53340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D-to-R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 PI/180.0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常数合并与传播主要是一种局部优化技术，通常只用于不带下标的变量</a:t>
            </a:r>
          </a:p>
          <a:p>
            <a:pPr marL="133350" indent="0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3701" name="Text Box 5"/>
          <p:cNvSpPr txBox="1">
            <a:spLocks noChangeArrowheads="1"/>
          </p:cNvSpPr>
          <p:nvPr/>
        </p:nvSpPr>
        <p:spPr bwMode="auto">
          <a:xfrm>
            <a:off x="2168737" y="3338990"/>
            <a:ext cx="1564852" cy="461665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anose="02020603050405020304" pitchFamily="18" charset="0"/>
              </a:rPr>
              <a:t>3.14/180.0</a:t>
            </a:r>
            <a:r>
              <a:rPr lang="en-US" altLang="zh-CN" sz="2000" dirty="0">
                <a:ea typeface="宋体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13702" name="Text Box 6"/>
          <p:cNvSpPr txBox="1">
            <a:spLocks noChangeArrowheads="1"/>
          </p:cNvSpPr>
          <p:nvPr/>
        </p:nvSpPr>
        <p:spPr bwMode="auto">
          <a:xfrm>
            <a:off x="2168737" y="3338990"/>
            <a:ext cx="1564852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anose="02020603050405020304" pitchFamily="18" charset="0"/>
              </a:rPr>
              <a:t>0.01744       </a:t>
            </a:r>
          </a:p>
        </p:txBody>
      </p:sp>
      <p:sp>
        <p:nvSpPr>
          <p:cNvPr id="413703" name="Rectangle 7"/>
          <p:cNvSpPr>
            <a:spLocks noChangeArrowheads="1"/>
          </p:cNvSpPr>
          <p:nvPr/>
        </p:nvSpPr>
        <p:spPr bwMode="auto">
          <a:xfrm>
            <a:off x="3446875" y="4689140"/>
            <a:ext cx="2970212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cs typeface="Times New Roman" panose="02020603050405020304" pitchFamily="18" charset="0"/>
              </a:rPr>
              <a:t>      i:=0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cs typeface="Times New Roman" panose="02020603050405020304" pitchFamily="18" charset="0"/>
              </a:rPr>
              <a:t>10: i:=</a:t>
            </a:r>
            <a:r>
              <a:rPr lang="en-US" altLang="zh-CN">
                <a:solidFill>
                  <a:srgbClr val="FF330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>
                <a:cs typeface="Times New Roman" panose="02020603050405020304" pitchFamily="18" charset="0"/>
              </a:rPr>
              <a:t>+1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cs typeface="Times New Roman" panose="02020603050405020304" pitchFamily="18" charset="0"/>
              </a:rPr>
              <a:t>       ...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cs typeface="Times New Roman" panose="02020603050405020304" pitchFamily="18" charset="0"/>
              </a:rPr>
              <a:t>      if i&lt;10 goto 10</a:t>
            </a:r>
          </a:p>
        </p:txBody>
      </p:sp>
      <p:sp>
        <p:nvSpPr>
          <p:cNvPr id="413704" name="Rectangle 8"/>
          <p:cNvSpPr>
            <a:spLocks noChangeArrowheads="1"/>
          </p:cNvSpPr>
          <p:nvPr/>
        </p:nvSpPr>
        <p:spPr bwMode="auto">
          <a:xfrm>
            <a:off x="374867" y="4693902"/>
            <a:ext cx="2859088" cy="18288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413705" name="Rectangle 9"/>
          <p:cNvSpPr>
            <a:spLocks noChangeArrowheads="1"/>
          </p:cNvSpPr>
          <p:nvPr/>
        </p:nvSpPr>
        <p:spPr bwMode="auto">
          <a:xfrm>
            <a:off x="341530" y="4689140"/>
            <a:ext cx="2971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      i:=0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10: i:=i+1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      ...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      if </a:t>
            </a:r>
            <a:r>
              <a:rPr lang="en-US" altLang="zh-CN" dirty="0" err="1">
                <a:cs typeface="Times New Roman" panose="02020603050405020304" pitchFamily="18" charset="0"/>
              </a:rPr>
              <a:t>i</a:t>
            </a:r>
            <a:r>
              <a:rPr lang="en-US" altLang="zh-CN" dirty="0">
                <a:cs typeface="Times New Roman" panose="02020603050405020304" pitchFamily="18" charset="0"/>
              </a:rPr>
              <a:t>&lt;10 </a:t>
            </a:r>
            <a:r>
              <a:rPr lang="en-US" altLang="zh-CN" dirty="0" err="1">
                <a:cs typeface="Times New Roman" panose="02020603050405020304" pitchFamily="18" charset="0"/>
              </a:rPr>
              <a:t>goto</a:t>
            </a:r>
            <a:r>
              <a:rPr lang="en-US" altLang="zh-CN" dirty="0">
                <a:cs typeface="Times New Roman" panose="02020603050405020304" pitchFamily="18" charset="0"/>
              </a:rPr>
              <a:t> 10</a:t>
            </a:r>
          </a:p>
        </p:txBody>
      </p:sp>
      <p:grpSp>
        <p:nvGrpSpPr>
          <p:cNvPr id="413706" name="Group 10"/>
          <p:cNvGrpSpPr>
            <a:grpSpLocks/>
          </p:cNvGrpSpPr>
          <p:nvPr/>
        </p:nvGrpSpPr>
        <p:grpSpPr bwMode="auto">
          <a:xfrm>
            <a:off x="5445537" y="4922502"/>
            <a:ext cx="528638" cy="838200"/>
            <a:chOff x="4272" y="3072"/>
            <a:chExt cx="384" cy="528"/>
          </a:xfrm>
        </p:grpSpPr>
        <p:sp>
          <p:nvSpPr>
            <p:cNvPr id="413707" name="Line 11"/>
            <p:cNvSpPr>
              <a:spLocks noChangeShapeType="1"/>
            </p:cNvSpPr>
            <p:nvPr/>
          </p:nvSpPr>
          <p:spPr bwMode="auto">
            <a:xfrm flipH="1">
              <a:off x="4272" y="3072"/>
              <a:ext cx="336" cy="52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413708" name="Line 12"/>
            <p:cNvSpPr>
              <a:spLocks noChangeShapeType="1"/>
            </p:cNvSpPr>
            <p:nvPr/>
          </p:nvSpPr>
          <p:spPr bwMode="auto">
            <a:xfrm>
              <a:off x="4272" y="3072"/>
              <a:ext cx="384" cy="52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cs typeface="Times New Roman" panose="02020603050405020304" pitchFamily="18" charset="0"/>
              </a:endParaRPr>
            </a:p>
          </p:txBody>
        </p:sp>
      </p:grpSp>
      <p:sp>
        <p:nvSpPr>
          <p:cNvPr id="413709" name="Rectangle 13"/>
          <p:cNvSpPr>
            <a:spLocks noChangeArrowheads="1"/>
          </p:cNvSpPr>
          <p:nvPr/>
        </p:nvSpPr>
        <p:spPr bwMode="auto">
          <a:xfrm>
            <a:off x="6642230" y="4374105"/>
            <a:ext cx="2124075" cy="234020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cs typeface="Times New Roman" panose="02020603050405020304" pitchFamily="18" charset="0"/>
              </a:rPr>
              <a:t>...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cs typeface="Times New Roman" panose="02020603050405020304" pitchFamily="18" charset="0"/>
              </a:rPr>
              <a:t>a[i]:=9.0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cs typeface="Times New Roman" panose="02020603050405020304" pitchFamily="18" charset="0"/>
              </a:rPr>
              <a:t>...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cs typeface="Times New Roman" panose="02020603050405020304" pitchFamily="18" charset="0"/>
              </a:rPr>
              <a:t>a[j]:=3.0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>
                <a:cs typeface="Times New Roman" panose="02020603050405020304" pitchFamily="18" charset="0"/>
              </a:rPr>
              <a:t>b:=a[i]</a:t>
            </a:r>
          </a:p>
        </p:txBody>
      </p:sp>
      <p:grpSp>
        <p:nvGrpSpPr>
          <p:cNvPr id="413712" name="Group 16"/>
          <p:cNvGrpSpPr>
            <a:grpSpLocks/>
          </p:cNvGrpSpPr>
          <p:nvPr/>
        </p:nvGrpSpPr>
        <p:grpSpPr bwMode="auto">
          <a:xfrm>
            <a:off x="7587469" y="5049180"/>
            <a:ext cx="990601" cy="1395257"/>
            <a:chOff x="4864" y="3322"/>
            <a:chExt cx="624" cy="624"/>
          </a:xfrm>
        </p:grpSpPr>
        <p:sp>
          <p:nvSpPr>
            <p:cNvPr id="413710" name="Arc 14"/>
            <p:cNvSpPr>
              <a:spLocks/>
            </p:cNvSpPr>
            <p:nvPr/>
          </p:nvSpPr>
          <p:spPr bwMode="auto">
            <a:xfrm>
              <a:off x="4864" y="3322"/>
              <a:ext cx="397" cy="624"/>
            </a:xfrm>
            <a:custGeom>
              <a:avLst/>
              <a:gdLst>
                <a:gd name="G0" fmla="+- 0 0 0"/>
                <a:gd name="G1" fmla="+- 17088 0 0"/>
                <a:gd name="G2" fmla="+- 21600 0 0"/>
                <a:gd name="T0" fmla="*/ 13212 w 21600"/>
                <a:gd name="T1" fmla="*/ 0 h 38195"/>
                <a:gd name="T2" fmla="*/ 4588 w 21600"/>
                <a:gd name="T3" fmla="*/ 38195 h 38195"/>
                <a:gd name="T4" fmla="*/ 0 w 21600"/>
                <a:gd name="T5" fmla="*/ 17088 h 38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8195" fill="none" extrusionOk="0">
                  <a:moveTo>
                    <a:pt x="13212" y="-1"/>
                  </a:moveTo>
                  <a:cubicBezTo>
                    <a:pt x="18502" y="4090"/>
                    <a:pt x="21600" y="10400"/>
                    <a:pt x="21600" y="17088"/>
                  </a:cubicBezTo>
                  <a:cubicBezTo>
                    <a:pt x="21600" y="27249"/>
                    <a:pt x="14517" y="36036"/>
                    <a:pt x="4588" y="38195"/>
                  </a:cubicBezTo>
                </a:path>
                <a:path w="21600" h="38195" stroke="0" extrusionOk="0">
                  <a:moveTo>
                    <a:pt x="13212" y="-1"/>
                  </a:moveTo>
                  <a:cubicBezTo>
                    <a:pt x="18502" y="4090"/>
                    <a:pt x="21600" y="10400"/>
                    <a:pt x="21600" y="17088"/>
                  </a:cubicBezTo>
                  <a:cubicBezTo>
                    <a:pt x="21600" y="27249"/>
                    <a:pt x="14517" y="36036"/>
                    <a:pt x="4588" y="38195"/>
                  </a:cubicBezTo>
                  <a:lnTo>
                    <a:pt x="0" y="17088"/>
                  </a:lnTo>
                  <a:close/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413711" name="Text Box 15"/>
            <p:cNvSpPr txBox="1">
              <a:spLocks noChangeArrowheads="1"/>
            </p:cNvSpPr>
            <p:nvPr/>
          </p:nvSpPr>
          <p:spPr bwMode="auto">
            <a:xfrm>
              <a:off x="5276" y="34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3300"/>
                  </a:solidFill>
                  <a:cs typeface="Times New Roman" panose="02020603050405020304" pitchFamily="18" charset="0"/>
                </a:rPr>
                <a:t>?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3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3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3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3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13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13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1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13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1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1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13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13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13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8" grpId="0" animBg="1"/>
      <p:bldP spid="413700" grpId="0" uiExpand="1" build="p" bldLvl="2" autoUpdateAnimBg="0"/>
      <p:bldP spid="413701" grpId="0" animBg="1" autoUpdateAnimBg="0"/>
      <p:bldP spid="413702" grpId="0" animBg="1" autoUpdateAnimBg="0"/>
      <p:bldP spid="413703" grpId="0" autoUpdateAnimBg="0"/>
      <p:bldP spid="413704" grpId="0" animBg="1"/>
      <p:bldP spid="413705" grpId="0" autoUpdateAnimBg="0"/>
      <p:bldP spid="413709" grpId="0" animBg="1" autoUpdateAnimBg="0"/>
    </p:bldLst>
  </p:timing>
</p:sld>
</file>

<file path=ppt/theme/theme1.xml><?xml version="1.0" encoding="utf-8"?>
<a:theme xmlns:a="http://schemas.openxmlformats.org/drawingml/2006/main" name="领带型模板">
  <a:themeElements>
    <a:clrScheme name="领带型模板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领带型模板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领带型模板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领带型模板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领带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领带型模板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领带型模板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领带型模板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Office\Templates\演示文稿设计\领带型模板.pot</Template>
  <TotalTime>4003</TotalTime>
  <Words>4095</Words>
  <Application>Microsoft Office PowerPoint</Application>
  <PresentationFormat>全屏显示(4:3)</PresentationFormat>
  <Paragraphs>607</Paragraphs>
  <Slides>40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1" baseType="lpstr">
      <vt:lpstr>Monotype Sorts</vt:lpstr>
      <vt:lpstr>黑体</vt:lpstr>
      <vt:lpstr>楷体_GB2312</vt:lpstr>
      <vt:lpstr>宋体</vt:lpstr>
      <vt:lpstr>Arial</vt:lpstr>
      <vt:lpstr>Symbol</vt:lpstr>
      <vt:lpstr>Times New Roman</vt:lpstr>
      <vt:lpstr>Verdana</vt:lpstr>
      <vt:lpstr>Wingdings</vt:lpstr>
      <vt:lpstr>领带型模板</vt:lpstr>
      <vt:lpstr>剪辑</vt:lpstr>
      <vt:lpstr>第10章  代码优化</vt:lpstr>
      <vt:lpstr>代码优化</vt:lpstr>
      <vt:lpstr>10.1 代码优化概述</vt:lpstr>
      <vt:lpstr>PowerPoint 演示文稿</vt:lpstr>
      <vt:lpstr>PowerPoint 演示文稿</vt:lpstr>
      <vt:lpstr>PowerPoint 演示文稿</vt:lpstr>
      <vt:lpstr>代码优化的主要种类</vt:lpstr>
      <vt:lpstr>10.2  基本块优化</vt:lpstr>
      <vt:lpstr>10.2.1 常数合并及常数传播</vt:lpstr>
      <vt:lpstr>常数合并的实现</vt:lpstr>
      <vt:lpstr>10.2.2 删除公共表达式</vt:lpstr>
      <vt:lpstr>示例</vt:lpstr>
      <vt:lpstr>PowerPoint 演示文稿</vt:lpstr>
      <vt:lpstr>10.2.3 复制传播</vt:lpstr>
      <vt:lpstr>删除死代码</vt:lpstr>
      <vt:lpstr>PowerPoint 演示文稿</vt:lpstr>
      <vt:lpstr>10.2.4 削弱计算强度</vt:lpstr>
      <vt:lpstr>10.2.5 改变计算次序</vt:lpstr>
      <vt:lpstr>10.4 循环优化</vt:lpstr>
      <vt:lpstr>循环优化的主要技术</vt:lpstr>
      <vt:lpstr>10.4.1 循环展开</vt:lpstr>
      <vt:lpstr>示例： </vt:lpstr>
      <vt:lpstr>10.4.2 代码外提/频度削弱</vt:lpstr>
      <vt:lpstr>例如：</vt:lpstr>
      <vt:lpstr>PowerPoint 演示文稿</vt:lpstr>
      <vt:lpstr>10.4.3 削弱计算强度</vt:lpstr>
      <vt:lpstr>例如：</vt:lpstr>
      <vt:lpstr>10.4.4 删除归纳变量</vt:lpstr>
      <vt:lpstr>删除归纳变量(续)</vt:lpstr>
      <vt:lpstr>PowerPoint 演示文稿</vt:lpstr>
      <vt:lpstr>10.5 窥孔优化</vt:lpstr>
      <vt:lpstr>10.5.1 删除冗余的传送指令</vt:lpstr>
      <vt:lpstr>10.5.2 删除死代码</vt:lpstr>
      <vt:lpstr>示例：程序里插入的跟踪调试语句</vt:lpstr>
      <vt:lpstr>10.5.3 控制流优化</vt:lpstr>
      <vt:lpstr>10.5.4 强度削弱及代数化简</vt:lpstr>
      <vt:lpstr>充分利用目标机器的特点</vt:lpstr>
      <vt:lpstr>小  结</vt:lpstr>
      <vt:lpstr>小  结（续）</vt:lpstr>
      <vt:lpstr>小  结（续）</vt:lpstr>
    </vt:vector>
  </TitlesOfParts>
  <Company>BUPT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</dc:title>
  <dc:creator>Li Wensheng</dc:creator>
  <cp:lastModifiedBy>BUPT</cp:lastModifiedBy>
  <cp:revision>385</cp:revision>
  <cp:lastPrinted>2002-07-19T08:01:10Z</cp:lastPrinted>
  <dcterms:created xsi:type="dcterms:W3CDTF">2002-06-11T01:14:55Z</dcterms:created>
  <dcterms:modified xsi:type="dcterms:W3CDTF">2020-12-07T01:15:04Z</dcterms:modified>
</cp:coreProperties>
</file>