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34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368" r:id="rId17"/>
    <p:sldId id="280" r:id="rId18"/>
    <p:sldId id="281" r:id="rId19"/>
    <p:sldId id="282" r:id="rId20"/>
    <p:sldId id="370" r:id="rId21"/>
    <p:sldId id="372" r:id="rId22"/>
    <p:sldId id="374" r:id="rId23"/>
    <p:sldId id="373" r:id="rId24"/>
    <p:sldId id="400" r:id="rId25"/>
    <p:sldId id="401" r:id="rId26"/>
    <p:sldId id="340" r:id="rId27"/>
    <p:sldId id="405" r:id="rId28"/>
    <p:sldId id="406" r:id="rId29"/>
    <p:sldId id="407" r:id="rId30"/>
    <p:sldId id="409" r:id="rId31"/>
    <p:sldId id="408" r:id="rId32"/>
    <p:sldId id="294" r:id="rId33"/>
    <p:sldId id="378" r:id="rId34"/>
    <p:sldId id="295" r:id="rId35"/>
    <p:sldId id="296" r:id="rId36"/>
    <p:sldId id="297" r:id="rId37"/>
    <p:sldId id="381" r:id="rId38"/>
    <p:sldId id="380" r:id="rId39"/>
    <p:sldId id="300" r:id="rId40"/>
    <p:sldId id="301" r:id="rId41"/>
    <p:sldId id="302" r:id="rId42"/>
    <p:sldId id="304" r:id="rId43"/>
    <p:sldId id="382" r:id="rId44"/>
    <p:sldId id="305" r:id="rId45"/>
    <p:sldId id="307" r:id="rId46"/>
    <p:sldId id="353" r:id="rId47"/>
    <p:sldId id="384" r:id="rId48"/>
    <p:sldId id="385" r:id="rId49"/>
    <p:sldId id="354" r:id="rId50"/>
    <p:sldId id="386" r:id="rId51"/>
    <p:sldId id="357" r:id="rId52"/>
    <p:sldId id="387" r:id="rId53"/>
    <p:sldId id="360" r:id="rId54"/>
    <p:sldId id="361" r:id="rId55"/>
    <p:sldId id="362" r:id="rId56"/>
    <p:sldId id="336" r:id="rId57"/>
    <p:sldId id="337" r:id="rId5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990000"/>
    <a:srgbClr val="FFFF00"/>
    <a:srgbClr val="FFFF66"/>
    <a:srgbClr val="FF3300"/>
    <a:srgbClr val="00FF00"/>
    <a:srgbClr val="DDDDDD"/>
    <a:srgbClr val="C0C0C0"/>
    <a:srgbClr val="FD9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89" autoAdjust="0"/>
  </p:normalViewPr>
  <p:slideViewPr>
    <p:cSldViewPr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7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4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fld id="{903F7DCB-C614-458D-930E-1B0C85418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08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946650"/>
            <a:ext cx="520700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fld id="{9341994B-B9E7-453E-A113-AC560F7052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A5ACD-7D21-4206-AA0F-1412228DB9E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49735-7796-4276-9483-57101F930B9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8497A-53B1-4F9F-A2D6-A9977773FF7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D80C2-B735-45F6-83BD-63B1B7A2A67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4189E-818A-4ECD-AB99-39B493DE40E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553CE-9A9E-4097-83B0-E8EA013D181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1D072-E1F7-46B1-AB98-2177B4BB1CB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0E897-2651-4B6D-92B0-B2CA238AC7B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FA787-B40A-410E-A29C-A0E642D381B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19D1A-B28B-43C0-B7B3-AFA9A7C01D8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FA787-B40A-410E-A29C-A0E642D381B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DAC95-D401-45F5-A40B-C096B88CA20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92588-34AB-428D-B059-355BC61561A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E1335-0DFB-4CF7-924A-4CF700D5E98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CD575-4165-4496-A007-567A951A859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144C1-4FF1-4EBD-9EF6-00827859FDB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AA89C-80B7-4CE1-BA9D-909CCD5B225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93561-8A6C-4164-984D-38A07472BD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405E5-4821-4EE2-BEBC-B830A5BEA76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65255-8597-42BE-976D-C736FC56B94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03BA3-5093-4203-B423-885B6198AF9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F81C6-BE38-4907-899C-9FD5A7B5D25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DEE35-1FA6-44BE-BBA0-558CA9AA8B9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5B21E-5E05-4745-BDCE-2D0E041B09F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0525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4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4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49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48953067-6134-44E5-B7FB-7D4CC3E19995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323850" y="2419350"/>
          <a:ext cx="853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剪辑" r:id="rId3" imgW="4732934" imgH="423367" progId="">
                  <p:embed/>
                </p:oleObj>
              </mc:Choice>
              <mc:Fallback>
                <p:oleObj name="剪辑" r:id="rId3" imgW="4732934" imgH="423367" progId="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19350"/>
                        <a:ext cx="853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339975" y="2420938"/>
            <a:ext cx="453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LI </a:t>
            </a:r>
            <a:r>
              <a:rPr lang="en-US" altLang="zh-CN" sz="1800" i="1" dirty="0" err="1">
                <a:solidFill>
                  <a:srgbClr val="0000FF"/>
                </a:solidFill>
                <a:ea typeface="宋体" pitchFamily="2" charset="-122"/>
              </a:rPr>
              <a:t>Wensheng</a:t>
            </a:r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,  </a:t>
            </a:r>
            <a:r>
              <a:rPr lang="en-US" altLang="zh-CN" sz="1800" i="1" dirty="0" smtClean="0">
                <a:solidFill>
                  <a:srgbClr val="0000FF"/>
                </a:solidFill>
                <a:ea typeface="宋体" pitchFamily="2" charset="-122"/>
              </a:rPr>
              <a:t>SCS, </a:t>
            </a:r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BUPT        </a:t>
            </a:r>
          </a:p>
        </p:txBody>
      </p:sp>
      <p:pic>
        <p:nvPicPr>
          <p:cNvPr id="5157" name="Picture 3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418663-BC0F-480C-8B86-9D6A08BBCA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50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9538E-E68B-4D4B-86C6-F447BCBF5A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98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05800" y="6453188"/>
            <a:ext cx="762000" cy="328612"/>
          </a:xfrm>
        </p:spPr>
        <p:txBody>
          <a:bodyPr/>
          <a:lstStyle>
            <a:lvl1pPr>
              <a:defRPr/>
            </a:lvl1pPr>
          </a:lstStyle>
          <a:p>
            <a:fld id="{BA1C48BA-71C7-45AE-95B0-8D82B3CFBE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25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05800" y="6453188"/>
            <a:ext cx="762000" cy="328612"/>
          </a:xfrm>
        </p:spPr>
        <p:txBody>
          <a:bodyPr/>
          <a:lstStyle>
            <a:lvl1pPr>
              <a:defRPr/>
            </a:lvl1pPr>
          </a:lstStyle>
          <a:p>
            <a:fld id="{27921B75-B0AA-4D19-94DA-C4C651D618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57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defRPr/>
            </a:lvl1pPr>
            <a:lvl2pPr marL="742950" indent="-285750"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39A8A-E5F7-445E-9E5A-204BCF1291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40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BB4DB1-B6D4-4A58-B23E-70CAF3A2E6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5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135D2A-755B-4C1E-A768-D823A7370B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83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2CC458-B8B0-479A-B69D-6C9B17AFA2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2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169203-B1C1-4022-8B0C-CA6065FB0A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54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AD3CD0-1C87-4B81-8EC4-58FA1CCA01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9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5E1260-F0CB-46B0-AFBE-F2C661B41A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8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B2109-31BD-4B3D-8AC5-8D634B49DB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27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aphicFrame>
        <p:nvGraphicFramePr>
          <p:cNvPr id="4130" name="Object 34"/>
          <p:cNvGraphicFramePr>
            <a:graphicFrameLocks noChangeAspect="1"/>
          </p:cNvGraphicFramePr>
          <p:nvPr/>
        </p:nvGraphicFramePr>
        <p:xfrm>
          <a:off x="-19050" y="0"/>
          <a:ext cx="762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剪辑" r:id="rId16" imgW="44806" imgH="2658161" progId="">
                  <p:embed/>
                </p:oleObj>
              </mc:Choice>
              <mc:Fallback>
                <p:oleObj name="剪辑" r:id="rId16" imgW="44806" imgH="2658161" progId="">
                  <p:embed/>
                  <p:pic>
                    <p:nvPicPr>
                      <p:cNvPr id="0" name="Picture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0"/>
                        <a:ext cx="7620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9072563" y="0"/>
          <a:ext cx="1079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" name="剪辑" r:id="rId18" imgW="44806" imgH="2658161" progId="">
                  <p:embed/>
                </p:oleObj>
              </mc:Choice>
              <mc:Fallback>
                <p:oleObj name="剪辑" r:id="rId18" imgW="44806" imgH="2658161" progId="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563" y="0"/>
                        <a:ext cx="10795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Text Box 30"/>
          <p:cNvSpPr txBox="1">
            <a:spLocks noChangeArrowheads="1"/>
          </p:cNvSpPr>
          <p:nvPr/>
        </p:nvSpPr>
        <p:spPr bwMode="auto">
          <a:xfrm rot="5400000">
            <a:off x="-1045369" y="5487194"/>
            <a:ext cx="2409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1200" b="0" i="1">
                <a:solidFill>
                  <a:srgbClr val="0000FF"/>
                </a:solidFill>
                <a:latin typeface="黑体" pitchFamily="2" charset="-122"/>
              </a:rPr>
              <a:t>Wensheng Li     BUPT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7120" y="6534345"/>
            <a:ext cx="760385" cy="29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fld id="{EFDFB6A6-2731-4FD2-90E0-C1115F58C9E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slide" Target="slide2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slide" Target="slide29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163" y="1223963"/>
            <a:ext cx="6751637" cy="1143000"/>
          </a:xfrm>
        </p:spPr>
        <p:txBody>
          <a:bodyPr/>
          <a:lstStyle/>
          <a:p>
            <a:pPr algn="ctr"/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中间代码生成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5813" y="3581400"/>
            <a:ext cx="8016875" cy="228600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</a:rPr>
              <a:t>知识点：三地址代码</a:t>
            </a:r>
            <a:br>
              <a:rPr lang="zh-CN" altLang="en-US" dirty="0">
                <a:latin typeface="Verdana" pitchFamily="34" charset="0"/>
              </a:rPr>
            </a:br>
            <a:r>
              <a:rPr lang="zh-CN" altLang="en-US" dirty="0">
                <a:latin typeface="Verdana" pitchFamily="34" charset="0"/>
              </a:rPr>
              <a:t>            语句的翻译</a:t>
            </a:r>
            <a:br>
              <a:rPr lang="zh-CN" altLang="en-US" dirty="0">
                <a:latin typeface="Verdana" pitchFamily="34" charset="0"/>
              </a:rPr>
            </a:br>
            <a:r>
              <a:rPr lang="zh-CN" altLang="en-US" dirty="0">
                <a:latin typeface="Verdana" pitchFamily="34" charset="0"/>
              </a:rPr>
              <a:t>            布尔表达式的翻译</a:t>
            </a:r>
            <a:br>
              <a:rPr lang="zh-CN" altLang="en-US" dirty="0">
                <a:latin typeface="Verdana" pitchFamily="34" charset="0"/>
              </a:rPr>
            </a:br>
            <a:r>
              <a:rPr lang="zh-CN" altLang="en-US" dirty="0">
                <a:latin typeface="Verdana" pitchFamily="34" charset="0"/>
              </a:rPr>
              <a:t>            回填技术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1CD6-96B5-4B23-9872-3AF16DE594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赋值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:=(-y)*z+(-y)*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 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三地址代码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45" y="2438890"/>
            <a:ext cx="3890963" cy="329609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对应语法树的代码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:=-y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:=-y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*z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4572000" y="2438890"/>
            <a:ext cx="3733800" cy="294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cs typeface="Times New Roman" panose="02020603050405020304" pitchFamily="18" charset="0"/>
              </a:rPr>
              <a:t>对应</a:t>
            </a:r>
            <a:r>
              <a:rPr lang="en-US" altLang="zh-CN" sz="2800" dirty="0">
                <a:cs typeface="Times New Roman" panose="02020603050405020304" pitchFamily="18" charset="0"/>
              </a:rPr>
              <a:t>dag</a:t>
            </a:r>
            <a:r>
              <a:rPr lang="zh-CN" altLang="en-US" sz="2800" dirty="0">
                <a:cs typeface="Times New Roman" panose="02020603050405020304" pitchFamily="18" charset="0"/>
              </a:rPr>
              <a:t>的代码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:=-y</a:t>
            </a:r>
            <a:r>
              <a:rPr lang="en-US" altLang="zh-CN" dirty="0">
                <a:cs typeface="Times New Roman" panose="02020603050405020304" pitchFamily="18" charset="0"/>
              </a:rPr>
              <a:t>	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cs typeface="Times New Roman" panose="02020603050405020304" pitchFamily="18" charset="0"/>
              </a:rPr>
              <a:t>:=t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*z	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cs typeface="Times New Roman" panose="02020603050405020304" pitchFamily="18" charset="0"/>
              </a:rPr>
              <a:t>5</a:t>
            </a:r>
            <a:r>
              <a:rPr lang="en-US" altLang="zh-CN" dirty="0">
                <a:cs typeface="Times New Roman" panose="02020603050405020304" pitchFamily="18" charset="0"/>
              </a:rPr>
              <a:t>:=t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+t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	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a:=t</a:t>
            </a:r>
            <a:r>
              <a:rPr lang="en-US" altLang="zh-CN" baseline="-25000" dirty="0">
                <a:cs typeface="Times New Roman" panose="02020603050405020304" pitchFamily="18" charset="0"/>
              </a:rPr>
              <a:t>5</a:t>
            </a:r>
            <a:r>
              <a:rPr lang="en-US" altLang="zh-CN" dirty="0"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grpSp>
        <p:nvGrpSpPr>
          <p:cNvPr id="201733" name="Group 5"/>
          <p:cNvGrpSpPr>
            <a:grpSpLocks/>
          </p:cNvGrpSpPr>
          <p:nvPr/>
        </p:nvGrpSpPr>
        <p:grpSpPr bwMode="auto">
          <a:xfrm>
            <a:off x="2266950" y="1905000"/>
            <a:ext cx="3673475" cy="457200"/>
            <a:chOff x="1728" y="1104"/>
            <a:chExt cx="1584" cy="288"/>
          </a:xfrm>
        </p:grpSpPr>
        <p:sp>
          <p:nvSpPr>
            <p:cNvPr id="201734" name="Line 6"/>
            <p:cNvSpPr>
              <a:spLocks noChangeShapeType="1"/>
            </p:cNvSpPr>
            <p:nvPr/>
          </p:nvSpPr>
          <p:spPr bwMode="auto">
            <a:xfrm>
              <a:off x="1728" y="1152"/>
              <a:ext cx="15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5" name="Text Box 7"/>
            <p:cNvSpPr txBox="1">
              <a:spLocks noChangeArrowheads="1"/>
            </p:cNvSpPr>
            <p:nvPr/>
          </p:nvSpPr>
          <p:spPr bwMode="auto">
            <a:xfrm>
              <a:off x="2390" y="110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latin typeface="Verdana" pitchFamily="34" charset="0"/>
                  <a:ea typeface="宋体" pitchFamily="2" charset="-122"/>
                  <a:sym typeface="Monotype Sorts" pitchFamily="2" charset="2"/>
                </a:rPr>
                <a:t></a:t>
              </a:r>
            </a:p>
          </p:txBody>
        </p:sp>
      </p:grpSp>
      <p:grpSp>
        <p:nvGrpSpPr>
          <p:cNvPr id="201736" name="Group 8"/>
          <p:cNvGrpSpPr>
            <a:grpSpLocks/>
          </p:cNvGrpSpPr>
          <p:nvPr/>
        </p:nvGrpSpPr>
        <p:grpSpPr bwMode="auto">
          <a:xfrm>
            <a:off x="3086835" y="786715"/>
            <a:ext cx="473075" cy="457200"/>
            <a:chOff x="2304" y="432"/>
            <a:chExt cx="298" cy="288"/>
          </a:xfrm>
        </p:grpSpPr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2304" y="48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2315" y="4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Verdana" pitchFamily="34" charset="0"/>
                  <a:ea typeface="宋体" pitchFamily="2" charset="-122"/>
                  <a:sym typeface="Monotype Sorts" pitchFamily="2" charset="2"/>
                </a:rPr>
                <a:t></a:t>
              </a:r>
            </a:p>
          </p:txBody>
        </p:sp>
      </p:grpSp>
      <p:grpSp>
        <p:nvGrpSpPr>
          <p:cNvPr id="201739" name="Group 11"/>
          <p:cNvGrpSpPr>
            <a:grpSpLocks/>
          </p:cNvGrpSpPr>
          <p:nvPr/>
        </p:nvGrpSpPr>
        <p:grpSpPr bwMode="auto">
          <a:xfrm>
            <a:off x="4503970" y="773705"/>
            <a:ext cx="473075" cy="457200"/>
            <a:chOff x="3014" y="432"/>
            <a:chExt cx="298" cy="288"/>
          </a:xfrm>
        </p:grpSpPr>
        <p:sp>
          <p:nvSpPr>
            <p:cNvPr id="201740" name="Line 12"/>
            <p:cNvSpPr>
              <a:spLocks noChangeShapeType="1"/>
            </p:cNvSpPr>
            <p:nvPr/>
          </p:nvSpPr>
          <p:spPr bwMode="auto">
            <a:xfrm>
              <a:off x="3024" y="480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1" name="Text Box 13"/>
            <p:cNvSpPr txBox="1">
              <a:spLocks noChangeArrowheads="1"/>
            </p:cNvSpPr>
            <p:nvPr/>
          </p:nvSpPr>
          <p:spPr bwMode="auto">
            <a:xfrm>
              <a:off x="3014" y="4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Verdana" pitchFamily="34" charset="0"/>
                  <a:ea typeface="宋体" pitchFamily="2" charset="-122"/>
                  <a:sym typeface="Monotype Sorts" pitchFamily="2" charset="2"/>
                </a:rPr>
                <a:t></a:t>
              </a:r>
            </a:p>
          </p:txBody>
        </p:sp>
      </p:grpSp>
      <p:grpSp>
        <p:nvGrpSpPr>
          <p:cNvPr id="201742" name="Group 14"/>
          <p:cNvGrpSpPr>
            <a:grpSpLocks/>
          </p:cNvGrpSpPr>
          <p:nvPr/>
        </p:nvGrpSpPr>
        <p:grpSpPr bwMode="auto">
          <a:xfrm>
            <a:off x="2996825" y="1143000"/>
            <a:ext cx="1152525" cy="457200"/>
            <a:chOff x="2064" y="624"/>
            <a:chExt cx="528" cy="288"/>
          </a:xfrm>
        </p:grpSpPr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2064" y="672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4" name="Text Box 16"/>
            <p:cNvSpPr txBox="1">
              <a:spLocks noChangeArrowheads="1"/>
            </p:cNvSpPr>
            <p:nvPr/>
          </p:nvSpPr>
          <p:spPr bwMode="auto">
            <a:xfrm>
              <a:off x="2237" y="62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Verdana" pitchFamily="34" charset="0"/>
                  <a:ea typeface="宋体" pitchFamily="2" charset="-122"/>
                  <a:sym typeface="Monotype Sorts" pitchFamily="2" charset="2"/>
                </a:rPr>
                <a:t></a:t>
              </a:r>
            </a:p>
          </p:txBody>
        </p:sp>
      </p:grpSp>
      <p:grpSp>
        <p:nvGrpSpPr>
          <p:cNvPr id="201745" name="Group 17"/>
          <p:cNvGrpSpPr>
            <a:grpSpLocks/>
          </p:cNvGrpSpPr>
          <p:nvPr/>
        </p:nvGrpSpPr>
        <p:grpSpPr bwMode="auto">
          <a:xfrm>
            <a:off x="4481990" y="1143000"/>
            <a:ext cx="1196975" cy="457200"/>
            <a:chOff x="2784" y="624"/>
            <a:chExt cx="528" cy="288"/>
          </a:xfrm>
        </p:grpSpPr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2784" y="672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7" name="Text Box 19"/>
            <p:cNvSpPr txBox="1">
              <a:spLocks noChangeArrowheads="1"/>
            </p:cNvSpPr>
            <p:nvPr/>
          </p:nvSpPr>
          <p:spPr bwMode="auto">
            <a:xfrm>
              <a:off x="2891" y="62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latin typeface="Verdana" pitchFamily="34" charset="0"/>
                  <a:ea typeface="宋体" pitchFamily="2" charset="-122"/>
                  <a:sym typeface="Monotype Sorts" pitchFamily="2" charset="2"/>
                </a:rPr>
                <a:t></a:t>
              </a:r>
            </a:p>
          </p:txBody>
        </p: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2935430" y="1524000"/>
            <a:ext cx="2806700" cy="457200"/>
            <a:chOff x="2112" y="864"/>
            <a:chExt cx="1200" cy="288"/>
          </a:xfrm>
        </p:grpSpPr>
        <p:sp>
          <p:nvSpPr>
            <p:cNvPr id="201749" name="Line 21"/>
            <p:cNvSpPr>
              <a:spLocks noChangeShapeType="1"/>
            </p:cNvSpPr>
            <p:nvPr/>
          </p:nvSpPr>
          <p:spPr bwMode="auto">
            <a:xfrm>
              <a:off x="2112" y="912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0" name="Text Box 22"/>
            <p:cNvSpPr txBox="1">
              <a:spLocks noChangeArrowheads="1"/>
            </p:cNvSpPr>
            <p:nvPr/>
          </p:nvSpPr>
          <p:spPr bwMode="auto">
            <a:xfrm>
              <a:off x="2558" y="864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latin typeface="Verdana" pitchFamily="34" charset="0"/>
                  <a:ea typeface="宋体" pitchFamily="2" charset="-122"/>
                  <a:sym typeface="Monotype Sorts" pitchFamily="2" charset="2"/>
                </a:rPr>
                <a:t>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21550" y="5634245"/>
            <a:ext cx="81534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Monotype Sorts" pitchFamily="2" charset="2"/>
              <a:buChar char="n"/>
              <a:tabLst>
                <a:tab pos="292100" algn="l"/>
              </a:tabLst>
            </a:pPr>
            <a:r>
              <a:rPr lang="zh-CN" altLang="en-US" dirty="0">
                <a:latin typeface="黑体" pitchFamily="2" charset="-122"/>
              </a:rPr>
              <a:t>三地址代码是语法树或</a:t>
            </a:r>
            <a:r>
              <a:rPr lang="en-US" altLang="zh-CN" dirty="0">
                <a:latin typeface="黑体" pitchFamily="2" charset="-122"/>
              </a:rPr>
              <a:t>dag</a:t>
            </a:r>
            <a:r>
              <a:rPr lang="zh-CN" altLang="en-US" dirty="0">
                <a:latin typeface="黑体" pitchFamily="2" charset="-122"/>
              </a:rPr>
              <a:t>的线性表示，其中新增加的名字对应图中的内部结点</a:t>
            </a:r>
          </a:p>
        </p:txBody>
      </p:sp>
      <p:graphicFrame>
        <p:nvGraphicFramePr>
          <p:cNvPr id="25" name="Object 24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8262410" y="2573905"/>
          <a:ext cx="682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剪辑" r:id="rId5" imgW="7002463" imgH="4060825" progId="">
                  <p:embed/>
                </p:oleObj>
              </mc:Choice>
              <mc:Fallback>
                <p:oleObj name="剪辑" r:id="rId5" imgW="7002463" imgH="4060825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410" y="2573905"/>
                        <a:ext cx="6826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uiExpand="1" build="p" bldLvl="2" autoUpdateAnimBg="0"/>
      <p:bldP spid="201732" grpId="0" uiExpand="1" build="p" autoUpdateAnimBg="0"/>
      <p:bldP spid="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41E4D-C2FE-46A0-AF19-35A6419A2B1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Verdana" pitchFamily="34" charset="0"/>
              </a:rPr>
              <a:t>三地址语句的实现</a:t>
            </a:r>
            <a:r>
              <a:rPr lang="en-US" altLang="zh-CN" dirty="0">
                <a:latin typeface="Times New Roman"/>
              </a:rPr>
              <a:t>——</a:t>
            </a:r>
            <a:r>
              <a:rPr lang="zh-CN" altLang="en-US" dirty="0">
                <a:latin typeface="Verdana" pitchFamily="34" charset="0"/>
              </a:rPr>
              <a:t>四元式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8538"/>
            <a:ext cx="8663880" cy="2744787"/>
          </a:xfrm>
        </p:spPr>
        <p:txBody>
          <a:bodyPr/>
          <a:lstStyle/>
          <a:p>
            <a:pPr>
              <a:buClr>
                <a:srgbClr val="0000FF"/>
              </a:buClr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四元式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x:=y+z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('+',  y,  z,  x)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  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如：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x:=-y        ('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uminus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 y,  , x)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，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    如：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 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，    ，语句标号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）如：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,   , 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:=(-y)*z+(-y)*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四元式表示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3837582"/>
            <a:ext cx="5625625" cy="280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24D3A-FEB8-4544-AFC5-F0A029DA255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8050"/>
            <a:ext cx="8663880" cy="2970213"/>
          </a:xfrm>
        </p:spPr>
        <p:txBody>
          <a:bodyPr/>
          <a:lstStyle/>
          <a:p>
            <a:pPr>
              <a:buClr>
                <a:srgbClr val="0000FF"/>
              </a:buClr>
            </a:pPr>
            <a:r>
              <a:rPr lang="zh-CN" altLang="en-US" dirty="0">
                <a:latin typeface="Verdana" pitchFamily="34" charset="0"/>
              </a:rPr>
              <a:t>三元式：（</a:t>
            </a:r>
            <a:r>
              <a:rPr lang="en-US" altLang="zh-CN" dirty="0">
                <a:latin typeface="Verdana" pitchFamily="34" charset="0"/>
              </a:rPr>
              <a:t>op</a:t>
            </a:r>
            <a:r>
              <a:rPr lang="zh-CN" altLang="en-US" dirty="0">
                <a:latin typeface="Verdana" pitchFamily="34" charset="0"/>
              </a:rPr>
              <a:t>，</a:t>
            </a:r>
            <a:r>
              <a:rPr lang="en-US" altLang="zh-CN" dirty="0">
                <a:latin typeface="Verdana" pitchFamily="34" charset="0"/>
              </a:rPr>
              <a:t>arg</a:t>
            </a:r>
            <a:r>
              <a:rPr lang="en-US" altLang="zh-CN" baseline="-25000" dirty="0">
                <a:latin typeface="Verdana" pitchFamily="34" charset="0"/>
              </a:rPr>
              <a:t>1</a:t>
            </a:r>
            <a:r>
              <a:rPr lang="zh-CN" altLang="en-US" dirty="0">
                <a:latin typeface="Verdana" pitchFamily="34" charset="0"/>
              </a:rPr>
              <a:t>，</a:t>
            </a:r>
            <a:r>
              <a:rPr lang="en-US" altLang="zh-CN" dirty="0">
                <a:latin typeface="Verdana" pitchFamily="34" charset="0"/>
              </a:rPr>
              <a:t>arg</a:t>
            </a:r>
            <a:r>
              <a:rPr lang="en-US" altLang="zh-CN" baseline="-25000" dirty="0">
                <a:latin typeface="Verdana" pitchFamily="34" charset="0"/>
              </a:rPr>
              <a:t>2</a:t>
            </a:r>
            <a:r>
              <a:rPr lang="zh-CN" altLang="en-US" dirty="0">
                <a:latin typeface="Verdana" pitchFamily="34" charset="0"/>
              </a:rPr>
              <a:t>）</a:t>
            </a:r>
            <a:endParaRPr lang="zh-CN" altLang="en-US" sz="3600" dirty="0">
              <a:latin typeface="Verdana" pitchFamily="34" charset="0"/>
            </a:endParaRPr>
          </a:p>
          <a:p>
            <a:pPr marL="876300" lvl="1" indent="-342900">
              <a:buClr>
                <a:srgbClr val="0000FF"/>
              </a:buClr>
              <a:buSzPct val="70000"/>
              <a:buFont typeface="Wingdings" pitchFamily="2" charset="2"/>
              <a:buChar char="u"/>
            </a:pPr>
            <a:r>
              <a:rPr lang="zh-CN" altLang="en-US" dirty="0">
                <a:latin typeface="Verdana" pitchFamily="34" charset="0"/>
              </a:rPr>
              <a:t>为避免把临时变量名也存入符号表</a:t>
            </a:r>
            <a:r>
              <a:rPr lang="zh-CN" altLang="en-US" dirty="0" smtClean="0">
                <a:latin typeface="Verdana" pitchFamily="34" charset="0"/>
              </a:rPr>
              <a:t>，不</a:t>
            </a:r>
            <a:r>
              <a:rPr lang="zh-CN" altLang="en-US" dirty="0">
                <a:latin typeface="Verdana" pitchFamily="34" charset="0"/>
              </a:rPr>
              <a:t>引入临时变量</a:t>
            </a:r>
          </a:p>
          <a:p>
            <a:pPr marL="876300" lvl="1" indent="-342900">
              <a:buClr>
                <a:srgbClr val="0000FF"/>
              </a:buClr>
              <a:buSzPct val="70000"/>
              <a:buFont typeface="Wingdings" pitchFamily="2" charset="2"/>
              <a:buChar char="u"/>
            </a:pPr>
            <a:r>
              <a:rPr lang="zh-CN" altLang="en-US" dirty="0" smtClean="0">
                <a:latin typeface="Verdana" pitchFamily="34" charset="0"/>
              </a:rPr>
              <a:t>一</a:t>
            </a:r>
            <a:r>
              <a:rPr lang="zh-CN" altLang="en-US" dirty="0">
                <a:latin typeface="Verdana" pitchFamily="34" charset="0"/>
              </a:rPr>
              <a:t>个语句计算出来的中间结果直接提供给引用它的语句</a:t>
            </a:r>
          </a:p>
          <a:p>
            <a:pPr marL="876300" lvl="1" indent="-342900">
              <a:buClr>
                <a:srgbClr val="0000FF"/>
              </a:buClr>
              <a:buSzPct val="70000"/>
              <a:buFont typeface="Wingdings" pitchFamily="2" charset="2"/>
              <a:buChar char="u"/>
            </a:pPr>
            <a:r>
              <a:rPr lang="zh-CN" altLang="en-US" dirty="0">
                <a:latin typeface="Verdana" pitchFamily="34" charset="0"/>
              </a:rPr>
              <a:t>用计算中间结果的语句的指针代替存放中间结果的临时变量</a:t>
            </a:r>
          </a:p>
          <a:p>
            <a:pPr>
              <a:buClr>
                <a:srgbClr val="0000FF"/>
              </a:buClr>
            </a:pPr>
            <a:r>
              <a:rPr lang="zh-CN" altLang="en-US" dirty="0">
                <a:latin typeface="Verdana" pitchFamily="34" charset="0"/>
              </a:rPr>
              <a:t>赋值</a:t>
            </a:r>
            <a:r>
              <a:rPr lang="zh-CN" altLang="en-US" dirty="0" smtClean="0">
                <a:latin typeface="Verdana" pitchFamily="34" charset="0"/>
              </a:rPr>
              <a:t>语句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:=(-y)*z+(-y)*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zh-CN" altLang="en-US" dirty="0">
                <a:latin typeface="Verdana" pitchFamily="34" charset="0"/>
              </a:rPr>
              <a:t>三元式表示</a:t>
            </a:r>
          </a:p>
        </p:txBody>
      </p:sp>
      <p:sp>
        <p:nvSpPr>
          <p:cNvPr id="205855" name="Rectangle 3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三地址语句的实现</a:t>
            </a:r>
            <a:r>
              <a:rPr lang="en-US" altLang="zh-CN">
                <a:latin typeface="Times New Roman"/>
              </a:rPr>
              <a:t>——</a:t>
            </a:r>
            <a:r>
              <a:rPr lang="zh-CN" altLang="en-US"/>
              <a:t>三元式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699030"/>
            <a:ext cx="6638177" cy="286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DF436-8A2D-4A16-9DF6-26EEC448680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55650"/>
          </a:xfrm>
        </p:spPr>
        <p:txBody>
          <a:bodyPr/>
          <a:lstStyle/>
          <a:p>
            <a:r>
              <a:rPr lang="zh-CN" altLang="en-US" sz="3600"/>
              <a:t>语句</a:t>
            </a:r>
            <a:r>
              <a:rPr lang="en-US" altLang="zh-CN" sz="3600">
                <a:latin typeface="宋体" pitchFamily="2" charset="-122"/>
              </a:rPr>
              <a:t>x[i]:=y</a:t>
            </a:r>
            <a:r>
              <a:rPr lang="zh-CN" altLang="en-US" sz="3600">
                <a:latin typeface="宋体" pitchFamily="2" charset="-122"/>
              </a:rPr>
              <a:t>和</a:t>
            </a:r>
            <a:r>
              <a:rPr lang="en-US" altLang="zh-CN" sz="3600">
                <a:latin typeface="宋体" pitchFamily="2" charset="-122"/>
              </a:rPr>
              <a:t>x:=y[i]</a:t>
            </a:r>
            <a:r>
              <a:rPr lang="zh-CN" altLang="en-US" sz="3600">
                <a:latin typeface="宋体" pitchFamily="2" charset="-122"/>
              </a:rPr>
              <a:t>的三元式序列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550" y="1268760"/>
            <a:ext cx="3671888" cy="685453"/>
          </a:xfrm>
        </p:spPr>
        <p:txBody>
          <a:bodyPr/>
          <a:lstStyle/>
          <a:p>
            <a:r>
              <a:rPr lang="zh-CN" altLang="en-US" dirty="0"/>
              <a:t>语句 </a:t>
            </a:r>
            <a:r>
              <a:rPr lang="en-US" altLang="zh-CN" dirty="0">
                <a:latin typeface="宋体" pitchFamily="2" charset="-122"/>
              </a:rPr>
              <a:t>x[</a:t>
            </a:r>
            <a:r>
              <a:rPr lang="en-US" altLang="zh-CN" dirty="0" err="1">
                <a:latin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</a:rPr>
              <a:t>]:=y</a:t>
            </a:r>
            <a:endParaRPr lang="en-US" altLang="zh-CN" sz="2400" dirty="0">
              <a:latin typeface="宋体" pitchFamily="2" charset="-122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4842030" y="1268413"/>
            <a:ext cx="381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黑体" pitchFamily="2" charset="-122"/>
              </a:rPr>
              <a:t>语句 </a:t>
            </a:r>
            <a:r>
              <a:rPr lang="en-US" altLang="zh-CN" sz="2800" dirty="0">
                <a:latin typeface="宋体" pitchFamily="2" charset="-122"/>
              </a:rPr>
              <a:t>x:=y[i]</a:t>
            </a:r>
            <a:endParaRPr lang="en-US" altLang="zh-CN" dirty="0">
              <a:latin typeface="宋体" pitchFamily="2" charset="-122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954213"/>
            <a:ext cx="4275475" cy="11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6" y="1954213"/>
            <a:ext cx="4230470" cy="11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  <p:bldP spid="20787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6C896-286C-4F73-921A-A6A5CADE9A4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998538"/>
            <a:ext cx="8326438" cy="1935407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间接三元式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间接码表：为三元式序列建立的一个指针数组，其每个元素依次指向三元式序列中的一项</a:t>
            </a:r>
          </a:p>
          <a:p>
            <a:r>
              <a:rPr lang="zh-CN" altLang="en-US" dirty="0">
                <a:latin typeface="宋体" pitchFamily="2" charset="-122"/>
              </a:rPr>
              <a:t>赋值</a:t>
            </a:r>
            <a:r>
              <a:rPr lang="zh-CN" altLang="en-US" dirty="0" smtClean="0">
                <a:latin typeface="宋体" pitchFamily="2" charset="-122"/>
              </a:rPr>
              <a:t>语句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:=(-y)*z+(-y)*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zh-CN" altLang="en-US" dirty="0">
                <a:latin typeface="宋体" pitchFamily="2" charset="-122"/>
              </a:rPr>
              <a:t>间接三元式</a:t>
            </a:r>
            <a:r>
              <a:rPr lang="zh-CN" altLang="en-US" dirty="0" smtClean="0">
                <a:latin typeface="宋体" pitchFamily="2" charset="-122"/>
              </a:rPr>
              <a:t>表示     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209944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三地址语句的实现</a:t>
            </a:r>
            <a:r>
              <a:rPr lang="en-US" altLang="zh-CN">
                <a:latin typeface="Times New Roman"/>
              </a:rPr>
              <a:t>——</a:t>
            </a:r>
            <a:r>
              <a:rPr lang="zh-CN" altLang="en-US"/>
              <a:t>间接三元式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6" y="2978950"/>
            <a:ext cx="7650849" cy="350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uiExpand="1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 bwMode="auto">
          <a:xfrm>
            <a:off x="2006715" y="4599170"/>
            <a:ext cx="360000" cy="36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517145" y="2598528"/>
            <a:ext cx="360000" cy="36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1196665" y="1763855"/>
            <a:ext cx="360000" cy="36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37EB-55CB-4A98-895A-55FBCA3ADAD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476544" y="5454325"/>
            <a:ext cx="6975776" cy="900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Verdana" pitchFamily="34" charset="0"/>
              </a:rPr>
              <a:t>8.2 </a:t>
            </a:r>
            <a:r>
              <a:rPr lang="zh-CN" altLang="en-US">
                <a:latin typeface="Verdana" pitchFamily="34" charset="0"/>
              </a:rPr>
              <a:t>赋值语句的翻译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3350" y="1133744"/>
            <a:ext cx="8831263" cy="5490893"/>
          </a:xfrm>
        </p:spPr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假定赋值语句出现的环境可用下面的文法描述：</a:t>
            </a: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D; 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D; D  |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T  |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id; N D; 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</a:t>
            </a:r>
          </a:p>
          <a:p>
            <a:pPr lvl="1">
              <a:buFontTx/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	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of 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b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b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 LD end</a:t>
            </a:r>
          </a:p>
          <a:p>
            <a:pPr lvl="1"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</a:t>
            </a:r>
          </a:p>
          <a:p>
            <a:pPr lvl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id:=E</a:t>
            </a:r>
          </a:p>
          <a:p>
            <a:pPr lvl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E+E  |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E*E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|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|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(E)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|  id  |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|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num.num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11188" y="2168860"/>
            <a:ext cx="1035487" cy="396000"/>
          </a:xfrm>
          <a:prstGeom prst="roundRect">
            <a:avLst>
              <a:gd name="adj" fmla="val 3100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92221" y="3023955"/>
            <a:ext cx="1035487" cy="396000"/>
          </a:xfrm>
          <a:prstGeom prst="roundRect">
            <a:avLst>
              <a:gd name="adj" fmla="val 3100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66555" y="5004175"/>
            <a:ext cx="1035487" cy="396000"/>
          </a:xfrm>
          <a:prstGeom prst="roundRect">
            <a:avLst>
              <a:gd name="adj" fmla="val 3100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292080" y="3248980"/>
            <a:ext cx="3240360" cy="198022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/>
              <a:t>设计函数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(1) </a:t>
            </a:r>
            <a:r>
              <a:rPr lang="en-US" altLang="zh-CN" dirty="0" smtClean="0"/>
              <a:t>p=lookup(id.name)</a:t>
            </a:r>
            <a:endParaRPr lang="zh-CN" altLang="zh-CN" dirty="0"/>
          </a:p>
          <a:p>
            <a:r>
              <a:rPr lang="en-US" altLang="zh-CN" dirty="0"/>
              <a:t>(2) </a:t>
            </a:r>
            <a:r>
              <a:rPr lang="en-US" altLang="zh-CN" dirty="0" err="1"/>
              <a:t>gettype</a:t>
            </a:r>
            <a:r>
              <a:rPr lang="en-US" altLang="zh-CN" dirty="0"/>
              <a:t>(p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smtClean="0"/>
              <a:t>3) </a:t>
            </a:r>
            <a:r>
              <a:rPr lang="en-US" altLang="zh-CN" dirty="0" err="1" smtClean="0"/>
              <a:t>newtemp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/>
              <a:t>(4) </a:t>
            </a:r>
            <a:r>
              <a:rPr lang="en-US" altLang="zh-CN" dirty="0" err="1"/>
              <a:t>outcode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  <a:endParaRPr kumimoji="1" lang="zh-CN" altLang="en-US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0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0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3" grpId="0" animBg="1"/>
      <p:bldP spid="230402" grpId="0" animBg="1"/>
      <p:bldP spid="230404" grpId="0" uiExpand="1" build="p" autoUpdateAnimBg="0"/>
      <p:bldP spid="2" grpId="0" animBg="1"/>
      <p:bldP spid="7" grpId="0" animBg="1"/>
      <p:bldP spid="8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8161-978D-4E54-A884-433CCF4FB99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8.2.1 </a:t>
            </a:r>
            <a:r>
              <a:rPr lang="zh-CN" altLang="en-US" smtClean="0">
                <a:latin typeface="Verdana" pitchFamily="34" charset="0"/>
              </a:rPr>
              <a:t>仅</a:t>
            </a:r>
            <a:r>
              <a:rPr lang="zh-CN" altLang="en-US">
                <a:latin typeface="Verdana" pitchFamily="34" charset="0"/>
              </a:rPr>
              <a:t>涉及简单变量的赋值语句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385763" y="1358899"/>
            <a:ext cx="7967662" cy="481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3200" dirty="0">
                <a:solidFill>
                  <a:srgbClr val="FF3300"/>
                </a:solidFill>
                <a:cs typeface="Times New Roman" panose="02020603050405020304" pitchFamily="18" charset="0"/>
              </a:rPr>
              <a:t>文法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 id:=E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 E</a:t>
            </a:r>
            <a:r>
              <a:rPr lang="en-US" altLang="zh-CN" sz="2800" baseline="-25000" dirty="0"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+ E</a:t>
            </a:r>
            <a:r>
              <a:rPr lang="en-US" altLang="zh-CN" sz="2800" baseline="-25000" dirty="0"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 E</a:t>
            </a:r>
            <a:r>
              <a:rPr lang="en-US" altLang="zh-CN" sz="2800" baseline="-25000" dirty="0"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* E</a:t>
            </a:r>
            <a:r>
              <a:rPr lang="en-US" altLang="zh-CN" sz="2800" baseline="-25000" dirty="0"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800" dirty="0">
                <a:cs typeface="Times New Roman" panose="02020603050405020304" pitchFamily="18" charset="0"/>
              </a:rPr>
              <a:t>-E</a:t>
            </a:r>
            <a:r>
              <a:rPr lang="en-US" altLang="zh-CN" sz="2800" baseline="-25000" dirty="0">
                <a:cs typeface="Times New Roman" panose="02020603050405020304" pitchFamily="18" charset="0"/>
                <a:sym typeface="Symbol" pitchFamily="18" charset="2"/>
              </a:rPr>
              <a:t>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 (E</a:t>
            </a:r>
            <a:r>
              <a:rPr lang="en-US" altLang="zh-CN" sz="2800" baseline="-250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id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800" dirty="0" err="1" smtClean="0">
                <a:cs typeface="Times New Roman" panose="02020603050405020304" pitchFamily="18" charset="0"/>
                <a:sym typeface="Symbol" pitchFamily="18" charset="2"/>
              </a:rPr>
              <a:t>num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dirty="0"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800" dirty="0" err="1" smtClean="0">
                <a:cs typeface="Times New Roman" panose="02020603050405020304" pitchFamily="18" charset="0"/>
                <a:sym typeface="Symbol" pitchFamily="18" charset="2"/>
              </a:rPr>
              <a:t>num.num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4257675" y="2033589"/>
            <a:ext cx="44958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 smtClean="0">
                <a:cs typeface="Times New Roman" panose="02020603050405020304" pitchFamily="18" charset="0"/>
              </a:rPr>
              <a:t>属性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E.entry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cs typeface="Times New Roman" panose="02020603050405020304" pitchFamily="18" charset="0"/>
              </a:rPr>
            </a:br>
            <a:r>
              <a:rPr lang="zh-CN" altLang="zh-CN" sz="2800" dirty="0" smtClean="0">
                <a:cs typeface="Times New Roman" panose="02020603050405020304" pitchFamily="18" charset="0"/>
              </a:rPr>
              <a:t>记录与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E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相应</a:t>
            </a:r>
            <a:r>
              <a:rPr lang="zh-CN" altLang="zh-CN" sz="2800" dirty="0">
                <a:cs typeface="Times New Roman" panose="02020603050405020304" pitchFamily="18" charset="0"/>
              </a:rPr>
              <a:t>的临时变量在符号表中的表项位置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0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0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0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0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0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0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0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3" grpId="0" uiExpand="1" build="p" autoUpdateAnimBg="0"/>
      <p:bldP spid="35021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5C313-0A23-45B6-9413-A551C7C1767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296863" y="1052513"/>
            <a:ext cx="168275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296863" y="2420938"/>
            <a:ext cx="168275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296863" y="3284538"/>
            <a:ext cx="168275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363538" y="4149725"/>
            <a:ext cx="1328737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363538" y="5013325"/>
            <a:ext cx="1328737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63538" y="5518150"/>
            <a:ext cx="1328737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32456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</p:spPr>
        <p:txBody>
          <a:bodyPr/>
          <a:lstStyle/>
          <a:p>
            <a:r>
              <a:rPr lang="zh-CN" altLang="en-US" sz="3600" dirty="0"/>
              <a:t>翻译</a:t>
            </a:r>
            <a:r>
              <a:rPr lang="zh-CN" altLang="en-US" sz="3600" dirty="0" smtClean="0"/>
              <a:t>方案</a:t>
            </a:r>
            <a:r>
              <a:rPr lang="en-US" altLang="zh-CN" sz="3600" dirty="0" smtClean="0"/>
              <a:t>8.1</a:t>
            </a:r>
            <a:endParaRPr lang="en-US" altLang="zh-CN" sz="3600" dirty="0"/>
          </a:p>
        </p:txBody>
      </p:sp>
      <p:sp>
        <p:nvSpPr>
          <p:cNvPr id="2324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069975"/>
            <a:ext cx="3124200" cy="49688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:=E 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819150"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1676400" y="5435511"/>
            <a:ext cx="54864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{  p=lookup(id.name);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   if (p!=nil)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=p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;  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   else  error();  }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1692275" y="5026968"/>
            <a:ext cx="297870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=E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.entry 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1691680" y="4126339"/>
            <a:ext cx="5747086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();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uminus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.entry) 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1874838" y="3272264"/>
            <a:ext cx="5838458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();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.entry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.entry)}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1855788" y="2357864"/>
            <a:ext cx="5859296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();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.entry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.entry)}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1871700" y="1043735"/>
            <a:ext cx="4979248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{  p=lookup(id.name);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   if (p!=nil)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(p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   else error();  }</a:t>
            </a:r>
          </a:p>
        </p:txBody>
      </p:sp>
      <p:sp>
        <p:nvSpPr>
          <p:cNvPr id="18" name="云形标注 17"/>
          <p:cNvSpPr/>
          <p:nvPr/>
        </p:nvSpPr>
        <p:spPr bwMode="auto">
          <a:xfrm>
            <a:off x="5382090" y="5013325"/>
            <a:ext cx="3600400" cy="1637549"/>
          </a:xfrm>
          <a:prstGeom prst="cloudCallout">
            <a:avLst>
              <a:gd name="adj1" fmla="val -83533"/>
              <a:gd name="adj2" fmla="val 4952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ts val="0"/>
              </a:spcBef>
            </a:pPr>
            <a:r>
              <a:rPr lang="zh-CN" altLang="en-US" dirty="0" smtClean="0">
                <a:cs typeface="Times New Roman" panose="02020603050405020304" pitchFamily="18" charset="0"/>
              </a:rPr>
              <a:t>思考？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</a:pPr>
            <a:r>
              <a:rPr lang="en-US" altLang="zh-CN" dirty="0" err="1" smtClean="0">
                <a:cs typeface="Times New Roman" panose="02020603050405020304" pitchFamily="18" charset="0"/>
              </a:rPr>
              <a:t>E</a:t>
            </a:r>
            <a:r>
              <a:rPr lang="en-US" altLang="zh-CN" dirty="0" err="1" smtClean="0">
                <a:cs typeface="Times New Roman" panose="02020603050405020304" pitchFamily="18" charset="0"/>
                <a:sym typeface="Symbol" pitchFamily="18" charset="2"/>
              </a:rPr>
              <a:t>num</a:t>
            </a:r>
            <a:r>
              <a:rPr lang="en-US" altLang="zh-CN" dirty="0" smtClean="0">
                <a:cs typeface="Times New Roman" panose="02020603050405020304" pitchFamily="18" charset="0"/>
                <a:sym typeface="Symbol" pitchFamily="18" charset="2"/>
              </a:rPr>
              <a:t>           ??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</a:pPr>
            <a:r>
              <a:rPr lang="en-US" altLang="zh-CN" dirty="0" err="1">
                <a:cs typeface="Times New Roman" panose="02020603050405020304" pitchFamily="18" charset="0"/>
              </a:rPr>
              <a:t>E</a:t>
            </a:r>
            <a:r>
              <a:rPr lang="en-US" altLang="zh-CN" dirty="0" err="1" smtClean="0">
                <a:cs typeface="Times New Roman" panose="02020603050405020304" pitchFamily="18" charset="0"/>
                <a:sym typeface="Symbol" pitchFamily="18" charset="2"/>
              </a:rPr>
              <a:t>num.num</a:t>
            </a:r>
            <a:r>
              <a:rPr lang="en-US" altLang="zh-CN" dirty="0" smtClean="0">
                <a:cs typeface="Times New Roman" panose="02020603050405020304" pitchFamily="18" charset="0"/>
                <a:sym typeface="Symbol" pitchFamily="18" charset="2"/>
              </a:rPr>
              <a:t>  ??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2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2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2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2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2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2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2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2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nimBg="1"/>
      <p:bldP spid="232451" grpId="0" animBg="1"/>
      <p:bldP spid="232452" grpId="0" animBg="1"/>
      <p:bldP spid="232453" grpId="0" animBg="1"/>
      <p:bldP spid="232454" grpId="0" animBg="1"/>
      <p:bldP spid="232455" grpId="0" animBg="1"/>
      <p:bldP spid="232457" grpId="0" autoUpdateAnimBg="0"/>
      <p:bldP spid="232458" grpId="0" build="p" autoUpdateAnimBg="0"/>
      <p:bldP spid="232459" grpId="0" build="p" autoUpdateAnimBg="0"/>
      <p:bldP spid="232460" grpId="0" build="p" autoUpdateAnimBg="0"/>
      <p:bldP spid="232461" grpId="0" build="p" autoUpdateAnimBg="0"/>
      <p:bldP spid="232462" grpId="0" build="p" autoUpdateAnimBg="0"/>
      <p:bldP spid="232463" grpId="0" build="p" autoUpdateAnimBg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FC63D-5EC9-43A2-B076-D8EA7C59764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8426"/>
            <a:ext cx="8610600" cy="855300"/>
          </a:xfrm>
        </p:spPr>
        <p:txBody>
          <a:bodyPr/>
          <a:lstStyle/>
          <a:p>
            <a:r>
              <a:rPr lang="zh-CN" altLang="en-US" dirty="0" smtClean="0"/>
              <a:t>同时进行类型检查的翻译方案</a:t>
            </a:r>
            <a:endParaRPr lang="en-US" altLang="zh-CN" sz="3600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525" y="1223755"/>
            <a:ext cx="8505945" cy="1125125"/>
          </a:xfrm>
        </p:spPr>
        <p:txBody>
          <a:bodyPr/>
          <a:lstStyle/>
          <a:p>
            <a:r>
              <a:rPr lang="zh-CN" altLang="en-US" dirty="0" smtClean="0"/>
              <a:t>假设，仅考虑</a:t>
            </a:r>
            <a:r>
              <a:rPr lang="zh-CN" altLang="en-US" dirty="0"/>
              <a:t>类型 </a:t>
            </a:r>
            <a:r>
              <a:rPr lang="en-US" altLang="zh-CN" dirty="0"/>
              <a:t>integer </a:t>
            </a:r>
            <a:r>
              <a:rPr lang="zh-CN" altLang="en-US" dirty="0"/>
              <a:t>和 </a:t>
            </a:r>
            <a:r>
              <a:rPr lang="en-US" altLang="zh-CN" dirty="0" smtClean="0"/>
              <a:t>real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 smtClean="0"/>
              <a:t>的类型检查动作：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691825" y="2438890"/>
            <a:ext cx="6705600" cy="13051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{  if  (E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.type==integer) &amp;&amp; (E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.type==integer)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E.type</a:t>
            </a:r>
            <a:r>
              <a:rPr lang="en-US" altLang="zh-CN" dirty="0" smtClean="0">
                <a:solidFill>
                  <a:srgbClr val="0000FF"/>
                </a:solidFill>
              </a:rPr>
              <a:t>=integer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   else  </a:t>
            </a:r>
            <a:r>
              <a:rPr lang="en-US" altLang="zh-CN" dirty="0" err="1">
                <a:solidFill>
                  <a:srgbClr val="0000FF"/>
                </a:solidFill>
              </a:rPr>
              <a:t>E.type</a:t>
            </a:r>
            <a:r>
              <a:rPr lang="en-US" altLang="zh-CN" dirty="0">
                <a:solidFill>
                  <a:srgbClr val="0000FF"/>
                </a:solidFill>
              </a:rPr>
              <a:t> =real;  </a:t>
            </a:r>
            <a:r>
              <a:rPr lang="en-US" altLang="zh-CN" dirty="0" smtClean="0">
                <a:solidFill>
                  <a:srgbClr val="0000FF"/>
                </a:solidFill>
              </a:rPr>
              <a:t>}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uiExpand="1" build="p" autoUpdateAnimBg="0"/>
      <p:bldP spid="234500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E870F-735F-4364-844B-B2276B5CB03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691680" y="773706"/>
            <a:ext cx="6480720" cy="5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E.entry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newtemp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();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if  (E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.type==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integer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) &amp;&amp; (E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.type==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integer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{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E.entry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.entry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.entry);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E.type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=integer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; 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};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else  if  (E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.type==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real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) &amp;&amp; (E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.type==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real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{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E.entry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.entry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real+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.entry);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18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E.type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=real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;  };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else  if  (E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.type==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integer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) &amp;&amp; (E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.type==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real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{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u=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newtemp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();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(u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inttoreal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.entry);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E.entry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u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real+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.entry);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E.type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=real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;  };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else  if  (E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.type==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real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) &amp;&amp; (E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.type==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integer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) {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u=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newtemp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();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(u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inttoreal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E</a:t>
            </a:r>
            <a:r>
              <a:rPr lang="en-US" altLang="zh-CN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.pace);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E.entry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.entry 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real+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u);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E.type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=real</a:t>
            </a:r>
            <a:r>
              <a:rPr lang="en-US" altLang="zh-CN" sz="18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;  };</a:t>
            </a:r>
            <a:endParaRPr lang="en-US" altLang="zh-CN" sz="1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   else </a:t>
            </a:r>
            <a:r>
              <a:rPr lang="en-US" altLang="zh-CN" sz="18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E.type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type_error</a:t>
            </a:r>
            <a:r>
              <a:rPr lang="en-US" altLang="zh-CN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;    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8425"/>
            <a:ext cx="8610600" cy="72707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+E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 sz="3600" dirty="0" smtClean="0"/>
              <a:t>带有类型检查的语义动作</a:t>
            </a:r>
            <a:endParaRPr lang="en-US" altLang="zh-CN" sz="2400" dirty="0"/>
          </a:p>
        </p:txBody>
      </p:sp>
      <p:graphicFrame>
        <p:nvGraphicFramePr>
          <p:cNvPr id="9218" name="Object 40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 flipV="1">
          <a:off x="8307415" y="5904275"/>
          <a:ext cx="454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剪辑" r:id="rId5" imgW="3543101" imgH="4123546" progId="">
                  <p:embed/>
                </p:oleObj>
              </mc:Choice>
              <mc:Fallback>
                <p:oleObj name="剪辑" r:id="rId5" imgW="3543101" imgH="4123546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07415" y="5904275"/>
                        <a:ext cx="454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6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6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65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65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65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with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65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57120" y="6534345"/>
            <a:ext cx="760385" cy="292460"/>
          </a:xfrm>
        </p:spPr>
        <p:txBody>
          <a:bodyPr/>
          <a:lstStyle/>
          <a:p>
            <a:fld id="{B68C82CE-1319-4CF5-A2FD-955A7655EED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中间代码生成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8288" y="1097015"/>
            <a:ext cx="8624887" cy="4267200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中间代码生成程序的任务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把经语法分析、</a:t>
            </a:r>
            <a:r>
              <a:rPr lang="zh-CN" altLang="en-US" dirty="0">
                <a:latin typeface="宋体" pitchFamily="2" charset="-122"/>
              </a:rPr>
              <a:t>语义分析后得到的源程序的中间</a:t>
            </a:r>
            <a:r>
              <a:rPr lang="zh-CN" altLang="en-US" dirty="0" smtClean="0">
                <a:latin typeface="宋体" pitchFamily="2" charset="-122"/>
              </a:rPr>
              <a:t>表示形式翻译</a:t>
            </a:r>
            <a:r>
              <a:rPr lang="zh-CN" altLang="en-US" dirty="0">
                <a:latin typeface="宋体" pitchFamily="2" charset="-122"/>
              </a:rPr>
              <a:t>成中间代码</a:t>
            </a:r>
            <a:r>
              <a:rPr lang="zh-CN" altLang="en-US" dirty="0" smtClean="0">
                <a:latin typeface="宋体" pitchFamily="2" charset="-122"/>
              </a:rPr>
              <a:t>表示。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采用中间代码作为过渡的优点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便于</a:t>
            </a:r>
            <a:r>
              <a:rPr lang="zh-CN" altLang="en-US" dirty="0">
                <a:latin typeface="宋体" pitchFamily="2" charset="-122"/>
              </a:rPr>
              <a:t>编译程序的建立和移植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便于</a:t>
            </a:r>
            <a:r>
              <a:rPr lang="zh-CN" altLang="en-US" dirty="0">
                <a:latin typeface="宋体" pitchFamily="2" charset="-122"/>
              </a:rPr>
              <a:t>进行与机器无关的代码优化工作</a:t>
            </a:r>
          </a:p>
          <a:p>
            <a:r>
              <a:rPr lang="zh-CN" altLang="en-US" dirty="0">
                <a:latin typeface="宋体" pitchFamily="2" charset="-122"/>
              </a:rPr>
              <a:t>缺点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增加</a:t>
            </a:r>
            <a:r>
              <a:rPr lang="zh-CN" altLang="en-US" dirty="0">
                <a:latin typeface="宋体" pitchFamily="2" charset="-122"/>
              </a:rPr>
              <a:t>了</a:t>
            </a:r>
            <a:r>
              <a:rPr lang="en-US" altLang="zh-CN" dirty="0">
                <a:latin typeface="宋体" pitchFamily="2" charset="-122"/>
              </a:rPr>
              <a:t>I/O</a:t>
            </a:r>
            <a:r>
              <a:rPr lang="zh-CN" altLang="en-US" dirty="0">
                <a:latin typeface="宋体" pitchFamily="2" charset="-122"/>
              </a:rPr>
              <a:t>操作、</a:t>
            </a:r>
            <a:r>
              <a:rPr lang="zh-CN" altLang="en-US" dirty="0" smtClean="0">
                <a:latin typeface="宋体" pitchFamily="2" charset="-122"/>
              </a:rPr>
              <a:t>效率有所下降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中间代码生成程序的</a:t>
            </a:r>
            <a:r>
              <a:rPr lang="zh-CN" altLang="en-US" dirty="0" smtClean="0">
                <a:latin typeface="宋体" pitchFamily="2" charset="-122"/>
              </a:rPr>
              <a:t>位置：</a:t>
            </a:r>
            <a:endParaRPr lang="zh-CN" altLang="en-US" dirty="0">
              <a:latin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7" y="5661620"/>
            <a:ext cx="861034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FC63D-5EC9-43A2-B076-D8EA7C59764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8425"/>
            <a:ext cx="8610600" cy="727075"/>
          </a:xfrm>
        </p:spPr>
        <p:txBody>
          <a:bodyPr/>
          <a:lstStyle/>
          <a:p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id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:=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600" dirty="0"/>
              <a:t>带有类型检查的语义动作</a:t>
            </a:r>
            <a:endParaRPr lang="en-US" altLang="zh-CN" sz="2400" dirty="0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691824" y="863715"/>
            <a:ext cx="7020635" cy="585359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{  p=lookup(id.name);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if  (p!=nil) 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t=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gettype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(p);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if (t==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E.type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) {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(p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    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S.type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=void;   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};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else if  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(t==real) &amp;&amp; (</a:t>
            </a:r>
            <a:r>
              <a:rPr lang="en-US" altLang="zh-CN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E.type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==integer)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{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      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u=</a:t>
            </a:r>
            <a:r>
              <a:rPr lang="en-US" altLang="zh-CN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();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(u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'</a:t>
            </a:r>
            <a:r>
              <a:rPr lang="en-US" altLang="zh-CN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inttoreal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' </a:t>
            </a:r>
            <a:r>
              <a:rPr lang="zh-CN" altLang="en-US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(p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u);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S.type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=void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;   }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else  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S.type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type_error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};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else  error();  }</a:t>
            </a:r>
          </a:p>
        </p:txBody>
      </p:sp>
    </p:spTree>
    <p:extLst>
      <p:ext uri="{BB962C8B-B14F-4D97-AF65-F5344CB8AC3E}">
        <p14:creationId xmlns:p14="http://schemas.microsoft.com/office/powerpoint/2010/main" val="1107477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4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4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4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4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4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4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4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4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D3D5-28B2-4545-93B8-310B4336314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Verdana" pitchFamily="34" charset="0"/>
              </a:rPr>
              <a:t>翻译赋值语句 </a:t>
            </a:r>
            <a:r>
              <a:rPr lang="en-US" altLang="zh-CN" dirty="0">
                <a:latin typeface="Verdana" pitchFamily="34" charset="0"/>
              </a:rPr>
              <a:t>x</a:t>
            </a:r>
            <a:r>
              <a:rPr lang="en-US" altLang="zh-CN" dirty="0" smtClean="0">
                <a:latin typeface="Verdana" pitchFamily="34" charset="0"/>
              </a:rPr>
              <a:t>:= </a:t>
            </a:r>
            <a:r>
              <a:rPr lang="en-US" altLang="zh-CN" dirty="0" err="1" smtClean="0">
                <a:latin typeface="Verdana" pitchFamily="34" charset="0"/>
              </a:rPr>
              <a:t>y+i</a:t>
            </a:r>
            <a:r>
              <a:rPr lang="en-US" altLang="zh-CN" dirty="0" smtClean="0">
                <a:latin typeface="Verdana" pitchFamily="34" charset="0"/>
              </a:rPr>
              <a:t>*j</a:t>
            </a:r>
            <a:endParaRPr lang="en-US" altLang="zh-CN" dirty="0">
              <a:latin typeface="Verdana" pitchFamily="34" charset="0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68580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</a:rPr>
              <a:t>假定</a:t>
            </a:r>
            <a:r>
              <a:rPr lang="en-US" altLang="zh-CN" dirty="0">
                <a:latin typeface="Verdana" pitchFamily="34" charset="0"/>
              </a:rPr>
              <a:t>x</a:t>
            </a:r>
            <a:r>
              <a:rPr lang="zh-CN" altLang="en-US" dirty="0">
                <a:latin typeface="Verdana" pitchFamily="34" charset="0"/>
              </a:rPr>
              <a:t>和</a:t>
            </a:r>
            <a:r>
              <a:rPr lang="en-US" altLang="zh-CN" dirty="0">
                <a:latin typeface="Verdana" pitchFamily="34" charset="0"/>
              </a:rPr>
              <a:t>y</a:t>
            </a:r>
            <a:r>
              <a:rPr lang="zh-CN" altLang="en-US" dirty="0">
                <a:latin typeface="Verdana" pitchFamily="34" charset="0"/>
              </a:rPr>
              <a:t>的类型为</a:t>
            </a:r>
            <a:r>
              <a:rPr lang="en-US" altLang="zh-CN" dirty="0">
                <a:latin typeface="Verdana" pitchFamily="34" charset="0"/>
              </a:rPr>
              <a:t>real</a:t>
            </a:r>
            <a:r>
              <a:rPr lang="zh-CN" altLang="en-US" dirty="0" smtClean="0">
                <a:latin typeface="Verdana" pitchFamily="34" charset="0"/>
              </a:rPr>
              <a:t>，</a:t>
            </a:r>
            <a:r>
              <a:rPr lang="en-US" altLang="zh-CN" dirty="0" smtClean="0">
                <a:latin typeface="Verdana" pitchFamily="34" charset="0"/>
              </a:rPr>
              <a:t> </a:t>
            </a:r>
            <a:r>
              <a:rPr lang="en-US" altLang="zh-CN" dirty="0" err="1" smtClean="0">
                <a:latin typeface="Verdana" pitchFamily="34" charset="0"/>
              </a:rPr>
              <a:t>i</a:t>
            </a:r>
            <a:r>
              <a:rPr lang="zh-CN" altLang="en-US" dirty="0" smtClean="0">
                <a:latin typeface="Verdana" pitchFamily="34" charset="0"/>
              </a:rPr>
              <a:t>和</a:t>
            </a:r>
            <a:r>
              <a:rPr lang="en-US" altLang="zh-CN" dirty="0" smtClean="0">
                <a:latin typeface="Verdana" pitchFamily="34" charset="0"/>
              </a:rPr>
              <a:t>j</a:t>
            </a:r>
            <a:r>
              <a:rPr lang="zh-CN" altLang="en-US" dirty="0" smtClean="0">
                <a:latin typeface="Verdana" pitchFamily="34" charset="0"/>
              </a:rPr>
              <a:t>的类型为</a:t>
            </a:r>
            <a:r>
              <a:rPr lang="en-US" altLang="zh-CN" dirty="0" smtClean="0">
                <a:latin typeface="Verdana" pitchFamily="34" charset="0"/>
              </a:rPr>
              <a:t>integer</a:t>
            </a:r>
            <a:endParaRPr lang="en-US" altLang="zh-CN" dirty="0">
              <a:latin typeface="Verdana" pitchFamily="34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990600" y="2133600"/>
            <a:ext cx="3055938" cy="3733800"/>
            <a:chOff x="624" y="1344"/>
            <a:chExt cx="1925" cy="2352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960" y="134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S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624" y="1824"/>
              <a:ext cx="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x    :=     E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886" y="2352"/>
              <a:ext cx="11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E       +       E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902" y="2880"/>
              <a:ext cx="1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y       E       *       E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356" y="3408"/>
              <a:ext cx="11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i                  j  </a:t>
              </a:r>
            </a:p>
          </p:txBody>
        </p:sp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768" y="1632"/>
              <a:ext cx="576" cy="240"/>
              <a:chOff x="768" y="1632"/>
              <a:chExt cx="528" cy="240"/>
            </a:xfrm>
          </p:grpSpPr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1008" y="2112"/>
              <a:ext cx="768" cy="240"/>
              <a:chOff x="768" y="1632"/>
              <a:chExt cx="528" cy="240"/>
            </a:xfrm>
          </p:grpSpPr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1488" y="2640"/>
              <a:ext cx="768" cy="240"/>
              <a:chOff x="768" y="1632"/>
              <a:chExt cx="528" cy="240"/>
            </a:xfrm>
          </p:grpSpPr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00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440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35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292725" y="2209800"/>
            <a:ext cx="3154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>
                <a:latin typeface="Verdana" pitchFamily="34" charset="0"/>
              </a:rPr>
              <a:t>三地址代码：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5240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ea typeface="宋体" charset="-122"/>
              </a:rPr>
              <a:t>S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5835650" y="2924175"/>
            <a:ext cx="225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latin typeface="Verdana" pitchFamily="34" charset="0"/>
                <a:ea typeface="宋体" charset="-122"/>
              </a:rPr>
              <a:t>t</a:t>
            </a:r>
            <a:r>
              <a:rPr lang="en-US" altLang="zh-CN" sz="2000" baseline="-25000">
                <a:latin typeface="Verdana" pitchFamily="34" charset="0"/>
                <a:ea typeface="宋体" charset="-122"/>
              </a:rPr>
              <a:t>1</a:t>
            </a:r>
            <a:r>
              <a:rPr lang="en-US" altLang="zh-CN">
                <a:latin typeface="Verdana" pitchFamily="34" charset="0"/>
                <a:ea typeface="宋体" charset="-122"/>
              </a:rPr>
              <a:t>:= i  int*  j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5835650" y="3429000"/>
            <a:ext cx="286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latin typeface="Verdana" pitchFamily="34" charset="0"/>
                <a:ea typeface="宋体" charset="-122"/>
              </a:rPr>
              <a:t>t</a:t>
            </a:r>
            <a:r>
              <a:rPr lang="en-US" altLang="zh-CN" sz="2000" baseline="-25000">
                <a:latin typeface="Verdana" pitchFamily="34" charset="0"/>
                <a:ea typeface="宋体" charset="-122"/>
              </a:rPr>
              <a:t>3</a:t>
            </a:r>
            <a:r>
              <a:rPr lang="en-US" altLang="zh-CN">
                <a:latin typeface="Verdana" pitchFamily="34" charset="0"/>
                <a:ea typeface="宋体" charset="-122"/>
              </a:rPr>
              <a:t>:= inttoreal  t</a:t>
            </a:r>
            <a:r>
              <a:rPr lang="en-US" altLang="zh-CN" sz="2000" baseline="-25000">
                <a:latin typeface="Verdana" pitchFamily="34" charset="0"/>
                <a:ea typeface="宋体" charset="-122"/>
              </a:rPr>
              <a:t>1</a:t>
            </a:r>
            <a:endParaRPr lang="en-US" altLang="zh-CN">
              <a:latin typeface="Verdana" pitchFamily="34" charset="0"/>
              <a:ea typeface="宋体" charset="-122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5829300" y="3908425"/>
            <a:ext cx="262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latin typeface="Verdana" pitchFamily="34" charset="0"/>
                <a:ea typeface="宋体" charset="-122"/>
              </a:rPr>
              <a:t>t</a:t>
            </a:r>
            <a:r>
              <a:rPr lang="en-US" altLang="zh-CN" sz="2000" baseline="-25000">
                <a:latin typeface="Verdana" pitchFamily="34" charset="0"/>
                <a:ea typeface="宋体" charset="-122"/>
              </a:rPr>
              <a:t>2</a:t>
            </a:r>
            <a:r>
              <a:rPr lang="en-US" altLang="zh-CN">
                <a:latin typeface="Verdana" pitchFamily="34" charset="0"/>
                <a:ea typeface="宋体" charset="-122"/>
              </a:rPr>
              <a:t>:= y  real+ t</a:t>
            </a:r>
            <a:r>
              <a:rPr lang="en-US" altLang="zh-CN" sz="2000" baseline="-25000">
                <a:latin typeface="Verdana" pitchFamily="34" charset="0"/>
                <a:ea typeface="宋体" charset="-122"/>
              </a:rPr>
              <a:t>3</a:t>
            </a:r>
            <a:endParaRPr lang="en-US" altLang="zh-CN">
              <a:latin typeface="Verdana" pitchFamily="34" charset="0"/>
              <a:ea typeface="宋体" charset="-122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859463" y="4411663"/>
            <a:ext cx="1135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latin typeface="Verdana" pitchFamily="34" charset="0"/>
                <a:ea typeface="宋体" charset="-122"/>
              </a:rPr>
              <a:t>x:= t</a:t>
            </a:r>
            <a:r>
              <a:rPr lang="en-US" altLang="zh-CN" sz="2000" baseline="-25000">
                <a:latin typeface="Verdana" pitchFamily="34" charset="0"/>
                <a:ea typeface="宋体" charset="-122"/>
              </a:rPr>
              <a:t>2</a:t>
            </a:r>
            <a:endParaRPr lang="en-US" altLang="zh-CN">
              <a:latin typeface="Verdana" pitchFamily="34" charset="0"/>
              <a:ea typeface="宋体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971550" y="2889250"/>
            <a:ext cx="45085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422400" y="2889250"/>
            <a:ext cx="53975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:=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097088" y="2889250"/>
            <a:ext cx="44926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422400" y="3743325"/>
            <a:ext cx="449263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141538" y="3743325"/>
            <a:ext cx="45085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+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862263" y="3743325"/>
            <a:ext cx="44926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422400" y="4598988"/>
            <a:ext cx="449263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141538" y="4598988"/>
            <a:ext cx="4508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862263" y="4598988"/>
            <a:ext cx="449262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536950" y="4598988"/>
            <a:ext cx="449263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141538" y="5408613"/>
            <a:ext cx="4508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81400" y="5408613"/>
            <a:ext cx="4508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4" name="Object 24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8172450" y="5815013"/>
          <a:ext cx="682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剪辑" r:id="rId5" imgW="7002463" imgH="4060825" progId="">
                  <p:embed/>
                </p:oleObj>
              </mc:Choice>
              <mc:Fallback>
                <p:oleObj name="剪辑" r:id="rId5" imgW="7002463" imgH="4060825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815013"/>
                        <a:ext cx="6826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AutoShape 26"/>
          <p:cNvSpPr>
            <a:spLocks noChangeArrowheads="1"/>
          </p:cNvSpPr>
          <p:nvPr/>
        </p:nvSpPr>
        <p:spPr bwMode="auto">
          <a:xfrm>
            <a:off x="3200400" y="3352800"/>
            <a:ext cx="1676400" cy="457200"/>
          </a:xfrm>
          <a:prstGeom prst="wedgeRectCallout">
            <a:avLst>
              <a:gd name="adj1" fmla="val -44602"/>
              <a:gd name="adj2" fmla="val 8993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=newtemp</a:t>
            </a:r>
          </a:p>
        </p:txBody>
      </p:sp>
      <p:sp>
        <p:nvSpPr>
          <p:cNvPr id="56" name="AutoShape 28"/>
          <p:cNvSpPr>
            <a:spLocks noChangeArrowheads="1"/>
          </p:cNvSpPr>
          <p:nvPr/>
        </p:nvSpPr>
        <p:spPr bwMode="auto">
          <a:xfrm>
            <a:off x="2438400" y="2514600"/>
            <a:ext cx="1676400" cy="457200"/>
          </a:xfrm>
          <a:prstGeom prst="wedgeRectCallout">
            <a:avLst>
              <a:gd name="adj1" fmla="val -44602"/>
              <a:gd name="adj2" fmla="val 8993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=newtemp</a:t>
            </a:r>
          </a:p>
        </p:txBody>
      </p:sp>
      <p:sp>
        <p:nvSpPr>
          <p:cNvPr id="57" name="AutoShape 29"/>
          <p:cNvSpPr>
            <a:spLocks noChangeArrowheads="1"/>
          </p:cNvSpPr>
          <p:nvPr/>
        </p:nvSpPr>
        <p:spPr bwMode="auto">
          <a:xfrm>
            <a:off x="533400" y="6019800"/>
            <a:ext cx="1676400" cy="457200"/>
          </a:xfrm>
          <a:prstGeom prst="wedgeRectCallout">
            <a:avLst>
              <a:gd name="adj1" fmla="val 53505"/>
              <a:gd name="adj2" fmla="val -4729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=newtemp</a:t>
            </a:r>
          </a:p>
        </p:txBody>
      </p:sp>
      <p:grpSp>
        <p:nvGrpSpPr>
          <p:cNvPr id="58" name="Group 11"/>
          <p:cNvGrpSpPr>
            <a:grpSpLocks/>
          </p:cNvGrpSpPr>
          <p:nvPr/>
        </p:nvGrpSpPr>
        <p:grpSpPr bwMode="auto">
          <a:xfrm>
            <a:off x="1219200" y="2590800"/>
            <a:ext cx="914400" cy="381000"/>
            <a:chOff x="768" y="1632"/>
            <a:chExt cx="528" cy="240"/>
          </a:xfrm>
        </p:grpSpPr>
        <p:sp>
          <p:nvSpPr>
            <p:cNvPr id="59" name="Line 12"/>
            <p:cNvSpPr>
              <a:spLocks noChangeShapeType="1"/>
            </p:cNvSpPr>
            <p:nvPr/>
          </p:nvSpPr>
          <p:spPr bwMode="auto">
            <a:xfrm flipH="1">
              <a:off x="768" y="1632"/>
              <a:ext cx="28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056" y="1632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1056" y="1632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1600200" y="3352800"/>
            <a:ext cx="1219200" cy="381000"/>
            <a:chOff x="768" y="1632"/>
            <a:chExt cx="528" cy="240"/>
          </a:xfrm>
        </p:grpSpPr>
        <p:sp>
          <p:nvSpPr>
            <p:cNvPr id="63" name="Line 16"/>
            <p:cNvSpPr>
              <a:spLocks noChangeShapeType="1"/>
            </p:cNvSpPr>
            <p:nvPr/>
          </p:nvSpPr>
          <p:spPr bwMode="auto">
            <a:xfrm flipH="1">
              <a:off x="768" y="1632"/>
              <a:ext cx="28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1056" y="1632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>
              <a:off x="1056" y="1632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Group 19"/>
          <p:cNvGrpSpPr>
            <a:grpSpLocks/>
          </p:cNvGrpSpPr>
          <p:nvPr/>
        </p:nvGrpSpPr>
        <p:grpSpPr bwMode="auto">
          <a:xfrm>
            <a:off x="2362200" y="4191000"/>
            <a:ext cx="1219200" cy="381000"/>
            <a:chOff x="768" y="1632"/>
            <a:chExt cx="528" cy="240"/>
          </a:xfrm>
        </p:grpSpPr>
        <p:sp>
          <p:nvSpPr>
            <p:cNvPr id="67" name="Line 20"/>
            <p:cNvSpPr>
              <a:spLocks noChangeShapeType="1"/>
            </p:cNvSpPr>
            <p:nvPr/>
          </p:nvSpPr>
          <p:spPr bwMode="auto">
            <a:xfrm flipH="1">
              <a:off x="768" y="1632"/>
              <a:ext cx="28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1056" y="1632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1056" y="1632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1600200" y="4191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>
            <a:off x="2286000" y="5029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3733800" y="5029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  <p:bldP spid="36" grpId="0" autoUpdateAnimBg="0"/>
      <p:bldP spid="37" grpId="0"/>
      <p:bldP spid="38" grpId="0" autoUpdateAnimBg="0"/>
      <p:bldP spid="39" grpId="0" autoUpdateAnimBg="0"/>
      <p:bldP spid="40" grpId="0" autoUpdateAnimBg="0"/>
      <p:bldP spid="41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 autoUpdateAnimBg="0"/>
      <p:bldP spid="56" grpId="0" animBg="1" autoUpdateAnimBg="0"/>
      <p:bldP spid="57" grpId="0" animBg="1" autoUpdateAnimBg="0"/>
      <p:bldP spid="70" grpId="0" animBg="1"/>
      <p:bldP spid="71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8.2.2 </a:t>
            </a:r>
            <a:r>
              <a:rPr lang="zh-CN" altLang="en-US" dirty="0">
                <a:latin typeface="宋体" pitchFamily="2" charset="-122"/>
              </a:rPr>
              <a:t>涉及数组元素的赋值语句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计算数组元素的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endParaRPr lang="en-US" altLang="zh-CN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数组元素存储在一个连续的存储块中，根据数组元素的下标可以快速地查找每个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数组空间起始地址：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每个元素的域宽：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lvl="2"/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j]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维数组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A[i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39A8A-E5F7-445E-9E5A-204BCF12916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7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10DCB-5E5A-436B-9C9C-C1AEA5D7580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3344679" y="5409220"/>
            <a:ext cx="2487461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                   </a:t>
            </a:r>
            <a:r>
              <a:rPr lang="zh-CN" altLang="en-US" dirty="0" smtClean="0"/>
              <a:t>常数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dirty="0">
                <a:latin typeface="宋体" pitchFamily="2" charset="-122"/>
              </a:rPr>
              <a:t>一维数</a:t>
            </a:r>
            <a:r>
              <a:rPr lang="zh-CN" altLang="en-US" sz="3600" dirty="0" smtClean="0">
                <a:latin typeface="宋体" pitchFamily="2" charset="-122"/>
              </a:rPr>
              <a:t>组</a:t>
            </a:r>
            <a:r>
              <a:rPr lang="en-US" altLang="zh-CN" sz="3600" dirty="0" smtClean="0">
                <a:latin typeface="宋体" pitchFamily="2" charset="-122"/>
              </a:rPr>
              <a:t>--A[</a:t>
            </a:r>
            <a:r>
              <a:rPr lang="en-US" altLang="zh-CN" sz="3600" dirty="0" err="1" smtClean="0">
                <a:latin typeface="宋体" pitchFamily="2" charset="-122"/>
              </a:rPr>
              <a:t>i</a:t>
            </a:r>
            <a:r>
              <a:rPr lang="en-US" altLang="zh-CN" sz="3600" dirty="0" smtClean="0">
                <a:latin typeface="宋体" pitchFamily="2" charset="-122"/>
              </a:rPr>
              <a:t>]</a:t>
            </a:r>
            <a:r>
              <a:rPr lang="zh-CN" altLang="en-US" sz="3600" dirty="0" smtClean="0">
                <a:latin typeface="宋体" pitchFamily="2" charset="-122"/>
              </a:rPr>
              <a:t>的地址</a:t>
            </a:r>
            <a:endParaRPr lang="en-US" altLang="zh-CN" sz="3600" dirty="0">
              <a:latin typeface="宋体" pitchFamily="2" charset="-122"/>
            </a:endParaRPr>
          </a:p>
        </p:txBody>
      </p:sp>
      <p:grpSp>
        <p:nvGrpSpPr>
          <p:cNvPr id="242693" name="Group 5"/>
          <p:cNvGrpSpPr>
            <a:grpSpLocks/>
          </p:cNvGrpSpPr>
          <p:nvPr/>
        </p:nvGrpSpPr>
        <p:grpSpPr bwMode="auto">
          <a:xfrm>
            <a:off x="971450" y="2289497"/>
            <a:ext cx="1665288" cy="779463"/>
            <a:chOff x="183" y="2208"/>
            <a:chExt cx="1049" cy="491"/>
          </a:xfrm>
        </p:grpSpPr>
        <p:sp>
          <p:nvSpPr>
            <p:cNvPr id="242694" name="Line 6"/>
            <p:cNvSpPr>
              <a:spLocks noChangeShapeType="1"/>
            </p:cNvSpPr>
            <p:nvPr/>
          </p:nvSpPr>
          <p:spPr bwMode="auto">
            <a:xfrm flipV="1">
              <a:off x="1056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695" name="Text Box 7"/>
            <p:cNvSpPr txBox="1">
              <a:spLocks noChangeArrowheads="1"/>
            </p:cNvSpPr>
            <p:nvPr/>
          </p:nvSpPr>
          <p:spPr bwMode="auto">
            <a:xfrm>
              <a:off x="183" y="2447"/>
              <a:ext cx="10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 smtClean="0">
                  <a:ea typeface="宋体" pitchFamily="2" charset="-122"/>
                </a:rPr>
                <a:t>下标下界 </a:t>
              </a:r>
              <a:r>
                <a:rPr lang="en-US" altLang="zh-CN" sz="2000" dirty="0" smtClean="0">
                  <a:ea typeface="宋体" pitchFamily="2" charset="-122"/>
                </a:rPr>
                <a:t>low</a:t>
              </a:r>
              <a:endParaRPr lang="en-US" altLang="zh-CN" sz="2000" dirty="0">
                <a:ea typeface="宋体" pitchFamily="2" charset="-122"/>
              </a:endParaRPr>
            </a:p>
          </p:txBody>
        </p:sp>
      </p:grpSp>
      <p:grpSp>
        <p:nvGrpSpPr>
          <p:cNvPr id="242696" name="Group 8"/>
          <p:cNvGrpSpPr>
            <a:grpSpLocks/>
          </p:cNvGrpSpPr>
          <p:nvPr/>
        </p:nvGrpSpPr>
        <p:grpSpPr bwMode="auto">
          <a:xfrm>
            <a:off x="5146561" y="2289497"/>
            <a:ext cx="1765301" cy="779463"/>
            <a:chOff x="2813" y="2208"/>
            <a:chExt cx="1112" cy="491"/>
          </a:xfrm>
        </p:grpSpPr>
        <p:sp>
          <p:nvSpPr>
            <p:cNvPr id="242697" name="Line 9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2813" y="2447"/>
              <a:ext cx="11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 smtClean="0">
                  <a:ea typeface="宋体" pitchFamily="2" charset="-122"/>
                </a:rPr>
                <a:t>下标上界 </a:t>
              </a:r>
              <a:r>
                <a:rPr lang="en-US" altLang="zh-CN" sz="2000" dirty="0">
                  <a:ea typeface="宋体" pitchFamily="2" charset="-122"/>
                </a:rPr>
                <a:t>high</a:t>
              </a:r>
            </a:p>
          </p:txBody>
        </p:sp>
      </p:grpSp>
      <p:grpSp>
        <p:nvGrpSpPr>
          <p:cNvPr id="242699" name="Group 11"/>
          <p:cNvGrpSpPr>
            <a:grpSpLocks/>
          </p:cNvGrpSpPr>
          <p:nvPr/>
        </p:nvGrpSpPr>
        <p:grpSpPr bwMode="auto">
          <a:xfrm>
            <a:off x="3871800" y="2289497"/>
            <a:ext cx="1069976" cy="779463"/>
            <a:chOff x="3240" y="2208"/>
            <a:chExt cx="674" cy="491"/>
          </a:xfrm>
        </p:grpSpPr>
        <p:sp>
          <p:nvSpPr>
            <p:cNvPr id="242700" name="Line 12"/>
            <p:cNvSpPr>
              <a:spLocks noChangeShapeType="1"/>
            </p:cNvSpPr>
            <p:nvPr/>
          </p:nvSpPr>
          <p:spPr bwMode="auto">
            <a:xfrm flipV="1">
              <a:off x="3696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01" name="Text Box 13"/>
            <p:cNvSpPr txBox="1">
              <a:spLocks noChangeArrowheads="1"/>
            </p:cNvSpPr>
            <p:nvPr/>
          </p:nvSpPr>
          <p:spPr bwMode="auto">
            <a:xfrm>
              <a:off x="3240" y="2447"/>
              <a:ext cx="6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 smtClean="0">
                  <a:ea typeface="宋体" pitchFamily="2" charset="-122"/>
                </a:rPr>
                <a:t>元素</a:t>
              </a:r>
              <a:r>
                <a:rPr lang="en-US" altLang="zh-CN" sz="2000" dirty="0" smtClean="0">
                  <a:ea typeface="宋体" pitchFamily="2" charset="-122"/>
                </a:rPr>
                <a:t>a[</a:t>
              </a:r>
              <a:r>
                <a:rPr lang="en-US" altLang="zh-CN" sz="2000" dirty="0" err="1" smtClean="0">
                  <a:ea typeface="宋体" pitchFamily="2" charset="-122"/>
                </a:rPr>
                <a:t>i</a:t>
              </a:r>
              <a:r>
                <a:rPr lang="en-US" altLang="zh-CN" sz="2000" dirty="0" smtClean="0">
                  <a:ea typeface="宋体" pitchFamily="2" charset="-122"/>
                </a:rPr>
                <a:t>]</a:t>
              </a:r>
              <a:endParaRPr lang="en-US" altLang="zh-CN" sz="2000" dirty="0">
                <a:ea typeface="宋体" pitchFamily="2" charset="-122"/>
              </a:endParaRPr>
            </a:p>
          </p:txBody>
        </p:sp>
      </p:grpSp>
      <p:grpSp>
        <p:nvGrpSpPr>
          <p:cNvPr id="242702" name="Group 14"/>
          <p:cNvGrpSpPr>
            <a:grpSpLocks/>
          </p:cNvGrpSpPr>
          <p:nvPr/>
        </p:nvGrpSpPr>
        <p:grpSpPr bwMode="auto">
          <a:xfrm>
            <a:off x="2128720" y="1832295"/>
            <a:ext cx="4572000" cy="457200"/>
            <a:chOff x="912" y="1920"/>
            <a:chExt cx="2880" cy="288"/>
          </a:xfrm>
        </p:grpSpPr>
        <p:grpSp>
          <p:nvGrpSpPr>
            <p:cNvPr id="242703" name="Group 15"/>
            <p:cNvGrpSpPr>
              <a:grpSpLocks/>
            </p:cNvGrpSpPr>
            <p:nvPr/>
          </p:nvGrpSpPr>
          <p:grpSpPr bwMode="auto">
            <a:xfrm>
              <a:off x="912" y="1968"/>
              <a:ext cx="2880" cy="240"/>
              <a:chOff x="912" y="1968"/>
              <a:chExt cx="2880" cy="240"/>
            </a:xfrm>
          </p:grpSpPr>
          <p:sp>
            <p:nvSpPr>
              <p:cNvPr id="242704" name="Rectangle 16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288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05" name="Line 17"/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06" name="Line 18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07" name="Line 19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08" name="Line 20"/>
              <p:cNvSpPr>
                <a:spLocks noChangeShapeType="1"/>
              </p:cNvSpPr>
              <p:nvPr/>
            </p:nvSpPr>
            <p:spPr bwMode="auto">
              <a:xfrm>
                <a:off x="235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09" name="Line 21"/>
              <p:cNvSpPr>
                <a:spLocks noChangeShapeType="1"/>
              </p:cNvSpPr>
              <p:nvPr/>
            </p:nvSpPr>
            <p:spPr bwMode="auto">
              <a:xfrm>
                <a:off x="259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10" name="Line 22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711" name="Line 23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2712" name="Text Box 24"/>
            <p:cNvSpPr txBox="1">
              <a:spLocks noChangeArrowheads="1"/>
            </p:cNvSpPr>
            <p:nvPr/>
          </p:nvSpPr>
          <p:spPr bwMode="auto">
            <a:xfrm>
              <a:off x="1852" y="19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...</a:t>
              </a:r>
            </a:p>
          </p:txBody>
        </p:sp>
        <p:sp>
          <p:nvSpPr>
            <p:cNvPr id="242713" name="Text Box 25"/>
            <p:cNvSpPr txBox="1">
              <a:spLocks noChangeArrowheads="1"/>
            </p:cNvSpPr>
            <p:nvPr/>
          </p:nvSpPr>
          <p:spPr bwMode="auto">
            <a:xfrm>
              <a:off x="2860" y="19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...</a:t>
              </a:r>
            </a:p>
          </p:txBody>
        </p:sp>
      </p:grpSp>
      <p:sp>
        <p:nvSpPr>
          <p:cNvPr id="242715" name="Rectangle 27"/>
          <p:cNvSpPr>
            <a:spLocks noChangeArrowheads="1"/>
          </p:cNvSpPr>
          <p:nvPr/>
        </p:nvSpPr>
        <p:spPr bwMode="auto">
          <a:xfrm>
            <a:off x="521550" y="3792022"/>
            <a:ext cx="8335962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zh-CN" altLang="en-US" sz="2800" dirty="0" smtClean="0">
                <a:ea typeface="+mn-ea"/>
                <a:cs typeface="Times New Roman" panose="02020603050405020304" pitchFamily="18" charset="0"/>
              </a:rPr>
              <a:t>数组元素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个数：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high-low+1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 dirty="0" smtClean="0">
                <a:ea typeface="+mn-ea"/>
                <a:cs typeface="Times New Roman" panose="02020603050405020304" pitchFamily="18" charset="0"/>
              </a:rPr>
              <a:t>数组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元素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A[</a:t>
            </a:r>
            <a:r>
              <a:rPr lang="en-US" altLang="zh-CN" sz="2800" dirty="0" err="1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的位置：</a:t>
            </a:r>
          </a:p>
          <a:p>
            <a:pPr marL="819150" lvl="1" indent="-285750"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base + ( </a:t>
            </a:r>
            <a:r>
              <a:rPr lang="en-US" altLang="zh-CN" sz="280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-low )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w</a:t>
            </a:r>
          </a:p>
          <a:p>
            <a:pPr marL="819150" lvl="1" indent="-285750">
              <a:spcBef>
                <a:spcPct val="20000"/>
              </a:spcBef>
            </a:pP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=  </a:t>
            </a:r>
            <a:r>
              <a:rPr lang="en-US" altLang="zh-CN" sz="280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800" dirty="0" err="1">
                <a:ea typeface="+mn-ea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+ base - </a:t>
            </a:r>
            <a:r>
              <a:rPr lang="en-US" altLang="zh-CN" sz="2800" dirty="0" err="1">
                <a:ea typeface="+mn-ea"/>
                <a:cs typeface="Times New Roman" panose="02020603050405020304" pitchFamily="18" charset="0"/>
              </a:rPr>
              <a:t>low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800" dirty="0" err="1" smtClean="0">
                <a:ea typeface="+mn-ea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ea typeface="+mn-ea"/>
                <a:cs typeface="Times New Roman" panose="02020603050405020304" pitchFamily="18" charset="0"/>
              </a:rPr>
              <a:t>            </a:t>
            </a:r>
            <a:endParaRPr lang="en-US" altLang="zh-CN" sz="2800" dirty="0"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610822" y="1133745"/>
            <a:ext cx="1828802" cy="741363"/>
            <a:chOff x="127" y="2463"/>
            <a:chExt cx="1152" cy="467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V="1">
              <a:off x="1091" y="269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27" y="2463"/>
              <a:ext cx="11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 smtClean="0">
                  <a:ea typeface="宋体" pitchFamily="2" charset="-122"/>
                </a:rPr>
                <a:t>起始地址  </a:t>
              </a:r>
              <a:r>
                <a:rPr lang="en-US" altLang="zh-CN" sz="2000" dirty="0" smtClean="0">
                  <a:ea typeface="宋体" pitchFamily="2" charset="-122"/>
                </a:rPr>
                <a:t>base</a:t>
              </a:r>
              <a:endParaRPr lang="en-US" altLang="zh-CN" sz="2000" dirty="0">
                <a:ea typeface="宋体" pitchFamily="2" charset="-122"/>
              </a:endParaRPr>
            </a:p>
          </p:txBody>
        </p:sp>
      </p:grp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6057165" y="4644135"/>
            <a:ext cx="2667000" cy="762000"/>
          </a:xfrm>
          <a:prstGeom prst="wedgeRectCallout">
            <a:avLst>
              <a:gd name="adj1" fmla="val -70181"/>
              <a:gd name="adj2" fmla="val 55625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000" smtClean="0">
                <a:latin typeface="黑体" pitchFamily="2" charset="-122"/>
              </a:rPr>
              <a:t>编译时刻确定的常数，保存在符号表中</a:t>
            </a:r>
            <a:endParaRPr lang="zh-CN" altLang="en-US" sz="2000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465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2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2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2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nimBg="1"/>
      <p:bldP spid="242715" grpId="0" uiExpand="1" build="p" bldLvl="2" autoUpdateAnimBg="0"/>
      <p:bldP spid="3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3266855" y="6129300"/>
            <a:ext cx="369041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 smtClean="0"/>
              <a:t>                                            </a:t>
            </a:r>
            <a:r>
              <a:rPr lang="zh-CN" altLang="en-US" sz="2000" dirty="0" smtClean="0"/>
              <a:t>常数</a:t>
            </a:r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3CD0-1C87-4B81-8EC4-58FA1CCA019B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32040" y="1223755"/>
            <a:ext cx="1530170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28600"/>
            <a:ext cx="459247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二维数组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--A[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itchFamily="2" charset="-122"/>
              </a:rPr>
              <a:t>i,j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]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的地址</a:t>
            </a:r>
            <a:endParaRPr lang="en-US" altLang="zh-CN" sz="28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0" y="683695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dirty="0">
                <a:latin typeface="黑体" pitchFamily="2" charset="-122"/>
              </a:rPr>
              <a:t>存储方式：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0" y="4191000"/>
            <a:ext cx="685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 dirty="0">
                <a:latin typeface="宋体" charset="-122"/>
              </a:rPr>
              <a:t>每维的下界：</a:t>
            </a:r>
            <a:r>
              <a:rPr lang="en-US" altLang="zh-CN" sz="2000" dirty="0"/>
              <a:t>low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low</a:t>
            </a:r>
            <a:r>
              <a:rPr lang="en-US" altLang="zh-CN" sz="2000" baseline="-25000" dirty="0"/>
              <a:t>2 	</a:t>
            </a:r>
            <a:r>
              <a:rPr lang="zh-CN" altLang="en-US" sz="2000" dirty="0">
                <a:latin typeface="宋体" charset="-122"/>
              </a:rPr>
              <a:t>每维的上界：</a:t>
            </a:r>
            <a:r>
              <a:rPr lang="en-US" altLang="zh-CN" sz="2000" dirty="0"/>
              <a:t>high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high</a:t>
            </a:r>
            <a:r>
              <a:rPr lang="en-US" altLang="zh-CN" sz="2000" baseline="-25000" dirty="0"/>
              <a:t>2</a:t>
            </a:r>
            <a:endParaRPr lang="en-US" altLang="zh-CN" sz="2000" dirty="0">
              <a:latin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 dirty="0">
                <a:latin typeface="宋体" charset="-122"/>
              </a:rPr>
              <a:t>每维的长度</a:t>
            </a:r>
            <a:r>
              <a:rPr lang="zh-CN" altLang="en-US" sz="2000" dirty="0" smtClean="0">
                <a:latin typeface="宋体" charset="-122"/>
              </a:rPr>
              <a:t>：</a:t>
            </a:r>
            <a:r>
              <a:rPr lang="en-US" altLang="zh-CN" sz="2000" dirty="0" smtClean="0"/>
              <a:t>n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=high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-low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>
                <a:latin typeface="宋体" charset="-122"/>
              </a:rPr>
              <a:t> </a:t>
            </a:r>
            <a:r>
              <a:rPr lang="en-US" altLang="zh-CN" sz="2000" dirty="0">
                <a:latin typeface="宋体" charset="-122"/>
              </a:rPr>
              <a:t>	</a:t>
            </a:r>
            <a:r>
              <a:rPr lang="en-US" altLang="zh-CN" sz="2000" dirty="0" smtClean="0"/>
              <a:t>n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=high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-low</a:t>
            </a:r>
            <a:r>
              <a:rPr lang="en-US" altLang="zh-CN" sz="2000" baseline="-25000" dirty="0" smtClean="0"/>
              <a:t>2</a:t>
            </a:r>
            <a:endParaRPr lang="en-US" altLang="zh-CN" sz="2000" dirty="0">
              <a:latin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 dirty="0">
                <a:latin typeface="宋体" charset="-122"/>
              </a:rPr>
              <a:t>域宽：</a:t>
            </a:r>
            <a:r>
              <a:rPr lang="en-US" altLang="zh-CN" sz="2000" dirty="0"/>
              <a:t>w</a:t>
            </a:r>
            <a:r>
              <a:rPr lang="en-US" altLang="zh-CN" sz="2000" dirty="0">
                <a:latin typeface="宋体" charset="-122"/>
              </a:rPr>
              <a:t>    			</a:t>
            </a:r>
            <a:r>
              <a:rPr lang="zh-CN" altLang="en-US" sz="2000" dirty="0">
                <a:latin typeface="宋体" charset="-122"/>
              </a:rPr>
              <a:t>基址：</a:t>
            </a:r>
            <a:r>
              <a:rPr lang="en-US" altLang="zh-CN" sz="2000" dirty="0"/>
              <a:t>base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 dirty="0">
                <a:latin typeface="黑体" pitchFamily="2" charset="-122"/>
              </a:rPr>
              <a:t>数组元素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]</a:t>
            </a:r>
            <a:r>
              <a:rPr lang="zh-CN" altLang="en-US" sz="2000" dirty="0">
                <a:latin typeface="黑体" pitchFamily="2" charset="-122"/>
              </a:rPr>
              <a:t>的位置：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838200" y="942975"/>
            <a:ext cx="3810000" cy="3019425"/>
            <a:chOff x="2592" y="432"/>
            <a:chExt cx="2400" cy="1902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88" y="432"/>
              <a:ext cx="2304" cy="1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a</a:t>
              </a:r>
              <a:r>
                <a:rPr lang="en-US" altLang="zh-CN" baseline="-25000" dirty="0">
                  <a:ea typeface="宋体" charset="-122"/>
                </a:rPr>
                <a:t>1,1</a:t>
              </a:r>
              <a:r>
                <a:rPr lang="en-US" altLang="zh-CN" dirty="0">
                  <a:ea typeface="宋体" charset="-122"/>
                </a:rPr>
                <a:t>   a</a:t>
              </a:r>
              <a:r>
                <a:rPr lang="en-US" altLang="zh-CN" baseline="-25000" dirty="0">
                  <a:ea typeface="宋体" charset="-122"/>
                </a:rPr>
                <a:t>1,2</a:t>
              </a:r>
              <a:r>
                <a:rPr lang="en-US" altLang="zh-CN" dirty="0">
                  <a:ea typeface="宋体" charset="-122"/>
                </a:rPr>
                <a:t>       a</a:t>
              </a:r>
              <a:r>
                <a:rPr lang="en-US" altLang="zh-CN" baseline="-25000" dirty="0">
                  <a:ea typeface="宋体" charset="-122"/>
                </a:rPr>
                <a:t>1,j</a:t>
              </a:r>
              <a:r>
                <a:rPr lang="en-US" altLang="zh-CN" dirty="0">
                  <a:ea typeface="宋体" charset="-122"/>
                </a:rPr>
                <a:t>        </a:t>
              </a:r>
              <a:r>
                <a:rPr lang="en-US" altLang="zh-CN" dirty="0" smtClean="0">
                  <a:ea typeface="宋体" charset="-122"/>
                </a:rPr>
                <a:t>a</a:t>
              </a:r>
              <a:r>
                <a:rPr lang="en-US" altLang="zh-CN" baseline="-25000" dirty="0" smtClean="0">
                  <a:ea typeface="宋体" charset="-122"/>
                </a:rPr>
                <a:t>1,n</a:t>
              </a:r>
              <a:r>
                <a:rPr lang="en-US" altLang="zh-CN" sz="1800" baseline="-50000" dirty="0" smtClean="0">
                  <a:ea typeface="宋体" charset="-122"/>
                </a:rPr>
                <a:t>2</a:t>
              </a:r>
              <a:endParaRPr lang="en-US" altLang="zh-CN" sz="1800" baseline="-50000" dirty="0">
                <a:ea typeface="宋体" charset="-122"/>
              </a:endParaRPr>
            </a:p>
            <a:p>
              <a:r>
                <a:rPr lang="en-US" altLang="zh-CN" dirty="0">
                  <a:ea typeface="宋体" charset="-122"/>
                </a:rPr>
                <a:t>a</a:t>
              </a:r>
              <a:r>
                <a:rPr lang="en-US" altLang="zh-CN" baseline="-25000" dirty="0">
                  <a:ea typeface="宋体" charset="-122"/>
                </a:rPr>
                <a:t>2,1</a:t>
              </a:r>
              <a:r>
                <a:rPr lang="en-US" altLang="zh-CN" dirty="0">
                  <a:ea typeface="宋体" charset="-122"/>
                </a:rPr>
                <a:t>   a</a:t>
              </a:r>
              <a:r>
                <a:rPr lang="en-US" altLang="zh-CN" baseline="-25000" dirty="0">
                  <a:ea typeface="宋体" charset="-122"/>
                </a:rPr>
                <a:t>2,2</a:t>
              </a:r>
              <a:r>
                <a:rPr lang="en-US" altLang="zh-CN" dirty="0">
                  <a:ea typeface="宋体" charset="-122"/>
                </a:rPr>
                <a:t>       a</a:t>
              </a:r>
              <a:r>
                <a:rPr lang="en-US" altLang="zh-CN" baseline="-25000" dirty="0">
                  <a:ea typeface="宋体" charset="-122"/>
                </a:rPr>
                <a:t>2,j</a:t>
              </a:r>
              <a:r>
                <a:rPr lang="en-US" altLang="zh-CN" dirty="0">
                  <a:ea typeface="宋体" charset="-122"/>
                </a:rPr>
                <a:t>        </a:t>
              </a:r>
              <a:r>
                <a:rPr lang="en-US" altLang="zh-CN" dirty="0" smtClean="0">
                  <a:ea typeface="宋体" charset="-122"/>
                </a:rPr>
                <a:t>a</a:t>
              </a:r>
              <a:r>
                <a:rPr lang="en-US" altLang="zh-CN" baseline="-25000" dirty="0" smtClean="0">
                  <a:ea typeface="宋体" charset="-122"/>
                </a:rPr>
                <a:t>2,n</a:t>
              </a:r>
              <a:r>
                <a:rPr lang="en-US" altLang="zh-CN" sz="1800" baseline="-50000" dirty="0" smtClean="0">
                  <a:ea typeface="宋体" charset="-122"/>
                </a:rPr>
                <a:t>2</a:t>
              </a:r>
              <a:endParaRPr lang="en-US" altLang="zh-CN" sz="1800" baseline="-50000" dirty="0">
                <a:ea typeface="宋体" charset="-122"/>
              </a:endParaRPr>
            </a:p>
            <a:p>
              <a:endParaRPr lang="en-US" altLang="zh-CN" baseline="-25000" dirty="0">
                <a:ea typeface="宋体" charset="-122"/>
              </a:endParaRPr>
            </a:p>
            <a:p>
              <a:r>
                <a:rPr lang="en-US" altLang="zh-CN" baseline="-25000" dirty="0">
                  <a:ea typeface="宋体" charset="-122"/>
                </a:rPr>
                <a:t>  ...</a:t>
              </a:r>
            </a:p>
            <a:p>
              <a:endParaRPr lang="en-US" altLang="zh-CN" baseline="-25000" dirty="0">
                <a:ea typeface="宋体" charset="-122"/>
              </a:endParaRPr>
            </a:p>
            <a:p>
              <a:r>
                <a:rPr lang="en-US" altLang="zh-CN" dirty="0">
                  <a:ea typeface="宋体" charset="-122"/>
                </a:rPr>
                <a:t>a</a:t>
              </a:r>
              <a:r>
                <a:rPr lang="en-US" altLang="zh-CN" baseline="-25000" dirty="0">
                  <a:ea typeface="宋体" charset="-122"/>
                </a:rPr>
                <a:t>i,1</a:t>
              </a:r>
              <a:r>
                <a:rPr lang="en-US" altLang="zh-CN" dirty="0">
                  <a:ea typeface="宋体" charset="-122"/>
                </a:rPr>
                <a:t>    a</a:t>
              </a:r>
              <a:r>
                <a:rPr lang="en-US" altLang="zh-CN" baseline="-25000" dirty="0">
                  <a:ea typeface="宋体" charset="-122"/>
                </a:rPr>
                <a:t>i,2</a:t>
              </a:r>
              <a:r>
                <a:rPr lang="en-US" altLang="zh-CN" dirty="0">
                  <a:ea typeface="宋体" charset="-122"/>
                </a:rPr>
                <a:t>        </a:t>
              </a:r>
              <a:r>
                <a:rPr lang="en-US" altLang="zh-CN" dirty="0" err="1">
                  <a:solidFill>
                    <a:srgbClr val="FF0000"/>
                  </a:solidFill>
                  <a:ea typeface="宋体" charset="-122"/>
                </a:rPr>
                <a:t>a</a:t>
              </a:r>
              <a:r>
                <a:rPr lang="en-US" altLang="zh-CN" baseline="-25000" dirty="0" err="1">
                  <a:solidFill>
                    <a:srgbClr val="FF0000"/>
                  </a:solidFill>
                  <a:ea typeface="宋体" charset="-122"/>
                </a:rPr>
                <a:t>i,j</a:t>
              </a:r>
              <a:r>
                <a:rPr lang="en-US" altLang="zh-CN" dirty="0">
                  <a:ea typeface="宋体" charset="-122"/>
                </a:rPr>
                <a:t>        a</a:t>
              </a:r>
              <a:r>
                <a:rPr lang="en-US" altLang="zh-CN" baseline="-25000" dirty="0">
                  <a:ea typeface="宋体" charset="-122"/>
                </a:rPr>
                <a:t>i,n</a:t>
              </a:r>
              <a:r>
                <a:rPr lang="en-US" altLang="zh-CN" sz="1800" baseline="-50000" dirty="0">
                  <a:ea typeface="宋体" charset="-122"/>
                </a:rPr>
                <a:t>2</a:t>
              </a:r>
            </a:p>
            <a:p>
              <a:r>
                <a:rPr lang="en-US" altLang="zh-CN" baseline="-25000" dirty="0">
                  <a:ea typeface="宋体" charset="-122"/>
                </a:rPr>
                <a:t>  ...</a:t>
              </a:r>
            </a:p>
            <a:p>
              <a:r>
                <a:rPr lang="en-US" altLang="zh-CN" baseline="-25000" dirty="0">
                  <a:ea typeface="宋体" charset="-122"/>
                </a:rPr>
                <a:t>         </a:t>
              </a:r>
            </a:p>
            <a:p>
              <a:r>
                <a:rPr lang="en-US" altLang="zh-CN" dirty="0">
                  <a:ea typeface="宋体" charset="-122"/>
                </a:rPr>
                <a:t>a</a:t>
              </a:r>
              <a:r>
                <a:rPr lang="en-US" altLang="zh-CN" baseline="-25000" dirty="0">
                  <a:ea typeface="宋体" charset="-122"/>
                </a:rPr>
                <a:t>n</a:t>
              </a:r>
              <a:r>
                <a:rPr lang="en-US" altLang="zh-CN" sz="1800" baseline="-50000" dirty="0">
                  <a:ea typeface="宋体" charset="-122"/>
                </a:rPr>
                <a:t>1,</a:t>
              </a:r>
              <a:r>
                <a:rPr lang="en-US" altLang="zh-CN" baseline="-25000" dirty="0">
                  <a:ea typeface="宋体" charset="-122"/>
                </a:rPr>
                <a:t>1</a:t>
              </a:r>
              <a:r>
                <a:rPr lang="en-US" altLang="zh-CN" dirty="0">
                  <a:ea typeface="宋体" charset="-122"/>
                </a:rPr>
                <a:t>  a</a:t>
              </a:r>
              <a:r>
                <a:rPr lang="en-US" altLang="zh-CN" baseline="-25000" dirty="0">
                  <a:ea typeface="宋体" charset="-122"/>
                </a:rPr>
                <a:t>n</a:t>
              </a:r>
              <a:r>
                <a:rPr lang="en-US" altLang="zh-CN" sz="1800" baseline="-50000" dirty="0">
                  <a:ea typeface="宋体" charset="-122"/>
                </a:rPr>
                <a:t>1,</a:t>
              </a:r>
              <a:r>
                <a:rPr lang="en-US" altLang="zh-CN" baseline="-25000" dirty="0">
                  <a:ea typeface="宋体" charset="-122"/>
                </a:rPr>
                <a:t>2</a:t>
              </a:r>
              <a:r>
                <a:rPr lang="en-US" altLang="zh-CN" dirty="0">
                  <a:ea typeface="宋体" charset="-122"/>
                </a:rPr>
                <a:t>      a</a:t>
              </a:r>
              <a:r>
                <a:rPr lang="en-US" altLang="zh-CN" baseline="-25000" dirty="0">
                  <a:ea typeface="宋体" charset="-122"/>
                </a:rPr>
                <a:t>n</a:t>
              </a:r>
              <a:r>
                <a:rPr lang="en-US" altLang="zh-CN" sz="1800" baseline="-50000" dirty="0">
                  <a:ea typeface="宋体" charset="-122"/>
                </a:rPr>
                <a:t>1,</a:t>
              </a:r>
              <a:r>
                <a:rPr lang="en-US" altLang="zh-CN" baseline="-25000" dirty="0">
                  <a:ea typeface="宋体" charset="-122"/>
                </a:rPr>
                <a:t>j</a:t>
              </a:r>
              <a:r>
                <a:rPr lang="en-US" altLang="zh-CN" dirty="0">
                  <a:ea typeface="宋体" charset="-122"/>
                </a:rPr>
                <a:t>      a</a:t>
              </a:r>
              <a:r>
                <a:rPr lang="en-US" altLang="zh-CN" baseline="-25000" dirty="0">
                  <a:ea typeface="宋体" charset="-122"/>
                </a:rPr>
                <a:t>n</a:t>
              </a:r>
              <a:r>
                <a:rPr lang="en-US" altLang="zh-CN" sz="1800" baseline="-50000" dirty="0">
                  <a:ea typeface="宋体" charset="-122"/>
                </a:rPr>
                <a:t>1,</a:t>
              </a:r>
              <a:r>
                <a:rPr lang="en-US" altLang="zh-CN" baseline="-25000" dirty="0">
                  <a:ea typeface="宋体" charset="-122"/>
                </a:rPr>
                <a:t>n</a:t>
              </a:r>
              <a:r>
                <a:rPr lang="en-US" altLang="zh-CN" sz="1800" baseline="-50000" dirty="0">
                  <a:ea typeface="宋体" charset="-122"/>
                </a:rPr>
                <a:t>2</a:t>
              </a:r>
            </a:p>
            <a:p>
              <a:endParaRPr lang="en-US" altLang="zh-CN" baseline="-25000" dirty="0">
                <a:ea typeface="宋体" charset="-122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592" y="432"/>
              <a:ext cx="2208" cy="187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62000" y="57150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>
                <a:latin typeface="黑体" pitchFamily="2" charset="-122"/>
              </a:rPr>
              <a:t>    </a:t>
            </a:r>
            <a:r>
              <a:rPr lang="en-US" altLang="zh-CN" sz="2000" dirty="0"/>
              <a:t>base + ( (</a:t>
            </a:r>
            <a:r>
              <a:rPr lang="en-US" altLang="zh-CN" sz="2000" dirty="0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-low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Symbol" pitchFamily="18" charset="2"/>
              </a:rPr>
              <a:t></a:t>
            </a:r>
            <a:r>
              <a:rPr lang="en-US" altLang="zh-CN" sz="2000" dirty="0"/>
              <a:t> n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+(</a:t>
            </a:r>
            <a:r>
              <a:rPr lang="en-US" altLang="zh-CN" sz="2000" dirty="0">
                <a:solidFill>
                  <a:srgbClr val="FF0000"/>
                </a:solidFill>
              </a:rPr>
              <a:t>j</a:t>
            </a:r>
            <a:r>
              <a:rPr lang="en-US" altLang="zh-CN" sz="2000" dirty="0"/>
              <a:t>-low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 ) </a:t>
            </a:r>
            <a:r>
              <a:rPr lang="en-US" altLang="zh-CN" sz="2000" dirty="0">
                <a:sym typeface="Symbol" pitchFamily="18" charset="2"/>
              </a:rPr>
              <a:t></a:t>
            </a:r>
            <a:r>
              <a:rPr lang="en-US" altLang="zh-CN" sz="2000" dirty="0"/>
              <a:t>w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 dirty="0"/>
              <a:t>= (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itchFamily="18" charset="2"/>
              </a:rPr>
              <a:t></a:t>
            </a:r>
            <a:r>
              <a:rPr lang="en-US" altLang="zh-CN" sz="2000" dirty="0"/>
              <a:t>n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FF0000"/>
                </a:solidFill>
              </a:rPr>
              <a:t>j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Symbol" pitchFamily="18" charset="2"/>
              </a:rPr>
              <a:t></a:t>
            </a:r>
            <a:r>
              <a:rPr lang="en-US" altLang="zh-CN" sz="2000" dirty="0"/>
              <a:t>w + base - (low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itchFamily="18" charset="2"/>
              </a:rPr>
              <a:t></a:t>
            </a:r>
            <a:r>
              <a:rPr lang="en-US" altLang="zh-CN" sz="2000" dirty="0"/>
              <a:t>n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+ low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 </a:t>
            </a:r>
            <a:r>
              <a:rPr lang="en-US" altLang="zh-CN" sz="2000" dirty="0">
                <a:sym typeface="Symbol" pitchFamily="18" charset="2"/>
              </a:rPr>
              <a:t></a:t>
            </a:r>
            <a:r>
              <a:rPr lang="en-US" altLang="zh-CN" sz="2000" dirty="0"/>
              <a:t>w</a:t>
            </a:r>
            <a:endParaRPr lang="en-US" altLang="zh-CN" sz="2000" dirty="0">
              <a:latin typeface="黑体" pitchFamily="2" charset="-122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572000" y="2103875"/>
            <a:ext cx="1828800" cy="1828800"/>
            <a:chOff x="2784" y="624"/>
            <a:chExt cx="1152" cy="1152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3312" y="624"/>
              <a:ext cx="624" cy="1152"/>
              <a:chOff x="3120" y="624"/>
              <a:chExt cx="816" cy="1152"/>
            </a:xfrm>
          </p:grpSpPr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120" y="624"/>
                <a:ext cx="8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2928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>
              <a:off x="2928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928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2784" y="81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黑体" pitchFamily="2" charset="-122"/>
                </a:rPr>
                <a:t>第一行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784" y="1392"/>
              <a:ext cx="5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黑体" pitchFamily="2" charset="-122"/>
                </a:rPr>
                <a:t>第二行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3072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307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3072" y="12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307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3312" y="624"/>
              <a:ext cx="624" cy="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dirty="0">
                  <a:latin typeface="宋体" charset="-122"/>
                  <a:ea typeface="宋体" charset="-122"/>
                </a:rPr>
                <a:t>A[1,1]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 dirty="0">
                  <a:latin typeface="宋体" charset="-122"/>
                  <a:ea typeface="宋体" charset="-122"/>
                </a:rPr>
                <a:t>A[1,2]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 dirty="0">
                  <a:latin typeface="宋体" charset="-122"/>
                  <a:ea typeface="宋体" charset="-122"/>
                </a:rPr>
                <a:t>A[1,3]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 dirty="0">
                  <a:latin typeface="宋体" charset="-122"/>
                  <a:ea typeface="宋体" charset="-122"/>
                </a:rPr>
                <a:t>A[2,1]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 dirty="0">
                  <a:latin typeface="宋体" charset="-122"/>
                  <a:ea typeface="宋体" charset="-122"/>
                </a:rPr>
                <a:t>A[2,2]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 dirty="0">
                  <a:latin typeface="宋体" charset="-122"/>
                  <a:ea typeface="宋体" charset="-122"/>
                </a:rPr>
                <a:t>A[2,3]</a:t>
              </a: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858000" y="2103875"/>
            <a:ext cx="1828800" cy="1828800"/>
            <a:chOff x="4224" y="624"/>
            <a:chExt cx="1152" cy="1152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4224" y="624"/>
              <a:ext cx="624" cy="1152"/>
              <a:chOff x="3120" y="624"/>
              <a:chExt cx="816" cy="1152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auto">
              <a:xfrm>
                <a:off x="3120" y="624"/>
                <a:ext cx="81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34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35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36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4224" y="624"/>
              <a:ext cx="624" cy="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宋体" charset="-122"/>
                  <a:ea typeface="宋体" charset="-122"/>
                </a:rPr>
                <a:t>A[1,1]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宋体" charset="-122"/>
                  <a:ea typeface="宋体" charset="-122"/>
                </a:rPr>
                <a:t>A[2,1]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宋体" charset="-122"/>
                  <a:ea typeface="宋体" charset="-122"/>
                </a:rPr>
                <a:t>A[1,2]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宋体" charset="-122"/>
                  <a:ea typeface="宋体" charset="-122"/>
                </a:rPr>
                <a:t>A[2,2]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宋体" charset="-122"/>
                  <a:ea typeface="宋体" charset="-122"/>
                </a:rPr>
                <a:t>A[1,3]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600">
                  <a:latin typeface="宋体" charset="-122"/>
                  <a:ea typeface="宋体" charset="-122"/>
                </a:rPr>
                <a:t>A[2,3]</a:t>
              </a: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H="1">
              <a:off x="4944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H="1">
              <a:off x="494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H="1">
              <a:off x="4944" y="13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H="1">
              <a:off x="494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4848" y="720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黑体" pitchFamily="2" charset="-122"/>
                </a:rPr>
                <a:t>第一列</a:t>
              </a: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4848" y="1104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黑体" pitchFamily="2" charset="-122"/>
                </a:rPr>
                <a:t>第二列</a:t>
              </a: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4848" y="14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latin typeface="黑体" pitchFamily="2" charset="-122"/>
                </a:rPr>
                <a:t>第三列</a:t>
              </a: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5088" y="9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5088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5088" y="12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5088" y="6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 flipV="1">
              <a:off x="5088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 flipV="1">
              <a:off x="5088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4797025" y="1178750"/>
            <a:ext cx="1752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黑体" pitchFamily="2" charset="-122"/>
              </a:rPr>
              <a:t>按</a:t>
            </a:r>
            <a:r>
              <a:rPr lang="zh-CN" altLang="en-US" sz="2000" dirty="0" smtClean="0">
                <a:latin typeface="黑体" pitchFamily="2" charset="-122"/>
              </a:rPr>
              <a:t>行优先存放</a:t>
            </a:r>
            <a:endParaRPr lang="zh-CN" altLang="en-US" sz="2000" dirty="0">
              <a:latin typeface="黑体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2000" dirty="0" err="1">
                <a:ea typeface="宋体" charset="-122"/>
              </a:rPr>
              <a:t>Pascal,C</a:t>
            </a:r>
            <a:r>
              <a:rPr lang="zh-CN" altLang="en-US" sz="2000" dirty="0">
                <a:latin typeface="黑体" pitchFamily="2" charset="-122"/>
              </a:rPr>
              <a:t>采用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777245" y="1178750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黑体" pitchFamily="2" charset="-122"/>
              </a:rPr>
              <a:t>按</a:t>
            </a:r>
            <a:r>
              <a:rPr lang="zh-CN" altLang="en-US" sz="2000" dirty="0" smtClean="0">
                <a:latin typeface="黑体" pitchFamily="2" charset="-122"/>
              </a:rPr>
              <a:t>列优先存放</a:t>
            </a:r>
            <a:endParaRPr lang="zh-CN" altLang="en-US" sz="2000" dirty="0">
              <a:latin typeface="黑体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Fortran</a:t>
            </a:r>
            <a:r>
              <a:rPr lang="zh-CN" altLang="en-US" sz="2000" dirty="0">
                <a:latin typeface="黑体" pitchFamily="2" charset="-122"/>
              </a:rPr>
              <a:t>采用</a:t>
            </a:r>
          </a:p>
        </p:txBody>
      </p:sp>
      <p:sp>
        <p:nvSpPr>
          <p:cNvPr id="55" name="AutoShape 53"/>
          <p:cNvSpPr>
            <a:spLocks noChangeArrowheads="1"/>
          </p:cNvSpPr>
          <p:nvPr/>
        </p:nvSpPr>
        <p:spPr bwMode="auto">
          <a:xfrm>
            <a:off x="6327195" y="5319210"/>
            <a:ext cx="2209800" cy="609600"/>
          </a:xfrm>
          <a:prstGeom prst="wedgeRectCallout">
            <a:avLst>
              <a:gd name="adj1" fmla="val -60991"/>
              <a:gd name="adj2" fmla="val 86199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黑体" pitchFamily="2" charset="-122"/>
              </a:rPr>
              <a:t>编译时刻确定的常数，保存在符号表中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701570" y="953725"/>
            <a:ext cx="3780420" cy="1442244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56565" y="2483895"/>
            <a:ext cx="1968979" cy="438006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" grpId="0" animBg="1"/>
      <p:bldP spid="7" grpId="0" build="p" autoUpdateAnimBg="0"/>
      <p:bldP spid="8" grpId="0" build="p" autoUpdateAnimBg="0"/>
      <p:bldP spid="12" grpId="0" uiExpand="1" build="p" autoUpdateAnimBg="0"/>
      <p:bldP spid="53" grpId="0" autoUpdateAnimBg="0"/>
      <p:bldP spid="54" grpId="0" autoUpdateAnimBg="0"/>
      <p:bldP spid="55" grpId="0" animBg="1" autoUpdateAnimBg="0"/>
      <p:bldP spid="57" grpId="0" animBg="1"/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3CD0-1C87-4B81-8EC4-58FA1CCA019B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灯片编号占位符 3"/>
          <p:cNvSpPr txBox="1">
            <a:spLocks/>
          </p:cNvSpPr>
          <p:nvPr/>
        </p:nvSpPr>
        <p:spPr bwMode="auto">
          <a:xfrm>
            <a:off x="8357120" y="6534345"/>
            <a:ext cx="760385" cy="29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38B605-714A-4726-8EE8-361561C7CF6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200" y="2933945"/>
            <a:ext cx="2413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1200" y="2933945"/>
            <a:ext cx="112395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1200" y="2933945"/>
            <a:ext cx="2008188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86635" y="2933945"/>
            <a:ext cx="4039465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33600" y="3314945"/>
            <a:ext cx="63261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611560" y="1043735"/>
            <a:ext cx="8305800" cy="3124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每维的下界：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每维的长度：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存储方式：按行存放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数组元素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的位置：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( (…( (i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)…)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+i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w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+ base - ( (…( (low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+low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+low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)…)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+low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w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1695" y="3855005"/>
            <a:ext cx="8305800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just">
              <a:spcBef>
                <a:spcPct val="20000"/>
              </a:spcBef>
            </a:pPr>
            <a:r>
              <a:rPr lang="zh-CN" altLang="en-US" dirty="0">
                <a:latin typeface="Verdana" pitchFamily="34" charset="0"/>
              </a:rPr>
              <a:t>递归计算：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 smtClean="0">
                <a:latin typeface="Verdana" pitchFamily="34" charset="0"/>
              </a:rPr>
              <a:t>e</a:t>
            </a:r>
            <a:r>
              <a:rPr lang="en-US" altLang="zh-CN" baseline="-25000" dirty="0" smtClean="0">
                <a:latin typeface="Verdana" pitchFamily="34" charset="0"/>
              </a:rPr>
              <a:t>1</a:t>
            </a:r>
            <a:r>
              <a:rPr lang="en-US" altLang="zh-CN" dirty="0" smtClean="0">
                <a:latin typeface="Verdana" pitchFamily="34" charset="0"/>
              </a:rPr>
              <a:t>=i</a:t>
            </a:r>
            <a:r>
              <a:rPr lang="en-US" altLang="zh-CN" baseline="-25000" dirty="0" smtClean="0">
                <a:latin typeface="Verdana" pitchFamily="34" charset="0"/>
              </a:rPr>
              <a:t>1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e</a:t>
            </a:r>
            <a:r>
              <a:rPr lang="en-US" altLang="zh-CN" baseline="-25000" dirty="0" smtClean="0">
                <a:latin typeface="Verdana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=e</a:t>
            </a:r>
            <a:r>
              <a:rPr lang="en-US" altLang="zh-CN" baseline="-25000" dirty="0" smtClean="0">
                <a:latin typeface="Verdana" pitchFamily="34" charset="0"/>
                <a:ea typeface="宋体" pitchFamily="2" charset="-122"/>
              </a:rPr>
              <a:t>1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2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+i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2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latin typeface="Verdana" pitchFamily="34" charset="0"/>
                <a:ea typeface="宋体" pitchFamily="2" charset="-122"/>
              </a:rPr>
              <a:t>e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3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=e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2</a:t>
            </a:r>
            <a:r>
              <a:rPr lang="en-US" altLang="zh-CN" dirty="0">
                <a:latin typeface="Verdana" pitchFamily="34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baseline="-25000" dirty="0" smtClean="0">
                <a:latin typeface="Verdana" pitchFamily="34" charset="0"/>
                <a:ea typeface="宋体" pitchFamily="2" charset="-122"/>
              </a:rPr>
              <a:t>3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+i</a:t>
            </a:r>
            <a:r>
              <a:rPr lang="en-US" altLang="zh-CN" baseline="-25000" dirty="0" smtClean="0">
                <a:latin typeface="Verdana" pitchFamily="34" charset="0"/>
                <a:ea typeface="宋体" pitchFamily="2" charset="-122"/>
              </a:rPr>
              <a:t>3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…</a:t>
            </a:r>
            <a:r>
              <a:rPr lang="en-US" altLang="zh-CN" baseline="-25000" dirty="0" smtClean="0">
                <a:latin typeface="Verdana" pitchFamily="34" charset="0"/>
                <a:ea typeface="宋体" pitchFamily="2" charset="-122"/>
              </a:rPr>
              <a:t> 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 err="1">
                <a:latin typeface="Verdana" pitchFamily="34" charset="0"/>
                <a:ea typeface="宋体" pitchFamily="2" charset="-122"/>
              </a:rPr>
              <a:t>e</a:t>
            </a:r>
            <a:r>
              <a:rPr lang="en-US" altLang="zh-CN" baseline="-25000" dirty="0" err="1">
                <a:latin typeface="Verdana" pitchFamily="34" charset="0"/>
                <a:ea typeface="宋体" pitchFamily="2" charset="-122"/>
              </a:rPr>
              <a:t>k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=e</a:t>
            </a:r>
            <a:r>
              <a:rPr lang="en-US" altLang="zh-CN" baseline="-25000" dirty="0">
                <a:latin typeface="Verdana" pitchFamily="34" charset="0"/>
                <a:ea typeface="宋体" pitchFamily="2" charset="-122"/>
              </a:rPr>
              <a:t>k-1</a:t>
            </a:r>
            <a:r>
              <a:rPr lang="en-US" altLang="zh-CN" dirty="0">
                <a:latin typeface="Verdana" pitchFamily="34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n</a:t>
            </a:r>
            <a:r>
              <a:rPr lang="en-US" altLang="zh-CN" baseline="-25000" dirty="0" smtClean="0">
                <a:latin typeface="Verdana" pitchFamily="34" charset="0"/>
                <a:ea typeface="宋体" pitchFamily="2" charset="-122"/>
              </a:rPr>
              <a:t>k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+i</a:t>
            </a:r>
            <a:r>
              <a:rPr lang="en-US" altLang="zh-CN" baseline="-25000" dirty="0" smtClean="0">
                <a:latin typeface="Verdana" pitchFamily="34" charset="0"/>
                <a:ea typeface="宋体" pitchFamily="2" charset="-122"/>
              </a:rPr>
              <a:t>k</a:t>
            </a:r>
            <a:endParaRPr lang="en-US" altLang="zh-CN" baseline="-25000" dirty="0">
              <a:latin typeface="Verdana" pitchFamily="34" charset="0"/>
              <a:ea typeface="宋体" pitchFamily="2" charset="-122"/>
            </a:endParaRPr>
          </a:p>
          <a:p>
            <a:pPr marL="742950" lvl="1" indent="-285750" algn="just">
              <a:spcBef>
                <a:spcPct val="20000"/>
              </a:spcBef>
            </a:pPr>
            <a:endParaRPr lang="en-US" altLang="zh-CN" dirty="0">
              <a:latin typeface="Verdana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026660" y="3314137"/>
            <a:ext cx="4916940" cy="990600"/>
            <a:chOff x="459" y="2159"/>
            <a:chExt cx="3285" cy="1224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72" y="2160"/>
              <a:ext cx="30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" name="AutoShape 12"/>
            <p:cNvCxnSpPr>
              <a:cxnSpLocks noChangeShapeType="1"/>
            </p:cNvCxnSpPr>
            <p:nvPr/>
          </p:nvCxnSpPr>
          <p:spPr bwMode="auto">
            <a:xfrm rot="5400000">
              <a:off x="-9" y="2627"/>
              <a:ext cx="1224" cy="288"/>
            </a:xfrm>
            <a:prstGeom prst="curvedConnector4">
              <a:avLst>
                <a:gd name="adj1" fmla="val 241"/>
                <a:gd name="adj2" fmla="val 1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04800" y="152400"/>
            <a:ext cx="8610600" cy="7563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维数组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--A[i</a:t>
            </a:r>
            <a:r>
              <a:rPr kumimoji="1" lang="en-US" altLang="zh-CN" sz="3600" b="1" i="0" u="none" strike="noStrike" kern="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</a:t>
            </a:r>
            <a:r>
              <a:rPr kumimoji="1" lang="en-US" altLang="zh-CN" sz="3600" b="1" i="0" u="none" strike="noStrike" kern="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..., i</a:t>
            </a:r>
            <a:r>
              <a:rPr kumimoji="1" lang="en-US" altLang="zh-CN" sz="3600" b="1" i="0" u="none" strike="noStrike" kern="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的地址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247075" y="4284095"/>
            <a:ext cx="3259215" cy="838200"/>
          </a:xfrm>
          <a:prstGeom prst="wedgeRectCallout">
            <a:avLst>
              <a:gd name="adj1" fmla="val -39074"/>
              <a:gd name="adj2" fmla="val -113069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黑体" pitchFamily="2" charset="-122"/>
              </a:rPr>
              <a:t>编译时刻确定的</a:t>
            </a:r>
            <a:r>
              <a:rPr lang="zh-CN" altLang="en-US" dirty="0" smtClean="0">
                <a:latin typeface="黑体" pitchFamily="2" charset="-122"/>
              </a:rPr>
              <a:t>常数</a:t>
            </a:r>
            <a:r>
              <a:rPr lang="en-US" altLang="zh-CN" dirty="0" smtClean="0">
                <a:latin typeface="黑体" pitchFamily="2" charset="-122"/>
              </a:rPr>
              <a:t>C</a:t>
            </a:r>
            <a:r>
              <a:rPr lang="zh-CN" altLang="en-US" dirty="0" smtClean="0">
                <a:latin typeface="黑体" pitchFamily="2" charset="-122"/>
              </a:rPr>
              <a:t>，</a:t>
            </a:r>
            <a:r>
              <a:rPr lang="zh-CN" altLang="en-US" dirty="0">
                <a:latin typeface="黑体" pitchFamily="2" charset="-122"/>
              </a:rPr>
              <a:t>保存在符号表中</a:t>
            </a:r>
          </a:p>
        </p:txBody>
      </p:sp>
      <p:graphicFrame>
        <p:nvGraphicFramePr>
          <p:cNvPr id="16" name="Object 1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 flipV="1">
          <a:off x="8442430" y="2393885"/>
          <a:ext cx="454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剪辑" r:id="rId4" imgW="3543101" imgH="4123546" progId="">
                  <p:embed/>
                </p:oleObj>
              </mc:Choice>
              <mc:Fallback>
                <p:oleObj name="剪辑" r:id="rId4" imgW="3543101" imgH="4123546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442430" y="2393885"/>
                        <a:ext cx="454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 descr="粉色面巾纸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 flipV="1">
          <a:off x="8532440" y="5364215"/>
          <a:ext cx="454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剪辑" r:id="rId7" imgW="3543101" imgH="4123546" progId="">
                  <p:embed/>
                </p:oleObj>
              </mc:Choice>
              <mc:Fallback>
                <p:oleObj name="剪辑" r:id="rId7" imgW="3543101" imgH="4123546" progId="">
                  <p:embed/>
                  <p:pic>
                    <p:nvPicPr>
                      <p:cNvPr id="0" name="Object 3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532440" y="5364215"/>
                        <a:ext cx="454025" cy="381000"/>
                      </a:xfrm>
                      <a:prstGeom prst="rect">
                        <a:avLst/>
                      </a:pr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build="p" bldLvl="2" autoUpdateAnimBg="0"/>
      <p:bldP spid="10" grpId="0" build="p" bldLvl="2" autoUpdateAnimBg="0"/>
      <p:bldP spid="1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16E1B-2FBD-4A31-86AD-E77DC2109D3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701570" y="4832092"/>
            <a:ext cx="2871955" cy="18288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071563"/>
          </a:xfrm>
        </p:spPr>
        <p:txBody>
          <a:bodyPr/>
          <a:lstStyle/>
          <a:p>
            <a:r>
              <a:rPr lang="zh-CN" altLang="zh-CN" sz="3600" dirty="0"/>
              <a:t>涉及数组元素的赋值语句的翻译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lang="zh-CN" altLang="en-US" sz="3600" dirty="0"/>
              <a:t>  </a:t>
            </a:r>
            <a:r>
              <a:rPr lang="en-US" altLang="zh-CN" sz="3600" dirty="0">
                <a:latin typeface="Times New Roman"/>
              </a:rPr>
              <a:t>——</a:t>
            </a:r>
            <a:r>
              <a:rPr lang="en-US" altLang="zh-CN" sz="3600" dirty="0"/>
              <a:t>S</a:t>
            </a:r>
            <a:r>
              <a:rPr lang="zh-CN" altLang="en-US" sz="3600" dirty="0"/>
              <a:t>属性定义</a:t>
            </a: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4616450" y="1268760"/>
            <a:ext cx="423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dirty="0">
                <a:latin typeface="Verdana" pitchFamily="34" charset="0"/>
              </a:rPr>
              <a:t>语句 </a:t>
            </a:r>
            <a:r>
              <a:rPr lang="en-US" altLang="zh-CN" dirty="0">
                <a:latin typeface="Verdana" pitchFamily="34" charset="0"/>
              </a:rPr>
              <a:t>X:=A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 [ </a:t>
            </a:r>
            <a:r>
              <a:rPr lang="en-US" altLang="zh-CN" dirty="0" smtClean="0">
                <a:latin typeface="Verdana" pitchFamily="34" charset="0"/>
                <a:sym typeface="Symbol" pitchFamily="18" charset="2"/>
              </a:rPr>
              <a:t>y, z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]</a:t>
            </a:r>
            <a:r>
              <a:rPr lang="zh-CN" altLang="en-US" dirty="0">
                <a:latin typeface="Verdana" pitchFamily="34" charset="0"/>
                <a:sym typeface="Symbol" pitchFamily="18" charset="2"/>
              </a:rPr>
              <a:t>的分析树</a:t>
            </a:r>
          </a:p>
        </p:txBody>
      </p:sp>
      <p:sp>
        <p:nvSpPr>
          <p:cNvPr id="314411" name="Rectangle 43"/>
          <p:cNvSpPr>
            <a:spLocks noChangeArrowheads="1"/>
          </p:cNvSpPr>
          <p:nvPr/>
        </p:nvSpPr>
        <p:spPr bwMode="auto">
          <a:xfrm>
            <a:off x="809238" y="4824155"/>
            <a:ext cx="2817657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zh-CN" dirty="0">
                <a:solidFill>
                  <a:srgbClr val="0000FF"/>
                </a:solidFill>
              </a:rPr>
              <a:t>改写文法：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(3) L</a:t>
            </a: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0000FF"/>
                </a:solidFill>
                <a:sym typeface="Symbol" pitchFamily="18" charset="2"/>
              </a:rPr>
              <a:t>Elist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 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(4) </a:t>
            </a:r>
            <a:r>
              <a:rPr lang="en-US" altLang="zh-CN" dirty="0" err="1" smtClean="0">
                <a:solidFill>
                  <a:srgbClr val="0000FF"/>
                </a:solidFill>
                <a:sym typeface="Symbol" pitchFamily="18" charset="2"/>
              </a:rPr>
              <a:t>Elist</a:t>
            </a: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 id[E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(5) Elist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Elist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1 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, E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0" y="1381126"/>
            <a:ext cx="2876705" cy="345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8810"/>
            <a:ext cx="26860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4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4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  <p:bldP spid="314377" grpId="0" autoUpdateAnimBg="0"/>
      <p:bldP spid="314411" grpId="0" uiExpand="1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3CD0-1C87-4B81-8EC4-58FA1CCA019B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388" y="152400"/>
            <a:ext cx="9037637" cy="6699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属性及函数设计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9875" y="908050"/>
            <a:ext cx="8748713" cy="5715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综合属性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L.entry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L.offset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（符号表入口指针）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简单变量：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L.offset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=null    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L.entry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变量在符号表中的入口指针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数组元素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：（临时变量在符号表中的入口指针）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L.offset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计算公式第一项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L.entry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计算公式第二项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(base-C)</a:t>
            </a:r>
            <a:endParaRPr kumimoji="1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综合属性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E.entry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，保存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值的变量在符号表中的位置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Elist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综合属性</a:t>
            </a:r>
            <a:r>
              <a:rPr lang="en-US" altLang="zh-CN" kern="0" dirty="0" err="1" smtClean="0">
                <a:ea typeface="+mn-ea"/>
                <a:cs typeface="Times New Roman" panose="02020603050405020304" pitchFamily="18" charset="0"/>
              </a:rPr>
              <a:t>Elist.array</a:t>
            </a:r>
            <a:r>
              <a:rPr lang="zh-CN" altLang="en-US" kern="0" dirty="0" smtClean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kern="0" dirty="0" err="1" smtClean="0">
                <a:ea typeface="+mn-ea"/>
                <a:cs typeface="Times New Roman" panose="02020603050405020304" pitchFamily="18" charset="0"/>
              </a:rPr>
              <a:t>ndim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entry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Elist.array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数组名在符号表中的位置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Elist.ndim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：目前已经识别出的下标表达式的个数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Elist.entry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：保存递推公式中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值的临时变量在符号表中的位置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getaddr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(array)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：根据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指针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访问符号表，返回该表项中存放的数组空间的起始位置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base</a:t>
            </a:r>
            <a:r>
              <a:rPr kumimoji="1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Tx/>
              <a:buChar char="–"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limit(array, j)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：返回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指向的数组的第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维的长度</a:t>
            </a:r>
            <a:r>
              <a:rPr lang="zh-CN" altLang="en-US" sz="2000" dirty="0" smtClean="0">
                <a:latin typeface="Verdana" pitchFamily="34" charset="0"/>
              </a:rPr>
              <a:t>：</a:t>
            </a:r>
            <a:r>
              <a:rPr lang="en-US" altLang="zh-CN" sz="2000" dirty="0" err="1" smtClean="0">
                <a:cs typeface="Times New Roman" pitchFamily="18" charset="0"/>
              </a:rPr>
              <a:t>n</a:t>
            </a:r>
            <a:r>
              <a:rPr lang="en-US" altLang="zh-CN" sz="2000" baseline="-25000" dirty="0" err="1" smtClean="0">
                <a:cs typeface="Times New Roman" pitchFamily="18" charset="0"/>
              </a:rPr>
              <a:t>j</a:t>
            </a:r>
            <a:r>
              <a:rPr lang="en-US" altLang="zh-CN" sz="2000" baseline="-25000" dirty="0" smtClean="0">
                <a:cs typeface="Times New Roman" pitchFamily="18" charset="0"/>
              </a:rPr>
              <a:t>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invariant(array)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：返回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指向的数组的地址计算公式中的常量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18468" name="Object 4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307388" y="2438400"/>
          <a:ext cx="682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3" name="剪辑" r:id="rId4" imgW="7002463" imgH="4060825" progId="">
                  <p:embed/>
                </p:oleObj>
              </mc:Choice>
              <mc:Fallback>
                <p:oleObj name="剪辑" r:id="rId4" imgW="7002463" imgH="406082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88" y="2438400"/>
                        <a:ext cx="6826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3CD0-1C87-4B81-8EC4-58FA1CCA019B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152400"/>
            <a:ext cx="8610600" cy="6699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属性定义翻译方案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1313" y="998538"/>
            <a:ext cx="1935162" cy="5683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L:=E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1015911"/>
            <a:ext cx="70278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{  if  (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==null)  /* L</a:t>
            </a:r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是简单变量 *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E. entry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else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[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]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); 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7693" y="2223519"/>
            <a:ext cx="19351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>
                <a:latin typeface="Verdana" pitchFamily="34" charset="0"/>
              </a:rPr>
              <a:t>E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Verdana" pitchFamily="34" charset="0"/>
              </a:rPr>
              <a:t>E</a:t>
            </a:r>
            <a:r>
              <a:rPr lang="en-US" altLang="zh-CN" sz="2800" baseline="-25000">
                <a:latin typeface="Verdana" pitchFamily="34" charset="0"/>
              </a:rPr>
              <a:t>1</a:t>
            </a:r>
            <a:r>
              <a:rPr lang="en-US" altLang="zh-CN" sz="2800">
                <a:latin typeface="Verdana" pitchFamily="34" charset="0"/>
              </a:rPr>
              <a:t>+E</a:t>
            </a:r>
            <a:r>
              <a:rPr lang="en-US" altLang="zh-CN" sz="2800" baseline="-25000">
                <a:latin typeface="Verdana" pitchFamily="34" charset="0"/>
              </a:rPr>
              <a:t>2</a:t>
            </a:r>
            <a:endParaRPr lang="en-US" altLang="zh-CN" sz="2800">
              <a:latin typeface="Verdana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41730" y="2258870"/>
            <a:ext cx="62584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 );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pPr marL="190500" lvl="1"/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charset="-12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.entry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+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charset="-122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.entry) 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}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1823" y="3171282"/>
            <a:ext cx="19351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>
                <a:latin typeface="Verdana" pitchFamily="34" charset="0"/>
              </a:rPr>
              <a:t>E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(</a:t>
            </a:r>
            <a:r>
              <a:rPr lang="en-US" altLang="zh-CN" sz="2800">
                <a:latin typeface="Verdana" pitchFamily="34" charset="0"/>
              </a:rPr>
              <a:t>E</a:t>
            </a:r>
            <a:r>
              <a:rPr lang="en-US" altLang="zh-CN" sz="2800" baseline="-25000">
                <a:latin typeface="Verdana" pitchFamily="34" charset="0"/>
              </a:rPr>
              <a:t>1</a:t>
            </a:r>
            <a:r>
              <a:rPr lang="en-US" altLang="zh-CN" sz="2800">
                <a:latin typeface="Verdana" pitchFamily="34" charset="0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61710" y="3203975"/>
            <a:ext cx="2961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=E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charset="-12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.entry 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}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1313" y="3899223"/>
            <a:ext cx="19351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dirty="0">
                <a:latin typeface="Verdana" pitchFamily="34" charset="0"/>
              </a:rPr>
              <a:t>E</a:t>
            </a:r>
            <a:r>
              <a:rPr lang="en-US" altLang="zh-CN" sz="2800" dirty="0">
                <a:latin typeface="Verdana" pitchFamily="34" charset="0"/>
                <a:sym typeface="Symbol" pitchFamily="18" charset="2"/>
              </a:rPr>
              <a:t>L</a:t>
            </a:r>
            <a:endParaRPr lang="en-US" altLang="zh-CN" sz="2800" dirty="0"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32007" y="3879050"/>
            <a:ext cx="75119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{  if 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== null)  /* L</a:t>
            </a:r>
            <a:r>
              <a:rPr lang="zh-CN" altLang="en-US" dirty="0">
                <a:solidFill>
                  <a:srgbClr val="0000FF"/>
                </a:solidFill>
                <a:ea typeface="宋体" charset="-122"/>
              </a:rPr>
              <a:t>是简单变量 *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 marL="190500" lvl="1"/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 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;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pPr marL="190500" lvl="1"/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else {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 );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pPr marL="190500" lvl="1"/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     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[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]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); }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92473" y="5906507"/>
            <a:ext cx="16764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id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511660" y="5904275"/>
            <a:ext cx="4777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id.entry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; 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=null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uiExpand="1" build="p" autoUpdateAnimBg="0"/>
      <p:bldP spid="7" grpId="0" build="p" autoUpdateAnimBg="0"/>
      <p:bldP spid="8" grpId="0" uiExpand="1" build="p" autoUpdateAnimBg="0"/>
      <p:bldP spid="9" grpId="0" build="p" autoUpdateAnimBg="0"/>
      <p:bldP spid="10" grpId="0" build="p" autoUpdateAnimBg="0"/>
      <p:bldP spid="11" grpId="0" build="p" autoUpdateAnimBg="0"/>
      <p:bldP spid="12" grpId="0" uiExpand="1" build="p" autoUpdateAnimBg="0"/>
      <p:bldP spid="13" grpId="0"/>
      <p:bldP spid="1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3CD0-1C87-4B81-8EC4-58FA1CCA019B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863715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err="1">
                <a:latin typeface="Verdana" pitchFamily="34" charset="0"/>
              </a:rPr>
              <a:t>Elist</a:t>
            </a:r>
            <a:r>
              <a:rPr lang="en-US" altLang="zh-CN" dirty="0" err="1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 err="1">
                <a:latin typeface="Verdana" pitchFamily="34" charset="0"/>
              </a:rPr>
              <a:t>id</a:t>
            </a:r>
            <a:r>
              <a:rPr lang="en-US" altLang="zh-CN" dirty="0">
                <a:latin typeface="Verdana" pitchFamily="34" charset="0"/>
              </a:rPr>
              <a:t>[E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093703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latin typeface="Verdana" pitchFamily="34" charset="0"/>
              </a:rPr>
              <a:t>Elist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Elist</a:t>
            </a:r>
            <a:r>
              <a:rPr lang="en-US" altLang="zh-CN" baseline="-25000">
                <a:latin typeface="Verdana" pitchFamily="34" charset="0"/>
              </a:rPr>
              <a:t>1</a:t>
            </a:r>
            <a:r>
              <a:rPr lang="en-US" altLang="zh-CN">
                <a:latin typeface="Verdana" pitchFamily="34" charset="0"/>
              </a:rPr>
              <a:t>,E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734145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err="1">
                <a:latin typeface="Verdana" pitchFamily="34" charset="0"/>
              </a:rPr>
              <a:t>L</a:t>
            </a:r>
            <a:r>
              <a:rPr lang="en-US" altLang="zh-CN" dirty="0" err="1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 err="1">
                <a:latin typeface="Verdana" pitchFamily="34" charset="0"/>
              </a:rPr>
              <a:t>Elist</a:t>
            </a:r>
            <a:r>
              <a:rPr lang="en-US" altLang="zh-CN" dirty="0">
                <a:latin typeface="Verdana" pitchFamily="34" charset="0"/>
              </a:rPr>
              <a:t>]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61710" y="863715"/>
            <a:ext cx="33682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Elist.entry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;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Elist.ndim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=1;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Elist.array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id.entry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}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38387" y="2078850"/>
            <a:ext cx="691952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t=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 );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m=Elist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.ndim+1;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(t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Elist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宋体" charset="-122"/>
                <a:ea typeface="宋体" charset="-122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.entry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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limit(Elist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.array,m));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(t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t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+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);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Elist.array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=Elist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.array;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Elist.entry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=t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charset="-122"/>
              </a:rPr>
              <a:t>Elist.ndim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=m  }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676400" y="4759792"/>
            <a:ext cx="74072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();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getaddr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Elist.array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</a:p>
          <a:p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                                invariant(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Elist.array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));</a:t>
            </a: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();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w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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Elist.entry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) 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}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237185" y="3834045"/>
            <a:ext cx="2519362" cy="622300"/>
          </a:xfrm>
          <a:prstGeom prst="wedgeRoundRectCallout">
            <a:avLst>
              <a:gd name="adj1" fmla="val -56556"/>
              <a:gd name="adj2" fmla="val -8316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e</a:t>
            </a:r>
            <a:r>
              <a:rPr lang="en-US" altLang="zh-CN" sz="2800" baseline="-25000">
                <a:solidFill>
                  <a:srgbClr val="0000FF"/>
                </a:solidFill>
                <a:ea typeface="宋体" charset="-122"/>
              </a:rPr>
              <a:t>k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=e</a:t>
            </a:r>
            <a:r>
              <a:rPr lang="en-US" altLang="zh-CN" sz="2800" baseline="-25000">
                <a:solidFill>
                  <a:srgbClr val="0000FF"/>
                </a:solidFill>
                <a:ea typeface="宋体" charset="-122"/>
              </a:rPr>
              <a:t>k-1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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n</a:t>
            </a:r>
            <a:r>
              <a:rPr lang="en-US" altLang="zh-CN" sz="2800" baseline="-25000">
                <a:solidFill>
                  <a:srgbClr val="0000FF"/>
                </a:solidFill>
                <a:ea typeface="宋体" charset="-122"/>
              </a:rPr>
              <a:t>k</a:t>
            </a: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+i</a:t>
            </a:r>
            <a:r>
              <a:rPr lang="en-US" altLang="zh-CN" sz="2800" baseline="-25000">
                <a:solidFill>
                  <a:srgbClr val="0000FF"/>
                </a:solidFill>
                <a:ea typeface="宋体" charset="-122"/>
              </a:rPr>
              <a:t>k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17105" y="1088740"/>
            <a:ext cx="1395155" cy="504825"/>
          </a:xfrm>
          <a:prstGeom prst="wedgeRoundRectCallout">
            <a:avLst>
              <a:gd name="adj1" fmla="val -79995"/>
              <a:gd name="adj2" fmla="val -3081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charset="-122"/>
              </a:rPr>
              <a:t>e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=i</a:t>
            </a:r>
            <a:r>
              <a:rPr lang="en-US" altLang="zh-CN" baseline="-25000">
                <a:ea typeface="宋体" charset="-122"/>
              </a:rPr>
              <a:t>1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04800" y="152400"/>
            <a:ext cx="8610600" cy="6699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属性定义翻译方案</a:t>
            </a:r>
            <a:r>
              <a:rPr lang="zh-CN" altLang="en-US" sz="4000" kern="0" dirty="0" smtClean="0">
                <a:solidFill>
                  <a:srgbClr val="FF3300"/>
                </a:solidFill>
              </a:rPr>
              <a:t>（续）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7542330" y="6129300"/>
            <a:ext cx="1348680" cy="504825"/>
          </a:xfrm>
          <a:prstGeom prst="wedgeRoundRectCallout">
            <a:avLst>
              <a:gd name="adj1" fmla="val -97126"/>
              <a:gd name="adj2" fmla="val 2100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charset="-122"/>
              </a:rPr>
              <a:t>e</a:t>
            </a:r>
            <a:r>
              <a:rPr lang="en-US" altLang="zh-CN" baseline="-25000">
                <a:ea typeface="宋体" charset="-122"/>
              </a:rPr>
              <a:t>m </a:t>
            </a:r>
            <a:r>
              <a:rPr lang="en-US" altLang="zh-CN">
                <a:ea typeface="宋体" charset="-122"/>
                <a:sym typeface="Symbol" pitchFamily="18" charset="2"/>
              </a:rPr>
              <a:t></a:t>
            </a:r>
            <a:r>
              <a:rPr lang="en-US" altLang="zh-CN">
                <a:ea typeface="宋体" charset="-122"/>
              </a:rPr>
              <a:t> w</a:t>
            </a:r>
            <a:endParaRPr lang="en-US" altLang="zh-CN" baseline="-25000">
              <a:ea typeface="宋体" charset="-122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7677345" y="4689140"/>
            <a:ext cx="1350150" cy="381000"/>
          </a:xfrm>
          <a:prstGeom prst="wedgeRectCallout">
            <a:avLst>
              <a:gd name="adj1" fmla="val -70946"/>
              <a:gd name="adj2" fmla="val 769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ea typeface="宋体" charset="-122"/>
              </a:rPr>
              <a:t>base </a:t>
            </a:r>
            <a:r>
              <a:rPr lang="en-US" altLang="zh-CN" sz="2000" dirty="0" smtClean="0">
                <a:ea typeface="宋体" charset="-122"/>
              </a:rPr>
              <a:t>- C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366756" y="2888940"/>
            <a:ext cx="6660740" cy="720080"/>
          </a:xfrm>
          <a:prstGeom prst="roundRect">
            <a:avLst>
              <a:gd name="adj" fmla="val 13252"/>
            </a:avLst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276745" y="908720"/>
            <a:ext cx="2835315" cy="360040"/>
          </a:xfrm>
          <a:prstGeom prst="roundRect">
            <a:avLst>
              <a:gd name="adj" fmla="val 13252"/>
            </a:avLst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961710" y="5229200"/>
            <a:ext cx="5985665" cy="675075"/>
          </a:xfrm>
          <a:prstGeom prst="roundRect">
            <a:avLst>
              <a:gd name="adj" fmla="val 13252"/>
            </a:avLst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916705" y="6309320"/>
            <a:ext cx="4995555" cy="360040"/>
          </a:xfrm>
          <a:prstGeom prst="roundRect">
            <a:avLst>
              <a:gd name="adj" fmla="val 13252"/>
            </a:avLst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318468" name="Object 4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352420" y="5409220"/>
          <a:ext cx="682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剪辑" r:id="rId4" imgW="7002463" imgH="4060825" progId="">
                  <p:embed/>
                </p:oleObj>
              </mc:Choice>
              <mc:Fallback>
                <p:oleObj name="剪辑" r:id="rId4" imgW="7002463" imgH="4060825" progId="">
                  <p:embed/>
                  <p:pic>
                    <p:nvPicPr>
                      <p:cNvPr id="0" name="Object 4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420" y="5409220"/>
                        <a:ext cx="682625" cy="395288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uiExpand="1" build="p" autoUpdateAnimBg="0"/>
      <p:bldP spid="10" grpId="0" uiExpand="1" build="p" autoUpdateAnimBg="0"/>
      <p:bldP spid="11" grpId="0" uiExpand="1" build="p" autoUpdateAnimBg="0"/>
      <p:bldP spid="12" grpId="0" animBg="1"/>
      <p:bldP spid="13" grpId="0" animBg="1"/>
      <p:bldP spid="15" grpId="0" animBg="1" autoUpdateAnimBg="0"/>
      <p:bldP spid="16" grpId="0" animBg="1" autoUpdateAnimBg="0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A4DD-0F6C-45EF-8FAB-907DC71D84C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中间代码生成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8.1   </a:t>
            </a:r>
            <a:r>
              <a:rPr lang="zh-CN" altLang="en-US" dirty="0">
                <a:latin typeface="宋体" pitchFamily="2" charset="-122"/>
              </a:rPr>
              <a:t>中间代码形式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8.2   </a:t>
            </a:r>
            <a:r>
              <a:rPr lang="zh-CN" altLang="en-US" dirty="0">
                <a:latin typeface="宋体" pitchFamily="2" charset="-122"/>
              </a:rPr>
              <a:t>赋值语句的翻译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8.3   </a:t>
            </a:r>
            <a:r>
              <a:rPr lang="zh-CN" altLang="en-US" dirty="0">
                <a:latin typeface="宋体" pitchFamily="2" charset="-122"/>
              </a:rPr>
              <a:t>布尔表达式的翻译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8.4   </a:t>
            </a:r>
            <a:r>
              <a:rPr lang="zh-CN" altLang="en-US" dirty="0">
                <a:latin typeface="宋体" pitchFamily="2" charset="-122"/>
              </a:rPr>
              <a:t>控制语句的翻译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      小  结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3CD0-1C87-4B81-8EC4-58FA1CCA019B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152400"/>
            <a:ext cx="8610600" cy="8013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示例：翻译语句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x:=A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Symbol" pitchFamily="18" charset="2"/>
              </a:rPr>
              <a:t>[i, j] 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0825" y="1281113"/>
            <a:ext cx="8569325" cy="4803182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是一个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的数组，即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设数组元素的域宽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w=4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设数组的第一个元素为：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A[1,1]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则有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(low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+low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= (1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20+1)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= 84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要求：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将赋值语句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x:=A[i, j]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翻译为三地址代码。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152400"/>
            <a:ext cx="8610600" cy="5032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赋值语句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x:=A[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i,j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]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的翻译 </a:t>
            </a:r>
          </a:p>
        </p:txBody>
      </p:sp>
      <p:sp>
        <p:nvSpPr>
          <p:cNvPr id="5" name="Text Box 268"/>
          <p:cNvSpPr txBox="1">
            <a:spLocks noChangeArrowheads="1"/>
          </p:cNvSpPr>
          <p:nvPr/>
        </p:nvSpPr>
        <p:spPr bwMode="auto">
          <a:xfrm>
            <a:off x="4436985" y="5634245"/>
            <a:ext cx="4067835" cy="36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id.entry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;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=null  }</a:t>
            </a:r>
          </a:p>
          <a:p>
            <a:pPr eaLnBrk="0" hangingPunct="0"/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pPr eaLnBrk="0" hangingPunct="0"/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pPr eaLnBrk="0" hangingPunct="0"/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6" name="Group 269"/>
          <p:cNvGrpSpPr>
            <a:grpSpLocks/>
          </p:cNvGrpSpPr>
          <p:nvPr/>
        </p:nvGrpSpPr>
        <p:grpSpPr bwMode="auto">
          <a:xfrm>
            <a:off x="850900" y="914400"/>
            <a:ext cx="4400550" cy="5716588"/>
            <a:chOff x="536" y="576"/>
            <a:chExt cx="2772" cy="3601"/>
          </a:xfrm>
        </p:grpSpPr>
        <p:sp>
          <p:nvSpPr>
            <p:cNvPr id="7" name="Rectangle 270"/>
            <p:cNvSpPr>
              <a:spLocks noChangeArrowheads="1"/>
            </p:cNvSpPr>
            <p:nvPr/>
          </p:nvSpPr>
          <p:spPr bwMode="auto">
            <a:xfrm>
              <a:off x="1656" y="576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S</a:t>
              </a:r>
              <a:endParaRPr lang="en-US" altLang="zh-CN" sz="2800" b="0">
                <a:ea typeface="宋体" charset="-122"/>
              </a:endParaRPr>
            </a:p>
          </p:txBody>
        </p:sp>
        <p:grpSp>
          <p:nvGrpSpPr>
            <p:cNvPr id="8" name="Group 271"/>
            <p:cNvGrpSpPr>
              <a:grpSpLocks/>
            </p:cNvGrpSpPr>
            <p:nvPr/>
          </p:nvGrpSpPr>
          <p:grpSpPr bwMode="auto">
            <a:xfrm>
              <a:off x="968" y="768"/>
              <a:ext cx="1440" cy="192"/>
              <a:chOff x="1934" y="1030"/>
              <a:chExt cx="1336" cy="128"/>
            </a:xfrm>
          </p:grpSpPr>
          <p:sp>
            <p:nvSpPr>
              <p:cNvPr id="40" name="Line 272"/>
              <p:cNvSpPr>
                <a:spLocks noChangeShapeType="1"/>
              </p:cNvSpPr>
              <p:nvPr/>
            </p:nvSpPr>
            <p:spPr bwMode="auto">
              <a:xfrm>
                <a:off x="2602" y="1030"/>
                <a:ext cx="1" cy="12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3"/>
              <p:cNvSpPr>
                <a:spLocks noChangeShapeType="1"/>
              </p:cNvSpPr>
              <p:nvPr/>
            </p:nvSpPr>
            <p:spPr bwMode="auto">
              <a:xfrm flipH="1">
                <a:off x="1934" y="1030"/>
                <a:ext cx="640" cy="1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74"/>
              <p:cNvSpPr>
                <a:spLocks noChangeShapeType="1"/>
              </p:cNvSpPr>
              <p:nvPr/>
            </p:nvSpPr>
            <p:spPr bwMode="auto">
              <a:xfrm>
                <a:off x="2623" y="1030"/>
                <a:ext cx="647" cy="12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Line 275"/>
            <p:cNvSpPr>
              <a:spLocks noChangeShapeType="1"/>
            </p:cNvSpPr>
            <p:nvPr/>
          </p:nvSpPr>
          <p:spPr bwMode="auto">
            <a:xfrm>
              <a:off x="2456" y="1175"/>
              <a:ext cx="0" cy="2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276"/>
            <p:cNvGrpSpPr>
              <a:grpSpLocks/>
            </p:cNvGrpSpPr>
            <p:nvPr/>
          </p:nvGrpSpPr>
          <p:grpSpPr bwMode="auto">
            <a:xfrm>
              <a:off x="1784" y="1632"/>
              <a:ext cx="1399" cy="192"/>
              <a:chOff x="2581" y="1701"/>
              <a:chExt cx="1399" cy="139"/>
            </a:xfrm>
          </p:grpSpPr>
          <p:sp>
            <p:nvSpPr>
              <p:cNvPr id="38" name="Line 277"/>
              <p:cNvSpPr>
                <a:spLocks noChangeShapeType="1"/>
              </p:cNvSpPr>
              <p:nvPr/>
            </p:nvSpPr>
            <p:spPr bwMode="auto">
              <a:xfrm flipH="1">
                <a:off x="2581" y="1701"/>
                <a:ext cx="653" cy="13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78"/>
              <p:cNvSpPr>
                <a:spLocks noChangeShapeType="1"/>
              </p:cNvSpPr>
              <p:nvPr/>
            </p:nvSpPr>
            <p:spPr bwMode="auto">
              <a:xfrm>
                <a:off x="3277" y="1701"/>
                <a:ext cx="703" cy="13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279"/>
            <p:cNvGrpSpPr>
              <a:grpSpLocks/>
            </p:cNvGrpSpPr>
            <p:nvPr/>
          </p:nvGrpSpPr>
          <p:grpSpPr bwMode="auto">
            <a:xfrm>
              <a:off x="1016" y="2271"/>
              <a:ext cx="1533" cy="225"/>
              <a:chOff x="1849" y="2272"/>
              <a:chExt cx="1533" cy="129"/>
            </a:xfrm>
          </p:grpSpPr>
          <p:sp>
            <p:nvSpPr>
              <p:cNvPr id="35" name="Line 280"/>
              <p:cNvSpPr>
                <a:spLocks noChangeShapeType="1"/>
              </p:cNvSpPr>
              <p:nvPr/>
            </p:nvSpPr>
            <p:spPr bwMode="auto">
              <a:xfrm>
                <a:off x="2588" y="2272"/>
                <a:ext cx="1" cy="12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81"/>
              <p:cNvSpPr>
                <a:spLocks noChangeShapeType="1"/>
              </p:cNvSpPr>
              <p:nvPr/>
            </p:nvSpPr>
            <p:spPr bwMode="auto">
              <a:xfrm flipH="1">
                <a:off x="1849" y="2274"/>
                <a:ext cx="710" cy="12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82"/>
              <p:cNvSpPr>
                <a:spLocks noChangeShapeType="1"/>
              </p:cNvSpPr>
              <p:nvPr/>
            </p:nvSpPr>
            <p:spPr bwMode="auto">
              <a:xfrm>
                <a:off x="2623" y="2274"/>
                <a:ext cx="759" cy="12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283"/>
            <p:cNvGrpSpPr>
              <a:grpSpLocks/>
            </p:cNvGrpSpPr>
            <p:nvPr/>
          </p:nvGrpSpPr>
          <p:grpSpPr bwMode="auto">
            <a:xfrm>
              <a:off x="576" y="2880"/>
              <a:ext cx="720" cy="192"/>
              <a:chOff x="1111" y="2830"/>
              <a:chExt cx="1533" cy="148"/>
            </a:xfrm>
          </p:grpSpPr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1849" y="2830"/>
                <a:ext cx="1" cy="14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85"/>
              <p:cNvSpPr>
                <a:spLocks noChangeShapeType="1"/>
              </p:cNvSpPr>
              <p:nvPr/>
            </p:nvSpPr>
            <p:spPr bwMode="auto">
              <a:xfrm flipH="1">
                <a:off x="1111" y="2833"/>
                <a:ext cx="710" cy="1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86"/>
              <p:cNvSpPr>
                <a:spLocks noChangeShapeType="1"/>
              </p:cNvSpPr>
              <p:nvPr/>
            </p:nvSpPr>
            <p:spPr bwMode="auto">
              <a:xfrm>
                <a:off x="1884" y="2833"/>
                <a:ext cx="760" cy="1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Line 287"/>
            <p:cNvSpPr>
              <a:spLocks noChangeShapeType="1"/>
            </p:cNvSpPr>
            <p:nvPr/>
          </p:nvSpPr>
          <p:spPr bwMode="auto">
            <a:xfrm flipH="1">
              <a:off x="2633" y="2803"/>
              <a:ext cx="7" cy="22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88"/>
            <p:cNvSpPr>
              <a:spLocks noChangeShapeType="1"/>
            </p:cNvSpPr>
            <p:nvPr/>
          </p:nvSpPr>
          <p:spPr bwMode="auto">
            <a:xfrm>
              <a:off x="1448" y="3331"/>
              <a:ext cx="0" cy="22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289"/>
            <p:cNvSpPr>
              <a:spLocks noChangeArrowheads="1"/>
            </p:cNvSpPr>
            <p:nvPr/>
          </p:nvSpPr>
          <p:spPr bwMode="auto">
            <a:xfrm>
              <a:off x="880" y="960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L</a:t>
              </a:r>
              <a:endParaRPr lang="en-US" altLang="zh-CN" sz="2800" b="0">
                <a:ea typeface="宋体" charset="-122"/>
              </a:endParaRPr>
            </a:p>
          </p:txBody>
        </p:sp>
        <p:grpSp>
          <p:nvGrpSpPr>
            <p:cNvPr id="16" name="Group 290"/>
            <p:cNvGrpSpPr>
              <a:grpSpLocks/>
            </p:cNvGrpSpPr>
            <p:nvPr/>
          </p:nvGrpSpPr>
          <p:grpSpPr bwMode="auto">
            <a:xfrm>
              <a:off x="872" y="1248"/>
              <a:ext cx="72" cy="336"/>
              <a:chOff x="600" y="1776"/>
              <a:chExt cx="72" cy="336"/>
            </a:xfrm>
          </p:grpSpPr>
          <p:sp>
            <p:nvSpPr>
              <p:cNvPr id="30" name="Line 291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19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292"/>
              <p:cNvSpPr>
                <a:spLocks noChangeArrowheads="1"/>
              </p:cNvSpPr>
              <p:nvPr/>
            </p:nvSpPr>
            <p:spPr bwMode="auto">
              <a:xfrm>
                <a:off x="600" y="1939"/>
                <a:ext cx="7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0">
                    <a:solidFill>
                      <a:srgbClr val="000000"/>
                    </a:solidFill>
                    <a:ea typeface="宋体" charset="-122"/>
                  </a:rPr>
                  <a:t>x</a:t>
                </a:r>
                <a:endParaRPr lang="en-US" altLang="zh-CN" sz="2800" b="0">
                  <a:ea typeface="宋体" charset="-122"/>
                </a:endParaRPr>
              </a:p>
            </p:txBody>
          </p:sp>
        </p:grpSp>
        <p:sp>
          <p:nvSpPr>
            <p:cNvPr id="17" name="Rectangle 293"/>
            <p:cNvSpPr>
              <a:spLocks noChangeArrowheads="1"/>
            </p:cNvSpPr>
            <p:nvPr/>
          </p:nvSpPr>
          <p:spPr bwMode="auto">
            <a:xfrm>
              <a:off x="1640" y="960"/>
              <a:ext cx="1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:=</a:t>
              </a:r>
              <a:endParaRPr lang="en-US" altLang="zh-CN" sz="2800" b="0">
                <a:ea typeface="宋体" charset="-122"/>
              </a:endParaRPr>
            </a:p>
          </p:txBody>
        </p:sp>
        <p:sp>
          <p:nvSpPr>
            <p:cNvPr id="18" name="Rectangle 294"/>
            <p:cNvSpPr>
              <a:spLocks noChangeArrowheads="1"/>
            </p:cNvSpPr>
            <p:nvPr/>
          </p:nvSpPr>
          <p:spPr bwMode="auto">
            <a:xfrm>
              <a:off x="2408" y="960"/>
              <a:ext cx="1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 E</a:t>
              </a:r>
              <a:endParaRPr lang="en-US" altLang="zh-CN" sz="2800" b="0">
                <a:ea typeface="宋体" charset="-122"/>
              </a:endParaRPr>
            </a:p>
          </p:txBody>
        </p:sp>
        <p:sp>
          <p:nvSpPr>
            <p:cNvPr id="19" name="Rectangle 295"/>
            <p:cNvSpPr>
              <a:spLocks noChangeArrowheads="1"/>
            </p:cNvSpPr>
            <p:nvPr/>
          </p:nvSpPr>
          <p:spPr bwMode="auto">
            <a:xfrm>
              <a:off x="2408" y="1411"/>
              <a:ext cx="1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 L</a:t>
              </a:r>
              <a:endParaRPr lang="en-US" altLang="zh-CN" sz="2800" b="0">
                <a:ea typeface="宋体" charset="-122"/>
              </a:endParaRPr>
            </a:p>
          </p:txBody>
        </p:sp>
        <p:sp>
          <p:nvSpPr>
            <p:cNvPr id="20" name="Rectangle 296"/>
            <p:cNvSpPr>
              <a:spLocks noChangeArrowheads="1"/>
            </p:cNvSpPr>
            <p:nvPr/>
          </p:nvSpPr>
          <p:spPr bwMode="auto">
            <a:xfrm>
              <a:off x="1736" y="1872"/>
              <a:ext cx="15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Elist                                   ]</a:t>
              </a:r>
              <a:endParaRPr lang="en-US" altLang="zh-CN" sz="2800" b="0">
                <a:ea typeface="宋体" charset="-122"/>
              </a:endParaRPr>
            </a:p>
          </p:txBody>
        </p:sp>
        <p:sp>
          <p:nvSpPr>
            <p:cNvPr id="21" name="Rectangle 297"/>
            <p:cNvSpPr>
              <a:spLocks noChangeArrowheads="1"/>
            </p:cNvSpPr>
            <p:nvPr/>
          </p:nvSpPr>
          <p:spPr bwMode="auto">
            <a:xfrm>
              <a:off x="920" y="2582"/>
              <a:ext cx="17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Elist               </a:t>
              </a:r>
              <a:r>
                <a:rPr lang="zh-CN" altLang="en-US" sz="1800" b="0">
                  <a:solidFill>
                    <a:srgbClr val="000000"/>
                  </a:solidFill>
                  <a:ea typeface="宋体" charset="-122"/>
                </a:rPr>
                <a:t>，                    </a:t>
              </a:r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E</a:t>
              </a:r>
              <a:endParaRPr lang="en-US" altLang="zh-CN" sz="2800" b="0">
                <a:ea typeface="宋体" charset="-122"/>
              </a:endParaRPr>
            </a:p>
          </p:txBody>
        </p:sp>
        <p:sp>
          <p:nvSpPr>
            <p:cNvPr id="22" name="Rectangle 298"/>
            <p:cNvSpPr>
              <a:spLocks noChangeArrowheads="1"/>
            </p:cNvSpPr>
            <p:nvPr/>
          </p:nvSpPr>
          <p:spPr bwMode="auto">
            <a:xfrm>
              <a:off x="536" y="3091"/>
              <a:ext cx="2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A        [            E                               L</a:t>
              </a:r>
              <a:endParaRPr lang="en-US" altLang="zh-CN" sz="2800" b="0">
                <a:ea typeface="宋体" charset="-122"/>
              </a:endParaRPr>
            </a:p>
          </p:txBody>
        </p:sp>
        <p:sp>
          <p:nvSpPr>
            <p:cNvPr id="23" name="Rectangle 299"/>
            <p:cNvSpPr>
              <a:spLocks noChangeArrowheads="1"/>
            </p:cNvSpPr>
            <p:nvPr/>
          </p:nvSpPr>
          <p:spPr bwMode="auto">
            <a:xfrm>
              <a:off x="1399" y="3571"/>
              <a:ext cx="1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000000"/>
                  </a:solidFill>
                  <a:ea typeface="宋体" charset="-122"/>
                </a:rPr>
                <a:t>L </a:t>
              </a:r>
              <a:endParaRPr lang="en-US" altLang="zh-CN" sz="2800" b="0">
                <a:ea typeface="宋体" charset="-122"/>
              </a:endParaRPr>
            </a:p>
          </p:txBody>
        </p:sp>
        <p:grpSp>
          <p:nvGrpSpPr>
            <p:cNvPr id="24" name="Group 300"/>
            <p:cNvGrpSpPr>
              <a:grpSpLocks/>
            </p:cNvGrpSpPr>
            <p:nvPr/>
          </p:nvGrpSpPr>
          <p:grpSpPr bwMode="auto">
            <a:xfrm>
              <a:off x="1392" y="3788"/>
              <a:ext cx="77" cy="389"/>
              <a:chOff x="1392" y="3788"/>
              <a:chExt cx="77" cy="389"/>
            </a:xfrm>
          </p:grpSpPr>
          <p:sp>
            <p:nvSpPr>
              <p:cNvPr id="28" name="Line 301"/>
              <p:cNvSpPr>
                <a:spLocks noChangeShapeType="1"/>
              </p:cNvSpPr>
              <p:nvPr/>
            </p:nvSpPr>
            <p:spPr bwMode="auto">
              <a:xfrm>
                <a:off x="1448" y="3788"/>
                <a:ext cx="0" cy="24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302"/>
              <p:cNvSpPr>
                <a:spLocks noChangeArrowheads="1"/>
              </p:cNvSpPr>
              <p:nvPr/>
            </p:nvSpPr>
            <p:spPr bwMode="auto">
              <a:xfrm>
                <a:off x="1392" y="4003"/>
                <a:ext cx="7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0">
                    <a:solidFill>
                      <a:srgbClr val="000000"/>
                    </a:solidFill>
                    <a:ea typeface="宋体" charset="-122"/>
                  </a:rPr>
                  <a:t> i</a:t>
                </a:r>
                <a:endParaRPr lang="en-US" altLang="zh-CN" sz="2800" b="0">
                  <a:ea typeface="宋体" charset="-122"/>
                </a:endParaRPr>
              </a:p>
            </p:txBody>
          </p:sp>
        </p:grpSp>
        <p:grpSp>
          <p:nvGrpSpPr>
            <p:cNvPr id="25" name="Group 303"/>
            <p:cNvGrpSpPr>
              <a:grpSpLocks/>
            </p:cNvGrpSpPr>
            <p:nvPr/>
          </p:nvGrpSpPr>
          <p:grpSpPr bwMode="auto">
            <a:xfrm>
              <a:off x="2552" y="3312"/>
              <a:ext cx="113" cy="433"/>
              <a:chOff x="2504" y="3312"/>
              <a:chExt cx="113" cy="433"/>
            </a:xfrm>
          </p:grpSpPr>
          <p:sp>
            <p:nvSpPr>
              <p:cNvPr id="26" name="Line 304"/>
              <p:cNvSpPr>
                <a:spLocks noChangeShapeType="1"/>
              </p:cNvSpPr>
              <p:nvPr/>
            </p:nvSpPr>
            <p:spPr bwMode="auto">
              <a:xfrm>
                <a:off x="2600" y="3312"/>
                <a:ext cx="0" cy="24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305"/>
              <p:cNvSpPr>
                <a:spLocks noChangeArrowheads="1"/>
              </p:cNvSpPr>
              <p:nvPr/>
            </p:nvSpPr>
            <p:spPr bwMode="auto">
              <a:xfrm>
                <a:off x="2504" y="3571"/>
                <a:ext cx="11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b="0">
                    <a:solidFill>
                      <a:srgbClr val="000000"/>
                    </a:solidFill>
                    <a:ea typeface="宋体" charset="-122"/>
                  </a:rPr>
                  <a:t>  j</a:t>
                </a:r>
                <a:endParaRPr lang="en-US" altLang="zh-CN" sz="2800" b="0">
                  <a:ea typeface="宋体" charset="-122"/>
                </a:endParaRPr>
              </a:p>
            </p:txBody>
          </p:sp>
        </p:grpSp>
      </p:grpSp>
      <p:sp>
        <p:nvSpPr>
          <p:cNvPr id="43" name="Rectangle 306"/>
          <p:cNvSpPr>
            <a:spLocks noChangeArrowheads="1"/>
          </p:cNvSpPr>
          <p:nvPr/>
        </p:nvSpPr>
        <p:spPr bwMode="auto">
          <a:xfrm>
            <a:off x="762000" y="4953000"/>
            <a:ext cx="9271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 b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          </a:t>
            </a:r>
            <a:r>
              <a:rPr lang="en-US" altLang="zh-CN" sz="1800" b="0">
                <a:solidFill>
                  <a:srgbClr val="FF0000"/>
                </a:solidFill>
                <a:ea typeface="宋体" charset="-122"/>
              </a:rPr>
              <a:t>[</a:t>
            </a: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  </a:t>
            </a:r>
            <a:endParaRPr lang="en-US" altLang="zh-CN" sz="280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4" name="Rectangle 307"/>
          <p:cNvSpPr>
            <a:spLocks noChangeArrowheads="1"/>
          </p:cNvSpPr>
          <p:nvPr/>
        </p:nvSpPr>
        <p:spPr bwMode="auto">
          <a:xfrm>
            <a:off x="1339850" y="2209800"/>
            <a:ext cx="254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0">
                <a:solidFill>
                  <a:srgbClr val="FF0000"/>
                </a:solidFill>
                <a:ea typeface="宋体" charset="-122"/>
              </a:rPr>
              <a:t> x </a:t>
            </a:r>
          </a:p>
        </p:txBody>
      </p:sp>
      <p:sp>
        <p:nvSpPr>
          <p:cNvPr id="45" name="Rectangle 308"/>
          <p:cNvSpPr>
            <a:spLocks noChangeArrowheads="1"/>
          </p:cNvSpPr>
          <p:nvPr/>
        </p:nvSpPr>
        <p:spPr bwMode="auto">
          <a:xfrm>
            <a:off x="2590800" y="1477963"/>
            <a:ext cx="20637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:=</a:t>
            </a:r>
            <a:endParaRPr lang="en-US" altLang="zh-CN" sz="2800" b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46" name="Group 309"/>
          <p:cNvGrpSpPr>
            <a:grpSpLocks/>
          </p:cNvGrpSpPr>
          <p:nvPr/>
        </p:nvGrpSpPr>
        <p:grpSpPr bwMode="auto">
          <a:xfrm>
            <a:off x="3727450" y="1524000"/>
            <a:ext cx="311150" cy="838200"/>
            <a:chOff x="5088" y="912"/>
            <a:chExt cx="196" cy="528"/>
          </a:xfrm>
        </p:grpSpPr>
        <p:grpSp>
          <p:nvGrpSpPr>
            <p:cNvPr id="47" name="Group 310"/>
            <p:cNvGrpSpPr>
              <a:grpSpLocks/>
            </p:cNvGrpSpPr>
            <p:nvPr/>
          </p:nvGrpSpPr>
          <p:grpSpPr bwMode="auto">
            <a:xfrm>
              <a:off x="5136" y="1056"/>
              <a:ext cx="144" cy="384"/>
              <a:chOff x="5136" y="1056"/>
              <a:chExt cx="144" cy="384"/>
            </a:xfrm>
          </p:grpSpPr>
          <p:sp>
            <p:nvSpPr>
              <p:cNvPr id="49" name="Rectangle 311"/>
              <p:cNvSpPr>
                <a:spLocks noChangeArrowheads="1"/>
              </p:cNvSpPr>
              <p:nvPr/>
            </p:nvSpPr>
            <p:spPr bwMode="auto">
              <a:xfrm>
                <a:off x="5136" y="1056"/>
                <a:ext cx="144" cy="38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312"/>
              <p:cNvSpPr>
                <a:spLocks noChangeShapeType="1"/>
              </p:cNvSpPr>
              <p:nvPr/>
            </p:nvSpPr>
            <p:spPr bwMode="auto">
              <a:xfrm>
                <a:off x="5192" y="1127"/>
                <a:ext cx="0" cy="217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Rectangle 313"/>
            <p:cNvSpPr>
              <a:spLocks noChangeArrowheads="1"/>
            </p:cNvSpPr>
            <p:nvPr/>
          </p:nvSpPr>
          <p:spPr bwMode="auto">
            <a:xfrm>
              <a:off x="5088" y="912"/>
              <a:ext cx="19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FF0000"/>
                  </a:solidFill>
                  <a:ea typeface="宋体" charset="-122"/>
                </a:rPr>
                <a:t>  E </a:t>
              </a:r>
              <a:endParaRPr lang="en-US" altLang="zh-CN" sz="2800" b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51" name="Group 314"/>
          <p:cNvGrpSpPr>
            <a:grpSpLocks/>
          </p:cNvGrpSpPr>
          <p:nvPr/>
        </p:nvGrpSpPr>
        <p:grpSpPr bwMode="auto">
          <a:xfrm>
            <a:off x="2743200" y="2239963"/>
            <a:ext cx="2438400" cy="808037"/>
            <a:chOff x="1728" y="1411"/>
            <a:chExt cx="1536" cy="509"/>
          </a:xfrm>
        </p:grpSpPr>
        <p:grpSp>
          <p:nvGrpSpPr>
            <p:cNvPr id="52" name="Group 315"/>
            <p:cNvGrpSpPr>
              <a:grpSpLocks/>
            </p:cNvGrpSpPr>
            <p:nvPr/>
          </p:nvGrpSpPr>
          <p:grpSpPr bwMode="auto">
            <a:xfrm>
              <a:off x="1728" y="1632"/>
              <a:ext cx="1536" cy="288"/>
              <a:chOff x="4464" y="1536"/>
              <a:chExt cx="1536" cy="288"/>
            </a:xfrm>
          </p:grpSpPr>
          <p:sp>
            <p:nvSpPr>
              <p:cNvPr id="54" name="Rectangle 316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1536" cy="2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5" name="Group 317"/>
              <p:cNvGrpSpPr>
                <a:grpSpLocks/>
              </p:cNvGrpSpPr>
              <p:nvPr/>
            </p:nvGrpSpPr>
            <p:grpSpPr bwMode="auto">
              <a:xfrm>
                <a:off x="4520" y="1584"/>
                <a:ext cx="1399" cy="192"/>
                <a:chOff x="2581" y="1701"/>
                <a:chExt cx="1399" cy="139"/>
              </a:xfrm>
            </p:grpSpPr>
            <p:sp>
              <p:nvSpPr>
                <p:cNvPr id="56" name="Line 318"/>
                <p:cNvSpPr>
                  <a:spLocks noChangeShapeType="1"/>
                </p:cNvSpPr>
                <p:nvPr/>
              </p:nvSpPr>
              <p:spPr bwMode="auto">
                <a:xfrm flipH="1">
                  <a:off x="2581" y="1701"/>
                  <a:ext cx="653" cy="139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319"/>
                <p:cNvSpPr>
                  <a:spLocks noChangeShapeType="1"/>
                </p:cNvSpPr>
                <p:nvPr/>
              </p:nvSpPr>
              <p:spPr bwMode="auto">
                <a:xfrm>
                  <a:off x="3277" y="1701"/>
                  <a:ext cx="703" cy="139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Rectangle 320"/>
            <p:cNvSpPr>
              <a:spLocks noChangeArrowheads="1"/>
            </p:cNvSpPr>
            <p:nvPr/>
          </p:nvSpPr>
          <p:spPr bwMode="auto">
            <a:xfrm>
              <a:off x="2348" y="1411"/>
              <a:ext cx="19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 dirty="0">
                  <a:solidFill>
                    <a:srgbClr val="FF0000"/>
                  </a:solidFill>
                  <a:ea typeface="宋体" charset="-122"/>
                </a:rPr>
                <a:t>  L </a:t>
              </a:r>
              <a:endParaRPr lang="en-US" altLang="zh-CN" sz="2800" b="0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58" name="Rectangle 321"/>
          <p:cNvSpPr>
            <a:spLocks noChangeArrowheads="1"/>
          </p:cNvSpPr>
          <p:nvPr/>
        </p:nvSpPr>
        <p:spPr bwMode="auto">
          <a:xfrm>
            <a:off x="5029200" y="3001963"/>
            <a:ext cx="3048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 b="0">
                <a:solidFill>
                  <a:srgbClr val="FF0000"/>
                </a:solidFill>
                <a:ea typeface="宋体" charset="-122"/>
              </a:rPr>
              <a:t>  ]  </a:t>
            </a:r>
            <a:endParaRPr lang="en-US" altLang="zh-CN" sz="2800" b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59" name="Group 322"/>
          <p:cNvGrpSpPr>
            <a:grpSpLocks/>
          </p:cNvGrpSpPr>
          <p:nvPr/>
        </p:nvGrpSpPr>
        <p:grpSpPr bwMode="auto">
          <a:xfrm>
            <a:off x="4038600" y="4114800"/>
            <a:ext cx="304800" cy="854075"/>
            <a:chOff x="5280" y="2534"/>
            <a:chExt cx="192" cy="538"/>
          </a:xfrm>
        </p:grpSpPr>
        <p:sp>
          <p:nvSpPr>
            <p:cNvPr id="60" name="Rectangle 323"/>
            <p:cNvSpPr>
              <a:spLocks noChangeArrowheads="1"/>
            </p:cNvSpPr>
            <p:nvPr/>
          </p:nvSpPr>
          <p:spPr bwMode="auto">
            <a:xfrm>
              <a:off x="5280" y="2688"/>
              <a:ext cx="192" cy="3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324"/>
            <p:cNvSpPr>
              <a:spLocks noChangeShapeType="1"/>
            </p:cNvSpPr>
            <p:nvPr/>
          </p:nvSpPr>
          <p:spPr bwMode="auto">
            <a:xfrm flipH="1">
              <a:off x="5369" y="2755"/>
              <a:ext cx="7" cy="22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25"/>
            <p:cNvSpPr>
              <a:spLocks noChangeArrowheads="1"/>
            </p:cNvSpPr>
            <p:nvPr/>
          </p:nvSpPr>
          <p:spPr bwMode="auto">
            <a:xfrm>
              <a:off x="5312" y="2534"/>
              <a:ext cx="16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FF0000"/>
                  </a:solidFill>
                  <a:ea typeface="宋体" charset="-122"/>
                </a:rPr>
                <a:t> E </a:t>
              </a:r>
              <a:endParaRPr lang="en-US" altLang="zh-CN" sz="2800" b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63" name="Group 326"/>
          <p:cNvGrpSpPr>
            <a:grpSpLocks/>
          </p:cNvGrpSpPr>
          <p:nvPr/>
        </p:nvGrpSpPr>
        <p:grpSpPr bwMode="auto">
          <a:xfrm>
            <a:off x="2171700" y="4953000"/>
            <a:ext cx="254000" cy="838200"/>
            <a:chOff x="4112" y="3072"/>
            <a:chExt cx="160" cy="528"/>
          </a:xfrm>
        </p:grpSpPr>
        <p:grpSp>
          <p:nvGrpSpPr>
            <p:cNvPr id="64" name="Group 327"/>
            <p:cNvGrpSpPr>
              <a:grpSpLocks/>
            </p:cNvGrpSpPr>
            <p:nvPr/>
          </p:nvGrpSpPr>
          <p:grpSpPr bwMode="auto">
            <a:xfrm>
              <a:off x="4128" y="3168"/>
              <a:ext cx="144" cy="432"/>
              <a:chOff x="4128" y="3168"/>
              <a:chExt cx="144" cy="432"/>
            </a:xfrm>
          </p:grpSpPr>
          <p:sp>
            <p:nvSpPr>
              <p:cNvPr id="66" name="Rectangle 328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144" cy="4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329"/>
              <p:cNvSpPr>
                <a:spLocks noChangeShapeType="1"/>
              </p:cNvSpPr>
              <p:nvPr/>
            </p:nvSpPr>
            <p:spPr bwMode="auto">
              <a:xfrm>
                <a:off x="4184" y="3283"/>
                <a:ext cx="0" cy="223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Rectangle 330"/>
            <p:cNvSpPr>
              <a:spLocks noChangeArrowheads="1"/>
            </p:cNvSpPr>
            <p:nvPr/>
          </p:nvSpPr>
          <p:spPr bwMode="auto">
            <a:xfrm>
              <a:off x="4112" y="3072"/>
              <a:ext cx="16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1800" b="0">
                  <a:solidFill>
                    <a:srgbClr val="FF0000"/>
                  </a:solidFill>
                  <a:ea typeface="宋体" charset="-122"/>
                </a:rPr>
                <a:t>E</a:t>
              </a:r>
              <a:r>
                <a:rPr lang="en-US" altLang="zh-CN" sz="1800">
                  <a:solidFill>
                    <a:srgbClr val="FF0000"/>
                  </a:solidFill>
                  <a:ea typeface="宋体" charset="-122"/>
                </a:rPr>
                <a:t> </a:t>
              </a:r>
              <a:endParaRPr lang="en-US" altLang="zh-CN" sz="2800">
                <a:solidFill>
                  <a:srgbClr val="FF0000"/>
                </a:solidFill>
                <a:ea typeface="宋体" charset="-122"/>
              </a:endParaRPr>
            </a:p>
          </p:txBody>
        </p:sp>
      </p:grpSp>
      <p:grpSp>
        <p:nvGrpSpPr>
          <p:cNvPr id="68" name="Group 331"/>
          <p:cNvGrpSpPr>
            <a:grpSpLocks/>
          </p:cNvGrpSpPr>
          <p:nvPr/>
        </p:nvGrpSpPr>
        <p:grpSpPr bwMode="auto">
          <a:xfrm>
            <a:off x="2133600" y="5668963"/>
            <a:ext cx="304800" cy="884237"/>
            <a:chOff x="4080" y="3523"/>
            <a:chExt cx="192" cy="557"/>
          </a:xfrm>
        </p:grpSpPr>
        <p:sp>
          <p:nvSpPr>
            <p:cNvPr id="69" name="Rectangle 332"/>
            <p:cNvSpPr>
              <a:spLocks noChangeArrowheads="1"/>
            </p:cNvSpPr>
            <p:nvPr/>
          </p:nvSpPr>
          <p:spPr bwMode="auto">
            <a:xfrm>
              <a:off x="4135" y="3523"/>
              <a:ext cx="12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FF0000"/>
                  </a:solidFill>
                  <a:ea typeface="宋体" charset="-122"/>
                </a:rPr>
                <a:t>L </a:t>
              </a:r>
              <a:endParaRPr lang="en-US" altLang="zh-CN" sz="2800" b="0">
                <a:solidFill>
                  <a:srgbClr val="FF0000"/>
                </a:solidFill>
                <a:ea typeface="宋体" charset="-122"/>
              </a:endParaRPr>
            </a:p>
          </p:txBody>
        </p:sp>
        <p:grpSp>
          <p:nvGrpSpPr>
            <p:cNvPr id="70" name="Group 333"/>
            <p:cNvGrpSpPr>
              <a:grpSpLocks/>
            </p:cNvGrpSpPr>
            <p:nvPr/>
          </p:nvGrpSpPr>
          <p:grpSpPr bwMode="auto">
            <a:xfrm>
              <a:off x="4080" y="3744"/>
              <a:ext cx="192" cy="336"/>
              <a:chOff x="4080" y="3744"/>
              <a:chExt cx="192" cy="336"/>
            </a:xfrm>
          </p:grpSpPr>
          <p:sp>
            <p:nvSpPr>
              <p:cNvPr id="71" name="Rectangle 334"/>
              <p:cNvSpPr>
                <a:spLocks noChangeArrowheads="1"/>
              </p:cNvSpPr>
              <p:nvPr/>
            </p:nvSpPr>
            <p:spPr bwMode="auto">
              <a:xfrm>
                <a:off x="4080" y="3744"/>
                <a:ext cx="1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335"/>
              <p:cNvSpPr>
                <a:spLocks noChangeShapeType="1"/>
              </p:cNvSpPr>
              <p:nvPr/>
            </p:nvSpPr>
            <p:spPr bwMode="auto">
              <a:xfrm>
                <a:off x="4170" y="3756"/>
                <a:ext cx="0" cy="244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3" name="Rectangle 336"/>
          <p:cNvSpPr>
            <a:spLocks noChangeArrowheads="1"/>
          </p:cNvSpPr>
          <p:nvPr/>
        </p:nvSpPr>
        <p:spPr bwMode="auto">
          <a:xfrm>
            <a:off x="2141538" y="6399213"/>
            <a:ext cx="244475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 b="0">
                <a:solidFill>
                  <a:srgbClr val="FF0000"/>
                </a:solidFill>
                <a:ea typeface="宋体" charset="-122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sz="1800" b="0">
                <a:solidFill>
                  <a:srgbClr val="FF0000"/>
                </a:solidFill>
                <a:ea typeface="宋体" charset="-122"/>
              </a:rPr>
              <a:t> </a:t>
            </a:r>
            <a:endParaRPr lang="en-US" altLang="zh-CN" sz="2800" b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4" name="Rectangle 337"/>
          <p:cNvSpPr>
            <a:spLocks noChangeArrowheads="1"/>
          </p:cNvSpPr>
          <p:nvPr/>
        </p:nvSpPr>
        <p:spPr bwMode="auto">
          <a:xfrm>
            <a:off x="4032250" y="5678488"/>
            <a:ext cx="261938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 b="0">
                <a:solidFill>
                  <a:srgbClr val="FF0000"/>
                </a:solidFill>
                <a:ea typeface="宋体" charset="-122"/>
              </a:rPr>
              <a:t>  j </a:t>
            </a:r>
          </a:p>
        </p:txBody>
      </p:sp>
      <p:sp>
        <p:nvSpPr>
          <p:cNvPr id="75" name="Text Box 338"/>
          <p:cNvSpPr txBox="1">
            <a:spLocks noChangeArrowheads="1"/>
          </p:cNvSpPr>
          <p:nvPr/>
        </p:nvSpPr>
        <p:spPr bwMode="auto">
          <a:xfrm>
            <a:off x="1447800" y="1447800"/>
            <a:ext cx="136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.entry:=</a:t>
            </a: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x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.offset:=null</a:t>
            </a:r>
          </a:p>
        </p:txBody>
      </p:sp>
      <p:grpSp>
        <p:nvGrpSpPr>
          <p:cNvPr id="76" name="Group 339"/>
          <p:cNvGrpSpPr>
            <a:grpSpLocks/>
          </p:cNvGrpSpPr>
          <p:nvPr/>
        </p:nvGrpSpPr>
        <p:grpSpPr bwMode="auto">
          <a:xfrm>
            <a:off x="1371600" y="1524000"/>
            <a:ext cx="152400" cy="808038"/>
            <a:chOff x="528" y="1171"/>
            <a:chExt cx="96" cy="509"/>
          </a:xfrm>
        </p:grpSpPr>
        <p:grpSp>
          <p:nvGrpSpPr>
            <p:cNvPr id="77" name="Group 340"/>
            <p:cNvGrpSpPr>
              <a:grpSpLocks/>
            </p:cNvGrpSpPr>
            <p:nvPr/>
          </p:nvGrpSpPr>
          <p:grpSpPr bwMode="auto">
            <a:xfrm>
              <a:off x="528" y="1296"/>
              <a:ext cx="96" cy="384"/>
              <a:chOff x="480" y="1536"/>
              <a:chExt cx="96" cy="384"/>
            </a:xfrm>
          </p:grpSpPr>
          <p:sp>
            <p:nvSpPr>
              <p:cNvPr id="79" name="Rectangle 341"/>
              <p:cNvSpPr>
                <a:spLocks noChangeArrowheads="1"/>
              </p:cNvSpPr>
              <p:nvPr/>
            </p:nvSpPr>
            <p:spPr bwMode="auto">
              <a:xfrm>
                <a:off x="480" y="1536"/>
                <a:ext cx="96" cy="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342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Rectangle 343"/>
            <p:cNvSpPr>
              <a:spLocks noChangeArrowheads="1"/>
            </p:cNvSpPr>
            <p:nvPr/>
          </p:nvSpPr>
          <p:spPr bwMode="auto">
            <a:xfrm>
              <a:off x="528" y="1171"/>
              <a:ext cx="88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 dirty="0">
                  <a:solidFill>
                    <a:srgbClr val="FF0000"/>
                  </a:solidFill>
                  <a:ea typeface="宋体" charset="-122"/>
                </a:rPr>
                <a:t>L</a:t>
              </a:r>
              <a:endParaRPr lang="en-US" altLang="zh-CN" sz="2800" b="0" dirty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81" name="Text Box 344"/>
          <p:cNvSpPr txBox="1">
            <a:spLocks noChangeArrowheads="1"/>
          </p:cNvSpPr>
          <p:nvPr/>
        </p:nvSpPr>
        <p:spPr bwMode="auto">
          <a:xfrm>
            <a:off x="2295525" y="5607050"/>
            <a:ext cx="136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.entry:=</a:t>
            </a:r>
            <a:r>
              <a:rPr lang="en-US" altLang="zh-CN" sz="1800" dirty="0" err="1">
                <a:solidFill>
                  <a:srgbClr val="0000FF"/>
                </a:solidFill>
                <a:ea typeface="宋体" charset="-122"/>
              </a:rPr>
              <a:t>i</a:t>
            </a:r>
            <a:endParaRPr lang="en-US" altLang="zh-CN" sz="1800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.offset:=null</a:t>
            </a:r>
          </a:p>
        </p:txBody>
      </p:sp>
      <p:grpSp>
        <p:nvGrpSpPr>
          <p:cNvPr id="82" name="Group 345"/>
          <p:cNvGrpSpPr>
            <a:grpSpLocks/>
          </p:cNvGrpSpPr>
          <p:nvPr/>
        </p:nvGrpSpPr>
        <p:grpSpPr bwMode="auto">
          <a:xfrm>
            <a:off x="876300" y="4114800"/>
            <a:ext cx="1447800" cy="808038"/>
            <a:chOff x="552" y="2592"/>
            <a:chExt cx="912" cy="509"/>
          </a:xfrm>
        </p:grpSpPr>
        <p:grpSp>
          <p:nvGrpSpPr>
            <p:cNvPr id="83" name="Group 346"/>
            <p:cNvGrpSpPr>
              <a:grpSpLocks/>
            </p:cNvGrpSpPr>
            <p:nvPr/>
          </p:nvGrpSpPr>
          <p:grpSpPr bwMode="auto">
            <a:xfrm>
              <a:off x="552" y="2813"/>
              <a:ext cx="912" cy="288"/>
              <a:chOff x="3216" y="2784"/>
              <a:chExt cx="912" cy="288"/>
            </a:xfrm>
          </p:grpSpPr>
          <p:sp>
            <p:nvSpPr>
              <p:cNvPr id="85" name="Rectangle 347"/>
              <p:cNvSpPr>
                <a:spLocks noChangeArrowheads="1"/>
              </p:cNvSpPr>
              <p:nvPr/>
            </p:nvSpPr>
            <p:spPr bwMode="auto">
              <a:xfrm>
                <a:off x="3216" y="2784"/>
                <a:ext cx="912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6" name="Group 348"/>
              <p:cNvGrpSpPr>
                <a:grpSpLocks/>
              </p:cNvGrpSpPr>
              <p:nvPr/>
            </p:nvGrpSpPr>
            <p:grpSpPr bwMode="auto">
              <a:xfrm>
                <a:off x="3312" y="2832"/>
                <a:ext cx="720" cy="192"/>
                <a:chOff x="1111" y="2830"/>
                <a:chExt cx="1533" cy="148"/>
              </a:xfrm>
            </p:grpSpPr>
            <p:sp>
              <p:nvSpPr>
                <p:cNvPr id="87" name="Line 349"/>
                <p:cNvSpPr>
                  <a:spLocks noChangeShapeType="1"/>
                </p:cNvSpPr>
                <p:nvPr/>
              </p:nvSpPr>
              <p:spPr bwMode="auto">
                <a:xfrm>
                  <a:off x="1849" y="2830"/>
                  <a:ext cx="1" cy="148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350"/>
                <p:cNvSpPr>
                  <a:spLocks noChangeShapeType="1"/>
                </p:cNvSpPr>
                <p:nvPr/>
              </p:nvSpPr>
              <p:spPr bwMode="auto">
                <a:xfrm flipH="1">
                  <a:off x="1111" y="2833"/>
                  <a:ext cx="710" cy="143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Line 351"/>
                <p:cNvSpPr>
                  <a:spLocks noChangeShapeType="1"/>
                </p:cNvSpPr>
                <p:nvPr/>
              </p:nvSpPr>
              <p:spPr bwMode="auto">
                <a:xfrm>
                  <a:off x="1884" y="2833"/>
                  <a:ext cx="760" cy="143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4" name="Rectangle 352"/>
            <p:cNvSpPr>
              <a:spLocks noChangeArrowheads="1"/>
            </p:cNvSpPr>
            <p:nvPr/>
          </p:nvSpPr>
          <p:spPr bwMode="auto">
            <a:xfrm>
              <a:off x="864" y="2592"/>
              <a:ext cx="33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1800" b="0">
                  <a:solidFill>
                    <a:srgbClr val="FF0000"/>
                  </a:solidFill>
                  <a:ea typeface="宋体" charset="-122"/>
                </a:rPr>
                <a:t>Elist</a:t>
              </a:r>
              <a:r>
                <a:rPr lang="en-US" altLang="zh-CN" sz="1800">
                  <a:solidFill>
                    <a:srgbClr val="FF0000"/>
                  </a:solidFill>
                  <a:ea typeface="宋体" charset="-122"/>
                </a:rPr>
                <a:t> </a:t>
              </a:r>
              <a:endParaRPr lang="en-US" altLang="zh-CN" sz="280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90" name="Text Box 353"/>
          <p:cNvSpPr txBox="1">
            <a:spLocks noChangeArrowheads="1"/>
          </p:cNvSpPr>
          <p:nvPr/>
        </p:nvSpPr>
        <p:spPr bwMode="auto">
          <a:xfrm>
            <a:off x="2295525" y="488977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.entry:=</a:t>
            </a:r>
            <a:r>
              <a:rPr lang="en-US" altLang="zh-CN" sz="1800" dirty="0" err="1">
                <a:solidFill>
                  <a:srgbClr val="0000FF"/>
                </a:solidFill>
                <a:ea typeface="宋体" charset="-122"/>
              </a:rPr>
              <a:t>i</a:t>
            </a:r>
            <a:endParaRPr lang="en-US" altLang="zh-CN" sz="18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91" name="Text Box 354"/>
          <p:cNvSpPr txBox="1">
            <a:spLocks noChangeArrowheads="1"/>
          </p:cNvSpPr>
          <p:nvPr/>
        </p:nvSpPr>
        <p:spPr bwMode="auto">
          <a:xfrm>
            <a:off x="1752600" y="4038600"/>
            <a:ext cx="1158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 :=</a:t>
            </a:r>
            <a:r>
              <a:rPr lang="en-US" altLang="zh-CN" sz="1800" dirty="0" err="1">
                <a:solidFill>
                  <a:srgbClr val="0000FF"/>
                </a:solidFill>
                <a:ea typeface="宋体" charset="-122"/>
              </a:rPr>
              <a:t>i</a:t>
            </a:r>
            <a:endParaRPr lang="en-US" altLang="zh-CN" sz="1800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.</a:t>
            </a:r>
            <a:r>
              <a:rPr lang="en-US" altLang="zh-CN" sz="1800" dirty="0" err="1">
                <a:solidFill>
                  <a:srgbClr val="0000FF"/>
                </a:solidFill>
                <a:ea typeface="宋体" charset="-122"/>
              </a:rPr>
              <a:t>ndim</a:t>
            </a: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:=1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.array:=A</a:t>
            </a:r>
          </a:p>
        </p:txBody>
      </p:sp>
      <p:sp>
        <p:nvSpPr>
          <p:cNvPr id="92" name="Rectangle 355"/>
          <p:cNvSpPr>
            <a:spLocks noChangeArrowheads="1"/>
          </p:cNvSpPr>
          <p:nvPr/>
        </p:nvSpPr>
        <p:spPr bwMode="auto">
          <a:xfrm>
            <a:off x="2743200" y="4114800"/>
            <a:ext cx="287338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ea typeface="宋体" charset="-122"/>
              </a:rPr>
              <a:t>，</a:t>
            </a:r>
            <a:endParaRPr lang="zh-CN" altLang="en-US" sz="280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3" name="Group 356"/>
          <p:cNvGrpSpPr>
            <a:grpSpLocks/>
          </p:cNvGrpSpPr>
          <p:nvPr/>
        </p:nvGrpSpPr>
        <p:grpSpPr bwMode="auto">
          <a:xfrm>
            <a:off x="4038600" y="4953000"/>
            <a:ext cx="381000" cy="762000"/>
            <a:chOff x="3216" y="3120"/>
            <a:chExt cx="240" cy="480"/>
          </a:xfrm>
        </p:grpSpPr>
        <p:grpSp>
          <p:nvGrpSpPr>
            <p:cNvPr id="94" name="Group 357"/>
            <p:cNvGrpSpPr>
              <a:grpSpLocks/>
            </p:cNvGrpSpPr>
            <p:nvPr/>
          </p:nvGrpSpPr>
          <p:grpSpPr bwMode="auto">
            <a:xfrm>
              <a:off x="3216" y="3168"/>
              <a:ext cx="240" cy="432"/>
              <a:chOff x="4272" y="3648"/>
              <a:chExt cx="240" cy="432"/>
            </a:xfrm>
          </p:grpSpPr>
          <p:sp>
            <p:nvSpPr>
              <p:cNvPr id="96" name="Rectangle 358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2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359"/>
              <p:cNvSpPr>
                <a:spLocks noChangeShapeType="1"/>
              </p:cNvSpPr>
              <p:nvPr/>
            </p:nvSpPr>
            <p:spPr bwMode="auto">
              <a:xfrm>
                <a:off x="4368" y="3792"/>
                <a:ext cx="0" cy="240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Rectangle 360"/>
            <p:cNvSpPr>
              <a:spLocks noChangeArrowheads="1"/>
            </p:cNvSpPr>
            <p:nvPr/>
          </p:nvSpPr>
          <p:spPr bwMode="auto">
            <a:xfrm>
              <a:off x="3216" y="3120"/>
              <a:ext cx="19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a typeface="宋体" charset="-122"/>
                </a:rPr>
                <a:t>  </a:t>
              </a:r>
              <a:r>
                <a:rPr lang="en-US" altLang="zh-CN" sz="1800" b="0">
                  <a:solidFill>
                    <a:srgbClr val="FF0000"/>
                  </a:solidFill>
                  <a:ea typeface="宋体" charset="-122"/>
                </a:rPr>
                <a:t>L</a:t>
              </a:r>
              <a:r>
                <a:rPr lang="en-US" altLang="zh-CN" sz="1800">
                  <a:solidFill>
                    <a:srgbClr val="FF0000"/>
                  </a:solidFill>
                  <a:ea typeface="宋体" charset="-122"/>
                </a:rPr>
                <a:t> </a:t>
              </a:r>
              <a:endParaRPr lang="en-US" altLang="zh-CN" sz="280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98" name="Text Box 361"/>
          <p:cNvSpPr txBox="1">
            <a:spLocks noChangeArrowheads="1"/>
          </p:cNvSpPr>
          <p:nvPr/>
        </p:nvSpPr>
        <p:spPr bwMode="auto">
          <a:xfrm>
            <a:off x="4267200" y="4876800"/>
            <a:ext cx="1362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 :=</a:t>
            </a: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j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.offset:=null</a:t>
            </a:r>
          </a:p>
        </p:txBody>
      </p:sp>
      <p:sp>
        <p:nvSpPr>
          <p:cNvPr id="99" name="Text Box 362"/>
          <p:cNvSpPr txBox="1">
            <a:spLocks noChangeArrowheads="1"/>
          </p:cNvSpPr>
          <p:nvPr/>
        </p:nvSpPr>
        <p:spPr bwMode="auto">
          <a:xfrm>
            <a:off x="4264025" y="4051578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.entry:=</a:t>
            </a: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j</a:t>
            </a:r>
          </a:p>
        </p:txBody>
      </p:sp>
      <p:grpSp>
        <p:nvGrpSpPr>
          <p:cNvPr id="100" name="Group 363"/>
          <p:cNvGrpSpPr>
            <a:grpSpLocks/>
          </p:cNvGrpSpPr>
          <p:nvPr/>
        </p:nvGrpSpPr>
        <p:grpSpPr bwMode="auto">
          <a:xfrm>
            <a:off x="1447800" y="2971800"/>
            <a:ext cx="2819400" cy="1066800"/>
            <a:chOff x="912" y="1872"/>
            <a:chExt cx="1776" cy="672"/>
          </a:xfrm>
        </p:grpSpPr>
        <p:grpSp>
          <p:nvGrpSpPr>
            <p:cNvPr id="101" name="Group 364"/>
            <p:cNvGrpSpPr>
              <a:grpSpLocks/>
            </p:cNvGrpSpPr>
            <p:nvPr/>
          </p:nvGrpSpPr>
          <p:grpSpPr bwMode="auto">
            <a:xfrm>
              <a:off x="912" y="2208"/>
              <a:ext cx="1776" cy="336"/>
              <a:chOff x="3648" y="2160"/>
              <a:chExt cx="1776" cy="336"/>
            </a:xfrm>
          </p:grpSpPr>
          <p:sp>
            <p:nvSpPr>
              <p:cNvPr id="103" name="Rectangle 365"/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1776" cy="33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" name="Group 366"/>
              <p:cNvGrpSpPr>
                <a:grpSpLocks/>
              </p:cNvGrpSpPr>
              <p:nvPr/>
            </p:nvGrpSpPr>
            <p:grpSpPr bwMode="auto">
              <a:xfrm>
                <a:off x="3752" y="2223"/>
                <a:ext cx="1533" cy="225"/>
                <a:chOff x="1849" y="2272"/>
                <a:chExt cx="1533" cy="129"/>
              </a:xfrm>
            </p:grpSpPr>
            <p:sp>
              <p:nvSpPr>
                <p:cNvPr id="105" name="Line 367"/>
                <p:cNvSpPr>
                  <a:spLocks noChangeShapeType="1"/>
                </p:cNvSpPr>
                <p:nvPr/>
              </p:nvSpPr>
              <p:spPr bwMode="auto">
                <a:xfrm>
                  <a:off x="2588" y="2272"/>
                  <a:ext cx="1" cy="129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1849" y="2274"/>
                  <a:ext cx="710" cy="124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369"/>
                <p:cNvSpPr>
                  <a:spLocks noChangeShapeType="1"/>
                </p:cNvSpPr>
                <p:nvPr/>
              </p:nvSpPr>
              <p:spPr bwMode="auto">
                <a:xfrm>
                  <a:off x="2623" y="2274"/>
                  <a:ext cx="759" cy="124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" name="Rectangle 370"/>
            <p:cNvSpPr>
              <a:spLocks noChangeArrowheads="1"/>
            </p:cNvSpPr>
            <p:nvPr/>
          </p:nvSpPr>
          <p:spPr bwMode="auto">
            <a:xfrm>
              <a:off x="1632" y="1872"/>
              <a:ext cx="37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0">
                  <a:solidFill>
                    <a:srgbClr val="FF0000"/>
                  </a:solidFill>
                  <a:ea typeface="宋体" charset="-122"/>
                </a:rPr>
                <a:t>  Elist </a:t>
              </a:r>
              <a:endParaRPr lang="en-US" altLang="zh-CN" sz="2800" b="0">
                <a:solidFill>
                  <a:srgbClr val="FF0000"/>
                </a:solidFill>
                <a:ea typeface="宋体" charset="-122"/>
              </a:endParaRPr>
            </a:p>
          </p:txBody>
        </p:sp>
      </p:grpSp>
      <p:sp>
        <p:nvSpPr>
          <p:cNvPr id="108" name="Text Box 371"/>
          <p:cNvSpPr txBox="1">
            <a:spLocks noChangeArrowheads="1"/>
          </p:cNvSpPr>
          <p:nvPr/>
        </p:nvSpPr>
        <p:spPr bwMode="auto">
          <a:xfrm>
            <a:off x="3048000" y="2968129"/>
            <a:ext cx="11881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 :=</a:t>
            </a: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t</a:t>
            </a:r>
            <a:r>
              <a:rPr lang="en-US" altLang="zh-CN" sz="1800" baseline="-25000" dirty="0">
                <a:solidFill>
                  <a:srgbClr val="0000FF"/>
                </a:solidFill>
                <a:ea typeface="宋体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.</a:t>
            </a:r>
            <a:r>
              <a:rPr lang="en-US" altLang="zh-CN" sz="1800" dirty="0" err="1">
                <a:solidFill>
                  <a:srgbClr val="0000FF"/>
                </a:solidFill>
                <a:ea typeface="宋体" charset="-122"/>
              </a:rPr>
              <a:t>ndim</a:t>
            </a: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:=2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.array:=A</a:t>
            </a:r>
          </a:p>
        </p:txBody>
      </p:sp>
      <p:sp>
        <p:nvSpPr>
          <p:cNvPr id="109" name="Text Box 372"/>
          <p:cNvSpPr txBox="1">
            <a:spLocks noChangeArrowheads="1"/>
          </p:cNvSpPr>
          <p:nvPr/>
        </p:nvSpPr>
        <p:spPr bwMode="auto">
          <a:xfrm>
            <a:off x="3971925" y="2038777"/>
            <a:ext cx="11689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.entry:=</a:t>
            </a: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t</a:t>
            </a:r>
            <a:r>
              <a:rPr lang="en-US" altLang="zh-CN" b="0" baseline="-25000" dirty="0">
                <a:solidFill>
                  <a:srgbClr val="0000FF"/>
                </a:solidFill>
                <a:ea typeface="宋体" charset="-122"/>
              </a:rPr>
              <a:t>2</a:t>
            </a:r>
            <a:endParaRPr lang="en-US" altLang="zh-CN" sz="1800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.offset:=t</a:t>
            </a:r>
            <a:r>
              <a:rPr lang="en-US" altLang="zh-CN" b="0" baseline="-25000" dirty="0">
                <a:solidFill>
                  <a:srgbClr val="0000FF"/>
                </a:solidFill>
                <a:ea typeface="宋体" charset="-122"/>
              </a:rPr>
              <a:t>3</a:t>
            </a:r>
            <a:endParaRPr lang="en-US" altLang="zh-CN" sz="18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10" name="Text Box 373"/>
          <p:cNvSpPr txBox="1">
            <a:spLocks noChangeArrowheads="1"/>
          </p:cNvSpPr>
          <p:nvPr/>
        </p:nvSpPr>
        <p:spPr bwMode="auto">
          <a:xfrm>
            <a:off x="3962400" y="1400324"/>
            <a:ext cx="11560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800" dirty="0" smtClean="0">
                <a:solidFill>
                  <a:srgbClr val="0000FF"/>
                </a:solidFill>
                <a:ea typeface="宋体" charset="-122"/>
              </a:rPr>
              <a:t>.entry:=</a:t>
            </a:r>
            <a:r>
              <a:rPr lang="en-US" altLang="zh-CN" sz="1800" dirty="0">
                <a:solidFill>
                  <a:srgbClr val="0000FF"/>
                </a:solidFill>
                <a:ea typeface="宋体" charset="-122"/>
              </a:rPr>
              <a:t>t</a:t>
            </a:r>
            <a:r>
              <a:rPr lang="en-US" altLang="zh-CN" b="0" baseline="-25000" dirty="0">
                <a:solidFill>
                  <a:srgbClr val="0000FF"/>
                </a:solidFill>
                <a:ea typeface="宋体" charset="-122"/>
              </a:rPr>
              <a:t>4</a:t>
            </a:r>
            <a:endParaRPr lang="en-US" altLang="zh-CN" sz="18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111" name="Group 374"/>
          <p:cNvGrpSpPr>
            <a:grpSpLocks/>
          </p:cNvGrpSpPr>
          <p:nvPr/>
        </p:nvGrpSpPr>
        <p:grpSpPr bwMode="auto">
          <a:xfrm>
            <a:off x="1447800" y="669925"/>
            <a:ext cx="2438400" cy="854075"/>
            <a:chOff x="3648" y="422"/>
            <a:chExt cx="1536" cy="538"/>
          </a:xfrm>
        </p:grpSpPr>
        <p:grpSp>
          <p:nvGrpSpPr>
            <p:cNvPr id="112" name="Group 375"/>
            <p:cNvGrpSpPr>
              <a:grpSpLocks/>
            </p:cNvGrpSpPr>
            <p:nvPr/>
          </p:nvGrpSpPr>
          <p:grpSpPr bwMode="auto">
            <a:xfrm>
              <a:off x="3648" y="672"/>
              <a:ext cx="1536" cy="288"/>
              <a:chOff x="3648" y="672"/>
              <a:chExt cx="1536" cy="288"/>
            </a:xfrm>
          </p:grpSpPr>
          <p:sp>
            <p:nvSpPr>
              <p:cNvPr id="114" name="Rectangle 376"/>
              <p:cNvSpPr>
                <a:spLocks noChangeArrowheads="1"/>
              </p:cNvSpPr>
              <p:nvPr/>
            </p:nvSpPr>
            <p:spPr bwMode="auto">
              <a:xfrm>
                <a:off x="3648" y="672"/>
                <a:ext cx="1536" cy="2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5" name="Group 377"/>
              <p:cNvGrpSpPr>
                <a:grpSpLocks/>
              </p:cNvGrpSpPr>
              <p:nvPr/>
            </p:nvGrpSpPr>
            <p:grpSpPr bwMode="auto">
              <a:xfrm>
                <a:off x="3704" y="720"/>
                <a:ext cx="1440" cy="192"/>
                <a:chOff x="1934" y="1030"/>
                <a:chExt cx="1336" cy="128"/>
              </a:xfrm>
            </p:grpSpPr>
            <p:sp>
              <p:nvSpPr>
                <p:cNvPr id="116" name="Line 378"/>
                <p:cNvSpPr>
                  <a:spLocks noChangeShapeType="1"/>
                </p:cNvSpPr>
                <p:nvPr/>
              </p:nvSpPr>
              <p:spPr bwMode="auto">
                <a:xfrm>
                  <a:off x="2602" y="1030"/>
                  <a:ext cx="1" cy="128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379"/>
                <p:cNvSpPr>
                  <a:spLocks noChangeShapeType="1"/>
                </p:cNvSpPr>
                <p:nvPr/>
              </p:nvSpPr>
              <p:spPr bwMode="auto">
                <a:xfrm flipH="1">
                  <a:off x="1934" y="1030"/>
                  <a:ext cx="640" cy="126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Line 380"/>
                <p:cNvSpPr>
                  <a:spLocks noChangeShapeType="1"/>
                </p:cNvSpPr>
                <p:nvPr/>
              </p:nvSpPr>
              <p:spPr bwMode="auto">
                <a:xfrm>
                  <a:off x="2623" y="1030"/>
                  <a:ext cx="647" cy="126"/>
                </a:xfrm>
                <a:prstGeom prst="line">
                  <a:avLst/>
                </a:prstGeom>
                <a:noFill/>
                <a:ln w="1428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" name="Text Box 381"/>
            <p:cNvSpPr txBox="1">
              <a:spLocks noChangeArrowheads="1"/>
            </p:cNvSpPr>
            <p:nvPr/>
          </p:nvSpPr>
          <p:spPr bwMode="auto">
            <a:xfrm>
              <a:off x="4320" y="422"/>
              <a:ext cx="20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0">
                  <a:solidFill>
                    <a:srgbClr val="FF0000"/>
                  </a:solidFill>
                  <a:ea typeface="宋体" charset="-122"/>
                </a:rPr>
                <a:t>S</a:t>
              </a:r>
            </a:p>
          </p:txBody>
        </p:sp>
      </p:grpSp>
      <p:grpSp>
        <p:nvGrpSpPr>
          <p:cNvPr id="119" name="Group 382"/>
          <p:cNvGrpSpPr>
            <a:grpSpLocks/>
          </p:cNvGrpSpPr>
          <p:nvPr/>
        </p:nvGrpSpPr>
        <p:grpSpPr bwMode="auto">
          <a:xfrm>
            <a:off x="5105400" y="2514600"/>
            <a:ext cx="2965450" cy="930275"/>
            <a:chOff x="3216" y="1584"/>
            <a:chExt cx="1868" cy="586"/>
          </a:xfrm>
        </p:grpSpPr>
        <p:sp>
          <p:nvSpPr>
            <p:cNvPr id="120" name="Text Box 383"/>
            <p:cNvSpPr txBox="1">
              <a:spLocks noChangeArrowheads="1"/>
            </p:cNvSpPr>
            <p:nvPr/>
          </p:nvSpPr>
          <p:spPr bwMode="auto">
            <a:xfrm>
              <a:off x="4269" y="1647"/>
              <a:ext cx="815" cy="5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0" dirty="0">
                  <a:solidFill>
                    <a:srgbClr val="FF0000"/>
                  </a:solidFill>
                  <a:ea typeface="宋体" charset="-122"/>
                </a:rPr>
                <a:t>t</a:t>
              </a:r>
              <a:r>
                <a:rPr lang="en-US" altLang="zh-CN" b="0" baseline="-25000" dirty="0">
                  <a:solidFill>
                    <a:srgbClr val="FF0000"/>
                  </a:solidFill>
                  <a:ea typeface="宋体" charset="-122"/>
                </a:rPr>
                <a:t>2</a:t>
              </a:r>
              <a:r>
                <a:rPr lang="en-US" altLang="zh-CN" b="0" dirty="0">
                  <a:solidFill>
                    <a:srgbClr val="FF0000"/>
                  </a:solidFill>
                  <a:ea typeface="宋体" charset="-122"/>
                </a:rPr>
                <a:t>:=A-84</a:t>
              </a:r>
            </a:p>
            <a:p>
              <a:r>
                <a:rPr lang="en-US" altLang="zh-CN" b="0" dirty="0">
                  <a:solidFill>
                    <a:srgbClr val="FF0000"/>
                  </a:solidFill>
                  <a:ea typeface="宋体" charset="-122"/>
                </a:rPr>
                <a:t>t</a:t>
              </a:r>
              <a:r>
                <a:rPr lang="en-US" altLang="zh-CN" b="0" baseline="-25000" dirty="0">
                  <a:solidFill>
                    <a:srgbClr val="FF0000"/>
                  </a:solidFill>
                  <a:ea typeface="宋体" charset="-122"/>
                </a:rPr>
                <a:t>3</a:t>
              </a:r>
              <a:r>
                <a:rPr lang="en-US" altLang="zh-CN" b="0" dirty="0">
                  <a:solidFill>
                    <a:srgbClr val="FF0000"/>
                  </a:solidFill>
                  <a:ea typeface="宋体" charset="-122"/>
                </a:rPr>
                <a:t>:=</a:t>
              </a:r>
              <a:r>
                <a:rPr lang="en-US" altLang="zh-CN" b="0" dirty="0" smtClean="0">
                  <a:solidFill>
                    <a:srgbClr val="FF0000"/>
                  </a:solidFill>
                  <a:ea typeface="宋体" charset="-122"/>
                </a:rPr>
                <a:t>4</a:t>
              </a:r>
              <a:r>
                <a:rPr lang="en-US" altLang="zh-CN" dirty="0" smtClean="0">
                  <a:solidFill>
                    <a:srgbClr val="FF0000"/>
                  </a:solidFill>
                  <a:cs typeface="Times New Roman" panose="02020603050405020304" pitchFamily="18" charset="0"/>
                  <a:sym typeface="Symbol" pitchFamily="18" charset="2"/>
                </a:rPr>
                <a:t>  </a:t>
              </a:r>
              <a:r>
                <a:rPr lang="en-US" altLang="zh-CN" b="0" dirty="0" smtClean="0">
                  <a:solidFill>
                    <a:srgbClr val="FF0000"/>
                  </a:solidFill>
                  <a:ea typeface="宋体" charset="-122"/>
                </a:rPr>
                <a:t>t</a:t>
              </a:r>
              <a:r>
                <a:rPr lang="en-US" altLang="zh-CN" b="0" baseline="-25000" dirty="0" smtClean="0">
                  <a:solidFill>
                    <a:srgbClr val="FF0000"/>
                  </a:solidFill>
                  <a:ea typeface="宋体" charset="-122"/>
                </a:rPr>
                <a:t>1</a:t>
              </a:r>
              <a:endParaRPr lang="en-US" altLang="zh-CN" b="0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121" name="Line 384"/>
            <p:cNvSpPr>
              <a:spLocks noChangeShapeType="1"/>
            </p:cNvSpPr>
            <p:nvPr/>
          </p:nvSpPr>
          <p:spPr bwMode="auto">
            <a:xfrm>
              <a:off x="3216" y="1584"/>
              <a:ext cx="1056" cy="38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2" name="Group 385"/>
          <p:cNvGrpSpPr>
            <a:grpSpLocks/>
          </p:cNvGrpSpPr>
          <p:nvPr/>
        </p:nvGrpSpPr>
        <p:grpSpPr bwMode="auto">
          <a:xfrm>
            <a:off x="5118100" y="1631950"/>
            <a:ext cx="2963863" cy="2254250"/>
            <a:chOff x="3224" y="1028"/>
            <a:chExt cx="1867" cy="1420"/>
          </a:xfrm>
        </p:grpSpPr>
        <p:sp>
          <p:nvSpPr>
            <p:cNvPr id="123" name="Text Box 386"/>
            <p:cNvSpPr txBox="1">
              <a:spLocks noChangeArrowheads="1"/>
            </p:cNvSpPr>
            <p:nvPr/>
          </p:nvSpPr>
          <p:spPr bwMode="auto">
            <a:xfrm>
              <a:off x="4269" y="2160"/>
              <a:ext cx="822" cy="288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b="0" dirty="0">
                  <a:ea typeface="宋体" charset="-122"/>
                </a:rPr>
                <a:t>t</a:t>
              </a:r>
              <a:r>
                <a:rPr lang="en-US" altLang="zh-CN" b="0" baseline="-25000" dirty="0">
                  <a:ea typeface="宋体" charset="-122"/>
                </a:rPr>
                <a:t>4</a:t>
              </a:r>
              <a:r>
                <a:rPr lang="en-US" altLang="zh-CN" b="0" dirty="0">
                  <a:ea typeface="宋体" charset="-122"/>
                </a:rPr>
                <a:t>:=t</a:t>
              </a:r>
              <a:r>
                <a:rPr lang="en-US" altLang="zh-CN" b="0" baseline="-25000" dirty="0">
                  <a:ea typeface="宋体" charset="-122"/>
                </a:rPr>
                <a:t>2</a:t>
              </a:r>
              <a:r>
                <a:rPr lang="en-US" altLang="zh-CN" b="0" dirty="0">
                  <a:ea typeface="宋体" charset="-122"/>
                </a:rPr>
                <a:t>[t</a:t>
              </a:r>
              <a:r>
                <a:rPr lang="en-US" altLang="zh-CN" b="0" baseline="-25000" dirty="0">
                  <a:ea typeface="宋体" charset="-122"/>
                </a:rPr>
                <a:t>3</a:t>
              </a:r>
              <a:r>
                <a:rPr lang="en-US" altLang="zh-CN" b="0" dirty="0">
                  <a:ea typeface="宋体" charset="-122"/>
                </a:rPr>
                <a:t>]</a:t>
              </a:r>
            </a:p>
          </p:txBody>
        </p:sp>
        <p:cxnSp>
          <p:nvCxnSpPr>
            <p:cNvPr id="124" name="AutoShape 387"/>
            <p:cNvCxnSpPr>
              <a:cxnSpLocks noChangeShapeType="1"/>
              <a:stCxn id="110" idx="3"/>
            </p:cNvCxnSpPr>
            <p:nvPr/>
          </p:nvCxnSpPr>
          <p:spPr bwMode="auto">
            <a:xfrm>
              <a:off x="3224" y="1028"/>
              <a:ext cx="1045" cy="1276"/>
            </a:xfrm>
            <a:prstGeom prst="curvedConnector2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 type="triangle" w="med" len="med"/>
            </a:ln>
          </p:spPr>
        </p:cxnSp>
      </p:grpSp>
      <p:sp>
        <p:nvSpPr>
          <p:cNvPr id="125" name="Text Box 389"/>
          <p:cNvSpPr txBox="1">
            <a:spLocks noChangeArrowheads="1"/>
          </p:cNvSpPr>
          <p:nvPr/>
        </p:nvSpPr>
        <p:spPr bwMode="auto">
          <a:xfrm>
            <a:off x="6777038" y="3878263"/>
            <a:ext cx="1305352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b="0">
                <a:ea typeface="宋体" charset="-122"/>
              </a:rPr>
              <a:t>x:=t</a:t>
            </a:r>
            <a:r>
              <a:rPr lang="en-US" altLang="zh-CN" b="0" baseline="-25000">
                <a:ea typeface="宋体" charset="-122"/>
              </a:rPr>
              <a:t>4</a:t>
            </a:r>
            <a:endParaRPr lang="en-US" altLang="zh-CN" b="0">
              <a:ea typeface="宋体" charset="-122"/>
            </a:endParaRPr>
          </a:p>
        </p:txBody>
      </p:sp>
      <p:sp>
        <p:nvSpPr>
          <p:cNvPr id="126" name="Arc 391"/>
          <p:cNvSpPr>
            <a:spLocks/>
          </p:cNvSpPr>
          <p:nvPr/>
        </p:nvSpPr>
        <p:spPr bwMode="auto">
          <a:xfrm>
            <a:off x="6462210" y="2979738"/>
            <a:ext cx="2159503" cy="1171575"/>
          </a:xfrm>
          <a:custGeom>
            <a:avLst/>
            <a:gdLst>
              <a:gd name="T0" fmla="*/ 0 w 21590"/>
              <a:gd name="T1" fmla="*/ 0 h 14256"/>
              <a:gd name="T2" fmla="*/ 0 w 21590"/>
              <a:gd name="T3" fmla="*/ 0 h 14256"/>
              <a:gd name="T4" fmla="*/ 0 w 21590"/>
              <a:gd name="T5" fmla="*/ 0 h 14256"/>
              <a:gd name="T6" fmla="*/ 0 60000 65536"/>
              <a:gd name="T7" fmla="*/ 0 60000 65536"/>
              <a:gd name="T8" fmla="*/ 0 60000 65536"/>
              <a:gd name="T9" fmla="*/ 0 w 21590"/>
              <a:gd name="T10" fmla="*/ 0 h 14256"/>
              <a:gd name="T11" fmla="*/ 21590 w 21590"/>
              <a:gd name="T12" fmla="*/ 14256 h 14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0" h="14256" fill="none" extrusionOk="0">
                <a:moveTo>
                  <a:pt x="21589" y="664"/>
                </a:moveTo>
                <a:cubicBezTo>
                  <a:pt x="21435" y="5680"/>
                  <a:pt x="19539" y="10485"/>
                  <a:pt x="16227" y="14255"/>
                </a:cubicBezTo>
              </a:path>
              <a:path w="21590" h="14256" stroke="0" extrusionOk="0">
                <a:moveTo>
                  <a:pt x="21589" y="664"/>
                </a:moveTo>
                <a:cubicBezTo>
                  <a:pt x="21435" y="5680"/>
                  <a:pt x="19539" y="10485"/>
                  <a:pt x="16227" y="14255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392"/>
          <p:cNvSpPr>
            <a:spLocks noChangeShapeType="1"/>
          </p:cNvSpPr>
          <p:nvPr/>
        </p:nvSpPr>
        <p:spPr bwMode="auto">
          <a:xfrm>
            <a:off x="2971800" y="914400"/>
            <a:ext cx="563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393"/>
          <p:cNvSpPr>
            <a:spLocks noChangeShapeType="1"/>
          </p:cNvSpPr>
          <p:nvPr/>
        </p:nvSpPr>
        <p:spPr bwMode="auto">
          <a:xfrm>
            <a:off x="8621713" y="908050"/>
            <a:ext cx="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" name="Group 394"/>
          <p:cNvGrpSpPr>
            <a:grpSpLocks/>
          </p:cNvGrpSpPr>
          <p:nvPr/>
        </p:nvGrpSpPr>
        <p:grpSpPr bwMode="auto">
          <a:xfrm>
            <a:off x="4235451" y="1808165"/>
            <a:ext cx="3846513" cy="1620838"/>
            <a:chOff x="2668" y="1139"/>
            <a:chExt cx="2423" cy="1021"/>
          </a:xfrm>
        </p:grpSpPr>
        <p:sp>
          <p:nvSpPr>
            <p:cNvPr id="130" name="Text Box 395"/>
            <p:cNvSpPr txBox="1">
              <a:spLocks noChangeArrowheads="1"/>
            </p:cNvSpPr>
            <p:nvPr/>
          </p:nvSpPr>
          <p:spPr bwMode="auto">
            <a:xfrm>
              <a:off x="4269" y="1139"/>
              <a:ext cx="822" cy="52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b="0" dirty="0">
                  <a:solidFill>
                    <a:srgbClr val="993300"/>
                  </a:solidFill>
                  <a:ea typeface="宋体" charset="-122"/>
                </a:rPr>
                <a:t>t</a:t>
              </a:r>
              <a:r>
                <a:rPr lang="en-US" altLang="zh-CN" b="0" baseline="-25000" dirty="0">
                  <a:solidFill>
                    <a:srgbClr val="993300"/>
                  </a:solidFill>
                  <a:ea typeface="宋体" charset="-122"/>
                </a:rPr>
                <a:t>1</a:t>
              </a:r>
              <a:r>
                <a:rPr lang="en-US" altLang="zh-CN" b="0" dirty="0">
                  <a:solidFill>
                    <a:srgbClr val="993300"/>
                  </a:solidFill>
                  <a:ea typeface="宋体" charset="-122"/>
                </a:rPr>
                <a:t>:=</a:t>
              </a:r>
              <a:r>
                <a:rPr lang="en-US" altLang="zh-CN" b="0" dirty="0" err="1" smtClean="0">
                  <a:solidFill>
                    <a:srgbClr val="993300"/>
                  </a:solidFill>
                  <a:ea typeface="宋体" charset="-122"/>
                </a:rPr>
                <a:t>i</a:t>
              </a:r>
              <a:r>
                <a:rPr lang="en-US" altLang="zh-CN" dirty="0" smtClean="0">
                  <a:solidFill>
                    <a:srgbClr val="800000"/>
                  </a:solidFill>
                  <a:cs typeface="Times New Roman" panose="02020603050405020304" pitchFamily="18" charset="0"/>
                  <a:sym typeface="Symbol" pitchFamily="18" charset="2"/>
                </a:rPr>
                <a:t> </a:t>
              </a:r>
              <a:r>
                <a:rPr lang="en-US" altLang="zh-CN" b="0" dirty="0" smtClean="0">
                  <a:solidFill>
                    <a:srgbClr val="993300"/>
                  </a:solidFill>
                  <a:ea typeface="宋体" charset="-122"/>
                </a:rPr>
                <a:t>20</a:t>
              </a:r>
              <a:endParaRPr lang="en-US" altLang="zh-CN" b="0" dirty="0">
                <a:solidFill>
                  <a:srgbClr val="993300"/>
                </a:solidFill>
                <a:ea typeface="宋体" charset="-122"/>
              </a:endParaRPr>
            </a:p>
            <a:p>
              <a:r>
                <a:rPr lang="en-US" altLang="zh-CN" b="0" dirty="0">
                  <a:solidFill>
                    <a:srgbClr val="993300"/>
                  </a:solidFill>
                  <a:ea typeface="宋体" charset="-122"/>
                </a:rPr>
                <a:t>t</a:t>
              </a:r>
              <a:r>
                <a:rPr lang="en-US" altLang="zh-CN" b="0" baseline="-25000" dirty="0">
                  <a:solidFill>
                    <a:srgbClr val="993300"/>
                  </a:solidFill>
                  <a:ea typeface="宋体" charset="-122"/>
                </a:rPr>
                <a:t>1</a:t>
              </a:r>
              <a:r>
                <a:rPr lang="en-US" altLang="zh-CN" b="0" dirty="0">
                  <a:solidFill>
                    <a:srgbClr val="993300"/>
                  </a:solidFill>
                  <a:ea typeface="宋体" charset="-122"/>
                </a:rPr>
                <a:t>:=t</a:t>
              </a:r>
              <a:r>
                <a:rPr lang="en-US" altLang="zh-CN" b="0" baseline="-25000" dirty="0">
                  <a:solidFill>
                    <a:srgbClr val="993300"/>
                  </a:solidFill>
                  <a:ea typeface="宋体" charset="-122"/>
                </a:rPr>
                <a:t>1</a:t>
              </a:r>
              <a:r>
                <a:rPr lang="en-US" altLang="zh-CN" b="0" dirty="0">
                  <a:solidFill>
                    <a:srgbClr val="993300"/>
                  </a:solidFill>
                  <a:ea typeface="宋体" charset="-122"/>
                </a:rPr>
                <a:t>+j</a:t>
              </a:r>
            </a:p>
          </p:txBody>
        </p:sp>
        <p:cxnSp>
          <p:nvCxnSpPr>
            <p:cNvPr id="131" name="AutoShape 396"/>
            <p:cNvCxnSpPr>
              <a:cxnSpLocks noChangeShapeType="1"/>
              <a:stCxn id="108" idx="3"/>
            </p:cNvCxnSpPr>
            <p:nvPr/>
          </p:nvCxnSpPr>
          <p:spPr bwMode="auto">
            <a:xfrm flipV="1">
              <a:off x="2668" y="1401"/>
              <a:ext cx="1601" cy="759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32" name="Text Box 397"/>
          <p:cNvSpPr txBox="1">
            <a:spLocks noChangeArrowheads="1"/>
          </p:cNvSpPr>
          <p:nvPr/>
        </p:nvSpPr>
        <p:spPr bwMode="auto">
          <a:xfrm>
            <a:off x="4283459" y="5679250"/>
            <a:ext cx="4860541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if  (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== null)  /* L</a:t>
            </a:r>
            <a:r>
              <a:rPr lang="zh-CN" altLang="en-US" sz="1500" dirty="0">
                <a:solidFill>
                  <a:srgbClr val="0000FF"/>
                </a:solidFill>
                <a:ea typeface="宋体" charset="-122"/>
              </a:rPr>
              <a:t>是简单变量 *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 lvl="1"/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;</a:t>
            </a:r>
          </a:p>
          <a:p>
            <a:pPr lvl="1"/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else {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();</a:t>
            </a:r>
          </a:p>
          <a:p>
            <a:pPr lvl="1"/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     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[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]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); 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}}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33" name="Text Box 398"/>
          <p:cNvSpPr txBox="1">
            <a:spLocks noChangeArrowheads="1"/>
          </p:cNvSpPr>
          <p:nvPr/>
        </p:nvSpPr>
        <p:spPr bwMode="auto">
          <a:xfrm>
            <a:off x="4436985" y="5724255"/>
            <a:ext cx="4356000" cy="79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Elist.entry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;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Elist.ndim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=1;</a:t>
            </a: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Elist.array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id.entry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}</a:t>
            </a:r>
          </a:p>
          <a:p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34" name="Text Box 399"/>
          <p:cNvSpPr txBox="1">
            <a:spLocks noChangeArrowheads="1"/>
          </p:cNvSpPr>
          <p:nvPr/>
        </p:nvSpPr>
        <p:spPr bwMode="auto">
          <a:xfrm>
            <a:off x="4436985" y="5769260"/>
            <a:ext cx="3852000" cy="3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id.entry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;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=null  }</a:t>
            </a:r>
          </a:p>
          <a:p>
            <a:pPr eaLnBrk="0" hangingPunct="0"/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pPr eaLnBrk="0" hangingPunct="0"/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pPr eaLnBrk="0" hangingPunct="0"/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35" name="Text Box 400"/>
          <p:cNvSpPr txBox="1">
            <a:spLocks noChangeArrowheads="1"/>
          </p:cNvSpPr>
          <p:nvPr/>
        </p:nvSpPr>
        <p:spPr bwMode="auto">
          <a:xfrm>
            <a:off x="4283460" y="5769260"/>
            <a:ext cx="486054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if  (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== null)  /* L</a:t>
            </a:r>
            <a:r>
              <a:rPr lang="zh-CN" altLang="en-US" sz="1500" dirty="0">
                <a:solidFill>
                  <a:srgbClr val="0000FF"/>
                </a:solidFill>
                <a:ea typeface="宋体" charset="-122"/>
              </a:rPr>
              <a:t>是简单变量 *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 lvl="1"/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;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pPr lvl="1"/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else {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();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pPr lvl="1"/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 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[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]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); 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}}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36" name="Text Box 401"/>
          <p:cNvSpPr txBox="1">
            <a:spLocks noChangeArrowheads="1"/>
          </p:cNvSpPr>
          <p:nvPr/>
        </p:nvSpPr>
        <p:spPr bwMode="auto">
          <a:xfrm>
            <a:off x="4436985" y="5589240"/>
            <a:ext cx="4495800" cy="115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  t=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();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m=Elist</a:t>
            </a:r>
            <a:r>
              <a:rPr lang="en-US" altLang="zh-CN" sz="1500" baseline="-25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1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.ndim+1;</a:t>
            </a: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(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t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Elist</a:t>
            </a:r>
            <a:r>
              <a:rPr lang="en-US" altLang="zh-CN" sz="1500" baseline="-25000" dirty="0" smtClean="0">
                <a:solidFill>
                  <a:srgbClr val="0000FF"/>
                </a:solidFill>
                <a:latin typeface="宋体" charset="-122"/>
                <a:ea typeface="宋体" charset="-122"/>
              </a:rPr>
              <a:t>1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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limit(Elist</a:t>
            </a:r>
            <a:r>
              <a:rPr lang="en-US" altLang="zh-CN" sz="1500" baseline="-25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1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.array,m));</a:t>
            </a: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(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t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t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+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);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Elist.array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=Elist</a:t>
            </a:r>
            <a:r>
              <a:rPr lang="en-US" altLang="zh-CN" sz="1500" baseline="-25000" dirty="0">
                <a:solidFill>
                  <a:srgbClr val="0000FF"/>
                </a:solidFill>
                <a:latin typeface="宋体" charset="-122"/>
                <a:ea typeface="宋体" charset="-122"/>
              </a:rPr>
              <a:t>1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.array;</a:t>
            </a: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Elist.entry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;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Elist.ndim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=m  }</a:t>
            </a:r>
          </a:p>
        </p:txBody>
      </p:sp>
      <p:sp>
        <p:nvSpPr>
          <p:cNvPr id="137" name="Text Box 402"/>
          <p:cNvSpPr txBox="1">
            <a:spLocks noChangeArrowheads="1"/>
          </p:cNvSpPr>
          <p:nvPr/>
        </p:nvSpPr>
        <p:spPr bwMode="auto">
          <a:xfrm>
            <a:off x="4436985" y="5544235"/>
            <a:ext cx="4140000" cy="12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();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(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itchFamily="2" charset="-122"/>
              </a:rPr>
              <a:t>getaddr</a:t>
            </a:r>
            <a:r>
              <a:rPr lang="en-US" altLang="zh-CN" sz="16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itchFamily="2" charset="-122"/>
              </a:rPr>
              <a:t>Elist.array</a:t>
            </a:r>
            <a:r>
              <a:rPr lang="en-US" altLang="zh-CN" sz="1600" dirty="0" smtClean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-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endParaRPr lang="en-US" altLang="zh-CN" sz="1500" dirty="0" smtClean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                                  invariant(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Elist.array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));</a:t>
            </a: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();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(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w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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Elist.entry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)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}</a:t>
            </a:r>
          </a:p>
          <a:p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38" name="Text Box 403"/>
          <p:cNvSpPr txBox="1">
            <a:spLocks noChangeArrowheads="1"/>
          </p:cNvSpPr>
          <p:nvPr/>
        </p:nvSpPr>
        <p:spPr bwMode="auto">
          <a:xfrm>
            <a:off x="4328465" y="5769260"/>
            <a:ext cx="4815535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{  if  (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== null)  /* L</a:t>
            </a:r>
            <a:r>
              <a:rPr lang="zh-CN" altLang="en-US" sz="1500" dirty="0">
                <a:solidFill>
                  <a:srgbClr val="0000FF"/>
                </a:solidFill>
                <a:ea typeface="宋体" charset="-122"/>
              </a:rPr>
              <a:t>是简单变量 *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 lvl="1"/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;</a:t>
            </a:r>
          </a:p>
          <a:p>
            <a:pPr lvl="1"/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else {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=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newtemp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();</a:t>
            </a:r>
          </a:p>
          <a:p>
            <a:pPr lvl="1"/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     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(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[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]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); 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}}</a:t>
            </a:r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39" name="Text Box 404"/>
          <p:cNvSpPr txBox="1">
            <a:spLocks noChangeArrowheads="1"/>
          </p:cNvSpPr>
          <p:nvPr/>
        </p:nvSpPr>
        <p:spPr bwMode="auto">
          <a:xfrm>
            <a:off x="4436985" y="5679250"/>
            <a:ext cx="4320000" cy="75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{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if  (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==null)  /* L</a:t>
            </a:r>
            <a:r>
              <a:rPr lang="zh-CN" altLang="en-US" sz="1500" dirty="0">
                <a:solidFill>
                  <a:srgbClr val="0000FF"/>
                </a:solidFill>
                <a:ea typeface="宋体" charset="-122"/>
              </a:rPr>
              <a:t>是简单变量 *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/</a:t>
            </a:r>
          </a:p>
          <a:p>
            <a:pPr lvl="1"/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(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);</a:t>
            </a:r>
          </a:p>
          <a:p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  else 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outcode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(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L.entry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[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err="1">
                <a:solidFill>
                  <a:srgbClr val="0000FF"/>
                </a:solidFill>
                <a:ea typeface="宋体" charset="-122"/>
              </a:rPr>
              <a:t>L.offset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]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:=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  <a:sym typeface="Symbol" pitchFamily="18" charset="2"/>
              </a:rPr>
              <a:t>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1500" dirty="0" err="1" smtClean="0">
                <a:solidFill>
                  <a:srgbClr val="0000FF"/>
                </a:solidFill>
                <a:ea typeface="宋体" charset="-122"/>
              </a:rPr>
              <a:t>E.entry</a:t>
            </a:r>
            <a:r>
              <a:rPr lang="en-US" altLang="zh-CN" sz="1500" dirty="0" smtClean="0">
                <a:solidFill>
                  <a:srgbClr val="0000FF"/>
                </a:solidFill>
                <a:ea typeface="宋体" charset="-122"/>
              </a:rPr>
              <a:t>);  </a:t>
            </a:r>
            <a:r>
              <a:rPr lang="en-US" altLang="zh-CN" sz="1500" dirty="0">
                <a:solidFill>
                  <a:srgbClr val="0000FF"/>
                </a:solidFill>
                <a:ea typeface="宋体" charset="-122"/>
              </a:rPr>
              <a:t>}</a:t>
            </a:r>
          </a:p>
          <a:p>
            <a:pPr lvl="1"/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  <a:p>
            <a:pPr lvl="1"/>
            <a:endParaRPr lang="en-US" altLang="zh-CN" sz="1500" dirty="0">
              <a:solidFill>
                <a:srgbClr val="0000FF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  <p:bldP spid="43" grpId="0" animBg="1" autoUpdateAnimBg="0"/>
      <p:bldP spid="44" grpId="0" animBg="1" autoUpdateAnimBg="0"/>
      <p:bldP spid="45" grpId="0" animBg="1" autoUpdateAnimBg="0"/>
      <p:bldP spid="58" grpId="0" animBg="1" autoUpdateAnimBg="0"/>
      <p:bldP spid="73" grpId="0" animBg="1" autoUpdateAnimBg="0"/>
      <p:bldP spid="74" grpId="0" animBg="1" autoUpdateAnimBg="0"/>
      <p:bldP spid="75" grpId="0" autoUpdateAnimBg="0"/>
      <p:bldP spid="81" grpId="0" autoUpdateAnimBg="0"/>
      <p:bldP spid="90" grpId="0" autoUpdateAnimBg="0"/>
      <p:bldP spid="91" grpId="0" autoUpdateAnimBg="0"/>
      <p:bldP spid="92" grpId="0" animBg="1" autoUpdateAnimBg="0"/>
      <p:bldP spid="98" grpId="0" autoUpdateAnimBg="0"/>
      <p:bldP spid="99" grpId="0" autoUpdateAnimBg="0"/>
      <p:bldP spid="108" grpId="0" autoUpdateAnimBg="0"/>
      <p:bldP spid="109" grpId="0" autoUpdateAnimBg="0"/>
      <p:bldP spid="110" grpId="0" autoUpdateAnimBg="0"/>
      <p:bldP spid="125" grpId="0" animBg="1"/>
      <p:bldP spid="126" grpId="0" animBg="1"/>
      <p:bldP spid="127" grpId="0" animBg="1"/>
      <p:bldP spid="128" grpId="0" animBg="1"/>
      <p:bldP spid="132" grpId="0" animBg="1" autoUpdateAnimBg="0"/>
      <p:bldP spid="132" grpId="1" animBg="1"/>
      <p:bldP spid="133" grpId="0" animBg="1" autoUpdateAnimBg="0"/>
      <p:bldP spid="133" grpId="1" animBg="1"/>
      <p:bldP spid="134" grpId="0" animBg="1" autoUpdateAnimBg="0"/>
      <p:bldP spid="134" grpId="1" animBg="1"/>
      <p:bldP spid="135" grpId="0" animBg="1" autoUpdateAnimBg="0"/>
      <p:bldP spid="135" grpId="1" animBg="1"/>
      <p:bldP spid="136" grpId="0" animBg="1" autoUpdateAnimBg="0"/>
      <p:bldP spid="136" grpId="1" animBg="1"/>
      <p:bldP spid="137" grpId="0" animBg="1" autoUpdateAnimBg="0"/>
      <p:bldP spid="137" grpId="1" animBg="1"/>
      <p:bldP spid="138" grpId="0" animBg="1" autoUpdateAnimBg="0"/>
      <p:bldP spid="138" grpId="1" animBg="1"/>
      <p:bldP spid="13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C47F7-09C2-4889-8461-2A862F3DD15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3765550" y="2209800"/>
            <a:ext cx="27432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4298950" y="2286000"/>
            <a:ext cx="12192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5292725" y="2286000"/>
            <a:ext cx="2286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58800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记录结构中</a:t>
            </a:r>
            <a:r>
              <a:rPr lang="zh-CN" altLang="en-US" dirty="0"/>
              <a:t>域的访问</a:t>
            </a:r>
            <a:endParaRPr lang="zh-CN" altLang="en-US" sz="4400" baseline="-25000" dirty="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2965" y="1035605"/>
            <a:ext cx="3068895" cy="261842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声明：</a:t>
            </a: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record</a:t>
            </a: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info: integer;</a:t>
            </a: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x: real</a:t>
            </a: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251520" y="3733800"/>
            <a:ext cx="319535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cs typeface="Times New Roman" panose="02020603050405020304" pitchFamily="18" charset="0"/>
              </a:rPr>
              <a:t>引用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p.info:=p.info+1;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grpSp>
        <p:nvGrpSpPr>
          <p:cNvPr id="260104" name="Group 8"/>
          <p:cNvGrpSpPr>
            <a:grpSpLocks/>
          </p:cNvGrpSpPr>
          <p:nvPr/>
        </p:nvGrpSpPr>
        <p:grpSpPr bwMode="auto">
          <a:xfrm>
            <a:off x="3536950" y="990600"/>
            <a:ext cx="3444875" cy="2400300"/>
            <a:chOff x="2547" y="624"/>
            <a:chExt cx="2061" cy="1512"/>
          </a:xfrm>
        </p:grpSpPr>
        <p:sp>
          <p:nvSpPr>
            <p:cNvPr id="260105" name="Text Box 9"/>
            <p:cNvSpPr txBox="1">
              <a:spLocks noChangeArrowheads="1"/>
            </p:cNvSpPr>
            <p:nvPr/>
          </p:nvSpPr>
          <p:spPr bwMode="auto">
            <a:xfrm>
              <a:off x="2688" y="922"/>
              <a:ext cx="1690" cy="1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 dirty="0">
                <a:ea typeface="宋体" pitchFamily="2" charset="-122"/>
              </a:endParaRPr>
            </a:p>
            <a:p>
              <a:r>
                <a:rPr lang="en-US" altLang="zh-CN" dirty="0">
                  <a:ea typeface="宋体" pitchFamily="2" charset="-122"/>
                </a:rPr>
                <a:t>        ...</a:t>
              </a:r>
            </a:p>
            <a:p>
              <a:r>
                <a:rPr lang="en-US" altLang="zh-CN" dirty="0">
                  <a:ea typeface="宋体" pitchFamily="2" charset="-122"/>
                </a:rPr>
                <a:t>p     record(t)        48</a:t>
              </a:r>
            </a:p>
            <a:p>
              <a:r>
                <a:rPr lang="en-US" altLang="zh-CN" dirty="0">
                  <a:ea typeface="宋体" pitchFamily="2" charset="-122"/>
                </a:rPr>
                <a:t>        ...</a:t>
              </a:r>
            </a:p>
            <a:p>
              <a:endParaRPr lang="en-US" altLang="zh-CN" dirty="0">
                <a:ea typeface="宋体" pitchFamily="2" charset="-122"/>
              </a:endParaRPr>
            </a:p>
          </p:txBody>
        </p:sp>
        <p:grpSp>
          <p:nvGrpSpPr>
            <p:cNvPr id="260106" name="Group 10"/>
            <p:cNvGrpSpPr>
              <a:grpSpLocks/>
            </p:cNvGrpSpPr>
            <p:nvPr/>
          </p:nvGrpSpPr>
          <p:grpSpPr bwMode="auto">
            <a:xfrm>
              <a:off x="2688" y="1392"/>
              <a:ext cx="1680" cy="336"/>
              <a:chOff x="2688" y="1392"/>
              <a:chExt cx="1536" cy="336"/>
            </a:xfrm>
          </p:grpSpPr>
          <p:sp>
            <p:nvSpPr>
              <p:cNvPr id="260107" name="Line 11"/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08" name="Line 12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0109" name="Text Box 13"/>
            <p:cNvSpPr txBox="1">
              <a:spLocks noChangeArrowheads="1"/>
            </p:cNvSpPr>
            <p:nvPr/>
          </p:nvSpPr>
          <p:spPr bwMode="auto">
            <a:xfrm>
              <a:off x="2547" y="624"/>
              <a:ext cx="20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name    type         address</a:t>
              </a:r>
            </a:p>
          </p:txBody>
        </p:sp>
      </p:grpSp>
      <p:grpSp>
        <p:nvGrpSpPr>
          <p:cNvPr id="260110" name="Group 14"/>
          <p:cNvGrpSpPr>
            <a:grpSpLocks/>
          </p:cNvGrpSpPr>
          <p:nvPr/>
        </p:nvGrpSpPr>
        <p:grpSpPr bwMode="auto">
          <a:xfrm>
            <a:off x="5440363" y="1905000"/>
            <a:ext cx="3444875" cy="1208088"/>
            <a:chOff x="3503" y="1200"/>
            <a:chExt cx="2170" cy="761"/>
          </a:xfrm>
        </p:grpSpPr>
        <p:grpSp>
          <p:nvGrpSpPr>
            <p:cNvPr id="260111" name="Group 15"/>
            <p:cNvGrpSpPr>
              <a:grpSpLocks/>
            </p:cNvGrpSpPr>
            <p:nvPr/>
          </p:nvGrpSpPr>
          <p:grpSpPr bwMode="auto">
            <a:xfrm>
              <a:off x="4464" y="1200"/>
              <a:ext cx="1209" cy="761"/>
              <a:chOff x="4306" y="1152"/>
              <a:chExt cx="1209" cy="761"/>
            </a:xfrm>
          </p:grpSpPr>
          <p:sp>
            <p:nvSpPr>
              <p:cNvPr id="260112" name="Text Box 16"/>
              <p:cNvSpPr txBox="1">
                <a:spLocks noChangeArrowheads="1"/>
              </p:cNvSpPr>
              <p:nvPr/>
            </p:nvSpPr>
            <p:spPr bwMode="auto">
              <a:xfrm>
                <a:off x="4306" y="1159"/>
                <a:ext cx="1209" cy="75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FFFF00"/>
                    </a:solidFill>
                    <a:ea typeface="宋体" pitchFamily="2" charset="-122"/>
                  </a:rPr>
                  <a:t>nil            12</a:t>
                </a:r>
              </a:p>
              <a:p>
                <a:r>
                  <a:rPr lang="en-US" altLang="zh-CN">
                    <a:solidFill>
                      <a:srgbClr val="FFFF00"/>
                    </a:solidFill>
                    <a:ea typeface="宋体" pitchFamily="2" charset="-122"/>
                  </a:rPr>
                  <a:t>info    int     0</a:t>
                </a:r>
              </a:p>
              <a:p>
                <a:r>
                  <a:rPr lang="en-US" altLang="zh-CN">
                    <a:solidFill>
                      <a:srgbClr val="FFFF00"/>
                    </a:solidFill>
                    <a:ea typeface="宋体" pitchFamily="2" charset="-122"/>
                  </a:rPr>
                  <a:t>x        real    4</a:t>
                </a:r>
              </a:p>
            </p:txBody>
          </p:sp>
          <p:sp>
            <p:nvSpPr>
              <p:cNvPr id="260113" name="Line 17"/>
              <p:cNvSpPr>
                <a:spLocks noChangeShapeType="1"/>
              </p:cNvSpPr>
              <p:nvPr/>
            </p:nvSpPr>
            <p:spPr bwMode="auto">
              <a:xfrm>
                <a:off x="4320" y="144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4" name="Line 18"/>
              <p:cNvSpPr>
                <a:spLocks noChangeShapeType="1"/>
              </p:cNvSpPr>
              <p:nvPr/>
            </p:nvSpPr>
            <p:spPr bwMode="auto">
              <a:xfrm>
                <a:off x="4320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5" name="Line 19"/>
              <p:cNvSpPr>
                <a:spLocks noChangeShapeType="1"/>
              </p:cNvSpPr>
              <p:nvPr/>
            </p:nvSpPr>
            <p:spPr bwMode="auto">
              <a:xfrm>
                <a:off x="5040" y="115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0116" name="Arc 20"/>
            <p:cNvSpPr>
              <a:spLocks/>
            </p:cNvSpPr>
            <p:nvPr/>
          </p:nvSpPr>
          <p:spPr bwMode="auto">
            <a:xfrm flipH="1" flipV="1">
              <a:off x="3503" y="1248"/>
              <a:ext cx="961" cy="288"/>
            </a:xfrm>
            <a:custGeom>
              <a:avLst/>
              <a:gdLst>
                <a:gd name="G0" fmla="+- 3732 0 0"/>
                <a:gd name="G1" fmla="+- 0 0 0"/>
                <a:gd name="G2" fmla="+- 21600 0 0"/>
                <a:gd name="T0" fmla="*/ 24867 w 24867"/>
                <a:gd name="T1" fmla="*/ 4456 h 21600"/>
                <a:gd name="T2" fmla="*/ 0 w 24867"/>
                <a:gd name="T3" fmla="*/ 21275 h 21600"/>
                <a:gd name="T4" fmla="*/ 3732 w 248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67" h="21600" fill="none" extrusionOk="0">
                  <a:moveTo>
                    <a:pt x="24867" y="4456"/>
                  </a:moveTo>
                  <a:cubicBezTo>
                    <a:pt x="22760" y="14448"/>
                    <a:pt x="13943" y="21599"/>
                    <a:pt x="3732" y="21600"/>
                  </a:cubicBezTo>
                  <a:cubicBezTo>
                    <a:pt x="2480" y="21600"/>
                    <a:pt x="1232" y="21491"/>
                    <a:pt x="-1" y="21275"/>
                  </a:cubicBezTo>
                </a:path>
                <a:path w="24867" h="21600" stroke="0" extrusionOk="0">
                  <a:moveTo>
                    <a:pt x="24867" y="4456"/>
                  </a:moveTo>
                  <a:cubicBezTo>
                    <a:pt x="22760" y="14448"/>
                    <a:pt x="13943" y="21599"/>
                    <a:pt x="3732" y="21600"/>
                  </a:cubicBezTo>
                  <a:cubicBezTo>
                    <a:pt x="2480" y="21600"/>
                    <a:pt x="1232" y="21491"/>
                    <a:pt x="-1" y="21275"/>
                  </a:cubicBezTo>
                  <a:lnTo>
                    <a:pt x="3732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3581890" y="3699030"/>
            <a:ext cx="450184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 smtClean="0">
                <a:latin typeface="Verdana" pitchFamily="34" charset="0"/>
              </a:rPr>
              <a:t>编译器</a:t>
            </a:r>
            <a:r>
              <a:rPr lang="zh-CN" altLang="en-US" sz="2800" dirty="0">
                <a:latin typeface="Verdana" pitchFamily="34" charset="0"/>
              </a:rPr>
              <a:t>的动作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latin typeface="Verdana" pitchFamily="34" charset="0"/>
              </a:rPr>
              <a:t>lookup(p)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 err="1">
                <a:latin typeface="Verdana" pitchFamily="34" charset="0"/>
              </a:rPr>
              <a:t>Gettype</a:t>
            </a:r>
            <a:endParaRPr lang="en-US" altLang="zh-CN" dirty="0">
              <a:latin typeface="Verdana" pitchFamily="34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zh-CN" altLang="en-US" dirty="0">
                <a:latin typeface="Verdana" pitchFamily="34" charset="0"/>
              </a:rPr>
              <a:t>根据</a:t>
            </a:r>
            <a:r>
              <a:rPr lang="en-US" altLang="zh-CN" dirty="0">
                <a:latin typeface="Verdana" pitchFamily="34" charset="0"/>
              </a:rPr>
              <a:t>t</a:t>
            </a:r>
            <a:r>
              <a:rPr lang="zh-CN" altLang="en-US" dirty="0">
                <a:latin typeface="Verdana" pitchFamily="34" charset="0"/>
              </a:rPr>
              <a:t>，找到记录的符号表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dirty="0">
                <a:latin typeface="Verdana" pitchFamily="34" charset="0"/>
              </a:rPr>
              <a:t>根据</a:t>
            </a:r>
            <a:r>
              <a:rPr lang="en-US" altLang="zh-CN" dirty="0">
                <a:latin typeface="Verdana" pitchFamily="34" charset="0"/>
              </a:rPr>
              <a:t>info</a:t>
            </a:r>
            <a:r>
              <a:rPr lang="zh-CN" altLang="en-US" dirty="0">
                <a:latin typeface="Verdana" pitchFamily="34" charset="0"/>
              </a:rPr>
              <a:t>在表中找</a:t>
            </a:r>
          </a:p>
        </p:txBody>
      </p:sp>
      <p:grpSp>
        <p:nvGrpSpPr>
          <p:cNvPr id="260118" name="Group 22"/>
          <p:cNvGrpSpPr>
            <a:grpSpLocks/>
          </p:cNvGrpSpPr>
          <p:nvPr/>
        </p:nvGrpSpPr>
        <p:grpSpPr bwMode="auto">
          <a:xfrm>
            <a:off x="6969125" y="1916113"/>
            <a:ext cx="1895475" cy="1208087"/>
            <a:chOff x="4306" y="1152"/>
            <a:chExt cx="1194" cy="761"/>
          </a:xfrm>
        </p:grpSpPr>
        <p:sp>
          <p:nvSpPr>
            <p:cNvPr id="260119" name="Text Box 23"/>
            <p:cNvSpPr txBox="1">
              <a:spLocks noChangeArrowheads="1"/>
            </p:cNvSpPr>
            <p:nvPr/>
          </p:nvSpPr>
          <p:spPr bwMode="auto">
            <a:xfrm>
              <a:off x="4306" y="1159"/>
              <a:ext cx="1194" cy="754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 </a:t>
              </a:r>
            </a:p>
            <a:p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info    int     0</a:t>
              </a:r>
            </a:p>
            <a:p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260120" name="Line 24"/>
            <p:cNvSpPr>
              <a:spLocks noChangeShapeType="1"/>
            </p:cNvSpPr>
            <p:nvPr/>
          </p:nvSpPr>
          <p:spPr bwMode="auto">
            <a:xfrm>
              <a:off x="4320" y="1440"/>
              <a:ext cx="11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21" name="Line 25"/>
            <p:cNvSpPr>
              <a:spLocks noChangeShapeType="1"/>
            </p:cNvSpPr>
            <p:nvPr/>
          </p:nvSpPr>
          <p:spPr bwMode="auto">
            <a:xfrm>
              <a:off x="4320" y="1680"/>
              <a:ext cx="11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22" name="Line 26"/>
            <p:cNvSpPr>
              <a:spLocks noChangeShapeType="1"/>
            </p:cNvSpPr>
            <p:nvPr/>
          </p:nvSpPr>
          <p:spPr bwMode="auto">
            <a:xfrm>
              <a:off x="5040" y="1152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0123" name="Arc 27"/>
          <p:cNvSpPr>
            <a:spLocks/>
          </p:cNvSpPr>
          <p:nvPr/>
        </p:nvSpPr>
        <p:spPr bwMode="auto">
          <a:xfrm flipH="1" flipV="1">
            <a:off x="5441950" y="1981200"/>
            <a:ext cx="1525588" cy="457200"/>
          </a:xfrm>
          <a:custGeom>
            <a:avLst/>
            <a:gdLst>
              <a:gd name="G0" fmla="+- 3732 0 0"/>
              <a:gd name="G1" fmla="+- 0 0 0"/>
              <a:gd name="G2" fmla="+- 21600 0 0"/>
              <a:gd name="T0" fmla="*/ 24867 w 24867"/>
              <a:gd name="T1" fmla="*/ 4456 h 21600"/>
              <a:gd name="T2" fmla="*/ 0 w 24867"/>
              <a:gd name="T3" fmla="*/ 21275 h 21600"/>
              <a:gd name="T4" fmla="*/ 3732 w 2486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67" h="21600" fill="none" extrusionOk="0">
                <a:moveTo>
                  <a:pt x="24867" y="4456"/>
                </a:moveTo>
                <a:cubicBezTo>
                  <a:pt x="22760" y="14448"/>
                  <a:pt x="13943" y="21599"/>
                  <a:pt x="3732" y="21600"/>
                </a:cubicBezTo>
                <a:cubicBezTo>
                  <a:pt x="2480" y="21600"/>
                  <a:pt x="1232" y="21491"/>
                  <a:pt x="-1" y="21275"/>
                </a:cubicBezTo>
              </a:path>
              <a:path w="24867" h="21600" stroke="0" extrusionOk="0">
                <a:moveTo>
                  <a:pt x="24867" y="4456"/>
                </a:moveTo>
                <a:cubicBezTo>
                  <a:pt x="22760" y="14448"/>
                  <a:pt x="13943" y="21599"/>
                  <a:pt x="3732" y="21600"/>
                </a:cubicBezTo>
                <a:cubicBezTo>
                  <a:pt x="2480" y="21600"/>
                  <a:pt x="1232" y="21491"/>
                  <a:pt x="-1" y="21275"/>
                </a:cubicBezTo>
                <a:lnTo>
                  <a:pt x="3732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椭圆 1"/>
          <p:cNvSpPr/>
          <p:nvPr/>
        </p:nvSpPr>
        <p:spPr bwMode="auto">
          <a:xfrm>
            <a:off x="656565" y="4239090"/>
            <a:ext cx="945105" cy="50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781690" y="4239090"/>
            <a:ext cx="855095" cy="50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34145" name="Object 19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 flipV="1">
          <a:off x="8532440" y="5904275"/>
          <a:ext cx="454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7" name="剪辑" r:id="rId3" imgW="3543101" imgH="4123546" progId="">
                  <p:embed/>
                </p:oleObj>
              </mc:Choice>
              <mc:Fallback>
                <p:oleObj name="剪辑" r:id="rId3" imgW="3543101" imgH="4123546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532440" y="5904275"/>
                        <a:ext cx="454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0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0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0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0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0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0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animBg="1"/>
      <p:bldP spid="260099" grpId="0" animBg="1"/>
      <p:bldP spid="260100" grpId="0" animBg="1"/>
      <p:bldP spid="260102" grpId="0" uiExpand="1" build="p" autoUpdateAnimBg="0"/>
      <p:bldP spid="260103" grpId="0" uiExpand="1" build="p" autoUpdateAnimBg="0"/>
      <p:bldP spid="260117" grpId="0" uiExpand="1" build="p" bldLvl="2" autoUpdateAnimBg="0"/>
      <p:bldP spid="260123" grpId="0" animBg="1"/>
      <p:bldP spid="2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访问记录域的翻译动作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39A8A-E5F7-445E-9E5A-204BCF12916D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73" y="1268760"/>
            <a:ext cx="19351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L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</a:t>
            </a:r>
            <a:r>
              <a:rPr lang="en-US" altLang="zh-CN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6695" y="1313765"/>
            <a:ext cx="7155795" cy="28353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{  </a:t>
            </a:r>
            <a:r>
              <a:rPr lang="en-US" altLang="zh-CN" dirty="0" err="1">
                <a:solidFill>
                  <a:srgbClr val="0000FF"/>
                </a:solidFill>
              </a:rPr>
              <a:t>L.entry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newtemp</a:t>
            </a:r>
            <a:r>
              <a:rPr lang="en-US" altLang="zh-CN" dirty="0">
                <a:solidFill>
                  <a:srgbClr val="0000FF"/>
                </a:solidFill>
              </a:rPr>
              <a:t>( 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    if </a:t>
            </a:r>
            <a:r>
              <a:rPr lang="en-US" altLang="zh-CN" dirty="0">
                <a:solidFill>
                  <a:srgbClr val="0000FF"/>
                </a:solidFill>
              </a:rPr>
              <a:t>(L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.offset==null)  </a:t>
            </a:r>
            <a:r>
              <a:rPr lang="en-US" altLang="zh-CN" dirty="0" err="1">
                <a:solidFill>
                  <a:srgbClr val="0000FF"/>
                </a:solidFill>
              </a:rPr>
              <a:t>L.entry</a:t>
            </a:r>
            <a:r>
              <a:rPr lang="en-US" altLang="zh-CN" dirty="0">
                <a:solidFill>
                  <a:srgbClr val="0000FF"/>
                </a:solidFill>
              </a:rPr>
              <a:t>= L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.entry;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else  </a:t>
            </a:r>
            <a:r>
              <a:rPr lang="en-US" altLang="zh-CN" dirty="0" err="1">
                <a:solidFill>
                  <a:srgbClr val="0000FF"/>
                </a:solidFill>
              </a:rPr>
              <a:t>outcode</a:t>
            </a:r>
            <a:r>
              <a:rPr lang="en-US" altLang="zh-CN" dirty="0">
                <a:solidFill>
                  <a:srgbClr val="0000FF"/>
                </a:solidFill>
              </a:rPr>
              <a:t>( </a:t>
            </a:r>
            <a:r>
              <a:rPr lang="en-US" altLang="zh-CN" dirty="0" err="1">
                <a:solidFill>
                  <a:srgbClr val="0000FF"/>
                </a:solidFill>
              </a:rPr>
              <a:t>L.entry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:=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 L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.entry 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 L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.offset 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 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</a:rPr>
              <a:t>L.offset</a:t>
            </a:r>
            <a:r>
              <a:rPr lang="en-US" altLang="zh-CN" dirty="0" smtClean="0">
                <a:solidFill>
                  <a:srgbClr val="0000FF"/>
                </a:solidFill>
              </a:rPr>
              <a:t>=</a:t>
            </a:r>
            <a:r>
              <a:rPr lang="en-US" altLang="zh-CN" dirty="0" err="1" smtClean="0">
                <a:solidFill>
                  <a:srgbClr val="0000FF"/>
                </a:solidFill>
              </a:rPr>
              <a:t>newtemp</a:t>
            </a:r>
            <a:r>
              <a:rPr lang="en-US" altLang="zh-CN" dirty="0">
                <a:solidFill>
                  <a:srgbClr val="0000FF"/>
                </a:solidFill>
              </a:rPr>
              <a:t>( 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if </a:t>
            </a:r>
            <a:r>
              <a:rPr lang="en-US" altLang="zh-CN" dirty="0">
                <a:solidFill>
                  <a:srgbClr val="0000FF"/>
                </a:solidFill>
              </a:rPr>
              <a:t>(L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.offset==null)  </a:t>
            </a:r>
            <a:r>
              <a:rPr lang="en-US" altLang="zh-CN" dirty="0" err="1">
                <a:solidFill>
                  <a:srgbClr val="0000FF"/>
                </a:solidFill>
              </a:rPr>
              <a:t>L.offset</a:t>
            </a:r>
            <a:r>
              <a:rPr lang="en-US" altLang="zh-CN" dirty="0">
                <a:solidFill>
                  <a:srgbClr val="0000FF"/>
                </a:solidFill>
              </a:rPr>
              <a:t>= L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.entry;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else  </a:t>
            </a:r>
            <a:r>
              <a:rPr lang="en-US" altLang="zh-CN" dirty="0" err="1">
                <a:solidFill>
                  <a:srgbClr val="0000FF"/>
                </a:solidFill>
              </a:rPr>
              <a:t>outcode</a:t>
            </a:r>
            <a:r>
              <a:rPr lang="en-US" altLang="zh-CN" dirty="0">
                <a:solidFill>
                  <a:srgbClr val="0000FF"/>
                </a:solidFill>
              </a:rPr>
              <a:t>( </a:t>
            </a:r>
            <a:r>
              <a:rPr lang="en-US" altLang="zh-CN" dirty="0" err="1">
                <a:solidFill>
                  <a:srgbClr val="0000FF"/>
                </a:solidFill>
              </a:rPr>
              <a:t>L.offset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:=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 L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.entry 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 L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.offset 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en-US" altLang="zh-CN" dirty="0">
                <a:solidFill>
                  <a:srgbClr val="0000FF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rgbClr val="0000FF"/>
                </a:solidFill>
              </a:rPr>
              <a:t> );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} </a:t>
            </a:r>
            <a:endParaRPr kumimoji="1" lang="zh-CN" altLang="en-US" sz="2400" b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318468" name="Object 4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8262410" y="5904275"/>
          <a:ext cx="6826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" name="剪辑" r:id="rId3" imgW="7002463" imgH="4060825" progId="">
                  <p:embed/>
                </p:oleObj>
              </mc:Choice>
              <mc:Fallback>
                <p:oleObj name="剪辑" r:id="rId3" imgW="7002463" imgH="406082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410" y="5904275"/>
                        <a:ext cx="6826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4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5F06E-E5B8-49F7-B708-48DBE88C52C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itchFamily="34" charset="0"/>
              </a:rPr>
              <a:t>8.3  </a:t>
            </a:r>
            <a:r>
              <a:rPr lang="zh-CN" altLang="en-US" dirty="0">
                <a:latin typeface="Verdana" pitchFamily="34" charset="0"/>
              </a:rPr>
              <a:t>布尔表达式的翻译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88740"/>
            <a:ext cx="8335962" cy="549061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</a:rPr>
              <a:t>布尔表达式的作用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计算逻辑值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用作控制语句中的条件表达式</a:t>
            </a:r>
          </a:p>
          <a:p>
            <a:r>
              <a:rPr lang="zh-CN" altLang="en-US" dirty="0">
                <a:latin typeface="Verdana" pitchFamily="34" charset="0"/>
              </a:rPr>
              <a:t>产生布尔表达式的</a:t>
            </a:r>
            <a:r>
              <a:rPr lang="zh-CN" altLang="en-US" dirty="0" smtClean="0">
                <a:latin typeface="Verdana" pitchFamily="34" charset="0"/>
              </a:rPr>
              <a:t>文法</a:t>
            </a:r>
            <a:endParaRPr lang="en-US" altLang="zh-CN" dirty="0" smtClean="0">
              <a:latin typeface="Verdana" pitchFamily="34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or E 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and E 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E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uiExpand="1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5215C-BC42-4FEA-83E7-FF23D64C75A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</p:spPr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8.3.1 </a:t>
            </a:r>
            <a:r>
              <a:rPr lang="zh-CN" altLang="en-US" dirty="0" smtClean="0">
                <a:latin typeface="Verdana" pitchFamily="34" charset="0"/>
              </a:rPr>
              <a:t>翻译</a:t>
            </a:r>
            <a:r>
              <a:rPr lang="zh-CN" altLang="en-US" dirty="0">
                <a:latin typeface="Verdana" pitchFamily="34" charset="0"/>
              </a:rPr>
              <a:t>布尔表达式的方法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335962" cy="5638800"/>
          </a:xfrm>
        </p:spPr>
        <p:txBody>
          <a:bodyPr/>
          <a:lstStyle/>
          <a:p>
            <a:r>
              <a:rPr lang="zh-CN" altLang="en-US" sz="2400" dirty="0">
                <a:latin typeface="Verdana" pitchFamily="34" charset="0"/>
              </a:rPr>
              <a:t>布尔表达式</a:t>
            </a:r>
            <a:r>
              <a:rPr lang="zh-CN" altLang="en-US" sz="2400" dirty="0" smtClean="0">
                <a:latin typeface="Verdana" pitchFamily="34" charset="0"/>
              </a:rPr>
              <a:t>的</a:t>
            </a:r>
            <a:r>
              <a:rPr lang="zh-CN" altLang="en-US" sz="2400" dirty="0">
                <a:latin typeface="Verdana" pitchFamily="34" charset="0"/>
              </a:rPr>
              <a:t>真</a:t>
            </a:r>
            <a:r>
              <a:rPr lang="zh-CN" altLang="en-US" sz="2400" dirty="0" smtClean="0">
                <a:latin typeface="Verdana" pitchFamily="34" charset="0"/>
              </a:rPr>
              <a:t>值</a:t>
            </a:r>
            <a:r>
              <a:rPr lang="zh-CN" altLang="en-US" sz="2400" dirty="0">
                <a:latin typeface="Verdana" pitchFamily="34" charset="0"/>
              </a:rPr>
              <a:t>的表示方法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数值表示法：</a:t>
            </a:r>
          </a:p>
          <a:p>
            <a:pPr lvl="2"/>
            <a:r>
              <a:rPr lang="zh-CN" altLang="en-US" sz="2400" dirty="0">
                <a:latin typeface="Verdana" pitchFamily="34" charset="0"/>
              </a:rPr>
              <a:t> </a:t>
            </a:r>
            <a:r>
              <a:rPr lang="zh-CN" altLang="en-US" sz="2400" dirty="0" smtClean="0">
                <a:latin typeface="Verdana" pitchFamily="34" charset="0"/>
              </a:rPr>
              <a:t>  </a:t>
            </a:r>
            <a:r>
              <a:rPr lang="en-US" altLang="en-US" sz="2400" dirty="0">
                <a:latin typeface="Verdana" pitchFamily="34" charset="0"/>
              </a:rPr>
              <a:t>1 </a:t>
            </a:r>
            <a:r>
              <a:rPr lang="en-US" altLang="zh-CN" sz="2400" dirty="0">
                <a:latin typeface="Verdana" pitchFamily="34" charset="0"/>
              </a:rPr>
              <a:t>— true      0 — false </a:t>
            </a:r>
          </a:p>
          <a:p>
            <a:pPr lvl="2"/>
            <a:r>
              <a:rPr lang="zh-CN" altLang="en-US" sz="2400" dirty="0">
                <a:latin typeface="Verdana" pitchFamily="34" charset="0"/>
              </a:rPr>
              <a:t>非</a:t>
            </a:r>
            <a:r>
              <a:rPr lang="en-US" altLang="zh-CN" sz="2400" dirty="0">
                <a:latin typeface="Verdana" pitchFamily="34" charset="0"/>
              </a:rPr>
              <a:t>0 — true      0 — false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控制流表示法：</a:t>
            </a:r>
          </a:p>
          <a:p>
            <a:pPr lvl="2">
              <a:buFontTx/>
              <a:buNone/>
            </a:pPr>
            <a:r>
              <a:rPr lang="zh-CN" altLang="en-US" sz="2400" dirty="0">
                <a:latin typeface="Verdana" pitchFamily="34" charset="0"/>
              </a:rPr>
              <a:t>利用控制流到达程序中的位置来表示 </a:t>
            </a:r>
            <a:r>
              <a:rPr lang="en-US" altLang="zh-CN" sz="2400" dirty="0">
                <a:latin typeface="Verdana" pitchFamily="34" charset="0"/>
              </a:rPr>
              <a:t>true </a:t>
            </a:r>
            <a:r>
              <a:rPr lang="zh-CN" altLang="en-US" sz="2400" dirty="0">
                <a:latin typeface="Verdana" pitchFamily="34" charset="0"/>
              </a:rPr>
              <a:t>或 </a:t>
            </a:r>
            <a:r>
              <a:rPr lang="en-US" altLang="zh-CN" sz="2400" dirty="0">
                <a:latin typeface="Verdana" pitchFamily="34" charset="0"/>
              </a:rPr>
              <a:t>false</a:t>
            </a:r>
          </a:p>
          <a:p>
            <a:r>
              <a:rPr lang="zh-CN" altLang="en-US" sz="2400" dirty="0" smtClean="0">
                <a:latin typeface="Verdana" pitchFamily="34" charset="0"/>
              </a:rPr>
              <a:t>布尔运算符的短路运算</a:t>
            </a:r>
            <a:endParaRPr lang="en-US" altLang="zh-CN" sz="2400" dirty="0" smtClean="0">
              <a:latin typeface="Verdana" pitchFamily="34" charset="0"/>
            </a:endParaRPr>
          </a:p>
          <a:p>
            <a:pPr lvl="1"/>
            <a:r>
              <a:rPr lang="zh-CN" altLang="en-US" dirty="0" smtClean="0">
                <a:latin typeface="Verdana" pitchFamily="34" charset="0"/>
              </a:rPr>
              <a:t>短路运算，</a:t>
            </a:r>
            <a:r>
              <a:rPr lang="zh-CN" altLang="en-US" dirty="0">
                <a:latin typeface="Verdana" pitchFamily="34" charset="0"/>
              </a:rPr>
              <a:t>如</a:t>
            </a:r>
            <a:r>
              <a:rPr lang="en-US" altLang="zh-CN" dirty="0" smtClean="0">
                <a:latin typeface="Verdana" pitchFamily="34" charset="0"/>
              </a:rPr>
              <a:t>C</a:t>
            </a:r>
            <a:r>
              <a:rPr lang="zh-CN" altLang="en-US" dirty="0" smtClean="0">
                <a:latin typeface="Verdana" pitchFamily="34" charset="0"/>
              </a:rPr>
              <a:t>、</a:t>
            </a:r>
            <a:r>
              <a:rPr lang="en-US" altLang="zh-CN" dirty="0" smtClean="0">
                <a:latin typeface="Verdana" pitchFamily="34" charset="0"/>
              </a:rPr>
              <a:t>C++</a:t>
            </a:r>
            <a:r>
              <a:rPr lang="zh-CN" altLang="en-US" dirty="0" smtClean="0">
                <a:latin typeface="Verdana" pitchFamily="34" charset="0"/>
              </a:rPr>
              <a:t>、</a:t>
            </a:r>
            <a:r>
              <a:rPr lang="en-US" altLang="zh-CN" dirty="0" smtClean="0">
                <a:latin typeface="Verdana" pitchFamily="34" charset="0"/>
              </a:rPr>
              <a:t>java</a:t>
            </a:r>
            <a:r>
              <a:rPr lang="zh-CN" altLang="en-US" dirty="0" smtClean="0">
                <a:latin typeface="Verdana" pitchFamily="34" charset="0"/>
              </a:rPr>
              <a:t>支持，</a:t>
            </a:r>
            <a:r>
              <a:rPr lang="en-US" altLang="zh-CN" dirty="0" smtClean="0">
                <a:latin typeface="Verdana" pitchFamily="34" charset="0"/>
              </a:rPr>
              <a:t>Pascal</a:t>
            </a:r>
            <a:r>
              <a:rPr lang="zh-CN" altLang="en-US" dirty="0" smtClean="0">
                <a:latin typeface="Verdana" pitchFamily="34" charset="0"/>
              </a:rPr>
              <a:t>不支持</a:t>
            </a:r>
            <a:endParaRPr lang="en-US" altLang="zh-CN" dirty="0" smtClean="0">
              <a:latin typeface="Verdana" pitchFamily="34" charset="0"/>
            </a:endParaRPr>
          </a:p>
          <a:p>
            <a:pPr lvl="1"/>
            <a:r>
              <a:rPr lang="en-US" altLang="zh-CN" dirty="0" smtClean="0">
                <a:latin typeface="Verdana" pitchFamily="34" charset="0"/>
              </a:rPr>
              <a:t>Ada</a:t>
            </a:r>
            <a:r>
              <a:rPr lang="zh-CN" altLang="en-US" dirty="0" smtClean="0">
                <a:latin typeface="Verdana" pitchFamily="34" charset="0"/>
              </a:rPr>
              <a:t>语言，非短路运算符：</a:t>
            </a:r>
            <a:r>
              <a:rPr lang="en-US" altLang="zh-CN" dirty="0" smtClean="0">
                <a:latin typeface="Verdana" pitchFamily="34" charset="0"/>
              </a:rPr>
              <a:t>and</a:t>
            </a:r>
            <a:r>
              <a:rPr lang="zh-CN" altLang="en-US" dirty="0" smtClean="0">
                <a:latin typeface="Verdana" pitchFamily="34" charset="0"/>
              </a:rPr>
              <a:t>，</a:t>
            </a:r>
            <a:r>
              <a:rPr lang="en-US" altLang="zh-CN" dirty="0" smtClean="0">
                <a:latin typeface="Verdana" pitchFamily="34" charset="0"/>
              </a:rPr>
              <a:t>or </a:t>
            </a:r>
            <a:br>
              <a:rPr lang="en-US" altLang="zh-CN" dirty="0" smtClean="0">
                <a:latin typeface="Verdana" pitchFamily="34" charset="0"/>
              </a:rPr>
            </a:br>
            <a:r>
              <a:rPr lang="en-US" altLang="zh-CN" dirty="0" smtClean="0">
                <a:latin typeface="Verdana" pitchFamily="34" charset="0"/>
              </a:rPr>
              <a:t>               </a:t>
            </a:r>
            <a:r>
              <a:rPr lang="zh-CN" altLang="en-US" dirty="0" smtClean="0">
                <a:latin typeface="Verdana" pitchFamily="34" charset="0"/>
              </a:rPr>
              <a:t>短路运算符：</a:t>
            </a:r>
            <a:r>
              <a:rPr lang="en-US" altLang="zh-CN" dirty="0" smtClean="0">
                <a:latin typeface="Verdana" pitchFamily="34" charset="0"/>
              </a:rPr>
              <a:t>and then</a:t>
            </a:r>
            <a:r>
              <a:rPr lang="zh-CN" altLang="en-US" dirty="0" smtClean="0">
                <a:latin typeface="Verdana" pitchFamily="34" charset="0"/>
              </a:rPr>
              <a:t>，</a:t>
            </a:r>
            <a:r>
              <a:rPr lang="en-US" altLang="zh-CN" dirty="0" smtClean="0">
                <a:latin typeface="Verdana" pitchFamily="34" charset="0"/>
              </a:rPr>
              <a:t>or else</a:t>
            </a:r>
          </a:p>
          <a:p>
            <a:r>
              <a:rPr lang="zh-CN" altLang="en-US" sz="2400" dirty="0" smtClean="0">
                <a:latin typeface="Verdana" pitchFamily="34" charset="0"/>
              </a:rPr>
              <a:t>布尔表达式</a:t>
            </a:r>
            <a:r>
              <a:rPr lang="zh-CN" altLang="en-US" sz="2400" dirty="0">
                <a:latin typeface="Verdana" pitchFamily="34" charset="0"/>
              </a:rPr>
              <a:t>的翻译方法</a:t>
            </a:r>
          </a:p>
          <a:p>
            <a:pPr lvl="1"/>
            <a:r>
              <a:rPr lang="zh-CN" altLang="en-US" dirty="0" smtClean="0">
                <a:latin typeface="Verdana" pitchFamily="34" charset="0"/>
              </a:rPr>
              <a:t>数值表示法</a:t>
            </a:r>
            <a:endParaRPr lang="zh-CN" altLang="en-US" dirty="0">
              <a:latin typeface="Verdana" pitchFamily="34" charset="0"/>
            </a:endParaRPr>
          </a:p>
          <a:p>
            <a:pPr lvl="1"/>
            <a:r>
              <a:rPr lang="zh-CN" altLang="en-US" dirty="0" smtClean="0">
                <a:latin typeface="Verdana" pitchFamily="34" charset="0"/>
              </a:rPr>
              <a:t>控制流表示法</a:t>
            </a:r>
            <a:endParaRPr lang="zh-CN" altLang="en-US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2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uiExpand="1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E357-FC1B-426A-AFD7-E1DB4D2EB26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8.3.2 </a:t>
            </a:r>
            <a:r>
              <a:rPr lang="zh-CN" altLang="en-US" dirty="0" smtClean="0">
                <a:latin typeface="宋体" pitchFamily="2" charset="-122"/>
              </a:rPr>
              <a:t>数值表示法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482" y="1043735"/>
            <a:ext cx="8335963" cy="1066800"/>
          </a:xfrm>
        </p:spPr>
        <p:txBody>
          <a:bodyPr/>
          <a:lstStyle/>
          <a:p>
            <a:r>
              <a:rPr lang="zh-CN" altLang="zh-CN" dirty="0"/>
              <a:t>布尔表达式的求值类似于算术表达式的求值</a:t>
            </a:r>
          </a:p>
          <a:p>
            <a:r>
              <a:rPr lang="zh-CN" altLang="zh-CN" dirty="0"/>
              <a:t>例如：</a:t>
            </a:r>
            <a:endParaRPr lang="zh-CN" altLang="en-US" dirty="0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5562600" y="1538790"/>
            <a:ext cx="2895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zh-CN" sz="2800" dirty="0">
                <a:latin typeface="Verdana" pitchFamily="34" charset="0"/>
              </a:rPr>
              <a:t>三地址代码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latin typeface="Verdana" pitchFamily="34" charset="0"/>
              </a:rPr>
              <a:t>t</a:t>
            </a:r>
            <a:r>
              <a:rPr lang="en-US" altLang="zh-CN" baseline="-25000" dirty="0">
                <a:latin typeface="Verdana" pitchFamily="34" charset="0"/>
              </a:rPr>
              <a:t>1</a:t>
            </a:r>
            <a:r>
              <a:rPr lang="en-US" altLang="zh-CN" dirty="0">
                <a:latin typeface="Verdana" pitchFamily="34" charset="0"/>
              </a:rPr>
              <a:t>:=not </a:t>
            </a:r>
            <a:r>
              <a:rPr lang="en-US" altLang="zh-CN" dirty="0" smtClean="0">
                <a:latin typeface="Verdana" pitchFamily="34" charset="0"/>
              </a:rPr>
              <a:t>b</a:t>
            </a:r>
            <a:endParaRPr lang="en-US" altLang="zh-CN" dirty="0">
              <a:latin typeface="Verdana" pitchFamily="34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latin typeface="Verdana" pitchFamily="34" charset="0"/>
              </a:rPr>
              <a:t>t</a:t>
            </a:r>
            <a:r>
              <a:rPr lang="en-US" altLang="zh-CN" baseline="-25000" dirty="0">
                <a:latin typeface="Verdana" pitchFamily="34" charset="0"/>
              </a:rPr>
              <a:t>2</a:t>
            </a:r>
            <a:r>
              <a:rPr lang="en-US" altLang="zh-CN" dirty="0">
                <a:latin typeface="Verdana" pitchFamily="34" charset="0"/>
              </a:rPr>
              <a:t>:= t</a:t>
            </a:r>
            <a:r>
              <a:rPr lang="en-US" altLang="zh-CN" baseline="-25000" dirty="0">
                <a:latin typeface="Verdana" pitchFamily="34" charset="0"/>
              </a:rPr>
              <a:t>1 </a:t>
            </a:r>
            <a:r>
              <a:rPr lang="en-US" altLang="zh-CN" dirty="0" smtClean="0">
                <a:latin typeface="Verdana" pitchFamily="34" charset="0"/>
              </a:rPr>
              <a:t> and c</a:t>
            </a:r>
            <a:endParaRPr lang="en-US" altLang="zh-CN" dirty="0">
              <a:latin typeface="Verdana" pitchFamily="34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latin typeface="Verdana" pitchFamily="34" charset="0"/>
              </a:rPr>
              <a:t>t</a:t>
            </a:r>
            <a:r>
              <a:rPr lang="en-US" altLang="zh-CN" baseline="-25000" dirty="0">
                <a:latin typeface="Verdana" pitchFamily="34" charset="0"/>
              </a:rPr>
              <a:t>3</a:t>
            </a:r>
            <a:r>
              <a:rPr lang="en-US" altLang="zh-CN" dirty="0">
                <a:latin typeface="Verdana" pitchFamily="34" charset="0"/>
              </a:rPr>
              <a:t>:=a or t</a:t>
            </a:r>
            <a:r>
              <a:rPr lang="en-US" altLang="zh-CN" baseline="-25000" dirty="0">
                <a:latin typeface="Verdana" pitchFamily="34" charset="0"/>
              </a:rPr>
              <a:t>2</a:t>
            </a:r>
            <a:endParaRPr lang="en-US" altLang="zh-CN" dirty="0">
              <a:latin typeface="Verdana" pitchFamily="34" charset="0"/>
            </a:endParaRP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689282" y="1651103"/>
            <a:ext cx="3086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   or   </a:t>
            </a:r>
            <a:r>
              <a:rPr lang="en-US" altLang="zh-CN" dirty="0" smtClean="0">
                <a:ea typeface="宋体" pitchFamily="2" charset="-122"/>
              </a:rPr>
              <a:t>not   b   </a:t>
            </a:r>
            <a:r>
              <a:rPr lang="en-US" altLang="zh-CN" dirty="0">
                <a:ea typeface="宋体" pitchFamily="2" charset="-122"/>
              </a:rPr>
              <a:t>and   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</a:t>
            </a:r>
          </a:p>
        </p:txBody>
      </p:sp>
      <p:grpSp>
        <p:nvGrpSpPr>
          <p:cNvPr id="263174" name="Group 6"/>
          <p:cNvGrpSpPr>
            <a:grpSpLocks/>
          </p:cNvGrpSpPr>
          <p:nvPr/>
        </p:nvGrpSpPr>
        <p:grpSpPr bwMode="auto">
          <a:xfrm>
            <a:off x="2681790" y="2034335"/>
            <a:ext cx="762000" cy="457200"/>
            <a:chOff x="1872" y="1872"/>
            <a:chExt cx="480" cy="288"/>
          </a:xfrm>
        </p:grpSpPr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>
              <a:off x="1872" y="1920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76" name="Text Box 8"/>
            <p:cNvSpPr txBox="1">
              <a:spLocks noChangeArrowheads="1"/>
            </p:cNvSpPr>
            <p:nvPr/>
          </p:nvSpPr>
          <p:spPr bwMode="auto">
            <a:xfrm>
              <a:off x="1931" y="187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ea typeface="宋体" pitchFamily="2" charset="-122"/>
                  <a:sym typeface="Monotype Sorts" pitchFamily="2" charset="2"/>
                </a:rPr>
                <a:t></a:t>
              </a:r>
            </a:p>
          </p:txBody>
        </p:sp>
      </p:grpSp>
      <p:grpSp>
        <p:nvGrpSpPr>
          <p:cNvPr id="263177" name="Group 9"/>
          <p:cNvGrpSpPr>
            <a:grpSpLocks/>
          </p:cNvGrpSpPr>
          <p:nvPr/>
        </p:nvGrpSpPr>
        <p:grpSpPr bwMode="auto">
          <a:xfrm>
            <a:off x="2681790" y="2415335"/>
            <a:ext cx="2049422" cy="457200"/>
            <a:chOff x="1200" y="2112"/>
            <a:chExt cx="1152" cy="288"/>
          </a:xfrm>
        </p:grpSpPr>
        <p:sp>
          <p:nvSpPr>
            <p:cNvPr id="263178" name="Text Box 10"/>
            <p:cNvSpPr txBox="1">
              <a:spLocks noChangeArrowheads="1"/>
            </p:cNvSpPr>
            <p:nvPr/>
          </p:nvSpPr>
          <p:spPr bwMode="auto">
            <a:xfrm>
              <a:off x="1643" y="211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993300"/>
                  </a:solidFill>
                  <a:ea typeface="宋体" pitchFamily="2" charset="-122"/>
                  <a:sym typeface="Monotype Sorts" pitchFamily="2" charset="2"/>
                </a:rPr>
                <a:t></a:t>
              </a:r>
            </a:p>
          </p:txBody>
        </p:sp>
        <p:sp>
          <p:nvSpPr>
            <p:cNvPr id="263179" name="Line 11"/>
            <p:cNvSpPr>
              <a:spLocks noChangeShapeType="1"/>
            </p:cNvSpPr>
            <p:nvPr/>
          </p:nvSpPr>
          <p:spPr bwMode="auto">
            <a:xfrm>
              <a:off x="1200" y="2160"/>
              <a:ext cx="1152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3180" name="Group 12"/>
          <p:cNvGrpSpPr>
            <a:grpSpLocks/>
          </p:cNvGrpSpPr>
          <p:nvPr/>
        </p:nvGrpSpPr>
        <p:grpSpPr bwMode="auto">
          <a:xfrm>
            <a:off x="1778182" y="2872535"/>
            <a:ext cx="2953030" cy="457200"/>
            <a:chOff x="720" y="2400"/>
            <a:chExt cx="1632" cy="288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355" y="240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ea typeface="宋体" pitchFamily="2" charset="-122"/>
                  <a:sym typeface="Monotype Sorts" pitchFamily="2" charset="2"/>
                </a:rPr>
                <a:t></a:t>
              </a:r>
            </a:p>
          </p:txBody>
        </p:sp>
        <p:sp>
          <p:nvSpPr>
            <p:cNvPr id="263182" name="Line 14"/>
            <p:cNvSpPr>
              <a:spLocks noChangeShapeType="1"/>
            </p:cNvSpPr>
            <p:nvPr/>
          </p:nvSpPr>
          <p:spPr bwMode="auto">
            <a:xfrm>
              <a:off x="720" y="2448"/>
              <a:ext cx="16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3183" name="Rectangle 15"/>
          <p:cNvSpPr>
            <a:spLocks noChangeArrowheads="1"/>
          </p:cNvSpPr>
          <p:nvPr/>
        </p:nvSpPr>
        <p:spPr bwMode="auto">
          <a:xfrm>
            <a:off x="251520" y="3699030"/>
            <a:ext cx="3581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zh-CN" sz="2800" dirty="0">
                <a:cs typeface="Times New Roman" panose="02020603050405020304" pitchFamily="18" charset="0"/>
              </a:rPr>
              <a:t>关系表达式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x&gt;y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    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等价</a:t>
            </a:r>
            <a:r>
              <a:rPr lang="zh-CN" altLang="zh-CN" sz="2800" dirty="0">
                <a:cs typeface="Times New Roman" panose="02020603050405020304" pitchFamily="18" charset="0"/>
              </a:rPr>
              <a:t>于：</a:t>
            </a:r>
            <a:endParaRPr lang="zh-CN" altLang="en-US" sz="2800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if  </a:t>
            </a:r>
            <a:r>
              <a:rPr lang="en-US" altLang="zh-CN" dirty="0" smtClean="0">
                <a:cs typeface="Times New Roman" panose="02020603050405020304" pitchFamily="18" charset="0"/>
              </a:rPr>
              <a:t>x&gt;y 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then 1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else 0</a:t>
            </a:r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4341813" y="3699030"/>
            <a:ext cx="47672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x&gt;y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cs typeface="Times New Roman" panose="02020603050405020304" pitchFamily="18" charset="0"/>
              </a:rPr>
              <a:t>三地址代码：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if  </a:t>
            </a:r>
            <a:r>
              <a:rPr lang="en-US" altLang="zh-CN" dirty="0" smtClean="0">
                <a:cs typeface="Times New Roman" panose="02020603050405020304" pitchFamily="18" charset="0"/>
              </a:rPr>
              <a:t>x&gt;y 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103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101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t:=0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102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104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103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t:=1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104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41313" name="Object 1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 flipV="1">
          <a:off x="8442430" y="4959170"/>
          <a:ext cx="454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5" name="剪辑" r:id="rId4" imgW="3543101" imgH="4123546" progId="">
                  <p:embed/>
                </p:oleObj>
              </mc:Choice>
              <mc:Fallback>
                <p:oleObj name="剪辑" r:id="rId4" imgW="3543101" imgH="4123546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442430" y="4959170"/>
                        <a:ext cx="454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3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3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3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3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3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3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3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63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3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63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3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uiExpand="1" build="p" autoUpdateAnimBg="0"/>
      <p:bldP spid="263172" grpId="0" uiExpand="1" build="p" bldLvl="2" autoUpdateAnimBg="0"/>
      <p:bldP spid="263173" grpId="0" autoUpdateAnimBg="0"/>
      <p:bldP spid="263183" grpId="0" uiExpand="1" build="p" autoUpdateAnimBg="0"/>
      <p:bldP spid="263184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语义动作中变量、属性及函数说明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nextstat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：写指针，指示输出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序列中下一条三地址语句的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E.entry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存放布尔表达式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的临时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在符号表中的入口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nextstat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的指示将三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语句写到输出序列中。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输出一条三地址语句之后，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nextstat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39A8A-E5F7-445E-9E5A-204BCF12916D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32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466655" y="3879050"/>
            <a:ext cx="7515835" cy="179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t" anchorCtr="0">
            <a:noAutofit/>
          </a:bodyPr>
          <a:lstStyle/>
          <a:p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           {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newtemp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();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if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id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relop.op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id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 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err="1">
                <a:solidFill>
                  <a:srgbClr val="FF0000"/>
                </a:solidFill>
                <a:ea typeface="宋体" pitchFamily="2" charset="-122"/>
              </a:rPr>
              <a:t>goto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nextstat+3);</a:t>
            </a: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:=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；</a:t>
            </a:r>
          </a:p>
          <a:p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err="1">
                <a:solidFill>
                  <a:srgbClr val="FF0000"/>
                </a:solidFill>
                <a:ea typeface="宋体" pitchFamily="2" charset="-122"/>
              </a:rPr>
              <a:t>goto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nextstat+2)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；</a:t>
            </a:r>
          </a:p>
          <a:p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:=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);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Verdana" pitchFamily="34" charset="0"/>
              </a:rPr>
              <a:t>数值表示法翻译</a:t>
            </a:r>
            <a:r>
              <a:rPr lang="zh-CN" altLang="en-US" dirty="0" smtClean="0">
                <a:latin typeface="Verdana" pitchFamily="34" charset="0"/>
              </a:rPr>
              <a:t>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39A8A-E5F7-445E-9E5A-204BCF12916D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1133745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r>
              <a:rPr lang="en-US" altLang="zh-CN" sz="2200" dirty="0">
                <a:ea typeface="宋体" pitchFamily="2" charset="-122"/>
              </a:rPr>
              <a:t> or E</a:t>
            </a:r>
            <a:r>
              <a:rPr lang="en-US" altLang="zh-CN" sz="2200" baseline="-25000" dirty="0">
                <a:ea typeface="宋体" pitchFamily="2" charset="-122"/>
              </a:rPr>
              <a:t>2</a:t>
            </a:r>
            <a:endParaRPr lang="en-US" altLang="zh-CN" sz="2200" dirty="0"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51720" y="1088740"/>
            <a:ext cx="6756260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newtemp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();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:=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E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or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E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.entry);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98830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r>
              <a:rPr lang="en-US" altLang="zh-CN" sz="2200" dirty="0">
                <a:ea typeface="宋体" pitchFamily="2" charset="-122"/>
              </a:rPr>
              <a:t> and E</a:t>
            </a:r>
            <a:r>
              <a:rPr lang="en-US" altLang="zh-CN" sz="2200" baseline="-25000" dirty="0">
                <a:ea typeface="宋体" pitchFamily="2" charset="-122"/>
              </a:rPr>
              <a:t>2</a:t>
            </a:r>
            <a:endParaRPr lang="en-US" altLang="zh-CN" sz="2200" dirty="0"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51720" y="1898830"/>
            <a:ext cx="6545825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newtemp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();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:=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E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and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E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.entry);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1520" y="2618910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200" dirty="0">
                <a:ea typeface="宋体" pitchFamily="2" charset="-122"/>
              </a:rPr>
              <a:t>not E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endParaRPr lang="en-US" altLang="zh-CN" sz="2200" dirty="0">
              <a:ea typeface="宋体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51720" y="2618910"/>
            <a:ext cx="6545825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newtemp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();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:=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E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.entry);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1520" y="3372380"/>
            <a:ext cx="18902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 (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r>
              <a:rPr lang="en-US" altLang="zh-CN" sz="2200" dirty="0">
                <a:ea typeface="宋体" pitchFamily="2" charset="-122"/>
              </a:rPr>
              <a:t> 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066033" y="3372380"/>
            <a:ext cx="399976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smtClean="0">
                <a:solidFill>
                  <a:srgbClr val="0000FF"/>
                </a:solidFill>
                <a:ea typeface="宋体" pitchFamily="2" charset="-122"/>
              </a:rPr>
              <a:t>=E</a:t>
            </a:r>
            <a:r>
              <a:rPr lang="en-US" altLang="zh-CN" sz="2200" baseline="-2500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宋体" pitchFamily="2" charset="-122"/>
              </a:rPr>
              <a:t>.entry;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51520" y="3879050"/>
            <a:ext cx="222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200" dirty="0">
                <a:ea typeface="宋体" pitchFamily="2" charset="-122"/>
              </a:rPr>
              <a:t>id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relop</a:t>
            </a:r>
            <a:r>
              <a:rPr lang="en-US" altLang="zh-CN" sz="2200" dirty="0">
                <a:ea typeface="宋体" pitchFamily="2" charset="-122"/>
              </a:rPr>
              <a:t> id</a:t>
            </a:r>
            <a:r>
              <a:rPr lang="en-US" altLang="zh-CN" sz="2200" baseline="-25000" dirty="0">
                <a:ea typeface="宋体" pitchFamily="2" charset="-122"/>
              </a:rPr>
              <a:t>2</a:t>
            </a:r>
            <a:endParaRPr lang="en-US" altLang="zh-CN" sz="2200" dirty="0">
              <a:ea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1520" y="5672100"/>
            <a:ext cx="18902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200" dirty="0">
                <a:ea typeface="宋体" pitchFamily="2" charset="-122"/>
              </a:rPr>
              <a:t> true 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556665" y="5672100"/>
            <a:ext cx="6831956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newtemp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();  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:=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;  }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520" y="6167154"/>
            <a:ext cx="18902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smtClean="0">
                <a:ea typeface="宋体" pitchFamily="2" charset="-122"/>
              </a:rPr>
              <a:t>false</a:t>
            </a:r>
            <a:endParaRPr lang="en-US" altLang="zh-CN" sz="2200" dirty="0">
              <a:ea typeface="宋体" pitchFamily="2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556665" y="6167155"/>
            <a:ext cx="6831956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newtemp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();  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E.entry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:=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0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;  }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318468" name="Object 4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217405" y="5004175"/>
          <a:ext cx="682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7" name="剪辑" r:id="rId4" imgW="7002463" imgH="4060825" progId="">
                  <p:embed/>
                </p:oleObj>
              </mc:Choice>
              <mc:Fallback>
                <p:oleObj name="剪辑" r:id="rId4" imgW="7002463" imgH="406082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405" y="5004175"/>
                        <a:ext cx="6826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1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utoUpdateAnimBg="0"/>
      <p:bldP spid="5" grpId="0" autoUpdateAnimBg="0"/>
      <p:bldP spid="6" grpId="0" uiExpand="1" build="p" autoUpdateAnimBg="0"/>
      <p:bldP spid="7" grpId="0" autoUpdateAnimBg="0"/>
      <p:bldP spid="8" grpId="0" uiExpand="1" build="p" autoUpdateAnimBg="0"/>
      <p:bldP spid="9" grpId="0" autoUpdateAnimBg="0"/>
      <p:bldP spid="10" grpId="0" uiExpand="1" build="p" autoUpdateAnimBg="0"/>
      <p:bldP spid="11" grpId="0"/>
      <p:bldP spid="12" grpId="0" animBg="1" autoUpdateAnimBg="0"/>
      <p:bldP spid="13" grpId="0" autoUpdateAnimBg="0"/>
      <p:bldP spid="15" grpId="0" autoUpdateAnimBg="0"/>
      <p:bldP spid="16" grpId="0" build="p" autoUpdateAnimBg="0"/>
      <p:bldP spid="17" grpId="0" autoUpdateAnimBg="0"/>
      <p:bldP spid="1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74624-3A7E-450A-86DF-C8443D2BE9A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宋体" pitchFamily="2" charset="-122"/>
              </a:rPr>
              <a:t>举例：</a:t>
            </a:r>
            <a:r>
              <a:rPr lang="en-US" altLang="zh-CN" sz="4400" dirty="0" smtClean="0">
                <a:latin typeface="宋体" pitchFamily="2" charset="-122"/>
              </a:rPr>
              <a:t>a&gt;b and c&gt;d or </a:t>
            </a:r>
            <a:r>
              <a:rPr lang="en-US" altLang="zh-CN" sz="4400" dirty="0">
                <a:latin typeface="宋体" pitchFamily="2" charset="-122"/>
              </a:rPr>
              <a:t>e&lt;f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836585" y="2708920"/>
            <a:ext cx="396240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100:  if  </a:t>
            </a:r>
            <a:r>
              <a:rPr lang="en-US" altLang="zh-CN" dirty="0" smtClean="0">
                <a:cs typeface="Times New Roman" panose="02020603050405020304" pitchFamily="18" charset="0"/>
              </a:rPr>
              <a:t>a&gt;b 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103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101:  t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:=0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102:  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 104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103:  t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:=1</a:t>
            </a: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2135188" y="914400"/>
            <a:ext cx="838200" cy="457200"/>
            <a:chOff x="1488" y="576"/>
            <a:chExt cx="528" cy="288"/>
          </a:xfrm>
        </p:grpSpPr>
        <p:sp>
          <p:nvSpPr>
            <p:cNvPr id="266245" name="Line 5"/>
            <p:cNvSpPr>
              <a:spLocks noChangeShapeType="1"/>
            </p:cNvSpPr>
            <p:nvPr/>
          </p:nvSpPr>
          <p:spPr bwMode="auto">
            <a:xfrm>
              <a:off x="1488" y="6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46" name="Text Box 6"/>
            <p:cNvSpPr txBox="1">
              <a:spLocks noChangeArrowheads="1"/>
            </p:cNvSpPr>
            <p:nvPr/>
          </p:nvSpPr>
          <p:spPr bwMode="auto">
            <a:xfrm>
              <a:off x="1595" y="5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</a:t>
              </a:r>
            </a:p>
          </p:txBody>
        </p:sp>
      </p:grpSp>
      <p:grpSp>
        <p:nvGrpSpPr>
          <p:cNvPr id="266247" name="Group 7"/>
          <p:cNvGrpSpPr>
            <a:grpSpLocks/>
          </p:cNvGrpSpPr>
          <p:nvPr/>
        </p:nvGrpSpPr>
        <p:grpSpPr bwMode="auto">
          <a:xfrm>
            <a:off x="4363870" y="914400"/>
            <a:ext cx="838200" cy="457200"/>
            <a:chOff x="2688" y="576"/>
            <a:chExt cx="528" cy="288"/>
          </a:xfrm>
        </p:grpSpPr>
        <p:sp>
          <p:nvSpPr>
            <p:cNvPr id="266248" name="Line 8"/>
            <p:cNvSpPr>
              <a:spLocks noChangeShapeType="1"/>
            </p:cNvSpPr>
            <p:nvPr/>
          </p:nvSpPr>
          <p:spPr bwMode="auto">
            <a:xfrm>
              <a:off x="2688" y="6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2822" y="5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ea typeface="宋体" pitchFamily="2" charset="-122"/>
                  <a:sym typeface="Monotype Sorts" pitchFamily="2" charset="2"/>
                </a:rPr>
                <a:t></a:t>
              </a:r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2113620" y="1358770"/>
            <a:ext cx="3088450" cy="457200"/>
            <a:chOff x="4080" y="576"/>
            <a:chExt cx="528" cy="288"/>
          </a:xfrm>
        </p:grpSpPr>
        <p:sp>
          <p:nvSpPr>
            <p:cNvPr id="266251" name="Line 11"/>
            <p:cNvSpPr>
              <a:spLocks noChangeShapeType="1"/>
            </p:cNvSpPr>
            <p:nvPr/>
          </p:nvSpPr>
          <p:spPr bwMode="auto">
            <a:xfrm>
              <a:off x="4080" y="6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2" name="Text Box 12"/>
            <p:cNvSpPr txBox="1">
              <a:spLocks noChangeArrowheads="1"/>
            </p:cNvSpPr>
            <p:nvPr/>
          </p:nvSpPr>
          <p:spPr bwMode="auto">
            <a:xfrm>
              <a:off x="4214" y="5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ea typeface="宋体" pitchFamily="2" charset="-122"/>
                  <a:sym typeface="Monotype Sorts" pitchFamily="2" charset="2"/>
                </a:rPr>
                <a:t></a:t>
              </a:r>
            </a:p>
          </p:txBody>
        </p:sp>
      </p:grpSp>
      <p:grpSp>
        <p:nvGrpSpPr>
          <p:cNvPr id="266253" name="Group 13"/>
          <p:cNvGrpSpPr>
            <a:grpSpLocks/>
          </p:cNvGrpSpPr>
          <p:nvPr/>
        </p:nvGrpSpPr>
        <p:grpSpPr bwMode="auto">
          <a:xfrm>
            <a:off x="6282190" y="1358770"/>
            <a:ext cx="900100" cy="457200"/>
            <a:chOff x="2688" y="864"/>
            <a:chExt cx="1968" cy="288"/>
          </a:xfrm>
        </p:grpSpPr>
        <p:sp>
          <p:nvSpPr>
            <p:cNvPr id="266254" name="Line 14"/>
            <p:cNvSpPr>
              <a:spLocks noChangeShapeType="1"/>
            </p:cNvSpPr>
            <p:nvPr/>
          </p:nvSpPr>
          <p:spPr bwMode="auto">
            <a:xfrm>
              <a:off x="2688" y="912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5" name="Text Box 15"/>
            <p:cNvSpPr txBox="1">
              <a:spLocks noChangeArrowheads="1"/>
            </p:cNvSpPr>
            <p:nvPr/>
          </p:nvSpPr>
          <p:spPr bwMode="auto">
            <a:xfrm>
              <a:off x="3515" y="86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</a:t>
              </a:r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2135188" y="1828800"/>
            <a:ext cx="5029200" cy="457200"/>
            <a:chOff x="1488" y="1152"/>
            <a:chExt cx="3168" cy="288"/>
          </a:xfrm>
        </p:grpSpPr>
        <p:sp>
          <p:nvSpPr>
            <p:cNvPr id="266257" name="Line 17"/>
            <p:cNvSpPr>
              <a:spLocks noChangeShapeType="1"/>
            </p:cNvSpPr>
            <p:nvPr/>
          </p:nvSpPr>
          <p:spPr bwMode="auto">
            <a:xfrm>
              <a:off x="1488" y="1200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58" name="Text Box 18"/>
            <p:cNvSpPr txBox="1">
              <a:spLocks noChangeArrowheads="1"/>
            </p:cNvSpPr>
            <p:nvPr/>
          </p:nvSpPr>
          <p:spPr bwMode="auto">
            <a:xfrm>
              <a:off x="2843" y="115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</a:t>
              </a:r>
            </a:p>
          </p:txBody>
        </p:sp>
      </p:grpSp>
      <p:sp>
        <p:nvSpPr>
          <p:cNvPr id="266259" name="Rectangle 19"/>
          <p:cNvSpPr>
            <a:spLocks noChangeArrowheads="1"/>
          </p:cNvSpPr>
          <p:nvPr/>
        </p:nvSpPr>
        <p:spPr bwMode="auto">
          <a:xfrm>
            <a:off x="836585" y="4646730"/>
            <a:ext cx="396240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104:  if  </a:t>
            </a:r>
            <a:r>
              <a:rPr lang="en-US" altLang="zh-CN" dirty="0" smtClean="0">
                <a:cs typeface="Times New Roman" panose="02020603050405020304" pitchFamily="18" charset="0"/>
              </a:rPr>
              <a:t>c&gt;d 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107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105:  t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:=0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106:  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 108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107:  t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:=1</a:t>
            </a:r>
          </a:p>
        </p:txBody>
      </p:sp>
      <p:sp>
        <p:nvSpPr>
          <p:cNvPr id="266260" name="Rectangle 20"/>
          <p:cNvSpPr>
            <a:spLocks noChangeArrowheads="1"/>
          </p:cNvSpPr>
          <p:nvPr/>
        </p:nvSpPr>
        <p:spPr bwMode="auto">
          <a:xfrm>
            <a:off x="4662010" y="3296580"/>
            <a:ext cx="358190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109:  </a:t>
            </a:r>
            <a:r>
              <a:rPr lang="en-US" altLang="zh-CN" dirty="0">
                <a:cs typeface="Times New Roman" panose="02020603050405020304" pitchFamily="18" charset="0"/>
              </a:rPr>
              <a:t>if  e&lt;f 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cs typeface="Times New Roman" panose="02020603050405020304" pitchFamily="18" charset="0"/>
              </a:rPr>
              <a:t>112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110:  t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111:  </a:t>
            </a:r>
            <a:r>
              <a:rPr lang="en-US" altLang="zh-CN" dirty="0" err="1">
                <a:ea typeface="楷体_GB2312" pitchFamily="49" charset="-122"/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113</a:t>
            </a:r>
            <a:endParaRPr lang="en-US" altLang="zh-CN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112:  t</a:t>
            </a:r>
            <a:r>
              <a:rPr lang="en-US" altLang="zh-CN" baseline="-25000" dirty="0" smtClean="0"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:=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261" name="Rectangle 21"/>
          <p:cNvSpPr>
            <a:spLocks noChangeArrowheads="1"/>
          </p:cNvSpPr>
          <p:nvPr/>
        </p:nvSpPr>
        <p:spPr bwMode="auto">
          <a:xfrm>
            <a:off x="4669948" y="2701770"/>
            <a:ext cx="35819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108:  t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cs typeface="Times New Roman" panose="02020603050405020304" pitchFamily="18" charset="0"/>
              </a:rPr>
              <a:t>:=t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and </a:t>
            </a:r>
            <a:r>
              <a:rPr lang="en-US" altLang="zh-CN" dirty="0" smtClean="0"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266262" name="Rectangle 22"/>
          <p:cNvSpPr>
            <a:spLocks noChangeArrowheads="1"/>
          </p:cNvSpPr>
          <p:nvPr/>
        </p:nvSpPr>
        <p:spPr bwMode="auto">
          <a:xfrm>
            <a:off x="4669948" y="5275908"/>
            <a:ext cx="35819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113:  t</a:t>
            </a:r>
            <a:r>
              <a:rPr lang="en-US" altLang="zh-CN" baseline="-25000" dirty="0">
                <a:cs typeface="Times New Roman" panose="02020603050405020304" pitchFamily="18" charset="0"/>
              </a:rPr>
              <a:t>5</a:t>
            </a:r>
            <a:r>
              <a:rPr lang="en-US" altLang="zh-CN" dirty="0">
                <a:cs typeface="Times New Roman" panose="02020603050405020304" pitchFamily="18" charset="0"/>
              </a:rPr>
              <a:t>:=</a:t>
            </a:r>
            <a:r>
              <a:rPr lang="en-US" altLang="zh-CN" dirty="0" smtClean="0"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or </a:t>
            </a:r>
            <a:r>
              <a:rPr lang="en-US" altLang="zh-CN" dirty="0" smtClean="0"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4</a:t>
            </a:r>
            <a:endParaRPr lang="en-US" altLang="zh-CN" baseline="-25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  <p:bldP spid="266259" grpId="0" autoUpdateAnimBg="0"/>
      <p:bldP spid="266260" grpId="0" autoUpdateAnimBg="0"/>
      <p:bldP spid="266261" grpId="0" autoUpdateAnimBg="0"/>
      <p:bldP spid="2662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4E88-3ACB-451C-B6DB-DB71152616E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>
                <a:latin typeface="宋体" pitchFamily="2" charset="-122"/>
              </a:rPr>
              <a:t>8.1  </a:t>
            </a:r>
            <a:r>
              <a:rPr lang="zh-CN" altLang="en-US" sz="4400">
                <a:latin typeface="宋体" pitchFamily="2" charset="-122"/>
              </a:rPr>
              <a:t>中间代码形式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8.1.1 </a:t>
            </a:r>
            <a:r>
              <a:rPr lang="zh-CN" altLang="en-US" dirty="0" smtClean="0">
                <a:latin typeface="宋体" pitchFamily="2" charset="-122"/>
              </a:rPr>
              <a:t>图形</a:t>
            </a:r>
            <a:r>
              <a:rPr lang="zh-CN" altLang="en-US" dirty="0">
                <a:latin typeface="宋体" pitchFamily="2" charset="-122"/>
              </a:rPr>
              <a:t>表示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语法树</a:t>
            </a:r>
          </a:p>
          <a:p>
            <a:pPr lvl="1"/>
            <a:r>
              <a:rPr lang="en-US" altLang="zh-CN" dirty="0">
                <a:latin typeface="宋体" pitchFamily="2" charset="-122"/>
              </a:rPr>
              <a:t>dag</a:t>
            </a:r>
            <a:r>
              <a:rPr lang="zh-CN" altLang="en-US" dirty="0">
                <a:latin typeface="宋体" pitchFamily="2" charset="-122"/>
              </a:rPr>
              <a:t>图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8.1.2 </a:t>
            </a:r>
            <a:r>
              <a:rPr lang="zh-CN" altLang="en-US" dirty="0" smtClean="0">
                <a:latin typeface="宋体" pitchFamily="2" charset="-122"/>
              </a:rPr>
              <a:t>三</a:t>
            </a:r>
            <a:r>
              <a:rPr lang="zh-CN" altLang="en-US" dirty="0">
                <a:latin typeface="宋体" pitchFamily="2" charset="-122"/>
              </a:rPr>
              <a:t>地址代码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三地址语句的形式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三地址语句的种类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三地址语句的实现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72EC-0A0D-4DDE-BE55-80CB3031804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</p:spPr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8.3.3 </a:t>
            </a:r>
            <a:r>
              <a:rPr lang="zh-CN" altLang="en-US" dirty="0" smtClean="0">
                <a:latin typeface="宋体" pitchFamily="2" charset="-122"/>
              </a:rPr>
              <a:t>控制流</a:t>
            </a:r>
            <a:r>
              <a:rPr lang="zh-CN" altLang="en-US" dirty="0">
                <a:latin typeface="宋体" pitchFamily="2" charset="-122"/>
              </a:rPr>
              <a:t>表示</a:t>
            </a:r>
            <a:r>
              <a:rPr lang="zh-CN" altLang="en-US" dirty="0" smtClean="0">
                <a:latin typeface="宋体" pitchFamily="2" charset="-122"/>
              </a:rPr>
              <a:t>法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14450"/>
            <a:ext cx="4525963" cy="25146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控制语句</a:t>
            </a:r>
          </a:p>
          <a:p>
            <a:pPr lvl="1" algn="just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  if E then S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endParaRPr lang="en-US" altLang="zh-CN" dirty="0">
              <a:latin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      | if E then S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else S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endParaRPr lang="en-US" altLang="zh-CN" dirty="0"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      | while E do S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控制语句的代码</a:t>
            </a:r>
            <a:r>
              <a:rPr lang="zh-CN" altLang="en-US" dirty="0">
                <a:latin typeface="Times New Roman" pitchFamily="18" charset="0"/>
              </a:rPr>
              <a:t>结构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6324600" y="1341438"/>
            <a:ext cx="1600200" cy="1447800"/>
            <a:chOff x="3888" y="1008"/>
            <a:chExt cx="864" cy="912"/>
          </a:xfrm>
        </p:grpSpPr>
        <p:sp>
          <p:nvSpPr>
            <p:cNvPr id="268293" name="Line 5"/>
            <p:cNvSpPr>
              <a:spLocks noChangeShapeType="1"/>
            </p:cNvSpPr>
            <p:nvPr/>
          </p:nvSpPr>
          <p:spPr bwMode="auto">
            <a:xfrm>
              <a:off x="3888" y="134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888" y="1008"/>
              <a:ext cx="864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6477000" y="1417638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E</a:t>
            </a:r>
            <a:r>
              <a:rPr lang="zh-CN" altLang="en-US">
                <a:ea typeface="宋体" pitchFamily="2" charset="-122"/>
              </a:rPr>
              <a:t>的代码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6477000" y="2179638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的代码</a:t>
            </a:r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auto">
          <a:xfrm flipV="1">
            <a:off x="3429000" y="2057400"/>
            <a:ext cx="1066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8298" name="Group 10"/>
          <p:cNvGrpSpPr>
            <a:grpSpLocks/>
          </p:cNvGrpSpPr>
          <p:nvPr/>
        </p:nvGrpSpPr>
        <p:grpSpPr bwMode="auto">
          <a:xfrm>
            <a:off x="5608638" y="1143000"/>
            <a:ext cx="792162" cy="808038"/>
            <a:chOff x="3533" y="883"/>
            <a:chExt cx="499" cy="509"/>
          </a:xfrm>
        </p:grpSpPr>
        <p:sp>
          <p:nvSpPr>
            <p:cNvPr id="268299" name="Arc 11"/>
            <p:cNvSpPr>
              <a:spLocks/>
            </p:cNvSpPr>
            <p:nvPr/>
          </p:nvSpPr>
          <p:spPr bwMode="auto">
            <a:xfrm flipH="1">
              <a:off x="3730" y="1104"/>
              <a:ext cx="302" cy="288"/>
            </a:xfrm>
            <a:custGeom>
              <a:avLst/>
              <a:gdLst>
                <a:gd name="G0" fmla="+- 5525 0 0"/>
                <a:gd name="G1" fmla="+- 21600 0 0"/>
                <a:gd name="G2" fmla="+- 21600 0 0"/>
                <a:gd name="T0" fmla="*/ 0 w 27125"/>
                <a:gd name="T1" fmla="*/ 719 h 43200"/>
                <a:gd name="T2" fmla="*/ 5113 w 27125"/>
                <a:gd name="T3" fmla="*/ 43196 h 43200"/>
                <a:gd name="T4" fmla="*/ 5525 w 271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125" h="43200" fill="none" extrusionOk="0">
                  <a:moveTo>
                    <a:pt x="-1" y="718"/>
                  </a:moveTo>
                  <a:cubicBezTo>
                    <a:pt x="1802" y="241"/>
                    <a:pt x="3659" y="-1"/>
                    <a:pt x="5525" y="0"/>
                  </a:cubicBezTo>
                  <a:cubicBezTo>
                    <a:pt x="17454" y="0"/>
                    <a:pt x="27125" y="9670"/>
                    <a:pt x="27125" y="21600"/>
                  </a:cubicBezTo>
                  <a:cubicBezTo>
                    <a:pt x="27125" y="33529"/>
                    <a:pt x="17454" y="43200"/>
                    <a:pt x="5525" y="43200"/>
                  </a:cubicBezTo>
                  <a:cubicBezTo>
                    <a:pt x="5387" y="43200"/>
                    <a:pt x="5250" y="43198"/>
                    <a:pt x="5112" y="43196"/>
                  </a:cubicBezTo>
                </a:path>
                <a:path w="27125" h="43200" stroke="0" extrusionOk="0">
                  <a:moveTo>
                    <a:pt x="-1" y="718"/>
                  </a:moveTo>
                  <a:cubicBezTo>
                    <a:pt x="1802" y="241"/>
                    <a:pt x="3659" y="-1"/>
                    <a:pt x="5525" y="0"/>
                  </a:cubicBezTo>
                  <a:cubicBezTo>
                    <a:pt x="17454" y="0"/>
                    <a:pt x="27125" y="9670"/>
                    <a:pt x="27125" y="21600"/>
                  </a:cubicBezTo>
                  <a:cubicBezTo>
                    <a:pt x="27125" y="33529"/>
                    <a:pt x="17454" y="43200"/>
                    <a:pt x="5525" y="43200"/>
                  </a:cubicBezTo>
                  <a:cubicBezTo>
                    <a:pt x="5387" y="43200"/>
                    <a:pt x="5250" y="43198"/>
                    <a:pt x="5112" y="43196"/>
                  </a:cubicBezTo>
                  <a:lnTo>
                    <a:pt x="552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00" name="Text Box 12"/>
            <p:cNvSpPr txBox="1">
              <a:spLocks noChangeArrowheads="1"/>
            </p:cNvSpPr>
            <p:nvPr/>
          </p:nvSpPr>
          <p:spPr bwMode="auto">
            <a:xfrm>
              <a:off x="3533" y="883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true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268301" name="Group 13"/>
          <p:cNvGrpSpPr>
            <a:grpSpLocks/>
          </p:cNvGrpSpPr>
          <p:nvPr/>
        </p:nvGrpSpPr>
        <p:grpSpPr bwMode="auto">
          <a:xfrm>
            <a:off x="7848600" y="1524000"/>
            <a:ext cx="873125" cy="1417638"/>
            <a:chOff x="4944" y="1123"/>
            <a:chExt cx="550" cy="893"/>
          </a:xfrm>
        </p:grpSpPr>
        <p:sp>
          <p:nvSpPr>
            <p:cNvPr id="268302" name="Arc 14"/>
            <p:cNvSpPr>
              <a:spLocks/>
            </p:cNvSpPr>
            <p:nvPr/>
          </p:nvSpPr>
          <p:spPr bwMode="auto">
            <a:xfrm>
              <a:off x="4944" y="1296"/>
              <a:ext cx="288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106"/>
                <a:gd name="T2" fmla="*/ 6787 w 21600"/>
                <a:gd name="T3" fmla="*/ 42106 h 42106"/>
                <a:gd name="T4" fmla="*/ 0 w 21600"/>
                <a:gd name="T5" fmla="*/ 21600 h 4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0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14"/>
                    <a:pt x="15629" y="39179"/>
                    <a:pt x="6787" y="42106"/>
                  </a:cubicBezTo>
                </a:path>
                <a:path w="21600" h="4210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14"/>
                    <a:pt x="15629" y="39179"/>
                    <a:pt x="6787" y="421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03" name="Text Box 15"/>
            <p:cNvSpPr txBox="1">
              <a:spLocks noChangeArrowheads="1"/>
            </p:cNvSpPr>
            <p:nvPr/>
          </p:nvSpPr>
          <p:spPr bwMode="auto">
            <a:xfrm>
              <a:off x="5068" y="1123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false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268304" name="Group 16"/>
          <p:cNvGrpSpPr>
            <a:grpSpLocks/>
          </p:cNvGrpSpPr>
          <p:nvPr/>
        </p:nvGrpSpPr>
        <p:grpSpPr bwMode="auto">
          <a:xfrm>
            <a:off x="6300788" y="2789238"/>
            <a:ext cx="1692275" cy="411162"/>
            <a:chOff x="3969" y="1920"/>
            <a:chExt cx="1066" cy="259"/>
          </a:xfrm>
        </p:grpSpPr>
        <p:sp>
          <p:nvSpPr>
            <p:cNvPr id="268305" name="Text Box 17"/>
            <p:cNvSpPr txBox="1">
              <a:spLocks noChangeArrowheads="1"/>
            </p:cNvSpPr>
            <p:nvPr/>
          </p:nvSpPr>
          <p:spPr bwMode="auto">
            <a:xfrm>
              <a:off x="3969" y="1948"/>
              <a:ext cx="10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dirty="0">
                  <a:ea typeface="宋体" pitchFamily="2" charset="-122"/>
                </a:rPr>
                <a:t>S</a:t>
              </a:r>
              <a:r>
                <a:rPr lang="zh-CN" altLang="en-US" sz="1800" dirty="0">
                  <a:ea typeface="宋体" pitchFamily="2" charset="-122"/>
                </a:rPr>
                <a:t>的下一条语句</a:t>
              </a:r>
              <a:endParaRPr lang="zh-CN" altLang="en-US" sz="2000" dirty="0">
                <a:ea typeface="宋体" pitchFamily="2" charset="-122"/>
              </a:endParaRPr>
            </a:p>
          </p:txBody>
        </p:sp>
        <p:grpSp>
          <p:nvGrpSpPr>
            <p:cNvPr id="268306" name="Group 18"/>
            <p:cNvGrpSpPr>
              <a:grpSpLocks/>
            </p:cNvGrpSpPr>
            <p:nvPr/>
          </p:nvGrpSpPr>
          <p:grpSpPr bwMode="auto">
            <a:xfrm>
              <a:off x="3984" y="1920"/>
              <a:ext cx="1008" cy="240"/>
              <a:chOff x="3984" y="1920"/>
              <a:chExt cx="1008" cy="192"/>
            </a:xfrm>
          </p:grpSpPr>
          <p:sp>
            <p:nvSpPr>
              <p:cNvPr id="268307" name="Line 19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08" name="Line 20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8309" name="Line 21"/>
          <p:cNvSpPr>
            <a:spLocks noChangeShapeType="1"/>
          </p:cNvSpPr>
          <p:nvPr/>
        </p:nvSpPr>
        <p:spPr bwMode="auto">
          <a:xfrm>
            <a:off x="5638800" y="1951038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5111750" y="1905000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E.true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68311" name="Line 23"/>
          <p:cNvSpPr>
            <a:spLocks noChangeShapeType="1"/>
          </p:cNvSpPr>
          <p:nvPr/>
        </p:nvSpPr>
        <p:spPr bwMode="auto">
          <a:xfrm>
            <a:off x="5638800" y="2911475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5124450" y="2560638"/>
            <a:ext cx="909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E.false</a:t>
            </a:r>
          </a:p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S.next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68313" name="Oval 25"/>
          <p:cNvSpPr>
            <a:spLocks noChangeArrowheads="1"/>
          </p:cNvSpPr>
          <p:nvPr/>
        </p:nvSpPr>
        <p:spPr bwMode="auto">
          <a:xfrm>
            <a:off x="4114800" y="2438400"/>
            <a:ext cx="76200" cy="76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14" name="Oval 26"/>
          <p:cNvSpPr>
            <a:spLocks noChangeArrowheads="1"/>
          </p:cNvSpPr>
          <p:nvPr/>
        </p:nvSpPr>
        <p:spPr bwMode="auto">
          <a:xfrm>
            <a:off x="5257800" y="3856038"/>
            <a:ext cx="76200" cy="76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8315" name="AutoShape 27"/>
          <p:cNvCxnSpPr>
            <a:cxnSpLocks noChangeShapeType="1"/>
            <a:stCxn id="268313" idx="0"/>
            <a:endCxn id="268314" idx="2"/>
          </p:cNvCxnSpPr>
          <p:nvPr/>
        </p:nvCxnSpPr>
        <p:spPr bwMode="auto">
          <a:xfrm rot="5400000" flipV="1">
            <a:off x="3977481" y="2613819"/>
            <a:ext cx="1455738" cy="1104900"/>
          </a:xfrm>
          <a:prstGeom prst="curvedConnector4">
            <a:avLst>
              <a:gd name="adj1" fmla="val 1088"/>
              <a:gd name="adj2" fmla="val 51722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6324600" y="3657600"/>
            <a:ext cx="1600200" cy="2438400"/>
            <a:chOff x="3984" y="2304"/>
            <a:chExt cx="1008" cy="1536"/>
          </a:xfrm>
        </p:grpSpPr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984" y="2304"/>
              <a:ext cx="1008" cy="15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268318" name="Line 30"/>
            <p:cNvSpPr>
              <a:spLocks noChangeShapeType="1"/>
            </p:cNvSpPr>
            <p:nvPr/>
          </p:nvSpPr>
          <p:spPr bwMode="auto">
            <a:xfrm>
              <a:off x="3984" y="26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19" name="Line 31"/>
            <p:cNvSpPr>
              <a:spLocks noChangeShapeType="1"/>
            </p:cNvSpPr>
            <p:nvPr/>
          </p:nvSpPr>
          <p:spPr bwMode="auto">
            <a:xfrm>
              <a:off x="3984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8320" name="Text Box 32"/>
          <p:cNvSpPr txBox="1">
            <a:spLocks noChangeArrowheads="1"/>
          </p:cNvSpPr>
          <p:nvPr/>
        </p:nvSpPr>
        <p:spPr bwMode="auto">
          <a:xfrm>
            <a:off x="6477000" y="3733800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E</a:t>
            </a:r>
            <a:r>
              <a:rPr lang="zh-CN" altLang="zh-CN">
                <a:ea typeface="宋体" pitchFamily="2" charset="-122"/>
              </a:rPr>
              <a:t>的代码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8321" name="Text Box 33"/>
          <p:cNvSpPr txBox="1">
            <a:spLocks noChangeArrowheads="1"/>
          </p:cNvSpPr>
          <p:nvPr/>
        </p:nvSpPr>
        <p:spPr bwMode="auto">
          <a:xfrm>
            <a:off x="6477000" y="4419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的代码</a:t>
            </a:r>
          </a:p>
        </p:txBody>
      </p:sp>
      <p:sp>
        <p:nvSpPr>
          <p:cNvPr id="268322" name="Text Box 34"/>
          <p:cNvSpPr txBox="1">
            <a:spLocks noChangeArrowheads="1"/>
          </p:cNvSpPr>
          <p:nvPr/>
        </p:nvSpPr>
        <p:spPr bwMode="auto">
          <a:xfrm>
            <a:off x="6477000" y="5562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的代码</a:t>
            </a:r>
          </a:p>
        </p:txBody>
      </p:sp>
      <p:grpSp>
        <p:nvGrpSpPr>
          <p:cNvPr id="268323" name="Group 35"/>
          <p:cNvGrpSpPr>
            <a:grpSpLocks/>
          </p:cNvGrpSpPr>
          <p:nvPr/>
        </p:nvGrpSpPr>
        <p:grpSpPr bwMode="auto">
          <a:xfrm>
            <a:off x="5610225" y="3535363"/>
            <a:ext cx="792163" cy="808037"/>
            <a:chOff x="3533" y="883"/>
            <a:chExt cx="499" cy="509"/>
          </a:xfrm>
        </p:grpSpPr>
        <p:sp>
          <p:nvSpPr>
            <p:cNvPr id="268324" name="Arc 36"/>
            <p:cNvSpPr>
              <a:spLocks/>
            </p:cNvSpPr>
            <p:nvPr/>
          </p:nvSpPr>
          <p:spPr bwMode="auto">
            <a:xfrm flipH="1">
              <a:off x="3730" y="1104"/>
              <a:ext cx="302" cy="288"/>
            </a:xfrm>
            <a:custGeom>
              <a:avLst/>
              <a:gdLst>
                <a:gd name="G0" fmla="+- 5525 0 0"/>
                <a:gd name="G1" fmla="+- 21600 0 0"/>
                <a:gd name="G2" fmla="+- 21600 0 0"/>
                <a:gd name="T0" fmla="*/ 0 w 27125"/>
                <a:gd name="T1" fmla="*/ 719 h 43200"/>
                <a:gd name="T2" fmla="*/ 5113 w 27125"/>
                <a:gd name="T3" fmla="*/ 43196 h 43200"/>
                <a:gd name="T4" fmla="*/ 5525 w 271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125" h="43200" fill="none" extrusionOk="0">
                  <a:moveTo>
                    <a:pt x="-1" y="718"/>
                  </a:moveTo>
                  <a:cubicBezTo>
                    <a:pt x="1802" y="241"/>
                    <a:pt x="3659" y="-1"/>
                    <a:pt x="5525" y="0"/>
                  </a:cubicBezTo>
                  <a:cubicBezTo>
                    <a:pt x="17454" y="0"/>
                    <a:pt x="27125" y="9670"/>
                    <a:pt x="27125" y="21600"/>
                  </a:cubicBezTo>
                  <a:cubicBezTo>
                    <a:pt x="27125" y="33529"/>
                    <a:pt x="17454" y="43200"/>
                    <a:pt x="5525" y="43200"/>
                  </a:cubicBezTo>
                  <a:cubicBezTo>
                    <a:pt x="5387" y="43200"/>
                    <a:pt x="5250" y="43198"/>
                    <a:pt x="5112" y="43196"/>
                  </a:cubicBezTo>
                </a:path>
                <a:path w="27125" h="43200" stroke="0" extrusionOk="0">
                  <a:moveTo>
                    <a:pt x="-1" y="718"/>
                  </a:moveTo>
                  <a:cubicBezTo>
                    <a:pt x="1802" y="241"/>
                    <a:pt x="3659" y="-1"/>
                    <a:pt x="5525" y="0"/>
                  </a:cubicBezTo>
                  <a:cubicBezTo>
                    <a:pt x="17454" y="0"/>
                    <a:pt x="27125" y="9670"/>
                    <a:pt x="27125" y="21600"/>
                  </a:cubicBezTo>
                  <a:cubicBezTo>
                    <a:pt x="27125" y="33529"/>
                    <a:pt x="17454" y="43200"/>
                    <a:pt x="5525" y="43200"/>
                  </a:cubicBezTo>
                  <a:cubicBezTo>
                    <a:pt x="5387" y="43200"/>
                    <a:pt x="5250" y="43198"/>
                    <a:pt x="5112" y="43196"/>
                  </a:cubicBezTo>
                  <a:lnTo>
                    <a:pt x="552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25" name="Text Box 37"/>
            <p:cNvSpPr txBox="1">
              <a:spLocks noChangeArrowheads="1"/>
            </p:cNvSpPr>
            <p:nvPr/>
          </p:nvSpPr>
          <p:spPr bwMode="auto">
            <a:xfrm>
              <a:off x="3533" y="883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true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268326" name="Arc 38"/>
          <p:cNvSpPr>
            <a:spLocks/>
          </p:cNvSpPr>
          <p:nvPr/>
        </p:nvSpPr>
        <p:spPr bwMode="auto">
          <a:xfrm flipH="1">
            <a:off x="5918200" y="5113338"/>
            <a:ext cx="541338" cy="1039812"/>
          </a:xfrm>
          <a:custGeom>
            <a:avLst/>
            <a:gdLst>
              <a:gd name="G0" fmla="+- 0 0 0"/>
              <a:gd name="G1" fmla="+- 21243 0 0"/>
              <a:gd name="G2" fmla="+- 21600 0 0"/>
              <a:gd name="T0" fmla="*/ 3912 w 21600"/>
              <a:gd name="T1" fmla="*/ 0 h 42150"/>
              <a:gd name="T2" fmla="*/ 5428 w 21600"/>
              <a:gd name="T3" fmla="*/ 42150 h 42150"/>
              <a:gd name="T4" fmla="*/ 0 w 21600"/>
              <a:gd name="T5" fmla="*/ 21243 h 4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150" fill="none" extrusionOk="0">
                <a:moveTo>
                  <a:pt x="3911" y="0"/>
                </a:moveTo>
                <a:cubicBezTo>
                  <a:pt x="14160" y="1887"/>
                  <a:pt x="21600" y="10822"/>
                  <a:pt x="21600" y="21243"/>
                </a:cubicBezTo>
                <a:cubicBezTo>
                  <a:pt x="21600" y="31081"/>
                  <a:pt x="14951" y="39677"/>
                  <a:pt x="5427" y="42149"/>
                </a:cubicBezTo>
              </a:path>
              <a:path w="21600" h="42150" stroke="0" extrusionOk="0">
                <a:moveTo>
                  <a:pt x="3911" y="0"/>
                </a:moveTo>
                <a:cubicBezTo>
                  <a:pt x="14160" y="1887"/>
                  <a:pt x="21600" y="10822"/>
                  <a:pt x="21600" y="21243"/>
                </a:cubicBezTo>
                <a:cubicBezTo>
                  <a:pt x="21600" y="31081"/>
                  <a:pt x="14951" y="39677"/>
                  <a:pt x="5427" y="42149"/>
                </a:cubicBezTo>
                <a:lnTo>
                  <a:pt x="0" y="2124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8327" name="Group 39"/>
          <p:cNvGrpSpPr>
            <a:grpSpLocks/>
          </p:cNvGrpSpPr>
          <p:nvPr/>
        </p:nvGrpSpPr>
        <p:grpSpPr bwMode="auto">
          <a:xfrm>
            <a:off x="6324600" y="4953000"/>
            <a:ext cx="1627188" cy="457200"/>
            <a:chOff x="3984" y="3120"/>
            <a:chExt cx="1025" cy="288"/>
          </a:xfrm>
        </p:grpSpPr>
        <p:sp>
          <p:nvSpPr>
            <p:cNvPr id="268328" name="Text Box 40"/>
            <p:cNvSpPr txBox="1">
              <a:spLocks noChangeArrowheads="1"/>
            </p:cNvSpPr>
            <p:nvPr/>
          </p:nvSpPr>
          <p:spPr bwMode="auto">
            <a:xfrm>
              <a:off x="3986" y="3120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 err="1">
                  <a:ea typeface="宋体" pitchFamily="2" charset="-122"/>
                </a:rPr>
                <a:t>goto</a:t>
              </a:r>
              <a:r>
                <a:rPr lang="en-US" altLang="zh-CN" dirty="0">
                  <a:ea typeface="宋体" pitchFamily="2" charset="-122"/>
                </a:rPr>
                <a:t> </a:t>
              </a:r>
              <a:r>
                <a:rPr lang="en-US" altLang="zh-CN" dirty="0" err="1">
                  <a:ea typeface="宋体" pitchFamily="2" charset="-122"/>
                </a:rPr>
                <a:t>S.next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268329" name="Line 41"/>
            <p:cNvSpPr>
              <a:spLocks noChangeShapeType="1"/>
            </p:cNvSpPr>
            <p:nvPr/>
          </p:nvSpPr>
          <p:spPr bwMode="auto">
            <a:xfrm>
              <a:off x="3984" y="34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330" name="Group 42"/>
          <p:cNvGrpSpPr>
            <a:grpSpLocks/>
          </p:cNvGrpSpPr>
          <p:nvPr/>
        </p:nvGrpSpPr>
        <p:grpSpPr bwMode="auto">
          <a:xfrm>
            <a:off x="6313488" y="6096000"/>
            <a:ext cx="1692275" cy="411163"/>
            <a:chOff x="3977" y="3840"/>
            <a:chExt cx="1066" cy="259"/>
          </a:xfrm>
        </p:grpSpPr>
        <p:sp>
          <p:nvSpPr>
            <p:cNvPr id="268331" name="Text Box 43"/>
            <p:cNvSpPr txBox="1">
              <a:spLocks noChangeArrowheads="1"/>
            </p:cNvSpPr>
            <p:nvPr/>
          </p:nvSpPr>
          <p:spPr bwMode="auto">
            <a:xfrm>
              <a:off x="3977" y="3868"/>
              <a:ext cx="10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dirty="0">
                  <a:ea typeface="宋体" pitchFamily="2" charset="-122"/>
                </a:rPr>
                <a:t>S</a:t>
              </a:r>
              <a:r>
                <a:rPr lang="zh-CN" altLang="en-US" sz="1800" dirty="0">
                  <a:ea typeface="宋体" pitchFamily="2" charset="-122"/>
                </a:rPr>
                <a:t>的下一条语句</a:t>
              </a:r>
              <a:endParaRPr lang="zh-CN" altLang="en-US" sz="2000" dirty="0">
                <a:ea typeface="宋体" pitchFamily="2" charset="-122"/>
              </a:endParaRPr>
            </a:p>
          </p:txBody>
        </p:sp>
        <p:grpSp>
          <p:nvGrpSpPr>
            <p:cNvPr id="268332" name="Group 44"/>
            <p:cNvGrpSpPr>
              <a:grpSpLocks/>
            </p:cNvGrpSpPr>
            <p:nvPr/>
          </p:nvGrpSpPr>
          <p:grpSpPr bwMode="auto">
            <a:xfrm>
              <a:off x="3984" y="3840"/>
              <a:ext cx="1008" cy="240"/>
              <a:chOff x="3984" y="1920"/>
              <a:chExt cx="1008" cy="192"/>
            </a:xfrm>
          </p:grpSpPr>
          <p:sp>
            <p:nvSpPr>
              <p:cNvPr id="268333" name="Line 45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34" name="Line 46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8335" name="Group 47"/>
          <p:cNvGrpSpPr>
            <a:grpSpLocks/>
          </p:cNvGrpSpPr>
          <p:nvPr/>
        </p:nvGrpSpPr>
        <p:grpSpPr bwMode="auto">
          <a:xfrm>
            <a:off x="7772400" y="3819525"/>
            <a:ext cx="846138" cy="1743075"/>
            <a:chOff x="4896" y="2392"/>
            <a:chExt cx="533" cy="1496"/>
          </a:xfrm>
        </p:grpSpPr>
        <p:sp>
          <p:nvSpPr>
            <p:cNvPr id="268336" name="Arc 48"/>
            <p:cNvSpPr>
              <a:spLocks/>
            </p:cNvSpPr>
            <p:nvPr/>
          </p:nvSpPr>
          <p:spPr bwMode="auto">
            <a:xfrm>
              <a:off x="4896" y="2592"/>
              <a:ext cx="384" cy="1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106"/>
                <a:gd name="T2" fmla="*/ 6787 w 21600"/>
                <a:gd name="T3" fmla="*/ 42106 h 42106"/>
                <a:gd name="T4" fmla="*/ 0 w 21600"/>
                <a:gd name="T5" fmla="*/ 21600 h 4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0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14"/>
                    <a:pt x="15629" y="39179"/>
                    <a:pt x="6787" y="42106"/>
                  </a:cubicBezTo>
                </a:path>
                <a:path w="21600" h="4210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14"/>
                    <a:pt x="15629" y="39179"/>
                    <a:pt x="6787" y="421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37" name="Text Box 49"/>
            <p:cNvSpPr txBox="1">
              <a:spLocks noChangeArrowheads="1"/>
            </p:cNvSpPr>
            <p:nvPr/>
          </p:nvSpPr>
          <p:spPr bwMode="auto">
            <a:xfrm>
              <a:off x="5003" y="2392"/>
              <a:ext cx="42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false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268338" name="Line 50"/>
          <p:cNvSpPr>
            <a:spLocks noChangeShapeType="1"/>
          </p:cNvSpPr>
          <p:nvPr/>
        </p:nvSpPr>
        <p:spPr bwMode="auto">
          <a:xfrm>
            <a:off x="5638800" y="43434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39" name="Text Box 51"/>
          <p:cNvSpPr txBox="1">
            <a:spLocks noChangeArrowheads="1"/>
          </p:cNvSpPr>
          <p:nvPr/>
        </p:nvSpPr>
        <p:spPr bwMode="auto">
          <a:xfrm>
            <a:off x="5146675" y="4251325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E.true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68340" name="Line 52"/>
          <p:cNvSpPr>
            <a:spLocks noChangeShapeType="1"/>
          </p:cNvSpPr>
          <p:nvPr/>
        </p:nvSpPr>
        <p:spPr bwMode="auto">
          <a:xfrm>
            <a:off x="5638800" y="54864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41" name="Text Box 53"/>
          <p:cNvSpPr txBox="1">
            <a:spLocks noChangeArrowheads="1"/>
          </p:cNvSpPr>
          <p:nvPr/>
        </p:nvSpPr>
        <p:spPr bwMode="auto">
          <a:xfrm>
            <a:off x="5048250" y="5105400"/>
            <a:ext cx="909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E.false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68342" name="Text Box 54"/>
          <p:cNvSpPr txBox="1">
            <a:spLocks noChangeArrowheads="1"/>
          </p:cNvSpPr>
          <p:nvPr/>
        </p:nvSpPr>
        <p:spPr bwMode="auto">
          <a:xfrm>
            <a:off x="5103813" y="61261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S.next</a:t>
            </a:r>
          </a:p>
        </p:txBody>
      </p:sp>
      <p:sp>
        <p:nvSpPr>
          <p:cNvPr id="268343" name="Line 55"/>
          <p:cNvSpPr>
            <a:spLocks noChangeShapeType="1"/>
          </p:cNvSpPr>
          <p:nvPr/>
        </p:nvSpPr>
        <p:spPr bwMode="auto">
          <a:xfrm>
            <a:off x="5638800" y="6172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44" name="Arc 56"/>
          <p:cNvSpPr>
            <a:spLocks/>
          </p:cNvSpPr>
          <p:nvPr/>
        </p:nvSpPr>
        <p:spPr bwMode="auto">
          <a:xfrm>
            <a:off x="3446462" y="2890838"/>
            <a:ext cx="855507" cy="987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8261"/>
              <a:gd name="T2" fmla="*/ 13746 w 21600"/>
              <a:gd name="T3" fmla="*/ 38261 h 38261"/>
              <a:gd name="T4" fmla="*/ 0 w 21600"/>
              <a:gd name="T5" fmla="*/ 21600 h 38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26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047"/>
                  <a:pt x="18719" y="34158"/>
                  <a:pt x="13746" y="38261"/>
                </a:cubicBezTo>
              </a:path>
              <a:path w="21600" h="3826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047"/>
                  <a:pt x="18719" y="34158"/>
                  <a:pt x="13746" y="38261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8345" name="Group 57"/>
          <p:cNvGrpSpPr>
            <a:grpSpLocks/>
          </p:cNvGrpSpPr>
          <p:nvPr/>
        </p:nvGrpSpPr>
        <p:grpSpPr bwMode="auto">
          <a:xfrm>
            <a:off x="1905000" y="3962400"/>
            <a:ext cx="1600200" cy="1905000"/>
            <a:chOff x="1200" y="2496"/>
            <a:chExt cx="1008" cy="1200"/>
          </a:xfrm>
        </p:grpSpPr>
        <p:sp>
          <p:nvSpPr>
            <p:cNvPr id="268346" name="Rectangle 58"/>
            <p:cNvSpPr>
              <a:spLocks noChangeArrowheads="1"/>
            </p:cNvSpPr>
            <p:nvPr/>
          </p:nvSpPr>
          <p:spPr bwMode="auto">
            <a:xfrm>
              <a:off x="1200" y="2496"/>
              <a:ext cx="1008" cy="1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47" name="Line 59"/>
            <p:cNvSpPr>
              <a:spLocks noChangeShapeType="1"/>
            </p:cNvSpPr>
            <p:nvPr/>
          </p:nvSpPr>
          <p:spPr bwMode="auto">
            <a:xfrm>
              <a:off x="1200" y="28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8348" name="Text Box 60"/>
          <p:cNvSpPr txBox="1">
            <a:spLocks noChangeArrowheads="1"/>
          </p:cNvSpPr>
          <p:nvPr/>
        </p:nvSpPr>
        <p:spPr bwMode="auto">
          <a:xfrm>
            <a:off x="2046288" y="4038600"/>
            <a:ext cx="130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E</a:t>
            </a:r>
            <a:r>
              <a:rPr lang="zh-CN" altLang="zh-CN">
                <a:ea typeface="宋体" pitchFamily="2" charset="-122"/>
              </a:rPr>
              <a:t>的代码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8349" name="Text Box 61"/>
          <p:cNvSpPr txBox="1">
            <a:spLocks noChangeArrowheads="1"/>
          </p:cNvSpPr>
          <p:nvPr/>
        </p:nvSpPr>
        <p:spPr bwMode="auto">
          <a:xfrm>
            <a:off x="2057400" y="4800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的代码</a:t>
            </a:r>
          </a:p>
        </p:txBody>
      </p:sp>
      <p:grpSp>
        <p:nvGrpSpPr>
          <p:cNvPr id="268350" name="Group 62"/>
          <p:cNvGrpSpPr>
            <a:grpSpLocks/>
          </p:cNvGrpSpPr>
          <p:nvPr/>
        </p:nvGrpSpPr>
        <p:grpSpPr bwMode="auto">
          <a:xfrm>
            <a:off x="1190625" y="4138613"/>
            <a:ext cx="792163" cy="539750"/>
            <a:chOff x="3533" y="785"/>
            <a:chExt cx="499" cy="607"/>
          </a:xfrm>
        </p:grpSpPr>
        <p:sp>
          <p:nvSpPr>
            <p:cNvPr id="268351" name="Arc 63"/>
            <p:cNvSpPr>
              <a:spLocks/>
            </p:cNvSpPr>
            <p:nvPr/>
          </p:nvSpPr>
          <p:spPr bwMode="auto">
            <a:xfrm flipH="1">
              <a:off x="3730" y="1104"/>
              <a:ext cx="302" cy="288"/>
            </a:xfrm>
            <a:custGeom>
              <a:avLst/>
              <a:gdLst>
                <a:gd name="G0" fmla="+- 5525 0 0"/>
                <a:gd name="G1" fmla="+- 21600 0 0"/>
                <a:gd name="G2" fmla="+- 21600 0 0"/>
                <a:gd name="T0" fmla="*/ 0 w 27125"/>
                <a:gd name="T1" fmla="*/ 719 h 43200"/>
                <a:gd name="T2" fmla="*/ 5113 w 27125"/>
                <a:gd name="T3" fmla="*/ 43196 h 43200"/>
                <a:gd name="T4" fmla="*/ 5525 w 271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125" h="43200" fill="none" extrusionOk="0">
                  <a:moveTo>
                    <a:pt x="-1" y="718"/>
                  </a:moveTo>
                  <a:cubicBezTo>
                    <a:pt x="1802" y="241"/>
                    <a:pt x="3659" y="-1"/>
                    <a:pt x="5525" y="0"/>
                  </a:cubicBezTo>
                  <a:cubicBezTo>
                    <a:pt x="17454" y="0"/>
                    <a:pt x="27125" y="9670"/>
                    <a:pt x="27125" y="21600"/>
                  </a:cubicBezTo>
                  <a:cubicBezTo>
                    <a:pt x="27125" y="33529"/>
                    <a:pt x="17454" y="43200"/>
                    <a:pt x="5525" y="43200"/>
                  </a:cubicBezTo>
                  <a:cubicBezTo>
                    <a:pt x="5387" y="43200"/>
                    <a:pt x="5250" y="43198"/>
                    <a:pt x="5112" y="43196"/>
                  </a:cubicBezTo>
                </a:path>
                <a:path w="27125" h="43200" stroke="0" extrusionOk="0">
                  <a:moveTo>
                    <a:pt x="-1" y="718"/>
                  </a:moveTo>
                  <a:cubicBezTo>
                    <a:pt x="1802" y="241"/>
                    <a:pt x="3659" y="-1"/>
                    <a:pt x="5525" y="0"/>
                  </a:cubicBezTo>
                  <a:cubicBezTo>
                    <a:pt x="17454" y="0"/>
                    <a:pt x="27125" y="9670"/>
                    <a:pt x="27125" y="21600"/>
                  </a:cubicBezTo>
                  <a:cubicBezTo>
                    <a:pt x="27125" y="33529"/>
                    <a:pt x="17454" y="43200"/>
                    <a:pt x="5525" y="43200"/>
                  </a:cubicBezTo>
                  <a:cubicBezTo>
                    <a:pt x="5387" y="43200"/>
                    <a:pt x="5250" y="43198"/>
                    <a:pt x="5112" y="43196"/>
                  </a:cubicBezTo>
                  <a:lnTo>
                    <a:pt x="552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52" name="Text Box 64"/>
            <p:cNvSpPr txBox="1">
              <a:spLocks noChangeArrowheads="1"/>
            </p:cNvSpPr>
            <p:nvPr/>
          </p:nvSpPr>
          <p:spPr bwMode="auto">
            <a:xfrm>
              <a:off x="3533" y="785"/>
              <a:ext cx="40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true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268353" name="Group 65"/>
          <p:cNvGrpSpPr>
            <a:grpSpLocks/>
          </p:cNvGrpSpPr>
          <p:nvPr/>
        </p:nvGrpSpPr>
        <p:grpSpPr bwMode="auto">
          <a:xfrm>
            <a:off x="3352800" y="4276725"/>
            <a:ext cx="846138" cy="1743075"/>
            <a:chOff x="4896" y="2392"/>
            <a:chExt cx="533" cy="1496"/>
          </a:xfrm>
        </p:grpSpPr>
        <p:sp>
          <p:nvSpPr>
            <p:cNvPr id="268354" name="Arc 66"/>
            <p:cNvSpPr>
              <a:spLocks/>
            </p:cNvSpPr>
            <p:nvPr/>
          </p:nvSpPr>
          <p:spPr bwMode="auto">
            <a:xfrm>
              <a:off x="4896" y="2592"/>
              <a:ext cx="384" cy="1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106"/>
                <a:gd name="T2" fmla="*/ 6787 w 21600"/>
                <a:gd name="T3" fmla="*/ 42106 h 42106"/>
                <a:gd name="T4" fmla="*/ 0 w 21600"/>
                <a:gd name="T5" fmla="*/ 21600 h 4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0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14"/>
                    <a:pt x="15629" y="39179"/>
                    <a:pt x="6787" y="42106"/>
                  </a:cubicBezTo>
                </a:path>
                <a:path w="21600" h="4210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914"/>
                    <a:pt x="15629" y="39179"/>
                    <a:pt x="6787" y="421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55" name="Text Box 67"/>
            <p:cNvSpPr txBox="1">
              <a:spLocks noChangeArrowheads="1"/>
            </p:cNvSpPr>
            <p:nvPr/>
          </p:nvSpPr>
          <p:spPr bwMode="auto">
            <a:xfrm>
              <a:off x="5003" y="2392"/>
              <a:ext cx="42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false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268356" name="Group 68"/>
          <p:cNvGrpSpPr>
            <a:grpSpLocks/>
          </p:cNvGrpSpPr>
          <p:nvPr/>
        </p:nvGrpSpPr>
        <p:grpSpPr bwMode="auto">
          <a:xfrm>
            <a:off x="1893888" y="5867400"/>
            <a:ext cx="1692275" cy="411163"/>
            <a:chOff x="1193" y="3696"/>
            <a:chExt cx="1066" cy="259"/>
          </a:xfrm>
        </p:grpSpPr>
        <p:sp>
          <p:nvSpPr>
            <p:cNvPr id="268357" name="Text Box 69"/>
            <p:cNvSpPr txBox="1">
              <a:spLocks noChangeArrowheads="1"/>
            </p:cNvSpPr>
            <p:nvPr/>
          </p:nvSpPr>
          <p:spPr bwMode="auto">
            <a:xfrm>
              <a:off x="1193" y="3724"/>
              <a:ext cx="10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S</a:t>
              </a:r>
              <a:r>
                <a:rPr lang="zh-CN" altLang="en-US" sz="1800">
                  <a:ea typeface="宋体" pitchFamily="2" charset="-122"/>
                </a:rPr>
                <a:t>的下一条语句</a:t>
              </a:r>
              <a:endParaRPr lang="zh-CN" altLang="en-US" sz="2000">
                <a:ea typeface="宋体" pitchFamily="2" charset="-122"/>
              </a:endParaRPr>
            </a:p>
          </p:txBody>
        </p:sp>
        <p:grpSp>
          <p:nvGrpSpPr>
            <p:cNvPr id="268358" name="Group 70"/>
            <p:cNvGrpSpPr>
              <a:grpSpLocks/>
            </p:cNvGrpSpPr>
            <p:nvPr/>
          </p:nvGrpSpPr>
          <p:grpSpPr bwMode="auto">
            <a:xfrm>
              <a:off x="1200" y="3696"/>
              <a:ext cx="1008" cy="240"/>
              <a:chOff x="3984" y="1920"/>
              <a:chExt cx="1008" cy="192"/>
            </a:xfrm>
          </p:grpSpPr>
          <p:sp>
            <p:nvSpPr>
              <p:cNvPr id="268359" name="Line 71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60" name="Line 72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8361" name="Group 73"/>
          <p:cNvGrpSpPr>
            <a:grpSpLocks/>
          </p:cNvGrpSpPr>
          <p:nvPr/>
        </p:nvGrpSpPr>
        <p:grpSpPr bwMode="auto">
          <a:xfrm>
            <a:off x="1143000" y="4038600"/>
            <a:ext cx="914400" cy="1752600"/>
            <a:chOff x="720" y="2496"/>
            <a:chExt cx="576" cy="1153"/>
          </a:xfrm>
        </p:grpSpPr>
        <p:sp>
          <p:nvSpPr>
            <p:cNvPr id="268362" name="Arc 74"/>
            <p:cNvSpPr>
              <a:spLocks/>
            </p:cNvSpPr>
            <p:nvPr/>
          </p:nvSpPr>
          <p:spPr bwMode="auto">
            <a:xfrm flipH="1" flipV="1">
              <a:off x="720" y="2784"/>
              <a:ext cx="576" cy="8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354"/>
                <a:gd name="T2" fmla="*/ 21529 w 21600"/>
                <a:gd name="T3" fmla="*/ 23354 h 23354"/>
                <a:gd name="T4" fmla="*/ 0 w 21600"/>
                <a:gd name="T5" fmla="*/ 21600 h 2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35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85"/>
                    <a:pt x="21576" y="22770"/>
                    <a:pt x="21528" y="23353"/>
                  </a:cubicBezTo>
                </a:path>
                <a:path w="21600" h="2335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85"/>
                    <a:pt x="21576" y="22770"/>
                    <a:pt x="21528" y="233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63" name="Arc 75"/>
            <p:cNvSpPr>
              <a:spLocks/>
            </p:cNvSpPr>
            <p:nvPr/>
          </p:nvSpPr>
          <p:spPr bwMode="auto">
            <a:xfrm flipH="1" flipV="1">
              <a:off x="720" y="2496"/>
              <a:ext cx="480" cy="288"/>
            </a:xfrm>
            <a:custGeom>
              <a:avLst/>
              <a:gdLst>
                <a:gd name="G0" fmla="+- 3055 0 0"/>
                <a:gd name="G1" fmla="+- 0 0 0"/>
                <a:gd name="G2" fmla="+- 21600 0 0"/>
                <a:gd name="T0" fmla="*/ 24653 w 24653"/>
                <a:gd name="T1" fmla="*/ 295 h 21600"/>
                <a:gd name="T2" fmla="*/ 0 w 24653"/>
                <a:gd name="T3" fmla="*/ 21383 h 21600"/>
                <a:gd name="T4" fmla="*/ 3055 w 2465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53" h="21600" fill="none" extrusionOk="0">
                  <a:moveTo>
                    <a:pt x="24652" y="294"/>
                  </a:moveTo>
                  <a:cubicBezTo>
                    <a:pt x="24491" y="12108"/>
                    <a:pt x="14869" y="21599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</a:path>
                <a:path w="24653" h="21600" stroke="0" extrusionOk="0">
                  <a:moveTo>
                    <a:pt x="24652" y="294"/>
                  </a:moveTo>
                  <a:cubicBezTo>
                    <a:pt x="24491" y="12108"/>
                    <a:pt x="14869" y="21599"/>
                    <a:pt x="3055" y="21600"/>
                  </a:cubicBezTo>
                  <a:cubicBezTo>
                    <a:pt x="2032" y="21600"/>
                    <a:pt x="1011" y="21527"/>
                    <a:pt x="0" y="21382"/>
                  </a:cubicBezTo>
                  <a:lnTo>
                    <a:pt x="305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364" name="Group 76"/>
          <p:cNvGrpSpPr>
            <a:grpSpLocks/>
          </p:cNvGrpSpPr>
          <p:nvPr/>
        </p:nvGrpSpPr>
        <p:grpSpPr bwMode="auto">
          <a:xfrm>
            <a:off x="1905000" y="5410200"/>
            <a:ext cx="1600200" cy="427038"/>
            <a:chOff x="1200" y="3408"/>
            <a:chExt cx="1008" cy="269"/>
          </a:xfrm>
        </p:grpSpPr>
        <p:sp>
          <p:nvSpPr>
            <p:cNvPr id="268365" name="Text Box 77"/>
            <p:cNvSpPr txBox="1">
              <a:spLocks noChangeArrowheads="1"/>
            </p:cNvSpPr>
            <p:nvPr/>
          </p:nvSpPr>
          <p:spPr bwMode="auto">
            <a:xfrm>
              <a:off x="1238" y="3427"/>
              <a:ext cx="9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goto S.begin</a:t>
              </a:r>
            </a:p>
          </p:txBody>
        </p:sp>
        <p:sp>
          <p:nvSpPr>
            <p:cNvPr id="268366" name="Line 78"/>
            <p:cNvSpPr>
              <a:spLocks noChangeShapeType="1"/>
            </p:cNvSpPr>
            <p:nvPr/>
          </p:nvSpPr>
          <p:spPr bwMode="auto">
            <a:xfrm>
              <a:off x="1200" y="34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8367" name="Line 79"/>
          <p:cNvSpPr>
            <a:spLocks noChangeShapeType="1"/>
          </p:cNvSpPr>
          <p:nvPr/>
        </p:nvSpPr>
        <p:spPr bwMode="auto">
          <a:xfrm>
            <a:off x="1219200" y="40386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68" name="Line 80"/>
          <p:cNvSpPr>
            <a:spLocks noChangeShapeType="1"/>
          </p:cNvSpPr>
          <p:nvPr/>
        </p:nvSpPr>
        <p:spPr bwMode="auto">
          <a:xfrm>
            <a:off x="1219200" y="46482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69" name="Line 81"/>
          <p:cNvSpPr>
            <a:spLocks noChangeShapeType="1"/>
          </p:cNvSpPr>
          <p:nvPr/>
        </p:nvSpPr>
        <p:spPr bwMode="auto">
          <a:xfrm>
            <a:off x="1219200" y="60198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70" name="Text Box 82"/>
          <p:cNvSpPr txBox="1">
            <a:spLocks noChangeArrowheads="1"/>
          </p:cNvSpPr>
          <p:nvPr/>
        </p:nvSpPr>
        <p:spPr bwMode="auto">
          <a:xfrm>
            <a:off x="387350" y="4419600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E.true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68371" name="Text Box 83"/>
          <p:cNvSpPr txBox="1">
            <a:spLocks noChangeArrowheads="1"/>
          </p:cNvSpPr>
          <p:nvPr/>
        </p:nvSpPr>
        <p:spPr bwMode="auto">
          <a:xfrm>
            <a:off x="363538" y="3657600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S.begin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68372" name="Text Box 84"/>
          <p:cNvSpPr txBox="1">
            <a:spLocks noChangeArrowheads="1"/>
          </p:cNvSpPr>
          <p:nvPr/>
        </p:nvSpPr>
        <p:spPr bwMode="auto">
          <a:xfrm>
            <a:off x="339725" y="5638800"/>
            <a:ext cx="909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E.false</a:t>
            </a:r>
          </a:p>
          <a:p>
            <a:pPr algn="ctr"/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S.next</a:t>
            </a:r>
          </a:p>
        </p:txBody>
      </p:sp>
      <p:graphicFrame>
        <p:nvGraphicFramePr>
          <p:cNvPr id="99329" name="Object 18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 flipV="1">
          <a:off x="8532813" y="188913"/>
          <a:ext cx="4651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剪辑" r:id="rId4" imgW="3543101" imgH="4123546" progId="">
                  <p:embed/>
                </p:oleObj>
              </mc:Choice>
              <mc:Fallback>
                <p:oleObj name="剪辑" r:id="rId4" imgW="3543101" imgH="4123546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532813" y="188913"/>
                        <a:ext cx="46513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6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6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26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6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6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500"/>
                                        <p:tgtEl>
                                          <p:spTgt spid="26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6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6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6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6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26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2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8" dur="500"/>
                                        <p:tgtEl>
                                          <p:spTgt spid="26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6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6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6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6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6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6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uiExpand="1" build="p" autoUpdateAnimBg="0"/>
      <p:bldP spid="268295" grpId="0" autoUpdateAnimBg="0"/>
      <p:bldP spid="268296" grpId="0" autoUpdateAnimBg="0"/>
      <p:bldP spid="268297" grpId="0" animBg="1"/>
      <p:bldP spid="268309" grpId="0" animBg="1"/>
      <p:bldP spid="268310" grpId="0" build="p" autoUpdateAnimBg="0"/>
      <p:bldP spid="268311" grpId="0" animBg="1"/>
      <p:bldP spid="268312" grpId="0" uiExpand="1" build="p" autoUpdateAnimBg="0"/>
      <p:bldP spid="268320" grpId="0" autoUpdateAnimBg="0"/>
      <p:bldP spid="268321" grpId="0" autoUpdateAnimBg="0"/>
      <p:bldP spid="268322" grpId="0" autoUpdateAnimBg="0"/>
      <p:bldP spid="268326" grpId="0" animBg="1"/>
      <p:bldP spid="268338" grpId="0" animBg="1"/>
      <p:bldP spid="268339" grpId="0" build="p" autoUpdateAnimBg="0"/>
      <p:bldP spid="268340" grpId="0" animBg="1"/>
      <p:bldP spid="268341" grpId="0" build="p" autoUpdateAnimBg="0"/>
      <p:bldP spid="268342" grpId="0" autoUpdateAnimBg="0"/>
      <p:bldP spid="268343" grpId="0" animBg="1"/>
      <p:bldP spid="268344" grpId="0" animBg="1"/>
      <p:bldP spid="268348" grpId="0" autoUpdateAnimBg="0"/>
      <p:bldP spid="268349" grpId="0" autoUpdateAnimBg="0"/>
      <p:bldP spid="268367" grpId="0" animBg="1"/>
      <p:bldP spid="268368" grpId="0" animBg="1"/>
      <p:bldP spid="268369" grpId="0" animBg="1"/>
      <p:bldP spid="268370" grpId="0" build="p" autoUpdateAnimBg="0"/>
      <p:bldP spid="268371" grpId="0" build="p" autoUpdateAnimBg="0"/>
      <p:bldP spid="268372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39DA-1E74-4CBB-AD44-6837C24A1EF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变量、属性及函数说明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newlable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：产生并返回一个新的语句标号。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属性：三地址语句标号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E.true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为真时应执行的第一条语句的标号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E.false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为假时应执行的第一条语句的标号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S.next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：紧跟在语句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的下一条三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地址语句的标号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S.begin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的第一条三地址语句的标号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8C396-F3C1-4333-810E-E4DF7CD6150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控制流表示法翻译布尔表达式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335963" cy="5486400"/>
          </a:xfrm>
        </p:spPr>
        <p:txBody>
          <a:bodyPr/>
          <a:lstStyle/>
          <a:p>
            <a:r>
              <a:rPr lang="zh-CN" altLang="en-US">
                <a:latin typeface="Verdana" pitchFamily="34" charset="0"/>
              </a:rPr>
              <a:t>布尔表达式被翻译为一系列</a:t>
            </a:r>
            <a:r>
              <a:rPr lang="zh-CN" altLang="en-US">
                <a:solidFill>
                  <a:srgbClr val="0000FF"/>
                </a:solidFill>
                <a:latin typeface="Verdana" pitchFamily="34" charset="0"/>
              </a:rPr>
              <a:t>条件转移</a:t>
            </a:r>
            <a:r>
              <a:rPr lang="zh-CN" altLang="en-US">
                <a:latin typeface="Verdana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latin typeface="Verdana" pitchFamily="34" charset="0"/>
              </a:rPr>
              <a:t>无条件</a:t>
            </a:r>
            <a:r>
              <a:rPr lang="zh-CN" altLang="en-US">
                <a:latin typeface="Verdana" pitchFamily="34" charset="0"/>
              </a:rPr>
              <a:t>转移三地址语句</a:t>
            </a:r>
          </a:p>
          <a:p>
            <a:r>
              <a:rPr lang="zh-CN" altLang="en-US">
                <a:latin typeface="Verdana" pitchFamily="34" charset="0"/>
              </a:rPr>
              <a:t>这些语句转移到的位置是</a:t>
            </a:r>
            <a:r>
              <a:rPr lang="en-US" altLang="zh-CN">
                <a:latin typeface="Verdana" pitchFamily="34" charset="0"/>
              </a:rPr>
              <a:t>E.true</a:t>
            </a:r>
            <a:r>
              <a:rPr lang="zh-CN" altLang="en-US">
                <a:latin typeface="Verdana" pitchFamily="34" charset="0"/>
              </a:rPr>
              <a:t>、</a:t>
            </a:r>
            <a:r>
              <a:rPr lang="en-US" altLang="zh-CN">
                <a:latin typeface="Verdana" pitchFamily="34" charset="0"/>
              </a:rPr>
              <a:t>E.false</a:t>
            </a:r>
            <a:r>
              <a:rPr lang="zh-CN" altLang="en-US">
                <a:latin typeface="Verdana" pitchFamily="34" charset="0"/>
              </a:rPr>
              <a:t>之一</a:t>
            </a:r>
          </a:p>
          <a:p>
            <a:r>
              <a:rPr lang="zh-CN" altLang="en-US">
                <a:latin typeface="Verdana" pitchFamily="34" charset="0"/>
              </a:rPr>
              <a:t>例如 </a:t>
            </a:r>
            <a:r>
              <a:rPr lang="en-US" altLang="zh-CN">
                <a:latin typeface="Verdana" pitchFamily="34" charset="0"/>
              </a:rPr>
              <a:t>a&lt;b </a:t>
            </a:r>
            <a:r>
              <a:rPr lang="zh-CN" altLang="en-US">
                <a:latin typeface="Verdana" pitchFamily="34" charset="0"/>
              </a:rPr>
              <a:t>翻译为：</a:t>
            </a:r>
          </a:p>
          <a:p>
            <a:pPr lvl="2">
              <a:buFontTx/>
              <a:buNone/>
            </a:pPr>
            <a:r>
              <a:rPr lang="en-US" altLang="zh-CN" sz="2400">
                <a:latin typeface="Verdana" pitchFamily="34" charset="0"/>
              </a:rPr>
              <a:t>if  a&lt;b  goto  E.true</a:t>
            </a:r>
          </a:p>
          <a:p>
            <a:pPr lvl="2">
              <a:buFontTx/>
              <a:buNone/>
            </a:pPr>
            <a:r>
              <a:rPr lang="en-US" altLang="zh-CN" sz="2400">
                <a:latin typeface="Verdana" pitchFamily="34" charset="0"/>
              </a:rPr>
              <a:t>goto  E.false</a:t>
            </a:r>
            <a:endParaRPr lang="en-US" altLang="zh-CN" sz="2800">
              <a:latin typeface="Verdana" pitchFamily="34" charset="0"/>
            </a:endParaRPr>
          </a:p>
          <a:p>
            <a:r>
              <a:rPr lang="zh-CN" altLang="en-US">
                <a:latin typeface="Verdana" pitchFamily="34" charset="0"/>
              </a:rPr>
              <a:t>属性说明</a:t>
            </a:r>
          </a:p>
          <a:p>
            <a:pPr lvl="1"/>
            <a:r>
              <a:rPr lang="zh-CN" altLang="en-US">
                <a:latin typeface="Verdana" pitchFamily="34" charset="0"/>
              </a:rPr>
              <a:t>继承属性</a:t>
            </a:r>
          </a:p>
          <a:p>
            <a:pPr lvl="2">
              <a:buFontTx/>
              <a:buNone/>
            </a:pPr>
            <a:r>
              <a:rPr lang="en-US" altLang="zh-CN">
                <a:latin typeface="Verdana" pitchFamily="34" charset="0"/>
              </a:rPr>
              <a:t>E.true</a:t>
            </a:r>
            <a:r>
              <a:rPr lang="zh-CN" altLang="en-US">
                <a:latin typeface="Verdana" pitchFamily="34" charset="0"/>
              </a:rPr>
              <a:t>：</a:t>
            </a:r>
            <a:r>
              <a:rPr lang="en-US" altLang="zh-CN">
                <a:latin typeface="Verdana" pitchFamily="34" charset="0"/>
              </a:rPr>
              <a:t>E</a:t>
            </a:r>
            <a:r>
              <a:rPr lang="zh-CN" altLang="en-US">
                <a:latin typeface="Verdana" pitchFamily="34" charset="0"/>
              </a:rPr>
              <a:t>为真时转移到的三地址语句的标号</a:t>
            </a:r>
            <a:endParaRPr lang="en-US" altLang="en-US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zh-CN">
                <a:latin typeface="Verdana" pitchFamily="34" charset="0"/>
              </a:rPr>
              <a:t>E.false</a:t>
            </a:r>
            <a:r>
              <a:rPr lang="zh-CN" altLang="en-US">
                <a:latin typeface="Verdana" pitchFamily="34" charset="0"/>
              </a:rPr>
              <a:t>： </a:t>
            </a:r>
            <a:r>
              <a:rPr lang="en-US" altLang="zh-CN">
                <a:latin typeface="Verdana" pitchFamily="34" charset="0"/>
              </a:rPr>
              <a:t>E</a:t>
            </a:r>
            <a:r>
              <a:rPr lang="zh-CN" altLang="en-US">
                <a:latin typeface="Verdana" pitchFamily="34" charset="0"/>
              </a:rPr>
              <a:t>为假时转移到的三地址语句的标号</a:t>
            </a:r>
            <a:endParaRPr lang="en-US" altLang="en-US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uiExpand="1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控制流翻译方法的基本思想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x&gt;y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翻译为：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x&gt;y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E.true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E.false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id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relop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id</a:t>
            </a:r>
            <a:r>
              <a:rPr lang="en-US" altLang="zh-CN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.entry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relop.op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.entry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E.true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E.false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翻译为一系列条件转移和无条件转移三地址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语句转移到的位置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E.true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E.false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的值为真或为假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转移到的位置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39A8A-E5F7-445E-9E5A-204BCF12916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4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B69B-EF2B-4449-9B61-CABABBAA8F2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69925"/>
          </a:xfrm>
        </p:spPr>
        <p:txBody>
          <a:bodyPr/>
          <a:lstStyle/>
          <a:p>
            <a:r>
              <a:rPr lang="zh-CN" altLang="en-US" dirty="0"/>
              <a:t>布尔表达式的代码</a:t>
            </a:r>
            <a:r>
              <a:rPr lang="zh-CN" altLang="en-US" dirty="0" smtClean="0"/>
              <a:t>结构（短路运算）</a:t>
            </a:r>
            <a:endParaRPr lang="zh-CN" altLang="en-US" dirty="0"/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669925" y="1066800"/>
            <a:ext cx="181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dirty="0">
                <a:ea typeface="宋体" pitchFamily="2" charset="-122"/>
              </a:rPr>
              <a:t>E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or E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685800" y="3886200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>
                <a:ea typeface="宋体" pitchFamily="2" charset="-122"/>
              </a:rPr>
              <a:t>E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and E</a:t>
            </a:r>
            <a:r>
              <a:rPr lang="en-US" altLang="zh-CN" baseline="-25000">
                <a:ea typeface="宋体" pitchFamily="2" charset="-12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325438" y="1643063"/>
            <a:ext cx="3422650" cy="2014537"/>
            <a:chOff x="40" y="1131"/>
            <a:chExt cx="2156" cy="816"/>
          </a:xfrm>
        </p:grpSpPr>
        <p:sp>
          <p:nvSpPr>
            <p:cNvPr id="274439" name="Rectangle 7"/>
            <p:cNvSpPr>
              <a:spLocks noChangeArrowheads="1"/>
            </p:cNvSpPr>
            <p:nvPr/>
          </p:nvSpPr>
          <p:spPr bwMode="auto">
            <a:xfrm>
              <a:off x="96" y="1131"/>
              <a:ext cx="2064" cy="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4440" name="Group 8"/>
            <p:cNvGrpSpPr>
              <a:grpSpLocks/>
            </p:cNvGrpSpPr>
            <p:nvPr/>
          </p:nvGrpSpPr>
          <p:grpSpPr bwMode="auto">
            <a:xfrm>
              <a:off x="864" y="1179"/>
              <a:ext cx="864" cy="560"/>
              <a:chOff x="1008" y="1344"/>
              <a:chExt cx="1008" cy="672"/>
            </a:xfrm>
          </p:grpSpPr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008" y="1344"/>
                <a:ext cx="1008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42" name="Line 10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4443" name="Text Box 11"/>
            <p:cNvSpPr txBox="1">
              <a:spLocks noChangeArrowheads="1"/>
            </p:cNvSpPr>
            <p:nvPr/>
          </p:nvSpPr>
          <p:spPr bwMode="auto">
            <a:xfrm>
              <a:off x="967" y="1240"/>
              <a:ext cx="695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E</a:t>
              </a:r>
              <a:r>
                <a:rPr lang="en-US" altLang="zh-CN" sz="1800" baseline="-25000">
                  <a:ea typeface="宋体" pitchFamily="2" charset="-122"/>
                </a:rPr>
                <a:t>1</a:t>
              </a:r>
              <a:r>
                <a:rPr lang="zh-CN" altLang="en-US" sz="1800">
                  <a:ea typeface="宋体" pitchFamily="2" charset="-122"/>
                </a:rPr>
                <a:t>的代码</a:t>
              </a:r>
            </a:p>
          </p:txBody>
        </p:sp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955" y="1528"/>
              <a:ext cx="695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E</a:t>
              </a:r>
              <a:r>
                <a:rPr lang="en-US" altLang="zh-CN" sz="1800" baseline="-25000">
                  <a:ea typeface="宋体" pitchFamily="2" charset="-122"/>
                </a:rPr>
                <a:t>2</a:t>
              </a:r>
              <a:r>
                <a:rPr lang="zh-CN" altLang="en-US" sz="1800">
                  <a:ea typeface="宋体" pitchFamily="2" charset="-122"/>
                </a:rPr>
                <a:t>的代码</a:t>
              </a:r>
            </a:p>
          </p:txBody>
        </p:sp>
        <p:sp>
          <p:nvSpPr>
            <p:cNvPr id="274445" name="Arc 13"/>
            <p:cNvSpPr>
              <a:spLocks/>
            </p:cNvSpPr>
            <p:nvPr/>
          </p:nvSpPr>
          <p:spPr bwMode="auto">
            <a:xfrm flipH="1">
              <a:off x="624" y="1299"/>
              <a:ext cx="288" cy="4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46" name="Text Box 14"/>
            <p:cNvSpPr txBox="1">
              <a:spLocks noChangeArrowheads="1"/>
            </p:cNvSpPr>
            <p:nvPr/>
          </p:nvSpPr>
          <p:spPr bwMode="auto">
            <a:xfrm>
              <a:off x="439" y="1224"/>
              <a:ext cx="372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true</a:t>
              </a:r>
            </a:p>
          </p:txBody>
        </p:sp>
        <p:sp>
          <p:nvSpPr>
            <p:cNvPr id="274447" name="Text Box 15"/>
            <p:cNvSpPr txBox="1">
              <a:spLocks noChangeArrowheads="1"/>
            </p:cNvSpPr>
            <p:nvPr/>
          </p:nvSpPr>
          <p:spPr bwMode="auto">
            <a:xfrm>
              <a:off x="388" y="1762"/>
              <a:ext cx="54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E.true</a:t>
              </a:r>
            </a:p>
          </p:txBody>
        </p:sp>
        <p:sp>
          <p:nvSpPr>
            <p:cNvPr id="274448" name="Text Box 16"/>
            <p:cNvSpPr txBox="1">
              <a:spLocks noChangeArrowheads="1"/>
            </p:cNvSpPr>
            <p:nvPr/>
          </p:nvSpPr>
          <p:spPr bwMode="auto">
            <a:xfrm>
              <a:off x="1623" y="1762"/>
              <a:ext cx="573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E.false</a:t>
              </a:r>
            </a:p>
          </p:txBody>
        </p:sp>
        <p:sp>
          <p:nvSpPr>
            <p:cNvPr id="274449" name="Arc 17"/>
            <p:cNvSpPr>
              <a:spLocks/>
            </p:cNvSpPr>
            <p:nvPr/>
          </p:nvSpPr>
          <p:spPr bwMode="auto">
            <a:xfrm>
              <a:off x="1680" y="1380"/>
              <a:ext cx="144" cy="15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45"/>
                <a:gd name="T2" fmla="*/ 5279 w 21600"/>
                <a:gd name="T3" fmla="*/ 42545 h 42545"/>
                <a:gd name="T4" fmla="*/ 0 w 21600"/>
                <a:gd name="T5" fmla="*/ 21600 h 4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4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6"/>
                    <a:pt x="14874" y="40126"/>
                    <a:pt x="5278" y="42544"/>
                  </a:cubicBezTo>
                </a:path>
                <a:path w="21600" h="4254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6"/>
                    <a:pt x="14874" y="40126"/>
                    <a:pt x="5278" y="42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0" name="Text Box 18"/>
            <p:cNvSpPr txBox="1">
              <a:spLocks noChangeArrowheads="1"/>
            </p:cNvSpPr>
            <p:nvPr/>
          </p:nvSpPr>
          <p:spPr bwMode="auto">
            <a:xfrm>
              <a:off x="1724" y="1240"/>
              <a:ext cx="396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false</a:t>
              </a:r>
            </a:p>
          </p:txBody>
        </p:sp>
        <p:sp>
          <p:nvSpPr>
            <p:cNvPr id="274451" name="Arc 19"/>
            <p:cNvSpPr>
              <a:spLocks/>
            </p:cNvSpPr>
            <p:nvPr/>
          </p:nvSpPr>
          <p:spPr bwMode="auto">
            <a:xfrm flipH="1">
              <a:off x="684" y="1539"/>
              <a:ext cx="228" cy="2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528"/>
                <a:gd name="T1" fmla="*/ 0 h 21600"/>
                <a:gd name="T2" fmla="*/ 20528 w 20528"/>
                <a:gd name="T3" fmla="*/ 14879 h 21600"/>
                <a:gd name="T4" fmla="*/ 0 w 205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28" h="21600" fill="none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</a:path>
                <a:path w="20528" h="21600" stroke="0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2" name="Arc 20"/>
            <p:cNvSpPr>
              <a:spLocks/>
            </p:cNvSpPr>
            <p:nvPr/>
          </p:nvSpPr>
          <p:spPr bwMode="auto">
            <a:xfrm>
              <a:off x="1692" y="1579"/>
              <a:ext cx="228" cy="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528"/>
                <a:gd name="T1" fmla="*/ 0 h 21600"/>
                <a:gd name="T2" fmla="*/ 20528 w 20528"/>
                <a:gd name="T3" fmla="*/ 14879 h 21600"/>
                <a:gd name="T4" fmla="*/ 0 w 205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28" h="21600" fill="none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</a:path>
                <a:path w="20528" h="21600" stroke="0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3" name="Text Box 21"/>
            <p:cNvSpPr txBox="1">
              <a:spLocks noChangeArrowheads="1"/>
            </p:cNvSpPr>
            <p:nvPr/>
          </p:nvSpPr>
          <p:spPr bwMode="auto">
            <a:xfrm>
              <a:off x="620" y="1490"/>
              <a:ext cx="164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  <p:sp>
          <p:nvSpPr>
            <p:cNvPr id="274454" name="Text Box 22"/>
            <p:cNvSpPr txBox="1">
              <a:spLocks noChangeArrowheads="1"/>
            </p:cNvSpPr>
            <p:nvPr/>
          </p:nvSpPr>
          <p:spPr bwMode="auto">
            <a:xfrm>
              <a:off x="1808" y="1461"/>
              <a:ext cx="164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</a:t>
              </a:r>
            </a:p>
          </p:txBody>
        </p:sp>
        <p:sp>
          <p:nvSpPr>
            <p:cNvPr id="274455" name="Line 23"/>
            <p:cNvSpPr>
              <a:spLocks noChangeShapeType="1"/>
            </p:cNvSpPr>
            <p:nvPr/>
          </p:nvSpPr>
          <p:spPr bwMode="auto">
            <a:xfrm>
              <a:off x="576" y="1488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6" name="Text Box 24"/>
            <p:cNvSpPr txBox="1">
              <a:spLocks noChangeArrowheads="1"/>
            </p:cNvSpPr>
            <p:nvPr/>
          </p:nvSpPr>
          <p:spPr bwMode="auto">
            <a:xfrm>
              <a:off x="40" y="1385"/>
              <a:ext cx="576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E</a:t>
              </a:r>
              <a:r>
                <a:rPr lang="en-US" altLang="zh-CN" sz="1800" baseline="-25000">
                  <a:solidFill>
                    <a:srgbClr val="0000FF"/>
                  </a:solidFill>
                  <a:ea typeface="宋体" pitchFamily="2" charset="-122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.false</a:t>
              </a:r>
            </a:p>
          </p:txBody>
        </p:sp>
      </p:grpSp>
      <p:grpSp>
        <p:nvGrpSpPr>
          <p:cNvPr id="274457" name="Group 25"/>
          <p:cNvGrpSpPr>
            <a:grpSpLocks/>
          </p:cNvGrpSpPr>
          <p:nvPr/>
        </p:nvGrpSpPr>
        <p:grpSpPr bwMode="auto">
          <a:xfrm>
            <a:off x="349250" y="4419600"/>
            <a:ext cx="3384550" cy="1963738"/>
            <a:chOff x="220" y="2400"/>
            <a:chExt cx="2132" cy="816"/>
          </a:xfrm>
        </p:grpSpPr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288" y="2400"/>
              <a:ext cx="2064" cy="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008" y="2448"/>
              <a:ext cx="864" cy="560"/>
              <a:chOff x="1008" y="1344"/>
              <a:chExt cx="1008" cy="67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008" y="1344"/>
                <a:ext cx="1008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61" name="Line 29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4462" name="Text Box 30"/>
            <p:cNvSpPr txBox="1">
              <a:spLocks noChangeArrowheads="1"/>
            </p:cNvSpPr>
            <p:nvPr/>
          </p:nvSpPr>
          <p:spPr bwMode="auto">
            <a:xfrm>
              <a:off x="1111" y="2508"/>
              <a:ext cx="69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E</a:t>
              </a:r>
              <a:r>
                <a:rPr lang="en-US" altLang="zh-CN" sz="1800" baseline="-25000">
                  <a:ea typeface="宋体" pitchFamily="2" charset="-122"/>
                </a:rPr>
                <a:t>1</a:t>
              </a:r>
              <a:r>
                <a:rPr lang="zh-CN" altLang="en-US" sz="1800">
                  <a:ea typeface="宋体" pitchFamily="2" charset="-122"/>
                </a:rPr>
                <a:t>的代码</a:t>
              </a:r>
            </a:p>
          </p:txBody>
        </p:sp>
        <p:sp>
          <p:nvSpPr>
            <p:cNvPr id="274463" name="Text Box 31"/>
            <p:cNvSpPr txBox="1">
              <a:spLocks noChangeArrowheads="1"/>
            </p:cNvSpPr>
            <p:nvPr/>
          </p:nvSpPr>
          <p:spPr bwMode="auto">
            <a:xfrm>
              <a:off x="1099" y="2795"/>
              <a:ext cx="69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E</a:t>
              </a:r>
              <a:r>
                <a:rPr lang="en-US" altLang="zh-CN" sz="1800" baseline="-25000">
                  <a:ea typeface="宋体" pitchFamily="2" charset="-122"/>
                </a:rPr>
                <a:t>2</a:t>
              </a:r>
              <a:r>
                <a:rPr lang="zh-CN" altLang="en-US" sz="1800">
                  <a:ea typeface="宋体" pitchFamily="2" charset="-122"/>
                </a:rPr>
                <a:t>的代码</a:t>
              </a:r>
            </a:p>
          </p:txBody>
        </p:sp>
        <p:sp>
          <p:nvSpPr>
            <p:cNvPr id="274464" name="Arc 32"/>
            <p:cNvSpPr>
              <a:spLocks/>
            </p:cNvSpPr>
            <p:nvPr/>
          </p:nvSpPr>
          <p:spPr bwMode="auto">
            <a:xfrm flipH="1">
              <a:off x="768" y="2568"/>
              <a:ext cx="288" cy="2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63"/>
                <a:gd name="T2" fmla="*/ 3802 w 21600"/>
                <a:gd name="T3" fmla="*/ 42863 h 42863"/>
                <a:gd name="T4" fmla="*/ 0 w 21600"/>
                <a:gd name="T5" fmla="*/ 21600 h 42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6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62"/>
                    <a:pt x="14101" y="41021"/>
                    <a:pt x="3801" y="42862"/>
                  </a:cubicBezTo>
                </a:path>
                <a:path w="21600" h="4286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062"/>
                    <a:pt x="14101" y="41021"/>
                    <a:pt x="3801" y="428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65" name="Text Box 33"/>
            <p:cNvSpPr txBox="1">
              <a:spLocks noChangeArrowheads="1"/>
            </p:cNvSpPr>
            <p:nvPr/>
          </p:nvSpPr>
          <p:spPr bwMode="auto">
            <a:xfrm>
              <a:off x="583" y="2491"/>
              <a:ext cx="37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true</a:t>
              </a:r>
            </a:p>
          </p:txBody>
        </p:sp>
        <p:sp>
          <p:nvSpPr>
            <p:cNvPr id="274466" name="Text Box 34"/>
            <p:cNvSpPr txBox="1">
              <a:spLocks noChangeArrowheads="1"/>
            </p:cNvSpPr>
            <p:nvPr/>
          </p:nvSpPr>
          <p:spPr bwMode="auto">
            <a:xfrm>
              <a:off x="532" y="3029"/>
              <a:ext cx="54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E.true</a:t>
              </a:r>
            </a:p>
          </p:txBody>
        </p:sp>
        <p:sp>
          <p:nvSpPr>
            <p:cNvPr id="274467" name="Text Box 35"/>
            <p:cNvSpPr txBox="1">
              <a:spLocks noChangeArrowheads="1"/>
            </p:cNvSpPr>
            <p:nvPr/>
          </p:nvSpPr>
          <p:spPr bwMode="auto">
            <a:xfrm>
              <a:off x="1767" y="3029"/>
              <a:ext cx="57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E.false</a:t>
              </a:r>
            </a:p>
          </p:txBody>
        </p:sp>
        <p:sp>
          <p:nvSpPr>
            <p:cNvPr id="274468" name="Arc 36"/>
            <p:cNvSpPr>
              <a:spLocks/>
            </p:cNvSpPr>
            <p:nvPr/>
          </p:nvSpPr>
          <p:spPr bwMode="auto">
            <a:xfrm>
              <a:off x="1824" y="2650"/>
              <a:ext cx="334" cy="3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490"/>
                <a:gd name="T1" fmla="*/ 0 h 21600"/>
                <a:gd name="T2" fmla="*/ 21490 w 21490"/>
                <a:gd name="T3" fmla="*/ 19425 h 21600"/>
                <a:gd name="T4" fmla="*/ 0 w 214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90" h="21600" fill="none" extrusionOk="0">
                  <a:moveTo>
                    <a:pt x="-1" y="0"/>
                  </a:moveTo>
                  <a:cubicBezTo>
                    <a:pt x="11087" y="0"/>
                    <a:pt x="20373" y="8394"/>
                    <a:pt x="21490" y="19424"/>
                  </a:cubicBezTo>
                </a:path>
                <a:path w="21490" h="21600" stroke="0" extrusionOk="0">
                  <a:moveTo>
                    <a:pt x="-1" y="0"/>
                  </a:moveTo>
                  <a:cubicBezTo>
                    <a:pt x="11087" y="0"/>
                    <a:pt x="20373" y="8394"/>
                    <a:pt x="21490" y="194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1868" y="2508"/>
              <a:ext cx="39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false</a:t>
              </a:r>
            </a:p>
          </p:txBody>
        </p:sp>
        <p:sp>
          <p:nvSpPr>
            <p:cNvPr id="274470" name="Arc 38"/>
            <p:cNvSpPr>
              <a:spLocks/>
            </p:cNvSpPr>
            <p:nvPr/>
          </p:nvSpPr>
          <p:spPr bwMode="auto">
            <a:xfrm flipH="1">
              <a:off x="828" y="2808"/>
              <a:ext cx="228" cy="2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528"/>
                <a:gd name="T1" fmla="*/ 0 h 21600"/>
                <a:gd name="T2" fmla="*/ 20528 w 20528"/>
                <a:gd name="T3" fmla="*/ 14879 h 21600"/>
                <a:gd name="T4" fmla="*/ 0 w 205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28" h="21600" fill="none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</a:path>
                <a:path w="20528" h="21600" stroke="0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71" name="Arc 39"/>
            <p:cNvSpPr>
              <a:spLocks/>
            </p:cNvSpPr>
            <p:nvPr/>
          </p:nvSpPr>
          <p:spPr bwMode="auto">
            <a:xfrm>
              <a:off x="1836" y="2848"/>
              <a:ext cx="228" cy="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528"/>
                <a:gd name="T1" fmla="*/ 0 h 21600"/>
                <a:gd name="T2" fmla="*/ 20528 w 20528"/>
                <a:gd name="T3" fmla="*/ 14879 h 21600"/>
                <a:gd name="T4" fmla="*/ 0 w 205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28" h="21600" fill="none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</a:path>
                <a:path w="20528" h="21600" stroke="0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72" name="Text Box 40"/>
            <p:cNvSpPr txBox="1">
              <a:spLocks noChangeArrowheads="1"/>
            </p:cNvSpPr>
            <p:nvPr/>
          </p:nvSpPr>
          <p:spPr bwMode="auto">
            <a:xfrm>
              <a:off x="716" y="2784"/>
              <a:ext cx="16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t</a:t>
              </a:r>
            </a:p>
          </p:txBody>
        </p:sp>
        <p:sp>
          <p:nvSpPr>
            <p:cNvPr id="274473" name="Text Box 41"/>
            <p:cNvSpPr txBox="1">
              <a:spLocks noChangeArrowheads="1"/>
            </p:cNvSpPr>
            <p:nvPr/>
          </p:nvSpPr>
          <p:spPr bwMode="auto">
            <a:xfrm>
              <a:off x="1920" y="2727"/>
              <a:ext cx="1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</a:t>
              </a:r>
            </a:p>
          </p:txBody>
        </p:sp>
        <p:sp>
          <p:nvSpPr>
            <p:cNvPr id="274474" name="Text Box 42"/>
            <p:cNvSpPr txBox="1">
              <a:spLocks noChangeArrowheads="1"/>
            </p:cNvSpPr>
            <p:nvPr/>
          </p:nvSpPr>
          <p:spPr bwMode="auto">
            <a:xfrm>
              <a:off x="220" y="2679"/>
              <a:ext cx="55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E</a:t>
              </a:r>
              <a:r>
                <a:rPr lang="en-US" altLang="zh-CN" sz="1800" baseline="-25000">
                  <a:solidFill>
                    <a:srgbClr val="0000FF"/>
                  </a:solidFill>
                  <a:ea typeface="宋体" pitchFamily="2" charset="-122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.true</a:t>
              </a:r>
            </a:p>
          </p:txBody>
        </p:sp>
        <p:sp>
          <p:nvSpPr>
            <p:cNvPr id="274475" name="Line 43"/>
            <p:cNvSpPr>
              <a:spLocks noChangeShapeType="1"/>
            </p:cNvSpPr>
            <p:nvPr/>
          </p:nvSpPr>
          <p:spPr bwMode="auto">
            <a:xfrm>
              <a:off x="720" y="2784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4477" name="Text Box 45"/>
          <p:cNvSpPr txBox="1">
            <a:spLocks noChangeArrowheads="1"/>
          </p:cNvSpPr>
          <p:nvPr/>
        </p:nvSpPr>
        <p:spPr bwMode="auto">
          <a:xfrm>
            <a:off x="4395788" y="1158875"/>
            <a:ext cx="164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E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 not </a:t>
            </a:r>
            <a:r>
              <a:rPr lang="en-US" altLang="zh-CN">
                <a:ea typeface="宋体" pitchFamily="2" charset="-122"/>
              </a:rPr>
              <a:t>E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grpSp>
        <p:nvGrpSpPr>
          <p:cNvPr id="274478" name="Group 46"/>
          <p:cNvGrpSpPr>
            <a:grpSpLocks/>
          </p:cNvGrpSpPr>
          <p:nvPr/>
        </p:nvGrpSpPr>
        <p:grpSpPr bwMode="auto">
          <a:xfrm>
            <a:off x="4167188" y="1643063"/>
            <a:ext cx="3276600" cy="1020762"/>
            <a:chOff x="2112" y="3435"/>
            <a:chExt cx="2064" cy="549"/>
          </a:xfrm>
        </p:grpSpPr>
        <p:sp>
          <p:nvSpPr>
            <p:cNvPr id="274479" name="Rectangle 47"/>
            <p:cNvSpPr>
              <a:spLocks noChangeArrowheads="1"/>
            </p:cNvSpPr>
            <p:nvPr/>
          </p:nvSpPr>
          <p:spPr bwMode="auto">
            <a:xfrm>
              <a:off x="2112" y="3435"/>
              <a:ext cx="2064" cy="5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80" name="Rectangle 48"/>
            <p:cNvSpPr>
              <a:spLocks noChangeArrowheads="1"/>
            </p:cNvSpPr>
            <p:nvPr/>
          </p:nvSpPr>
          <p:spPr bwMode="auto">
            <a:xfrm>
              <a:off x="2832" y="3483"/>
              <a:ext cx="864" cy="2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81" name="Text Box 49"/>
            <p:cNvSpPr txBox="1">
              <a:spLocks noChangeArrowheads="1"/>
            </p:cNvSpPr>
            <p:nvPr/>
          </p:nvSpPr>
          <p:spPr bwMode="auto">
            <a:xfrm>
              <a:off x="2935" y="3521"/>
              <a:ext cx="69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E</a:t>
              </a:r>
              <a:r>
                <a:rPr lang="en-US" altLang="zh-CN" sz="1800" baseline="-25000">
                  <a:ea typeface="宋体" pitchFamily="2" charset="-122"/>
                </a:rPr>
                <a:t>1</a:t>
              </a:r>
              <a:r>
                <a:rPr lang="zh-CN" altLang="en-US" sz="1800">
                  <a:ea typeface="宋体" pitchFamily="2" charset="-122"/>
                </a:rPr>
                <a:t>的代码</a:t>
              </a:r>
            </a:p>
          </p:txBody>
        </p:sp>
        <p:sp>
          <p:nvSpPr>
            <p:cNvPr id="274482" name="Text Box 50"/>
            <p:cNvSpPr txBox="1">
              <a:spLocks noChangeArrowheads="1"/>
            </p:cNvSpPr>
            <p:nvPr/>
          </p:nvSpPr>
          <p:spPr bwMode="auto">
            <a:xfrm>
              <a:off x="2407" y="3504"/>
              <a:ext cx="37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true</a:t>
              </a:r>
            </a:p>
          </p:txBody>
        </p:sp>
        <p:sp>
          <p:nvSpPr>
            <p:cNvPr id="274483" name="Text Box 51"/>
            <p:cNvSpPr txBox="1">
              <a:spLocks noChangeArrowheads="1"/>
            </p:cNvSpPr>
            <p:nvPr/>
          </p:nvSpPr>
          <p:spPr bwMode="auto">
            <a:xfrm>
              <a:off x="2343" y="3762"/>
              <a:ext cx="5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E.false</a:t>
              </a:r>
            </a:p>
          </p:txBody>
        </p:sp>
        <p:sp>
          <p:nvSpPr>
            <p:cNvPr id="274484" name="Text Box 52"/>
            <p:cNvSpPr txBox="1">
              <a:spLocks noChangeArrowheads="1"/>
            </p:cNvSpPr>
            <p:nvPr/>
          </p:nvSpPr>
          <p:spPr bwMode="auto">
            <a:xfrm>
              <a:off x="3605" y="3752"/>
              <a:ext cx="5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E.true</a:t>
              </a:r>
            </a:p>
          </p:txBody>
        </p:sp>
        <p:sp>
          <p:nvSpPr>
            <p:cNvPr id="274485" name="Arc 53"/>
            <p:cNvSpPr>
              <a:spLocks/>
            </p:cNvSpPr>
            <p:nvPr/>
          </p:nvSpPr>
          <p:spPr bwMode="auto">
            <a:xfrm>
              <a:off x="3648" y="3649"/>
              <a:ext cx="240" cy="1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688"/>
                <a:gd name="T1" fmla="*/ 0 h 21600"/>
                <a:gd name="T2" fmla="*/ 20688 w 20688"/>
                <a:gd name="T3" fmla="*/ 15389 h 21600"/>
                <a:gd name="T4" fmla="*/ 0 w 206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88" h="21600" fill="none" extrusionOk="0">
                  <a:moveTo>
                    <a:pt x="-1" y="0"/>
                  </a:moveTo>
                  <a:cubicBezTo>
                    <a:pt x="9537" y="0"/>
                    <a:pt x="17945" y="6254"/>
                    <a:pt x="20687" y="15389"/>
                  </a:cubicBezTo>
                </a:path>
                <a:path w="20688" h="21600" stroke="0" extrusionOk="0">
                  <a:moveTo>
                    <a:pt x="-1" y="0"/>
                  </a:moveTo>
                  <a:cubicBezTo>
                    <a:pt x="9537" y="0"/>
                    <a:pt x="17945" y="6254"/>
                    <a:pt x="20687" y="1538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86" name="Text Box 54"/>
            <p:cNvSpPr txBox="1">
              <a:spLocks noChangeArrowheads="1"/>
            </p:cNvSpPr>
            <p:nvPr/>
          </p:nvSpPr>
          <p:spPr bwMode="auto">
            <a:xfrm>
              <a:off x="3740" y="3473"/>
              <a:ext cx="39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false</a:t>
              </a:r>
            </a:p>
          </p:txBody>
        </p:sp>
        <p:sp>
          <p:nvSpPr>
            <p:cNvPr id="274487" name="Arc 55"/>
            <p:cNvSpPr>
              <a:spLocks/>
            </p:cNvSpPr>
            <p:nvPr/>
          </p:nvSpPr>
          <p:spPr bwMode="auto">
            <a:xfrm flipH="1">
              <a:off x="2652" y="3600"/>
              <a:ext cx="228" cy="2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528"/>
                <a:gd name="T1" fmla="*/ 0 h 21600"/>
                <a:gd name="T2" fmla="*/ 20528 w 20528"/>
                <a:gd name="T3" fmla="*/ 14879 h 21600"/>
                <a:gd name="T4" fmla="*/ 0 w 205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28" h="21600" fill="none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</a:path>
                <a:path w="20528" h="21600" stroke="0" extrusionOk="0">
                  <a:moveTo>
                    <a:pt x="-1" y="0"/>
                  </a:moveTo>
                  <a:cubicBezTo>
                    <a:pt x="9339" y="0"/>
                    <a:pt x="17621" y="6002"/>
                    <a:pt x="20527" y="1487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4488" name="Text Box 56"/>
          <p:cNvSpPr txBox="1">
            <a:spLocks noChangeArrowheads="1"/>
          </p:cNvSpPr>
          <p:nvPr/>
        </p:nvSpPr>
        <p:spPr bwMode="auto">
          <a:xfrm>
            <a:off x="4271964" y="38862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pitchFamily="2" charset="-122"/>
              </a:rPr>
              <a:t> id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relop</a:t>
            </a:r>
            <a:r>
              <a:rPr lang="en-US" altLang="zh-CN" dirty="0">
                <a:ea typeface="宋体" pitchFamily="2" charset="-122"/>
              </a:rPr>
              <a:t> id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74490" name="Rectangle 58"/>
          <p:cNvSpPr>
            <a:spLocks noChangeArrowheads="1"/>
          </p:cNvSpPr>
          <p:nvPr/>
        </p:nvSpPr>
        <p:spPr bwMode="auto">
          <a:xfrm>
            <a:off x="3941763" y="4419110"/>
            <a:ext cx="4995862" cy="13493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id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</a:rPr>
              <a:t>.entry  </a:t>
            </a:r>
            <a:r>
              <a:rPr lang="en-US" altLang="zh-CN" sz="2000" dirty="0" err="1">
                <a:solidFill>
                  <a:srgbClr val="0000FF"/>
                </a:solidFill>
              </a:rPr>
              <a:t>relop.op</a:t>
            </a: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</a:rPr>
              <a:t>id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</a:rPr>
              <a:t>.entry  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z="2000" dirty="0" err="1">
                <a:solidFill>
                  <a:srgbClr val="0000FF"/>
                </a:solidFill>
              </a:rPr>
              <a:t>goto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E.true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z="2000" dirty="0" err="1">
                <a:solidFill>
                  <a:srgbClr val="0000FF"/>
                </a:solidFill>
              </a:rPr>
              <a:t>goto</a:t>
            </a:r>
            <a:r>
              <a:rPr lang="en-US" altLang="zh-CN" sz="2000" dirty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E.false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7" grpId="0" autoUpdateAnimBg="0"/>
      <p:bldP spid="274477" grpId="0"/>
      <p:bldP spid="274488" grpId="0" autoUpdateAnimBg="0"/>
      <p:bldP spid="2744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D7E46-CF37-4539-AD57-A3DBECE8239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530" y="76200"/>
            <a:ext cx="8604033" cy="1524000"/>
          </a:xfrm>
        </p:spPr>
        <p:txBody>
          <a:bodyPr/>
          <a:lstStyle/>
          <a:p>
            <a:r>
              <a:rPr lang="zh-CN" altLang="en-US" sz="3600" dirty="0" smtClean="0">
                <a:latin typeface="Verdana" pitchFamily="34" charset="0"/>
              </a:rPr>
              <a:t>例：</a:t>
            </a:r>
            <a:r>
              <a:rPr lang="en-US" altLang="zh-CN" sz="3600" dirty="0" smtClean="0">
                <a:latin typeface="Verdana" pitchFamily="34" charset="0"/>
              </a:rPr>
              <a:t>a&gt;b and c&gt;d or e&lt;f</a:t>
            </a:r>
            <a:br>
              <a:rPr lang="en-US" altLang="zh-CN" sz="3600" dirty="0" smtClean="0">
                <a:latin typeface="Verdana" pitchFamily="34" charset="0"/>
              </a:rPr>
            </a:br>
            <a:r>
              <a:rPr lang="en-US" altLang="zh-CN" sz="3600" dirty="0" smtClean="0">
                <a:latin typeface="Verdana" pitchFamily="34" charset="0"/>
              </a:rPr>
              <a:t>      </a:t>
            </a:r>
            <a:r>
              <a:rPr lang="zh-CN" altLang="en-US" sz="3600" dirty="0" smtClean="0">
                <a:latin typeface="Verdana" pitchFamily="34" charset="0"/>
              </a:rPr>
              <a:t>的代码结构及三地址语句</a:t>
            </a:r>
            <a:endParaRPr lang="en-US" altLang="zh-CN" sz="3600" dirty="0">
              <a:latin typeface="Verdana" pitchFamily="34" charset="0"/>
            </a:endParaRPr>
          </a:p>
        </p:txBody>
      </p:sp>
      <p:grpSp>
        <p:nvGrpSpPr>
          <p:cNvPr id="276487" name="Group 7"/>
          <p:cNvGrpSpPr>
            <a:grpSpLocks/>
          </p:cNvGrpSpPr>
          <p:nvPr/>
        </p:nvGrpSpPr>
        <p:grpSpPr bwMode="auto">
          <a:xfrm>
            <a:off x="1905000" y="2192353"/>
            <a:ext cx="1905000" cy="1465263"/>
            <a:chOff x="1200" y="1093"/>
            <a:chExt cx="1200" cy="923"/>
          </a:xfrm>
        </p:grpSpPr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1248" y="1093"/>
              <a:ext cx="1104" cy="86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>
              <a:off x="1200" y="201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483" name="Group 3"/>
          <p:cNvGrpSpPr>
            <a:grpSpLocks/>
          </p:cNvGrpSpPr>
          <p:nvPr/>
        </p:nvGrpSpPr>
        <p:grpSpPr bwMode="auto">
          <a:xfrm>
            <a:off x="1905000" y="2133600"/>
            <a:ext cx="1905000" cy="2286000"/>
            <a:chOff x="864" y="1104"/>
            <a:chExt cx="1200" cy="1440"/>
          </a:xfrm>
          <a:noFill/>
        </p:grpSpPr>
        <p:sp>
          <p:nvSpPr>
            <p:cNvPr id="276484" name="Rectangle 4"/>
            <p:cNvSpPr>
              <a:spLocks noChangeArrowheads="1"/>
            </p:cNvSpPr>
            <p:nvPr/>
          </p:nvSpPr>
          <p:spPr bwMode="auto">
            <a:xfrm>
              <a:off x="864" y="1104"/>
              <a:ext cx="1200" cy="14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86" name="Line 6"/>
            <p:cNvSpPr>
              <a:spLocks noChangeShapeType="1"/>
            </p:cNvSpPr>
            <p:nvPr/>
          </p:nvSpPr>
          <p:spPr bwMode="auto">
            <a:xfrm>
              <a:off x="864" y="2064"/>
              <a:ext cx="12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85" name="Line 5"/>
            <p:cNvSpPr>
              <a:spLocks noChangeShapeType="1"/>
            </p:cNvSpPr>
            <p:nvPr/>
          </p:nvSpPr>
          <p:spPr bwMode="auto">
            <a:xfrm>
              <a:off x="864" y="1584"/>
              <a:ext cx="12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2072461" y="2283768"/>
            <a:ext cx="1612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&gt;b</a:t>
            </a:r>
            <a:r>
              <a:rPr lang="zh-CN" altLang="zh-CN" dirty="0">
                <a:ea typeface="宋体" pitchFamily="2" charset="-122"/>
              </a:rPr>
              <a:t>的代码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2039209" y="3045768"/>
            <a:ext cx="1595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>c</a:t>
            </a:r>
            <a:r>
              <a:rPr lang="en-US" altLang="zh-CN" dirty="0" smtClean="0">
                <a:ea typeface="宋体" pitchFamily="2" charset="-122"/>
              </a:rPr>
              <a:t>&gt;d</a:t>
            </a:r>
            <a:r>
              <a:rPr lang="zh-CN" altLang="zh-CN" dirty="0">
                <a:ea typeface="宋体" pitchFamily="2" charset="-122"/>
              </a:rPr>
              <a:t>的代码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2079625" y="3733800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e&lt;f</a:t>
            </a:r>
            <a:r>
              <a:rPr lang="zh-CN" altLang="zh-CN">
                <a:ea typeface="宋体" pitchFamily="2" charset="-122"/>
              </a:rPr>
              <a:t>的代码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838200" y="4572000"/>
            <a:ext cx="393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Ltrue</a:t>
            </a:r>
            <a:r>
              <a:rPr lang="en-US" altLang="zh-CN" dirty="0">
                <a:ea typeface="宋体" pitchFamily="2" charset="-122"/>
              </a:rPr>
              <a:t>                             </a:t>
            </a:r>
            <a:r>
              <a:rPr lang="en-US" altLang="zh-CN" dirty="0" err="1">
                <a:ea typeface="宋体" pitchFamily="2" charset="-122"/>
              </a:rPr>
              <a:t>Lfalse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76494" name="Group 14"/>
          <p:cNvGrpSpPr>
            <a:grpSpLocks/>
          </p:cNvGrpSpPr>
          <p:nvPr/>
        </p:nvGrpSpPr>
        <p:grpSpPr bwMode="auto">
          <a:xfrm>
            <a:off x="1196975" y="3069412"/>
            <a:ext cx="784225" cy="1502588"/>
            <a:chOff x="754" y="997"/>
            <a:chExt cx="494" cy="1595"/>
          </a:xfrm>
        </p:grpSpPr>
        <p:sp>
          <p:nvSpPr>
            <p:cNvPr id="276495" name="Arc 15"/>
            <p:cNvSpPr>
              <a:spLocks/>
            </p:cNvSpPr>
            <p:nvPr/>
          </p:nvSpPr>
          <p:spPr bwMode="auto">
            <a:xfrm flipH="1">
              <a:off x="754" y="1247"/>
              <a:ext cx="494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984"/>
                <a:gd name="T2" fmla="*/ 21556 w 21600"/>
                <a:gd name="T3" fmla="*/ 22984 h 22984"/>
                <a:gd name="T4" fmla="*/ 0 w 21600"/>
                <a:gd name="T5" fmla="*/ 21600 h 22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9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61"/>
                    <a:pt x="21585" y="22523"/>
                    <a:pt x="21555" y="22983"/>
                  </a:cubicBezTo>
                </a:path>
                <a:path w="21600" h="229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61"/>
                    <a:pt x="21585" y="22523"/>
                    <a:pt x="21555" y="2298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6" name="Text Box 16"/>
            <p:cNvSpPr txBox="1">
              <a:spLocks noChangeArrowheads="1"/>
            </p:cNvSpPr>
            <p:nvPr/>
          </p:nvSpPr>
          <p:spPr bwMode="auto">
            <a:xfrm>
              <a:off x="930" y="997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276497" name="Group 17"/>
          <p:cNvGrpSpPr>
            <a:grpSpLocks/>
          </p:cNvGrpSpPr>
          <p:nvPr/>
        </p:nvGrpSpPr>
        <p:grpSpPr bwMode="auto">
          <a:xfrm>
            <a:off x="1476375" y="2020094"/>
            <a:ext cx="504825" cy="992188"/>
            <a:chOff x="930" y="1440"/>
            <a:chExt cx="318" cy="625"/>
          </a:xfrm>
        </p:grpSpPr>
        <p:sp>
          <p:nvSpPr>
            <p:cNvPr id="276498" name="Arc 18"/>
            <p:cNvSpPr>
              <a:spLocks/>
            </p:cNvSpPr>
            <p:nvPr/>
          </p:nvSpPr>
          <p:spPr bwMode="auto">
            <a:xfrm flipH="1">
              <a:off x="1020" y="1680"/>
              <a:ext cx="228" cy="3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982"/>
                <a:gd name="T2" fmla="*/ 3060 w 21600"/>
                <a:gd name="T3" fmla="*/ 42982 h 42982"/>
                <a:gd name="T4" fmla="*/ 0 w 21600"/>
                <a:gd name="T5" fmla="*/ 21600 h 42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98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347"/>
                    <a:pt x="13698" y="41459"/>
                    <a:pt x="3060" y="42982"/>
                  </a:cubicBezTo>
                </a:path>
                <a:path w="21600" h="4298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347"/>
                    <a:pt x="13698" y="41459"/>
                    <a:pt x="3060" y="4298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9" name="Text Box 19"/>
            <p:cNvSpPr txBox="1">
              <a:spLocks noChangeArrowheads="1"/>
            </p:cNvSpPr>
            <p:nvPr/>
          </p:nvSpPr>
          <p:spPr bwMode="auto">
            <a:xfrm>
              <a:off x="930" y="144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276500" name="Group 20"/>
          <p:cNvGrpSpPr>
            <a:grpSpLocks/>
          </p:cNvGrpSpPr>
          <p:nvPr/>
        </p:nvGrpSpPr>
        <p:grpSpPr bwMode="auto">
          <a:xfrm>
            <a:off x="1447800" y="3657600"/>
            <a:ext cx="533400" cy="914400"/>
            <a:chOff x="912" y="2016"/>
            <a:chExt cx="336" cy="576"/>
          </a:xfrm>
        </p:grpSpPr>
        <p:sp>
          <p:nvSpPr>
            <p:cNvPr id="276501" name="Arc 21"/>
            <p:cNvSpPr>
              <a:spLocks/>
            </p:cNvSpPr>
            <p:nvPr/>
          </p:nvSpPr>
          <p:spPr bwMode="auto">
            <a:xfrm flipH="1">
              <a:off x="912" y="2208"/>
              <a:ext cx="33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984"/>
                <a:gd name="T2" fmla="*/ 21556 w 21600"/>
                <a:gd name="T3" fmla="*/ 22984 h 22984"/>
                <a:gd name="T4" fmla="*/ 0 w 21600"/>
                <a:gd name="T5" fmla="*/ 21600 h 22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9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61"/>
                    <a:pt x="21585" y="22523"/>
                    <a:pt x="21555" y="22983"/>
                  </a:cubicBezTo>
                </a:path>
                <a:path w="21600" h="229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061"/>
                    <a:pt x="21585" y="22523"/>
                    <a:pt x="21555" y="2298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930" y="201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276503" name="Group 23"/>
          <p:cNvGrpSpPr>
            <a:grpSpLocks/>
          </p:cNvGrpSpPr>
          <p:nvPr/>
        </p:nvGrpSpPr>
        <p:grpSpPr bwMode="auto">
          <a:xfrm>
            <a:off x="3643315" y="2124075"/>
            <a:ext cx="703263" cy="1622426"/>
            <a:chOff x="2295" y="1050"/>
            <a:chExt cx="443" cy="1022"/>
          </a:xfrm>
        </p:grpSpPr>
        <p:sp>
          <p:nvSpPr>
            <p:cNvPr id="276504" name="Arc 24"/>
            <p:cNvSpPr>
              <a:spLocks/>
            </p:cNvSpPr>
            <p:nvPr/>
          </p:nvSpPr>
          <p:spPr bwMode="auto">
            <a:xfrm>
              <a:off x="2295" y="1305"/>
              <a:ext cx="443" cy="7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655"/>
                <a:gd name="T2" fmla="*/ 4820 w 21600"/>
                <a:gd name="T3" fmla="*/ 42655 h 42655"/>
                <a:gd name="T4" fmla="*/ 0 w 21600"/>
                <a:gd name="T5" fmla="*/ 21600 h 42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65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672"/>
                    <a:pt x="14638" y="40407"/>
                    <a:pt x="4820" y="42655"/>
                  </a:cubicBezTo>
                </a:path>
                <a:path w="21600" h="4265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672"/>
                    <a:pt x="14638" y="40407"/>
                    <a:pt x="4820" y="4265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2398" y="105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ea typeface="宋体" pitchFamily="2" charset="-122"/>
                </a:rPr>
                <a:t>f</a:t>
              </a:r>
            </a:p>
          </p:txBody>
        </p:sp>
      </p:grpSp>
      <p:grpSp>
        <p:nvGrpSpPr>
          <p:cNvPr id="276509" name="Group 29"/>
          <p:cNvGrpSpPr>
            <a:grpSpLocks/>
          </p:cNvGrpSpPr>
          <p:nvPr/>
        </p:nvGrpSpPr>
        <p:grpSpPr bwMode="auto">
          <a:xfrm>
            <a:off x="3810000" y="3733800"/>
            <a:ext cx="457200" cy="762000"/>
            <a:chOff x="2400" y="2064"/>
            <a:chExt cx="288" cy="480"/>
          </a:xfrm>
        </p:grpSpPr>
        <p:sp>
          <p:nvSpPr>
            <p:cNvPr id="276510" name="Arc 30"/>
            <p:cNvSpPr>
              <a:spLocks/>
            </p:cNvSpPr>
            <p:nvPr/>
          </p:nvSpPr>
          <p:spPr bwMode="auto">
            <a:xfrm>
              <a:off x="2400" y="2261"/>
              <a:ext cx="240" cy="2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213"/>
                <a:gd name="T2" fmla="*/ 21591 w 21600"/>
                <a:gd name="T3" fmla="*/ 22213 h 22213"/>
                <a:gd name="T4" fmla="*/ 0 w 21600"/>
                <a:gd name="T5" fmla="*/ 21600 h 2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21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04"/>
                    <a:pt x="21597" y="22008"/>
                    <a:pt x="21591" y="22213"/>
                  </a:cubicBezTo>
                </a:path>
                <a:path w="21600" h="2221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04"/>
                    <a:pt x="21597" y="22008"/>
                    <a:pt x="21591" y="2221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11" name="Text Box 31"/>
            <p:cNvSpPr txBox="1">
              <a:spLocks noChangeArrowheads="1"/>
            </p:cNvSpPr>
            <p:nvPr/>
          </p:nvSpPr>
          <p:spPr bwMode="auto">
            <a:xfrm>
              <a:off x="2508" y="2064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</p:grpSp>
      <p:sp>
        <p:nvSpPr>
          <p:cNvPr id="276512" name="Line 32"/>
          <p:cNvSpPr>
            <a:spLocks noChangeShapeType="1"/>
          </p:cNvSpPr>
          <p:nvPr/>
        </p:nvSpPr>
        <p:spPr bwMode="auto">
          <a:xfrm>
            <a:off x="990600" y="30480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3" name="Line 33"/>
          <p:cNvSpPr>
            <a:spLocks noChangeShapeType="1"/>
          </p:cNvSpPr>
          <p:nvPr/>
        </p:nvSpPr>
        <p:spPr bwMode="auto">
          <a:xfrm>
            <a:off x="990600" y="374046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4" name="Text Box 34"/>
          <p:cNvSpPr txBox="1">
            <a:spLocks noChangeArrowheads="1"/>
          </p:cNvSpPr>
          <p:nvPr/>
        </p:nvSpPr>
        <p:spPr bwMode="auto">
          <a:xfrm>
            <a:off x="587375" y="2819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L</a:t>
            </a:r>
            <a:r>
              <a:rPr lang="en-US" altLang="zh-CN" baseline="-25000">
                <a:solidFill>
                  <a:srgbClr val="0000FF"/>
                </a:solidFill>
                <a:ea typeface="宋体" pitchFamily="2" charset="-122"/>
              </a:rPr>
              <a:t>1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76515" name="Text Box 35"/>
          <p:cNvSpPr txBox="1">
            <a:spLocks noChangeArrowheads="1"/>
          </p:cNvSpPr>
          <p:nvPr/>
        </p:nvSpPr>
        <p:spPr bwMode="auto">
          <a:xfrm>
            <a:off x="587375" y="351186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L</a:t>
            </a:r>
            <a:r>
              <a:rPr lang="en-US" altLang="zh-CN" baseline="-25000">
                <a:solidFill>
                  <a:srgbClr val="0000FF"/>
                </a:solidFill>
                <a:ea typeface="宋体" pitchFamily="2" charset="-122"/>
              </a:rPr>
              <a:t>2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76516" name="Text Box 36"/>
          <p:cNvSpPr txBox="1">
            <a:spLocks noChangeArrowheads="1"/>
          </p:cNvSpPr>
          <p:nvPr/>
        </p:nvSpPr>
        <p:spPr bwMode="auto">
          <a:xfrm>
            <a:off x="5470525" y="1979889"/>
            <a:ext cx="3180679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        if  </a:t>
            </a:r>
            <a:r>
              <a:rPr lang="en-US" altLang="zh-CN" dirty="0" smtClean="0">
                <a:ea typeface="宋体" pitchFamily="2" charset="-122"/>
              </a:rPr>
              <a:t>a&gt;b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 smtClean="0">
                <a:ea typeface="宋体" pitchFamily="2" charset="-122"/>
              </a:rPr>
              <a:t>L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endParaRPr lang="en-US" altLang="zh-CN" baseline="-25000" dirty="0"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L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L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:  if  </a:t>
            </a:r>
            <a:r>
              <a:rPr lang="en-US" altLang="zh-CN" dirty="0" smtClean="0">
                <a:ea typeface="宋体" pitchFamily="2" charset="-122"/>
              </a:rPr>
              <a:t>c&gt;d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 err="1" smtClean="0">
                <a:ea typeface="宋体" pitchFamily="2" charset="-122"/>
              </a:rPr>
              <a:t>Ltrue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L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endParaRPr lang="en-US" altLang="zh-CN" baseline="-25000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L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:  if  e&lt;f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 err="1">
                <a:ea typeface="宋体" pitchFamily="2" charset="-122"/>
              </a:rPr>
              <a:t>Ltrue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Lfalse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38" name="Group 23"/>
          <p:cNvGrpSpPr>
            <a:grpSpLocks/>
          </p:cNvGrpSpPr>
          <p:nvPr/>
        </p:nvGrpSpPr>
        <p:grpSpPr bwMode="auto">
          <a:xfrm>
            <a:off x="3732780" y="2753925"/>
            <a:ext cx="371475" cy="979488"/>
            <a:chOff x="2352" y="1050"/>
            <a:chExt cx="234" cy="617"/>
          </a:xfrm>
        </p:grpSpPr>
        <p:sp>
          <p:nvSpPr>
            <p:cNvPr id="39" name="Arc 24"/>
            <p:cNvSpPr>
              <a:spLocks/>
            </p:cNvSpPr>
            <p:nvPr/>
          </p:nvSpPr>
          <p:spPr bwMode="auto">
            <a:xfrm>
              <a:off x="2352" y="1297"/>
              <a:ext cx="234" cy="3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655"/>
                <a:gd name="T2" fmla="*/ 4820 w 21600"/>
                <a:gd name="T3" fmla="*/ 42655 h 42655"/>
                <a:gd name="T4" fmla="*/ 0 w 21600"/>
                <a:gd name="T5" fmla="*/ 21600 h 42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65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672"/>
                    <a:pt x="14638" y="40407"/>
                    <a:pt x="4820" y="42655"/>
                  </a:cubicBezTo>
                </a:path>
                <a:path w="21600" h="4265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672"/>
                    <a:pt x="14638" y="40407"/>
                    <a:pt x="4820" y="4265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2399" y="105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ea typeface="宋体" pitchFamily="2" charset="-122"/>
                </a:rPr>
                <a:t>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6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76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6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6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76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0" grpId="0" autoUpdateAnimBg="0"/>
      <p:bldP spid="276491" grpId="0" autoUpdateAnimBg="0"/>
      <p:bldP spid="276492" grpId="0" autoUpdateAnimBg="0"/>
      <p:bldP spid="276493" grpId="0" autoUpdateAnimBg="0"/>
      <p:bldP spid="276512" grpId="0" animBg="1"/>
      <p:bldP spid="276513" grpId="0" animBg="1"/>
      <p:bldP spid="276514" grpId="0" autoUpdateAnimBg="0"/>
      <p:bldP spid="276515" grpId="0" autoUpdateAnimBg="0"/>
      <p:bldP spid="276516" grpId="0" uiExpand="1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FFB0-5C3C-495E-B27F-82675DCF14E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控制流表示法翻译布尔表达式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89025"/>
            <a:ext cx="8686800" cy="5489575"/>
          </a:xfrm>
        </p:spPr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布尔表达式的真假出口位置不但与表达式本身的结构有关，还与表达式出现的上下文有关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 or c&gt;d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”和“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 and c&gt;d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”的真假出口依赖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布尔表达式所在控制语句的结构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遍扫描的翻译技术</a:t>
            </a:r>
          </a:p>
          <a:p>
            <a:pPr lvl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生成分析树</a:t>
            </a:r>
          </a:p>
          <a:p>
            <a:pPr lvl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为分析树加注释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翻译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可否在一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扫描过程中，同时完成分析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翻译？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问题：当生成某些转移指令时，目标地址可能还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不知道。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FFB0-5C3C-495E-B27F-82675DCF14E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251375"/>
          </a:xfrm>
        </p:spPr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8.3.4 </a:t>
            </a:r>
            <a:r>
              <a:rPr lang="zh-CN" altLang="en-US" dirty="0" smtClean="0">
                <a:latin typeface="Verdana" pitchFamily="34" charset="0"/>
              </a:rPr>
              <a:t>控制流表示法翻译布尔表达式</a:t>
            </a:r>
            <a:r>
              <a:rPr lang="en-US" altLang="zh-CN" dirty="0" smtClean="0">
                <a:latin typeface="Verdana" pitchFamily="34" charset="0"/>
              </a:rPr>
              <a:t/>
            </a:r>
            <a:br>
              <a:rPr lang="en-US" altLang="zh-CN" dirty="0" smtClean="0">
                <a:latin typeface="Verdana" pitchFamily="34" charset="0"/>
              </a:rPr>
            </a:br>
            <a:r>
              <a:rPr lang="en-US" altLang="zh-CN" dirty="0" smtClean="0">
                <a:latin typeface="Verdana" pitchFamily="34" charset="0"/>
              </a:rPr>
              <a:t>——</a:t>
            </a:r>
            <a:r>
              <a:rPr lang="zh-CN" altLang="en-US" dirty="0" smtClean="0">
                <a:latin typeface="Verdana" pitchFamily="34" charset="0"/>
              </a:rPr>
              <a:t>回填技术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63815"/>
            <a:ext cx="8686800" cy="4814785"/>
          </a:xfrm>
        </p:spPr>
        <p:txBody>
          <a:bodyPr/>
          <a:lstStyle/>
          <a:p>
            <a:r>
              <a:rPr lang="zh-CN" altLang="en-US" dirty="0" smtClean="0"/>
              <a:t>先</a:t>
            </a:r>
            <a:r>
              <a:rPr lang="zh-CN" altLang="en-US" dirty="0"/>
              <a:t>产生没有填写目标标号的转移指令；</a:t>
            </a:r>
          </a:p>
          <a:p>
            <a:r>
              <a:rPr lang="zh-CN" altLang="en-US" dirty="0"/>
              <a:t>建立一个链表，把转向这个目标的所有转移指令的标号填入该链表；</a:t>
            </a:r>
          </a:p>
          <a:p>
            <a:r>
              <a:rPr lang="zh-CN" altLang="en-US" dirty="0"/>
              <a:t>目标地址确定后，再</a:t>
            </a:r>
            <a:r>
              <a:rPr lang="zh-CN" altLang="en-US" dirty="0" smtClean="0"/>
              <a:t>把目标地址</a:t>
            </a:r>
            <a:r>
              <a:rPr lang="zh-CN" altLang="en-US" dirty="0"/>
              <a:t>填入该链表中记录的所有转移指令中。</a:t>
            </a:r>
          </a:p>
        </p:txBody>
      </p:sp>
    </p:spTree>
    <p:extLst>
      <p:ext uri="{BB962C8B-B14F-4D97-AF65-F5344CB8AC3E}">
        <p14:creationId xmlns:p14="http://schemas.microsoft.com/office/powerpoint/2010/main" val="4238257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3969060"/>
            <a:ext cx="3487889" cy="207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30" name="组合 9229"/>
          <p:cNvGrpSpPr/>
          <p:nvPr/>
        </p:nvGrpSpPr>
        <p:grpSpPr>
          <a:xfrm>
            <a:off x="5308301" y="233645"/>
            <a:ext cx="2369044" cy="1305145"/>
            <a:chOff x="5308301" y="233645"/>
            <a:chExt cx="2369044" cy="1305145"/>
          </a:xfrm>
        </p:grpSpPr>
        <p:sp>
          <p:nvSpPr>
            <p:cNvPr id="44" name="矩形标注 43"/>
            <p:cNvSpPr/>
            <p:nvPr/>
          </p:nvSpPr>
          <p:spPr bwMode="auto">
            <a:xfrm>
              <a:off x="5607115" y="233645"/>
              <a:ext cx="2070230" cy="810090"/>
            </a:xfrm>
            <a:prstGeom prst="wedgeRectCallout">
              <a:avLst>
                <a:gd name="adj1" fmla="val -13954"/>
                <a:gd name="adj2" fmla="val 1567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.t={102}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.f={101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103}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229" name="TextBox 9228"/>
            <p:cNvSpPr txBox="1"/>
            <p:nvPr/>
          </p:nvSpPr>
          <p:spPr>
            <a:xfrm>
              <a:off x="5308301" y="1077125"/>
              <a:ext cx="1963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a&gt;b  and c&gt;d</a:t>
              </a: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1636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例：用回填技术翻译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a&gt;b and c&gt;d or e&lt;f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39A8A-E5F7-445E-9E5A-204BCF12916D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 bwMode="auto">
          <a:xfrm>
            <a:off x="5629619" y="3035889"/>
            <a:ext cx="3150350" cy="9469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 smtClean="0"/>
              <a:t>102</a:t>
            </a:r>
            <a:r>
              <a:rPr lang="en-US" altLang="zh-CN" sz="2800" dirty="0"/>
              <a:t>:  if c&gt;d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t</a:t>
            </a:r>
            <a:r>
              <a:rPr lang="en-US" altLang="zh-CN" sz="2800" baseline="-25000" dirty="0"/>
              <a:t>2</a:t>
            </a:r>
            <a:endParaRPr lang="zh-CN" altLang="zh-CN" sz="2800" dirty="0"/>
          </a:p>
          <a:p>
            <a:r>
              <a:rPr lang="en-US" altLang="zh-CN" sz="2800" dirty="0"/>
              <a:t>103: 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2</a:t>
            </a:r>
            <a:endParaRPr lang="zh-CN" altLang="zh-CN" sz="2800" dirty="0"/>
          </a:p>
        </p:txBody>
      </p:sp>
      <p:sp>
        <p:nvSpPr>
          <p:cNvPr id="22" name="矩形标注 21"/>
          <p:cNvSpPr/>
          <p:nvPr/>
        </p:nvSpPr>
        <p:spPr bwMode="auto">
          <a:xfrm>
            <a:off x="3671900" y="1493785"/>
            <a:ext cx="1305145" cy="810090"/>
          </a:xfrm>
          <a:prstGeom prst="wedgeRectCallout">
            <a:avLst>
              <a:gd name="adj1" fmla="val 98942"/>
              <a:gd name="adj2" fmla="val 53204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.t={100}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.f={101}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629619" y="1898830"/>
            <a:ext cx="315035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/>
              <a:t>100:  if a&gt;b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t</a:t>
            </a:r>
            <a:r>
              <a:rPr lang="en-US" altLang="zh-CN" sz="2800" baseline="-25000" dirty="0"/>
              <a:t>1</a:t>
            </a:r>
            <a:endParaRPr lang="zh-CN" altLang="zh-CN" sz="2800" dirty="0"/>
          </a:p>
          <a:p>
            <a:r>
              <a:rPr lang="en-US" altLang="zh-CN" sz="2800" dirty="0"/>
              <a:t>101: 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</a:t>
            </a:r>
            <a:r>
              <a:rPr lang="en-US" altLang="zh-CN" sz="2800" baseline="-25000" dirty="0" smtClean="0"/>
              <a:t>1</a:t>
            </a:r>
            <a:endParaRPr lang="zh-CN" altLang="zh-CN" sz="2800" dirty="0"/>
          </a:p>
        </p:txBody>
      </p:sp>
      <p:sp>
        <p:nvSpPr>
          <p:cNvPr id="25" name="矩形 24"/>
          <p:cNvSpPr/>
          <p:nvPr/>
        </p:nvSpPr>
        <p:spPr bwMode="auto">
          <a:xfrm>
            <a:off x="5629619" y="4162891"/>
            <a:ext cx="3150350" cy="99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 smtClean="0"/>
              <a:t>104</a:t>
            </a:r>
            <a:r>
              <a:rPr lang="en-US" altLang="zh-CN" sz="2800" dirty="0"/>
              <a:t>:  if e&lt;f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t</a:t>
            </a:r>
            <a:r>
              <a:rPr lang="en-US" altLang="zh-CN" sz="2800" baseline="-25000" dirty="0"/>
              <a:t>3</a:t>
            </a:r>
            <a:endParaRPr lang="zh-CN" altLang="zh-CN" sz="2800" dirty="0"/>
          </a:p>
          <a:p>
            <a:r>
              <a:rPr lang="en-US" altLang="zh-CN" sz="2800" dirty="0"/>
              <a:t>105: 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f</a:t>
            </a:r>
            <a:r>
              <a:rPr lang="en-US" altLang="zh-CN" sz="2800" baseline="-25000" dirty="0"/>
              <a:t>3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693620" y="2785311"/>
            <a:ext cx="1283426" cy="810090"/>
          </a:xfrm>
          <a:prstGeom prst="wedgeRectCallout">
            <a:avLst>
              <a:gd name="adj1" fmla="val 99326"/>
              <a:gd name="adj2" fmla="val 37269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.t={102}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.f={103}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5" name="矩形 9224"/>
          <p:cNvSpPr/>
          <p:nvPr/>
        </p:nvSpPr>
        <p:spPr bwMode="auto">
          <a:xfrm>
            <a:off x="8239909" y="1957645"/>
            <a:ext cx="720080" cy="429580"/>
          </a:xfrm>
          <a:prstGeom prst="rect">
            <a:avLst/>
          </a:prstGeom>
          <a:solidFill>
            <a:srgbClr val="FF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102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9227" name="直接连接符 9226"/>
          <p:cNvCxnSpPr/>
          <p:nvPr/>
        </p:nvCxnSpPr>
        <p:spPr bwMode="auto">
          <a:xfrm>
            <a:off x="3693620" y="1732620"/>
            <a:ext cx="1283425" cy="0"/>
          </a:xfrm>
          <a:prstGeom prst="line">
            <a:avLst/>
          </a:prstGeom>
          <a:solidFill>
            <a:schemeClr val="accent1"/>
          </a:solidFill>
          <a:ln w="44450" cap="flat" cmpd="dbl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矩形标注 44"/>
          <p:cNvSpPr/>
          <p:nvPr/>
        </p:nvSpPr>
        <p:spPr bwMode="auto">
          <a:xfrm>
            <a:off x="3694404" y="3937865"/>
            <a:ext cx="1283426" cy="810090"/>
          </a:xfrm>
          <a:prstGeom prst="wedgeRectCallout">
            <a:avLst>
              <a:gd name="adj1" fmla="val 99326"/>
              <a:gd name="adj2" fmla="val 3726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.t={104}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.f={105}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294804" y="2428165"/>
            <a:ext cx="720080" cy="42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104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294804" y="3532820"/>
            <a:ext cx="720080" cy="42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104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5607115" y="863715"/>
            <a:ext cx="2070230" cy="0"/>
          </a:xfrm>
          <a:prstGeom prst="line">
            <a:avLst/>
          </a:prstGeom>
          <a:solidFill>
            <a:schemeClr val="accent1"/>
          </a:solidFill>
          <a:ln w="44450" cap="flat" cmpd="dbl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2" name="组合 9231"/>
          <p:cNvGrpSpPr/>
          <p:nvPr/>
        </p:nvGrpSpPr>
        <p:grpSpPr>
          <a:xfrm>
            <a:off x="4107090" y="5307595"/>
            <a:ext cx="2670155" cy="1316760"/>
            <a:chOff x="4107090" y="5307595"/>
            <a:chExt cx="2670155" cy="1316760"/>
          </a:xfrm>
        </p:grpSpPr>
        <p:sp>
          <p:nvSpPr>
            <p:cNvPr id="50" name="矩形标注 49"/>
            <p:cNvSpPr/>
            <p:nvPr/>
          </p:nvSpPr>
          <p:spPr bwMode="auto">
            <a:xfrm>
              <a:off x="4493633" y="5814265"/>
              <a:ext cx="2070230" cy="810090"/>
            </a:xfrm>
            <a:prstGeom prst="wedgeRectCallout">
              <a:avLst>
                <a:gd name="adj1" fmla="val 25538"/>
                <a:gd name="adj2" fmla="val -138022"/>
              </a:avLst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.t={102</a:t>
              </a:r>
              <a:r>
                <a:rPr kumimoji="1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，</a:t>
              </a: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104}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/>
                <a:t>.f={105}</a:t>
              </a: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231" name="TextBox 9230"/>
            <p:cNvSpPr txBox="1"/>
            <p:nvPr/>
          </p:nvSpPr>
          <p:spPr>
            <a:xfrm>
              <a:off x="4107090" y="5307595"/>
              <a:ext cx="2670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a&gt;b and c&gt;d or e&lt;f</a:t>
              </a:r>
              <a:endParaRPr lang="zh-CN" altLang="en-US" dirty="0"/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41530" y="1448780"/>
            <a:ext cx="2970600" cy="67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0" dirty="0"/>
              <a:t> </a:t>
            </a:r>
            <a:r>
              <a:rPr lang="en-US" altLang="zh-CN" b="0" dirty="0" smtClean="0"/>
              <a:t>a&gt;b  and  c&gt;d or e&lt;f</a:t>
            </a:r>
            <a:endParaRPr lang="en-US" altLang="zh-CN" sz="2800" b="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21551" y="1988840"/>
            <a:ext cx="458900" cy="400110"/>
            <a:chOff x="2906816" y="1898830"/>
            <a:chExt cx="458900" cy="400110"/>
          </a:xfrm>
        </p:grpSpPr>
        <p:sp>
          <p:nvSpPr>
            <p:cNvPr id="27" name="Line 39"/>
            <p:cNvSpPr>
              <a:spLocks noChangeShapeType="1"/>
            </p:cNvSpPr>
            <p:nvPr/>
          </p:nvSpPr>
          <p:spPr bwMode="auto">
            <a:xfrm flipV="1">
              <a:off x="2906816" y="1943835"/>
              <a:ext cx="4500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2951820" y="1898830"/>
              <a:ext cx="4138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ea typeface="宋体" charset="-122"/>
                  <a:sym typeface="Monotype Sorts" pitchFamily="2" charset="2"/>
                </a:rPr>
                <a:t>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91680" y="1988840"/>
            <a:ext cx="495055" cy="400110"/>
            <a:chOff x="4076945" y="1898830"/>
            <a:chExt cx="495055" cy="400110"/>
          </a:xfrm>
        </p:grpSpPr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076945" y="1943835"/>
              <a:ext cx="4950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4121950" y="1898830"/>
              <a:ext cx="4138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ea typeface="宋体" charset="-122"/>
                  <a:sym typeface="Monotype Sorts" pitchFamily="2" charset="2"/>
                </a:rPr>
                <a:t>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1550" y="2348880"/>
            <a:ext cx="1665185" cy="400110"/>
            <a:chOff x="2906815" y="2258870"/>
            <a:chExt cx="1665185" cy="400110"/>
          </a:xfrm>
        </p:grpSpPr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3536885" y="2258870"/>
              <a:ext cx="4138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ea typeface="宋体" charset="-122"/>
                  <a:sym typeface="Monotype Sorts" pitchFamily="2" charset="2"/>
                </a:rPr>
                <a:t></a:t>
              </a:r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2906815" y="2303875"/>
              <a:ext cx="16651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91780" y="1988840"/>
            <a:ext cx="413896" cy="400110"/>
            <a:chOff x="4977045" y="1898830"/>
            <a:chExt cx="413896" cy="400110"/>
          </a:xfrm>
        </p:grpSpPr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4977045" y="1943835"/>
              <a:ext cx="40504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4977045" y="1898830"/>
              <a:ext cx="4138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ea typeface="宋体" charset="-122"/>
                  <a:sym typeface="Monotype Sorts" pitchFamily="2" charset="2"/>
                </a:rPr>
                <a:t>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1550" y="2708920"/>
            <a:ext cx="2514600" cy="400110"/>
            <a:chOff x="2906815" y="2618910"/>
            <a:chExt cx="2514600" cy="400110"/>
          </a:xfrm>
        </p:grpSpPr>
        <p:sp>
          <p:nvSpPr>
            <p:cNvPr id="40" name="Line 69"/>
            <p:cNvSpPr>
              <a:spLocks noChangeShapeType="1"/>
            </p:cNvSpPr>
            <p:nvPr/>
          </p:nvSpPr>
          <p:spPr bwMode="auto">
            <a:xfrm>
              <a:off x="2906815" y="2663915"/>
              <a:ext cx="25146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70"/>
            <p:cNvSpPr txBox="1">
              <a:spLocks noChangeArrowheads="1"/>
            </p:cNvSpPr>
            <p:nvPr/>
          </p:nvSpPr>
          <p:spPr bwMode="auto">
            <a:xfrm>
              <a:off x="4076945" y="2618910"/>
              <a:ext cx="41389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ea typeface="宋体" charset="-122"/>
                  <a:sym typeface="Monotype Sorts" pitchFamily="2" charset="2"/>
                </a:rPr>
                <a:t>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2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9" grpId="0" animBg="1"/>
      <p:bldP spid="9225" grpId="0" animBg="1"/>
      <p:bldP spid="45" grpId="0" animBg="1"/>
      <p:bldP spid="46" grpId="0" animBg="1"/>
      <p:bldP spid="47" grpId="0" animBg="1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 bwMode="auto">
          <a:xfrm>
            <a:off x="2366475" y="2566392"/>
            <a:ext cx="225025" cy="270030"/>
          </a:xfrm>
          <a:prstGeom prst="triangle">
            <a:avLst/>
          </a:prstGeom>
          <a:solidFill>
            <a:srgbClr val="FF33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>
            <a:off x="2056202" y="2048834"/>
            <a:ext cx="225025" cy="270030"/>
          </a:xfrm>
          <a:prstGeom prst="triangle">
            <a:avLst/>
          </a:prstGeom>
          <a:solidFill>
            <a:srgbClr val="FF33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Verdana" pitchFamily="34" charset="0"/>
              </a:rPr>
              <a:t>利用回填技术翻译布尔表达式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7730"/>
            <a:ext cx="4267200" cy="5181600"/>
          </a:xfrm>
        </p:spPr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布尔表达式文法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3626895" y="1133745"/>
            <a:ext cx="5288506" cy="5580620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地址语句用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四元式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四元式存放在数组中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下标：三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地址语句的标号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nextquad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记录将要产生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的下一条三地址语句在四元式数组中的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标记非终结符号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的开始位置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M.quad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的第一条三地址语句的地址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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的动作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M.quad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nextquad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0A72-25BB-4A19-889A-5DA365718BA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701571" y="1801307"/>
            <a:ext cx="2700299" cy="3960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</a:t>
            </a:r>
            <a:r>
              <a:rPr lang="en-US" altLang="zh-CN" dirty="0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 or    E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</a:t>
            </a:r>
            <a:r>
              <a:rPr lang="en-US" altLang="zh-CN" dirty="0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  and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  E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cs typeface="Times New Roman" panose="02020603050405020304" pitchFamily="18" charset="0"/>
              </a:rPr>
              <a:t>E</a:t>
            </a:r>
            <a:r>
              <a:rPr lang="en-US" altLang="zh-CN" dirty="0" err="1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cs typeface="Times New Roman" panose="02020603050405020304" pitchFamily="18" charset="0"/>
              </a:rPr>
              <a:t>not</a:t>
            </a:r>
            <a:r>
              <a:rPr lang="en-US" altLang="zh-CN" dirty="0">
                <a:cs typeface="Times New Roman" panose="02020603050405020304" pitchFamily="18" charset="0"/>
              </a:rPr>
              <a:t> E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</a:t>
            </a:r>
            <a:r>
              <a:rPr lang="en-US" altLang="zh-CN" dirty="0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cs typeface="Times New Roman" panose="02020603050405020304" pitchFamily="18" charset="0"/>
              </a:rPr>
              <a:t>(E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E</a:t>
            </a:r>
            <a:r>
              <a:rPr lang="en-US" altLang="zh-CN" dirty="0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cs typeface="Times New Roman" panose="02020603050405020304" pitchFamily="18" charset="0"/>
              </a:rPr>
              <a:t>relop</a:t>
            </a:r>
            <a:r>
              <a:rPr lang="en-US" altLang="zh-CN" dirty="0">
                <a:cs typeface="Times New Roman" panose="02020603050405020304" pitchFamily="18" charset="0"/>
              </a:rPr>
              <a:t> id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cs typeface="Times New Roman" panose="02020603050405020304" pitchFamily="18" charset="0"/>
              </a:rPr>
              <a:t>E</a:t>
            </a:r>
            <a:r>
              <a:rPr lang="en-US" altLang="zh-CN" dirty="0" err="1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cs typeface="Times New Roman" panose="02020603050405020304" pitchFamily="18" charset="0"/>
              </a:rPr>
              <a:t>true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cs typeface="Times New Roman" panose="02020603050405020304" pitchFamily="18" charset="0"/>
              </a:rPr>
              <a:t>E</a:t>
            </a:r>
            <a:r>
              <a:rPr lang="en-US" altLang="zh-CN" dirty="0" err="1"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cs typeface="Times New Roman" panose="02020603050405020304" pitchFamily="18" charset="0"/>
              </a:rPr>
              <a:t>false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06715" y="1936322"/>
            <a:ext cx="324000" cy="4050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12505" y="2476382"/>
            <a:ext cx="324000" cy="4050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56565" y="5716742"/>
            <a:ext cx="1305145" cy="4050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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7" grpId="0" uiExpand="1" build="p"/>
      <p:bldP spid="3" grpId="0" animBg="1"/>
      <p:bldP spid="8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36B28-4748-403B-852B-465602F734D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8.1.1 </a:t>
            </a:r>
            <a:r>
              <a:rPr lang="zh-CN" altLang="en-US" dirty="0" smtClean="0"/>
              <a:t>图形</a:t>
            </a:r>
            <a:r>
              <a:rPr lang="zh-CN" altLang="en-US" dirty="0"/>
              <a:t>表示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819400"/>
          </a:xfrm>
        </p:spPr>
        <p:txBody>
          <a:bodyPr/>
          <a:lstStyle/>
          <a:p>
            <a:r>
              <a:rPr lang="zh-CN" altLang="en-US" dirty="0"/>
              <a:t>语法树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描绘了源程序的自然</a:t>
            </a:r>
            <a:r>
              <a:rPr lang="zh-CN" altLang="en-US" dirty="0" smtClean="0">
                <a:latin typeface="宋体" pitchFamily="2" charset="-122"/>
              </a:rPr>
              <a:t>层次结构。</a:t>
            </a:r>
            <a:endParaRPr lang="zh-CN" altLang="en-US" dirty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dag</a:t>
            </a:r>
            <a:r>
              <a:rPr lang="zh-CN" altLang="en-US" dirty="0">
                <a:latin typeface="宋体" pitchFamily="2" charset="-122"/>
              </a:rPr>
              <a:t>图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以更紧凑的方式给出</a:t>
            </a:r>
            <a:r>
              <a:rPr lang="zh-CN" altLang="en-US" dirty="0" smtClean="0">
                <a:latin typeface="宋体" pitchFamily="2" charset="-122"/>
              </a:rPr>
              <a:t>了与语法树同样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</a:rPr>
              <a:t>信息。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</a:rPr>
              <a:t>dag</a:t>
            </a:r>
            <a:r>
              <a:rPr lang="zh-CN" altLang="en-US" dirty="0" smtClean="0">
                <a:latin typeface="宋体" pitchFamily="2" charset="-122"/>
              </a:rPr>
              <a:t>中，公共</a:t>
            </a:r>
            <a:r>
              <a:rPr lang="zh-CN" altLang="en-US" dirty="0">
                <a:latin typeface="宋体" pitchFamily="2" charset="-122"/>
              </a:rPr>
              <a:t>子表达式被标识出来</a:t>
            </a:r>
            <a:r>
              <a:rPr lang="zh-CN" altLang="en-US" dirty="0" smtClean="0">
                <a:latin typeface="宋体" pitchFamily="2" charset="-122"/>
              </a:rPr>
              <a:t>了。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0A72-25BB-4A19-889A-5DA365718BA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82638"/>
          </a:xfrm>
        </p:spPr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属性定义及函数说明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43735"/>
            <a:ext cx="8335962" cy="562562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综合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E.truelist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：记录转移到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的真出口的指令链表的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E.falselist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：记录转移到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的假出口的指令链表的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M.quad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所标识的三地址语句的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makelist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：建立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新链表，其中只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包括待回填的转移指令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在数组中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的位置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所建链表的指针。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merge(p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：合并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由指针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所指向的两个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链表，返回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结果链表的指针。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backpatch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所指链表中记录的每一条转移指令。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：产生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一条三地址语句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，并写入输出数组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函数执行完后，变量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nextquad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53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EF7CE-2453-4D52-84E7-97B167D2B3A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66310"/>
          </a:xfrm>
        </p:spPr>
        <p:txBody>
          <a:bodyPr/>
          <a:lstStyle/>
          <a:p>
            <a:r>
              <a:rPr lang="zh-CN" altLang="en-US" sz="3600" dirty="0" smtClean="0">
                <a:latin typeface="Verdana" pitchFamily="34" charset="0"/>
              </a:rPr>
              <a:t>布尔表达式的翻译</a:t>
            </a:r>
            <a:r>
              <a:rPr lang="zh-CN" altLang="en-US" sz="3600" dirty="0">
                <a:latin typeface="Verdana" pitchFamily="34" charset="0"/>
              </a:rPr>
              <a:t>方案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8763" y="863715"/>
            <a:ext cx="2025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r>
              <a:rPr lang="en-US" altLang="zh-CN" sz="2200" dirty="0">
                <a:ea typeface="宋体" pitchFamily="2" charset="-122"/>
              </a:rPr>
              <a:t> or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2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68538" y="863715"/>
            <a:ext cx="6623942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backpatch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(E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.falselist,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M.quad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 merge(E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.truelist, 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.truelist);</a:t>
            </a: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E.falselist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=E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.falselist;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8763" y="1988840"/>
            <a:ext cx="22304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r>
              <a:rPr lang="en-US" altLang="zh-CN" sz="2200" dirty="0">
                <a:ea typeface="宋体" pitchFamily="2" charset="-122"/>
              </a:rPr>
              <a:t> and 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2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8539" y="1988840"/>
            <a:ext cx="6623942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backpatch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(E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.truelist,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M.quad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.truelist;</a:t>
            </a:r>
          </a:p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E.falselist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 merge(E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,falselist, 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.falselist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);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58763" y="3113965"/>
            <a:ext cx="14938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 err="1">
                <a:ea typeface="宋体" pitchFamily="2" charset="-122"/>
              </a:rPr>
              <a:t>E</a:t>
            </a:r>
            <a:r>
              <a:rPr lang="en-US" altLang="zh-CN" sz="2200" dirty="0" err="1">
                <a:ea typeface="宋体" pitchFamily="2" charset="-122"/>
                <a:sym typeface="Symbol" pitchFamily="18" charset="2"/>
              </a:rPr>
              <a:t>not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04975" y="3113965"/>
            <a:ext cx="718750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.falselist; 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E.falselist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=E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.truelist;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8763" y="3564015"/>
            <a:ext cx="1196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(</a:t>
            </a:r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r>
              <a:rPr lang="en-US" altLang="zh-CN" sz="2200" dirty="0">
                <a:ea typeface="宋体" pitchFamily="2" charset="-122"/>
              </a:rPr>
              <a:t>)</a:t>
            </a:r>
            <a:endParaRPr lang="en-US" altLang="zh-CN" sz="2200" baseline="-25000" dirty="0">
              <a:ea typeface="宋体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91680" y="3564015"/>
            <a:ext cx="720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=E</a:t>
            </a:r>
            <a:r>
              <a:rPr lang="en-US" altLang="zh-CN" sz="22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.truelist; 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E.falselist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=E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.falselist;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58763" y="4022607"/>
            <a:ext cx="2228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ea typeface="宋体" pitchFamily="2" charset="-122"/>
              </a:rPr>
              <a:t>E</a:t>
            </a:r>
            <a:r>
              <a:rPr lang="en-US" altLang="zh-CN" sz="2200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200" dirty="0">
                <a:ea typeface="宋体" pitchFamily="2" charset="-122"/>
              </a:rPr>
              <a:t>id</a:t>
            </a:r>
            <a:r>
              <a:rPr lang="en-US" altLang="zh-CN" sz="2200" baseline="-25000" dirty="0">
                <a:ea typeface="宋体" pitchFamily="2" charset="-122"/>
              </a:rPr>
              <a:t>1</a:t>
            </a:r>
            <a:r>
              <a:rPr lang="en-US" altLang="zh-CN" sz="2200" dirty="0">
                <a:ea typeface="宋体" pitchFamily="2" charset="-122"/>
              </a:rPr>
              <a:t> </a:t>
            </a:r>
            <a:r>
              <a:rPr lang="en-US" altLang="zh-CN" sz="2200" dirty="0" err="1">
                <a:ea typeface="宋体" pitchFamily="2" charset="-122"/>
              </a:rPr>
              <a:t>relop</a:t>
            </a:r>
            <a:r>
              <a:rPr lang="en-US" altLang="zh-CN" sz="2200" dirty="0">
                <a:ea typeface="宋体" pitchFamily="2" charset="-122"/>
              </a:rPr>
              <a:t> id</a:t>
            </a:r>
            <a:r>
              <a:rPr lang="en-US" altLang="zh-CN" sz="2200" baseline="-25000" dirty="0">
                <a:ea typeface="宋体" pitchFamily="2" charset="-122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413002" y="4014065"/>
            <a:ext cx="6614494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makelist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nextquad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E.falselist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makelist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(nextquad+1);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if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id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relop.op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id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.entry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goto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—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goto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—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);  } 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8763" y="5411452"/>
            <a:ext cx="12303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 err="1">
                <a:ea typeface="宋体" pitchFamily="2" charset="-122"/>
              </a:rPr>
              <a:t>E</a:t>
            </a:r>
            <a:r>
              <a:rPr lang="en-US" altLang="zh-CN" sz="2200" dirty="0" err="1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200" dirty="0" err="1">
                <a:ea typeface="宋体" pitchFamily="2" charset="-122"/>
              </a:rPr>
              <a:t>true</a:t>
            </a:r>
            <a:endParaRPr lang="en-US" altLang="zh-CN" sz="2200" baseline="-25000" dirty="0">
              <a:ea typeface="宋体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462089" y="5409220"/>
            <a:ext cx="743039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makelist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nextquad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); 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goto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—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;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8763" y="5816497"/>
            <a:ext cx="12811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 err="1">
                <a:ea typeface="宋体" pitchFamily="2" charset="-122"/>
              </a:rPr>
              <a:t>E</a:t>
            </a:r>
            <a:r>
              <a:rPr lang="en-US" altLang="zh-CN" sz="2200" dirty="0" err="1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200" dirty="0" err="1">
                <a:ea typeface="宋体" pitchFamily="2" charset="-122"/>
              </a:rPr>
              <a:t>false</a:t>
            </a:r>
            <a:endParaRPr lang="en-US" altLang="zh-CN" sz="2200" baseline="-25000" dirty="0">
              <a:ea typeface="宋体" pitchFamily="2" charset="-122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462088" y="5814265"/>
            <a:ext cx="743039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E.flaselist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makelist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nextquad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);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</a:rPr>
              <a:t>goto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—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);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50825" y="6219310"/>
            <a:ext cx="9064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pPr algn="ctr"/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</a:t>
            </a:r>
            <a:endParaRPr lang="en-US" altLang="zh-CN" sz="2200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453595" y="6219310"/>
            <a:ext cx="307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{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M.quad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</a:rPr>
              <a:t>nextquad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</a:rPr>
              <a:t>;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graphicFrame>
        <p:nvGraphicFramePr>
          <p:cNvPr id="87042" name="Object 18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 flipV="1">
          <a:off x="8532813" y="188913"/>
          <a:ext cx="4651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剪辑" r:id="rId3" imgW="3543101" imgH="4123546" progId="">
                  <p:embed/>
                </p:oleObj>
              </mc:Choice>
              <mc:Fallback>
                <p:oleObj name="剪辑" r:id="rId3" imgW="3543101" imgH="4123546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532813" y="188913"/>
                        <a:ext cx="46513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uiExpand="1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  <p:bldP spid="22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5DF38-5586-431D-8E83-2F5102BEDB1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73138"/>
          </a:xfrm>
        </p:spPr>
        <p:txBody>
          <a:bodyPr/>
          <a:lstStyle/>
          <a:p>
            <a:r>
              <a:rPr lang="zh-CN" altLang="en-US" sz="3600" dirty="0">
                <a:latin typeface="Verdana" pitchFamily="34" charset="0"/>
              </a:rPr>
              <a:t>利用翻译方案翻译布尔表达式</a:t>
            </a:r>
            <a:br>
              <a:rPr lang="zh-CN" altLang="en-US" sz="3600" dirty="0">
                <a:latin typeface="Verdana" pitchFamily="34" charset="0"/>
              </a:rPr>
            </a:br>
            <a:r>
              <a:rPr lang="zh-CN" altLang="en-US" sz="3600" dirty="0">
                <a:latin typeface="Verdana" pitchFamily="34" charset="0"/>
              </a:rPr>
              <a:t>              </a:t>
            </a:r>
            <a:r>
              <a:rPr lang="en-US" altLang="zh-CN" sz="3600" dirty="0" smtClean="0">
                <a:latin typeface="Verdana" pitchFamily="34" charset="0"/>
              </a:rPr>
              <a:t>a&gt;b and c&gt;d or </a:t>
            </a:r>
            <a:r>
              <a:rPr lang="en-US" altLang="zh-CN" sz="3600" dirty="0">
                <a:latin typeface="Verdana" pitchFamily="34" charset="0"/>
              </a:rPr>
              <a:t>e&lt;f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4448200" y="184001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2321750" y="297404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97405" y="4342910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292360" y="5025243"/>
            <a:ext cx="1082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a   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      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3446875" y="5059415"/>
            <a:ext cx="1116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c     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&gt;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      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d</a:t>
            </a:r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339976" name="Rectangle 8"/>
          <p:cNvSpPr>
            <a:spLocks noChangeArrowheads="1"/>
          </p:cNvSpPr>
          <p:nvPr/>
        </p:nvSpPr>
        <p:spPr bwMode="auto">
          <a:xfrm>
            <a:off x="5989585" y="3531735"/>
            <a:ext cx="1065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e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       f</a:t>
            </a:r>
          </a:p>
        </p:txBody>
      </p:sp>
      <p:grpSp>
        <p:nvGrpSpPr>
          <p:cNvPr id="339977" name="Group 9"/>
          <p:cNvGrpSpPr>
            <a:grpSpLocks/>
          </p:cNvGrpSpPr>
          <p:nvPr/>
        </p:nvGrpSpPr>
        <p:grpSpPr bwMode="auto">
          <a:xfrm>
            <a:off x="369138" y="4702405"/>
            <a:ext cx="828675" cy="311150"/>
            <a:chOff x="562" y="3000"/>
            <a:chExt cx="522" cy="196"/>
          </a:xfrm>
        </p:grpSpPr>
        <p:sp>
          <p:nvSpPr>
            <p:cNvPr id="339978" name="Line 10"/>
            <p:cNvSpPr>
              <a:spLocks noChangeShapeType="1"/>
            </p:cNvSpPr>
            <p:nvPr/>
          </p:nvSpPr>
          <p:spPr bwMode="auto">
            <a:xfrm>
              <a:off x="818" y="3000"/>
              <a:ext cx="1" cy="1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79" name="Line 11"/>
            <p:cNvSpPr>
              <a:spLocks noChangeShapeType="1"/>
            </p:cNvSpPr>
            <p:nvPr/>
          </p:nvSpPr>
          <p:spPr bwMode="auto">
            <a:xfrm flipH="1">
              <a:off x="562" y="3006"/>
              <a:ext cx="241" cy="1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80" name="Line 12"/>
            <p:cNvSpPr>
              <a:spLocks noChangeShapeType="1"/>
            </p:cNvSpPr>
            <p:nvPr/>
          </p:nvSpPr>
          <p:spPr bwMode="auto">
            <a:xfrm>
              <a:off x="835" y="3006"/>
              <a:ext cx="249" cy="1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81" name="Group 13"/>
          <p:cNvGrpSpPr>
            <a:grpSpLocks/>
          </p:cNvGrpSpPr>
          <p:nvPr/>
        </p:nvGrpSpPr>
        <p:grpSpPr bwMode="auto">
          <a:xfrm>
            <a:off x="3521513" y="4723175"/>
            <a:ext cx="828675" cy="311150"/>
            <a:chOff x="1613" y="3747"/>
            <a:chExt cx="522" cy="196"/>
          </a:xfrm>
        </p:grpSpPr>
        <p:sp>
          <p:nvSpPr>
            <p:cNvPr id="339982" name="Line 14"/>
            <p:cNvSpPr>
              <a:spLocks noChangeShapeType="1"/>
            </p:cNvSpPr>
            <p:nvPr/>
          </p:nvSpPr>
          <p:spPr bwMode="auto">
            <a:xfrm>
              <a:off x="1869" y="3747"/>
              <a:ext cx="1" cy="1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83" name="Line 15"/>
            <p:cNvSpPr>
              <a:spLocks noChangeShapeType="1"/>
            </p:cNvSpPr>
            <p:nvPr/>
          </p:nvSpPr>
          <p:spPr bwMode="auto">
            <a:xfrm flipH="1">
              <a:off x="1613" y="3753"/>
              <a:ext cx="241" cy="1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84" name="Line 16"/>
            <p:cNvSpPr>
              <a:spLocks noChangeShapeType="1"/>
            </p:cNvSpPr>
            <p:nvPr/>
          </p:nvSpPr>
          <p:spPr bwMode="auto">
            <a:xfrm>
              <a:off x="1886" y="3753"/>
              <a:ext cx="249" cy="1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85" name="Group 17"/>
          <p:cNvGrpSpPr>
            <a:grpSpLocks/>
          </p:cNvGrpSpPr>
          <p:nvPr/>
        </p:nvGrpSpPr>
        <p:grpSpPr bwMode="auto">
          <a:xfrm>
            <a:off x="6111823" y="3188835"/>
            <a:ext cx="828675" cy="311150"/>
            <a:chOff x="3931" y="3744"/>
            <a:chExt cx="522" cy="196"/>
          </a:xfrm>
        </p:grpSpPr>
        <p:sp>
          <p:nvSpPr>
            <p:cNvPr id="339986" name="Line 18"/>
            <p:cNvSpPr>
              <a:spLocks noChangeShapeType="1"/>
            </p:cNvSpPr>
            <p:nvPr/>
          </p:nvSpPr>
          <p:spPr bwMode="auto">
            <a:xfrm>
              <a:off x="4187" y="3744"/>
              <a:ext cx="1" cy="1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87" name="Line 19"/>
            <p:cNvSpPr>
              <a:spLocks noChangeShapeType="1"/>
            </p:cNvSpPr>
            <p:nvPr/>
          </p:nvSpPr>
          <p:spPr bwMode="auto">
            <a:xfrm flipH="1">
              <a:off x="3931" y="3750"/>
              <a:ext cx="241" cy="1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88" name="Line 20"/>
            <p:cNvSpPr>
              <a:spLocks noChangeShapeType="1"/>
            </p:cNvSpPr>
            <p:nvPr/>
          </p:nvSpPr>
          <p:spPr bwMode="auto">
            <a:xfrm>
              <a:off x="4204" y="3750"/>
              <a:ext cx="249" cy="1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89" name="Group 21"/>
          <p:cNvGrpSpPr>
            <a:grpSpLocks/>
          </p:cNvGrpSpPr>
          <p:nvPr/>
        </p:nvGrpSpPr>
        <p:grpSpPr bwMode="auto">
          <a:xfrm>
            <a:off x="2513838" y="2159661"/>
            <a:ext cx="3974439" cy="652587"/>
            <a:chOff x="889" y="2306"/>
            <a:chExt cx="1949" cy="325"/>
          </a:xfrm>
        </p:grpSpPr>
        <p:sp>
          <p:nvSpPr>
            <p:cNvPr id="339990" name="Line 22"/>
            <p:cNvSpPr>
              <a:spLocks noChangeShapeType="1"/>
            </p:cNvSpPr>
            <p:nvPr/>
          </p:nvSpPr>
          <p:spPr bwMode="auto">
            <a:xfrm flipH="1">
              <a:off x="1713" y="2306"/>
              <a:ext cx="148" cy="3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91" name="Line 23"/>
            <p:cNvSpPr>
              <a:spLocks noChangeShapeType="1"/>
            </p:cNvSpPr>
            <p:nvPr/>
          </p:nvSpPr>
          <p:spPr bwMode="auto">
            <a:xfrm flipH="1">
              <a:off x="889" y="2306"/>
              <a:ext cx="983" cy="3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92" name="Line 24"/>
            <p:cNvSpPr>
              <a:spLocks noChangeShapeType="1"/>
            </p:cNvSpPr>
            <p:nvPr/>
          </p:nvSpPr>
          <p:spPr bwMode="auto">
            <a:xfrm>
              <a:off x="1873" y="2306"/>
              <a:ext cx="965" cy="3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>
              <a:off x="1873" y="2315"/>
              <a:ext cx="252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94" name="Group 26"/>
          <p:cNvGrpSpPr>
            <a:grpSpLocks/>
          </p:cNvGrpSpPr>
          <p:nvPr/>
        </p:nvGrpSpPr>
        <p:grpSpPr bwMode="auto">
          <a:xfrm>
            <a:off x="2636862" y="4614915"/>
            <a:ext cx="134938" cy="582612"/>
            <a:chOff x="1975" y="2833"/>
            <a:chExt cx="85" cy="367"/>
          </a:xfrm>
        </p:grpSpPr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 flipH="1">
              <a:off x="1996" y="2833"/>
              <a:ext cx="2" cy="19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96" name="Rectangle 28"/>
            <p:cNvSpPr>
              <a:spLocks noChangeArrowheads="1"/>
            </p:cNvSpPr>
            <p:nvPr/>
          </p:nvSpPr>
          <p:spPr bwMode="auto">
            <a:xfrm>
              <a:off x="1975" y="3008"/>
              <a:ext cx="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  <a:sym typeface="Symbol" pitchFamily="18" charset="2"/>
                </a:rPr>
                <a:t></a:t>
              </a:r>
              <a:endParaRPr lang="en-US" altLang="zh-CN" sz="1800" dirty="0">
                <a:ea typeface="宋体" pitchFamily="2" charset="-122"/>
              </a:endParaRPr>
            </a:p>
          </p:txBody>
        </p:sp>
        <p:sp>
          <p:nvSpPr>
            <p:cNvPr id="339997" name="Rectangle 29"/>
            <p:cNvSpPr>
              <a:spLocks noChangeArrowheads="1"/>
            </p:cNvSpPr>
            <p:nvPr/>
          </p:nvSpPr>
          <p:spPr bwMode="auto">
            <a:xfrm>
              <a:off x="2024" y="302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endParaRPr lang="en-US" altLang="zh-CN" sz="1800">
                <a:ea typeface="宋体" pitchFamily="2" charset="-122"/>
              </a:endParaRPr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783282" y="3293985"/>
            <a:ext cx="3068638" cy="856439"/>
            <a:chOff x="1988" y="3027"/>
            <a:chExt cx="1933" cy="316"/>
          </a:xfrm>
        </p:grpSpPr>
        <p:sp>
          <p:nvSpPr>
            <p:cNvPr id="339999" name="Line 31"/>
            <p:cNvSpPr>
              <a:spLocks noChangeShapeType="1"/>
            </p:cNvSpPr>
            <p:nvPr/>
          </p:nvSpPr>
          <p:spPr bwMode="auto">
            <a:xfrm flipH="1">
              <a:off x="2784" y="3027"/>
              <a:ext cx="213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00" name="Line 32"/>
            <p:cNvSpPr>
              <a:spLocks noChangeShapeType="1"/>
            </p:cNvSpPr>
            <p:nvPr/>
          </p:nvSpPr>
          <p:spPr bwMode="auto">
            <a:xfrm flipH="1">
              <a:off x="1988" y="3027"/>
              <a:ext cx="1009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01" name="Line 33"/>
            <p:cNvSpPr>
              <a:spLocks noChangeShapeType="1"/>
            </p:cNvSpPr>
            <p:nvPr/>
          </p:nvSpPr>
          <p:spPr bwMode="auto">
            <a:xfrm>
              <a:off x="2997" y="3027"/>
              <a:ext cx="924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02" name="Line 34"/>
            <p:cNvSpPr>
              <a:spLocks noChangeShapeType="1"/>
            </p:cNvSpPr>
            <p:nvPr/>
          </p:nvSpPr>
          <p:spPr bwMode="auto">
            <a:xfrm>
              <a:off x="2997" y="3027"/>
              <a:ext cx="133" cy="3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0003" name="Group 35"/>
          <p:cNvGrpSpPr>
            <a:grpSpLocks/>
          </p:cNvGrpSpPr>
          <p:nvPr/>
        </p:nvGrpSpPr>
        <p:grpSpPr bwMode="auto">
          <a:xfrm>
            <a:off x="5045940" y="3237772"/>
            <a:ext cx="111125" cy="650875"/>
            <a:chOff x="3168" y="3592"/>
            <a:chExt cx="70" cy="410"/>
          </a:xfrm>
        </p:grpSpPr>
        <p:sp>
          <p:nvSpPr>
            <p:cNvPr id="340004" name="Line 36"/>
            <p:cNvSpPr>
              <a:spLocks noChangeShapeType="1"/>
            </p:cNvSpPr>
            <p:nvPr/>
          </p:nvSpPr>
          <p:spPr bwMode="auto">
            <a:xfrm>
              <a:off x="3191" y="3592"/>
              <a:ext cx="2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05" name="Rectangle 37"/>
            <p:cNvSpPr>
              <a:spLocks noChangeArrowheads="1"/>
            </p:cNvSpPr>
            <p:nvPr/>
          </p:nvSpPr>
          <p:spPr bwMode="auto">
            <a:xfrm>
              <a:off x="3168" y="3810"/>
              <a:ext cx="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ea typeface="宋体" pitchFamily="2" charset="-122"/>
                  <a:sym typeface="Symbol" pitchFamily="18" charset="2"/>
                </a:rPr>
                <a:t></a:t>
              </a:r>
              <a:endParaRPr lang="en-US" altLang="zh-CN" sz="2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340006" name="Rectangle 38"/>
          <p:cNvSpPr>
            <a:spLocks noChangeArrowheads="1"/>
          </p:cNvSpPr>
          <p:nvPr/>
        </p:nvSpPr>
        <p:spPr bwMode="auto">
          <a:xfrm>
            <a:off x="2946675" y="5013377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40007" name="Rectangle 39"/>
          <p:cNvSpPr>
            <a:spLocks noChangeArrowheads="1"/>
          </p:cNvSpPr>
          <p:nvPr/>
        </p:nvSpPr>
        <p:spPr bwMode="auto">
          <a:xfrm>
            <a:off x="4097835" y="2884332"/>
            <a:ext cx="21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or</a:t>
            </a:r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340008" name="Rectangle 40"/>
          <p:cNvSpPr>
            <a:spLocks noChangeArrowheads="1"/>
          </p:cNvSpPr>
          <p:nvPr/>
        </p:nvSpPr>
        <p:spPr bwMode="auto">
          <a:xfrm>
            <a:off x="4956170" y="2905847"/>
            <a:ext cx="21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M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40009" name="Rectangle 41"/>
          <p:cNvSpPr>
            <a:spLocks noChangeArrowheads="1"/>
          </p:cNvSpPr>
          <p:nvPr/>
        </p:nvSpPr>
        <p:spPr bwMode="auto">
          <a:xfrm>
            <a:off x="6457020" y="287096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40010" name="Rectangle 42"/>
          <p:cNvSpPr>
            <a:spLocks noChangeArrowheads="1"/>
          </p:cNvSpPr>
          <p:nvPr/>
        </p:nvSpPr>
        <p:spPr bwMode="auto">
          <a:xfrm>
            <a:off x="1871700" y="4239090"/>
            <a:ext cx="36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and</a:t>
            </a:r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340011" name="Rectangle 43"/>
          <p:cNvSpPr>
            <a:spLocks noChangeArrowheads="1"/>
          </p:cNvSpPr>
          <p:nvPr/>
        </p:nvSpPr>
        <p:spPr bwMode="auto">
          <a:xfrm>
            <a:off x="2565890" y="4312012"/>
            <a:ext cx="215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M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40012" name="Rectangle 44"/>
          <p:cNvSpPr>
            <a:spLocks noChangeArrowheads="1"/>
          </p:cNvSpPr>
          <p:nvPr/>
        </p:nvSpPr>
        <p:spPr bwMode="auto">
          <a:xfrm>
            <a:off x="3871378" y="4326300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pitchFamily="2" charset="-122"/>
              </a:rPr>
              <a:t>E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2476395" y="2798930"/>
            <a:ext cx="14414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.t={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102}</a:t>
            </a:r>
            <a:endParaRPr lang="en-US" altLang="zh-CN" sz="18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.f={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101, 103}</a:t>
            </a:r>
            <a:endParaRPr lang="en-US" altLang="zh-CN" sz="180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5698713" y="4150424"/>
            <a:ext cx="29770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100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if  </a:t>
            </a:r>
            <a:r>
              <a:rPr lang="en-US" altLang="zh-CN" dirty="0" smtClean="0">
                <a:ea typeface="宋体" pitchFamily="2" charset="-122"/>
              </a:rPr>
              <a:t>a&gt;b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—</a:t>
            </a:r>
          </a:p>
          <a:p>
            <a:r>
              <a:rPr lang="en-US" altLang="zh-CN" dirty="0">
                <a:ea typeface="宋体" pitchFamily="2" charset="-122"/>
              </a:rPr>
              <a:t>101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—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5146670" y="2843935"/>
            <a:ext cx="841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q=104</a:t>
            </a:r>
            <a:endParaRPr lang="en-US" altLang="zh-CN" sz="180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340016" name="Text Box 48"/>
          <p:cNvSpPr txBox="1">
            <a:spLocks noChangeArrowheads="1"/>
          </p:cNvSpPr>
          <p:nvPr/>
        </p:nvSpPr>
        <p:spPr bwMode="auto">
          <a:xfrm>
            <a:off x="810140" y="4129927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.t={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100}</a:t>
            </a:r>
            <a:endParaRPr lang="en-US" altLang="zh-CN" sz="18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.f={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101}</a:t>
            </a:r>
            <a:endParaRPr lang="en-US" altLang="zh-CN" sz="180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340017" name="Text Box 49"/>
          <p:cNvSpPr txBox="1">
            <a:spLocks noChangeArrowheads="1"/>
          </p:cNvSpPr>
          <p:nvPr/>
        </p:nvSpPr>
        <p:spPr bwMode="auto">
          <a:xfrm>
            <a:off x="5697125" y="5004499"/>
            <a:ext cx="29594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102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if  </a:t>
            </a:r>
            <a:r>
              <a:rPr lang="en-US" altLang="zh-CN" dirty="0" smtClean="0">
                <a:ea typeface="宋体" pitchFamily="2" charset="-122"/>
              </a:rPr>
              <a:t>c&gt;d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—</a:t>
            </a:r>
          </a:p>
          <a:p>
            <a:r>
              <a:rPr lang="en-US" altLang="zh-CN" dirty="0">
                <a:ea typeface="宋体" pitchFamily="2" charset="-122"/>
              </a:rPr>
              <a:t>103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—</a:t>
            </a:r>
          </a:p>
        </p:txBody>
      </p:sp>
      <p:sp>
        <p:nvSpPr>
          <p:cNvPr id="340018" name="Text Box 50"/>
          <p:cNvSpPr txBox="1">
            <a:spLocks noChangeArrowheads="1"/>
          </p:cNvSpPr>
          <p:nvPr/>
        </p:nvSpPr>
        <p:spPr bwMode="auto">
          <a:xfrm>
            <a:off x="2740515" y="4219937"/>
            <a:ext cx="841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q=102</a:t>
            </a:r>
            <a:endParaRPr lang="en-US" altLang="zh-CN" sz="180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4031940" y="4129927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.t={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102}</a:t>
            </a:r>
            <a:endParaRPr lang="en-US" altLang="zh-CN" sz="18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.f={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103}</a:t>
            </a:r>
            <a:endParaRPr lang="en-US" altLang="zh-CN" sz="180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340020" name="Text Box 52"/>
          <p:cNvSpPr txBox="1">
            <a:spLocks noChangeArrowheads="1"/>
          </p:cNvSpPr>
          <p:nvPr/>
        </p:nvSpPr>
        <p:spPr bwMode="auto">
          <a:xfrm>
            <a:off x="5697125" y="5847035"/>
            <a:ext cx="2863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104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if  e&lt;f 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—</a:t>
            </a:r>
          </a:p>
          <a:p>
            <a:r>
              <a:rPr lang="en-US" altLang="zh-CN" dirty="0">
                <a:ea typeface="宋体" pitchFamily="2" charset="-122"/>
              </a:rPr>
              <a:t>105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 —</a:t>
            </a:r>
          </a:p>
        </p:txBody>
      </p:sp>
      <p:sp>
        <p:nvSpPr>
          <p:cNvPr id="340021" name="Arc 53"/>
          <p:cNvSpPr>
            <a:spLocks/>
          </p:cNvSpPr>
          <p:nvPr/>
        </p:nvSpPr>
        <p:spPr bwMode="auto">
          <a:xfrm rot="21447253">
            <a:off x="3883621" y="3197493"/>
            <a:ext cx="1739900" cy="240545"/>
          </a:xfrm>
          <a:custGeom>
            <a:avLst/>
            <a:gdLst>
              <a:gd name="G0" fmla="+- 20388 0 0"/>
              <a:gd name="G1" fmla="+- 0 0 0"/>
              <a:gd name="G2" fmla="+- 21600 0 0"/>
              <a:gd name="T0" fmla="*/ 41614 w 41614"/>
              <a:gd name="T1" fmla="*/ 4001 h 21600"/>
              <a:gd name="T2" fmla="*/ 0 w 41614"/>
              <a:gd name="T3" fmla="*/ 7133 h 21600"/>
              <a:gd name="T4" fmla="*/ 20388 w 416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614" h="21600" fill="none" extrusionOk="0">
                <a:moveTo>
                  <a:pt x="41614" y="4001"/>
                </a:moveTo>
                <a:cubicBezTo>
                  <a:pt x="39690" y="14207"/>
                  <a:pt x="30774" y="21599"/>
                  <a:pt x="20388" y="21600"/>
                </a:cubicBezTo>
                <a:cubicBezTo>
                  <a:pt x="11208" y="21600"/>
                  <a:pt x="3031" y="15797"/>
                  <a:pt x="-1" y="7133"/>
                </a:cubicBezTo>
              </a:path>
              <a:path w="41614" h="21600" stroke="0" extrusionOk="0">
                <a:moveTo>
                  <a:pt x="41614" y="4001"/>
                </a:moveTo>
                <a:cubicBezTo>
                  <a:pt x="39690" y="14207"/>
                  <a:pt x="30774" y="21599"/>
                  <a:pt x="20388" y="21600"/>
                </a:cubicBezTo>
                <a:cubicBezTo>
                  <a:pt x="11208" y="21600"/>
                  <a:pt x="3031" y="15797"/>
                  <a:pt x="-1" y="7133"/>
                </a:cubicBezTo>
                <a:lnTo>
                  <a:pt x="20388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022" name="Text Box 54"/>
          <p:cNvSpPr txBox="1">
            <a:spLocks noChangeArrowheads="1"/>
          </p:cNvSpPr>
          <p:nvPr/>
        </p:nvSpPr>
        <p:spPr bwMode="auto">
          <a:xfrm>
            <a:off x="7240615" y="4578170"/>
            <a:ext cx="64135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104</a:t>
            </a:r>
          </a:p>
        </p:txBody>
      </p:sp>
      <p:sp>
        <p:nvSpPr>
          <p:cNvPr id="340023" name="Text Box 55"/>
          <p:cNvSpPr txBox="1">
            <a:spLocks noChangeArrowheads="1"/>
          </p:cNvSpPr>
          <p:nvPr/>
        </p:nvSpPr>
        <p:spPr bwMode="auto">
          <a:xfrm>
            <a:off x="6673475" y="2663915"/>
            <a:ext cx="9797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.t={104}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.f={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105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0024" name="Arc 56"/>
          <p:cNvSpPr>
            <a:spLocks/>
          </p:cNvSpPr>
          <p:nvPr/>
        </p:nvSpPr>
        <p:spPr bwMode="auto">
          <a:xfrm rot="1300778">
            <a:off x="1627370" y="4317028"/>
            <a:ext cx="1286763" cy="385525"/>
          </a:xfrm>
          <a:custGeom>
            <a:avLst/>
            <a:gdLst>
              <a:gd name="G0" fmla="+- 9541 0 0"/>
              <a:gd name="G1" fmla="+- 0 0 0"/>
              <a:gd name="G2" fmla="+- 21600 0 0"/>
              <a:gd name="T0" fmla="*/ 31095 w 31095"/>
              <a:gd name="T1" fmla="*/ 1412 h 21600"/>
              <a:gd name="T2" fmla="*/ 0 w 31095"/>
              <a:gd name="T3" fmla="*/ 19379 h 21600"/>
              <a:gd name="T4" fmla="*/ 9541 w 3109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95" h="21600" fill="none" extrusionOk="0">
                <a:moveTo>
                  <a:pt x="31094" y="1411"/>
                </a:moveTo>
                <a:cubicBezTo>
                  <a:pt x="30350" y="12768"/>
                  <a:pt x="20922" y="21599"/>
                  <a:pt x="9541" y="21600"/>
                </a:cubicBezTo>
                <a:cubicBezTo>
                  <a:pt x="6232" y="21600"/>
                  <a:pt x="2968" y="20840"/>
                  <a:pt x="0" y="19378"/>
                </a:cubicBezTo>
              </a:path>
              <a:path w="31095" h="21600" stroke="0" extrusionOk="0">
                <a:moveTo>
                  <a:pt x="31094" y="1411"/>
                </a:moveTo>
                <a:cubicBezTo>
                  <a:pt x="30350" y="12768"/>
                  <a:pt x="20922" y="21599"/>
                  <a:pt x="9541" y="21600"/>
                </a:cubicBezTo>
                <a:cubicBezTo>
                  <a:pt x="6232" y="21600"/>
                  <a:pt x="2968" y="20840"/>
                  <a:pt x="0" y="19378"/>
                </a:cubicBezTo>
                <a:lnTo>
                  <a:pt x="954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025" name="Text Box 57"/>
          <p:cNvSpPr txBox="1">
            <a:spLocks noChangeArrowheads="1"/>
          </p:cNvSpPr>
          <p:nvPr/>
        </p:nvSpPr>
        <p:spPr bwMode="auto">
          <a:xfrm>
            <a:off x="8240300" y="4150424"/>
            <a:ext cx="64135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102</a:t>
            </a:r>
          </a:p>
        </p:txBody>
      </p:sp>
      <p:sp>
        <p:nvSpPr>
          <p:cNvPr id="340026" name="Text Box 58"/>
          <p:cNvSpPr txBox="1">
            <a:spLocks noChangeArrowheads="1"/>
          </p:cNvSpPr>
          <p:nvPr/>
        </p:nvSpPr>
        <p:spPr bwMode="auto">
          <a:xfrm>
            <a:off x="4649305" y="1628800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.t={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102,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104}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.f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={105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0027" name="Text Box 59"/>
          <p:cNvSpPr txBox="1">
            <a:spLocks noChangeArrowheads="1"/>
          </p:cNvSpPr>
          <p:nvPr/>
        </p:nvSpPr>
        <p:spPr bwMode="auto">
          <a:xfrm>
            <a:off x="261215" y="1266528"/>
            <a:ext cx="463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假定</a:t>
            </a:r>
            <a:r>
              <a:rPr lang="en-US" altLang="zh-CN" dirty="0" err="1" smtClean="0">
                <a:latin typeface="Verdana" pitchFamily="34" charset="0"/>
                <a:ea typeface="宋体" pitchFamily="2" charset="-122"/>
              </a:rPr>
              <a:t>nextquad</a:t>
            </a:r>
            <a:r>
              <a:rPr lang="zh-CN" altLang="en-US" dirty="0" smtClean="0">
                <a:latin typeface="Verdana" pitchFamily="34" charset="0"/>
                <a:ea typeface="宋体" pitchFamily="2" charset="-122"/>
              </a:rPr>
              <a:t>的当前值</a:t>
            </a:r>
            <a:r>
              <a:rPr lang="zh-CN" altLang="en-US" dirty="0">
                <a:latin typeface="Verdana" pitchFamily="34" charset="0"/>
                <a:ea typeface="宋体" pitchFamily="2" charset="-122"/>
              </a:rPr>
              <a:t>为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100</a:t>
            </a: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7240615" y="5426115"/>
            <a:ext cx="64135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104</a:t>
            </a:r>
          </a:p>
        </p:txBody>
      </p:sp>
      <p:graphicFrame>
        <p:nvGraphicFramePr>
          <p:cNvPr id="86018" name="Object 158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8389938" y="260350"/>
          <a:ext cx="7540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剪辑" r:id="rId3" imgW="7002463" imgH="4060825" progId="">
                  <p:embed/>
                </p:oleObj>
              </mc:Choice>
              <mc:Fallback>
                <p:oleObj name="剪辑" r:id="rId3" imgW="7002463" imgH="4060825" progId="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38" y="260350"/>
                        <a:ext cx="75406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079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3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3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2" grpId="0" autoUpdateAnimBg="0"/>
      <p:bldP spid="339973" grpId="0" autoUpdateAnimBg="0"/>
      <p:bldP spid="339974" grpId="0" autoUpdateAnimBg="0"/>
      <p:bldP spid="339975" grpId="0" autoUpdateAnimBg="0"/>
      <p:bldP spid="339976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6" grpId="0" autoUpdateAnimBg="0"/>
      <p:bldP spid="340017" grpId="0" autoUpdateAnimBg="0"/>
      <p:bldP spid="340018" grpId="0" autoUpdateAnimBg="0"/>
      <p:bldP spid="340019" grpId="0" autoUpdateAnimBg="0"/>
      <p:bldP spid="340020" grpId="0" autoUpdateAnimBg="0"/>
      <p:bldP spid="340021" grpId="0" animBg="1"/>
      <p:bldP spid="340022" grpId="0" animBg="1" autoUpdateAnimBg="0"/>
      <p:bldP spid="340023" grpId="0" autoUpdateAnimBg="0"/>
      <p:bldP spid="340024" grpId="0" animBg="1"/>
      <p:bldP spid="340025" grpId="0" animBg="1" autoUpdateAnimBg="0"/>
      <p:bldP spid="340026" grpId="0" autoUpdateAnimBg="0"/>
      <p:bldP spid="340027" grpId="0" autoUpdateAnimBg="0"/>
      <p:bldP spid="61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F1EFC-9E06-4821-923E-DB676F6F336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6417205" y="2020798"/>
            <a:ext cx="2403812" cy="109316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8.4  </a:t>
            </a:r>
            <a:r>
              <a:rPr lang="zh-CN" altLang="en-US"/>
              <a:t>控制语句的翻译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6375" y="955675"/>
            <a:ext cx="5557838" cy="37338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文法</a:t>
            </a:r>
          </a:p>
          <a:p>
            <a:pPr marL="819150" lvl="1" algn="just">
              <a:buFontTx/>
              <a:buNone/>
            </a:pPr>
            <a:r>
              <a:rPr lang="en-US" altLang="zh-CN" dirty="0" err="1">
                <a:latin typeface="Times New Roman" pitchFamily="18" charset="0"/>
              </a:rPr>
              <a:t>S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latin typeface="Times New Roman" pitchFamily="18" charset="0"/>
              </a:rPr>
              <a:t>if</a:t>
            </a:r>
            <a:r>
              <a:rPr lang="en-US" altLang="zh-CN" dirty="0">
                <a:latin typeface="Times New Roman" pitchFamily="18" charset="0"/>
              </a:rPr>
              <a:t>  E  then       S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endParaRPr lang="en-US" altLang="zh-CN" dirty="0">
              <a:latin typeface="Times New Roman" pitchFamily="18" charset="0"/>
            </a:endParaRPr>
          </a:p>
          <a:p>
            <a:pPr marL="819150" lvl="1" algn="just">
              <a:buFontTx/>
              <a:buNone/>
            </a:pPr>
            <a:r>
              <a:rPr lang="en-US" altLang="zh-CN" dirty="0" err="1">
                <a:latin typeface="Times New Roman" pitchFamily="18" charset="0"/>
              </a:rPr>
              <a:t>S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latin typeface="Times New Roman" pitchFamily="18" charset="0"/>
              </a:rPr>
              <a:t>if</a:t>
            </a:r>
            <a:r>
              <a:rPr lang="en-US" altLang="zh-CN" dirty="0">
                <a:latin typeface="Times New Roman" pitchFamily="18" charset="0"/>
              </a:rPr>
              <a:t>  E  then       S</a:t>
            </a:r>
            <a:r>
              <a:rPr lang="en-US" altLang="zh-CN" baseline="-25000" dirty="0">
                <a:latin typeface="Times New Roman" pitchFamily="18" charset="0"/>
              </a:rPr>
              <a:t>1 </a:t>
            </a:r>
            <a:r>
              <a:rPr lang="en-US" altLang="zh-CN" dirty="0">
                <a:latin typeface="Times New Roman" pitchFamily="18" charset="0"/>
              </a:rPr>
              <a:t>      else       S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endParaRPr lang="en-US" altLang="zh-CN" dirty="0">
              <a:latin typeface="Times New Roman" pitchFamily="18" charset="0"/>
            </a:endParaRPr>
          </a:p>
          <a:p>
            <a:pPr marL="819150" lvl="1" algn="just">
              <a:buFontTx/>
              <a:buNone/>
            </a:pPr>
            <a:r>
              <a:rPr lang="en-US" altLang="zh-CN" dirty="0" err="1">
                <a:latin typeface="Times New Roman" pitchFamily="18" charset="0"/>
              </a:rPr>
              <a:t>S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latin typeface="Times New Roman" pitchFamily="18" charset="0"/>
              </a:rPr>
              <a:t>while</a:t>
            </a:r>
            <a:r>
              <a:rPr lang="en-US" altLang="zh-CN" dirty="0">
                <a:latin typeface="Times New Roman" pitchFamily="18" charset="0"/>
              </a:rPr>
              <a:t>       E  do       S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endParaRPr lang="en-US" altLang="zh-CN" dirty="0">
              <a:latin typeface="Times New Roman" pitchFamily="18" charset="0"/>
            </a:endParaRPr>
          </a:p>
          <a:p>
            <a:pPr marL="819150" lvl="1" algn="just">
              <a:buFontTx/>
              <a:buNone/>
            </a:pPr>
            <a:r>
              <a:rPr lang="en-US" altLang="zh-CN" dirty="0" err="1">
                <a:latin typeface="Times New Roman" pitchFamily="18" charset="0"/>
              </a:rPr>
              <a:t>S</a:t>
            </a:r>
            <a:r>
              <a:rPr lang="en-US" altLang="zh-CN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latin typeface="Times New Roman" pitchFamily="18" charset="0"/>
              </a:rPr>
              <a:t>begin</a:t>
            </a:r>
            <a:r>
              <a:rPr lang="en-US" altLang="zh-CN" dirty="0">
                <a:latin typeface="Times New Roman" pitchFamily="18" charset="0"/>
              </a:rPr>
              <a:t>  </a:t>
            </a:r>
            <a:r>
              <a:rPr lang="en-US" altLang="zh-CN" dirty="0" err="1" smtClean="0">
                <a:latin typeface="Times New Roman" pitchFamily="18" charset="0"/>
              </a:rPr>
              <a:t>Slist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</a:rPr>
              <a:t>end</a:t>
            </a:r>
          </a:p>
          <a:p>
            <a:pPr marL="819150" lvl="1" algn="just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</a:rPr>
              <a:t>A</a:t>
            </a:r>
          </a:p>
          <a:p>
            <a:pPr marL="819150" lvl="1" algn="just">
              <a:buFontTx/>
              <a:buNone/>
            </a:pPr>
            <a:r>
              <a:rPr lang="en-US" altLang="zh-CN" dirty="0" smtClean="0">
                <a:latin typeface="Times New Roman" pitchFamily="18" charset="0"/>
              </a:rPr>
              <a:t>Slist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Slist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;      S</a:t>
            </a:r>
          </a:p>
          <a:p>
            <a:pPr marL="819150" lvl="1">
              <a:buFontTx/>
              <a:buNone/>
            </a:pPr>
            <a:r>
              <a:rPr lang="en-US" altLang="zh-CN" dirty="0" err="1" smtClean="0">
                <a:latin typeface="Times New Roman" pitchFamily="18" charset="0"/>
              </a:rPr>
              <a:t>Slist</a:t>
            </a:r>
            <a:r>
              <a:rPr lang="en-US" altLang="zh-CN" dirty="0" err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dirty="0" err="1">
                <a:latin typeface="Times New Roman" pitchFamily="18" charset="0"/>
              </a:rPr>
              <a:t>S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340997" name="AutoShape 5"/>
          <p:cNvSpPr>
            <a:spLocks noChangeArrowheads="1"/>
          </p:cNvSpPr>
          <p:nvPr/>
        </p:nvSpPr>
        <p:spPr bwMode="auto">
          <a:xfrm>
            <a:off x="2782888" y="156051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8" name="AutoShape 6"/>
          <p:cNvSpPr>
            <a:spLocks noChangeArrowheads="1"/>
          </p:cNvSpPr>
          <p:nvPr/>
        </p:nvSpPr>
        <p:spPr bwMode="auto">
          <a:xfrm>
            <a:off x="2706688" y="201771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9" name="AutoShape 7"/>
          <p:cNvSpPr>
            <a:spLocks noChangeArrowheads="1"/>
          </p:cNvSpPr>
          <p:nvPr/>
        </p:nvSpPr>
        <p:spPr bwMode="auto">
          <a:xfrm>
            <a:off x="4535488" y="201771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0" name="AutoShape 8"/>
          <p:cNvSpPr>
            <a:spLocks noChangeArrowheads="1"/>
          </p:cNvSpPr>
          <p:nvPr/>
        </p:nvSpPr>
        <p:spPr bwMode="auto">
          <a:xfrm>
            <a:off x="2249488" y="247491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1" name="AutoShape 9"/>
          <p:cNvSpPr>
            <a:spLocks noChangeArrowheads="1"/>
          </p:cNvSpPr>
          <p:nvPr/>
        </p:nvSpPr>
        <p:spPr bwMode="auto">
          <a:xfrm>
            <a:off x="3392488" y="247491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2" name="AutoShape 10"/>
          <p:cNvSpPr>
            <a:spLocks noChangeArrowheads="1"/>
          </p:cNvSpPr>
          <p:nvPr/>
        </p:nvSpPr>
        <p:spPr bwMode="auto">
          <a:xfrm>
            <a:off x="2612895" y="377031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3" name="AutoShape 11"/>
          <p:cNvSpPr>
            <a:spLocks noChangeArrowheads="1"/>
          </p:cNvSpPr>
          <p:nvPr/>
        </p:nvSpPr>
        <p:spPr bwMode="auto">
          <a:xfrm>
            <a:off x="3468688" y="2017713"/>
            <a:ext cx="228600" cy="228600"/>
          </a:xfrm>
          <a:prstGeom prst="diamond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1004" name="Group 12"/>
          <p:cNvGrpSpPr>
            <a:grpSpLocks/>
          </p:cNvGrpSpPr>
          <p:nvPr/>
        </p:nvGrpSpPr>
        <p:grpSpPr bwMode="auto">
          <a:xfrm>
            <a:off x="611560" y="5709400"/>
            <a:ext cx="6472238" cy="396875"/>
            <a:chOff x="1392" y="3379"/>
            <a:chExt cx="4077" cy="250"/>
          </a:xfrm>
        </p:grpSpPr>
        <p:sp>
          <p:nvSpPr>
            <p:cNvPr id="341005" name="AutoShape 13"/>
            <p:cNvSpPr>
              <a:spLocks noChangeArrowheads="1"/>
            </p:cNvSpPr>
            <p:nvPr/>
          </p:nvSpPr>
          <p:spPr bwMode="auto">
            <a:xfrm>
              <a:off x="1392" y="3408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1484" y="3379"/>
              <a:ext cx="39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latin typeface="黑体" pitchFamily="2" charset="-122"/>
                </a:rPr>
                <a:t>记录变量 </a:t>
              </a:r>
              <a:r>
                <a:rPr lang="en-US" altLang="zh-CN" sz="2000" dirty="0" err="1">
                  <a:latin typeface="黑体" pitchFamily="2" charset="-122"/>
                </a:rPr>
                <a:t>nextquad</a:t>
              </a:r>
              <a:r>
                <a:rPr lang="en-US" altLang="zh-CN" sz="2000" dirty="0">
                  <a:latin typeface="黑体" pitchFamily="2" charset="-122"/>
                </a:rPr>
                <a:t> </a:t>
              </a:r>
              <a:r>
                <a:rPr lang="zh-CN" altLang="zh-CN" sz="2000" dirty="0">
                  <a:latin typeface="黑体" pitchFamily="2" charset="-122"/>
                </a:rPr>
                <a:t>的</a:t>
              </a:r>
              <a:r>
                <a:rPr lang="zh-CN" altLang="en-US" sz="2000" dirty="0">
                  <a:latin typeface="黑体" pitchFamily="2" charset="-122"/>
                </a:rPr>
                <a:t>当前，以便回填转移到此的指令</a:t>
              </a:r>
            </a:p>
          </p:txBody>
        </p:sp>
      </p:grpSp>
      <p:grpSp>
        <p:nvGrpSpPr>
          <p:cNvPr id="341007" name="Group 15"/>
          <p:cNvGrpSpPr>
            <a:grpSpLocks/>
          </p:cNvGrpSpPr>
          <p:nvPr/>
        </p:nvGrpSpPr>
        <p:grpSpPr bwMode="auto">
          <a:xfrm>
            <a:off x="611560" y="6182475"/>
            <a:ext cx="5783263" cy="396875"/>
            <a:chOff x="480" y="3600"/>
            <a:chExt cx="3643" cy="250"/>
          </a:xfrm>
        </p:grpSpPr>
        <p:sp>
          <p:nvSpPr>
            <p:cNvPr id="341008" name="AutoShape 16"/>
            <p:cNvSpPr>
              <a:spLocks noChangeArrowheads="1"/>
            </p:cNvSpPr>
            <p:nvPr/>
          </p:nvSpPr>
          <p:spPr bwMode="auto">
            <a:xfrm>
              <a:off x="480" y="3648"/>
              <a:ext cx="144" cy="144"/>
            </a:xfrm>
            <a:prstGeom prst="diamond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09" name="Text Box 17"/>
            <p:cNvSpPr txBox="1">
              <a:spLocks noChangeArrowheads="1"/>
            </p:cNvSpPr>
            <p:nvPr/>
          </p:nvSpPr>
          <p:spPr bwMode="auto">
            <a:xfrm>
              <a:off x="624" y="3600"/>
              <a:ext cx="3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黑体" pitchFamily="2" charset="-122"/>
                </a:rPr>
                <a:t>产生一条不完整的</a:t>
              </a:r>
              <a:r>
                <a:rPr lang="en-US" altLang="zh-CN" sz="2000">
                  <a:latin typeface="黑体" pitchFamily="2" charset="-122"/>
                </a:rPr>
                <a:t>goto</a:t>
              </a:r>
              <a:r>
                <a:rPr lang="zh-CN" altLang="en-US" sz="2000">
                  <a:latin typeface="黑体" pitchFamily="2" charset="-122"/>
                </a:rPr>
                <a:t>指令，并记录下它的位置</a:t>
              </a:r>
            </a:p>
          </p:txBody>
        </p:sp>
      </p:grpSp>
      <p:sp>
        <p:nvSpPr>
          <p:cNvPr id="341010" name="Text Box 18"/>
          <p:cNvSpPr txBox="1">
            <a:spLocks noChangeArrowheads="1"/>
          </p:cNvSpPr>
          <p:nvPr/>
        </p:nvSpPr>
        <p:spPr bwMode="auto">
          <a:xfrm>
            <a:off x="2624138" y="1484313"/>
            <a:ext cx="4238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M</a:t>
            </a:r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2589213" y="1941513"/>
            <a:ext cx="5064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baseline="-25000">
                <a:solidFill>
                  <a:srgbClr val="FF0000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349750" y="1941513"/>
            <a:ext cx="5064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baseline="-25000">
                <a:solidFill>
                  <a:srgbClr val="FF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3197225" y="2382838"/>
            <a:ext cx="5064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baseline="-25000">
                <a:solidFill>
                  <a:srgbClr val="FF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2055813" y="2382838"/>
            <a:ext cx="5064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baseline="-25000">
                <a:solidFill>
                  <a:srgbClr val="FF0000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2501770" y="3678238"/>
            <a:ext cx="4238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M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3360738" y="1941513"/>
            <a:ext cx="431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740213" y="4586895"/>
            <a:ext cx="906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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</a:t>
            </a:r>
            <a:endParaRPr lang="en-US" altLang="zh-CN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5940425" y="458670"/>
            <a:ext cx="3051175" cy="51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no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属性：</a:t>
            </a:r>
          </a:p>
          <a:p>
            <a:pPr lvl="1"/>
            <a:r>
              <a:rPr lang="en-US" altLang="zh-CN" dirty="0" err="1">
                <a:cs typeface="Times New Roman" panose="02020603050405020304" pitchFamily="18" charset="0"/>
              </a:rPr>
              <a:t>E.truelist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cs typeface="Times New Roman" panose="02020603050405020304" pitchFamily="18" charset="0"/>
              </a:rPr>
              <a:t>E.falselist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cs typeface="Times New Roman" panose="02020603050405020304" pitchFamily="18" charset="0"/>
              </a:rPr>
              <a:t>M.quad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cs typeface="Times New Roman" panose="02020603050405020304" pitchFamily="18" charset="0"/>
              </a:rPr>
              <a:t>S.nextlist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cs typeface="Times New Roman" panose="02020603050405020304" pitchFamily="18" charset="0"/>
              </a:rPr>
              <a:t>Slist.nextlist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cs typeface="Times New Roman" panose="02020603050405020304" pitchFamily="18" charset="0"/>
              </a:rPr>
              <a:t>N.nextlist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变量：</a:t>
            </a:r>
            <a:r>
              <a:rPr lang="en-US" altLang="zh-CN" dirty="0" err="1">
                <a:cs typeface="Times New Roman" panose="02020603050405020304" pitchFamily="18" charset="0"/>
              </a:rPr>
              <a:t>nextquad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函数：</a:t>
            </a:r>
          </a:p>
          <a:p>
            <a:pPr lvl="1"/>
            <a:r>
              <a:rPr lang="en-US" altLang="zh-CN" dirty="0" err="1" smtClean="0">
                <a:cs typeface="Times New Roman" panose="02020603050405020304" pitchFamily="18" charset="0"/>
              </a:rPr>
              <a:t>makelist</a:t>
            </a:r>
            <a:r>
              <a:rPr lang="en-US" altLang="zh-CN" dirty="0" smtClean="0"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cs typeface="Times New Roman" panose="02020603050405020304" pitchFamily="18" charset="0"/>
              </a:rPr>
              <a:t>backpatch</a:t>
            </a:r>
            <a:r>
              <a:rPr lang="en-US" altLang="zh-CN" dirty="0" smtClean="0">
                <a:cs typeface="Times New Roman" panose="02020603050405020304" pitchFamily="18" charset="0"/>
              </a:rPr>
              <a:t>(p, </a:t>
            </a:r>
            <a:r>
              <a:rPr lang="en-US" altLang="zh-CN" dirty="0" err="1" smtClean="0"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merge(p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, p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cs typeface="Times New Roman" panose="02020603050405020304" pitchFamily="18" charset="0"/>
              </a:rPr>
              <a:t>outcode</a:t>
            </a:r>
            <a:r>
              <a:rPr lang="en-US" altLang="zh-CN" dirty="0" smtClean="0">
                <a:cs typeface="Times New Roman" panose="02020603050405020304" pitchFamily="18" charset="0"/>
              </a:rPr>
              <a:t>(s)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341019" name="AutoShape 27"/>
          <p:cNvSpPr>
            <a:spLocks noChangeArrowheads="1"/>
          </p:cNvSpPr>
          <p:nvPr/>
        </p:nvSpPr>
        <p:spPr bwMode="auto">
          <a:xfrm>
            <a:off x="3095624" y="4076700"/>
            <a:ext cx="2466485" cy="990600"/>
          </a:xfrm>
          <a:prstGeom prst="wedgeRoundRectCallout">
            <a:avLst>
              <a:gd name="adj1" fmla="val 83391"/>
              <a:gd name="adj2" fmla="val -21138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ea typeface="宋体" pitchFamily="2" charset="-122"/>
              </a:rPr>
              <a:t>转移到下一条语句</a:t>
            </a:r>
          </a:p>
          <a:p>
            <a:pPr algn="ctr"/>
            <a:r>
              <a:rPr lang="zh-CN" altLang="en-US" sz="2000">
                <a:ea typeface="宋体" pitchFamily="2" charset="-122"/>
              </a:rPr>
              <a:t>的指令链表的指针</a:t>
            </a:r>
          </a:p>
        </p:txBody>
      </p:sp>
      <p:graphicFrame>
        <p:nvGraphicFramePr>
          <p:cNvPr id="130049" name="Object 158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262938" y="233363"/>
          <a:ext cx="7540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1" name="剪辑" r:id="rId4" imgW="7002463" imgH="4060825" progId="">
                  <p:embed/>
                </p:oleObj>
              </mc:Choice>
              <mc:Fallback>
                <p:oleObj name="剪辑" r:id="rId4" imgW="7002463" imgH="4060825" progId="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8" y="233363"/>
                        <a:ext cx="75406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0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0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0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0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0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0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0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4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1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41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41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41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1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41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41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41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41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41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41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341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 animBg="1"/>
      <p:bldP spid="340996" grpId="0" uiExpand="1" build="p" autoUpdateAnimBg="0"/>
      <p:bldP spid="340997" grpId="0" animBg="1"/>
      <p:bldP spid="340998" grpId="0" animBg="1"/>
      <p:bldP spid="340999" grpId="0" animBg="1"/>
      <p:bldP spid="341000" grpId="0" animBg="1"/>
      <p:bldP spid="341001" grpId="0" animBg="1"/>
      <p:bldP spid="341002" grpId="0" animBg="1"/>
      <p:bldP spid="341003" grpId="0" animBg="1"/>
      <p:bldP spid="341010" grpId="0" animBg="1" autoUpdateAnimBg="0"/>
      <p:bldP spid="341011" grpId="0" animBg="1" autoUpdateAnimBg="0"/>
      <p:bldP spid="341012" grpId="0" animBg="1" autoUpdateAnimBg="0"/>
      <p:bldP spid="341013" grpId="0" animBg="1" autoUpdateAnimBg="0"/>
      <p:bldP spid="341014" grpId="0" animBg="1" autoUpdateAnimBg="0"/>
      <p:bldP spid="341015" grpId="0" animBg="1" autoUpdateAnimBg="0"/>
      <p:bldP spid="341016" grpId="0" animBg="1" autoUpdateAnimBg="0"/>
      <p:bldP spid="341017" grpId="0" autoUpdateAnimBg="0"/>
      <p:bldP spid="341018" grpId="0" uiExpand="1" build="p" autoUpdateAnimBg="0"/>
      <p:bldP spid="34101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28919BCA-6D1A-4ADE-AD24-52B0DB4D5B44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76200"/>
            <a:ext cx="773640" cy="6140130"/>
          </a:xfrm>
        </p:spPr>
        <p:txBody>
          <a:bodyPr/>
          <a:lstStyle/>
          <a:p>
            <a:pPr algn="ctr"/>
            <a:r>
              <a:rPr lang="zh-CN" altLang="en-US" sz="3600" dirty="0" smtClean="0"/>
              <a:t>控制语句的翻译</a:t>
            </a:r>
            <a:r>
              <a:rPr lang="zh-CN" altLang="en-US" sz="3600" dirty="0"/>
              <a:t>方案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1119680" y="258763"/>
            <a:ext cx="23510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000">
                <a:ea typeface="宋体" pitchFamily="2" charset="-122"/>
              </a:rPr>
              <a:t>S</a:t>
            </a:r>
            <a:r>
              <a:rPr lang="en-US" altLang="zh-CN" sz="200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>
                <a:ea typeface="宋体" pitchFamily="2" charset="-122"/>
              </a:rPr>
              <a:t>if  E  then 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>
                <a:ea typeface="宋体" pitchFamily="2" charset="-122"/>
              </a:rPr>
              <a:t>  S</a:t>
            </a:r>
            <a:r>
              <a:rPr lang="en-US" altLang="zh-CN" sz="2000" baseline="-25000">
                <a:ea typeface="宋体" pitchFamily="2" charset="-122"/>
              </a:rPr>
              <a:t>1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3470768" y="228600"/>
            <a:ext cx="5421712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t" anchorCtr="0">
            <a:no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backpatch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M.quad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S.nextlist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=merge(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E.falselist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S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.nextlist);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1102218" y="998730"/>
            <a:ext cx="4043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 err="1">
                <a:ea typeface="宋体" pitchFamily="2" charset="-122"/>
              </a:rPr>
              <a:t>S</a:t>
            </a:r>
            <a:r>
              <a:rPr lang="en-US" altLang="zh-CN" sz="2000" dirty="0" err="1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dirty="0" err="1">
                <a:ea typeface="宋体" pitchFamily="2" charset="-122"/>
              </a:rPr>
              <a:t>if</a:t>
            </a:r>
            <a:r>
              <a:rPr lang="en-US" altLang="zh-CN" sz="2000" dirty="0">
                <a:ea typeface="宋体" pitchFamily="2" charset="-122"/>
              </a:rPr>
              <a:t>  E  then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  S</a:t>
            </a:r>
            <a:r>
              <a:rPr lang="en-US" altLang="zh-CN" sz="2000" baseline="-25000" dirty="0">
                <a:ea typeface="宋体" pitchFamily="2" charset="-122"/>
              </a:rPr>
              <a:t>1 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N</a:t>
            </a:r>
            <a:r>
              <a:rPr lang="en-US" altLang="zh-CN" sz="2000" dirty="0">
                <a:ea typeface="宋体" pitchFamily="2" charset="-122"/>
              </a:rPr>
              <a:t>  else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000" dirty="0">
                <a:ea typeface="宋体" pitchFamily="2" charset="-122"/>
              </a:rPr>
              <a:t>  S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2169017" y="1379730"/>
            <a:ext cx="6723463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backpatch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M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.quad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backpatch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E.falselist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M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.quad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S.nextlist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=merge(S</a:t>
            </a:r>
            <a:r>
              <a:rPr lang="en-US" altLang="zh-CN" sz="20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.nextlist,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N.nextlist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S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.nextlist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1102218" y="3287880"/>
            <a:ext cx="28416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 err="1">
                <a:ea typeface="宋体" pitchFamily="2" charset="-122"/>
              </a:rPr>
              <a:t>S</a:t>
            </a:r>
            <a:r>
              <a:rPr lang="en-US" altLang="zh-CN" sz="2000" dirty="0" err="1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dirty="0" err="1">
                <a:ea typeface="宋体" pitchFamily="2" charset="-122"/>
              </a:rPr>
              <a:t>while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 E  do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000" dirty="0">
                <a:ea typeface="宋体" pitchFamily="2" charset="-122"/>
              </a:rPr>
              <a:t> S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4043945" y="3281798"/>
            <a:ext cx="4848535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backpatch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(S</a:t>
            </a:r>
            <a:r>
              <a:rPr lang="en-US" altLang="zh-CN" sz="20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.nextlist,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M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.quad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backpatch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E.truelist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M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.quad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S.nextlist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E.falselist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goto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M</a:t>
            </a:r>
            <a:r>
              <a:rPr lang="en-US" altLang="zh-CN" sz="2000" baseline="-25000" dirty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.quad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); 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1095868" y="2393885"/>
            <a:ext cx="7858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</a:t>
            </a: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1846755" y="2409760"/>
            <a:ext cx="26527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 M.quad=nextquad  }</a:t>
            </a: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1102218" y="2798930"/>
            <a:ext cx="7302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</a:t>
            </a:r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1875330" y="2813188"/>
            <a:ext cx="701715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N.nextlist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makelist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nextquad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);    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outcode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goto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—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2029" name="Text Box 13"/>
          <p:cNvSpPr txBox="1">
            <a:spLocks noChangeArrowheads="1"/>
          </p:cNvSpPr>
          <p:nvPr/>
        </p:nvSpPr>
        <p:spPr bwMode="auto">
          <a:xfrm>
            <a:off x="1095607" y="4644135"/>
            <a:ext cx="19875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 err="1">
                <a:ea typeface="宋体" pitchFamily="2" charset="-122"/>
              </a:rPr>
              <a:t>S</a:t>
            </a:r>
            <a:r>
              <a:rPr lang="en-US" altLang="zh-CN" sz="2000" dirty="0" err="1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dirty="0" err="1">
                <a:ea typeface="宋体" pitchFamily="2" charset="-122"/>
              </a:rPr>
              <a:t>begin</a:t>
            </a: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dirty="0" err="1" smtClean="0">
                <a:ea typeface="宋体" pitchFamily="2" charset="-122"/>
              </a:rPr>
              <a:t>Slist</a:t>
            </a:r>
            <a:r>
              <a:rPr lang="en-US" altLang="zh-CN" sz="2000" dirty="0" smtClean="0">
                <a:ea typeface="宋体" pitchFamily="2" charset="-122"/>
              </a:rPr>
              <a:t>  </a:t>
            </a:r>
            <a:r>
              <a:rPr lang="en-US" altLang="zh-CN" sz="2000" dirty="0">
                <a:ea typeface="宋体" pitchFamily="2" charset="-122"/>
              </a:rPr>
              <a:t>end</a:t>
            </a: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3470768" y="4660010"/>
            <a:ext cx="54217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S.nextlist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Slist.nextlist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1090898" y="5094185"/>
            <a:ext cx="7604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>
                <a:ea typeface="宋体" pitchFamily="2" charset="-122"/>
              </a:rPr>
              <a:t>S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A</a:t>
            </a:r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1881680" y="5094185"/>
            <a:ext cx="376158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S.nextlist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makelist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1090898" y="5544235"/>
            <a:ext cx="1512887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 err="1">
                <a:ea typeface="宋体" pitchFamily="2" charset="-122"/>
              </a:rPr>
              <a:t>Slist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Slist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;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</a:t>
            </a:r>
            <a:r>
              <a:rPr lang="en-US" altLang="zh-CN" sz="2000" dirty="0">
                <a:ea typeface="宋体" pitchFamily="2" charset="-122"/>
              </a:rPr>
              <a:t> S</a:t>
            </a:r>
            <a:endParaRPr lang="en-US" altLang="zh-CN" sz="2000" baseline="-25000" dirty="0">
              <a:ea typeface="宋体" pitchFamily="2" charset="-122"/>
            </a:endParaRPr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3329480" y="5560110"/>
            <a:ext cx="5563000" cy="63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{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backpatch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(Slist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.nextlist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,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M.quad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); 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Slist.nextlist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S.nextlist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42035" name="Text Box 19"/>
          <p:cNvSpPr txBox="1">
            <a:spLocks noChangeArrowheads="1"/>
          </p:cNvSpPr>
          <p:nvPr/>
        </p:nvSpPr>
        <p:spPr bwMode="auto">
          <a:xfrm>
            <a:off x="1090898" y="6227480"/>
            <a:ext cx="7461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 err="1">
                <a:ea typeface="宋体" pitchFamily="2" charset="-122"/>
              </a:rPr>
              <a:t>Slist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ea typeface="宋体" pitchFamily="2" charset="-122"/>
              </a:rPr>
              <a:t>S</a:t>
            </a:r>
          </a:p>
        </p:txBody>
      </p:sp>
      <p:sp>
        <p:nvSpPr>
          <p:cNvPr id="342036" name="Text Box 20"/>
          <p:cNvSpPr txBox="1">
            <a:spLocks noChangeArrowheads="1"/>
          </p:cNvSpPr>
          <p:nvPr/>
        </p:nvSpPr>
        <p:spPr bwMode="auto">
          <a:xfrm>
            <a:off x="2153735" y="6216330"/>
            <a:ext cx="2795587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>
            <a:no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{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Slist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.nextlist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S.nextlist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}</a:t>
            </a:r>
          </a:p>
        </p:txBody>
      </p:sp>
      <p:graphicFrame>
        <p:nvGraphicFramePr>
          <p:cNvPr id="129025" name="Object 21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 flipV="1">
          <a:off x="8534400" y="152400"/>
          <a:ext cx="454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7" name="剪辑" r:id="rId3" imgW="3543101" imgH="4123546" progId="">
                  <p:embed/>
                </p:oleObj>
              </mc:Choice>
              <mc:Fallback>
                <p:oleObj name="剪辑" r:id="rId3" imgW="3543101" imgH="4123546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534400" y="152400"/>
                        <a:ext cx="454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2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2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2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2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2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2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42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42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4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42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animBg="1" autoUpdateAnimBg="0"/>
      <p:bldP spid="342020" grpId="0" uiExpand="1" build="p" autoUpdateAnimBg="0"/>
      <p:bldP spid="342021" grpId="0" animBg="1" autoUpdateAnimBg="0"/>
      <p:bldP spid="342022" grpId="0" uiExpand="1" build="p" autoUpdateAnimBg="0"/>
      <p:bldP spid="342023" grpId="0" animBg="1" autoUpdateAnimBg="0"/>
      <p:bldP spid="342024" grpId="0" uiExpand="1" build="p" autoUpdateAnimBg="0"/>
      <p:bldP spid="342025" grpId="0" animBg="1" autoUpdateAnimBg="0"/>
      <p:bldP spid="342026" grpId="0" build="p" autoUpdateAnimBg="0"/>
      <p:bldP spid="342027" grpId="0" animBg="1" autoUpdateAnimBg="0"/>
      <p:bldP spid="342028" grpId="0" build="p" autoUpdateAnimBg="0"/>
      <p:bldP spid="342029" grpId="0" animBg="1" autoUpdateAnimBg="0"/>
      <p:bldP spid="342030" grpId="0" build="p" autoUpdateAnimBg="0"/>
      <p:bldP spid="342031" grpId="0" animBg="1" autoUpdateAnimBg="0"/>
      <p:bldP spid="342032" grpId="0" build="p" autoUpdateAnimBg="0"/>
      <p:bldP spid="342033" grpId="0" animBg="1" autoUpdateAnimBg="0"/>
      <p:bldP spid="342034" grpId="0" uiExpand="1" build="p" autoUpdateAnimBg="0"/>
      <p:bldP spid="342035" grpId="0" animBg="1" autoUpdateAnimBg="0"/>
      <p:bldP spid="34203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838B-F4B0-494B-A265-86D9E267D916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6324600" y="3124200"/>
            <a:ext cx="1828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pitchFamily="2" charset="-122"/>
              </a:rPr>
              <a:t>A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zh-CN" altLang="zh-CN" sz="2000">
                <a:ea typeface="宋体" pitchFamily="2" charset="-122"/>
              </a:rPr>
              <a:t>的代码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1258888" cy="558800"/>
          </a:xfrm>
        </p:spPr>
        <p:txBody>
          <a:bodyPr/>
          <a:lstStyle/>
          <a:p>
            <a:r>
              <a:rPr lang="zh-CN" altLang="en-US" sz="3600" b="0"/>
              <a:t>例：</a:t>
            </a:r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19288" y="152400"/>
            <a:ext cx="6324600" cy="2362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b="0" dirty="0">
                <a:latin typeface="Times New Roman" pitchFamily="18" charset="0"/>
              </a:rPr>
              <a:t>if  </a:t>
            </a:r>
            <a:r>
              <a:rPr lang="en-US" altLang="zh-CN" sz="2400" b="0" dirty="0" smtClean="0">
                <a:latin typeface="Times New Roman" pitchFamily="18" charset="0"/>
              </a:rPr>
              <a:t>a&gt;b and c&gt;d or </a:t>
            </a:r>
            <a:r>
              <a:rPr lang="en-US" altLang="zh-CN" sz="2400" b="0" dirty="0">
                <a:latin typeface="Times New Roman" pitchFamily="18" charset="0"/>
              </a:rPr>
              <a:t>e&lt;f  then    A</a:t>
            </a:r>
            <a:r>
              <a:rPr lang="en-US" altLang="zh-CN" sz="2400" b="0" baseline="-25000" dirty="0">
                <a:latin typeface="Times New Roman" pitchFamily="18" charset="0"/>
              </a:rPr>
              <a:t>1</a:t>
            </a:r>
            <a:r>
              <a:rPr lang="en-US" altLang="zh-CN" sz="2400" b="0" dirty="0">
                <a:latin typeface="Times New Roman" pitchFamily="18" charset="0"/>
              </a:rPr>
              <a:t>    else     A</a:t>
            </a:r>
            <a:r>
              <a:rPr lang="en-US" altLang="zh-CN" sz="2400" b="0" baseline="-25000" dirty="0">
                <a:latin typeface="Times New Roman" pitchFamily="18" charset="0"/>
              </a:rPr>
              <a:t>2</a:t>
            </a:r>
            <a:r>
              <a:rPr lang="en-US" altLang="zh-CN" sz="2400" b="0" dirty="0">
                <a:latin typeface="Times New Roman" pitchFamily="18" charset="0"/>
              </a:rPr>
              <a:t>;</a:t>
            </a:r>
          </a:p>
          <a:p>
            <a:pPr lvl="1">
              <a:buFontTx/>
              <a:buNone/>
            </a:pPr>
            <a:endParaRPr lang="en-US" altLang="zh-CN" sz="2000" b="0" dirty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altLang="zh-CN" sz="2000" b="0" dirty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b="0" dirty="0">
                <a:latin typeface="Times New Roman" pitchFamily="18" charset="0"/>
              </a:rPr>
              <a:t>while    a&lt;b  do     A</a:t>
            </a:r>
            <a:r>
              <a:rPr lang="en-US" altLang="zh-CN" sz="2400" b="0" baseline="-25000" dirty="0">
                <a:latin typeface="Times New Roman" pitchFamily="18" charset="0"/>
              </a:rPr>
              <a:t>3</a:t>
            </a:r>
            <a:endParaRPr lang="en-US" altLang="zh-CN" sz="2400" b="0" dirty="0">
              <a:latin typeface="Times New Roman" pitchFamily="18" charset="0"/>
            </a:endParaRPr>
          </a:p>
        </p:txBody>
      </p:sp>
      <p:grpSp>
        <p:nvGrpSpPr>
          <p:cNvPr id="343045" name="Group 5"/>
          <p:cNvGrpSpPr>
            <a:grpSpLocks/>
          </p:cNvGrpSpPr>
          <p:nvPr/>
        </p:nvGrpSpPr>
        <p:grpSpPr bwMode="auto">
          <a:xfrm>
            <a:off x="1250950" y="2514600"/>
            <a:ext cx="2514600" cy="4038600"/>
            <a:chOff x="960" y="1440"/>
            <a:chExt cx="1584" cy="2544"/>
          </a:xfrm>
        </p:grpSpPr>
        <p:sp>
          <p:nvSpPr>
            <p:cNvPr id="343046" name="Rectangle 6"/>
            <p:cNvSpPr>
              <a:spLocks noChangeArrowheads="1"/>
            </p:cNvSpPr>
            <p:nvPr/>
          </p:nvSpPr>
          <p:spPr bwMode="auto">
            <a:xfrm>
              <a:off x="960" y="1440"/>
              <a:ext cx="1584" cy="25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7" name="Line 7"/>
            <p:cNvSpPr>
              <a:spLocks noChangeShapeType="1"/>
            </p:cNvSpPr>
            <p:nvPr/>
          </p:nvSpPr>
          <p:spPr bwMode="auto">
            <a:xfrm>
              <a:off x="960" y="278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1476375" y="3352800"/>
            <a:ext cx="197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if </a:t>
            </a:r>
            <a:r>
              <a:rPr lang="zh-CN" altLang="en-US">
                <a:ea typeface="宋体" pitchFamily="2" charset="-122"/>
              </a:rPr>
              <a:t>语句的代码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1292225" y="5334000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while </a:t>
            </a:r>
            <a:r>
              <a:rPr lang="zh-CN" altLang="en-US">
                <a:ea typeface="宋体" pitchFamily="2" charset="-122"/>
              </a:rPr>
              <a:t>语句的代码</a:t>
            </a:r>
          </a:p>
        </p:txBody>
      </p:sp>
      <p:grpSp>
        <p:nvGrpSpPr>
          <p:cNvPr id="343050" name="Group 10"/>
          <p:cNvGrpSpPr>
            <a:grpSpLocks/>
          </p:cNvGrpSpPr>
          <p:nvPr/>
        </p:nvGrpSpPr>
        <p:grpSpPr bwMode="auto">
          <a:xfrm>
            <a:off x="1250950" y="2590800"/>
            <a:ext cx="2514600" cy="1981200"/>
            <a:chOff x="1008" y="1488"/>
            <a:chExt cx="1584" cy="1248"/>
          </a:xfrm>
        </p:grpSpPr>
        <p:sp>
          <p:nvSpPr>
            <p:cNvPr id="343051" name="Rectangle 11"/>
            <p:cNvSpPr>
              <a:spLocks noChangeArrowheads="1"/>
            </p:cNvSpPr>
            <p:nvPr/>
          </p:nvSpPr>
          <p:spPr bwMode="auto">
            <a:xfrm>
              <a:off x="1056" y="1488"/>
              <a:ext cx="1488" cy="124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2" name="Line 12"/>
            <p:cNvSpPr>
              <a:spLocks noChangeShapeType="1"/>
            </p:cNvSpPr>
            <p:nvPr/>
          </p:nvSpPr>
          <p:spPr bwMode="auto">
            <a:xfrm>
              <a:off x="1008" y="182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3" name="Line 13"/>
            <p:cNvSpPr>
              <a:spLocks noChangeShapeType="1"/>
            </p:cNvSpPr>
            <p:nvPr/>
          </p:nvSpPr>
          <p:spPr bwMode="auto">
            <a:xfrm>
              <a:off x="1008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1927225" y="2667000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pitchFamily="2" charset="-122"/>
              </a:rPr>
              <a:t>E</a:t>
            </a:r>
            <a:r>
              <a:rPr lang="zh-CN" altLang="zh-CN" sz="2000">
                <a:ea typeface="宋体" pitchFamily="2" charset="-122"/>
              </a:rPr>
              <a:t>的代码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343055" name="Text Box 15"/>
          <p:cNvSpPr txBox="1">
            <a:spLocks noChangeArrowheads="1"/>
          </p:cNvSpPr>
          <p:nvPr/>
        </p:nvSpPr>
        <p:spPr bwMode="auto">
          <a:xfrm>
            <a:off x="1879600" y="3260725"/>
            <a:ext cx="121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pitchFamily="2" charset="-122"/>
              </a:rPr>
              <a:t>A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zh-CN" altLang="zh-CN" sz="2000">
                <a:ea typeface="宋体" pitchFamily="2" charset="-122"/>
              </a:rPr>
              <a:t>的代码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1858963" y="4098925"/>
            <a:ext cx="1217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pitchFamily="2" charset="-122"/>
              </a:rPr>
              <a:t>A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zh-CN" altLang="zh-CN" sz="2000">
                <a:ea typeface="宋体" pitchFamily="2" charset="-122"/>
              </a:rPr>
              <a:t>的代码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260350" y="67056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3058" name="Group 18"/>
          <p:cNvGrpSpPr>
            <a:grpSpLocks/>
          </p:cNvGrpSpPr>
          <p:nvPr/>
        </p:nvGrpSpPr>
        <p:grpSpPr bwMode="auto">
          <a:xfrm>
            <a:off x="1250950" y="3657600"/>
            <a:ext cx="2514600" cy="396875"/>
            <a:chOff x="1008" y="2160"/>
            <a:chExt cx="1584" cy="250"/>
          </a:xfrm>
        </p:grpSpPr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1200" y="2160"/>
              <a:ext cx="1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ea typeface="宋体" pitchFamily="2" charset="-122"/>
                </a:rPr>
                <a:t>goto </a:t>
              </a:r>
              <a:r>
                <a:rPr lang="zh-CN" altLang="zh-CN" sz="2000">
                  <a:ea typeface="宋体" pitchFamily="2" charset="-122"/>
                </a:rPr>
                <a:t>下一条语句</a:t>
              </a:r>
              <a:endParaRPr lang="zh-CN" altLang="en-US" sz="2000">
                <a:ea typeface="宋体" pitchFamily="2" charset="-122"/>
              </a:endParaRPr>
            </a:p>
          </p:txBody>
        </p:sp>
        <p:sp>
          <p:nvSpPr>
            <p:cNvPr id="343060" name="Line 20"/>
            <p:cNvSpPr>
              <a:spLocks noChangeShapeType="1"/>
            </p:cNvSpPr>
            <p:nvPr/>
          </p:nvSpPr>
          <p:spPr bwMode="auto">
            <a:xfrm>
              <a:off x="1008" y="216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3061" name="Group 21"/>
          <p:cNvGrpSpPr>
            <a:grpSpLocks/>
          </p:cNvGrpSpPr>
          <p:nvPr/>
        </p:nvGrpSpPr>
        <p:grpSpPr bwMode="auto">
          <a:xfrm>
            <a:off x="1250950" y="4724400"/>
            <a:ext cx="2514600" cy="1752600"/>
            <a:chOff x="1008" y="2832"/>
            <a:chExt cx="1584" cy="1104"/>
          </a:xfrm>
        </p:grpSpPr>
        <p:sp>
          <p:nvSpPr>
            <p:cNvPr id="343062" name="Rectangle 22"/>
            <p:cNvSpPr>
              <a:spLocks noChangeArrowheads="1"/>
            </p:cNvSpPr>
            <p:nvPr/>
          </p:nvSpPr>
          <p:spPr bwMode="auto">
            <a:xfrm>
              <a:off x="1056" y="2832"/>
              <a:ext cx="1488" cy="110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63" name="Line 23"/>
            <p:cNvSpPr>
              <a:spLocks noChangeShapeType="1"/>
            </p:cNvSpPr>
            <p:nvPr/>
          </p:nvSpPr>
          <p:spPr bwMode="auto">
            <a:xfrm>
              <a:off x="1008" y="321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3064" name="Text Box 24"/>
          <p:cNvSpPr txBox="1">
            <a:spLocks noChangeArrowheads="1"/>
          </p:cNvSpPr>
          <p:nvPr/>
        </p:nvSpPr>
        <p:spPr bwMode="auto">
          <a:xfrm>
            <a:off x="1851025" y="486092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pitchFamily="2" charset="-122"/>
              </a:rPr>
              <a:t>E</a:t>
            </a:r>
            <a:r>
              <a:rPr lang="zh-CN" altLang="en-US" sz="2000">
                <a:ea typeface="宋体" pitchFamily="2" charset="-122"/>
              </a:rPr>
              <a:t>的代码</a:t>
            </a:r>
          </a:p>
        </p:txBody>
      </p:sp>
      <p:sp>
        <p:nvSpPr>
          <p:cNvPr id="343065" name="Text Box 25"/>
          <p:cNvSpPr txBox="1">
            <a:spLocks noChangeArrowheads="1"/>
          </p:cNvSpPr>
          <p:nvPr/>
        </p:nvSpPr>
        <p:spPr bwMode="auto">
          <a:xfrm>
            <a:off x="1803400" y="5486400"/>
            <a:ext cx="121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pitchFamily="2" charset="-122"/>
              </a:rPr>
              <a:t>A</a:t>
            </a:r>
            <a:r>
              <a:rPr lang="en-US" altLang="zh-CN" sz="2000" baseline="-25000">
                <a:ea typeface="宋体" pitchFamily="2" charset="-122"/>
              </a:rPr>
              <a:t>3</a:t>
            </a:r>
            <a:r>
              <a:rPr lang="zh-CN" altLang="en-US" sz="2000">
                <a:ea typeface="宋体" pitchFamily="2" charset="-122"/>
              </a:rPr>
              <a:t>的代码</a:t>
            </a:r>
          </a:p>
        </p:txBody>
      </p:sp>
      <p:grpSp>
        <p:nvGrpSpPr>
          <p:cNvPr id="343066" name="Group 26"/>
          <p:cNvGrpSpPr>
            <a:grpSpLocks/>
          </p:cNvGrpSpPr>
          <p:nvPr/>
        </p:nvGrpSpPr>
        <p:grpSpPr bwMode="auto">
          <a:xfrm>
            <a:off x="1250950" y="6019800"/>
            <a:ext cx="2514600" cy="457200"/>
            <a:chOff x="1008" y="3648"/>
            <a:chExt cx="1584" cy="288"/>
          </a:xfrm>
        </p:grpSpPr>
        <p:sp>
          <p:nvSpPr>
            <p:cNvPr id="343067" name="Text Box 27"/>
            <p:cNvSpPr txBox="1">
              <a:spLocks noChangeArrowheads="1"/>
            </p:cNvSpPr>
            <p:nvPr/>
          </p:nvSpPr>
          <p:spPr bwMode="auto">
            <a:xfrm>
              <a:off x="1238" y="3686"/>
              <a:ext cx="10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goto  E</a:t>
              </a:r>
              <a:r>
                <a:rPr lang="zh-CN" altLang="en-US" sz="2000">
                  <a:ea typeface="宋体" pitchFamily="2" charset="-122"/>
                </a:rPr>
                <a:t>的始址</a:t>
              </a:r>
            </a:p>
          </p:txBody>
        </p:sp>
        <p:sp>
          <p:nvSpPr>
            <p:cNvPr id="343068" name="Line 28"/>
            <p:cNvSpPr>
              <a:spLocks noChangeShapeType="1"/>
            </p:cNvSpPr>
            <p:nvPr/>
          </p:nvSpPr>
          <p:spPr bwMode="auto">
            <a:xfrm>
              <a:off x="1008" y="364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5640388" y="1133942"/>
            <a:ext cx="26661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100</a:t>
            </a:r>
            <a:r>
              <a:rPr lang="zh-CN" altLang="en-US" sz="2000" dirty="0">
                <a:ea typeface="宋体" pitchFamily="2" charset="-122"/>
              </a:rPr>
              <a:t>：</a:t>
            </a:r>
            <a:r>
              <a:rPr lang="en-US" altLang="zh-CN" sz="2000" dirty="0">
                <a:ea typeface="宋体" pitchFamily="2" charset="-122"/>
              </a:rPr>
              <a:t>if  </a:t>
            </a:r>
            <a:r>
              <a:rPr lang="en-US" altLang="zh-CN" sz="2000" dirty="0" smtClean="0">
                <a:ea typeface="宋体" pitchFamily="2" charset="-122"/>
              </a:rPr>
              <a:t>a&gt;b  </a:t>
            </a:r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102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101</a:t>
            </a:r>
            <a:r>
              <a:rPr lang="zh-CN" altLang="en-US" sz="2000" dirty="0">
                <a:ea typeface="宋体" pitchFamily="2" charset="-122"/>
              </a:rPr>
              <a:t>：</a:t>
            </a:r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104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102</a:t>
            </a:r>
            <a:r>
              <a:rPr lang="zh-CN" altLang="en-US" sz="2000" dirty="0">
                <a:ea typeface="宋体" pitchFamily="2" charset="-122"/>
              </a:rPr>
              <a:t>：</a:t>
            </a:r>
            <a:r>
              <a:rPr lang="en-US" altLang="zh-CN" sz="2000" dirty="0">
                <a:ea typeface="宋体" pitchFamily="2" charset="-122"/>
              </a:rPr>
              <a:t>if  </a:t>
            </a:r>
            <a:r>
              <a:rPr lang="en-US" altLang="zh-CN" sz="2000" dirty="0" smtClean="0">
                <a:ea typeface="宋体" pitchFamily="2" charset="-122"/>
              </a:rPr>
              <a:t>c&gt;d  </a:t>
            </a:r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—</a:t>
            </a:r>
          </a:p>
          <a:p>
            <a:r>
              <a:rPr lang="en-US" altLang="zh-CN" sz="2000" dirty="0">
                <a:ea typeface="宋体" pitchFamily="2" charset="-122"/>
              </a:rPr>
              <a:t>103</a:t>
            </a:r>
            <a:r>
              <a:rPr lang="zh-CN" altLang="en-US" sz="2000" dirty="0">
                <a:ea typeface="宋体" pitchFamily="2" charset="-122"/>
              </a:rPr>
              <a:t>：</a:t>
            </a:r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dirty="0" smtClean="0">
                <a:ea typeface="宋体" pitchFamily="2" charset="-122"/>
              </a:rPr>
              <a:t>104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104</a:t>
            </a:r>
            <a:r>
              <a:rPr lang="zh-CN" altLang="en-US" sz="2000" dirty="0">
                <a:ea typeface="宋体" pitchFamily="2" charset="-122"/>
              </a:rPr>
              <a:t>：</a:t>
            </a:r>
            <a:r>
              <a:rPr lang="en-US" altLang="zh-CN" sz="2000" dirty="0">
                <a:ea typeface="宋体" pitchFamily="2" charset="-122"/>
              </a:rPr>
              <a:t>if  e&lt;f  </a:t>
            </a:r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 —</a:t>
            </a:r>
          </a:p>
          <a:p>
            <a:r>
              <a:rPr lang="en-US" altLang="zh-CN" sz="2000" dirty="0">
                <a:ea typeface="宋体" pitchFamily="2" charset="-122"/>
              </a:rPr>
              <a:t>105</a:t>
            </a:r>
            <a:r>
              <a:rPr lang="zh-CN" altLang="en-US" sz="2000" dirty="0">
                <a:ea typeface="宋体" pitchFamily="2" charset="-122"/>
              </a:rPr>
              <a:t>：</a:t>
            </a:r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 —</a:t>
            </a:r>
          </a:p>
        </p:txBody>
      </p:sp>
      <p:sp>
        <p:nvSpPr>
          <p:cNvPr id="343070" name="Text Box 30"/>
          <p:cNvSpPr txBox="1">
            <a:spLocks noChangeArrowheads="1"/>
          </p:cNvSpPr>
          <p:nvPr/>
        </p:nvSpPr>
        <p:spPr bwMode="auto">
          <a:xfrm>
            <a:off x="5638800" y="4937125"/>
            <a:ext cx="2487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127</a:t>
            </a:r>
            <a:r>
              <a:rPr lang="zh-CN" altLang="en-US" sz="2000">
                <a:ea typeface="宋体" pitchFamily="2" charset="-122"/>
              </a:rPr>
              <a:t>：</a:t>
            </a:r>
            <a:r>
              <a:rPr lang="en-US" altLang="zh-CN" sz="2000">
                <a:ea typeface="宋体" pitchFamily="2" charset="-122"/>
              </a:rPr>
              <a:t>if  a&lt;b  goto  —</a:t>
            </a:r>
          </a:p>
          <a:p>
            <a:r>
              <a:rPr lang="en-US" altLang="zh-CN" sz="2000">
                <a:ea typeface="宋体" pitchFamily="2" charset="-122"/>
              </a:rPr>
              <a:t>128</a:t>
            </a:r>
            <a:r>
              <a:rPr lang="zh-CN" altLang="en-US" sz="2000">
                <a:ea typeface="宋体" pitchFamily="2" charset="-122"/>
              </a:rPr>
              <a:t>：</a:t>
            </a:r>
            <a:r>
              <a:rPr lang="en-US" altLang="zh-CN" sz="2000">
                <a:ea typeface="宋体" pitchFamily="2" charset="-122"/>
              </a:rPr>
              <a:t>goto  —</a:t>
            </a:r>
          </a:p>
        </p:txBody>
      </p:sp>
      <p:grpSp>
        <p:nvGrpSpPr>
          <p:cNvPr id="343071" name="Group 31"/>
          <p:cNvGrpSpPr>
            <a:grpSpLocks/>
          </p:cNvGrpSpPr>
          <p:nvPr/>
        </p:nvGrpSpPr>
        <p:grpSpPr bwMode="auto">
          <a:xfrm>
            <a:off x="2197100" y="523875"/>
            <a:ext cx="2590800" cy="457200"/>
            <a:chOff x="1392" y="288"/>
            <a:chExt cx="1632" cy="288"/>
          </a:xfrm>
        </p:grpSpPr>
        <p:sp>
          <p:nvSpPr>
            <p:cNvPr id="343072" name="Line 32"/>
            <p:cNvSpPr>
              <a:spLocks noChangeShapeType="1"/>
            </p:cNvSpPr>
            <p:nvPr/>
          </p:nvSpPr>
          <p:spPr bwMode="auto">
            <a:xfrm>
              <a:off x="1392" y="33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2123" y="28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</a:t>
              </a:r>
            </a:p>
          </p:txBody>
        </p:sp>
      </p:grpSp>
      <p:grpSp>
        <p:nvGrpSpPr>
          <p:cNvPr id="343074" name="Group 34"/>
          <p:cNvGrpSpPr>
            <a:grpSpLocks/>
          </p:cNvGrpSpPr>
          <p:nvPr/>
        </p:nvGrpSpPr>
        <p:grpSpPr bwMode="auto">
          <a:xfrm>
            <a:off x="5247075" y="0"/>
            <a:ext cx="527050" cy="533400"/>
            <a:chOff x="3456" y="0"/>
            <a:chExt cx="332" cy="336"/>
          </a:xfrm>
        </p:grpSpPr>
        <p:sp>
          <p:nvSpPr>
            <p:cNvPr id="343075" name="AutoShape 35"/>
            <p:cNvSpPr>
              <a:spLocks noChangeArrowheads="1"/>
            </p:cNvSpPr>
            <p:nvPr/>
          </p:nvSpPr>
          <p:spPr bwMode="auto">
            <a:xfrm>
              <a:off x="3552" y="192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76" name="Text Box 36"/>
            <p:cNvSpPr txBox="1">
              <a:spLocks noChangeArrowheads="1"/>
            </p:cNvSpPr>
            <p:nvPr/>
          </p:nvSpPr>
          <p:spPr bwMode="auto">
            <a:xfrm>
              <a:off x="3456" y="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106</a:t>
              </a:r>
            </a:p>
          </p:txBody>
        </p:sp>
      </p:grpSp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5638800" y="3124200"/>
            <a:ext cx="8826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>
                <a:ea typeface="宋体" pitchFamily="2" charset="-122"/>
              </a:rPr>
              <a:t>106</a:t>
            </a:r>
            <a:r>
              <a:rPr lang="zh-CN" altLang="en-US" sz="2000">
                <a:ea typeface="宋体" pitchFamily="2" charset="-122"/>
              </a:rPr>
              <a:t>： </a:t>
            </a:r>
          </a:p>
          <a:p>
            <a:pPr>
              <a:lnSpc>
                <a:spcPct val="70000"/>
              </a:lnSpc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...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ea typeface="宋体" pitchFamily="2" charset="-122"/>
              </a:rPr>
              <a:t>115</a:t>
            </a:r>
            <a:r>
              <a:rPr lang="zh-CN" altLang="en-US" sz="2000">
                <a:ea typeface="宋体" pitchFamily="2" charset="-122"/>
              </a:rPr>
              <a:t>：</a:t>
            </a:r>
          </a:p>
        </p:txBody>
      </p:sp>
      <p:sp>
        <p:nvSpPr>
          <p:cNvPr id="343078" name="Text Box 38"/>
          <p:cNvSpPr txBox="1">
            <a:spLocks noChangeArrowheads="1"/>
          </p:cNvSpPr>
          <p:nvPr/>
        </p:nvSpPr>
        <p:spPr bwMode="auto">
          <a:xfrm>
            <a:off x="5638800" y="3810000"/>
            <a:ext cx="166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116</a:t>
            </a:r>
            <a:r>
              <a:rPr lang="zh-CN" altLang="en-US" sz="2000">
                <a:ea typeface="宋体" pitchFamily="2" charset="-122"/>
              </a:rPr>
              <a:t>：</a:t>
            </a:r>
            <a:r>
              <a:rPr lang="en-US" altLang="zh-CN" sz="2000">
                <a:ea typeface="宋体" pitchFamily="2" charset="-122"/>
              </a:rPr>
              <a:t>goto  —</a:t>
            </a:r>
          </a:p>
        </p:txBody>
      </p:sp>
      <p:grpSp>
        <p:nvGrpSpPr>
          <p:cNvPr id="343079" name="Group 39"/>
          <p:cNvGrpSpPr>
            <a:grpSpLocks/>
          </p:cNvGrpSpPr>
          <p:nvPr/>
        </p:nvGrpSpPr>
        <p:grpSpPr bwMode="auto">
          <a:xfrm>
            <a:off x="5989638" y="0"/>
            <a:ext cx="527050" cy="533400"/>
            <a:chOff x="3892" y="0"/>
            <a:chExt cx="332" cy="336"/>
          </a:xfrm>
        </p:grpSpPr>
        <p:sp>
          <p:nvSpPr>
            <p:cNvPr id="343080" name="AutoShape 40"/>
            <p:cNvSpPr>
              <a:spLocks noChangeArrowheads="1"/>
            </p:cNvSpPr>
            <p:nvPr/>
          </p:nvSpPr>
          <p:spPr bwMode="auto">
            <a:xfrm>
              <a:off x="3988" y="192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81" name="Text Box 41"/>
            <p:cNvSpPr txBox="1">
              <a:spLocks noChangeArrowheads="1"/>
            </p:cNvSpPr>
            <p:nvPr/>
          </p:nvSpPr>
          <p:spPr bwMode="auto">
            <a:xfrm>
              <a:off x="3892" y="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116</a:t>
              </a:r>
            </a:p>
          </p:txBody>
        </p:sp>
      </p:grpSp>
      <p:grpSp>
        <p:nvGrpSpPr>
          <p:cNvPr id="343082" name="Group 42"/>
          <p:cNvGrpSpPr>
            <a:grpSpLocks/>
          </p:cNvGrpSpPr>
          <p:nvPr/>
        </p:nvGrpSpPr>
        <p:grpSpPr bwMode="auto">
          <a:xfrm>
            <a:off x="6687235" y="0"/>
            <a:ext cx="527050" cy="533400"/>
            <a:chOff x="4516" y="0"/>
            <a:chExt cx="332" cy="336"/>
          </a:xfrm>
        </p:grpSpPr>
        <p:sp>
          <p:nvSpPr>
            <p:cNvPr id="343083" name="AutoShape 43"/>
            <p:cNvSpPr>
              <a:spLocks noChangeArrowheads="1"/>
            </p:cNvSpPr>
            <p:nvPr/>
          </p:nvSpPr>
          <p:spPr bwMode="auto">
            <a:xfrm>
              <a:off x="4612" y="192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4516" y="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117</a:t>
              </a:r>
            </a:p>
          </p:txBody>
        </p:sp>
      </p:grpSp>
      <p:sp>
        <p:nvSpPr>
          <p:cNvPr id="343085" name="Text Box 45"/>
          <p:cNvSpPr txBox="1">
            <a:spLocks noChangeArrowheads="1"/>
          </p:cNvSpPr>
          <p:nvPr/>
        </p:nvSpPr>
        <p:spPr bwMode="auto">
          <a:xfrm>
            <a:off x="5638800" y="4191000"/>
            <a:ext cx="8826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>
                <a:ea typeface="宋体" pitchFamily="2" charset="-122"/>
              </a:rPr>
              <a:t>117</a:t>
            </a:r>
            <a:r>
              <a:rPr lang="zh-CN" altLang="en-US" sz="2000">
                <a:ea typeface="宋体" pitchFamily="2" charset="-122"/>
              </a:rPr>
              <a:t>： </a:t>
            </a:r>
          </a:p>
          <a:p>
            <a:pPr>
              <a:lnSpc>
                <a:spcPct val="70000"/>
              </a:lnSpc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...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ea typeface="宋体" pitchFamily="2" charset="-122"/>
              </a:rPr>
              <a:t>126</a:t>
            </a:r>
            <a:r>
              <a:rPr lang="zh-CN" altLang="en-US" sz="2000">
                <a:ea typeface="宋体" pitchFamily="2" charset="-122"/>
              </a:rPr>
              <a:t>：</a:t>
            </a:r>
          </a:p>
        </p:txBody>
      </p:sp>
      <p:sp>
        <p:nvSpPr>
          <p:cNvPr id="343086" name="Rectangle 46"/>
          <p:cNvSpPr>
            <a:spLocks noChangeArrowheads="1"/>
          </p:cNvSpPr>
          <p:nvPr/>
        </p:nvSpPr>
        <p:spPr bwMode="auto">
          <a:xfrm>
            <a:off x="6324600" y="4267200"/>
            <a:ext cx="1828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pitchFamily="2" charset="-122"/>
              </a:rPr>
              <a:t>A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zh-CN" altLang="zh-CN" sz="2000">
                <a:ea typeface="宋体" pitchFamily="2" charset="-122"/>
              </a:rPr>
              <a:t>的代码</a:t>
            </a:r>
            <a:endParaRPr lang="zh-CN" altLang="en-US" sz="2000">
              <a:ea typeface="宋体" pitchFamily="2" charset="-122"/>
            </a:endParaRPr>
          </a:p>
        </p:txBody>
      </p:sp>
      <p:grpSp>
        <p:nvGrpSpPr>
          <p:cNvPr id="343087" name="Group 47"/>
          <p:cNvGrpSpPr>
            <a:grpSpLocks/>
          </p:cNvGrpSpPr>
          <p:nvPr/>
        </p:nvGrpSpPr>
        <p:grpSpPr bwMode="auto">
          <a:xfrm>
            <a:off x="5607115" y="548680"/>
            <a:ext cx="473075" cy="457200"/>
            <a:chOff x="1392" y="288"/>
            <a:chExt cx="1689" cy="288"/>
          </a:xfrm>
        </p:grpSpPr>
        <p:sp>
          <p:nvSpPr>
            <p:cNvPr id="343088" name="Line 48"/>
            <p:cNvSpPr>
              <a:spLocks noChangeShapeType="1"/>
            </p:cNvSpPr>
            <p:nvPr/>
          </p:nvSpPr>
          <p:spPr bwMode="auto">
            <a:xfrm>
              <a:off x="1392" y="33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89" name="Text Box 49"/>
            <p:cNvSpPr txBox="1">
              <a:spLocks noChangeArrowheads="1"/>
            </p:cNvSpPr>
            <p:nvPr/>
          </p:nvSpPr>
          <p:spPr bwMode="auto">
            <a:xfrm>
              <a:off x="1454" y="288"/>
              <a:ext cx="1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ea typeface="宋体" pitchFamily="2" charset="-122"/>
                  <a:sym typeface="Monotype Sorts" pitchFamily="2" charset="2"/>
                </a:rPr>
                <a:t></a:t>
              </a:r>
            </a:p>
          </p:txBody>
        </p:sp>
      </p:grpSp>
      <p:grpSp>
        <p:nvGrpSpPr>
          <p:cNvPr id="343090" name="Group 50"/>
          <p:cNvGrpSpPr>
            <a:grpSpLocks/>
          </p:cNvGrpSpPr>
          <p:nvPr/>
        </p:nvGrpSpPr>
        <p:grpSpPr bwMode="auto">
          <a:xfrm>
            <a:off x="7047275" y="548680"/>
            <a:ext cx="469434" cy="457200"/>
            <a:chOff x="1348" y="298"/>
            <a:chExt cx="1676" cy="288"/>
          </a:xfrm>
        </p:grpSpPr>
        <p:sp>
          <p:nvSpPr>
            <p:cNvPr id="343091" name="Line 51"/>
            <p:cNvSpPr>
              <a:spLocks noChangeShapeType="1"/>
            </p:cNvSpPr>
            <p:nvPr/>
          </p:nvSpPr>
          <p:spPr bwMode="auto">
            <a:xfrm>
              <a:off x="1392" y="33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92" name="Text Box 52"/>
            <p:cNvSpPr txBox="1">
              <a:spLocks noChangeArrowheads="1"/>
            </p:cNvSpPr>
            <p:nvPr/>
          </p:nvSpPr>
          <p:spPr bwMode="auto">
            <a:xfrm>
              <a:off x="1348" y="298"/>
              <a:ext cx="1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ea typeface="宋体" pitchFamily="2" charset="-122"/>
                  <a:sym typeface="Monotype Sorts" pitchFamily="2" charset="2"/>
                </a:rPr>
                <a:t></a:t>
              </a:r>
            </a:p>
          </p:txBody>
        </p:sp>
      </p:grpSp>
      <p:grpSp>
        <p:nvGrpSpPr>
          <p:cNvPr id="343093" name="Group 53"/>
          <p:cNvGrpSpPr>
            <a:grpSpLocks/>
          </p:cNvGrpSpPr>
          <p:nvPr/>
        </p:nvGrpSpPr>
        <p:grpSpPr bwMode="auto">
          <a:xfrm>
            <a:off x="2209800" y="838200"/>
            <a:ext cx="5715000" cy="457200"/>
            <a:chOff x="1392" y="288"/>
            <a:chExt cx="1632" cy="288"/>
          </a:xfrm>
        </p:grpSpPr>
        <p:sp>
          <p:nvSpPr>
            <p:cNvPr id="343094" name="Line 54"/>
            <p:cNvSpPr>
              <a:spLocks noChangeShapeType="1"/>
            </p:cNvSpPr>
            <p:nvPr/>
          </p:nvSpPr>
          <p:spPr bwMode="auto">
            <a:xfrm>
              <a:off x="1392" y="33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95" name="Text Box 55"/>
            <p:cNvSpPr txBox="1">
              <a:spLocks noChangeArrowheads="1"/>
            </p:cNvSpPr>
            <p:nvPr/>
          </p:nvSpPr>
          <p:spPr bwMode="auto">
            <a:xfrm>
              <a:off x="2202" y="288"/>
              <a:ext cx="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</a:t>
              </a:r>
            </a:p>
          </p:txBody>
        </p:sp>
      </p:grpSp>
      <p:sp>
        <p:nvSpPr>
          <p:cNvPr id="343096" name="Text Box 56"/>
          <p:cNvSpPr txBox="1">
            <a:spLocks noChangeArrowheads="1"/>
          </p:cNvSpPr>
          <p:nvPr/>
        </p:nvSpPr>
        <p:spPr bwMode="auto">
          <a:xfrm>
            <a:off x="7697260" y="1782762"/>
            <a:ext cx="5651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106</a:t>
            </a:r>
          </a:p>
        </p:txBody>
      </p:sp>
      <p:sp>
        <p:nvSpPr>
          <p:cNvPr id="343097" name="Text Box 57"/>
          <p:cNvSpPr txBox="1">
            <a:spLocks noChangeArrowheads="1"/>
          </p:cNvSpPr>
          <p:nvPr/>
        </p:nvSpPr>
        <p:spPr bwMode="auto">
          <a:xfrm>
            <a:off x="7685932" y="2418940"/>
            <a:ext cx="5651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106</a:t>
            </a:r>
          </a:p>
        </p:txBody>
      </p:sp>
      <p:sp>
        <p:nvSpPr>
          <p:cNvPr id="343099" name="Text Box 59"/>
          <p:cNvSpPr txBox="1">
            <a:spLocks noChangeArrowheads="1"/>
          </p:cNvSpPr>
          <p:nvPr/>
        </p:nvSpPr>
        <p:spPr bwMode="auto">
          <a:xfrm>
            <a:off x="6934200" y="2727325"/>
            <a:ext cx="5651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117</a:t>
            </a:r>
          </a:p>
        </p:txBody>
      </p:sp>
      <p:grpSp>
        <p:nvGrpSpPr>
          <p:cNvPr id="343100" name="Group 60"/>
          <p:cNvGrpSpPr>
            <a:grpSpLocks/>
          </p:cNvGrpSpPr>
          <p:nvPr/>
        </p:nvGrpSpPr>
        <p:grpSpPr bwMode="auto">
          <a:xfrm>
            <a:off x="1524000" y="1143000"/>
            <a:ext cx="527050" cy="533400"/>
            <a:chOff x="4516" y="0"/>
            <a:chExt cx="332" cy="336"/>
          </a:xfrm>
        </p:grpSpPr>
        <p:sp>
          <p:nvSpPr>
            <p:cNvPr id="343101" name="AutoShape 61"/>
            <p:cNvSpPr>
              <a:spLocks noChangeArrowheads="1"/>
            </p:cNvSpPr>
            <p:nvPr/>
          </p:nvSpPr>
          <p:spPr bwMode="auto">
            <a:xfrm>
              <a:off x="4612" y="192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02" name="Text Box 62"/>
            <p:cNvSpPr txBox="1">
              <a:spLocks noChangeArrowheads="1"/>
            </p:cNvSpPr>
            <p:nvPr/>
          </p:nvSpPr>
          <p:spPr bwMode="auto">
            <a:xfrm>
              <a:off x="4516" y="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127</a:t>
              </a:r>
            </a:p>
          </p:txBody>
        </p:sp>
      </p:grpSp>
      <p:grpSp>
        <p:nvGrpSpPr>
          <p:cNvPr id="343103" name="Group 63"/>
          <p:cNvGrpSpPr>
            <a:grpSpLocks/>
          </p:cNvGrpSpPr>
          <p:nvPr/>
        </p:nvGrpSpPr>
        <p:grpSpPr bwMode="auto">
          <a:xfrm>
            <a:off x="2882900" y="1676400"/>
            <a:ext cx="609600" cy="457200"/>
            <a:chOff x="1392" y="288"/>
            <a:chExt cx="1632" cy="288"/>
          </a:xfrm>
        </p:grpSpPr>
        <p:sp>
          <p:nvSpPr>
            <p:cNvPr id="343104" name="Line 64"/>
            <p:cNvSpPr>
              <a:spLocks noChangeShapeType="1"/>
            </p:cNvSpPr>
            <p:nvPr/>
          </p:nvSpPr>
          <p:spPr bwMode="auto">
            <a:xfrm>
              <a:off x="1392" y="33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05" name="Text Box 65"/>
            <p:cNvSpPr txBox="1">
              <a:spLocks noChangeArrowheads="1"/>
            </p:cNvSpPr>
            <p:nvPr/>
          </p:nvSpPr>
          <p:spPr bwMode="auto">
            <a:xfrm>
              <a:off x="1660" y="288"/>
              <a:ext cx="12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</a:t>
              </a:r>
            </a:p>
          </p:txBody>
        </p:sp>
      </p:grpSp>
      <p:grpSp>
        <p:nvGrpSpPr>
          <p:cNvPr id="343106" name="Group 66"/>
          <p:cNvGrpSpPr>
            <a:grpSpLocks/>
          </p:cNvGrpSpPr>
          <p:nvPr/>
        </p:nvGrpSpPr>
        <p:grpSpPr bwMode="auto">
          <a:xfrm>
            <a:off x="2555875" y="1143000"/>
            <a:ext cx="527050" cy="533400"/>
            <a:chOff x="4516" y="0"/>
            <a:chExt cx="332" cy="336"/>
          </a:xfrm>
        </p:grpSpPr>
        <p:sp>
          <p:nvSpPr>
            <p:cNvPr id="343107" name="AutoShape 67"/>
            <p:cNvSpPr>
              <a:spLocks noChangeArrowheads="1"/>
            </p:cNvSpPr>
            <p:nvPr/>
          </p:nvSpPr>
          <p:spPr bwMode="auto">
            <a:xfrm>
              <a:off x="4612" y="192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08" name="Text Box 68"/>
            <p:cNvSpPr txBox="1">
              <a:spLocks noChangeArrowheads="1"/>
            </p:cNvSpPr>
            <p:nvPr/>
          </p:nvSpPr>
          <p:spPr bwMode="auto">
            <a:xfrm>
              <a:off x="4516" y="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127</a:t>
              </a:r>
            </a:p>
          </p:txBody>
        </p:sp>
      </p:grpSp>
      <p:grpSp>
        <p:nvGrpSpPr>
          <p:cNvPr id="343109" name="Group 69"/>
          <p:cNvGrpSpPr>
            <a:grpSpLocks/>
          </p:cNvGrpSpPr>
          <p:nvPr/>
        </p:nvGrpSpPr>
        <p:grpSpPr bwMode="auto">
          <a:xfrm>
            <a:off x="3779838" y="1143000"/>
            <a:ext cx="527050" cy="533400"/>
            <a:chOff x="4516" y="0"/>
            <a:chExt cx="332" cy="336"/>
          </a:xfrm>
        </p:grpSpPr>
        <p:sp>
          <p:nvSpPr>
            <p:cNvPr id="343110" name="AutoShape 70"/>
            <p:cNvSpPr>
              <a:spLocks noChangeArrowheads="1"/>
            </p:cNvSpPr>
            <p:nvPr/>
          </p:nvSpPr>
          <p:spPr bwMode="auto">
            <a:xfrm>
              <a:off x="4612" y="192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11" name="Text Box 71"/>
            <p:cNvSpPr txBox="1">
              <a:spLocks noChangeArrowheads="1"/>
            </p:cNvSpPr>
            <p:nvPr/>
          </p:nvSpPr>
          <p:spPr bwMode="auto">
            <a:xfrm>
              <a:off x="4516" y="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ea typeface="宋体" pitchFamily="2" charset="-122"/>
                </a:rPr>
                <a:t>129</a:t>
              </a:r>
            </a:p>
          </p:txBody>
        </p:sp>
      </p:grpSp>
      <p:grpSp>
        <p:nvGrpSpPr>
          <p:cNvPr id="343112" name="Group 72"/>
          <p:cNvGrpSpPr>
            <a:grpSpLocks/>
          </p:cNvGrpSpPr>
          <p:nvPr/>
        </p:nvGrpSpPr>
        <p:grpSpPr bwMode="auto">
          <a:xfrm>
            <a:off x="4170363" y="1676400"/>
            <a:ext cx="473075" cy="457200"/>
            <a:chOff x="1392" y="288"/>
            <a:chExt cx="1689" cy="288"/>
          </a:xfrm>
        </p:grpSpPr>
        <p:sp>
          <p:nvSpPr>
            <p:cNvPr id="343113" name="Line 73"/>
            <p:cNvSpPr>
              <a:spLocks noChangeShapeType="1"/>
            </p:cNvSpPr>
            <p:nvPr/>
          </p:nvSpPr>
          <p:spPr bwMode="auto">
            <a:xfrm>
              <a:off x="1392" y="33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14" name="Text Box 74"/>
            <p:cNvSpPr txBox="1">
              <a:spLocks noChangeArrowheads="1"/>
            </p:cNvSpPr>
            <p:nvPr/>
          </p:nvSpPr>
          <p:spPr bwMode="auto">
            <a:xfrm>
              <a:off x="1454" y="288"/>
              <a:ext cx="1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</a:t>
              </a:r>
            </a:p>
          </p:txBody>
        </p:sp>
      </p:grpSp>
      <p:sp>
        <p:nvSpPr>
          <p:cNvPr id="343115" name="Text Box 75"/>
          <p:cNvSpPr txBox="1">
            <a:spLocks noChangeArrowheads="1"/>
          </p:cNvSpPr>
          <p:nvPr/>
        </p:nvSpPr>
        <p:spPr bwMode="auto">
          <a:xfrm>
            <a:off x="5638800" y="5638800"/>
            <a:ext cx="8826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>
                <a:ea typeface="宋体" pitchFamily="2" charset="-122"/>
              </a:rPr>
              <a:t>129</a:t>
            </a:r>
            <a:r>
              <a:rPr lang="zh-CN" altLang="en-US" sz="2000">
                <a:ea typeface="宋体" pitchFamily="2" charset="-122"/>
              </a:rPr>
              <a:t>： </a:t>
            </a:r>
          </a:p>
          <a:p>
            <a:pPr>
              <a:lnSpc>
                <a:spcPct val="70000"/>
              </a:lnSpc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...</a:t>
            </a:r>
          </a:p>
          <a:p>
            <a:pPr>
              <a:lnSpc>
                <a:spcPct val="70000"/>
              </a:lnSpc>
            </a:pPr>
            <a:r>
              <a:rPr lang="en-US" altLang="zh-CN" sz="2000">
                <a:ea typeface="宋体" pitchFamily="2" charset="-122"/>
              </a:rPr>
              <a:t>138</a:t>
            </a:r>
            <a:r>
              <a:rPr lang="zh-CN" altLang="en-US" sz="2000">
                <a:ea typeface="宋体" pitchFamily="2" charset="-122"/>
              </a:rPr>
              <a:t>：</a:t>
            </a:r>
          </a:p>
        </p:txBody>
      </p:sp>
      <p:sp>
        <p:nvSpPr>
          <p:cNvPr id="343116" name="Rectangle 76"/>
          <p:cNvSpPr>
            <a:spLocks noChangeArrowheads="1"/>
          </p:cNvSpPr>
          <p:nvPr/>
        </p:nvSpPr>
        <p:spPr bwMode="auto">
          <a:xfrm>
            <a:off x="6324600" y="5715000"/>
            <a:ext cx="1828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宋体" pitchFamily="2" charset="-122"/>
              </a:rPr>
              <a:t>A</a:t>
            </a:r>
            <a:r>
              <a:rPr lang="en-US" altLang="zh-CN" sz="2000" baseline="-25000">
                <a:ea typeface="宋体" pitchFamily="2" charset="-122"/>
              </a:rPr>
              <a:t>3</a:t>
            </a:r>
            <a:r>
              <a:rPr lang="zh-CN" altLang="zh-CN" sz="2000">
                <a:ea typeface="宋体" pitchFamily="2" charset="-122"/>
              </a:rPr>
              <a:t>的代码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343117" name="Text Box 77"/>
          <p:cNvSpPr txBox="1">
            <a:spLocks noChangeArrowheads="1"/>
          </p:cNvSpPr>
          <p:nvPr/>
        </p:nvSpPr>
        <p:spPr bwMode="auto">
          <a:xfrm>
            <a:off x="7740650" y="4937125"/>
            <a:ext cx="565150" cy="396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129</a:t>
            </a:r>
          </a:p>
        </p:txBody>
      </p:sp>
      <p:sp>
        <p:nvSpPr>
          <p:cNvPr id="343118" name="Text Box 78"/>
          <p:cNvSpPr txBox="1">
            <a:spLocks noChangeArrowheads="1"/>
          </p:cNvSpPr>
          <p:nvPr/>
        </p:nvSpPr>
        <p:spPr bwMode="auto">
          <a:xfrm>
            <a:off x="5664200" y="6308725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139</a:t>
            </a:r>
            <a:r>
              <a:rPr lang="zh-CN" altLang="en-US" sz="2000">
                <a:ea typeface="宋体" pitchFamily="2" charset="-122"/>
              </a:rPr>
              <a:t>：</a:t>
            </a:r>
            <a:r>
              <a:rPr lang="en-US" altLang="zh-CN" sz="2000">
                <a:ea typeface="宋体" pitchFamily="2" charset="-122"/>
              </a:rPr>
              <a:t>goto  127</a:t>
            </a:r>
          </a:p>
        </p:txBody>
      </p:sp>
      <p:grpSp>
        <p:nvGrpSpPr>
          <p:cNvPr id="343119" name="Group 79"/>
          <p:cNvGrpSpPr>
            <a:grpSpLocks/>
          </p:cNvGrpSpPr>
          <p:nvPr/>
        </p:nvGrpSpPr>
        <p:grpSpPr bwMode="auto">
          <a:xfrm>
            <a:off x="1905000" y="1981200"/>
            <a:ext cx="2819400" cy="457200"/>
            <a:chOff x="1392" y="288"/>
            <a:chExt cx="1632" cy="288"/>
          </a:xfrm>
        </p:grpSpPr>
        <p:sp>
          <p:nvSpPr>
            <p:cNvPr id="343120" name="Line 80"/>
            <p:cNvSpPr>
              <a:spLocks noChangeShapeType="1"/>
            </p:cNvSpPr>
            <p:nvPr/>
          </p:nvSpPr>
          <p:spPr bwMode="auto">
            <a:xfrm>
              <a:off x="1392" y="33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21" name="Text Box 81"/>
            <p:cNvSpPr txBox="1">
              <a:spLocks noChangeArrowheads="1"/>
            </p:cNvSpPr>
            <p:nvPr/>
          </p:nvSpPr>
          <p:spPr bwMode="auto">
            <a:xfrm>
              <a:off x="2134" y="288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</a:t>
              </a:r>
            </a:p>
          </p:txBody>
        </p:sp>
      </p:grpSp>
      <p:grpSp>
        <p:nvGrpSpPr>
          <p:cNvPr id="343122" name="Group 82"/>
          <p:cNvGrpSpPr>
            <a:grpSpLocks/>
          </p:cNvGrpSpPr>
          <p:nvPr/>
        </p:nvGrpSpPr>
        <p:grpSpPr bwMode="auto">
          <a:xfrm>
            <a:off x="1050925" y="228600"/>
            <a:ext cx="455613" cy="1828800"/>
            <a:chOff x="662" y="144"/>
            <a:chExt cx="287" cy="1152"/>
          </a:xfrm>
        </p:grpSpPr>
        <p:sp>
          <p:nvSpPr>
            <p:cNvPr id="343123" name="Text Box 83"/>
            <p:cNvSpPr txBox="1">
              <a:spLocks noChangeArrowheads="1"/>
            </p:cNvSpPr>
            <p:nvPr/>
          </p:nvSpPr>
          <p:spPr bwMode="auto">
            <a:xfrm>
              <a:off x="662" y="62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ea typeface="宋体" pitchFamily="2" charset="-122"/>
                  <a:sym typeface="Monotype Sorts" pitchFamily="2" charset="2"/>
                </a:rPr>
                <a:t></a:t>
              </a:r>
            </a:p>
          </p:txBody>
        </p:sp>
        <p:sp>
          <p:nvSpPr>
            <p:cNvPr id="343124" name="Line 84"/>
            <p:cNvSpPr>
              <a:spLocks noChangeShapeType="1"/>
            </p:cNvSpPr>
            <p:nvPr/>
          </p:nvSpPr>
          <p:spPr bwMode="auto">
            <a:xfrm>
              <a:off x="912" y="144"/>
              <a:ext cx="0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3125" name="Text Box 85"/>
          <p:cNvSpPr txBox="1">
            <a:spLocks noChangeArrowheads="1"/>
          </p:cNvSpPr>
          <p:nvPr/>
        </p:nvSpPr>
        <p:spPr bwMode="auto">
          <a:xfrm>
            <a:off x="6934200" y="3794125"/>
            <a:ext cx="565150" cy="3968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127</a:t>
            </a:r>
          </a:p>
        </p:txBody>
      </p:sp>
      <p:grpSp>
        <p:nvGrpSpPr>
          <p:cNvPr id="343126" name="Group 86"/>
          <p:cNvGrpSpPr>
            <a:grpSpLocks/>
          </p:cNvGrpSpPr>
          <p:nvPr/>
        </p:nvGrpSpPr>
        <p:grpSpPr bwMode="auto">
          <a:xfrm>
            <a:off x="107950" y="2971800"/>
            <a:ext cx="1143000" cy="396875"/>
            <a:chOff x="288" y="1872"/>
            <a:chExt cx="720" cy="250"/>
          </a:xfrm>
        </p:grpSpPr>
        <p:sp>
          <p:nvSpPr>
            <p:cNvPr id="343127" name="Line 87"/>
            <p:cNvSpPr>
              <a:spLocks noChangeShapeType="1"/>
            </p:cNvSpPr>
            <p:nvPr/>
          </p:nvSpPr>
          <p:spPr bwMode="auto">
            <a:xfrm>
              <a:off x="624" y="2016"/>
              <a:ext cx="38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28" name="Text Box 88"/>
            <p:cNvSpPr txBox="1">
              <a:spLocks noChangeArrowheads="1"/>
            </p:cNvSpPr>
            <p:nvPr/>
          </p:nvSpPr>
          <p:spPr bwMode="auto">
            <a:xfrm>
              <a:off x="288" y="1872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106</a:t>
              </a:r>
            </a:p>
          </p:txBody>
        </p:sp>
      </p:grpSp>
      <p:grpSp>
        <p:nvGrpSpPr>
          <p:cNvPr id="343129" name="Group 89"/>
          <p:cNvGrpSpPr>
            <a:grpSpLocks/>
          </p:cNvGrpSpPr>
          <p:nvPr/>
        </p:nvGrpSpPr>
        <p:grpSpPr bwMode="auto">
          <a:xfrm>
            <a:off x="107950" y="3870325"/>
            <a:ext cx="1143000" cy="396875"/>
            <a:chOff x="288" y="1872"/>
            <a:chExt cx="720" cy="250"/>
          </a:xfrm>
        </p:grpSpPr>
        <p:sp>
          <p:nvSpPr>
            <p:cNvPr id="343130" name="Line 90"/>
            <p:cNvSpPr>
              <a:spLocks noChangeShapeType="1"/>
            </p:cNvSpPr>
            <p:nvPr/>
          </p:nvSpPr>
          <p:spPr bwMode="auto">
            <a:xfrm>
              <a:off x="624" y="2016"/>
              <a:ext cx="38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31" name="Text Box 91"/>
            <p:cNvSpPr txBox="1">
              <a:spLocks noChangeArrowheads="1"/>
            </p:cNvSpPr>
            <p:nvPr/>
          </p:nvSpPr>
          <p:spPr bwMode="auto">
            <a:xfrm>
              <a:off x="288" y="1872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117</a:t>
              </a:r>
            </a:p>
          </p:txBody>
        </p:sp>
      </p:grpSp>
      <p:grpSp>
        <p:nvGrpSpPr>
          <p:cNvPr id="343132" name="Group 92"/>
          <p:cNvGrpSpPr>
            <a:grpSpLocks/>
          </p:cNvGrpSpPr>
          <p:nvPr/>
        </p:nvGrpSpPr>
        <p:grpSpPr bwMode="auto">
          <a:xfrm>
            <a:off x="152400" y="4495800"/>
            <a:ext cx="1098550" cy="396875"/>
            <a:chOff x="316" y="2832"/>
            <a:chExt cx="692" cy="250"/>
          </a:xfrm>
        </p:grpSpPr>
        <p:sp>
          <p:nvSpPr>
            <p:cNvPr id="343133" name="Line 93"/>
            <p:cNvSpPr>
              <a:spLocks noChangeShapeType="1"/>
            </p:cNvSpPr>
            <p:nvPr/>
          </p:nvSpPr>
          <p:spPr bwMode="auto">
            <a:xfrm>
              <a:off x="624" y="2976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34" name="Text Box 94"/>
            <p:cNvSpPr txBox="1">
              <a:spLocks noChangeArrowheads="1"/>
            </p:cNvSpPr>
            <p:nvPr/>
          </p:nvSpPr>
          <p:spPr bwMode="auto">
            <a:xfrm>
              <a:off x="316" y="2832"/>
              <a:ext cx="356" cy="2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127</a:t>
              </a:r>
            </a:p>
          </p:txBody>
        </p:sp>
      </p:grpSp>
      <p:grpSp>
        <p:nvGrpSpPr>
          <p:cNvPr id="343135" name="Group 95"/>
          <p:cNvGrpSpPr>
            <a:grpSpLocks/>
          </p:cNvGrpSpPr>
          <p:nvPr/>
        </p:nvGrpSpPr>
        <p:grpSpPr bwMode="auto">
          <a:xfrm>
            <a:off x="152400" y="4860925"/>
            <a:ext cx="1098550" cy="396875"/>
            <a:chOff x="316" y="3062"/>
            <a:chExt cx="692" cy="250"/>
          </a:xfrm>
        </p:grpSpPr>
        <p:sp>
          <p:nvSpPr>
            <p:cNvPr id="343136" name="Line 96"/>
            <p:cNvSpPr>
              <a:spLocks noChangeShapeType="1"/>
            </p:cNvSpPr>
            <p:nvPr/>
          </p:nvSpPr>
          <p:spPr bwMode="auto">
            <a:xfrm>
              <a:off x="624" y="3072"/>
              <a:ext cx="3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37" name="Text Box 97"/>
            <p:cNvSpPr txBox="1">
              <a:spLocks noChangeArrowheads="1"/>
            </p:cNvSpPr>
            <p:nvPr/>
          </p:nvSpPr>
          <p:spPr bwMode="auto">
            <a:xfrm>
              <a:off x="316" y="3062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127</a:t>
              </a:r>
            </a:p>
          </p:txBody>
        </p:sp>
      </p:grpSp>
      <p:grpSp>
        <p:nvGrpSpPr>
          <p:cNvPr id="343138" name="Group 98"/>
          <p:cNvGrpSpPr>
            <a:grpSpLocks/>
          </p:cNvGrpSpPr>
          <p:nvPr/>
        </p:nvGrpSpPr>
        <p:grpSpPr bwMode="auto">
          <a:xfrm>
            <a:off x="152400" y="5241925"/>
            <a:ext cx="1098550" cy="396875"/>
            <a:chOff x="316" y="3302"/>
            <a:chExt cx="692" cy="250"/>
          </a:xfrm>
        </p:grpSpPr>
        <p:sp>
          <p:nvSpPr>
            <p:cNvPr id="343139" name="Line 99"/>
            <p:cNvSpPr>
              <a:spLocks noChangeShapeType="1"/>
            </p:cNvSpPr>
            <p:nvPr/>
          </p:nvSpPr>
          <p:spPr bwMode="auto">
            <a:xfrm>
              <a:off x="624" y="3408"/>
              <a:ext cx="3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40" name="Text Box 100"/>
            <p:cNvSpPr txBox="1">
              <a:spLocks noChangeArrowheads="1"/>
            </p:cNvSpPr>
            <p:nvPr/>
          </p:nvSpPr>
          <p:spPr bwMode="auto">
            <a:xfrm>
              <a:off x="316" y="3302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129</a:t>
              </a:r>
            </a:p>
          </p:txBody>
        </p:sp>
      </p:grpSp>
      <p:grpSp>
        <p:nvGrpSpPr>
          <p:cNvPr id="343141" name="Group 101"/>
          <p:cNvGrpSpPr>
            <a:grpSpLocks/>
          </p:cNvGrpSpPr>
          <p:nvPr/>
        </p:nvGrpSpPr>
        <p:grpSpPr bwMode="auto">
          <a:xfrm>
            <a:off x="336550" y="3641725"/>
            <a:ext cx="908050" cy="396875"/>
            <a:chOff x="436" y="2294"/>
            <a:chExt cx="572" cy="250"/>
          </a:xfrm>
        </p:grpSpPr>
        <p:sp>
          <p:nvSpPr>
            <p:cNvPr id="343142" name="AutoShape 102"/>
            <p:cNvSpPr>
              <a:spLocks noChangeArrowheads="1"/>
            </p:cNvSpPr>
            <p:nvPr/>
          </p:nvSpPr>
          <p:spPr bwMode="auto">
            <a:xfrm>
              <a:off x="768" y="2352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143" name="Text Box 103"/>
            <p:cNvSpPr txBox="1">
              <a:spLocks noChangeArrowheads="1"/>
            </p:cNvSpPr>
            <p:nvPr/>
          </p:nvSpPr>
          <p:spPr bwMode="auto">
            <a:xfrm>
              <a:off x="436" y="2294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ea typeface="宋体" pitchFamily="2" charset="-122"/>
                </a:rPr>
                <a:t>116</a:t>
              </a:r>
            </a:p>
          </p:txBody>
        </p:sp>
      </p:grpSp>
      <p:sp>
        <p:nvSpPr>
          <p:cNvPr id="343144" name="AutoShape 104"/>
          <p:cNvSpPr>
            <a:spLocks noChangeArrowheads="1"/>
          </p:cNvSpPr>
          <p:nvPr/>
        </p:nvSpPr>
        <p:spPr bwMode="auto">
          <a:xfrm>
            <a:off x="4284663" y="3860800"/>
            <a:ext cx="1008062" cy="360363"/>
          </a:xfrm>
          <a:prstGeom prst="wedgeRectCallout">
            <a:avLst>
              <a:gd name="adj1" fmla="val 87954"/>
              <a:gd name="adj2" fmla="val -1695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600">
                <a:ea typeface="宋体" pitchFamily="2" charset="-122"/>
              </a:rPr>
              <a:t>.n={116}</a:t>
            </a:r>
          </a:p>
        </p:txBody>
      </p:sp>
      <p:grpSp>
        <p:nvGrpSpPr>
          <p:cNvPr id="343145" name="Group 105"/>
          <p:cNvGrpSpPr>
            <a:grpSpLocks/>
          </p:cNvGrpSpPr>
          <p:nvPr/>
        </p:nvGrpSpPr>
        <p:grpSpPr bwMode="auto">
          <a:xfrm>
            <a:off x="4140200" y="1341438"/>
            <a:ext cx="1512888" cy="1582737"/>
            <a:chOff x="2653" y="845"/>
            <a:chExt cx="953" cy="997"/>
          </a:xfrm>
        </p:grpSpPr>
        <p:sp>
          <p:nvSpPr>
            <p:cNvPr id="343146" name="AutoShape 106"/>
            <p:cNvSpPr>
              <a:spLocks noChangeArrowheads="1"/>
            </p:cNvSpPr>
            <p:nvPr/>
          </p:nvSpPr>
          <p:spPr bwMode="auto">
            <a:xfrm>
              <a:off x="2653" y="1434"/>
              <a:ext cx="817" cy="408"/>
            </a:xfrm>
            <a:prstGeom prst="wedgeRectCallout">
              <a:avLst>
                <a:gd name="adj1" fmla="val 64199"/>
                <a:gd name="adj2" fmla="val -79412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600" dirty="0">
                  <a:ea typeface="宋体" pitchFamily="2" charset="-122"/>
                </a:rPr>
                <a:t>.t={</a:t>
              </a:r>
              <a:r>
                <a:rPr lang="en-US" altLang="zh-CN" sz="1600" dirty="0" smtClean="0">
                  <a:ea typeface="宋体" pitchFamily="2" charset="-122"/>
                </a:rPr>
                <a:t>102,104</a:t>
              </a:r>
              <a:r>
                <a:rPr lang="en-US" altLang="zh-CN" sz="1600" dirty="0">
                  <a:ea typeface="宋体" pitchFamily="2" charset="-122"/>
                </a:rPr>
                <a:t>}</a:t>
              </a:r>
            </a:p>
            <a:p>
              <a:r>
                <a:rPr lang="en-US" altLang="zh-CN" sz="1600" dirty="0">
                  <a:ea typeface="宋体" pitchFamily="2" charset="-122"/>
                </a:rPr>
                <a:t>.f</a:t>
              </a:r>
              <a:r>
                <a:rPr lang="en-US" altLang="zh-CN" sz="1600" dirty="0" smtClean="0">
                  <a:ea typeface="宋体" pitchFamily="2" charset="-122"/>
                </a:rPr>
                <a:t>={105</a:t>
              </a:r>
              <a:r>
                <a:rPr lang="en-US" altLang="zh-CN" sz="1600" dirty="0">
                  <a:ea typeface="宋体" pitchFamily="2" charset="-122"/>
                </a:rPr>
                <a:t>}</a:t>
              </a:r>
            </a:p>
          </p:txBody>
        </p:sp>
        <p:sp>
          <p:nvSpPr>
            <p:cNvPr id="343147" name="AutoShape 107"/>
            <p:cNvSpPr>
              <a:spLocks/>
            </p:cNvSpPr>
            <p:nvPr/>
          </p:nvSpPr>
          <p:spPr bwMode="auto">
            <a:xfrm>
              <a:off x="3560" y="845"/>
              <a:ext cx="46" cy="952"/>
            </a:xfrm>
            <a:prstGeom prst="leftBrace">
              <a:avLst>
                <a:gd name="adj1" fmla="val 17246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3148" name="Group 108"/>
          <p:cNvGrpSpPr>
            <a:grpSpLocks/>
          </p:cNvGrpSpPr>
          <p:nvPr/>
        </p:nvGrpSpPr>
        <p:grpSpPr bwMode="auto">
          <a:xfrm>
            <a:off x="4140200" y="5084763"/>
            <a:ext cx="1584325" cy="647700"/>
            <a:chOff x="2608" y="3203"/>
            <a:chExt cx="998" cy="408"/>
          </a:xfrm>
        </p:grpSpPr>
        <p:sp>
          <p:nvSpPr>
            <p:cNvPr id="343149" name="AutoShape 109"/>
            <p:cNvSpPr>
              <a:spLocks noChangeArrowheads="1"/>
            </p:cNvSpPr>
            <p:nvPr/>
          </p:nvSpPr>
          <p:spPr bwMode="auto">
            <a:xfrm>
              <a:off x="2608" y="3203"/>
              <a:ext cx="681" cy="408"/>
            </a:xfrm>
            <a:prstGeom prst="wedgeRectCallout">
              <a:avLst>
                <a:gd name="adj1" fmla="val 89940"/>
                <a:gd name="adj2" fmla="val -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1600">
                  <a:ea typeface="宋体" pitchFamily="2" charset="-122"/>
                </a:rPr>
                <a:t>.t={127}</a:t>
              </a:r>
            </a:p>
            <a:p>
              <a:pPr algn="ctr"/>
              <a:r>
                <a:rPr lang="en-US" altLang="zh-CN" sz="1600">
                  <a:ea typeface="宋体" pitchFamily="2" charset="-122"/>
                </a:rPr>
                <a:t>.f={128}</a:t>
              </a:r>
            </a:p>
          </p:txBody>
        </p:sp>
        <p:sp>
          <p:nvSpPr>
            <p:cNvPr id="343150" name="AutoShape 110"/>
            <p:cNvSpPr>
              <a:spLocks/>
            </p:cNvSpPr>
            <p:nvPr/>
          </p:nvSpPr>
          <p:spPr bwMode="auto">
            <a:xfrm>
              <a:off x="3560" y="3203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3151" name="Line 111"/>
          <p:cNvSpPr>
            <a:spLocks noChangeShapeType="1"/>
          </p:cNvSpPr>
          <p:nvPr/>
        </p:nvSpPr>
        <p:spPr bwMode="auto">
          <a:xfrm>
            <a:off x="4067175" y="2420938"/>
            <a:ext cx="144145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3152" name="Line 112"/>
          <p:cNvSpPr>
            <a:spLocks noChangeShapeType="1"/>
          </p:cNvSpPr>
          <p:nvPr/>
        </p:nvSpPr>
        <p:spPr bwMode="auto">
          <a:xfrm>
            <a:off x="4067175" y="2708275"/>
            <a:ext cx="144145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3153" name="Line 113"/>
          <p:cNvSpPr>
            <a:spLocks noChangeShapeType="1"/>
          </p:cNvSpPr>
          <p:nvPr/>
        </p:nvSpPr>
        <p:spPr bwMode="auto">
          <a:xfrm>
            <a:off x="4067175" y="5300663"/>
            <a:ext cx="144145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3154" name="Line 114"/>
          <p:cNvSpPr>
            <a:spLocks noChangeShapeType="1"/>
          </p:cNvSpPr>
          <p:nvPr/>
        </p:nvSpPr>
        <p:spPr bwMode="auto">
          <a:xfrm>
            <a:off x="4067175" y="4005263"/>
            <a:ext cx="144145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01" name="Object 115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8385175" y="61913"/>
          <a:ext cx="682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3" name="剪辑" r:id="rId3" imgW="7002463" imgH="4060825" progId="">
                  <p:embed/>
                </p:oleObj>
              </mc:Choice>
              <mc:Fallback>
                <p:oleObj name="剪辑" r:id="rId3" imgW="7002463" imgH="4060825" progId="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5" y="61913"/>
                        <a:ext cx="6826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4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4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4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4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4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3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4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4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4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34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4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animBg="1" autoUpdateAnimBg="0"/>
      <p:bldP spid="343048" grpId="0" autoUpdateAnimBg="0"/>
      <p:bldP spid="343049" grpId="0" autoUpdateAnimBg="0"/>
      <p:bldP spid="343054" grpId="0" autoUpdateAnimBg="0"/>
      <p:bldP spid="343055" grpId="0" autoUpdateAnimBg="0"/>
      <p:bldP spid="343056" grpId="0" autoUpdateAnimBg="0"/>
      <p:bldP spid="343057" grpId="0" animBg="1"/>
      <p:bldP spid="343064" grpId="0" autoUpdateAnimBg="0"/>
      <p:bldP spid="343065" grpId="0" autoUpdateAnimBg="0"/>
      <p:bldP spid="343069" grpId="0" autoUpdateAnimBg="0"/>
      <p:bldP spid="343070" grpId="0" autoUpdateAnimBg="0"/>
      <p:bldP spid="343077" grpId="0" autoUpdateAnimBg="0"/>
      <p:bldP spid="343078" grpId="0" autoUpdateAnimBg="0"/>
      <p:bldP spid="343085" grpId="0" autoUpdateAnimBg="0"/>
      <p:bldP spid="343086" grpId="0" animBg="1" autoUpdateAnimBg="0"/>
      <p:bldP spid="343096" grpId="0" animBg="1" autoUpdateAnimBg="0"/>
      <p:bldP spid="343097" grpId="0" animBg="1" autoUpdateAnimBg="0"/>
      <p:bldP spid="343099" grpId="0" animBg="1" autoUpdateAnimBg="0"/>
      <p:bldP spid="343115" grpId="0" autoUpdateAnimBg="0"/>
      <p:bldP spid="343116" grpId="0" animBg="1" autoUpdateAnimBg="0"/>
      <p:bldP spid="343117" grpId="0" animBg="1" autoUpdateAnimBg="0"/>
      <p:bldP spid="343118" grpId="0" autoUpdateAnimBg="0"/>
      <p:bldP spid="343125" grpId="0" animBg="1" autoUpdateAnimBg="0"/>
      <p:bldP spid="343144" grpId="0" animBg="1"/>
      <p:bldP spid="343151" grpId="0" animBg="1"/>
      <p:bldP spid="343152" grpId="0" animBg="1"/>
      <p:bldP spid="343153" grpId="0" animBg="1"/>
      <p:bldP spid="34315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53F0-E082-4FDE-BD7D-7B8797B1208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Verdana" pitchFamily="34" charset="0"/>
              </a:rPr>
              <a:t>中间语言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图形表示</a:t>
            </a:r>
          </a:p>
          <a:p>
            <a:pPr lvl="2"/>
            <a:r>
              <a:rPr lang="zh-CN" altLang="en-US" dirty="0">
                <a:latin typeface="Verdana" pitchFamily="34" charset="0"/>
              </a:rPr>
              <a:t>树、</a:t>
            </a:r>
            <a:r>
              <a:rPr lang="en-US" altLang="zh-CN" dirty="0">
                <a:latin typeface="Verdana" pitchFamily="34" charset="0"/>
              </a:rPr>
              <a:t>dag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三地址代码</a:t>
            </a:r>
          </a:p>
          <a:p>
            <a:pPr lvl="2"/>
            <a:r>
              <a:rPr lang="zh-CN" altLang="en-US" dirty="0">
                <a:latin typeface="Verdana" pitchFamily="34" charset="0"/>
              </a:rPr>
              <a:t>三地址语句的形式：</a:t>
            </a:r>
            <a:r>
              <a:rPr lang="en-US" altLang="zh-CN" dirty="0">
                <a:latin typeface="Verdana" pitchFamily="34" charset="0"/>
              </a:rPr>
              <a:t>x:=y op z</a:t>
            </a:r>
          </a:p>
          <a:p>
            <a:pPr lvl="2"/>
            <a:r>
              <a:rPr lang="zh-CN" altLang="en-US" dirty="0">
                <a:latin typeface="Verdana" pitchFamily="34" charset="0"/>
              </a:rPr>
              <a:t>三地址语句的种类</a:t>
            </a:r>
          </a:p>
          <a:p>
            <a:pPr lvl="3"/>
            <a:r>
              <a:rPr lang="zh-CN" altLang="en-US" dirty="0">
                <a:latin typeface="Verdana" pitchFamily="34" charset="0"/>
              </a:rPr>
              <a:t>简单赋值语句</a:t>
            </a:r>
          </a:p>
          <a:p>
            <a:pPr lvl="3"/>
            <a:r>
              <a:rPr lang="zh-CN" altLang="en-US" dirty="0" smtClean="0">
                <a:latin typeface="Verdana" pitchFamily="34" charset="0"/>
              </a:rPr>
              <a:t>涉及数组元素的赋值语句</a:t>
            </a:r>
          </a:p>
          <a:p>
            <a:pPr lvl="3"/>
            <a:r>
              <a:rPr lang="zh-CN" altLang="en-US" dirty="0" smtClean="0">
                <a:latin typeface="Verdana" pitchFamily="34" charset="0"/>
              </a:rPr>
              <a:t>涉及指针的赋值语句</a:t>
            </a:r>
          </a:p>
          <a:p>
            <a:pPr lvl="3"/>
            <a:r>
              <a:rPr lang="zh-CN" altLang="en-US" dirty="0" smtClean="0">
                <a:latin typeface="Verdana" pitchFamily="34" charset="0"/>
              </a:rPr>
              <a:t>转移</a:t>
            </a:r>
            <a:r>
              <a:rPr lang="zh-CN" altLang="en-US" dirty="0">
                <a:latin typeface="Verdana" pitchFamily="34" charset="0"/>
              </a:rPr>
              <a:t>语句</a:t>
            </a:r>
          </a:p>
          <a:p>
            <a:pPr lvl="3"/>
            <a:r>
              <a:rPr lang="zh-CN" altLang="en-US" dirty="0">
                <a:latin typeface="Verdana" pitchFamily="34" charset="0"/>
              </a:rPr>
              <a:t>过程调用语句</a:t>
            </a:r>
          </a:p>
          <a:p>
            <a:pPr lvl="2"/>
            <a:r>
              <a:rPr lang="zh-CN" altLang="en-US" dirty="0" smtClean="0">
                <a:latin typeface="Verdana" pitchFamily="34" charset="0"/>
              </a:rPr>
              <a:t>三</a:t>
            </a:r>
            <a:r>
              <a:rPr lang="zh-CN" altLang="en-US" dirty="0">
                <a:latin typeface="Verdana" pitchFamily="34" charset="0"/>
              </a:rPr>
              <a:t>地址语句的具体实现</a:t>
            </a:r>
          </a:p>
          <a:p>
            <a:pPr lvl="3"/>
            <a:r>
              <a:rPr lang="zh-CN" altLang="en-US" dirty="0">
                <a:latin typeface="Verdana" pitchFamily="34" charset="0"/>
              </a:rPr>
              <a:t>三元式、四元式、间接三元</a:t>
            </a:r>
            <a:r>
              <a:rPr lang="zh-CN" altLang="en-US" dirty="0" smtClean="0">
                <a:latin typeface="Verdana" pitchFamily="34" charset="0"/>
              </a:rPr>
              <a:t>式</a:t>
            </a:r>
            <a:endParaRPr lang="zh-CN" altLang="en-US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2F623-9B84-4CB5-A986-077274C7F4EB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3596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赋值语句的翻译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文法（赋值语句出现的环境）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仅涉及简单变量的赋值语句的翻译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涉及数组元素的赋值语句的翻译</a:t>
            </a:r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计算数组元素的地址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访问记录中的域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布尔表达式的翻译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数值方法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控制流方法：代码结构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Verdana" pitchFamily="34" charset="0"/>
              </a:rPr>
              <a:t>回填技术</a:t>
            </a:r>
          </a:p>
          <a:p>
            <a:pPr lvl="2">
              <a:lnSpc>
                <a:spcPct val="90000"/>
              </a:lnSpc>
            </a:pPr>
            <a:r>
              <a:rPr lang="zh-CN" altLang="en-US" sz="1600" dirty="0">
                <a:latin typeface="Verdana" pitchFamily="34" charset="0"/>
              </a:rPr>
              <a:t>思想、问题、方法</a:t>
            </a:r>
          </a:p>
          <a:p>
            <a:pPr lvl="2">
              <a:lnSpc>
                <a:spcPct val="90000"/>
              </a:lnSpc>
            </a:pPr>
            <a:r>
              <a:rPr lang="zh-CN" altLang="en-US" sz="1600" dirty="0">
                <a:latin typeface="Verdana" pitchFamily="34" charset="0"/>
              </a:rPr>
              <a:t>与链表操作有关的函数</a:t>
            </a:r>
          </a:p>
          <a:p>
            <a:pPr lvl="3">
              <a:lnSpc>
                <a:spcPct val="90000"/>
              </a:lnSpc>
            </a:pPr>
            <a:r>
              <a:rPr lang="en-US" altLang="zh-CN" sz="1400" dirty="0" err="1">
                <a:latin typeface="Verdana" pitchFamily="34" charset="0"/>
              </a:rPr>
              <a:t>makelist</a:t>
            </a:r>
            <a:endParaRPr lang="en-US" altLang="zh-CN" sz="1400" dirty="0">
              <a:latin typeface="Verdana" pitchFamily="34" charset="0"/>
            </a:endParaRPr>
          </a:p>
          <a:p>
            <a:pPr lvl="3">
              <a:lnSpc>
                <a:spcPct val="90000"/>
              </a:lnSpc>
            </a:pPr>
            <a:r>
              <a:rPr lang="en-US" altLang="zh-CN" sz="1400" dirty="0">
                <a:latin typeface="Verdana" pitchFamily="34" charset="0"/>
              </a:rPr>
              <a:t>merge</a:t>
            </a:r>
          </a:p>
          <a:p>
            <a:pPr lvl="3">
              <a:lnSpc>
                <a:spcPct val="90000"/>
              </a:lnSpc>
            </a:pPr>
            <a:r>
              <a:rPr lang="en-US" altLang="zh-CN" sz="1400" dirty="0" err="1">
                <a:latin typeface="Verdana" pitchFamily="34" charset="0"/>
              </a:rPr>
              <a:t>backpatch</a:t>
            </a:r>
            <a:endParaRPr lang="en-US" altLang="zh-CN" sz="1400" dirty="0">
              <a:latin typeface="Verdana" pitchFamily="34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1600" dirty="0">
                <a:latin typeface="Verdana" pitchFamily="34" charset="0"/>
              </a:rPr>
              <a:t>属性设计</a:t>
            </a:r>
          </a:p>
          <a:p>
            <a:pPr lvl="2">
              <a:lnSpc>
                <a:spcPct val="90000"/>
              </a:lnSpc>
            </a:pPr>
            <a:r>
              <a:rPr lang="zh-CN" altLang="en-US" sz="1600" dirty="0">
                <a:latin typeface="Verdana" pitchFamily="34" charset="0"/>
              </a:rPr>
              <a:t>布尔表达式的</a:t>
            </a:r>
            <a:r>
              <a:rPr lang="zh-CN" altLang="en-US" sz="1600" dirty="0" smtClean="0">
                <a:latin typeface="Verdana" pitchFamily="34" charset="0"/>
              </a:rPr>
              <a:t>翻译</a:t>
            </a:r>
            <a:endParaRPr lang="en-US" altLang="zh-CN" sz="1600" dirty="0" smtClean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Verdana" pitchFamily="34" charset="0"/>
              </a:rPr>
              <a:t>控制语句的</a:t>
            </a:r>
            <a:r>
              <a:rPr lang="zh-CN" altLang="en-US" sz="2400" dirty="0" smtClean="0">
                <a:latin typeface="Verdana" pitchFamily="34" charset="0"/>
              </a:rPr>
              <a:t>翻译</a:t>
            </a:r>
            <a:endParaRPr lang="zh-CN" altLang="en-US" sz="2400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101B6-1F33-4E04-B2DE-A3CC3BE2192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" pitchFamily="2" charset="-122"/>
              </a:rPr>
              <a:t>为赋值</a:t>
            </a:r>
            <a:r>
              <a:rPr lang="zh-CN" altLang="en-US" sz="3600" dirty="0" smtClean="0">
                <a:latin typeface="宋体" pitchFamily="2" charset="-122"/>
              </a:rPr>
              <a:t>语句构造语法</a:t>
            </a:r>
            <a:r>
              <a:rPr lang="zh-CN" altLang="en-US" sz="3600" dirty="0">
                <a:latin typeface="宋体" pitchFamily="2" charset="-122"/>
              </a:rPr>
              <a:t>树的语法制导定义</a:t>
            </a:r>
          </a:p>
        </p:txBody>
      </p:sp>
      <p:graphicFrame>
        <p:nvGraphicFramePr>
          <p:cNvPr id="327749" name="Group 6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453089"/>
              </p:ext>
            </p:extLst>
          </p:nvPr>
        </p:nvGraphicFramePr>
        <p:xfrm>
          <a:off x="228600" y="1152249"/>
          <a:ext cx="8686800" cy="5337090"/>
        </p:xfrm>
        <a:graphic>
          <a:graphicData uri="http://schemas.openxmlformats.org/drawingml/2006/table">
            <a:tbl>
              <a:tblPr/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产生式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语义规则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:=E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makenode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(':=',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makeleaf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(id,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id.entry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),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</a:t>
                      </a:r>
                      <a:r>
                        <a:rPr kumimoji="1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makenode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('+', E</a:t>
                      </a:r>
                      <a:r>
                        <a:rPr kumimoji="1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.nptr,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T.nptr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  <a:r>
                        <a:rPr kumimoji="1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*F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makenode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('*', T</a:t>
                      </a:r>
                      <a:r>
                        <a:rPr kumimoji="1" lang="en-US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.nptr,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F.nptr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E.nptr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uminus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E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makeunode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('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uminus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',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id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makeleaf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(id,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id.entry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F.nptr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makeleaf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num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 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num.val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63E7F-548D-437B-B858-A03DA69068B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6575" y="960875"/>
            <a:ext cx="4419600" cy="427037"/>
          </a:xfrm>
        </p:spPr>
        <p:txBody>
          <a:bodyPr/>
          <a:lstStyle/>
          <a:p>
            <a:pPr algn="just"/>
            <a:r>
              <a:rPr lang="zh-CN" altLang="en-US" sz="2000" dirty="0" smtClean="0"/>
              <a:t>语法</a:t>
            </a:r>
            <a:r>
              <a:rPr lang="zh-CN" altLang="en-US" sz="2000" dirty="0"/>
              <a:t>树表示：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4707015" y="953725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黑体" pitchFamily="2" charset="-122"/>
              </a:rPr>
              <a:t>dag</a:t>
            </a:r>
            <a:r>
              <a:rPr lang="zh-CN" altLang="en-US" sz="2000" dirty="0">
                <a:latin typeface="黑体" pitchFamily="2" charset="-122"/>
              </a:rPr>
              <a:t>图形表示：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  <a:noFill/>
          <a:ln/>
        </p:spPr>
        <p:txBody>
          <a:bodyPr/>
          <a:lstStyle/>
          <a:p>
            <a:r>
              <a:rPr lang="zh-CN" altLang="en-US" sz="3600" dirty="0">
                <a:latin typeface="宋体" pitchFamily="2" charset="-122"/>
              </a:rPr>
              <a:t>赋值</a:t>
            </a:r>
            <a:r>
              <a:rPr lang="zh-CN" altLang="en-US" sz="3600" dirty="0" smtClean="0">
                <a:latin typeface="宋体" pitchFamily="2" charset="-122"/>
              </a:rPr>
              <a:t>语句 </a:t>
            </a:r>
            <a:r>
              <a:rPr lang="en-US" altLang="zh-CN" sz="3600" dirty="0" smtClean="0">
                <a:latin typeface="宋体" pitchFamily="2" charset="-122"/>
              </a:rPr>
              <a:t>x:=(-y)*z+(-y)*z </a:t>
            </a:r>
            <a:r>
              <a:rPr lang="zh-CN" altLang="en-US" sz="3600" dirty="0" smtClean="0">
                <a:latin typeface="宋体" pitchFamily="2" charset="-122"/>
              </a:rPr>
              <a:t>的</a:t>
            </a:r>
            <a:r>
              <a:rPr lang="zh-CN" altLang="en-US" sz="3600" dirty="0">
                <a:latin typeface="宋体" pitchFamily="2" charset="-122"/>
              </a:rPr>
              <a:t>图表示法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50" y="1320916"/>
            <a:ext cx="2677094" cy="288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20916"/>
            <a:ext cx="2115235" cy="288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737465" y="4204576"/>
            <a:ext cx="8084350" cy="255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后缀式是语法树的线性表示形式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语法树进行深度优先遍历、访问子结点先于父结点、且从左向右访问子结点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，得到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一个包含所有树结点的序列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即后缀式。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在此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序列中，每个树结点出现且仅出现一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结点都是在它的所有子结点出现之后立即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上述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树对应的后缀式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uminus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* 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uminus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* + assign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40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 flipV="1">
          <a:off x="8397425" y="2663915"/>
          <a:ext cx="454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剪辑" r:id="rId7" imgW="3543101" imgH="4123546" progId="">
                  <p:embed/>
                </p:oleObj>
              </mc:Choice>
              <mc:Fallback>
                <p:oleObj name="剪辑" r:id="rId7" imgW="3543101" imgH="4123546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97425" y="2663915"/>
                        <a:ext cx="454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  <p:bldP spid="193539" grpId="0" autoUpdateAnimBg="0"/>
      <p:bldP spid="4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ED0A4-ADE3-4B66-AD2E-E2F3C9147DF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8.1.2 </a:t>
            </a:r>
            <a:r>
              <a:rPr lang="zh-CN" altLang="en-US" dirty="0" smtClean="0"/>
              <a:t>三</a:t>
            </a:r>
            <a:r>
              <a:rPr lang="zh-CN" altLang="en-US" dirty="0"/>
              <a:t>地址代码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133745"/>
            <a:ext cx="8335962" cy="549061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</a:rPr>
              <a:t>三地址</a:t>
            </a:r>
            <a:r>
              <a:rPr lang="zh-CN" altLang="en-US" dirty="0" smtClean="0">
                <a:latin typeface="Verdana" pitchFamily="34" charset="0"/>
              </a:rPr>
              <a:t>代码：三</a:t>
            </a:r>
            <a:r>
              <a:rPr lang="zh-CN" altLang="en-US" dirty="0">
                <a:latin typeface="Verdana" pitchFamily="34" charset="0"/>
              </a:rPr>
              <a:t>地址语句组成的</a:t>
            </a:r>
            <a:r>
              <a:rPr lang="zh-CN" altLang="en-US" dirty="0" smtClean="0">
                <a:latin typeface="Verdana" pitchFamily="34" charset="0"/>
              </a:rPr>
              <a:t>序列。</a:t>
            </a:r>
            <a:endParaRPr lang="zh-CN" altLang="en-US" dirty="0">
              <a:latin typeface="Verdana" pitchFamily="34" charset="0"/>
            </a:endParaRPr>
          </a:p>
          <a:p>
            <a:pPr marL="819150" lvl="1"/>
            <a:r>
              <a:rPr lang="zh-CN" altLang="en-US" dirty="0">
                <a:latin typeface="Verdana" pitchFamily="34" charset="0"/>
              </a:rPr>
              <a:t>类似于汇编语言的代码</a:t>
            </a:r>
          </a:p>
          <a:p>
            <a:pPr marL="819150" lvl="1"/>
            <a:r>
              <a:rPr lang="zh-CN" altLang="en-US" dirty="0" smtClean="0">
                <a:latin typeface="Verdana" pitchFamily="34" charset="0"/>
              </a:rPr>
              <a:t>有赋值语句、控制语句</a:t>
            </a:r>
          </a:p>
          <a:p>
            <a:pPr marL="819150" lvl="1"/>
            <a:r>
              <a:rPr lang="zh-CN" altLang="en-US" dirty="0" smtClean="0">
                <a:latin typeface="Verdana" pitchFamily="34" charset="0"/>
              </a:rPr>
              <a:t>语句</a:t>
            </a:r>
            <a:r>
              <a:rPr lang="zh-CN" altLang="en-US" dirty="0">
                <a:latin typeface="Verdana" pitchFamily="34" charset="0"/>
              </a:rPr>
              <a:t>可以有标号</a:t>
            </a:r>
          </a:p>
          <a:p>
            <a:r>
              <a:rPr lang="zh-CN" altLang="en-US" dirty="0" smtClean="0">
                <a:latin typeface="Verdana" pitchFamily="34" charset="0"/>
              </a:rPr>
              <a:t>三</a:t>
            </a:r>
            <a:r>
              <a:rPr lang="zh-CN" altLang="en-US" dirty="0">
                <a:latin typeface="Verdana" pitchFamily="34" charset="0"/>
              </a:rPr>
              <a:t>地址语句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zh-CN" altLang="en-US" dirty="0">
                <a:latin typeface="Verdana" pitchFamily="34" charset="0"/>
              </a:rPr>
              <a:t>一般</a:t>
            </a:r>
            <a:r>
              <a:rPr lang="zh-CN" altLang="en-US" dirty="0" smtClean="0">
                <a:latin typeface="Verdana" pitchFamily="34" charset="0"/>
              </a:rPr>
              <a:t>形式</a:t>
            </a:r>
            <a:r>
              <a:rPr lang="zh-CN" altLang="en-US" dirty="0">
                <a:latin typeface="Verdana" pitchFamily="34" charset="0"/>
              </a:rPr>
              <a:t>： </a:t>
            </a:r>
            <a:r>
              <a:rPr lang="en-US" altLang="zh-CN" dirty="0">
                <a:latin typeface="Verdana" pitchFamily="34" charset="0"/>
              </a:rPr>
              <a:t>x:=y op z</a:t>
            </a:r>
          </a:p>
          <a:p>
            <a:pPr marL="819150" lvl="1"/>
            <a:r>
              <a:rPr lang="en-US" altLang="zh-CN" dirty="0">
                <a:latin typeface="Verdana" pitchFamily="34" charset="0"/>
              </a:rPr>
              <a:t>x</a:t>
            </a:r>
            <a:r>
              <a:rPr lang="zh-CN" altLang="en-US" dirty="0">
                <a:latin typeface="Verdana" pitchFamily="34" charset="0"/>
              </a:rPr>
              <a:t>可以是名字、临时变量</a:t>
            </a:r>
          </a:p>
          <a:p>
            <a:pPr marL="819150" lvl="1"/>
            <a:r>
              <a:rPr lang="en-US" altLang="zh-CN" dirty="0" smtClean="0">
                <a:latin typeface="Verdana" pitchFamily="34" charset="0"/>
              </a:rPr>
              <a:t>y</a:t>
            </a:r>
            <a:r>
              <a:rPr lang="zh-CN" altLang="en-US" dirty="0" smtClean="0">
                <a:latin typeface="Verdana" pitchFamily="34" charset="0"/>
              </a:rPr>
              <a:t>、</a:t>
            </a:r>
            <a:r>
              <a:rPr lang="en-US" altLang="zh-CN" dirty="0" smtClean="0">
                <a:latin typeface="Verdana" pitchFamily="34" charset="0"/>
              </a:rPr>
              <a:t>z </a:t>
            </a:r>
            <a:r>
              <a:rPr lang="zh-CN" altLang="en-US" dirty="0" smtClean="0">
                <a:latin typeface="Verdana" pitchFamily="34" charset="0"/>
              </a:rPr>
              <a:t>可以是名字、常数、或临时变量</a:t>
            </a:r>
          </a:p>
          <a:p>
            <a:pPr marL="819150" lvl="1"/>
            <a:r>
              <a:rPr lang="en-US" altLang="zh-CN" dirty="0" smtClean="0">
                <a:latin typeface="Verdana" pitchFamily="34" charset="0"/>
              </a:rPr>
              <a:t>op </a:t>
            </a:r>
            <a:r>
              <a:rPr lang="zh-CN" altLang="en-US" dirty="0">
                <a:latin typeface="Verdana" pitchFamily="34" charset="0"/>
              </a:rPr>
              <a:t>代表运算符号，</a:t>
            </a:r>
            <a:r>
              <a:rPr lang="zh-CN" altLang="en-US" dirty="0" smtClean="0">
                <a:latin typeface="Verdana" pitchFamily="34" charset="0"/>
              </a:rPr>
              <a:t>如算数运算符、</a:t>
            </a:r>
            <a:r>
              <a:rPr lang="zh-CN" altLang="en-US" dirty="0">
                <a:latin typeface="Verdana" pitchFamily="34" charset="0"/>
              </a:rPr>
              <a:t>或</a:t>
            </a:r>
            <a:r>
              <a:rPr lang="zh-CN" altLang="en-US" dirty="0" smtClean="0">
                <a:latin typeface="Verdana" pitchFamily="34" charset="0"/>
              </a:rPr>
              <a:t>逻辑运算符等</a:t>
            </a:r>
            <a:endParaRPr lang="en-US" altLang="zh-CN" dirty="0" smtClean="0">
              <a:latin typeface="Verdana" pitchFamily="34" charset="0"/>
            </a:endParaRPr>
          </a:p>
          <a:p>
            <a:pPr marL="819150" lvl="1"/>
            <a:r>
              <a:rPr lang="zh-CN" altLang="en-US" dirty="0">
                <a:latin typeface="Verdana" pitchFamily="34" charset="0"/>
              </a:rPr>
              <a:t>语句</a:t>
            </a:r>
            <a:r>
              <a:rPr lang="zh-CN" altLang="en-US" dirty="0" smtClean="0">
                <a:latin typeface="Verdana" pitchFamily="34" charset="0"/>
              </a:rPr>
              <a:t>中，最多有三个地址，</a:t>
            </a:r>
            <a:r>
              <a:rPr lang="zh-CN" altLang="en-US" dirty="0" smtClean="0">
                <a:latin typeface="宋体" charset="-122"/>
              </a:rPr>
              <a:t>两个运算对象的地址和结果地址</a:t>
            </a:r>
            <a:r>
              <a:rPr lang="zh-CN" altLang="en-US" dirty="0" smtClean="0">
                <a:latin typeface="Verdana" pitchFamily="34" charset="0"/>
              </a:rPr>
              <a:t>。</a:t>
            </a:r>
            <a:endParaRPr lang="en-US" altLang="zh-CN" dirty="0" smtClean="0">
              <a:latin typeface="Verdana" pitchFamily="34" charset="0"/>
            </a:endParaRPr>
          </a:p>
          <a:p>
            <a:pPr marL="419100"/>
            <a:r>
              <a:rPr lang="zh-CN" altLang="zh-CN" dirty="0"/>
              <a:t>实现时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语句中</a:t>
            </a:r>
            <a:r>
              <a:rPr lang="zh-CN" altLang="zh-CN" dirty="0" smtClean="0"/>
              <a:t>的名字，</a:t>
            </a:r>
            <a:r>
              <a:rPr lang="zh-CN" altLang="zh-CN" dirty="0"/>
              <a:t>将由指向该名字在符号表中表项的指针所</a:t>
            </a:r>
            <a:r>
              <a:rPr lang="zh-CN" altLang="zh-CN" dirty="0" smtClean="0"/>
              <a:t>代替</a:t>
            </a:r>
            <a:r>
              <a:rPr lang="zh-CN" altLang="en-US" dirty="0" smtClean="0"/>
              <a:t>。</a:t>
            </a:r>
            <a:endParaRPr lang="zh-CN" altLang="en-US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1EB11-8742-4E9F-80AC-D69BD43D3D6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Verdana" pitchFamily="34" charset="0"/>
              </a:rPr>
              <a:t>三地址语句的</a:t>
            </a:r>
            <a:r>
              <a:rPr lang="zh-CN" altLang="en-US" dirty="0" smtClean="0">
                <a:latin typeface="Verdana" pitchFamily="34" charset="0"/>
              </a:rPr>
              <a:t>种类及形式</a:t>
            </a:r>
            <a:endParaRPr lang="zh-CN" altLang="en-US" dirty="0">
              <a:latin typeface="Verdana" pitchFamily="34" charset="0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530" y="1219200"/>
            <a:ext cx="4928465" cy="5181600"/>
          </a:xfrm>
        </p:spPr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简单赋值</a:t>
            </a:r>
            <a:r>
              <a:rPr lang="zh-CN" altLang="en-US" dirty="0">
                <a:latin typeface="Verdana" pitchFamily="34" charset="0"/>
              </a:rPr>
              <a:t>语句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x:=y op z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x:=op y  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x:=y</a:t>
            </a:r>
          </a:p>
          <a:p>
            <a:r>
              <a:rPr lang="zh-CN" altLang="en-US" dirty="0">
                <a:latin typeface="Verdana" pitchFamily="34" charset="0"/>
              </a:rPr>
              <a:t>含有变址的赋值语句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x:=y[i]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x[</a:t>
            </a:r>
            <a:r>
              <a:rPr lang="en-US" altLang="zh-CN" dirty="0" err="1">
                <a:latin typeface="Verdana" pitchFamily="34" charset="0"/>
              </a:rPr>
              <a:t>i</a:t>
            </a:r>
            <a:r>
              <a:rPr lang="en-US" altLang="zh-CN" dirty="0">
                <a:latin typeface="Verdana" pitchFamily="34" charset="0"/>
              </a:rPr>
              <a:t>]:=y</a:t>
            </a:r>
          </a:p>
          <a:p>
            <a:r>
              <a:rPr lang="zh-CN" altLang="en-US" dirty="0">
                <a:latin typeface="Verdana" pitchFamily="34" charset="0"/>
              </a:rPr>
              <a:t>含有地址和指针的赋值语句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x:=&amp;y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x:=*y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*x:=</a:t>
            </a:r>
            <a:r>
              <a:rPr lang="en-US" altLang="zh-CN" dirty="0" smtClean="0">
                <a:latin typeface="Verdana" pitchFamily="34" charset="0"/>
              </a:rPr>
              <a:t>y</a:t>
            </a:r>
            <a:endParaRPr lang="en-US" altLang="zh-CN" dirty="0">
              <a:latin typeface="Verdan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87035" y="1223755"/>
            <a:ext cx="4140459" cy="51816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Verdana" pitchFamily="34" charset="0"/>
              </a:rPr>
              <a:t>转移</a:t>
            </a:r>
            <a:r>
              <a:rPr lang="zh-CN" altLang="en-US" dirty="0" smtClean="0">
                <a:latin typeface="Verdana" pitchFamily="34" charset="0"/>
              </a:rPr>
              <a:t>语句</a:t>
            </a:r>
            <a:endParaRPr lang="en-US" altLang="zh-CN" dirty="0" smtClean="0">
              <a:latin typeface="Verdana" pitchFamily="34" charset="0"/>
            </a:endParaRPr>
          </a:p>
          <a:p>
            <a:pPr lvl="1"/>
            <a:r>
              <a:rPr lang="en-US" altLang="zh-CN" dirty="0" err="1" smtClean="0">
                <a:latin typeface="Verdana" pitchFamily="34" charset="0"/>
              </a:rPr>
              <a:t>goto</a:t>
            </a:r>
            <a:r>
              <a:rPr lang="en-US" altLang="zh-CN" dirty="0" smtClean="0">
                <a:latin typeface="Verdana" pitchFamily="34" charset="0"/>
              </a:rPr>
              <a:t> L</a:t>
            </a:r>
          </a:p>
          <a:p>
            <a:pPr lvl="1"/>
            <a:r>
              <a:rPr lang="en-US" altLang="zh-CN" dirty="0" smtClean="0">
                <a:latin typeface="Verdana" pitchFamily="34" charset="0"/>
              </a:rPr>
              <a:t>if </a:t>
            </a:r>
            <a:r>
              <a:rPr lang="en-US" altLang="zh-CN" dirty="0">
                <a:latin typeface="Verdana" pitchFamily="34" charset="0"/>
              </a:rPr>
              <a:t>x </a:t>
            </a:r>
            <a:r>
              <a:rPr lang="en-US" altLang="zh-CN" dirty="0" err="1">
                <a:latin typeface="Verdana" pitchFamily="34" charset="0"/>
              </a:rPr>
              <a:t>relop</a:t>
            </a:r>
            <a:r>
              <a:rPr lang="en-US" altLang="zh-CN" dirty="0">
                <a:latin typeface="Verdana" pitchFamily="34" charset="0"/>
              </a:rPr>
              <a:t> y  </a:t>
            </a:r>
            <a:r>
              <a:rPr lang="en-US" altLang="zh-CN" dirty="0" err="1">
                <a:latin typeface="Verdana" pitchFamily="34" charset="0"/>
              </a:rPr>
              <a:t>goto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 smtClean="0">
                <a:latin typeface="Verdana" pitchFamily="34" charset="0"/>
              </a:rPr>
              <a:t>L</a:t>
            </a:r>
          </a:p>
          <a:p>
            <a:r>
              <a:rPr lang="zh-CN" altLang="en-US" dirty="0" smtClean="0">
                <a:latin typeface="Verdana" pitchFamily="34" charset="0"/>
              </a:rPr>
              <a:t>过程调用语句</a:t>
            </a:r>
            <a:endParaRPr lang="en-US" altLang="zh-CN" dirty="0" smtClean="0">
              <a:latin typeface="Verdana" pitchFamily="34" charset="0"/>
            </a:endParaRPr>
          </a:p>
          <a:p>
            <a:pPr lvl="1"/>
            <a:r>
              <a:rPr lang="en-US" altLang="zh-CN" dirty="0" err="1" smtClean="0">
                <a:latin typeface="Verdana" pitchFamily="34" charset="0"/>
              </a:rPr>
              <a:t>param</a:t>
            </a:r>
            <a:r>
              <a:rPr lang="en-US" altLang="zh-CN" dirty="0" smtClean="0">
                <a:latin typeface="Verdana" pitchFamily="34" charset="0"/>
              </a:rPr>
              <a:t> x</a:t>
            </a:r>
          </a:p>
          <a:p>
            <a:pPr lvl="1"/>
            <a:r>
              <a:rPr lang="en-US" altLang="zh-CN" dirty="0">
                <a:latin typeface="Verdana" pitchFamily="34" charset="0"/>
              </a:rPr>
              <a:t>c</a:t>
            </a:r>
            <a:r>
              <a:rPr lang="en-US" altLang="zh-CN" dirty="0" smtClean="0">
                <a:latin typeface="Verdana" pitchFamily="34" charset="0"/>
              </a:rPr>
              <a:t>all p, n</a:t>
            </a:r>
          </a:p>
          <a:p>
            <a:r>
              <a:rPr lang="zh-CN" altLang="en-US" dirty="0" smtClean="0">
                <a:latin typeface="Verdana" pitchFamily="34" charset="0"/>
              </a:rPr>
              <a:t>返回语句</a:t>
            </a:r>
            <a:endParaRPr lang="en-US" altLang="zh-CN" dirty="0" smtClean="0">
              <a:latin typeface="Verdana" pitchFamily="34" charset="0"/>
            </a:endParaRPr>
          </a:p>
          <a:p>
            <a:pPr lvl="1"/>
            <a:r>
              <a:rPr lang="en-US" altLang="zh-CN" dirty="0" smtClean="0">
                <a:latin typeface="Verdana" pitchFamily="34" charset="0"/>
              </a:rPr>
              <a:t>return y</a:t>
            </a:r>
            <a:endParaRPr lang="en-US" altLang="zh-CN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 autoUpdateAnimBg="0"/>
      <p:bldP spid="6" grpId="0" uiExpand="1" build="p" autoUpdateAnimBg="0"/>
    </p:bldLst>
  </p:timing>
</p:sld>
</file>

<file path=ppt/theme/theme1.xml><?xml version="1.0" encoding="utf-8"?>
<a:theme xmlns:a="http://schemas.openxmlformats.org/drawingml/2006/main" name="领带型模板">
  <a:themeElements>
    <a:clrScheme name="领带型模板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领带型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领带型模板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领带型模板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Office\Templates\演示文稿设计\领带型模板.pot</Template>
  <TotalTime>7857</TotalTime>
  <Words>5321</Words>
  <Application>Microsoft Office PowerPoint</Application>
  <PresentationFormat>全屏显示(4:3)</PresentationFormat>
  <Paragraphs>1098</Paragraphs>
  <Slides>57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Monotype Sorts</vt:lpstr>
      <vt:lpstr>黑体</vt:lpstr>
      <vt:lpstr>楷体_GB2312</vt:lpstr>
      <vt:lpstr>宋体</vt:lpstr>
      <vt:lpstr>Arial</vt:lpstr>
      <vt:lpstr>Symbol</vt:lpstr>
      <vt:lpstr>Times New Roman</vt:lpstr>
      <vt:lpstr>Verdana</vt:lpstr>
      <vt:lpstr>Wingdings</vt:lpstr>
      <vt:lpstr>领带型模板</vt:lpstr>
      <vt:lpstr>剪辑</vt:lpstr>
      <vt:lpstr>第8章  中间代码生成</vt:lpstr>
      <vt:lpstr>中间代码生成</vt:lpstr>
      <vt:lpstr>中间代码生成</vt:lpstr>
      <vt:lpstr>8.1  中间代码形式</vt:lpstr>
      <vt:lpstr>8.1.1 图形表示</vt:lpstr>
      <vt:lpstr>为赋值语句构造语法树的语法制导定义</vt:lpstr>
      <vt:lpstr>赋值语句 x:=(-y)*z+(-y)*z 的图表示法</vt:lpstr>
      <vt:lpstr>8.1.2 三地址代码</vt:lpstr>
      <vt:lpstr>三地址语句的种类及形式</vt:lpstr>
      <vt:lpstr>赋值语句 x:=(-y)*z+(-y)*z 的三地址代码</vt:lpstr>
      <vt:lpstr>三地址语句的实现——四元式</vt:lpstr>
      <vt:lpstr>三地址语句的实现——三元式</vt:lpstr>
      <vt:lpstr>语句x[i]:=y和x:=y[i]的三元式序列</vt:lpstr>
      <vt:lpstr>三地址语句的实现——间接三元式</vt:lpstr>
      <vt:lpstr>8.2 赋值语句的翻译</vt:lpstr>
      <vt:lpstr>8.2.1 仅涉及简单变量的赋值语句</vt:lpstr>
      <vt:lpstr>翻译方案8.1</vt:lpstr>
      <vt:lpstr>同时进行类型检查的翻译方案</vt:lpstr>
      <vt:lpstr>EE1+E2  带有类型检查的语义动作</vt:lpstr>
      <vt:lpstr>Sid:=E  带有类型检查的语义动作</vt:lpstr>
      <vt:lpstr>翻译赋值语句 x:= y+i*j</vt:lpstr>
      <vt:lpstr>8.2.2 涉及数组元素的赋值语句</vt:lpstr>
      <vt:lpstr>一维数组--A[i]的地址</vt:lpstr>
      <vt:lpstr>PowerPoint 演示文稿</vt:lpstr>
      <vt:lpstr>PowerPoint 演示文稿</vt:lpstr>
      <vt:lpstr>涉及数组元素的赋值语句的翻译   ——S属性定义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3.记录结构中域的访问</vt:lpstr>
      <vt:lpstr>访问记录域的翻译动作</vt:lpstr>
      <vt:lpstr>8.3  布尔表达式的翻译</vt:lpstr>
      <vt:lpstr>8.3.1 翻译布尔表达式的方法</vt:lpstr>
      <vt:lpstr>8.3.2 数值表示法</vt:lpstr>
      <vt:lpstr>语义动作中变量、属性及函数说明</vt:lpstr>
      <vt:lpstr>数值表示法翻译方案</vt:lpstr>
      <vt:lpstr>举例：a&gt;b and c&gt;d or e&lt;f</vt:lpstr>
      <vt:lpstr>8.3.3 控制流表示法</vt:lpstr>
      <vt:lpstr>变量、属性及函数说明</vt:lpstr>
      <vt:lpstr>控制流表示法翻译布尔表达式</vt:lpstr>
      <vt:lpstr>控制流翻译方法的基本思想</vt:lpstr>
      <vt:lpstr>布尔表达式的代码结构（短路运算）</vt:lpstr>
      <vt:lpstr>例：a&gt;b and c&gt;d or e&lt;f       的代码结构及三地址语句</vt:lpstr>
      <vt:lpstr>控制流表示法翻译布尔表达式</vt:lpstr>
      <vt:lpstr>8.3.4 控制流表示法翻译布尔表达式 ——回填技术</vt:lpstr>
      <vt:lpstr>例：用回填技术翻译     a&gt;b and c&gt;d or e&lt;f</vt:lpstr>
      <vt:lpstr>利用回填技术翻译布尔表达式</vt:lpstr>
      <vt:lpstr>属性定义及函数说明</vt:lpstr>
      <vt:lpstr>布尔表达式的翻译方案</vt:lpstr>
      <vt:lpstr>利用翻译方案翻译布尔表达式               a&gt;b and c&gt;d or e&lt;f</vt:lpstr>
      <vt:lpstr>8.4  控制语句的翻译</vt:lpstr>
      <vt:lpstr>控制语句的翻译方案</vt:lpstr>
      <vt:lpstr>例：</vt:lpstr>
      <vt:lpstr>小结</vt:lpstr>
      <vt:lpstr>小结（续1）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</dc:title>
  <dc:creator>Li Wensheng</dc:creator>
  <cp:lastModifiedBy>BUPT</cp:lastModifiedBy>
  <cp:revision>548</cp:revision>
  <cp:lastPrinted>2002-07-19T08:01:10Z</cp:lastPrinted>
  <dcterms:created xsi:type="dcterms:W3CDTF">2002-06-11T01:14:55Z</dcterms:created>
  <dcterms:modified xsi:type="dcterms:W3CDTF">2020-11-27T03:09:06Z</dcterms:modified>
</cp:coreProperties>
</file>