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515" r:id="rId2"/>
    <p:sldId id="572" r:id="rId3"/>
    <p:sldId id="571" r:id="rId4"/>
    <p:sldId id="573" r:id="rId5"/>
    <p:sldId id="574" r:id="rId6"/>
    <p:sldId id="570" r:id="rId7"/>
    <p:sldId id="575" r:id="rId8"/>
    <p:sldId id="576" r:id="rId9"/>
  </p:sldIdLst>
  <p:sldSz cx="12192000" cy="6858000"/>
  <p:notesSz cx="6669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CC0000"/>
    <a:srgbClr val="0099FF"/>
    <a:srgbClr val="0066FF"/>
    <a:srgbClr val="3333CC"/>
    <a:srgbClr val="0000FF"/>
    <a:srgbClr val="FF33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78316" autoAdjust="0"/>
  </p:normalViewPr>
  <p:slideViewPr>
    <p:cSldViewPr>
      <p:cViewPr varScale="1">
        <p:scale>
          <a:sx n="54" d="100"/>
          <a:sy n="54" d="100"/>
        </p:scale>
        <p:origin x="1232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7AC399C5-F505-410D-8CBE-F6D51B1E0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659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16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6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2AE44EBE-441B-481F-9A2F-52D8EEBCC3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99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下面，我们集中说一下本课程大作业的一些基本要求。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5C26-33B9-4C93-BD21-A507E0647A8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2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04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34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60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26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23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27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89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C6B7A-D6CD-44A6-B4BE-D387DF76AB1B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© 2014-2018 BUPT TSEG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CBECFB-BAAF-4F60-B969-B6634AA3C4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41370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88000">
              <a:schemeClr val="bg1">
                <a:lumMod val="85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176" y="138542"/>
            <a:ext cx="10765455" cy="645258"/>
          </a:xfr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922341"/>
            <a:ext cx="11377263" cy="5254622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Aft>
                <a:spcPts val="450"/>
              </a:spcAft>
              <a:defRPr sz="2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450"/>
              </a:spcAft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19175" y="6356351"/>
            <a:ext cx="27432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4A36B72C-6881-4DBC-AC71-D6B58B2491DD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9087" y="6356351"/>
            <a:ext cx="41148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© 2014-2018 BUPT TSEG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E70546-1504-4506-BA88-2CC53EE4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" y="1"/>
            <a:ext cx="101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BUPT</a:t>
            </a:r>
            <a:r>
              <a:rPr lang="en-US" altLang="zh-CN" sz="1800" dirty="0" smtClean="0">
                <a:solidFill>
                  <a:schemeClr val="tx1"/>
                </a:solidFill>
                <a:latin typeface="Impact" panose="020B080603090205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TSEG</a:t>
            </a:r>
            <a:endParaRPr lang="zh-CN" altLang="en-US" sz="1800" dirty="0">
              <a:solidFill>
                <a:schemeClr val="tx1"/>
              </a:solidFill>
              <a:latin typeface="MV Boli" panose="02000500030200090000" pitchFamily="2" charset="0"/>
              <a:ea typeface="Segoe UI" panose="020B0502040204020203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19322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40-1E61-49D9-ACD5-766D80333E29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2014-2018 BUPT TSEG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D4AB-BEF3-44A7-80A9-70F1584591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4740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A28-3541-405B-80D3-8DF15E268B40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2014-2018 BUPT TSEG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3893-382F-40D2-A136-F7A947AAA8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196859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39BF-C30C-4A35-8BEC-D7EF64F81437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© 2014-2018 BUPT TSEG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36B6-E69B-46DC-BD69-409530B6DB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59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ransition>
    <p:push/>
  </p:transition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706" y="130496"/>
            <a:ext cx="14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prstClr val="white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BUPT</a:t>
            </a:r>
            <a:r>
              <a:rPr lang="en-US" altLang="zh-CN" sz="3200" dirty="0" smtClean="0">
                <a:solidFill>
                  <a:prstClr val="white"/>
                </a:solidFill>
                <a:latin typeface="Impact" panose="020B080603090205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>
                <a:solidFill>
                  <a:prstClr val="white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TSEG</a:t>
            </a:r>
            <a:endParaRPr lang="zh-CN" altLang="en-US" sz="3200" dirty="0">
              <a:solidFill>
                <a:prstClr val="white"/>
              </a:solidFill>
              <a:latin typeface="MV Boli" panose="02000500030200090000" pitchFamily="2" charset="0"/>
              <a:ea typeface="Segoe U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2569" y="1207714"/>
            <a:ext cx="634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大作业说明</a:t>
            </a:r>
            <a:endParaRPr lang="en-US" altLang="zh-CN" sz="4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&amp; Methods of SE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12570" y="4519241"/>
            <a:ext cx="853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田野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yetian@bupt.edu.cn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13C8-5D36-49EE-9B04-A17A05C3CF14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 2014-2020 BUPT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CFB-BAAF-4F60-B969-B6634AA3C49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398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作业基本说明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基本需求：     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某</a:t>
            </a:r>
            <a:r>
              <a:rPr lang="zh-CN" altLang="en-US" sz="3200" dirty="0"/>
              <a:t>快捷廉价酒店响应节能绿色环保理念，推行自助计费式中央温控系统，使得入住的客户可以根据要求设定</a:t>
            </a:r>
            <a:r>
              <a:rPr lang="zh-CN" altLang="en-US" sz="3200" dirty="0">
                <a:solidFill>
                  <a:srgbClr val="FF0000"/>
                </a:solidFill>
              </a:rPr>
              <a:t>温度</a:t>
            </a:r>
            <a:r>
              <a:rPr lang="zh-CN" altLang="en-US" sz="3200" dirty="0"/>
              <a:t>和</a:t>
            </a:r>
            <a:r>
              <a:rPr lang="zh-CN" altLang="en-US" sz="3200" dirty="0">
                <a:solidFill>
                  <a:srgbClr val="FF0000"/>
                </a:solidFill>
              </a:rPr>
              <a:t>风速</a:t>
            </a:r>
            <a:r>
              <a:rPr lang="zh-CN" altLang="en-US" sz="3200" dirty="0"/>
              <a:t>的调节，同时可以</a:t>
            </a:r>
            <a:r>
              <a:rPr lang="zh-CN" altLang="en-US" sz="3200" dirty="0">
                <a:solidFill>
                  <a:srgbClr val="FF0000"/>
                </a:solidFill>
              </a:rPr>
              <a:t>显示所需支付的金额</a:t>
            </a:r>
            <a:r>
              <a:rPr lang="zh-CN" altLang="en-US" sz="3200" dirty="0"/>
              <a:t>。客户退房时酒店须出具空调使用的</a:t>
            </a:r>
            <a:r>
              <a:rPr lang="zh-CN" altLang="en-US" sz="3200" dirty="0">
                <a:solidFill>
                  <a:srgbClr val="FF0000"/>
                </a:solidFill>
              </a:rPr>
              <a:t>账单</a:t>
            </a:r>
            <a:r>
              <a:rPr lang="zh-CN" altLang="en-US" sz="3200" dirty="0"/>
              <a:t>及</a:t>
            </a:r>
            <a:r>
              <a:rPr lang="zh-CN" altLang="en-US" sz="3200" dirty="0">
                <a:solidFill>
                  <a:srgbClr val="FF0000"/>
                </a:solidFill>
              </a:rPr>
              <a:t>详单</a:t>
            </a:r>
            <a:r>
              <a:rPr lang="zh-CN" altLang="en-US" sz="3200" dirty="0"/>
              <a:t>。空调运行期间，空调管理员能够</a:t>
            </a:r>
            <a:r>
              <a:rPr lang="zh-CN" altLang="en-US" sz="3200" dirty="0">
                <a:solidFill>
                  <a:srgbClr val="FF0000"/>
                </a:solidFill>
              </a:rPr>
              <a:t>监控</a:t>
            </a:r>
            <a:r>
              <a:rPr lang="zh-CN" altLang="en-US" sz="3200" dirty="0"/>
              <a:t>各房间空调的使用状态</a:t>
            </a:r>
            <a:r>
              <a:rPr lang="zh-CN" altLang="en-US" sz="3200" dirty="0" smtClean="0"/>
              <a:t>，此外，酒店经理在需要</a:t>
            </a:r>
            <a:r>
              <a:rPr lang="zh-CN" altLang="en-US" sz="3200" dirty="0"/>
              <a:t>的情况下</a:t>
            </a:r>
            <a:r>
              <a:rPr lang="zh-CN" altLang="en-US" sz="3200" dirty="0" smtClean="0"/>
              <a:t>可以查看不同时间范围内的</a:t>
            </a:r>
            <a:r>
              <a:rPr lang="zh-CN" altLang="en-US" sz="3200" dirty="0" smtClean="0">
                <a:solidFill>
                  <a:srgbClr val="FF0000"/>
                </a:solidFill>
              </a:rPr>
              <a:t>格式化统计</a:t>
            </a:r>
            <a:r>
              <a:rPr lang="zh-CN" altLang="en-US" sz="3200" dirty="0">
                <a:solidFill>
                  <a:srgbClr val="FF0000"/>
                </a:solidFill>
              </a:rPr>
              <a:t>报表</a:t>
            </a:r>
            <a:r>
              <a:rPr lang="zh-CN" altLang="en-US" sz="32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B72C-6881-4DBC-AC71-D6B58B2491DD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 2014-2020 BUPT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710946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16632"/>
            <a:ext cx="10765455" cy="645258"/>
          </a:xfrm>
        </p:spPr>
        <p:txBody>
          <a:bodyPr/>
          <a:lstStyle/>
          <a:p>
            <a:r>
              <a:rPr lang="zh-CN" altLang="en-US" dirty="0" smtClean="0"/>
              <a:t>课程作业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9-91CD-4089-B117-98A82E89D3CB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 2014-2020 BUPT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620688"/>
            <a:ext cx="11377263" cy="573566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温控范围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制冷模式：</a:t>
            </a:r>
            <a:r>
              <a:rPr lang="en-US" altLang="zh-CN" sz="2400" dirty="0" smtClean="0"/>
              <a:t>18-25</a:t>
            </a:r>
            <a:r>
              <a:rPr lang="zh-CN" altLang="en-US" sz="2400" dirty="0" smtClean="0"/>
              <a:t>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制热模式：</a:t>
            </a:r>
            <a:r>
              <a:rPr lang="en-US" altLang="zh-CN" sz="2400" dirty="0" smtClean="0"/>
              <a:t>25-30</a:t>
            </a:r>
            <a:r>
              <a:rPr lang="zh-CN" altLang="en-US" sz="2400" dirty="0" smtClean="0"/>
              <a:t>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缺省温度：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度</a:t>
            </a:r>
            <a:endParaRPr lang="en-US" altLang="zh-CN" sz="2400" dirty="0" smtClean="0"/>
          </a:p>
          <a:p>
            <a:r>
              <a:rPr lang="zh-CN" altLang="en-US" sz="2800" dirty="0" smtClean="0"/>
              <a:t>计费标准：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元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度</a:t>
            </a:r>
            <a:endParaRPr lang="en-US" altLang="zh-CN" sz="2800" dirty="0" smtClean="0"/>
          </a:p>
          <a:p>
            <a:r>
              <a:rPr lang="zh-CN" altLang="en-US" sz="2800" dirty="0" smtClean="0"/>
              <a:t>耗电标准：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高风：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度</a:t>
            </a:r>
            <a:r>
              <a:rPr lang="en-US" altLang="zh-CN" sz="2400" dirty="0" smtClean="0"/>
              <a:t>/1</a:t>
            </a:r>
            <a:r>
              <a:rPr lang="zh-CN" altLang="en-US" sz="2400" dirty="0" smtClean="0"/>
              <a:t>分钟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中风：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度</a:t>
            </a:r>
            <a:r>
              <a:rPr lang="en-US" altLang="zh-CN" sz="2400" dirty="0" smtClean="0"/>
              <a:t>/2</a:t>
            </a:r>
            <a:r>
              <a:rPr lang="zh-CN" altLang="en-US" sz="2400" dirty="0" smtClean="0"/>
              <a:t>分钟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低风：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度</a:t>
            </a:r>
            <a:r>
              <a:rPr lang="en-US" altLang="zh-CN" sz="2400" dirty="0" smtClean="0"/>
              <a:t>/3</a:t>
            </a:r>
            <a:r>
              <a:rPr lang="zh-CN" altLang="en-US" sz="2400" dirty="0" smtClean="0"/>
              <a:t>分钟</a:t>
            </a:r>
            <a:endParaRPr lang="en-US" altLang="zh-CN" sz="24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322691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16632"/>
            <a:ext cx="10765455" cy="645258"/>
          </a:xfrm>
        </p:spPr>
        <p:txBody>
          <a:bodyPr/>
          <a:lstStyle/>
          <a:p>
            <a:r>
              <a:rPr lang="zh-CN" altLang="en-US" dirty="0" smtClean="0"/>
              <a:t>课程作业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9-91CD-4089-B117-98A82E89D3CB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 2014-2020 BUPT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620688"/>
            <a:ext cx="11377263" cy="573566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温度变化模式：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中风模式下每分钟变化</a:t>
            </a:r>
            <a:r>
              <a:rPr lang="en-US" altLang="zh-CN" sz="2400" dirty="0" smtClean="0"/>
              <a:t>0.5</a:t>
            </a:r>
            <a:r>
              <a:rPr lang="zh-CN" altLang="en-US" sz="2400" dirty="0" smtClean="0"/>
              <a:t>度，高风模式每分钟变化率提高</a:t>
            </a:r>
            <a:r>
              <a:rPr lang="en-US" altLang="zh-CN" sz="2400" dirty="0" smtClean="0"/>
              <a:t>20%</a:t>
            </a:r>
            <a:r>
              <a:rPr lang="zh-CN" altLang="en-US" sz="2400" dirty="0" smtClean="0"/>
              <a:t>，低风模式每分钟变化率减小</a:t>
            </a:r>
            <a:r>
              <a:rPr lang="en-US" altLang="zh-CN" sz="2400" dirty="0" smtClean="0"/>
              <a:t>20%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房间温度达到目标值以后，客户端自动发送停止送风请求给服务端。此后，当房间温度超过目标温度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度时，重新启动。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关机状态下，每分钟变化</a:t>
            </a:r>
            <a:r>
              <a:rPr lang="en-US" altLang="zh-CN" sz="2400" dirty="0"/>
              <a:t>0.5</a:t>
            </a:r>
            <a:r>
              <a:rPr lang="zh-CN" altLang="en-US" sz="2400" dirty="0"/>
              <a:t>度，直到变化到初始温度为止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800" dirty="0" smtClean="0"/>
              <a:t>客户端具有温度传感器，能实时监测房间温度，并显示在控制面板上。</a:t>
            </a:r>
            <a:endParaRPr lang="en-US" altLang="zh-CN" sz="2800" dirty="0" smtClean="0"/>
          </a:p>
          <a:p>
            <a:r>
              <a:rPr lang="zh-CN" altLang="en-US" sz="2800" dirty="0" smtClean="0"/>
              <a:t>温度调节按钮连续两次或者多次指令发送的时间间隔小于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秒时，只发送最后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次的指令参数；大于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秒的情况下，将发送两次请求。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931292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16632"/>
            <a:ext cx="10765455" cy="645258"/>
          </a:xfrm>
        </p:spPr>
        <p:txBody>
          <a:bodyPr/>
          <a:lstStyle/>
          <a:p>
            <a:r>
              <a:rPr lang="zh-CN" altLang="en-US" dirty="0" smtClean="0"/>
              <a:t>第一次作业要求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9-91CD-4089-B117-98A82E89D3CB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 2014-2020 BUPT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620688"/>
            <a:ext cx="11377263" cy="57356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题目：分布式温控系统的解决方案</a:t>
            </a:r>
          </a:p>
          <a:p>
            <a:r>
              <a:rPr lang="zh-CN" altLang="en-US" sz="2800" dirty="0"/>
              <a:t>提交时间：</a:t>
            </a:r>
            <a:r>
              <a:rPr lang="en-US" altLang="zh-CN" sz="2800" dirty="0" smtClean="0"/>
              <a:t>2020-3-13</a:t>
            </a:r>
            <a:endParaRPr lang="en-US" altLang="zh-CN" sz="2800" dirty="0"/>
          </a:p>
          <a:p>
            <a:r>
              <a:rPr lang="zh-CN" altLang="en-US" sz="2800" dirty="0"/>
              <a:t>提交方式</a:t>
            </a:r>
            <a:r>
              <a:rPr lang="zh-CN" altLang="en-US" sz="2800" dirty="0" smtClean="0"/>
              <a:t>：爱课堂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邮件（发给助教老师）</a:t>
            </a:r>
            <a:endParaRPr lang="en-US" altLang="zh-CN" sz="2800" dirty="0" smtClean="0"/>
          </a:p>
          <a:p>
            <a:r>
              <a:rPr lang="zh-CN" altLang="en-US" sz="2800" dirty="0" smtClean="0"/>
              <a:t>作业</a:t>
            </a:r>
            <a:r>
              <a:rPr lang="zh-CN" altLang="en-US" sz="2800" dirty="0"/>
              <a:t>命名：小组名</a:t>
            </a:r>
            <a:r>
              <a:rPr lang="en-US" altLang="zh-CN" sz="2800" dirty="0"/>
              <a:t>_</a:t>
            </a:r>
            <a:r>
              <a:rPr lang="zh-CN" altLang="en-US" sz="2800" dirty="0"/>
              <a:t>题目名称</a:t>
            </a:r>
            <a:r>
              <a:rPr lang="en-US" altLang="zh-CN" sz="2800" dirty="0"/>
              <a:t>.doc</a:t>
            </a:r>
          </a:p>
          <a:p>
            <a:endParaRPr lang="en-US" altLang="zh-CN" sz="2800" dirty="0"/>
          </a:p>
          <a:p>
            <a:r>
              <a:rPr lang="zh-CN" altLang="en-US" sz="2800" dirty="0"/>
              <a:t>作业内容要求说明：以系统验收为目标解读作业的目标和需求，并给出各自小组的系统开发的技术路线。题目是开放式的，没有任何限制，希望各小组能够展示自己的能力和实力。</a:t>
            </a:r>
          </a:p>
        </p:txBody>
      </p:sp>
    </p:spTree>
    <p:extLst>
      <p:ext uri="{BB962C8B-B14F-4D97-AF65-F5344CB8AC3E}">
        <p14:creationId xmlns:p14="http://schemas.microsoft.com/office/powerpoint/2010/main" val="59939619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16632"/>
            <a:ext cx="10765455" cy="645258"/>
          </a:xfrm>
        </p:spPr>
        <p:txBody>
          <a:bodyPr/>
          <a:lstStyle/>
          <a:p>
            <a:r>
              <a:rPr lang="zh-CN" altLang="en-US" dirty="0" smtClean="0"/>
              <a:t>课程作业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补充需求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9-91CD-4089-B117-98A82E89D3CB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2014-2018 BUPT TSEG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908720"/>
            <a:ext cx="11377263" cy="54476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假设宾馆有</a:t>
            </a:r>
            <a:r>
              <a:rPr lang="en-US" altLang="zh-CN" sz="2800" dirty="0"/>
              <a:t>x</a:t>
            </a:r>
            <a:r>
              <a:rPr lang="zh-CN" altLang="en-US" sz="2800" dirty="0" smtClean="0"/>
              <a:t>间客房，由于服务能力受限，中央空调在同一时刻只能为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间（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＞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）提供送风服务。</a:t>
            </a:r>
            <a:endParaRPr lang="en-US" altLang="zh-CN" sz="2800" dirty="0" smtClean="0"/>
          </a:p>
          <a:p>
            <a:pPr marL="857250" lvl="1" indent="-514350">
              <a:buFont typeface="+mj-lt"/>
              <a:buAutoNum type="alphaUcPeriod"/>
            </a:pPr>
            <a:r>
              <a:rPr lang="zh-CN" altLang="en-US" sz="2600" dirty="0" smtClean="0"/>
              <a:t>为了兼顾公平和效率，需要对中央空调的送风服务进行调度；</a:t>
            </a:r>
            <a:endParaRPr lang="en-US" altLang="zh-CN" sz="2600" dirty="0" smtClean="0"/>
          </a:p>
          <a:p>
            <a:pPr marL="857250" lvl="1" indent="-514350">
              <a:buFont typeface="+mj-lt"/>
              <a:buAutoNum type="alphaUcPeriod"/>
            </a:pPr>
            <a:r>
              <a:rPr lang="zh-CN" altLang="en-US" sz="2600" dirty="0" smtClean="0"/>
              <a:t>优先级调度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时间片调度：</a:t>
            </a:r>
            <a:endParaRPr lang="en-US" altLang="zh-CN" sz="2600" dirty="0" smtClean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400" dirty="0" smtClean="0"/>
              <a:t>优先级调度：新送风请求的风速若</a:t>
            </a:r>
            <a:r>
              <a:rPr lang="zh-CN" altLang="en-US" sz="2400" dirty="0" smtClean="0">
                <a:solidFill>
                  <a:srgbClr val="FF0000"/>
                </a:solidFill>
              </a:rPr>
              <a:t>高于（高风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en-US" sz="2400" dirty="0" smtClean="0">
                <a:solidFill>
                  <a:srgbClr val="FF0000"/>
                </a:solidFill>
              </a:rPr>
              <a:t>中风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zh-CN" altLang="en-US" sz="2400" dirty="0" smtClean="0">
                <a:solidFill>
                  <a:srgbClr val="FF0000"/>
                </a:solidFill>
              </a:rPr>
              <a:t>低风）</a:t>
            </a:r>
            <a:r>
              <a:rPr lang="zh-CN" altLang="en-US" sz="2400" dirty="0" smtClean="0"/>
              <a:t>正在接受服务的某个送风请求，则将立即服务高风速请求；</a:t>
            </a:r>
            <a:endParaRPr lang="en-US" altLang="zh-CN" sz="2400" dirty="0" smtClean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400" dirty="0" smtClean="0"/>
              <a:t>时间片调度：若等待服务的送风请求与正在接受服务的送风请求相比，它们所请求的风速</a:t>
            </a:r>
            <a:r>
              <a:rPr lang="zh-CN" altLang="en-US" sz="2400" dirty="0" smtClean="0">
                <a:solidFill>
                  <a:srgbClr val="FF0000"/>
                </a:solidFill>
              </a:rPr>
              <a:t>相同</a:t>
            </a:r>
            <a:r>
              <a:rPr lang="zh-CN" altLang="en-US" sz="2400" dirty="0" smtClean="0"/>
              <a:t>，则新请求</a:t>
            </a:r>
            <a:r>
              <a:rPr lang="zh-CN" altLang="en-US" sz="2400" dirty="0" smtClean="0">
                <a:solidFill>
                  <a:srgbClr val="FF0000"/>
                </a:solidFill>
              </a:rPr>
              <a:t>等待一段时间</a:t>
            </a:r>
            <a:r>
              <a:rPr lang="zh-CN" altLang="en-US" sz="2400" dirty="0" smtClean="0"/>
              <a:t>后（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秒）获得送风服务，获得服务时间最长的房间被</a:t>
            </a:r>
            <a:r>
              <a:rPr lang="zh-CN" altLang="en-US" sz="2400" dirty="0" smtClean="0">
                <a:solidFill>
                  <a:srgbClr val="FF0000"/>
                </a:solidFill>
              </a:rPr>
              <a:t>暂停</a:t>
            </a:r>
            <a:r>
              <a:rPr lang="zh-CN" altLang="en-US" sz="2400" dirty="0" smtClean="0"/>
              <a:t>送风服务。</a:t>
            </a:r>
            <a:endParaRPr lang="en-US" altLang="zh-CN" sz="2400" dirty="0" smtClean="0"/>
          </a:p>
          <a:p>
            <a:pPr marL="685800" lvl="2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4441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16632"/>
            <a:ext cx="10765455" cy="645258"/>
          </a:xfrm>
        </p:spPr>
        <p:txBody>
          <a:bodyPr/>
          <a:lstStyle/>
          <a:p>
            <a:r>
              <a:rPr lang="zh-CN" altLang="en-US" dirty="0" smtClean="0"/>
              <a:t>小组作业说明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9-91CD-4089-B117-98A82E89D3CB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 2014-2020 BUPT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620688"/>
            <a:ext cx="11377263" cy="573566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每次作业共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组员互评：</a:t>
            </a:r>
            <a:r>
              <a:rPr lang="en-US" altLang="zh-CN" sz="2800" dirty="0" smtClean="0"/>
              <a:t>80%</a:t>
            </a:r>
            <a:r>
              <a:rPr lang="zh-CN" altLang="en-US" sz="2800" dirty="0" smtClean="0"/>
              <a:t>（包括组长在内的所有组员互评，取平均值）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组长分配：</a:t>
            </a:r>
            <a:r>
              <a:rPr lang="en-US" altLang="zh-CN" sz="2800" dirty="0" smtClean="0"/>
              <a:t>20%</a:t>
            </a:r>
            <a:r>
              <a:rPr lang="zh-CN" altLang="en-US" sz="2800" dirty="0" smtClean="0"/>
              <a:t>（组长有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分的分配权，根据贡献分配给所有成员）</a:t>
            </a:r>
            <a:endParaRPr lang="en-US" altLang="zh-CN" sz="2800" dirty="0" smtClean="0"/>
          </a:p>
          <a:p>
            <a:r>
              <a:rPr lang="zh-CN" altLang="en-US" sz="3000" dirty="0" smtClean="0"/>
              <a:t>需要注明每个人在作业中承担的任务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79317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16632"/>
            <a:ext cx="10765455" cy="645258"/>
          </a:xfrm>
        </p:spPr>
        <p:txBody>
          <a:bodyPr/>
          <a:lstStyle/>
          <a:p>
            <a:r>
              <a:rPr lang="zh-CN" altLang="en-US" dirty="0" smtClean="0"/>
              <a:t>第二次作业要求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9-91CD-4089-B117-98A82E89D3CB}" type="datetime1">
              <a:rPr lang="zh-CN" altLang="en-US" smtClean="0"/>
              <a:t>2020/3/23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 2014-2020 BUPT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620688"/>
            <a:ext cx="11377263" cy="5735663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题目</a:t>
            </a:r>
            <a:r>
              <a:rPr lang="zh-CN" altLang="en-US" sz="2000" dirty="0"/>
              <a:t>：分布式温控系统的需求定义及其领域模型</a:t>
            </a:r>
          </a:p>
          <a:p>
            <a:r>
              <a:rPr lang="zh-CN" altLang="en-US" sz="2000" dirty="0"/>
              <a:t>提交时间：</a:t>
            </a:r>
            <a:r>
              <a:rPr lang="en-US" altLang="zh-CN" sz="2000" dirty="0"/>
              <a:t>2020-3-27</a:t>
            </a:r>
          </a:p>
          <a:p>
            <a:r>
              <a:rPr lang="zh-CN" altLang="en-US" sz="2000" dirty="0"/>
              <a:t>提交方式：小组作业（电子版）</a:t>
            </a:r>
          </a:p>
          <a:p>
            <a:r>
              <a:rPr lang="zh-CN" altLang="en-US" sz="2000" dirty="0"/>
              <a:t>作业命名：小组名</a:t>
            </a:r>
            <a:r>
              <a:rPr lang="en-US" altLang="zh-CN" sz="2000" dirty="0"/>
              <a:t>_</a:t>
            </a:r>
            <a:r>
              <a:rPr lang="zh-CN" altLang="en-US" sz="2000" dirty="0"/>
              <a:t>题目名称</a:t>
            </a:r>
            <a:r>
              <a:rPr lang="en-US" altLang="zh-CN" sz="2000" dirty="0"/>
              <a:t>.doc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作业内容要求说明：</a:t>
            </a:r>
          </a:p>
          <a:p>
            <a:pPr marL="0" indent="0">
              <a:buNone/>
            </a:pPr>
            <a:r>
              <a:rPr lang="en-US" altLang="zh-CN" sz="2000" dirty="0" smtClean="0"/>
              <a:t> 1</a:t>
            </a:r>
            <a:r>
              <a:rPr lang="zh-CN" altLang="en-US" sz="2000" dirty="0"/>
              <a:t>、以模拟的廉价酒店为调研对象，了解（构思）其运营机制，并重点关注空调计费系统的要求</a:t>
            </a:r>
            <a:r>
              <a:rPr lang="zh-CN" altLang="en-US" sz="2000" dirty="0" smtClean="0"/>
              <a:t>，兼顾</a:t>
            </a:r>
            <a:r>
              <a:rPr lang="zh-CN" altLang="en-US" sz="2000" dirty="0"/>
              <a:t>顾客的方便使用要求和酒店管理方的服务提供的各种要求，给出各小组对于题目理解的</a:t>
            </a:r>
            <a:r>
              <a:rPr lang="zh-CN" altLang="en-US" sz="2000" dirty="0" smtClean="0"/>
              <a:t>文字说明</a:t>
            </a:r>
            <a:r>
              <a:rPr lang="zh-CN" altLang="en-US" sz="2000" dirty="0"/>
              <a:t>：业务介绍及业务流程，形成系统的用户需求定义（不要求格式，可以参考教材并对其进行结构修改）；</a:t>
            </a:r>
          </a:p>
          <a:p>
            <a:pPr marL="0" indent="0">
              <a:buNone/>
            </a:pPr>
            <a:r>
              <a:rPr lang="en-US" altLang="zh-CN" sz="2000" dirty="0" smtClean="0"/>
              <a:t> 2</a:t>
            </a:r>
            <a:r>
              <a:rPr lang="zh-CN" altLang="en-US" sz="2000" dirty="0"/>
              <a:t>、根据上述内容，使用</a:t>
            </a:r>
            <a:r>
              <a:rPr lang="en-US" altLang="zh-CN" sz="2000" dirty="0"/>
              <a:t>UML</a:t>
            </a:r>
            <a:r>
              <a:rPr lang="zh-CN" altLang="en-US" sz="2000" dirty="0"/>
              <a:t>的类图及活动图对酒店进行领域模型的分析及构建（建议采用但不强求 </a:t>
            </a:r>
            <a:r>
              <a:rPr lang="en-US" altLang="zh-CN" sz="2000" dirty="0"/>
              <a:t>IBM RSA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2852660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5SE" id="{A07883BC-681C-4605-833D-EA15AC2F861B}" vid="{6EC27ADE-4BC2-4057-92DB-59A5C7B415A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2015SE</Template>
  <TotalTime>7198</TotalTime>
  <Words>816</Words>
  <Application>Microsoft Office PowerPoint</Application>
  <PresentationFormat>宽屏</PresentationFormat>
  <Paragraphs>84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Impact</vt:lpstr>
      <vt:lpstr>MV Boli</vt:lpstr>
      <vt:lpstr>Segoe UI</vt:lpstr>
      <vt:lpstr>Times New Roman</vt:lpstr>
      <vt:lpstr>2015SE</vt:lpstr>
      <vt:lpstr>PowerPoint 演示文稿</vt:lpstr>
      <vt:lpstr>作业基本说明</vt:lpstr>
      <vt:lpstr>课程作业-注意事项</vt:lpstr>
      <vt:lpstr>课程作业-注意事项</vt:lpstr>
      <vt:lpstr>第一次作业要求</vt:lpstr>
      <vt:lpstr>课程作业-补充需求</vt:lpstr>
      <vt:lpstr>小组作业说明</vt:lpstr>
      <vt:lpstr>第二次作业要求</vt:lpstr>
    </vt:vector>
  </TitlesOfParts>
  <Company>清华大学计算机系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殷人昆</dc:creator>
  <cp:lastModifiedBy>田野</cp:lastModifiedBy>
  <cp:revision>227</cp:revision>
  <dcterms:created xsi:type="dcterms:W3CDTF">1999-04-15T21:26:42Z</dcterms:created>
  <dcterms:modified xsi:type="dcterms:W3CDTF">2020-03-23T06:11:35Z</dcterms:modified>
</cp:coreProperties>
</file>