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6"/>
  </p:notesMasterIdLst>
  <p:sldIdLst>
    <p:sldId id="286" r:id="rId2"/>
    <p:sldId id="257" r:id="rId3"/>
    <p:sldId id="287" r:id="rId4"/>
    <p:sldId id="258" r:id="rId5"/>
    <p:sldId id="285" r:id="rId6"/>
    <p:sldId id="262" r:id="rId7"/>
    <p:sldId id="263" r:id="rId8"/>
    <p:sldId id="264" r:id="rId9"/>
    <p:sldId id="267" r:id="rId10"/>
    <p:sldId id="272" r:id="rId11"/>
    <p:sldId id="270" r:id="rId12"/>
    <p:sldId id="273" r:id="rId13"/>
    <p:sldId id="274" r:id="rId14"/>
    <p:sldId id="275" r:id="rId15"/>
    <p:sldId id="276" r:id="rId16"/>
    <p:sldId id="277" r:id="rId17"/>
    <p:sldId id="278" r:id="rId18"/>
    <p:sldId id="279" r:id="rId19"/>
    <p:sldId id="281" r:id="rId20"/>
    <p:sldId id="282" r:id="rId21"/>
    <p:sldId id="283" r:id="rId22"/>
    <p:sldId id="284" r:id="rId23"/>
    <p:sldId id="288" r:id="rId24"/>
    <p:sldId id="289" r:id="rId25"/>
  </p:sldIdLst>
  <p:sldSz cx="12192000" cy="6858000"/>
  <p:notesSz cx="6858000" cy="9144000"/>
  <p:defaultTextStyle>
    <a:defPPr>
      <a:defRPr lang="zh-CN"/>
    </a:defPPr>
    <a:lvl1pPr algn="l" rtl="0" eaLnBrk="0" fontAlgn="base" hangingPunct="0">
      <a:spcBef>
        <a:spcPct val="0"/>
      </a:spcBef>
      <a:spcAft>
        <a:spcPct val="0"/>
      </a:spcAft>
      <a:buFont typeface="Arial" panose="020B0604020202020204" pitchFamily="34" charset="0"/>
      <a:defRPr sz="2000"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buFont typeface="Arial" panose="020B0604020202020204" pitchFamily="34" charset="0"/>
      <a:defRPr sz="2000"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buFont typeface="Arial" panose="020B0604020202020204" pitchFamily="34" charset="0"/>
      <a:defRPr sz="2000"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buFont typeface="Arial" panose="020B0604020202020204" pitchFamily="34" charset="0"/>
      <a:defRPr sz="2000"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buFont typeface="Arial" panose="020B0604020202020204" pitchFamily="34" charset="0"/>
      <a:defRPr sz="20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B173"/>
    <a:srgbClr val="FF0000"/>
    <a:srgbClr val="2B24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0B07F-035E-42F2-9173-A313A2969062}" type="datetimeFigureOut">
              <a:rPr lang="zh-CN" altLang="en-US" smtClean="0"/>
              <a:t>2019/8/28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E86B63-C11F-4645-8900-C419E93AEB6C}" type="slidenum">
              <a:rPr lang="zh-CN" altLang="en-US" smtClean="0"/>
              <a:t>‹#›</a:t>
            </a:fld>
            <a:endParaRPr lang="zh-CN" altLang="en-US"/>
          </a:p>
        </p:txBody>
      </p:sp>
    </p:spTree>
    <p:extLst>
      <p:ext uri="{BB962C8B-B14F-4D97-AF65-F5344CB8AC3E}">
        <p14:creationId xmlns:p14="http://schemas.microsoft.com/office/powerpoint/2010/main" val="1244180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1F5C26-33B9-4C93-BD21-A507E0647A82}"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3129988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AE86B63-C11F-4645-8900-C419E93AEB6C}" type="slidenum">
              <a:rPr lang="zh-CN" altLang="en-US" smtClean="0"/>
              <a:t>2</a:t>
            </a:fld>
            <a:endParaRPr lang="zh-CN" altLang="en-US"/>
          </a:p>
        </p:txBody>
      </p:sp>
    </p:spTree>
    <p:extLst>
      <p:ext uri="{BB962C8B-B14F-4D97-AF65-F5344CB8AC3E}">
        <p14:creationId xmlns:p14="http://schemas.microsoft.com/office/powerpoint/2010/main" val="3051502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7" name="日期占位符 6"/>
          <p:cNvSpPr>
            <a:spLocks noGrp="1"/>
          </p:cNvSpPr>
          <p:nvPr>
            <p:ph type="dt" sz="half" idx="10"/>
          </p:nvPr>
        </p:nvSpPr>
        <p:spPr/>
        <p:txBody>
          <a:bodyPr/>
          <a:lstStyle>
            <a:lvl1pPr>
              <a:defRPr>
                <a:solidFill>
                  <a:schemeClr val="bg1"/>
                </a:solidFill>
              </a:defRPr>
            </a:lvl1pPr>
          </a:lstStyle>
          <a:p>
            <a:fld id="{045C0D63-72EF-4CE5-A3FB-22F4E91ADCA2}" type="datetime1">
              <a:rPr lang="zh-CN" altLang="en-US" smtClean="0"/>
              <a:t>2019/8/28</a:t>
            </a:fld>
            <a:endParaRPr lang="zh-CN" altLang="en-US" dirty="0"/>
          </a:p>
        </p:txBody>
      </p:sp>
      <p:sp>
        <p:nvSpPr>
          <p:cNvPr id="8" name="页脚占位符 7"/>
          <p:cNvSpPr>
            <a:spLocks noGrp="1"/>
          </p:cNvSpPr>
          <p:nvPr>
            <p:ph type="ftr" sz="quarter" idx="11"/>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sz="1200">
                <a:solidFill>
                  <a:schemeClr val="bg1"/>
                </a:solidFill>
              </a:defRPr>
            </a:lvl1pPr>
          </a:lstStyle>
          <a:p>
            <a:r>
              <a:rPr lang="en-GB" altLang="en-US" smtClean="0"/>
              <a:t>© 2014-2018 BUPT TSEG</a:t>
            </a:r>
            <a:endParaRPr lang="zh-CN" altLang="en-US"/>
          </a:p>
        </p:txBody>
      </p:sp>
      <p:sp>
        <p:nvSpPr>
          <p:cNvPr id="9" name="灯片编号占位符 8"/>
          <p:cNvSpPr>
            <a:spLocks noGrp="1"/>
          </p:cNvSpPr>
          <p:nvPr>
            <p:ph type="sldNum" sz="quarter" idx="12"/>
          </p:nvPr>
        </p:nvSpPr>
        <p:spPr>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a:solidFill>
                  <a:schemeClr val="bg1"/>
                </a:solidFill>
              </a:defRPr>
            </a:lvl1pPr>
          </a:lstStyle>
          <a:p>
            <a:fld id="{65C61107-C9B8-45B5-BD23-C8A00455B7E2}" type="slidenum">
              <a:rPr lang="zh-CN" altLang="en-US" smtClean="0"/>
              <a:pPr/>
              <a:t>‹#›</a:t>
            </a:fld>
            <a:endParaRPr lang="zh-CN" altLang="en-US" dirty="0"/>
          </a:p>
        </p:txBody>
      </p:sp>
      <p:sp>
        <p:nvSpPr>
          <p:cNvPr id="11" name="标题 10"/>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90894488"/>
      </p:ext>
    </p:extLst>
  </p:cSld>
  <p:clrMapOvr>
    <a:masterClrMapping/>
  </p:clrMapOvr>
  <p:transition>
    <p:push/>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59496" y="129838"/>
            <a:ext cx="10334625" cy="645258"/>
          </a:xfrm>
        </p:spPr>
        <p:txBody>
          <a:bodyPr>
            <a:normAutofit/>
          </a:bodyPr>
          <a:lstStyle>
            <a:lvl1pPr algn="r">
              <a:defRPr sz="2400" b="1" baseline="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68000" y="1188000"/>
            <a:ext cx="11160000" cy="5040000"/>
          </a:xfrm>
        </p:spPr>
        <p:txBody>
          <a:bodyPr/>
          <a:lstStyle>
            <a:lvl1pPr marL="230400" indent="-230400">
              <a:lnSpc>
                <a:spcPct val="100000"/>
              </a:lnSpc>
              <a:spcBef>
                <a:spcPts val="1000"/>
              </a:spcBef>
              <a:spcAft>
                <a:spcPts val="600"/>
              </a:spcAft>
              <a:defRPr sz="2800" baseline="0">
                <a:solidFill>
                  <a:schemeClr val="bg1"/>
                </a:solidFill>
                <a:latin typeface="微软雅黑" panose="020B0503020204020204" pitchFamily="34" charset="-122"/>
                <a:ea typeface="微软雅黑" panose="020B0503020204020204" pitchFamily="34" charset="-122"/>
              </a:defRPr>
            </a:lvl1pPr>
            <a:lvl2pPr marL="687600" indent="-230400">
              <a:lnSpc>
                <a:spcPct val="100000"/>
              </a:lnSpc>
              <a:spcBef>
                <a:spcPts val="500"/>
              </a:spcBef>
              <a:spcAft>
                <a:spcPts val="600"/>
              </a:spcAft>
              <a:defRPr sz="2400" baseline="0">
                <a:solidFill>
                  <a:schemeClr val="bg1"/>
                </a:solidFill>
                <a:latin typeface="微软雅黑" panose="020B0503020204020204" pitchFamily="34" charset="-122"/>
                <a:ea typeface="微软雅黑" panose="020B0503020204020204" pitchFamily="34" charset="-122"/>
              </a:defRPr>
            </a:lvl2pPr>
            <a:lvl3pPr marL="1144800" indent="-230400">
              <a:lnSpc>
                <a:spcPct val="100000"/>
              </a:lnSpc>
              <a:spcBef>
                <a:spcPts val="500"/>
              </a:spcBef>
              <a:spcAft>
                <a:spcPts val="600"/>
              </a:spcAft>
              <a:defRPr baseline="0">
                <a:solidFill>
                  <a:schemeClr val="bg1"/>
                </a:solidFill>
                <a:latin typeface="微软雅黑" panose="020B0503020204020204" pitchFamily="34" charset="-122"/>
                <a:ea typeface="微软雅黑" panose="020B0503020204020204" pitchFamily="34" charset="-122"/>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7" name="文本框 6"/>
          <p:cNvSpPr txBox="1"/>
          <p:nvPr/>
        </p:nvSpPr>
        <p:spPr>
          <a:xfrm>
            <a:off x="2" y="1"/>
            <a:ext cx="1019175" cy="646331"/>
          </a:xfrm>
          <a:prstGeom prst="rect">
            <a:avLst/>
          </a:prstGeom>
          <a:noFill/>
        </p:spPr>
        <p:txBody>
          <a:bodyPr wrap="square" rtlCol="0">
            <a:spAutoFit/>
          </a:bodyPr>
          <a:lstStyle/>
          <a:p>
            <a:r>
              <a:rPr lang="en-US" altLang="zh-CN" sz="1800" dirty="0" smtClean="0">
                <a:solidFill>
                  <a:schemeClr val="bg1"/>
                </a:solidFill>
                <a:latin typeface="MV Boli" panose="02000500030200090000" pitchFamily="2" charset="0"/>
                <a:ea typeface="Segoe UI" panose="020B0502040204020203" pitchFamily="34" charset="0"/>
                <a:cs typeface="MV Boli" panose="02000500030200090000" pitchFamily="2" charset="0"/>
              </a:rPr>
              <a:t>BUPT</a:t>
            </a:r>
            <a:r>
              <a:rPr lang="en-US" altLang="zh-CN" sz="1800" dirty="0" smtClean="0">
                <a:solidFill>
                  <a:schemeClr val="bg1"/>
                </a:solidFill>
                <a:latin typeface="Impact" panose="020B0806030902050204" pitchFamily="34" charset="0"/>
                <a:ea typeface="Segoe UI" panose="020B0502040204020203" pitchFamily="34" charset="0"/>
                <a:cs typeface="Segoe UI" panose="020B0502040204020203" pitchFamily="34" charset="0"/>
              </a:rPr>
              <a:t> </a:t>
            </a:r>
            <a:r>
              <a:rPr lang="en-US" altLang="zh-CN" sz="1800" dirty="0">
                <a:solidFill>
                  <a:schemeClr val="bg1"/>
                </a:solidFill>
                <a:latin typeface="MV Boli" panose="02000500030200090000" pitchFamily="2" charset="0"/>
                <a:ea typeface="Segoe UI" panose="020B0502040204020203" pitchFamily="34" charset="0"/>
                <a:cs typeface="MV Boli" panose="02000500030200090000" pitchFamily="2" charset="0"/>
              </a:rPr>
              <a:t>TSEG</a:t>
            </a:r>
            <a:endParaRPr lang="zh-CN" altLang="en-US" sz="1800" dirty="0">
              <a:solidFill>
                <a:schemeClr val="bg1"/>
              </a:solidFill>
              <a:latin typeface="MV Boli" panose="02000500030200090000" pitchFamily="2" charset="0"/>
              <a:ea typeface="Segoe UI" panose="020B0502040204020203" pitchFamily="34" charset="0"/>
              <a:cs typeface="MV Boli" panose="02000500030200090000" pitchFamily="2" charset="0"/>
            </a:endParaRPr>
          </a:p>
        </p:txBody>
      </p:sp>
      <p:sp>
        <p:nvSpPr>
          <p:cNvPr id="5" name="日期占位符 6"/>
          <p:cNvSpPr>
            <a:spLocks noGrp="1"/>
          </p:cNvSpPr>
          <p:nvPr>
            <p:ph type="dt" sz="half" idx="10"/>
          </p:nvPr>
        </p:nvSpPr>
        <p:spPr>
          <a:xfrm>
            <a:off x="838200" y="6356352"/>
            <a:ext cx="2743200" cy="365125"/>
          </a:xfrm>
        </p:spPr>
        <p:txBody>
          <a:bodyPr/>
          <a:lstStyle>
            <a:lvl1pPr>
              <a:defRPr>
                <a:solidFill>
                  <a:schemeClr val="bg1"/>
                </a:solidFill>
              </a:defRPr>
            </a:lvl1pPr>
          </a:lstStyle>
          <a:p>
            <a:fld id="{21B137CF-2CC9-4D7E-9C6E-122E5308F770}" type="datetime1">
              <a:rPr lang="zh-CN" altLang="en-US" smtClean="0"/>
              <a:t>2019/8/28</a:t>
            </a:fld>
            <a:endParaRPr lang="zh-CN" altLang="en-US" dirty="0"/>
          </a:p>
        </p:txBody>
      </p:sp>
      <p:sp>
        <p:nvSpPr>
          <p:cNvPr id="6" name="页脚占位符 7"/>
          <p:cNvSpPr>
            <a:spLocks noGrp="1"/>
          </p:cNvSpPr>
          <p:nvPr>
            <p:ph type="ftr" sz="quarter" idx="11"/>
          </p:nvPr>
        </p:nvSpPr>
        <p:spPr>
          <a:xfrm>
            <a:off x="4038600" y="6356352"/>
            <a:ext cx="4114800" cy="365125"/>
          </a:xfrm>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sz="1200">
                <a:solidFill>
                  <a:schemeClr val="bg1"/>
                </a:solidFill>
              </a:defRPr>
            </a:lvl1pPr>
          </a:lstStyle>
          <a:p>
            <a:r>
              <a:rPr lang="en-GB" altLang="en-US" smtClean="0"/>
              <a:t>© 2014-2018 BUPT TSEG</a:t>
            </a:r>
            <a:endParaRPr lang="zh-CN" altLang="en-US"/>
          </a:p>
        </p:txBody>
      </p:sp>
      <p:sp>
        <p:nvSpPr>
          <p:cNvPr id="8" name="灯片编号占位符 8"/>
          <p:cNvSpPr>
            <a:spLocks noGrp="1"/>
          </p:cNvSpPr>
          <p:nvPr>
            <p:ph type="sldNum" sz="quarter" idx="12"/>
          </p:nvPr>
        </p:nvSpPr>
        <p:spPr>
          <a:xfrm>
            <a:off x="8610600" y="6356352"/>
            <a:ext cx="2743200" cy="365125"/>
          </a:xfrm>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p:spPr>
        <p:txBody>
          <a:bodyPr/>
          <a:lstStyle>
            <a:lvl1pPr>
              <a:defRPr>
                <a:solidFill>
                  <a:schemeClr val="bg1"/>
                </a:solidFill>
              </a:defRPr>
            </a:lvl1pPr>
          </a:lstStyle>
          <a:p>
            <a:fld id="{65C61107-C9B8-45B5-BD23-C8A00455B7E2}" type="slidenum">
              <a:rPr lang="zh-CN" altLang="en-US" smtClean="0"/>
              <a:pPr/>
              <a:t>‹#›</a:t>
            </a:fld>
            <a:endParaRPr lang="zh-CN" altLang="en-US" dirty="0"/>
          </a:p>
        </p:txBody>
      </p:sp>
    </p:spTree>
    <p:extLst>
      <p:ext uri="{BB962C8B-B14F-4D97-AF65-F5344CB8AC3E}">
        <p14:creationId xmlns:p14="http://schemas.microsoft.com/office/powerpoint/2010/main" val="3546558034"/>
      </p:ext>
    </p:extLst>
  </p:cSld>
  <p:clrMapOvr>
    <a:masterClrMapping/>
  </p:clrMapOvr>
  <p:transition>
    <p:push/>
  </p:transition>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9195C6F-BB0A-47C3-8636-546467E9A544}" type="datetime1">
              <a:rPr lang="zh-CN" altLang="en-US" smtClean="0"/>
              <a:t>2019/8/28</a:t>
            </a:fld>
            <a:endParaRPr lang="zh-CN" altLang="en-US"/>
          </a:p>
        </p:txBody>
      </p:sp>
      <p:sp>
        <p:nvSpPr>
          <p:cNvPr id="6" name="页脚占位符 5"/>
          <p:cNvSpPr>
            <a:spLocks noGrp="1"/>
          </p:cNvSpPr>
          <p:nvPr>
            <p:ph type="ftr" sz="quarter" idx="11"/>
          </p:nvPr>
        </p:nvSpPr>
        <p:spPr/>
        <p:txBody>
          <a:bodyPr/>
          <a:lstStyle/>
          <a:p>
            <a:r>
              <a:rPr lang="en-GB" altLang="en-US" smtClean="0"/>
              <a:t>© 2014-2018 BUPT TSEG</a:t>
            </a:r>
            <a:endParaRPr lang="zh-CN" altLang="en-US"/>
          </a:p>
        </p:txBody>
      </p:sp>
      <p:sp>
        <p:nvSpPr>
          <p:cNvPr id="7" name="灯片编号占位符 6"/>
          <p:cNvSpPr>
            <a:spLocks noGrp="1"/>
          </p:cNvSpPr>
          <p:nvPr>
            <p:ph type="sldNum" sz="quarter" idx="12"/>
          </p:nvPr>
        </p:nvSpPr>
        <p:spPr/>
        <p:txBody>
          <a:bodyPr/>
          <a:lstStyle/>
          <a:p>
            <a:fld id="{65C61107-C9B8-45B5-BD23-C8A00455B7E2}" type="slidenum">
              <a:rPr lang="zh-CN" altLang="en-US" smtClean="0"/>
              <a:t>‹#›</a:t>
            </a:fld>
            <a:endParaRPr lang="zh-CN" altLang="en-US"/>
          </a:p>
        </p:txBody>
      </p:sp>
    </p:spTree>
    <p:extLst>
      <p:ext uri="{BB962C8B-B14F-4D97-AF65-F5344CB8AC3E}">
        <p14:creationId xmlns:p14="http://schemas.microsoft.com/office/powerpoint/2010/main" val="3150289607"/>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1AAF8C8-BCC3-4883-AE95-0E4BD7E93699}" type="datetime1">
              <a:rPr lang="zh-CN" altLang="en-US" smtClean="0"/>
              <a:t>2019/8/28</a:t>
            </a:fld>
            <a:endParaRPr lang="zh-CN" altLang="en-US"/>
          </a:p>
        </p:txBody>
      </p:sp>
      <p:sp>
        <p:nvSpPr>
          <p:cNvPr id="8" name="页脚占位符 7"/>
          <p:cNvSpPr>
            <a:spLocks noGrp="1"/>
          </p:cNvSpPr>
          <p:nvPr>
            <p:ph type="ftr" sz="quarter" idx="11"/>
          </p:nvPr>
        </p:nvSpPr>
        <p:spPr/>
        <p:txBody>
          <a:bodyPr/>
          <a:lstStyle/>
          <a:p>
            <a:r>
              <a:rPr lang="en-GB" altLang="en-US" smtClean="0"/>
              <a:t>© 2014-2018 BUPT TSEG</a:t>
            </a:r>
            <a:endParaRPr lang="zh-CN" altLang="en-US"/>
          </a:p>
        </p:txBody>
      </p:sp>
      <p:sp>
        <p:nvSpPr>
          <p:cNvPr id="9" name="灯片编号占位符 8"/>
          <p:cNvSpPr>
            <a:spLocks noGrp="1"/>
          </p:cNvSpPr>
          <p:nvPr>
            <p:ph type="sldNum" sz="quarter" idx="12"/>
          </p:nvPr>
        </p:nvSpPr>
        <p:spPr/>
        <p:txBody>
          <a:bodyPr/>
          <a:lstStyle/>
          <a:p>
            <a:fld id="{65C61107-C9B8-45B5-BD23-C8A00455B7E2}" type="slidenum">
              <a:rPr lang="zh-CN" altLang="en-US" smtClean="0"/>
              <a:t>‹#›</a:t>
            </a:fld>
            <a:endParaRPr lang="zh-CN" altLang="en-US"/>
          </a:p>
        </p:txBody>
      </p:sp>
    </p:spTree>
    <p:extLst>
      <p:ext uri="{BB962C8B-B14F-4D97-AF65-F5344CB8AC3E}">
        <p14:creationId xmlns:p14="http://schemas.microsoft.com/office/powerpoint/2010/main" val="3728244643"/>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en-GB" altLang="en-US" smtClean="0"/>
              <a:t>© 2014-2018 BUPT TSEG</a:t>
            </a:r>
            <a:endParaRPr lang="zh-CN" altLang="en-US"/>
          </a:p>
        </p:txBody>
      </p:sp>
    </p:spTree>
    <p:extLst>
      <p:ext uri="{BB962C8B-B14F-4D97-AF65-F5344CB8AC3E}">
        <p14:creationId xmlns:p14="http://schemas.microsoft.com/office/powerpoint/2010/main" val="38528650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100000">
              <a:schemeClr val="accent5">
                <a:lumMod val="75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style>
          <a:lnRef idx="0">
            <a:schemeClr val="dk1"/>
          </a:lnRef>
          <a:fillRef idx="3">
            <a:schemeClr val="dk1"/>
          </a:fillRef>
          <a:effectRef idx="3">
            <a:schemeClr val="dk1"/>
          </a:effectRef>
          <a:fontRef idx="none"/>
        </p:style>
        <p:txBody>
          <a:bodyPr vert="horz" lIns="91440" tIns="45720" rIns="91440" bIns="45720" rtlCol="0" anchor="ctr"/>
          <a:lstStyle>
            <a:lvl1pPr algn="l">
              <a:defRPr sz="900">
                <a:solidFill>
                  <a:schemeClr val="tx1">
                    <a:tint val="75000"/>
                  </a:schemeClr>
                </a:solidFill>
              </a:defRPr>
            </a:lvl1pPr>
          </a:lstStyle>
          <a:p>
            <a:fld id="{22085654-EC9C-4724-B5E0-C0FDA111FDB9}" type="datetime1">
              <a:rPr lang="zh-CN" altLang="en-US" smtClean="0"/>
              <a:t>2019/8/28</a:t>
            </a:fld>
            <a:endParaRPr lang="zh-CN" altLang="en-US" dirty="0"/>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GB" altLang="en-US" smtClean="0"/>
              <a:t>© 2014-2018 BUPT TSEG</a:t>
            </a:r>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C61107-C9B8-45B5-BD23-C8A00455B7E2}" type="slidenum">
              <a:rPr lang="zh-CN" altLang="en-US" smtClean="0"/>
              <a:t>‹#›</a:t>
            </a:fld>
            <a:endParaRPr lang="zh-CN" altLang="en-US"/>
          </a:p>
        </p:txBody>
      </p:sp>
    </p:spTree>
    <p:extLst>
      <p:ext uri="{BB962C8B-B14F-4D97-AF65-F5344CB8AC3E}">
        <p14:creationId xmlns:p14="http://schemas.microsoft.com/office/powerpoint/2010/main" val="49439935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transition>
    <p:push/>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706" y="130496"/>
            <a:ext cx="1408988" cy="1077218"/>
          </a:xfrm>
          <a:prstGeom prst="rect">
            <a:avLst/>
          </a:prstGeom>
          <a:noFill/>
        </p:spPr>
        <p:txBody>
          <a:bodyPr wrap="square" rtlCol="0">
            <a:spAutoFit/>
          </a:bodyPr>
          <a:lstStyle/>
          <a:p>
            <a:pPr algn="l" eaLnBrk="1" fontAlgn="auto" hangingPunct="1">
              <a:lnSpc>
                <a:spcPct val="100000"/>
              </a:lnSpc>
              <a:spcBef>
                <a:spcPts val="0"/>
              </a:spcBef>
              <a:spcAft>
                <a:spcPts val="0"/>
              </a:spcAft>
            </a:pPr>
            <a:r>
              <a:rPr lang="en-US" altLang="zh-CN" sz="3200" dirty="0" smtClean="0">
                <a:solidFill>
                  <a:prstClr val="white"/>
                </a:solidFill>
                <a:latin typeface="MV Boli" panose="02000500030200090000" pitchFamily="2" charset="0"/>
                <a:ea typeface="Segoe UI" panose="020B0502040204020203" pitchFamily="34" charset="0"/>
                <a:cs typeface="MV Boli" panose="02000500030200090000" pitchFamily="2" charset="0"/>
              </a:rPr>
              <a:t>BUPT</a:t>
            </a:r>
            <a:r>
              <a:rPr lang="en-US" altLang="zh-CN" sz="3200" dirty="0" smtClean="0">
                <a:solidFill>
                  <a:prstClr val="white"/>
                </a:solidFill>
                <a:latin typeface="Impact" panose="020B0806030902050204" pitchFamily="34" charset="0"/>
                <a:ea typeface="Segoe UI" panose="020B0502040204020203" pitchFamily="34" charset="0"/>
                <a:cs typeface="Segoe UI" panose="020B0502040204020203" pitchFamily="34" charset="0"/>
              </a:rPr>
              <a:t> </a:t>
            </a:r>
            <a:r>
              <a:rPr lang="en-US" altLang="zh-CN" sz="3200" dirty="0">
                <a:solidFill>
                  <a:prstClr val="white"/>
                </a:solidFill>
                <a:latin typeface="MV Boli" panose="02000500030200090000" pitchFamily="2" charset="0"/>
                <a:ea typeface="Segoe UI" panose="020B0502040204020203" pitchFamily="34" charset="0"/>
                <a:cs typeface="MV Boli" panose="02000500030200090000" pitchFamily="2" charset="0"/>
              </a:rPr>
              <a:t>TSEG</a:t>
            </a:r>
            <a:endParaRPr lang="zh-CN" altLang="en-US" sz="3200" dirty="0">
              <a:solidFill>
                <a:prstClr val="white"/>
              </a:solidFill>
              <a:latin typeface="MV Boli" panose="02000500030200090000" pitchFamily="2" charset="0"/>
              <a:ea typeface="Segoe UI" panose="020B0502040204020203" pitchFamily="34" charset="0"/>
              <a:cs typeface="MV Boli" panose="02000500030200090000" pitchFamily="2" charset="0"/>
            </a:endParaRPr>
          </a:p>
        </p:txBody>
      </p:sp>
      <p:sp>
        <p:nvSpPr>
          <p:cNvPr id="3" name="文本框 2"/>
          <p:cNvSpPr txBox="1"/>
          <p:nvPr/>
        </p:nvSpPr>
        <p:spPr>
          <a:xfrm>
            <a:off x="1812569" y="1207714"/>
            <a:ext cx="6340831" cy="1200329"/>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sz="4000" b="1" dirty="0" smtClean="0">
                <a:solidFill>
                  <a:prstClr val="white"/>
                </a:solidFill>
                <a:latin typeface="微软雅黑" panose="020B0503020204020204" pitchFamily="34" charset="-122"/>
                <a:ea typeface="微软雅黑" panose="020B0503020204020204" pitchFamily="34" charset="-122"/>
              </a:rPr>
              <a:t>软件工程 模型与方法</a:t>
            </a:r>
            <a:endParaRPr lang="en-US" altLang="zh-CN" sz="4000" b="1" dirty="0" smtClean="0">
              <a:solidFill>
                <a:prstClr val="white"/>
              </a:solidFill>
              <a:latin typeface="微软雅黑" panose="020B0503020204020204" pitchFamily="34" charset="-122"/>
              <a:ea typeface="微软雅黑" panose="020B0503020204020204" pitchFamily="34" charset="-122"/>
            </a:endParaRPr>
          </a:p>
          <a:p>
            <a:pPr algn="l" eaLnBrk="1" fontAlgn="auto" hangingPunct="1">
              <a:lnSpc>
                <a:spcPct val="100000"/>
              </a:lnSpc>
              <a:spcBef>
                <a:spcPts val="0"/>
              </a:spcBef>
              <a:spcAft>
                <a:spcPts val="0"/>
              </a:spcAft>
            </a:pPr>
            <a:r>
              <a:rPr lang="en-US" altLang="zh-CN" sz="3200" b="1" dirty="0" smtClean="0">
                <a:solidFill>
                  <a:prstClr val="white"/>
                </a:solidFill>
                <a:latin typeface="微软雅黑" panose="020B0503020204020204" pitchFamily="34" charset="-122"/>
                <a:ea typeface="微软雅黑" panose="020B0503020204020204" pitchFamily="34" charset="-122"/>
              </a:rPr>
              <a:t>Models &amp; Methods of SE</a:t>
            </a:r>
            <a:endParaRPr lang="zh-CN" altLang="en-US" sz="3200" b="1" dirty="0">
              <a:solidFill>
                <a:prstClr val="white"/>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812569" y="3222755"/>
            <a:ext cx="5151120" cy="400110"/>
          </a:xfrm>
          <a:prstGeom prst="rect">
            <a:avLst/>
          </a:prstGeom>
          <a:noFill/>
        </p:spPr>
        <p:txBody>
          <a:bodyPr wrap="square" rtlCol="0">
            <a:spAutoFit/>
          </a:bodyPr>
          <a:lstStyle/>
          <a:p>
            <a:pPr algn="l" eaLnBrk="1" fontAlgn="auto" hangingPunct="1">
              <a:lnSpc>
                <a:spcPct val="100000"/>
              </a:lnSpc>
              <a:spcBef>
                <a:spcPts val="0"/>
              </a:spcBef>
              <a:spcAft>
                <a:spcPts val="0"/>
              </a:spcAft>
            </a:pPr>
            <a:r>
              <a:rPr lang="zh-CN" altLang="en-US" b="1" dirty="0" smtClean="0">
                <a:solidFill>
                  <a:prstClr val="white"/>
                </a:solidFill>
                <a:latin typeface="微软雅黑" panose="020B0503020204020204" pitchFamily="34" charset="-122"/>
                <a:ea typeface="微软雅黑" panose="020B0503020204020204" pitchFamily="34" charset="-122"/>
              </a:rPr>
              <a:t>软件需求分析</a:t>
            </a:r>
            <a:endParaRPr lang="zh-CN" altLang="en-US" b="1"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6958004"/>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r>
              <a:rPr lang="zh-CN" altLang="en-US" sz="3200" dirty="0" smtClean="0"/>
              <a:t>需求</a:t>
            </a:r>
            <a:r>
              <a:rPr lang="zh-CN" altLang="en-US" sz="3200" dirty="0"/>
              <a:t>工程</a:t>
            </a:r>
          </a:p>
        </p:txBody>
      </p:sp>
      <p:sp>
        <p:nvSpPr>
          <p:cNvPr id="17412" name="Rectangle 3"/>
          <p:cNvSpPr>
            <a:spLocks noGrp="1" noChangeArrowheads="1"/>
          </p:cNvSpPr>
          <p:nvPr>
            <p:ph idx="1"/>
          </p:nvPr>
        </p:nvSpPr>
        <p:spPr/>
        <p:txBody>
          <a:bodyPr/>
          <a:lstStyle/>
          <a:p>
            <a:r>
              <a:rPr lang="zh-CN" altLang="en-US" dirty="0"/>
              <a:t>软件的需求分析是一系列复杂的软件工程活动，为了便于对需求进行更好的管理，人们把所有与需求直接相关的活动通称为需求工程。</a:t>
            </a:r>
          </a:p>
          <a:p>
            <a:endParaRPr lang="en-US" dirty="0"/>
          </a:p>
        </p:txBody>
      </p:sp>
      <p:grpSp>
        <p:nvGrpSpPr>
          <p:cNvPr id="5" name="组合 4"/>
          <p:cNvGrpSpPr/>
          <p:nvPr/>
        </p:nvGrpSpPr>
        <p:grpSpPr>
          <a:xfrm>
            <a:off x="1385512" y="2444372"/>
            <a:ext cx="9324976" cy="3743822"/>
            <a:chOff x="2208214" y="3284538"/>
            <a:chExt cx="8135937" cy="3024188"/>
          </a:xfrm>
        </p:grpSpPr>
        <p:sp>
          <p:nvSpPr>
            <p:cNvPr id="17413" name="Text Box 44"/>
            <p:cNvSpPr txBox="1">
              <a:spLocks noChangeArrowheads="1"/>
            </p:cNvSpPr>
            <p:nvPr/>
          </p:nvSpPr>
          <p:spPr bwMode="auto">
            <a:xfrm>
              <a:off x="4889501" y="3284538"/>
              <a:ext cx="3025775" cy="436562"/>
            </a:xfrm>
            <a:prstGeom prst="rect">
              <a:avLst/>
            </a:prstGeom>
            <a:gradFill rotWithShape="0">
              <a:gsLst>
                <a:gs pos="0">
                  <a:srgbClr val="CCFFFF"/>
                </a:gs>
                <a:gs pos="100000">
                  <a:srgbClr val="FFFFFF"/>
                </a:gs>
              </a:gsLst>
              <a:lin ang="5400000" scaled="1"/>
            </a:gradFill>
            <a:ln w="9525" cmpd="sng">
              <a:solidFill>
                <a:srgbClr val="000000"/>
              </a:solidFill>
              <a:miter lim="800000"/>
              <a:headEnd/>
              <a:tailEnd/>
            </a:ln>
            <a:effectLst>
              <a:outerShdw dist="35921" dir="2700000" algn="ctr" rotWithShape="0">
                <a:srgbClr val="808080"/>
              </a:outerShdw>
            </a:effec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400" b="1">
                  <a:ea typeface="华文细黑" panose="02010600040101010101" pitchFamily="2" charset="-122"/>
                </a:rPr>
                <a:t>需求工程</a:t>
              </a:r>
              <a:endParaRPr lang="zh-CN" altLang="en-US" sz="1400" b="1">
                <a:latin typeface="Arial" panose="020B0604020202020204" pitchFamily="34" charset="0"/>
                <a:ea typeface="华文细黑" panose="02010600040101010101" pitchFamily="2" charset="-122"/>
              </a:endParaRPr>
            </a:p>
          </p:txBody>
        </p:sp>
        <p:sp>
          <p:nvSpPr>
            <p:cNvPr id="17414" name="Text Box 45"/>
            <p:cNvSpPr txBox="1">
              <a:spLocks noChangeArrowheads="1"/>
            </p:cNvSpPr>
            <p:nvPr/>
          </p:nvSpPr>
          <p:spPr bwMode="auto">
            <a:xfrm>
              <a:off x="4151314" y="3933826"/>
              <a:ext cx="1717675" cy="493713"/>
            </a:xfrm>
            <a:prstGeom prst="rect">
              <a:avLst/>
            </a:prstGeom>
            <a:gradFill rotWithShape="0">
              <a:gsLst>
                <a:gs pos="0">
                  <a:srgbClr val="FFFF99"/>
                </a:gs>
                <a:gs pos="100000">
                  <a:srgbClr val="FFFFFF"/>
                </a:gs>
              </a:gsLst>
              <a:lin ang="5400000" scaled="1"/>
            </a:gradFill>
            <a:ln w="9525" cmpd="sng">
              <a:solidFill>
                <a:srgbClr val="000000"/>
              </a:solidFill>
              <a:miter lim="800000"/>
              <a:headEnd/>
              <a:tailEnd/>
            </a:ln>
            <a:effectLst>
              <a:outerShdw dist="35921" dir="2700000" algn="ctr" rotWithShape="0">
                <a:srgbClr val="808080"/>
              </a:outerShdw>
            </a:effec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400" b="1">
                  <a:ea typeface="华文细黑" panose="02010600040101010101" pitchFamily="2" charset="-122"/>
                </a:rPr>
                <a:t>需求开发</a:t>
              </a:r>
              <a:endParaRPr lang="zh-CN" altLang="en-US" sz="1400" b="1">
                <a:latin typeface="Arial" panose="020B0604020202020204" pitchFamily="34" charset="0"/>
                <a:ea typeface="华文细黑" panose="02010600040101010101" pitchFamily="2" charset="-122"/>
              </a:endParaRPr>
            </a:p>
          </p:txBody>
        </p:sp>
        <p:sp>
          <p:nvSpPr>
            <p:cNvPr id="17415" name="Text Box 46"/>
            <p:cNvSpPr txBox="1">
              <a:spLocks noChangeArrowheads="1"/>
            </p:cNvSpPr>
            <p:nvPr/>
          </p:nvSpPr>
          <p:spPr bwMode="auto">
            <a:xfrm>
              <a:off x="6686550" y="5797551"/>
              <a:ext cx="1227138" cy="436563"/>
            </a:xfrm>
            <a:prstGeom prst="rect">
              <a:avLst/>
            </a:prstGeom>
            <a:gradFill rotWithShape="0">
              <a:gsLst>
                <a:gs pos="0">
                  <a:srgbClr val="CCFFCC"/>
                </a:gs>
                <a:gs pos="100000">
                  <a:srgbClr val="FFFFFF"/>
                </a:gs>
              </a:gsLst>
              <a:lin ang="5400000" scaled="1"/>
            </a:gradFill>
            <a:ln w="9525" cmpd="sng">
              <a:solidFill>
                <a:srgbClr val="000000"/>
              </a:solidFill>
              <a:miter lim="800000"/>
              <a:headEnd/>
              <a:tailEnd/>
            </a:ln>
            <a:effectLst>
              <a:outerShdw dist="35921" dir="2700000" algn="ctr" rotWithShape="0">
                <a:srgbClr val="808080"/>
              </a:outerShdw>
            </a:effec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200" b="1">
                  <a:ea typeface="华文细黑" panose="02010600040101010101" pitchFamily="2" charset="-122"/>
                </a:rPr>
                <a:t>需求变更控制</a:t>
              </a:r>
              <a:endParaRPr lang="zh-CN" altLang="en-US" sz="1200" b="1">
                <a:latin typeface="Arial" panose="020B0604020202020204" pitchFamily="34" charset="0"/>
                <a:ea typeface="华文细黑" panose="02010600040101010101" pitchFamily="2" charset="-122"/>
              </a:endParaRPr>
            </a:p>
          </p:txBody>
        </p:sp>
        <p:sp>
          <p:nvSpPr>
            <p:cNvPr id="17416" name="Text Box 47"/>
            <p:cNvSpPr txBox="1">
              <a:spLocks noChangeArrowheads="1"/>
            </p:cNvSpPr>
            <p:nvPr/>
          </p:nvSpPr>
          <p:spPr bwMode="auto">
            <a:xfrm>
              <a:off x="6932614" y="3933825"/>
              <a:ext cx="1635125" cy="488950"/>
            </a:xfrm>
            <a:prstGeom prst="rect">
              <a:avLst/>
            </a:prstGeom>
            <a:gradFill rotWithShape="0">
              <a:gsLst>
                <a:gs pos="0">
                  <a:srgbClr val="FFFF99"/>
                </a:gs>
                <a:gs pos="100000">
                  <a:srgbClr val="FFFFFF"/>
                </a:gs>
              </a:gsLst>
              <a:lin ang="5400000" scaled="1"/>
            </a:gradFill>
            <a:ln w="9525" cmpd="sng">
              <a:solidFill>
                <a:srgbClr val="000000"/>
              </a:solidFill>
              <a:miter lim="800000"/>
              <a:headEnd/>
              <a:tailEnd/>
            </a:ln>
            <a:effectLst>
              <a:outerShdw dist="35921" dir="2700000" algn="ctr" rotWithShape="0">
                <a:srgbClr val="808080"/>
              </a:outerShdw>
            </a:effec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400" b="1">
                  <a:ea typeface="华文细黑" panose="02010600040101010101" pitchFamily="2" charset="-122"/>
                </a:rPr>
                <a:t>需求管理</a:t>
              </a:r>
              <a:endParaRPr lang="zh-CN" altLang="en-US" sz="1400" b="1">
                <a:latin typeface="Arial" panose="020B0604020202020204" pitchFamily="34" charset="0"/>
                <a:ea typeface="华文细黑" panose="02010600040101010101" pitchFamily="2" charset="-122"/>
              </a:endParaRPr>
            </a:p>
          </p:txBody>
        </p:sp>
        <p:sp>
          <p:nvSpPr>
            <p:cNvPr id="17417" name="Text Box 48"/>
            <p:cNvSpPr txBox="1">
              <a:spLocks noChangeArrowheads="1"/>
            </p:cNvSpPr>
            <p:nvPr/>
          </p:nvSpPr>
          <p:spPr bwMode="auto">
            <a:xfrm>
              <a:off x="6686550" y="4657726"/>
              <a:ext cx="1227138" cy="434975"/>
            </a:xfrm>
            <a:prstGeom prst="rect">
              <a:avLst/>
            </a:prstGeom>
            <a:gradFill rotWithShape="0">
              <a:gsLst>
                <a:gs pos="0">
                  <a:srgbClr val="CCFFCC"/>
                </a:gs>
                <a:gs pos="100000">
                  <a:srgbClr val="FFFFFF"/>
                </a:gs>
              </a:gsLst>
              <a:lin ang="5400000" scaled="1"/>
            </a:gradFill>
            <a:ln w="9525" cmpd="sng">
              <a:solidFill>
                <a:srgbClr val="000000"/>
              </a:solidFill>
              <a:miter lim="800000"/>
              <a:headEnd/>
              <a:tailEnd/>
            </a:ln>
            <a:effectLst>
              <a:outerShdw dist="35921" dir="2700000" algn="ctr" rotWithShape="0">
                <a:srgbClr val="808080"/>
              </a:outerShdw>
            </a:effec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200" b="1">
                  <a:ea typeface="华文细黑" panose="02010600040101010101" pitchFamily="2" charset="-122"/>
                </a:rPr>
                <a:t>需求确认</a:t>
              </a:r>
              <a:endParaRPr lang="zh-CN" altLang="en-US" sz="1200" b="1">
                <a:latin typeface="Arial" panose="020B0604020202020204" pitchFamily="34" charset="0"/>
                <a:ea typeface="华文细黑" panose="02010600040101010101" pitchFamily="2" charset="-122"/>
              </a:endParaRPr>
            </a:p>
          </p:txBody>
        </p:sp>
        <p:sp>
          <p:nvSpPr>
            <p:cNvPr id="17418" name="Text Box 49"/>
            <p:cNvSpPr txBox="1">
              <a:spLocks noChangeArrowheads="1"/>
            </p:cNvSpPr>
            <p:nvPr/>
          </p:nvSpPr>
          <p:spPr bwMode="auto">
            <a:xfrm>
              <a:off x="6686550" y="5199063"/>
              <a:ext cx="1227138" cy="436562"/>
            </a:xfrm>
            <a:prstGeom prst="rect">
              <a:avLst/>
            </a:prstGeom>
            <a:gradFill rotWithShape="0">
              <a:gsLst>
                <a:gs pos="0">
                  <a:srgbClr val="CCFFCC"/>
                </a:gs>
                <a:gs pos="100000">
                  <a:srgbClr val="FFFFFF"/>
                </a:gs>
              </a:gsLst>
              <a:lin ang="5400000" scaled="1"/>
            </a:gradFill>
            <a:ln w="9525" cmpd="sng">
              <a:solidFill>
                <a:srgbClr val="000000"/>
              </a:solidFill>
              <a:miter lim="800000"/>
              <a:headEnd/>
              <a:tailEnd/>
            </a:ln>
            <a:effectLst>
              <a:outerShdw dist="35921" dir="2700000" algn="ctr" rotWithShape="0">
                <a:srgbClr val="808080"/>
              </a:outerShdw>
            </a:effec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200" b="1">
                  <a:ea typeface="华文细黑" panose="02010600040101010101" pitchFamily="2" charset="-122"/>
                </a:rPr>
                <a:t>需求跟踪</a:t>
              </a:r>
              <a:endParaRPr lang="zh-CN" altLang="en-US" sz="1200" b="1">
                <a:latin typeface="Arial" panose="020B0604020202020204" pitchFamily="34" charset="0"/>
                <a:ea typeface="华文细黑" panose="02010600040101010101" pitchFamily="2" charset="-122"/>
              </a:endParaRPr>
            </a:p>
          </p:txBody>
        </p:sp>
        <p:sp>
          <p:nvSpPr>
            <p:cNvPr id="17419" name="Text Box 50"/>
            <p:cNvSpPr txBox="1">
              <a:spLocks noChangeArrowheads="1"/>
            </p:cNvSpPr>
            <p:nvPr/>
          </p:nvSpPr>
          <p:spPr bwMode="auto">
            <a:xfrm>
              <a:off x="4968875" y="4652964"/>
              <a:ext cx="1227138" cy="434975"/>
            </a:xfrm>
            <a:prstGeom prst="rect">
              <a:avLst/>
            </a:prstGeom>
            <a:gradFill rotWithShape="0">
              <a:gsLst>
                <a:gs pos="0">
                  <a:srgbClr val="CCFFCC"/>
                </a:gs>
                <a:gs pos="100000">
                  <a:srgbClr val="FFFFFF"/>
                </a:gs>
              </a:gsLst>
              <a:lin ang="5400000" scaled="1"/>
            </a:gradFill>
            <a:ln w="9525" cmpd="sng">
              <a:solidFill>
                <a:srgbClr val="000000"/>
              </a:solidFill>
              <a:miter lim="800000"/>
              <a:headEnd/>
              <a:tailEnd/>
            </a:ln>
            <a:effectLst>
              <a:outerShdw dist="35921" dir="2700000" algn="ctr" rotWithShape="0">
                <a:srgbClr val="808080"/>
              </a:outerShdw>
            </a:effec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200" b="1">
                  <a:ea typeface="华文细黑" panose="02010600040101010101" pitchFamily="2" charset="-122"/>
                </a:rPr>
                <a:t>需求获取</a:t>
              </a:r>
              <a:endParaRPr lang="zh-CN" altLang="en-US" sz="1200" b="1">
                <a:latin typeface="Arial" panose="020B0604020202020204" pitchFamily="34" charset="0"/>
                <a:ea typeface="华文细黑" panose="02010600040101010101" pitchFamily="2" charset="-122"/>
              </a:endParaRPr>
            </a:p>
          </p:txBody>
        </p:sp>
        <p:sp>
          <p:nvSpPr>
            <p:cNvPr id="17420" name="Text Box 51"/>
            <p:cNvSpPr txBox="1">
              <a:spLocks noChangeArrowheads="1"/>
            </p:cNvSpPr>
            <p:nvPr/>
          </p:nvSpPr>
          <p:spPr bwMode="auto">
            <a:xfrm>
              <a:off x="4968875" y="5194301"/>
              <a:ext cx="1227138" cy="436563"/>
            </a:xfrm>
            <a:prstGeom prst="rect">
              <a:avLst/>
            </a:prstGeom>
            <a:gradFill rotWithShape="0">
              <a:gsLst>
                <a:gs pos="0">
                  <a:srgbClr val="CCFFCC"/>
                </a:gs>
                <a:gs pos="100000">
                  <a:srgbClr val="FFFFFF"/>
                </a:gs>
              </a:gsLst>
              <a:lin ang="5400000" scaled="1"/>
            </a:gradFill>
            <a:ln w="9525" cmpd="sng">
              <a:solidFill>
                <a:srgbClr val="000000"/>
              </a:solidFill>
              <a:miter lim="800000"/>
              <a:headEnd/>
              <a:tailEnd/>
            </a:ln>
            <a:effectLst>
              <a:outerShdw dist="35921" dir="2700000" algn="ctr" rotWithShape="0">
                <a:srgbClr val="808080"/>
              </a:outerShdw>
            </a:effec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200" b="1">
                  <a:ea typeface="华文细黑" panose="02010600040101010101" pitchFamily="2" charset="-122"/>
                </a:rPr>
                <a:t>需求分析</a:t>
              </a:r>
              <a:endParaRPr lang="zh-CN" altLang="en-US" sz="1200" b="1">
                <a:latin typeface="Arial" panose="020B0604020202020204" pitchFamily="34" charset="0"/>
                <a:ea typeface="华文细黑" panose="02010600040101010101" pitchFamily="2" charset="-122"/>
              </a:endParaRPr>
            </a:p>
          </p:txBody>
        </p:sp>
        <p:sp>
          <p:nvSpPr>
            <p:cNvPr id="17421" name="Line 52"/>
            <p:cNvSpPr>
              <a:spLocks noChangeShapeType="1"/>
            </p:cNvSpPr>
            <p:nvPr/>
          </p:nvSpPr>
          <p:spPr bwMode="auto">
            <a:xfrm>
              <a:off x="4641850" y="4422776"/>
              <a:ext cx="0" cy="1533525"/>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2" name="Line 53"/>
            <p:cNvSpPr>
              <a:spLocks noChangeShapeType="1"/>
            </p:cNvSpPr>
            <p:nvPr/>
          </p:nvSpPr>
          <p:spPr bwMode="auto">
            <a:xfrm>
              <a:off x="4641851" y="4814888"/>
              <a:ext cx="327025" cy="0"/>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3" name="Line 54"/>
            <p:cNvSpPr>
              <a:spLocks noChangeShapeType="1"/>
            </p:cNvSpPr>
            <p:nvPr/>
          </p:nvSpPr>
          <p:spPr bwMode="auto">
            <a:xfrm>
              <a:off x="4641851" y="5467350"/>
              <a:ext cx="327025" cy="0"/>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4" name="Line 55"/>
            <p:cNvSpPr>
              <a:spLocks noChangeShapeType="1"/>
            </p:cNvSpPr>
            <p:nvPr/>
          </p:nvSpPr>
          <p:spPr bwMode="auto">
            <a:xfrm>
              <a:off x="5868989" y="4259263"/>
              <a:ext cx="1063625" cy="0"/>
            </a:xfrm>
            <a:prstGeom prst="line">
              <a:avLst/>
            </a:prstGeom>
            <a:noFill/>
            <a:ln w="9525" cmpd="sng">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7425" name="Text Box 56"/>
            <p:cNvSpPr txBox="1">
              <a:spLocks noChangeArrowheads="1"/>
            </p:cNvSpPr>
            <p:nvPr/>
          </p:nvSpPr>
          <p:spPr bwMode="auto">
            <a:xfrm>
              <a:off x="4968875" y="5794376"/>
              <a:ext cx="1227138" cy="434975"/>
            </a:xfrm>
            <a:prstGeom prst="rect">
              <a:avLst/>
            </a:prstGeom>
            <a:gradFill rotWithShape="0">
              <a:gsLst>
                <a:gs pos="0">
                  <a:srgbClr val="CCFFCC"/>
                </a:gs>
                <a:gs pos="100000">
                  <a:srgbClr val="FFFFFF"/>
                </a:gs>
              </a:gsLst>
              <a:lin ang="5400000" scaled="1"/>
            </a:gradFill>
            <a:ln w="9525" cmpd="sng">
              <a:solidFill>
                <a:srgbClr val="000000"/>
              </a:solidFill>
              <a:miter lim="800000"/>
              <a:headEnd/>
              <a:tailEnd/>
            </a:ln>
            <a:effectLst>
              <a:outerShdw dist="35921" dir="2700000" algn="ctr" rotWithShape="0">
                <a:srgbClr val="808080"/>
              </a:outerShdw>
            </a:effectLst>
          </p:spPr>
          <p:txBody>
            <a:bodyP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200" b="1">
                  <a:ea typeface="华文细黑" panose="02010600040101010101" pitchFamily="2" charset="-122"/>
                </a:rPr>
                <a:t>需求定义</a:t>
              </a:r>
              <a:endParaRPr lang="zh-CN" altLang="en-US" sz="1200" b="1">
                <a:latin typeface="Arial" panose="020B0604020202020204" pitchFamily="34" charset="0"/>
                <a:ea typeface="华文细黑" panose="02010600040101010101" pitchFamily="2" charset="-122"/>
              </a:endParaRPr>
            </a:p>
          </p:txBody>
        </p:sp>
        <p:sp>
          <p:nvSpPr>
            <p:cNvPr id="17426" name="Line 57"/>
            <p:cNvSpPr>
              <a:spLocks noChangeShapeType="1"/>
            </p:cNvSpPr>
            <p:nvPr/>
          </p:nvSpPr>
          <p:spPr bwMode="auto">
            <a:xfrm>
              <a:off x="4641851" y="5956300"/>
              <a:ext cx="327025" cy="0"/>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7" name="Line 58"/>
            <p:cNvSpPr>
              <a:spLocks noChangeShapeType="1"/>
            </p:cNvSpPr>
            <p:nvPr/>
          </p:nvSpPr>
          <p:spPr bwMode="auto">
            <a:xfrm>
              <a:off x="8240713" y="4422775"/>
              <a:ext cx="0" cy="1498600"/>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8" name="Line 59"/>
            <p:cNvSpPr>
              <a:spLocks noChangeShapeType="1"/>
            </p:cNvSpPr>
            <p:nvPr/>
          </p:nvSpPr>
          <p:spPr bwMode="auto">
            <a:xfrm>
              <a:off x="5378450" y="3770313"/>
              <a:ext cx="0" cy="163512"/>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9" name="Line 60"/>
            <p:cNvSpPr>
              <a:spLocks noChangeShapeType="1"/>
            </p:cNvSpPr>
            <p:nvPr/>
          </p:nvSpPr>
          <p:spPr bwMode="auto">
            <a:xfrm>
              <a:off x="7423150" y="3770313"/>
              <a:ext cx="0" cy="163512"/>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0" name="Line 61"/>
            <p:cNvSpPr>
              <a:spLocks noChangeShapeType="1"/>
            </p:cNvSpPr>
            <p:nvPr/>
          </p:nvSpPr>
          <p:spPr bwMode="auto">
            <a:xfrm>
              <a:off x="7913689" y="4911725"/>
              <a:ext cx="327025" cy="0"/>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1" name="Line 62"/>
            <p:cNvSpPr>
              <a:spLocks noChangeShapeType="1"/>
            </p:cNvSpPr>
            <p:nvPr/>
          </p:nvSpPr>
          <p:spPr bwMode="auto">
            <a:xfrm>
              <a:off x="7913689" y="5400675"/>
              <a:ext cx="327025" cy="0"/>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2" name="Line 63"/>
            <p:cNvSpPr>
              <a:spLocks noChangeShapeType="1"/>
            </p:cNvSpPr>
            <p:nvPr/>
          </p:nvSpPr>
          <p:spPr bwMode="auto">
            <a:xfrm>
              <a:off x="7913689" y="5921375"/>
              <a:ext cx="327025" cy="0"/>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3" name="AutoShape 64"/>
            <p:cNvSpPr>
              <a:spLocks/>
            </p:cNvSpPr>
            <p:nvPr/>
          </p:nvSpPr>
          <p:spPr bwMode="auto">
            <a:xfrm>
              <a:off x="2208214" y="4581526"/>
              <a:ext cx="1800225" cy="360363"/>
            </a:xfrm>
            <a:prstGeom prst="accentBorderCallout1">
              <a:avLst>
                <a:gd name="adj1" fmla="val 31718"/>
                <a:gd name="adj2" fmla="val 104231"/>
                <a:gd name="adj3" fmla="val 31718"/>
                <a:gd name="adj4" fmla="val 152644"/>
              </a:avLst>
            </a:prstGeom>
            <a:solidFill>
              <a:srgbClr val="FFCC00"/>
            </a:solidFill>
            <a:ln w="9525" cmpd="sng">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600">
                  <a:latin typeface="Arial" panose="020B0604020202020204" pitchFamily="34" charset="0"/>
                  <a:ea typeface="华文细黑" panose="02010600040101010101" pitchFamily="2" charset="-122"/>
                </a:rPr>
                <a:t>用户需求说明书</a:t>
              </a:r>
            </a:p>
          </p:txBody>
        </p:sp>
        <p:sp>
          <p:nvSpPr>
            <p:cNvPr id="17434" name="AutoShape 65"/>
            <p:cNvSpPr>
              <a:spLocks/>
            </p:cNvSpPr>
            <p:nvPr/>
          </p:nvSpPr>
          <p:spPr bwMode="auto">
            <a:xfrm>
              <a:off x="2208214" y="5797551"/>
              <a:ext cx="1800225" cy="511175"/>
            </a:xfrm>
            <a:prstGeom prst="accentBorderCallout1">
              <a:avLst>
                <a:gd name="adj1" fmla="val 22361"/>
                <a:gd name="adj2" fmla="val 104231"/>
                <a:gd name="adj3" fmla="val 22361"/>
                <a:gd name="adj4" fmla="val 152912"/>
              </a:avLst>
            </a:prstGeom>
            <a:solidFill>
              <a:srgbClr val="FFCC00"/>
            </a:solidFill>
            <a:ln w="9525" cmpd="sng">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600">
                  <a:latin typeface="Arial" panose="020B0604020202020204" pitchFamily="34" charset="0"/>
                  <a:ea typeface="华文细黑" panose="02010600040101010101" pitchFamily="2" charset="-122"/>
                </a:rPr>
                <a:t>软件需求</a:t>
              </a:r>
            </a:p>
            <a:p>
              <a:pPr algn="ctr" eaLnBrk="1" hangingPunct="1">
                <a:lnSpc>
                  <a:spcPct val="100000"/>
                </a:lnSpc>
                <a:spcBef>
                  <a:spcPct val="0"/>
                </a:spcBef>
                <a:buClrTx/>
                <a:buSzTx/>
                <a:buFont typeface="Wingdings" panose="05000000000000000000" pitchFamily="2" charset="2"/>
                <a:buNone/>
              </a:pPr>
              <a:r>
                <a:rPr lang="zh-CN" altLang="en-US" sz="1600">
                  <a:latin typeface="Arial" panose="020B0604020202020204" pitchFamily="34" charset="0"/>
                  <a:ea typeface="华文细黑" panose="02010600040101010101" pitchFamily="2" charset="-122"/>
                </a:rPr>
                <a:t>规格说明书</a:t>
              </a:r>
            </a:p>
          </p:txBody>
        </p:sp>
        <p:sp>
          <p:nvSpPr>
            <p:cNvPr id="17435" name="AutoShape 66"/>
            <p:cNvSpPr>
              <a:spLocks/>
            </p:cNvSpPr>
            <p:nvPr/>
          </p:nvSpPr>
          <p:spPr bwMode="auto">
            <a:xfrm>
              <a:off x="8543926" y="5157788"/>
              <a:ext cx="1800225" cy="360362"/>
            </a:xfrm>
            <a:prstGeom prst="accentBorderCallout1">
              <a:avLst>
                <a:gd name="adj1" fmla="val 31718"/>
                <a:gd name="adj2" fmla="val -4231"/>
                <a:gd name="adj3" fmla="val 33481"/>
                <a:gd name="adj4" fmla="val -34657"/>
              </a:avLst>
            </a:prstGeom>
            <a:solidFill>
              <a:srgbClr val="FFCC00"/>
            </a:solidFill>
            <a:ln w="9525" cmpd="sng">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600">
                  <a:latin typeface="Arial" panose="020B0604020202020204" pitchFamily="34" charset="0"/>
                  <a:ea typeface="华文细黑" panose="02010600040101010101" pitchFamily="2" charset="-122"/>
                </a:rPr>
                <a:t>需求跟踪矩阵</a:t>
              </a:r>
              <a:r>
                <a:rPr lang="zh-CN" altLang="en-US" sz="2000">
                  <a:latin typeface="Arial" panose="020B0604020202020204" pitchFamily="34" charset="0"/>
                  <a:ea typeface="华文细黑" panose="02010600040101010101" pitchFamily="2" charset="-122"/>
                </a:rPr>
                <a:t> </a:t>
              </a:r>
            </a:p>
          </p:txBody>
        </p:sp>
        <p:sp>
          <p:nvSpPr>
            <p:cNvPr id="17436" name="AutoShape 67"/>
            <p:cNvSpPr>
              <a:spLocks/>
            </p:cNvSpPr>
            <p:nvPr/>
          </p:nvSpPr>
          <p:spPr bwMode="auto">
            <a:xfrm>
              <a:off x="8543926" y="4652963"/>
              <a:ext cx="1800225" cy="360362"/>
            </a:xfrm>
            <a:prstGeom prst="accentBorderCallout1">
              <a:avLst>
                <a:gd name="adj1" fmla="val 31718"/>
                <a:gd name="adj2" fmla="val -4231"/>
                <a:gd name="adj3" fmla="val 33481"/>
                <a:gd name="adj4" fmla="val -34657"/>
              </a:avLst>
            </a:prstGeom>
            <a:solidFill>
              <a:srgbClr val="FFCC00"/>
            </a:solidFill>
            <a:ln w="9525" cmpd="sng">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600">
                  <a:latin typeface="Arial" panose="020B0604020202020204" pitchFamily="34" charset="0"/>
                  <a:ea typeface="华文细黑" panose="02010600040101010101" pitchFamily="2" charset="-122"/>
                </a:rPr>
                <a:t>需求评审报告</a:t>
              </a:r>
              <a:r>
                <a:rPr lang="zh-CN" altLang="en-US" sz="2000">
                  <a:latin typeface="Arial" panose="020B0604020202020204" pitchFamily="34" charset="0"/>
                  <a:ea typeface="华文细黑" panose="02010600040101010101" pitchFamily="2" charset="-122"/>
                </a:rPr>
                <a:t> </a:t>
              </a:r>
            </a:p>
          </p:txBody>
        </p:sp>
      </p:gr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r>
              <a:rPr lang="zh-CN" altLang="en-US" sz="3200" dirty="0" smtClean="0"/>
              <a:t>需求</a:t>
            </a:r>
            <a:r>
              <a:rPr lang="zh-CN" altLang="en-US" sz="3200" dirty="0"/>
              <a:t>获取</a:t>
            </a:r>
          </a:p>
        </p:txBody>
      </p:sp>
      <p:sp>
        <p:nvSpPr>
          <p:cNvPr id="18436" name="Rectangle 3"/>
          <p:cNvSpPr>
            <a:spLocks noGrp="1" noChangeArrowheads="1"/>
          </p:cNvSpPr>
          <p:nvPr>
            <p:ph idx="1"/>
          </p:nvPr>
        </p:nvSpPr>
        <p:spPr/>
        <p:txBody>
          <a:bodyPr>
            <a:normAutofit/>
          </a:bodyPr>
          <a:lstStyle/>
          <a:p>
            <a:pPr>
              <a:spcBef>
                <a:spcPct val="30000"/>
              </a:spcBef>
            </a:pPr>
            <a:r>
              <a:rPr lang="zh-CN" altLang="en-US" sz="2800" dirty="0"/>
              <a:t>需求获取的目的是清楚地理解所要解决的问题，完整地获得用户的需求。并提出这些需求实现条件，以及需求应达到的标准。</a:t>
            </a:r>
          </a:p>
          <a:p>
            <a:pPr>
              <a:spcBef>
                <a:spcPct val="30000"/>
              </a:spcBef>
            </a:pPr>
            <a:r>
              <a:rPr lang="zh-CN" altLang="en-US" sz="2800" dirty="0"/>
              <a:t>需求获取的对象</a:t>
            </a:r>
          </a:p>
          <a:p>
            <a:pPr lvl="1">
              <a:spcBef>
                <a:spcPct val="30000"/>
              </a:spcBef>
            </a:pPr>
            <a:r>
              <a:rPr lang="zh-CN" altLang="en-US" sz="2400" dirty="0"/>
              <a:t>用户：使用软件的人员</a:t>
            </a:r>
          </a:p>
          <a:p>
            <a:pPr lvl="1">
              <a:spcBef>
                <a:spcPct val="30000"/>
              </a:spcBef>
            </a:pPr>
            <a:r>
              <a:rPr lang="zh-CN" altLang="en-US" sz="2400" dirty="0"/>
              <a:t>客户：购买软件的人员</a:t>
            </a:r>
          </a:p>
          <a:p>
            <a:pPr>
              <a:spcBef>
                <a:spcPct val="30000"/>
              </a:spcBef>
            </a:pPr>
            <a:r>
              <a:rPr lang="zh-CN" altLang="en-US" sz="2800" dirty="0"/>
              <a:t>需求获取的难点</a:t>
            </a:r>
          </a:p>
          <a:p>
            <a:pPr lvl="1">
              <a:spcBef>
                <a:spcPct val="30000"/>
              </a:spcBef>
            </a:pPr>
            <a:r>
              <a:rPr lang="zh-CN" altLang="en-US" sz="2400" dirty="0"/>
              <a:t>用户无法清楚地表达需求 </a:t>
            </a:r>
          </a:p>
          <a:p>
            <a:pPr lvl="1">
              <a:spcBef>
                <a:spcPct val="30000"/>
              </a:spcBef>
            </a:pPr>
            <a:r>
              <a:rPr lang="zh-CN" altLang="en-US" sz="2400" dirty="0"/>
              <a:t>需求的理解问题 </a:t>
            </a:r>
          </a:p>
          <a:p>
            <a:pPr lvl="1">
              <a:spcBef>
                <a:spcPct val="30000"/>
              </a:spcBef>
            </a:pPr>
            <a:r>
              <a:rPr lang="zh-CN" altLang="en-US" sz="2400" dirty="0"/>
              <a:t>用户经常变更需求 </a:t>
            </a: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zh-CN" altLang="en-US" sz="3200" dirty="0" smtClean="0"/>
              <a:t>需求</a:t>
            </a:r>
            <a:r>
              <a:rPr lang="zh-CN" altLang="en-US" sz="3200" dirty="0"/>
              <a:t>获取流程</a:t>
            </a:r>
          </a:p>
        </p:txBody>
      </p:sp>
      <p:graphicFrame>
        <p:nvGraphicFramePr>
          <p:cNvPr id="19460" name="Group 4"/>
          <p:cNvGraphicFramePr>
            <a:graphicFrameLocks noGrp="1"/>
          </p:cNvGraphicFramePr>
          <p:nvPr>
            <p:ph idx="1"/>
            <p:extLst>
              <p:ext uri="{D42A27DB-BD31-4B8C-83A1-F6EECF244321}">
                <p14:modId xmlns:p14="http://schemas.microsoft.com/office/powerpoint/2010/main" val="4084160583"/>
              </p:ext>
            </p:extLst>
          </p:nvPr>
        </p:nvGraphicFramePr>
        <p:xfrm>
          <a:off x="1271464" y="908720"/>
          <a:ext cx="9649072" cy="4856165"/>
        </p:xfrm>
        <a:graphic>
          <a:graphicData uri="http://schemas.openxmlformats.org/drawingml/2006/table">
            <a:tbl>
              <a:tblPr/>
              <a:tblGrid>
                <a:gridCol w="1731179">
                  <a:extLst>
                    <a:ext uri="{9D8B030D-6E8A-4147-A177-3AD203B41FA5}">
                      <a16:colId xmlns:a16="http://schemas.microsoft.com/office/drawing/2014/main" val="20000"/>
                    </a:ext>
                  </a:extLst>
                </a:gridCol>
                <a:gridCol w="7917893">
                  <a:extLst>
                    <a:ext uri="{9D8B030D-6E8A-4147-A177-3AD203B41FA5}">
                      <a16:colId xmlns:a16="http://schemas.microsoft.com/office/drawing/2014/main" val="20001"/>
                    </a:ext>
                  </a:extLst>
                </a:gridCol>
              </a:tblGrid>
              <a:tr h="442913">
                <a:tc>
                  <a:txBody>
                    <a:bodyPr/>
                    <a:lstStyle>
                      <a:lvl1pPr marL="450850" indent="-450850">
                        <a:lnSpc>
                          <a:spcPct val="90000"/>
                        </a:lnSpc>
                        <a:spcBef>
                          <a:spcPct val="50000"/>
                        </a:spcBef>
                        <a:buClr>
                          <a:schemeClr val="bg2"/>
                        </a:buClr>
                        <a:buSzPct val="65000"/>
                        <a:buFont typeface="Wingdings" panose="05000000000000000000" pitchFamily="2" charset="2"/>
                        <a:tabLst>
                          <a:tab pos="266700" algn="r"/>
                          <a:tab pos="2636838" algn="ctr"/>
                          <a:tab pos="5273675" algn="r"/>
                        </a:tabLst>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tabLst>
                          <a:tab pos="266700" algn="r"/>
                          <a:tab pos="2636838" algn="ctr"/>
                          <a:tab pos="5273675" algn="r"/>
                        </a:tabLst>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tabLst>
                          <a:tab pos="266700" algn="r"/>
                          <a:tab pos="2636838" algn="ctr"/>
                          <a:tab pos="5273675" algn="r"/>
                        </a:tabLst>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tabLst>
                          <a:tab pos="266700" algn="r"/>
                          <a:tab pos="2636838" algn="ctr"/>
                          <a:tab pos="5273675" algn="r"/>
                        </a:tabLst>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目的</a:t>
                      </a: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获取用户（客户与最终用户）的需求信息，经过分析后产生</a:t>
                      </a:r>
                      <a:r>
                        <a:rPr kumimoji="0" 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用户需求说明书</a:t>
                      </a:r>
                      <a:r>
                        <a:rPr kumimoji="0" 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441325">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角色与职责</a:t>
                      </a: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需求分析员调查、分析用户的需求，客户与最终用户提供必要的需求信息。</a:t>
                      </a: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1"/>
                  </a:ext>
                </a:extLst>
              </a:tr>
              <a:tr h="442913">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启动准则</a:t>
                      </a: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需求分析员已经确定</a:t>
                      </a: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2"/>
                  </a:ext>
                </a:extLst>
              </a:tr>
              <a:tr h="441325">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输入</a:t>
                      </a: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任何与用户需求相关的材料</a:t>
                      </a: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3"/>
                  </a:ext>
                </a:extLst>
              </a:tr>
              <a:tr h="1500188">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主要步骤</a:t>
                      </a:r>
                    </a:p>
                  </a:txBody>
                  <a:tcPr marL="83613" marR="83613"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第一步：准备调查</a:t>
                      </a:r>
                    </a:p>
                    <a:p>
                      <a:pPr marL="450850" marR="0" lvl="0" indent="-45085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第二步：调查与记录</a:t>
                      </a:r>
                    </a:p>
                    <a:p>
                      <a:pPr marL="450850" marR="0" lvl="0" indent="-45085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第三步：分析需求信息</a:t>
                      </a:r>
                    </a:p>
                    <a:p>
                      <a:pPr marL="450850" marR="0" lvl="0" indent="-45085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第四步：撰写</a:t>
                      </a:r>
                      <a:r>
                        <a:rPr kumimoji="0" 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用户需求说明书</a:t>
                      </a:r>
                      <a:r>
                        <a:rPr kumimoji="0" 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p>
                    <a:p>
                      <a:pPr marL="450850" marR="0" lvl="0" indent="-45085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第五步：需求确认</a:t>
                      </a: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4"/>
                  </a:ext>
                </a:extLst>
              </a:tr>
              <a:tr h="441325">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输出</a:t>
                      </a: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用户需求说明书</a:t>
                      </a:r>
                      <a:r>
                        <a:rPr kumimoji="0" 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5"/>
                  </a:ext>
                </a:extLst>
              </a:tr>
              <a:tr h="703263">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结束准则</a:t>
                      </a:r>
                    </a:p>
                  </a:txBody>
                  <a:tcPr marL="83613" marR="83613"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需求分析员已经撰写完成</a:t>
                      </a:r>
                      <a:r>
                        <a:rPr kumimoji="0" 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用户需求说明书</a:t>
                      </a:r>
                      <a:r>
                        <a:rPr kumimoji="0" 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，确保无拼写、排版等错误。并确保</a:t>
                      </a:r>
                      <a:r>
                        <a:rPr kumimoji="0" 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用户需求说明书</a:t>
                      </a:r>
                      <a:r>
                        <a:rPr kumimoji="0" 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的内容无二义性，且涵盖了所有的用户需求。</a:t>
                      </a: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6"/>
                  </a:ext>
                </a:extLst>
              </a:tr>
              <a:tr h="442913">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度量</a:t>
                      </a: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需求分析员统计工作量和上述文档的规模，汇报给项目经理。</a:t>
                      </a:r>
                    </a:p>
                  </a:txBody>
                  <a:tcPr marL="84951" marR="8495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7"/>
                  </a:ext>
                </a:extLst>
              </a:tr>
            </a:tbl>
          </a:graphicData>
        </a:graphic>
      </p:graphicFrame>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rmAutofit/>
          </a:bodyPr>
          <a:lstStyle/>
          <a:p>
            <a:r>
              <a:rPr lang="zh-CN" altLang="en-US" sz="3200" dirty="0" smtClean="0"/>
              <a:t>需求</a:t>
            </a:r>
            <a:r>
              <a:rPr lang="zh-CN" altLang="en-US" sz="3200" dirty="0"/>
              <a:t>获取的准备</a:t>
            </a:r>
          </a:p>
        </p:txBody>
      </p:sp>
      <p:sp>
        <p:nvSpPr>
          <p:cNvPr id="20484" name="Rectangle 3"/>
          <p:cNvSpPr>
            <a:spLocks noGrp="1" noChangeArrowheads="1"/>
          </p:cNvSpPr>
          <p:nvPr>
            <p:ph idx="1"/>
          </p:nvPr>
        </p:nvSpPr>
        <p:spPr/>
        <p:txBody>
          <a:bodyPr>
            <a:normAutofit lnSpcReduction="10000"/>
          </a:bodyPr>
          <a:lstStyle/>
          <a:p>
            <a:r>
              <a:rPr lang="zh-CN" altLang="en-US" sz="2400" dirty="0"/>
              <a:t>需求获取的准备工作围绕三项展开：</a:t>
            </a:r>
          </a:p>
          <a:p>
            <a:pPr lvl="1"/>
            <a:r>
              <a:rPr lang="zh-CN" altLang="en-US" sz="2000" dirty="0">
                <a:solidFill>
                  <a:srgbClr val="FFFF00"/>
                </a:solidFill>
              </a:rPr>
              <a:t>调查什么？明确访谈主题。</a:t>
            </a:r>
          </a:p>
          <a:p>
            <a:pPr lvl="1"/>
            <a:r>
              <a:rPr lang="zh-CN" altLang="en-US" sz="2000" dirty="0">
                <a:solidFill>
                  <a:srgbClr val="FFFF00"/>
                </a:solidFill>
              </a:rPr>
              <a:t>通过什么方式去调查？面谈、会议交流、电话或邮件。</a:t>
            </a:r>
          </a:p>
          <a:p>
            <a:pPr lvl="1"/>
            <a:r>
              <a:rPr lang="zh-CN" altLang="en-US" sz="2000" dirty="0">
                <a:solidFill>
                  <a:srgbClr val="FFFF00"/>
                </a:solidFill>
              </a:rPr>
              <a:t>“何人”在“何时”调查？ 访谈对象及时间。</a:t>
            </a:r>
          </a:p>
          <a:p>
            <a:r>
              <a:rPr lang="zh-CN" altLang="en-US" sz="2400" dirty="0"/>
              <a:t>首先，应起草需求调查问题表，将重点锁定在该问题表内，否则调查工作将变得漫无边际。</a:t>
            </a:r>
          </a:p>
          <a:p>
            <a:r>
              <a:rPr lang="zh-CN" altLang="en-US" sz="2400" dirty="0"/>
              <a:t>其次，应当确定需求调查的方式，比如：</a:t>
            </a:r>
          </a:p>
          <a:p>
            <a:pPr lvl="1"/>
            <a:r>
              <a:rPr lang="zh-CN" altLang="en-US" sz="2000" dirty="0"/>
              <a:t>与用户交谈，向用户提问题。</a:t>
            </a:r>
          </a:p>
          <a:p>
            <a:pPr lvl="1"/>
            <a:r>
              <a:rPr lang="zh-CN" altLang="en-US" sz="2000" dirty="0"/>
              <a:t>参观用户的工作流程，观察用户的操作。</a:t>
            </a:r>
          </a:p>
          <a:p>
            <a:pPr lvl="1"/>
            <a:r>
              <a:rPr lang="zh-CN" altLang="en-US" sz="2000" dirty="0"/>
              <a:t>向用户群体发调查问卷。</a:t>
            </a:r>
          </a:p>
          <a:p>
            <a:pPr lvl="1"/>
            <a:r>
              <a:rPr lang="zh-CN" altLang="en-US" sz="2000" dirty="0"/>
              <a:t>与同行、专家交谈，听取他们的意见。</a:t>
            </a: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normAutofit/>
          </a:bodyPr>
          <a:lstStyle/>
          <a:p>
            <a:r>
              <a:rPr lang="zh-CN" altLang="en-US" sz="3200" dirty="0" smtClean="0"/>
              <a:t>需求</a:t>
            </a:r>
            <a:r>
              <a:rPr lang="zh-CN" altLang="en-US" sz="3200" dirty="0"/>
              <a:t>获取的记录</a:t>
            </a:r>
          </a:p>
        </p:txBody>
      </p:sp>
      <p:graphicFrame>
        <p:nvGraphicFramePr>
          <p:cNvPr id="21509" name="Group 5"/>
          <p:cNvGraphicFramePr>
            <a:graphicFrameLocks noGrp="1"/>
          </p:cNvGraphicFramePr>
          <p:nvPr>
            <p:ph idx="1"/>
            <p:extLst>
              <p:ext uri="{D42A27DB-BD31-4B8C-83A1-F6EECF244321}">
                <p14:modId xmlns:p14="http://schemas.microsoft.com/office/powerpoint/2010/main" val="3941562391"/>
              </p:ext>
            </p:extLst>
          </p:nvPr>
        </p:nvGraphicFramePr>
        <p:xfrm>
          <a:off x="1703512" y="2266482"/>
          <a:ext cx="8436101" cy="3394766"/>
        </p:xfrm>
        <a:graphic>
          <a:graphicData uri="http://schemas.openxmlformats.org/drawingml/2006/table">
            <a:tbl>
              <a:tblPr/>
              <a:tblGrid>
                <a:gridCol w="1866971">
                  <a:extLst>
                    <a:ext uri="{9D8B030D-6E8A-4147-A177-3AD203B41FA5}">
                      <a16:colId xmlns:a16="http://schemas.microsoft.com/office/drawing/2014/main" val="20000"/>
                    </a:ext>
                  </a:extLst>
                </a:gridCol>
                <a:gridCol w="6569130">
                  <a:extLst>
                    <a:ext uri="{9D8B030D-6E8A-4147-A177-3AD203B41FA5}">
                      <a16:colId xmlns:a16="http://schemas.microsoft.com/office/drawing/2014/main" val="20001"/>
                    </a:ext>
                  </a:extLst>
                </a:gridCol>
              </a:tblGrid>
              <a:tr h="613643">
                <a:tc>
                  <a:txBody>
                    <a:bodyPr/>
                    <a:lstStyle>
                      <a:lvl1pPr marL="450850" indent="-450850">
                        <a:lnSpc>
                          <a:spcPct val="90000"/>
                        </a:lnSpc>
                        <a:spcBef>
                          <a:spcPct val="50000"/>
                        </a:spcBef>
                        <a:buClr>
                          <a:schemeClr val="bg2"/>
                        </a:buClr>
                        <a:buSzPct val="65000"/>
                        <a:buFont typeface="Wingdings" panose="05000000000000000000" pitchFamily="2" charset="2"/>
                        <a:tabLst>
                          <a:tab pos="266700" algn="r"/>
                          <a:tab pos="2636838" algn="ctr"/>
                          <a:tab pos="5273675" algn="r"/>
                        </a:tabLst>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tabLst>
                          <a:tab pos="266700" algn="r"/>
                          <a:tab pos="2636838" algn="ctr"/>
                          <a:tab pos="5273675" algn="r"/>
                        </a:tabLst>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tabLst>
                          <a:tab pos="266700" algn="r"/>
                          <a:tab pos="2636838" algn="ctr"/>
                          <a:tab pos="5273675" algn="r"/>
                        </a:tabLst>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tabLst>
                          <a:tab pos="266700" algn="r"/>
                          <a:tab pos="2636838" algn="ctr"/>
                          <a:tab pos="5273675" algn="r"/>
                        </a:tabLst>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just"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需求标题</a:t>
                      </a:r>
                      <a:endParaRPr kumimoji="0" 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111403" marR="1114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anose="05000000000000000000" pitchFamily="2" charset="2"/>
                        <a:buNone/>
                        <a:tabLst/>
                      </a:pPr>
                      <a:endPar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endParaRPr>
                    </a:p>
                  </a:txBody>
                  <a:tcPr marL="111403" marR="111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1817">
                <a:tc>
                  <a:txBody>
                    <a:bodyPr/>
                    <a:lstStyle>
                      <a:lvl1pPr marL="450850" indent="-450850">
                        <a:lnSpc>
                          <a:spcPct val="90000"/>
                        </a:lnSpc>
                        <a:spcBef>
                          <a:spcPct val="50000"/>
                        </a:spcBef>
                        <a:buClr>
                          <a:schemeClr val="bg2"/>
                        </a:buClr>
                        <a:buSzPct val="65000"/>
                        <a:buFont typeface="Wingdings" panose="05000000000000000000" pitchFamily="2" charset="2"/>
                        <a:tabLst>
                          <a:tab pos="266700" algn="r"/>
                          <a:tab pos="2636838" algn="ctr"/>
                          <a:tab pos="5273675" algn="r"/>
                        </a:tabLst>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tabLst>
                          <a:tab pos="266700" algn="r"/>
                          <a:tab pos="2636838" algn="ctr"/>
                          <a:tab pos="5273675" algn="r"/>
                        </a:tabLst>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tabLst>
                          <a:tab pos="266700" algn="r"/>
                          <a:tab pos="2636838" algn="ctr"/>
                          <a:tab pos="5273675" algn="r"/>
                        </a:tabLst>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tabLst>
                          <a:tab pos="266700" algn="r"/>
                          <a:tab pos="2636838" algn="ctr"/>
                          <a:tab pos="5273675" algn="r"/>
                        </a:tabLst>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just"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调查方式</a:t>
                      </a:r>
                    </a:p>
                  </a:txBody>
                  <a:tcPr marL="111403" marR="1114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anose="05000000000000000000" pitchFamily="2" charset="2"/>
                        <a:buNone/>
                        <a:tabLst/>
                      </a:pP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11403" marR="111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1817">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调查人</a:t>
                      </a:r>
                    </a:p>
                  </a:txBody>
                  <a:tcPr marL="111403" marR="1114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anose="05000000000000000000" pitchFamily="2" charset="2"/>
                        <a:buNone/>
                        <a:tabLst/>
                      </a:pP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11403" marR="111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9377">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调查对象</a:t>
                      </a:r>
                    </a:p>
                  </a:txBody>
                  <a:tcPr marL="111403" marR="1114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anose="05000000000000000000" pitchFamily="2" charset="2"/>
                        <a:buNone/>
                        <a:tabLst/>
                      </a:pP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11403" marR="111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1190">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时间、地点</a:t>
                      </a:r>
                    </a:p>
                  </a:txBody>
                  <a:tcPr marL="111403" marR="1114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anose="05000000000000000000" pitchFamily="2" charset="2"/>
                        <a:buNone/>
                        <a:tabLst/>
                      </a:pPr>
                      <a:endPar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txBody>
                  <a:tcPr marL="111403" marR="11140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6922">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需求信息记录</a:t>
                      </a:r>
                    </a:p>
                  </a:txBody>
                  <a:tcPr marL="111403" marR="1114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基本要素如“是什么”、“为什么”等</a:t>
                      </a:r>
                    </a:p>
                  </a:txBody>
                  <a:tcPr marL="111403" marR="1114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1508" name="Rectangle 3"/>
          <p:cNvSpPr>
            <a:spLocks noGrp="1" noChangeArrowheads="1"/>
          </p:cNvSpPr>
          <p:nvPr>
            <p:ph type="body" sz="half" idx="4294967295"/>
          </p:nvPr>
        </p:nvSpPr>
        <p:spPr>
          <a:xfrm>
            <a:off x="1019174" y="980729"/>
            <a:ext cx="10477425" cy="1080120"/>
          </a:xfrm>
        </p:spPr>
        <p:txBody>
          <a:bodyPr/>
          <a:lstStyle/>
          <a:p>
            <a:pPr marL="0" indent="0">
              <a:lnSpc>
                <a:spcPct val="100000"/>
              </a:lnSpc>
              <a:buNone/>
            </a:pPr>
            <a:r>
              <a:rPr lang="zh-CN" altLang="en-US" sz="2800" dirty="0">
                <a:solidFill>
                  <a:schemeClr val="bg1"/>
                </a:solidFill>
                <a:latin typeface="微软雅黑" panose="020B0503020204020204" pitchFamily="34" charset="-122"/>
                <a:ea typeface="微软雅黑" panose="020B0503020204020204" pitchFamily="34" charset="-122"/>
              </a:rPr>
              <a:t>准备工作完毕后，需求分析员按照计划执行调查。在调查过程中随时记录（或存储）需求信息，建议采用表格的形式，如下图：</a:t>
            </a:r>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normAutofit/>
          </a:bodyPr>
          <a:lstStyle/>
          <a:p>
            <a:r>
              <a:rPr lang="zh-CN" altLang="en-US" sz="3200" dirty="0" smtClean="0"/>
              <a:t>撰写</a:t>
            </a:r>
            <a:r>
              <a:rPr lang="zh-CN" altLang="en-US" sz="3200" dirty="0"/>
              <a:t>用户需求说明书</a:t>
            </a:r>
          </a:p>
        </p:txBody>
      </p:sp>
      <p:sp>
        <p:nvSpPr>
          <p:cNvPr id="22532" name="Rectangle 3"/>
          <p:cNvSpPr>
            <a:spLocks noGrp="1" noChangeArrowheads="1"/>
          </p:cNvSpPr>
          <p:nvPr>
            <p:ph idx="1"/>
          </p:nvPr>
        </p:nvSpPr>
        <p:spPr/>
        <p:txBody>
          <a:bodyPr/>
          <a:lstStyle/>
          <a:p>
            <a:r>
              <a:rPr lang="zh-CN" altLang="en-US" sz="2800" dirty="0"/>
              <a:t>最后对收集到的所有需求信息进行分析，消除错误，归纳与总结共性的用户需求。</a:t>
            </a:r>
          </a:p>
          <a:p>
            <a:r>
              <a:rPr lang="zh-CN" altLang="en-US" sz="2800" dirty="0"/>
              <a:t>然后按照规定的文档</a:t>
            </a:r>
            <a:r>
              <a:rPr lang="zh-CN" altLang="en-US" sz="2800" dirty="0" smtClean="0"/>
              <a:t>模板（可自行定义）撰写</a:t>
            </a:r>
            <a:r>
              <a:rPr lang="en-US" sz="2800" dirty="0"/>
              <a:t>《</a:t>
            </a:r>
            <a:r>
              <a:rPr lang="zh-CN" altLang="en-US" sz="2800" dirty="0"/>
              <a:t>用户需求说明书</a:t>
            </a:r>
            <a:r>
              <a:rPr lang="en-US" sz="2800" dirty="0"/>
              <a:t>》</a:t>
            </a:r>
            <a:r>
              <a:rPr lang="zh-CN" altLang="en-US" sz="2800" dirty="0"/>
              <a:t>，调查过程中获取的需求信息可以作为</a:t>
            </a:r>
            <a:r>
              <a:rPr lang="en-US" sz="2800" dirty="0"/>
              <a:t>《</a:t>
            </a:r>
            <a:r>
              <a:rPr lang="zh-CN" altLang="en-US" sz="2800" dirty="0"/>
              <a:t>用户需求说明书</a:t>
            </a:r>
            <a:r>
              <a:rPr lang="en-US" sz="2800" dirty="0"/>
              <a:t>》</a:t>
            </a:r>
            <a:r>
              <a:rPr lang="zh-CN" altLang="en-US" sz="2800" dirty="0"/>
              <a:t>的附件。</a:t>
            </a:r>
          </a:p>
          <a:p>
            <a:r>
              <a:rPr lang="zh-CN" altLang="en-US" sz="2800" dirty="0"/>
              <a:t>之后应当邀请同行专家和用户一起评审</a:t>
            </a:r>
            <a:r>
              <a:rPr lang="en-US" sz="2800" dirty="0"/>
              <a:t>《</a:t>
            </a:r>
            <a:r>
              <a:rPr lang="zh-CN" altLang="en-US" sz="2800" dirty="0"/>
              <a:t>用户需求说明书</a:t>
            </a:r>
            <a:r>
              <a:rPr lang="en-US" sz="2800" dirty="0"/>
              <a:t>》</a:t>
            </a:r>
            <a:r>
              <a:rPr lang="zh-CN" altLang="en-US" sz="2800" dirty="0"/>
              <a:t>，尽最大努力使</a:t>
            </a:r>
            <a:r>
              <a:rPr lang="en-US" sz="2800" dirty="0"/>
              <a:t>《</a:t>
            </a:r>
            <a:r>
              <a:rPr lang="zh-CN" altLang="en-US" sz="2800" dirty="0"/>
              <a:t>用户需求说明书</a:t>
            </a:r>
            <a:r>
              <a:rPr lang="en-US" sz="2800" dirty="0"/>
              <a:t>》</a:t>
            </a:r>
            <a:r>
              <a:rPr lang="zh-CN" altLang="en-US" sz="2800" dirty="0"/>
              <a:t>能够正确无误地反映用户的真实意愿</a:t>
            </a:r>
            <a:r>
              <a:rPr lang="zh-CN" altLang="en-US" sz="2800" dirty="0" smtClean="0"/>
              <a:t>。</a:t>
            </a:r>
            <a:endParaRPr lang="en-US" altLang="zh-CN" sz="2800" dirty="0" smtClean="0"/>
          </a:p>
          <a:p>
            <a:endParaRPr lang="en-US" altLang="zh-CN" dirty="0"/>
          </a:p>
          <a:p>
            <a:r>
              <a:rPr lang="zh-CN" altLang="en-US" sz="2800" dirty="0" smtClean="0"/>
              <a:t>思考：什么角色负责撰写？ </a:t>
            </a:r>
            <a:endParaRPr lang="zh-CN" altLang="en-US" sz="2800" dirty="0"/>
          </a:p>
        </p:txBody>
      </p:sp>
    </p:spTree>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559496" y="129837"/>
            <a:ext cx="10334625" cy="921637"/>
          </a:xfrm>
        </p:spPr>
        <p:txBody>
          <a:bodyPr>
            <a:normAutofit fontScale="90000"/>
          </a:bodyPr>
          <a:lstStyle/>
          <a:p>
            <a:r>
              <a:rPr lang="zh-CN" altLang="en-US" sz="3200" dirty="0" smtClean="0"/>
              <a:t>用户需求</a:t>
            </a:r>
            <a:r>
              <a:rPr lang="zh-CN" altLang="en-US" sz="3200" dirty="0"/>
              <a:t>说明书与</a:t>
            </a:r>
            <a:br>
              <a:rPr lang="zh-CN" altLang="en-US" sz="3200" dirty="0"/>
            </a:br>
            <a:r>
              <a:rPr lang="zh-CN" altLang="en-US" sz="3200" dirty="0"/>
              <a:t>软件需求规格说明书的区别</a:t>
            </a:r>
          </a:p>
        </p:txBody>
      </p:sp>
      <p:sp>
        <p:nvSpPr>
          <p:cNvPr id="23556" name="Rectangle 3"/>
          <p:cNvSpPr>
            <a:spLocks noGrp="1" noChangeArrowheads="1"/>
          </p:cNvSpPr>
          <p:nvPr>
            <p:ph idx="1"/>
          </p:nvPr>
        </p:nvSpPr>
        <p:spPr/>
        <p:txBody>
          <a:bodyPr>
            <a:normAutofit/>
          </a:bodyPr>
          <a:lstStyle/>
          <a:p>
            <a:pPr marL="609600" indent="-609600"/>
            <a:r>
              <a:rPr lang="zh-CN" altLang="en-US" sz="2800" dirty="0"/>
              <a:t>前者主要采用自然语言来表达用户需求，其内容相对于后者而言比较粗略，不够详细。</a:t>
            </a:r>
          </a:p>
          <a:p>
            <a:pPr marL="609600" indent="-609600"/>
            <a:r>
              <a:rPr lang="zh-CN" altLang="en-US" sz="2800" dirty="0">
                <a:solidFill>
                  <a:srgbClr val="FFFF00"/>
                </a:solidFill>
              </a:rPr>
              <a:t>后者是前者的细化，更多地采用计算机语言和图形符号来刻画需求，软件需求是软件系统设计的直接依据。</a:t>
            </a:r>
          </a:p>
          <a:p>
            <a:pPr marL="609600" indent="-609600"/>
            <a:r>
              <a:rPr lang="zh-CN" altLang="en-US" sz="2800" dirty="0"/>
              <a:t>两者之间可能并不存在一一影射</a:t>
            </a:r>
            <a:r>
              <a:rPr lang="zh-CN" altLang="en-US" sz="2800" dirty="0" smtClean="0"/>
              <a:t>关系</a:t>
            </a:r>
            <a:endParaRPr lang="en-US" altLang="zh-CN" sz="2800" dirty="0" smtClean="0"/>
          </a:p>
          <a:p>
            <a:pPr marL="1066800" lvl="1" indent="-609600"/>
            <a:r>
              <a:rPr lang="zh-CN" altLang="en-US" sz="2400" dirty="0" smtClean="0"/>
              <a:t>因为</a:t>
            </a:r>
            <a:r>
              <a:rPr lang="zh-CN" altLang="en-US" sz="2400" dirty="0"/>
              <a:t>软件开发商会根据产品发展战略、企业当前状况适当地调整软件需求，例如用户需求可能被分配到软件的数个版本</a:t>
            </a:r>
            <a:r>
              <a:rPr lang="zh-CN" altLang="en-US" sz="2400" dirty="0" smtClean="0"/>
              <a:t>中</a:t>
            </a:r>
            <a:r>
              <a:rPr lang="zh-CN" altLang="en-US" dirty="0"/>
              <a:t>；</a:t>
            </a:r>
            <a:endParaRPr lang="en-US" altLang="zh-CN" sz="2400" dirty="0" smtClean="0"/>
          </a:p>
          <a:p>
            <a:pPr marL="1066800" lvl="1" indent="-609600"/>
            <a:r>
              <a:rPr lang="zh-CN" altLang="en-US" dirty="0"/>
              <a:t>也</a:t>
            </a:r>
            <a:r>
              <a:rPr lang="zh-CN" altLang="en-US" dirty="0" smtClean="0"/>
              <a:t>存在由于技术条件的限制，删减一些无法实现的、成本太高的需求；</a:t>
            </a:r>
            <a:endParaRPr lang="en-US" altLang="zh-CN" dirty="0" smtClean="0"/>
          </a:p>
          <a:p>
            <a:pPr marL="1066800" lvl="1" indent="-609600"/>
            <a:r>
              <a:rPr lang="zh-CN" altLang="en-US" sz="2400" dirty="0"/>
              <a:t>也</a:t>
            </a:r>
            <a:r>
              <a:rPr lang="zh-CN" altLang="en-US" sz="2400" dirty="0" smtClean="0"/>
              <a:t>存在提供更先进的技术来丰富软件需求；</a:t>
            </a:r>
            <a:endParaRPr lang="en-US" altLang="zh-CN" sz="2400" dirty="0" smtClean="0"/>
          </a:p>
          <a:p>
            <a:pPr marL="1066800" lvl="1" indent="-609600"/>
            <a:r>
              <a:rPr lang="zh-CN" altLang="en-US" dirty="0" smtClean="0"/>
              <a:t>最后，</a:t>
            </a:r>
            <a:r>
              <a:rPr lang="zh-CN" altLang="en-US" sz="2400" dirty="0" smtClean="0"/>
              <a:t>软件开发</a:t>
            </a:r>
            <a:r>
              <a:rPr lang="zh-CN" altLang="en-US" sz="2400" dirty="0"/>
              <a:t>人员应当依据</a:t>
            </a:r>
            <a:r>
              <a:rPr lang="en-US" sz="2400" dirty="0"/>
              <a:t>《</a:t>
            </a:r>
            <a:r>
              <a:rPr lang="zh-CN" altLang="en-US" sz="2400" dirty="0"/>
              <a:t>软件需求规格说明书</a:t>
            </a:r>
            <a:r>
              <a:rPr lang="en-US" sz="2400" dirty="0"/>
              <a:t>》</a:t>
            </a:r>
            <a:r>
              <a:rPr lang="zh-CN" altLang="en-US" sz="2400" dirty="0"/>
              <a:t>来开发当前产品。</a:t>
            </a:r>
          </a:p>
        </p:txBody>
      </p:sp>
    </p:spTree>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normAutofit/>
          </a:bodyPr>
          <a:lstStyle/>
          <a:p>
            <a:r>
              <a:rPr lang="zh-CN" altLang="en-US" sz="3200" dirty="0" smtClean="0"/>
              <a:t>需求</a:t>
            </a:r>
            <a:r>
              <a:rPr lang="zh-CN" altLang="en-US" sz="3200" dirty="0"/>
              <a:t>类别</a:t>
            </a:r>
          </a:p>
        </p:txBody>
      </p:sp>
      <p:sp>
        <p:nvSpPr>
          <p:cNvPr id="24580" name="Rectangle 3"/>
          <p:cNvSpPr>
            <a:spLocks noGrp="1" noChangeArrowheads="1"/>
          </p:cNvSpPr>
          <p:nvPr>
            <p:ph idx="1"/>
          </p:nvPr>
        </p:nvSpPr>
        <p:spPr/>
        <p:txBody>
          <a:bodyPr/>
          <a:lstStyle/>
          <a:p>
            <a:pPr marL="360363" indent="-360363">
              <a:spcBef>
                <a:spcPct val="35000"/>
              </a:spcBef>
            </a:pPr>
            <a:r>
              <a:rPr lang="zh-CN" altLang="en-US" sz="2400" b="1" dirty="0"/>
              <a:t>功能需求</a:t>
            </a:r>
            <a:r>
              <a:rPr lang="zh-CN" altLang="en-US" sz="2400" dirty="0"/>
              <a:t>：列举出所开发软件在功能上应做什么，这是最主要的需求。</a:t>
            </a:r>
            <a:endParaRPr lang="zh-CN" altLang="en-US" sz="2400" b="1" dirty="0"/>
          </a:p>
          <a:p>
            <a:pPr marL="360363" indent="-360363">
              <a:spcBef>
                <a:spcPct val="35000"/>
              </a:spcBef>
            </a:pPr>
            <a:r>
              <a:rPr lang="zh-CN" altLang="en-US" sz="2400" b="1" dirty="0"/>
              <a:t>性能需求</a:t>
            </a:r>
            <a:r>
              <a:rPr lang="zh-CN" altLang="en-US" sz="2400" dirty="0"/>
              <a:t>：给出所开发软件的技术性能指标，尤其是系统的实时性和其他时间要求，如响应时间、处理时间、消息传送时间等；资源配置要求，精确度，数据处理量等要求。</a:t>
            </a:r>
            <a:endParaRPr lang="zh-CN" altLang="en-US" sz="2400" b="1" dirty="0"/>
          </a:p>
          <a:p>
            <a:pPr marL="360363" indent="-360363">
              <a:lnSpc>
                <a:spcPct val="85000"/>
              </a:lnSpc>
              <a:spcBef>
                <a:spcPct val="35000"/>
              </a:spcBef>
            </a:pPr>
            <a:r>
              <a:rPr lang="zh-CN" altLang="en-US" sz="2400" b="1" dirty="0"/>
              <a:t>环境需求</a:t>
            </a:r>
            <a:r>
              <a:rPr lang="zh-CN" altLang="en-US" sz="2400" dirty="0"/>
              <a:t>：是对软件系统运行时所处环境的要求。</a:t>
            </a:r>
          </a:p>
          <a:p>
            <a:pPr marL="989013" lvl="1" indent="-358775">
              <a:lnSpc>
                <a:spcPct val="85000"/>
              </a:lnSpc>
              <a:spcBef>
                <a:spcPct val="35000"/>
              </a:spcBef>
            </a:pPr>
            <a:r>
              <a:rPr lang="zh-CN" altLang="en-US" sz="2000" dirty="0"/>
              <a:t>在硬件方面，采用什么机型、有什么外部设备、数据通信接口等等。</a:t>
            </a:r>
          </a:p>
          <a:p>
            <a:pPr marL="989013" lvl="1" indent="-358775">
              <a:spcBef>
                <a:spcPct val="35000"/>
              </a:spcBef>
            </a:pPr>
            <a:r>
              <a:rPr lang="zh-CN" altLang="en-US" sz="2000" dirty="0"/>
              <a:t>在软件方面，采用什么支持系统运行的系统软件（指操作系统</a:t>
            </a:r>
            <a:r>
              <a:rPr lang="zh-CN" altLang="en-US" sz="2000" dirty="0" smtClean="0"/>
              <a:t>、数据库管理系统</a:t>
            </a:r>
            <a:r>
              <a:rPr lang="zh-CN" altLang="en-US" sz="2000" dirty="0"/>
              <a:t>等）。</a:t>
            </a:r>
          </a:p>
          <a:p>
            <a:pPr marL="989013" lvl="1" indent="-358775">
              <a:lnSpc>
                <a:spcPct val="85000"/>
              </a:lnSpc>
              <a:spcBef>
                <a:spcPct val="35000"/>
              </a:spcBef>
            </a:pPr>
            <a:r>
              <a:rPr lang="zh-CN" altLang="en-US" sz="2000" dirty="0"/>
              <a:t>在使用方面，需要使用部门在制度上、操作人员的技术水平上应具备什么样的条件等等。 </a:t>
            </a:r>
          </a:p>
        </p:txBody>
      </p:sp>
    </p:spTree>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normAutofit/>
          </a:bodyPr>
          <a:lstStyle/>
          <a:p>
            <a:r>
              <a:rPr lang="zh-CN" altLang="en-US" sz="3200" dirty="0" smtClean="0"/>
              <a:t>其他</a:t>
            </a:r>
            <a:r>
              <a:rPr lang="zh-CN" altLang="en-US" sz="3200" dirty="0"/>
              <a:t>需求类别</a:t>
            </a:r>
          </a:p>
        </p:txBody>
      </p:sp>
      <p:sp>
        <p:nvSpPr>
          <p:cNvPr id="25604" name="Rectangle 3"/>
          <p:cNvSpPr>
            <a:spLocks noGrp="1" noChangeArrowheads="1"/>
          </p:cNvSpPr>
          <p:nvPr>
            <p:ph idx="1"/>
          </p:nvPr>
        </p:nvSpPr>
        <p:spPr/>
        <p:txBody>
          <a:bodyPr>
            <a:normAutofit/>
          </a:bodyPr>
          <a:lstStyle/>
          <a:p>
            <a:pPr marL="357188" indent="-357188"/>
            <a:r>
              <a:rPr lang="zh-CN" altLang="en-US" sz="2000" dirty="0"/>
              <a:t>可靠性需求：指软件的有效性和数据完整性。各种软件在运行时失效的影响各不相同。在需求分桥时，应对所开发软件在投入运行后不发生故障的概率，按实际的运行环境提出要求。</a:t>
            </a:r>
          </a:p>
          <a:p>
            <a:pPr marL="357188" indent="-357188"/>
            <a:r>
              <a:rPr lang="zh-CN" altLang="en-US" sz="2000" dirty="0"/>
              <a:t>安全保密要求：工作在不同环境的软件对其安全、保密的要求显然是不同的，应当把这方面的需求恰当地做出规定。</a:t>
            </a:r>
          </a:p>
          <a:p>
            <a:pPr marL="357188" indent="-357188"/>
            <a:r>
              <a:rPr lang="zh-CN" altLang="en-US" sz="2000" dirty="0"/>
              <a:t>用户界面需求：软件与用户界面的友好性是用户能够方便有效愉快地使用该软件的关键之一。 </a:t>
            </a:r>
            <a:endParaRPr lang="en-US" sz="2000" dirty="0"/>
          </a:p>
          <a:p>
            <a:pPr marL="357188" indent="-357188"/>
            <a:r>
              <a:rPr lang="zh-CN" altLang="en-US" sz="2000" dirty="0"/>
              <a:t>资源使用需求：指所开发软件运行时所需的数据、软件、内存空间等各项资源，以及软件开发时所需的人力、支撑软件、开发设备等。</a:t>
            </a:r>
          </a:p>
          <a:p>
            <a:pPr marL="357188" indent="-357188"/>
            <a:r>
              <a:rPr lang="zh-CN" altLang="en-US" sz="2000" dirty="0"/>
              <a:t>软件成本消耗与开发进度需求：在软件项目立项后，要根据合同规定，对软件开发的进度和各步骤的费用提出要求，作为开发管理的依据。</a:t>
            </a:r>
          </a:p>
          <a:p>
            <a:pPr marL="357188" indent="-357188"/>
            <a:r>
              <a:rPr lang="zh-CN" altLang="en-US" sz="2000" dirty="0"/>
              <a:t>预先估计以后系统可能达到的目标：在开发过程中，可对系统将来可能的扩充与修改做准备。一旦需要时，就比较容易进行补充和修改。</a:t>
            </a:r>
          </a:p>
          <a:p>
            <a:pPr marL="357188" indent="-357188"/>
            <a:endParaRPr lang="zh-CN" altLang="en-US" sz="2000" dirty="0"/>
          </a:p>
        </p:txBody>
      </p:sp>
    </p:spTree>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normAutofit/>
          </a:bodyPr>
          <a:lstStyle/>
          <a:p>
            <a:r>
              <a:rPr lang="zh-CN" altLang="en-US" sz="3200" dirty="0" smtClean="0"/>
              <a:t>需求</a:t>
            </a:r>
            <a:r>
              <a:rPr lang="zh-CN" altLang="en-US" sz="3200" dirty="0"/>
              <a:t>的分析与综合</a:t>
            </a:r>
          </a:p>
        </p:txBody>
      </p:sp>
      <p:sp>
        <p:nvSpPr>
          <p:cNvPr id="26628" name="Rectangle 3"/>
          <p:cNvSpPr>
            <a:spLocks noGrp="1" noChangeArrowheads="1"/>
          </p:cNvSpPr>
          <p:nvPr>
            <p:ph idx="1"/>
          </p:nvPr>
        </p:nvSpPr>
        <p:spPr/>
        <p:txBody>
          <a:bodyPr/>
          <a:lstStyle/>
          <a:p>
            <a:r>
              <a:rPr lang="zh-CN" altLang="en-US" sz="2800" dirty="0">
                <a:solidFill>
                  <a:srgbClr val="FFFF00"/>
                </a:solidFill>
              </a:rPr>
              <a:t>需求获取之后就需要对比较复杂的需求进行建模分析，进而逐步细化所有的软件功能，找出系统各元素之间的联系、接口特性和设计上的限制，分析它们是否满足功能要求，是否合理。 </a:t>
            </a:r>
          </a:p>
          <a:p>
            <a:r>
              <a:rPr lang="zh-CN" altLang="en-US" dirty="0"/>
              <a:t>依据功能需求，性能需求，运行环境需求等，剔除其不合理的部分，增加其需要部分。最终综合成系统的解决方案，给出目标系统的详细逻辑模型。 </a:t>
            </a:r>
          </a:p>
          <a:p>
            <a:r>
              <a:rPr lang="zh-CN" altLang="en-US" dirty="0"/>
              <a:t>分析和综合工作需要反复地进行，其过程将一直持续到分析员与用户双方都感到有把握正确地制定该软件的需求规格说明为止。 </a:t>
            </a:r>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normAutofit/>
          </a:bodyPr>
          <a:lstStyle/>
          <a:p>
            <a:r>
              <a:rPr lang="zh-CN" altLang="en-US" sz="3200" dirty="0"/>
              <a:t>引言</a:t>
            </a:r>
          </a:p>
        </p:txBody>
      </p:sp>
      <p:sp>
        <p:nvSpPr>
          <p:cNvPr id="5124" name="Rectangle 3"/>
          <p:cNvSpPr>
            <a:spLocks noGrp="1" noChangeArrowheads="1"/>
          </p:cNvSpPr>
          <p:nvPr>
            <p:ph idx="1"/>
          </p:nvPr>
        </p:nvSpPr>
        <p:spPr>
          <a:xfrm>
            <a:off x="468000" y="1188000"/>
            <a:ext cx="11520000" cy="5112568"/>
          </a:xfrm>
        </p:spPr>
        <p:txBody>
          <a:bodyPr>
            <a:normAutofit/>
          </a:bodyPr>
          <a:lstStyle/>
          <a:p>
            <a:r>
              <a:rPr lang="zh-CN" altLang="en-US" sz="2800" dirty="0" smtClean="0"/>
              <a:t>需求分析之前的准备活动有哪些？</a:t>
            </a:r>
            <a:endParaRPr lang="en-US" altLang="zh-CN" sz="2800" dirty="0" smtClean="0"/>
          </a:p>
          <a:p>
            <a:r>
              <a:rPr lang="zh-CN" altLang="en-US" sz="2800" dirty="0" smtClean="0"/>
              <a:t>为何</a:t>
            </a:r>
            <a:r>
              <a:rPr lang="zh-CN" altLang="en-US" sz="2800" dirty="0"/>
              <a:t>要进行软件的需求分析？</a:t>
            </a:r>
          </a:p>
          <a:p>
            <a:r>
              <a:rPr lang="zh-CN" altLang="en-US" sz="2800" dirty="0"/>
              <a:t>软件的需求分析处于软件生命周期</a:t>
            </a:r>
            <a:r>
              <a:rPr lang="zh-CN" altLang="en-US" sz="2800" dirty="0" smtClean="0"/>
              <a:t>的哪个</a:t>
            </a:r>
            <a:r>
              <a:rPr lang="zh-CN" altLang="en-US" sz="2800" dirty="0"/>
              <a:t>阶段？起到什么作用？</a:t>
            </a:r>
          </a:p>
          <a:p>
            <a:r>
              <a:rPr lang="zh-CN" altLang="en-US" sz="2800" dirty="0"/>
              <a:t>怎样才能做好软件需求分析？</a:t>
            </a:r>
          </a:p>
          <a:p>
            <a:r>
              <a:rPr lang="zh-CN" altLang="en-US" sz="2800" dirty="0"/>
              <a:t>软件需求分析的过程和步骤是什么？</a:t>
            </a:r>
          </a:p>
          <a:p>
            <a:r>
              <a:rPr lang="zh-CN" altLang="en-US" sz="2800" dirty="0"/>
              <a:t>软件需求分析的最终结果是什么？</a:t>
            </a:r>
          </a:p>
        </p:txBody>
      </p:sp>
    </p:spTree>
  </p:cSld>
  <p:clrMapOvr>
    <a:masterClrMapping/>
  </p:clrMapOvr>
  <p:transition>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normAutofit/>
          </a:bodyPr>
          <a:lstStyle/>
          <a:p>
            <a:r>
              <a:rPr lang="zh-CN" altLang="en-US" sz="3200" dirty="0" smtClean="0"/>
              <a:t>需求</a:t>
            </a:r>
            <a:r>
              <a:rPr lang="zh-CN" altLang="en-US" sz="3200" dirty="0"/>
              <a:t>的定义</a:t>
            </a:r>
          </a:p>
        </p:txBody>
      </p:sp>
      <p:graphicFrame>
        <p:nvGraphicFramePr>
          <p:cNvPr id="27652" name="Group 4"/>
          <p:cNvGraphicFramePr>
            <a:graphicFrameLocks noGrp="1"/>
          </p:cNvGraphicFramePr>
          <p:nvPr>
            <p:ph idx="1"/>
            <p:extLst>
              <p:ext uri="{D42A27DB-BD31-4B8C-83A1-F6EECF244321}">
                <p14:modId xmlns:p14="http://schemas.microsoft.com/office/powerpoint/2010/main" val="3882805656"/>
              </p:ext>
            </p:extLst>
          </p:nvPr>
        </p:nvGraphicFramePr>
        <p:xfrm>
          <a:off x="1019175" y="908720"/>
          <a:ext cx="10154344" cy="5030161"/>
        </p:xfrm>
        <a:graphic>
          <a:graphicData uri="http://schemas.openxmlformats.org/drawingml/2006/table">
            <a:tbl>
              <a:tblPr/>
              <a:tblGrid>
                <a:gridCol w="1821832">
                  <a:extLst>
                    <a:ext uri="{9D8B030D-6E8A-4147-A177-3AD203B41FA5}">
                      <a16:colId xmlns:a16="http://schemas.microsoft.com/office/drawing/2014/main" val="20000"/>
                    </a:ext>
                  </a:extLst>
                </a:gridCol>
                <a:gridCol w="8332512">
                  <a:extLst>
                    <a:ext uri="{9D8B030D-6E8A-4147-A177-3AD203B41FA5}">
                      <a16:colId xmlns:a16="http://schemas.microsoft.com/office/drawing/2014/main" val="20001"/>
                    </a:ext>
                  </a:extLst>
                </a:gridCol>
              </a:tblGrid>
              <a:tr h="528638">
                <a:tc>
                  <a:txBody>
                    <a:bodyPr/>
                    <a:lstStyle>
                      <a:lvl1pPr marL="450850" indent="-450850">
                        <a:lnSpc>
                          <a:spcPct val="90000"/>
                        </a:lnSpc>
                        <a:spcBef>
                          <a:spcPct val="50000"/>
                        </a:spcBef>
                        <a:buClr>
                          <a:schemeClr val="bg2"/>
                        </a:buClr>
                        <a:buSzPct val="65000"/>
                        <a:buFont typeface="Wingdings" panose="05000000000000000000" pitchFamily="2" charset="2"/>
                        <a:tabLst>
                          <a:tab pos="266700" algn="r"/>
                          <a:tab pos="2636838" algn="ctr"/>
                          <a:tab pos="5273675" algn="r"/>
                        </a:tabLst>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tabLst>
                          <a:tab pos="266700" algn="r"/>
                          <a:tab pos="2636838" algn="ctr"/>
                          <a:tab pos="5273675" algn="r"/>
                        </a:tabLst>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tabLst>
                          <a:tab pos="266700" algn="r"/>
                          <a:tab pos="2636838" algn="ctr"/>
                          <a:tab pos="5273675" algn="r"/>
                        </a:tabLst>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tabLst>
                          <a:tab pos="266700" algn="r"/>
                          <a:tab pos="2636838" algn="ctr"/>
                          <a:tab pos="5273675" algn="r"/>
                        </a:tabLst>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tabLst>
                          <a:tab pos="266700" algn="r"/>
                          <a:tab pos="2636838" algn="ctr"/>
                          <a:tab pos="5273675" algn="r"/>
                        </a:tabLst>
                        <a:defRPr sz="2000">
                          <a:solidFill>
                            <a:schemeClr val="tx1"/>
                          </a:solidFill>
                          <a:latin typeface="Arial" panose="020B0604020202020204" pitchFamily="34" charset="0"/>
                          <a:ea typeface="华文细黑" panose="02010600040101010101" pitchFamily="2" charset="-122"/>
                        </a:defRPr>
                      </a:lvl9pPr>
                    </a:lstStyle>
                    <a:p>
                      <a:pPr marL="450850" marR="0" lvl="0" indent="-45085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目的</a:t>
                      </a: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定义准确无误的软件产品需求，产生</a:t>
                      </a:r>
                      <a:r>
                        <a:rPr kumimoji="0" 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软件需求规格说明书</a:t>
                      </a:r>
                      <a:r>
                        <a:rPr kumimoji="0" 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7050">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角色与职责</a:t>
                      </a: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需求分析员定义软件需求。客户与最终用户确认软件需求。</a:t>
                      </a: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8638">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启动准则</a:t>
                      </a: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用户需求说明书</a:t>
                      </a:r>
                      <a:r>
                        <a:rPr kumimoji="0" 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已经撰写完成。</a:t>
                      </a: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8638">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输入</a:t>
                      </a: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用户需求说明书</a:t>
                      </a:r>
                      <a:r>
                        <a:rPr kumimoji="0" 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58875">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主要步骤</a:t>
                      </a:r>
                    </a:p>
                  </a:txBody>
                  <a:tcPr marL="83613" marR="83613" marT="46803" marB="46803"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第一步：细化并分析用户需求</a:t>
                      </a:r>
                    </a:p>
                    <a:p>
                      <a:pPr marL="450850" marR="0" lvl="0" indent="-45085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第二步：撰写软件需求规格说明书</a:t>
                      </a:r>
                    </a:p>
                    <a:p>
                      <a:pPr marL="450850" marR="0" lvl="0" indent="-45085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第三步：软件需求确认</a:t>
                      </a: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8638">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输出</a:t>
                      </a: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软件需求规格说明书</a:t>
                      </a:r>
                      <a:r>
                        <a:rPr kumimoji="0" 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结束准则</a:t>
                      </a: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软件需求规格说明书</a:t>
                      </a:r>
                      <a:r>
                        <a:rPr kumimoji="0" 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a:t>
                      </a: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已经撰写完成。开发方和客户方已经对产品需求进行了确认。</a:t>
                      </a: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8638">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度量</a:t>
                      </a: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marL="450850" indent="-450850">
                        <a:lnSpc>
                          <a:spcPct val="90000"/>
                        </a:lnSpc>
                        <a:spcBef>
                          <a:spcPct val="50000"/>
                        </a:spcBef>
                        <a:buClr>
                          <a:schemeClr val="bg2"/>
                        </a:buClr>
                        <a:buSzPct val="65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112713">
                        <a:lnSpc>
                          <a:spcPct val="90000"/>
                        </a:lnSpc>
                        <a:spcBef>
                          <a:spcPct val="50000"/>
                        </a:spcBef>
                        <a:buClr>
                          <a:schemeClr val="bg2"/>
                        </a:buClr>
                        <a:buSzPct val="65000"/>
                        <a:buFont typeface="Wingdings" panose="05000000000000000000" pitchFamily="2" charset="2"/>
                        <a:defRPr sz="2400">
                          <a:solidFill>
                            <a:schemeClr val="tx1"/>
                          </a:solidFill>
                          <a:latin typeface="Times New Roman" panose="02020603050405020304" pitchFamily="18" charset="0"/>
                          <a:ea typeface="华文中宋" panose="02010600040101010101" pitchFamily="2" charset="-122"/>
                        </a:defRPr>
                      </a:lvl2pPr>
                      <a:lvl3pPr marL="1143000" indent="23813">
                        <a:lnSpc>
                          <a:spcPct val="90000"/>
                        </a:lnSpc>
                        <a:spcBef>
                          <a:spcPct val="50000"/>
                        </a:spcBef>
                        <a:buClr>
                          <a:srgbClr val="D6949F"/>
                        </a:buClr>
                        <a:buFont typeface="Wingdings" panose="05000000000000000000" pitchFamily="2" charset="2"/>
                        <a:defRPr sz="2000">
                          <a:solidFill>
                            <a:schemeClr val="tx1"/>
                          </a:solidFill>
                          <a:latin typeface="Times New Roman" panose="02020603050405020304" pitchFamily="18" charset="0"/>
                          <a:ea typeface="华文细黑" panose="02010600040101010101" pitchFamily="2" charset="-122"/>
                        </a:defRPr>
                      </a:lvl3pPr>
                      <a:lvl4pPr marL="1600200" indent="103188">
                        <a:spcBef>
                          <a:spcPct val="20000"/>
                        </a:spcBef>
                        <a:buFont typeface="Wingdings" panose="05000000000000000000" pitchFamily="2" charset="2"/>
                        <a:defRPr sz="1600">
                          <a:solidFill>
                            <a:schemeClr val="tx1"/>
                          </a:solidFill>
                          <a:latin typeface="Arial" panose="020B0604020202020204" pitchFamily="34" charset="0"/>
                          <a:ea typeface="华文细黑" panose="02010600040101010101" pitchFamily="2" charset="-122"/>
                        </a:defRPr>
                      </a:lvl4pPr>
                      <a:lvl5pPr marL="2057400" indent="217488">
                        <a:spcBef>
                          <a:spcPct val="20000"/>
                        </a:spcBef>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5pPr>
                      <a:lvl6pPr marL="25146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6pPr>
                      <a:lvl7pPr marL="29718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7pPr>
                      <a:lvl8pPr marL="34290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8pPr>
                      <a:lvl9pPr marL="3886200" indent="217488" eaLnBrk="0" fontAlgn="base" hangingPunct="0">
                        <a:spcBef>
                          <a:spcPct val="20000"/>
                        </a:spcBef>
                        <a:spcAft>
                          <a:spcPct val="0"/>
                        </a:spcAft>
                        <a:buFont typeface="Wingdings" panose="05000000000000000000" pitchFamily="2" charset="2"/>
                        <a:defRPr sz="2000">
                          <a:solidFill>
                            <a:schemeClr val="tx1"/>
                          </a:solidFill>
                          <a:latin typeface="Arial" panose="020B0604020202020204" pitchFamily="34" charset="0"/>
                          <a:ea typeface="华文细黑" panose="02010600040101010101" pitchFamily="2" charset="-122"/>
                        </a:defRPr>
                      </a:lvl9pPr>
                    </a:lstStyle>
                    <a:p>
                      <a:pPr marL="450850" marR="0" lvl="0" indent="-45085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需求分析员统计工作量和上述文档的规模，汇报给项目经理。</a:t>
                      </a:r>
                    </a:p>
                  </a:txBody>
                  <a:tcPr marL="84951" marR="84951"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normAutofit/>
          </a:bodyPr>
          <a:lstStyle/>
          <a:p>
            <a:r>
              <a:rPr lang="zh-CN" altLang="en-US" sz="3200" dirty="0" smtClean="0"/>
              <a:t>需求</a:t>
            </a:r>
            <a:r>
              <a:rPr lang="zh-CN" altLang="en-US" sz="3200" dirty="0"/>
              <a:t>建模</a:t>
            </a:r>
          </a:p>
        </p:txBody>
      </p:sp>
      <p:sp>
        <p:nvSpPr>
          <p:cNvPr id="28676" name="Rectangle 3"/>
          <p:cNvSpPr>
            <a:spLocks noGrp="1" noChangeArrowheads="1"/>
          </p:cNvSpPr>
          <p:nvPr>
            <p:ph idx="1"/>
          </p:nvPr>
        </p:nvSpPr>
        <p:spPr/>
        <p:txBody>
          <a:bodyPr/>
          <a:lstStyle/>
          <a:p>
            <a:pPr>
              <a:spcBef>
                <a:spcPct val="30000"/>
              </a:spcBef>
            </a:pPr>
            <a:r>
              <a:rPr lang="zh-CN" altLang="en-US" sz="2400" dirty="0"/>
              <a:t>软件开发人员还需要构造系统的分析模型，着重于描述系统必须做什么、而不是如何去做系统。 </a:t>
            </a:r>
          </a:p>
          <a:p>
            <a:pPr>
              <a:lnSpc>
                <a:spcPct val="85000"/>
              </a:lnSpc>
              <a:spcBef>
                <a:spcPct val="30000"/>
              </a:spcBef>
            </a:pPr>
            <a:r>
              <a:rPr lang="zh-CN" altLang="en-US" sz="2400" dirty="0"/>
              <a:t>给出系统的逻辑视图，以及系统的物理视图。</a:t>
            </a:r>
          </a:p>
          <a:p>
            <a:pPr lvl="1">
              <a:lnSpc>
                <a:spcPct val="85000"/>
              </a:lnSpc>
              <a:spcBef>
                <a:spcPct val="30000"/>
              </a:spcBef>
            </a:pPr>
            <a:r>
              <a:rPr lang="zh-CN" altLang="en-US" sz="2000" dirty="0"/>
              <a:t>逻辑模型给出软件要达到的功能和处理数据之间的关系，而不是实现的细节。 </a:t>
            </a:r>
          </a:p>
          <a:p>
            <a:pPr lvl="1">
              <a:lnSpc>
                <a:spcPct val="85000"/>
              </a:lnSpc>
              <a:spcBef>
                <a:spcPct val="30000"/>
              </a:spcBef>
            </a:pPr>
            <a:r>
              <a:rPr lang="zh-CN" altLang="en-US" sz="2000" dirty="0"/>
              <a:t>物理模型给出处理功能和数据结构的实际表示形式，这往往是由设备决定的。</a:t>
            </a:r>
          </a:p>
          <a:p>
            <a:pPr>
              <a:lnSpc>
                <a:spcPct val="80000"/>
              </a:lnSpc>
            </a:pPr>
            <a:r>
              <a:rPr lang="zh-CN" altLang="en-US" sz="2400" dirty="0"/>
              <a:t>常用的建模分析方法有：</a:t>
            </a:r>
          </a:p>
          <a:p>
            <a:pPr lvl="1">
              <a:lnSpc>
                <a:spcPct val="80000"/>
              </a:lnSpc>
            </a:pPr>
            <a:r>
              <a:rPr lang="zh-CN" altLang="en-US" sz="2000" dirty="0"/>
              <a:t>面向数据流的结构化分析方法（简称</a:t>
            </a:r>
            <a:r>
              <a:rPr lang="en-US" sz="2000" dirty="0"/>
              <a:t>SA</a:t>
            </a:r>
            <a:r>
              <a:rPr lang="zh-CN" altLang="en-US" sz="2000" dirty="0"/>
              <a:t>）</a:t>
            </a:r>
          </a:p>
          <a:p>
            <a:pPr lvl="1">
              <a:lnSpc>
                <a:spcPct val="80000"/>
              </a:lnSpc>
            </a:pPr>
            <a:r>
              <a:rPr lang="zh-CN" altLang="en-US" sz="2000" dirty="0"/>
              <a:t>面向数据结构的</a:t>
            </a:r>
            <a:r>
              <a:rPr lang="en-US" sz="2000" dirty="0"/>
              <a:t>Jackson</a:t>
            </a:r>
            <a:r>
              <a:rPr lang="zh-CN" altLang="en-US" sz="2000" dirty="0"/>
              <a:t>方法（简称</a:t>
            </a:r>
            <a:r>
              <a:rPr lang="en-US" sz="2000" dirty="0"/>
              <a:t>JSD</a:t>
            </a:r>
            <a:r>
              <a:rPr lang="zh-CN" altLang="en-US" sz="2000" dirty="0"/>
              <a:t>）</a:t>
            </a:r>
          </a:p>
          <a:p>
            <a:pPr lvl="1">
              <a:lnSpc>
                <a:spcPct val="80000"/>
              </a:lnSpc>
            </a:pPr>
            <a:r>
              <a:rPr lang="zh-CN" altLang="en-US" sz="2000" dirty="0"/>
              <a:t>面向对象的分析方法（简称</a:t>
            </a:r>
            <a:r>
              <a:rPr lang="en-US" sz="2000" dirty="0"/>
              <a:t>OOA</a:t>
            </a:r>
            <a:r>
              <a:rPr lang="zh-CN" altLang="en-US" sz="2000" dirty="0"/>
              <a:t>）等</a:t>
            </a:r>
          </a:p>
          <a:p>
            <a:pPr lvl="1">
              <a:lnSpc>
                <a:spcPct val="80000"/>
              </a:lnSpc>
            </a:pPr>
            <a:r>
              <a:rPr lang="zh-CN" altLang="en-US" sz="2000" dirty="0"/>
              <a:t>以及用于建立动态模型的状态迁移图或</a:t>
            </a:r>
            <a:r>
              <a:rPr lang="en-US" sz="2000" dirty="0"/>
              <a:t>Petri</a:t>
            </a:r>
            <a:r>
              <a:rPr lang="zh-CN" altLang="en-US" sz="2000" dirty="0"/>
              <a:t>网等  </a:t>
            </a:r>
          </a:p>
        </p:txBody>
      </p:sp>
    </p:spTree>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normAutofit/>
          </a:bodyPr>
          <a:lstStyle/>
          <a:p>
            <a:r>
              <a:rPr lang="zh-CN" altLang="en-US" sz="3200" dirty="0" smtClean="0"/>
              <a:t>编制</a:t>
            </a:r>
            <a:r>
              <a:rPr lang="zh-CN" altLang="en-US" sz="3200" dirty="0"/>
              <a:t>需求分析文档</a:t>
            </a:r>
          </a:p>
        </p:txBody>
      </p:sp>
      <p:sp>
        <p:nvSpPr>
          <p:cNvPr id="29700" name="Rectangle 3"/>
          <p:cNvSpPr>
            <a:spLocks noGrp="1" noChangeArrowheads="1"/>
          </p:cNvSpPr>
          <p:nvPr>
            <p:ph idx="1"/>
          </p:nvPr>
        </p:nvSpPr>
        <p:spPr/>
        <p:txBody>
          <a:bodyPr/>
          <a:lstStyle/>
          <a:p>
            <a:r>
              <a:rPr lang="zh-CN" altLang="en-US" dirty="0"/>
              <a:t>通常把描述需求的文档叫做软件需求规格说明书。</a:t>
            </a:r>
          </a:p>
          <a:p>
            <a:r>
              <a:rPr lang="zh-CN" altLang="en-US" dirty="0"/>
              <a:t>同时，为了确切表达用户对软件的输入输出要求，还需要制定数据词典及编写初步的用户手册，着重反映被开发软件的用户界面和用户使用的具体要求。 </a:t>
            </a:r>
          </a:p>
        </p:txBody>
      </p:sp>
    </p:spTree>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需求确认和评审</a:t>
            </a:r>
            <a:endParaRPr lang="zh-CN" altLang="en-US" sz="3200" dirty="0"/>
          </a:p>
        </p:txBody>
      </p:sp>
      <p:sp>
        <p:nvSpPr>
          <p:cNvPr id="3" name="内容占位符 2"/>
          <p:cNvSpPr>
            <a:spLocks noGrp="1"/>
          </p:cNvSpPr>
          <p:nvPr>
            <p:ph idx="1"/>
          </p:nvPr>
        </p:nvSpPr>
        <p:spPr/>
        <p:txBody>
          <a:bodyPr/>
          <a:lstStyle/>
          <a:p>
            <a:r>
              <a:rPr lang="zh-CN" altLang="en-US" dirty="0" smtClean="0"/>
              <a:t>需求规格说明书须提交给项目组及相应的管理机构，进行内部评审</a:t>
            </a:r>
            <a:endParaRPr lang="en-US" altLang="zh-CN" dirty="0" smtClean="0"/>
          </a:p>
          <a:p>
            <a:pPr lvl="1"/>
            <a:r>
              <a:rPr lang="zh-CN" altLang="en-US" dirty="0" smtClean="0"/>
              <a:t>检查使用的符号是否标准和规范；</a:t>
            </a:r>
            <a:endParaRPr lang="en-US" altLang="zh-CN" dirty="0" smtClean="0"/>
          </a:p>
          <a:p>
            <a:pPr lvl="1"/>
            <a:r>
              <a:rPr lang="zh-CN" altLang="en-US" dirty="0" smtClean="0"/>
              <a:t>检查所描述的需求是否完整或者有疏漏；</a:t>
            </a:r>
            <a:endParaRPr lang="en-US" altLang="zh-CN" dirty="0" smtClean="0"/>
          </a:p>
          <a:p>
            <a:r>
              <a:rPr lang="zh-CN" altLang="en-US" dirty="0"/>
              <a:t>内部评审</a:t>
            </a:r>
            <a:r>
              <a:rPr lang="zh-CN" altLang="en-US" dirty="0" smtClean="0"/>
              <a:t>后还需与客户进行确认，当客户表示满意后再进行后续的软件开发活动</a:t>
            </a:r>
            <a:endParaRPr lang="en-US" altLang="zh-CN" dirty="0" smtClean="0"/>
          </a:p>
          <a:p>
            <a:pPr lvl="1"/>
            <a:r>
              <a:rPr lang="zh-CN" altLang="en-US" dirty="0" smtClean="0"/>
              <a:t>一次性满意；</a:t>
            </a:r>
            <a:endParaRPr lang="en-US" altLang="zh-CN" dirty="0" smtClean="0"/>
          </a:p>
          <a:p>
            <a:pPr lvl="1"/>
            <a:r>
              <a:rPr lang="zh-CN" altLang="en-US" dirty="0" smtClean="0"/>
              <a:t>部分或阶段满意；</a:t>
            </a:r>
            <a:endParaRPr lang="en-US" altLang="zh-CN" dirty="0" smtClean="0"/>
          </a:p>
          <a:p>
            <a:r>
              <a:rPr lang="zh-CN" altLang="en-US" dirty="0" smtClean="0"/>
              <a:t>将确定的部分留存并固定版本。</a:t>
            </a:r>
            <a:endParaRPr lang="zh-CN" altLang="en-US" dirty="0"/>
          </a:p>
        </p:txBody>
      </p:sp>
    </p:spTree>
    <p:extLst>
      <p:ext uri="{BB962C8B-B14F-4D97-AF65-F5344CB8AC3E}">
        <p14:creationId xmlns:p14="http://schemas.microsoft.com/office/powerpoint/2010/main" val="263240572"/>
      </p:ext>
    </p:extLst>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总结</a:t>
            </a:r>
            <a:endParaRPr lang="zh-CN" altLang="en-US" sz="3200" dirty="0"/>
          </a:p>
        </p:txBody>
      </p:sp>
      <p:sp>
        <p:nvSpPr>
          <p:cNvPr id="3" name="内容占位符 2"/>
          <p:cNvSpPr>
            <a:spLocks noGrp="1"/>
          </p:cNvSpPr>
          <p:nvPr>
            <p:ph idx="1"/>
          </p:nvPr>
        </p:nvSpPr>
        <p:spPr/>
        <p:txBody>
          <a:bodyPr/>
          <a:lstStyle/>
          <a:p>
            <a:r>
              <a:rPr lang="zh-CN" altLang="en-US" dirty="0" smtClean="0"/>
              <a:t>需求是复杂的；</a:t>
            </a:r>
            <a:endParaRPr lang="en-US" altLang="zh-CN" dirty="0" smtClean="0"/>
          </a:p>
          <a:p>
            <a:r>
              <a:rPr lang="zh-CN" altLang="en-US" dirty="0" smtClean="0"/>
              <a:t>需求分析是必须的；</a:t>
            </a:r>
            <a:endParaRPr lang="en-US" altLang="zh-CN" dirty="0" smtClean="0"/>
          </a:p>
          <a:p>
            <a:r>
              <a:rPr lang="zh-CN" altLang="en-US" dirty="0"/>
              <a:t>需求</a:t>
            </a:r>
            <a:r>
              <a:rPr lang="zh-CN" altLang="en-US" dirty="0" smtClean="0"/>
              <a:t>必须从三个方面描述；</a:t>
            </a:r>
            <a:endParaRPr lang="en-US" altLang="zh-CN" dirty="0" smtClean="0"/>
          </a:p>
          <a:p>
            <a:r>
              <a:rPr lang="zh-CN" altLang="en-US" dirty="0" smtClean="0"/>
              <a:t>需求分析后必须以规范的方式进行描述，形成需求规格说明书；</a:t>
            </a:r>
            <a:endParaRPr lang="en-US" altLang="zh-CN" dirty="0" smtClean="0"/>
          </a:p>
          <a:p>
            <a:r>
              <a:rPr lang="zh-CN" altLang="en-US" dirty="0" smtClean="0"/>
              <a:t>需求最终必须被客户认可；</a:t>
            </a:r>
            <a:endParaRPr lang="zh-CN" altLang="en-US" dirty="0"/>
          </a:p>
        </p:txBody>
      </p:sp>
    </p:spTree>
    <p:extLst>
      <p:ext uri="{BB962C8B-B14F-4D97-AF65-F5344CB8AC3E}">
        <p14:creationId xmlns:p14="http://schemas.microsoft.com/office/powerpoint/2010/main" val="4181233124"/>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需求分析之前的活动</a:t>
            </a:r>
            <a:endParaRPr lang="zh-CN" altLang="en-US" sz="3200" dirty="0"/>
          </a:p>
        </p:txBody>
      </p:sp>
      <p:sp>
        <p:nvSpPr>
          <p:cNvPr id="3" name="内容占位符 2"/>
          <p:cNvSpPr>
            <a:spLocks noGrp="1"/>
          </p:cNvSpPr>
          <p:nvPr>
            <p:ph idx="1"/>
          </p:nvPr>
        </p:nvSpPr>
        <p:spPr/>
        <p:txBody>
          <a:bodyPr/>
          <a:lstStyle/>
          <a:p>
            <a:r>
              <a:rPr lang="zh-CN" altLang="en-US" dirty="0" smtClean="0"/>
              <a:t>软件的系统分析</a:t>
            </a:r>
            <a:endParaRPr lang="en-US" altLang="zh-CN" dirty="0" smtClean="0"/>
          </a:p>
          <a:p>
            <a:pPr lvl="1"/>
            <a:r>
              <a:rPr lang="zh-CN" altLang="en-US" dirty="0"/>
              <a:t>预</a:t>
            </a:r>
            <a:r>
              <a:rPr lang="zh-CN" altLang="en-US" dirty="0" smtClean="0"/>
              <a:t>研（</a:t>
            </a:r>
            <a:r>
              <a:rPr lang="en-US" altLang="zh-CN" dirty="0" smtClean="0"/>
              <a:t>Pre-study</a:t>
            </a:r>
            <a:r>
              <a:rPr lang="zh-CN" altLang="en-US" dirty="0" smtClean="0"/>
              <a:t>）</a:t>
            </a:r>
            <a:r>
              <a:rPr lang="en-US" altLang="zh-CN" dirty="0" smtClean="0"/>
              <a:t>:</a:t>
            </a:r>
            <a:r>
              <a:rPr lang="zh-CN" altLang="en-US" dirty="0" smtClean="0"/>
              <a:t>主要探索软件项目的目标、市场预期、主要的技术指标等，用于帮助决策者做出是否进行软件项目立项的决定。</a:t>
            </a:r>
            <a:endParaRPr lang="en-US" altLang="zh-CN" dirty="0" smtClean="0"/>
          </a:p>
          <a:p>
            <a:pPr lvl="1"/>
            <a:r>
              <a:rPr lang="zh-CN" altLang="en-US" dirty="0" smtClean="0"/>
              <a:t>可行性分析（</a:t>
            </a:r>
            <a:r>
              <a:rPr lang="en-US" altLang="zh-CN" dirty="0" smtClean="0"/>
              <a:t>Feasibility-study</a:t>
            </a:r>
            <a:r>
              <a:rPr lang="zh-CN" altLang="en-US" dirty="0" smtClean="0"/>
              <a:t>）</a:t>
            </a:r>
            <a:r>
              <a:rPr lang="en-US" altLang="zh-CN" dirty="0" smtClean="0"/>
              <a:t>:</a:t>
            </a:r>
            <a:r>
              <a:rPr lang="zh-CN" altLang="en-US" dirty="0" smtClean="0"/>
              <a:t>针对项目的目标和范围进行概要的分析和研究，探索问题域中的核心问题及其相应的解决方案，进一步为决策者提供经济、技术甚至是法律上可行性的分析报告。</a:t>
            </a:r>
            <a:endParaRPr lang="en-US" altLang="zh-CN" dirty="0" smtClean="0"/>
          </a:p>
          <a:p>
            <a:pPr lvl="1"/>
            <a:endParaRPr lang="zh-CN" altLang="en-US" dirty="0"/>
          </a:p>
        </p:txBody>
      </p:sp>
    </p:spTree>
    <p:extLst>
      <p:ext uri="{BB962C8B-B14F-4D97-AF65-F5344CB8AC3E}">
        <p14:creationId xmlns:p14="http://schemas.microsoft.com/office/powerpoint/2010/main" val="3458204898"/>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normAutofit/>
          </a:bodyPr>
          <a:lstStyle/>
          <a:p>
            <a:r>
              <a:rPr lang="zh-CN" altLang="en-US" sz="3200" dirty="0" smtClean="0"/>
              <a:t>需求</a:t>
            </a:r>
            <a:r>
              <a:rPr lang="zh-CN" altLang="en-US" sz="3200" dirty="0"/>
              <a:t>的定义</a:t>
            </a:r>
          </a:p>
        </p:txBody>
      </p:sp>
      <p:sp>
        <p:nvSpPr>
          <p:cNvPr id="6148" name="Rectangle 3"/>
          <p:cNvSpPr>
            <a:spLocks noGrp="1" noChangeArrowheads="1"/>
          </p:cNvSpPr>
          <p:nvPr>
            <p:ph idx="1"/>
          </p:nvPr>
        </p:nvSpPr>
        <p:spPr/>
        <p:txBody>
          <a:bodyPr>
            <a:normAutofit/>
          </a:bodyPr>
          <a:lstStyle/>
          <a:p>
            <a:pPr>
              <a:spcBef>
                <a:spcPct val="30000"/>
              </a:spcBef>
            </a:pPr>
            <a:r>
              <a:rPr lang="zh-CN" altLang="en-US" sz="2400" dirty="0"/>
              <a:t>需求来源于用户的</a:t>
            </a:r>
            <a:r>
              <a:rPr lang="zh-CN" altLang="en-US" sz="2400" dirty="0" smtClean="0"/>
              <a:t>一些“需要”，</a:t>
            </a:r>
            <a:r>
              <a:rPr lang="zh-CN" altLang="en-US" sz="2400" dirty="0"/>
              <a:t>这些“需要”被分析、确认后形成完整的文档</a:t>
            </a:r>
            <a:r>
              <a:rPr lang="zh-CN" altLang="en-US" sz="2400" dirty="0" smtClean="0"/>
              <a:t>，详细</a:t>
            </a:r>
            <a:r>
              <a:rPr lang="zh-CN" altLang="en-US" sz="2400" dirty="0"/>
              <a:t>地</a:t>
            </a:r>
            <a:r>
              <a:rPr lang="zh-CN" altLang="en-US" sz="2400" dirty="0" smtClean="0"/>
              <a:t>说明产品</a:t>
            </a:r>
            <a:r>
              <a:rPr lang="zh-CN" altLang="en-US" sz="2400" dirty="0"/>
              <a:t>“必须或应当”做什么 。</a:t>
            </a:r>
          </a:p>
          <a:p>
            <a:pPr>
              <a:spcBef>
                <a:spcPct val="30000"/>
              </a:spcBef>
            </a:pPr>
            <a:r>
              <a:rPr lang="en-US" sz="2400" dirty="0">
                <a:solidFill>
                  <a:srgbClr val="FFFF00"/>
                </a:solidFill>
              </a:rPr>
              <a:t>Boehm </a:t>
            </a:r>
            <a:r>
              <a:rPr lang="zh-CN" altLang="en-US" sz="2400" dirty="0" smtClean="0">
                <a:solidFill>
                  <a:srgbClr val="FFFF00"/>
                </a:solidFill>
              </a:rPr>
              <a:t>的需求定义</a:t>
            </a:r>
            <a:r>
              <a:rPr lang="zh-CN" altLang="en-US" sz="2400" dirty="0">
                <a:solidFill>
                  <a:srgbClr val="FFFF00"/>
                </a:solidFill>
              </a:rPr>
              <a:t>：研究一种无二义性的表达工具，它能为用户和软件人员双方都接受，并能够把“需求”严格地、形式地表达出来。 </a:t>
            </a:r>
          </a:p>
          <a:p>
            <a:pPr>
              <a:lnSpc>
                <a:spcPct val="85000"/>
              </a:lnSpc>
              <a:spcBef>
                <a:spcPct val="30000"/>
              </a:spcBef>
            </a:pPr>
            <a:r>
              <a:rPr lang="zh-CN" altLang="en-US" sz="2400" dirty="0"/>
              <a:t>“需求、设计、编程、测试四者究竟哪个环节最重要？” </a:t>
            </a:r>
          </a:p>
          <a:p>
            <a:pPr lvl="1">
              <a:spcBef>
                <a:spcPct val="30000"/>
              </a:spcBef>
            </a:pPr>
            <a:r>
              <a:rPr lang="zh-CN" altLang="en-US" sz="2000" dirty="0"/>
              <a:t>首先，每个环节都是很重要，任何一个环节出现问题，都会导致软件的质量问题。</a:t>
            </a:r>
          </a:p>
          <a:p>
            <a:pPr lvl="1">
              <a:spcBef>
                <a:spcPct val="30000"/>
              </a:spcBef>
            </a:pPr>
            <a:r>
              <a:rPr lang="zh-CN" altLang="en-US" sz="2000" dirty="0"/>
              <a:t>但是，从管理的角度来看，需求是软件产品的起源，也是检验软件是否合格的标准，因此。。。</a:t>
            </a:r>
          </a:p>
        </p:txBody>
      </p:sp>
    </p:spTree>
  </p:cSld>
  <p:clrMapOvr>
    <a:masterClrMapping/>
  </p:clrMapOvr>
  <p:transition>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rmAutofit/>
          </a:bodyPr>
          <a:lstStyle/>
          <a:p>
            <a:r>
              <a:rPr lang="zh-CN" altLang="en-US" sz="3200" dirty="0" smtClean="0"/>
              <a:t>需求理解过程</a:t>
            </a:r>
            <a:endParaRPr lang="zh-CN" altLang="en-US" sz="3200" dirty="0"/>
          </a:p>
        </p:txBody>
      </p:sp>
      <p:sp>
        <p:nvSpPr>
          <p:cNvPr id="2" name="内容占位符 1"/>
          <p:cNvSpPr>
            <a:spLocks noGrp="1"/>
          </p:cNvSpPr>
          <p:nvPr>
            <p:ph idx="1"/>
          </p:nvPr>
        </p:nvSpPr>
        <p:spPr/>
        <p:txBody>
          <a:bodyPr/>
          <a:lstStyle/>
          <a:p>
            <a:endParaRPr lang="zh-CN" altLang="en-US" dirty="0"/>
          </a:p>
        </p:txBody>
      </p:sp>
      <p:pic>
        <p:nvPicPr>
          <p:cNvPr id="10244" name="Picture 2" descr="C:\Users\MsXiao\Pictures\SE Pics\SoftwareEngineer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107842"/>
            <a:ext cx="8245177" cy="618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a:bodyPr>
          <a:lstStyle/>
          <a:p>
            <a:r>
              <a:rPr lang="zh-CN" altLang="en-US" sz="3200" dirty="0" smtClean="0"/>
              <a:t>需求分析</a:t>
            </a:r>
            <a:r>
              <a:rPr lang="zh-CN" altLang="en-US" sz="3200" dirty="0"/>
              <a:t>的必要性</a:t>
            </a:r>
          </a:p>
        </p:txBody>
      </p:sp>
      <p:sp>
        <p:nvSpPr>
          <p:cNvPr id="11268" name="Rectangle 3"/>
          <p:cNvSpPr>
            <a:spLocks noGrp="1" noChangeArrowheads="1"/>
          </p:cNvSpPr>
          <p:nvPr>
            <p:ph idx="1"/>
          </p:nvPr>
        </p:nvSpPr>
        <p:spPr/>
        <p:txBody>
          <a:bodyPr/>
          <a:lstStyle/>
          <a:p>
            <a:pPr marL="357188" indent="-357188">
              <a:spcBef>
                <a:spcPct val="30000"/>
              </a:spcBef>
            </a:pPr>
            <a:r>
              <a:rPr lang="zh-CN" altLang="en-US" dirty="0"/>
              <a:t>需求分析是一项必须的软件工程活动。它在系统需求分析和软件设计之间起到桥梁的作用：</a:t>
            </a:r>
          </a:p>
          <a:p>
            <a:pPr marL="1054100" lvl="1" indent="-423863">
              <a:spcBef>
                <a:spcPct val="30000"/>
              </a:spcBef>
            </a:pPr>
            <a:r>
              <a:rPr lang="zh-CN" altLang="en-US" sz="2400" dirty="0"/>
              <a:t>它使得软件开发人员在系统分析的基础上深入描述软件的功能和性能、指明软件和其他系统元素的接口，建立软件必须满足的约束条件。</a:t>
            </a:r>
          </a:p>
          <a:p>
            <a:pPr marL="1054100" lvl="1" indent="-423863">
              <a:spcBef>
                <a:spcPct val="30000"/>
              </a:spcBef>
            </a:pPr>
            <a:r>
              <a:rPr lang="zh-CN" altLang="en-US" sz="2400" dirty="0"/>
              <a:t>它允许软件开发人员对关键问题进行细化，并构建相应的</a:t>
            </a:r>
            <a:r>
              <a:rPr lang="zh-CN" altLang="en-US" sz="2400" dirty="0">
                <a:solidFill>
                  <a:srgbClr val="FFFF00"/>
                </a:solidFill>
              </a:rPr>
              <a:t>分析模型：数据、功能和行为模型</a:t>
            </a:r>
            <a:r>
              <a:rPr lang="zh-CN" altLang="en-US" sz="2400" dirty="0"/>
              <a:t>。</a:t>
            </a:r>
          </a:p>
          <a:p>
            <a:pPr marL="1054100" lvl="1" indent="-423863">
              <a:spcBef>
                <a:spcPct val="30000"/>
              </a:spcBef>
            </a:pPr>
            <a:r>
              <a:rPr lang="zh-CN" altLang="en-US" sz="2400" dirty="0"/>
              <a:t>分析模型成为设计模型的基础，</a:t>
            </a:r>
            <a:r>
              <a:rPr lang="zh-CN" altLang="en-US" sz="2400" dirty="0">
                <a:solidFill>
                  <a:srgbClr val="FFFF00"/>
                </a:solidFill>
              </a:rPr>
              <a:t>需求规格说明书</a:t>
            </a:r>
            <a:r>
              <a:rPr lang="zh-CN" altLang="en-US" sz="2400" dirty="0"/>
              <a:t>也为软件测试人员和用户提供了软件质量评估的依据。</a:t>
            </a:r>
          </a:p>
          <a:p>
            <a:pPr marL="1054100" lvl="1" indent="-423863">
              <a:spcBef>
                <a:spcPct val="30000"/>
              </a:spcBef>
            </a:pPr>
            <a:r>
              <a:rPr lang="zh-CN" altLang="en-US" sz="2400" dirty="0"/>
              <a:t>它能准确表达用户对系统的各项要求。</a:t>
            </a: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zh-CN" altLang="en-US" sz="3200" dirty="0" smtClean="0"/>
              <a:t>需求分析</a:t>
            </a:r>
            <a:r>
              <a:rPr lang="zh-CN" altLang="en-US" sz="3200" dirty="0"/>
              <a:t>的对象、任务和目标</a:t>
            </a:r>
          </a:p>
        </p:txBody>
      </p:sp>
      <p:sp>
        <p:nvSpPr>
          <p:cNvPr id="12292" name="Rectangle 3"/>
          <p:cNvSpPr>
            <a:spLocks noGrp="1" noChangeArrowheads="1"/>
          </p:cNvSpPr>
          <p:nvPr>
            <p:ph idx="1"/>
          </p:nvPr>
        </p:nvSpPr>
        <p:spPr>
          <a:xfrm>
            <a:off x="468000" y="775096"/>
            <a:ext cx="11160000" cy="5452904"/>
          </a:xfrm>
        </p:spPr>
        <p:txBody>
          <a:bodyPr/>
          <a:lstStyle/>
          <a:p>
            <a:r>
              <a:rPr lang="zh-CN" altLang="en-US" sz="2800" dirty="0"/>
              <a:t>软件需求分析的</a:t>
            </a:r>
            <a:r>
              <a:rPr lang="zh-CN" altLang="en-US" sz="2800" dirty="0" smtClean="0"/>
              <a:t>对象：用户</a:t>
            </a:r>
            <a:r>
              <a:rPr lang="zh-CN" altLang="en-US" sz="2800" dirty="0"/>
              <a:t>要求。</a:t>
            </a:r>
          </a:p>
          <a:p>
            <a:r>
              <a:rPr lang="zh-CN" altLang="en-US" dirty="0"/>
              <a:t>软件</a:t>
            </a:r>
            <a:r>
              <a:rPr lang="zh-CN" altLang="en-US" dirty="0" smtClean="0"/>
              <a:t>需求分析的任务</a:t>
            </a:r>
            <a:r>
              <a:rPr lang="zh-CN" altLang="en-US" sz="2800" dirty="0" smtClean="0"/>
              <a:t>是：准确</a:t>
            </a:r>
            <a:r>
              <a:rPr lang="zh-CN" altLang="en-US" sz="2800" dirty="0"/>
              <a:t>地定义新系统的</a:t>
            </a:r>
            <a:r>
              <a:rPr lang="zh-CN" altLang="en-US" sz="2800" dirty="0" smtClean="0"/>
              <a:t>目标，回答</a:t>
            </a:r>
            <a:r>
              <a:rPr lang="zh-CN" altLang="en-US" sz="2800" dirty="0"/>
              <a:t>系统必须“做什么”的问题并编制需求规格说明书。</a:t>
            </a:r>
          </a:p>
          <a:p>
            <a:pPr>
              <a:spcBef>
                <a:spcPct val="30000"/>
              </a:spcBef>
            </a:pPr>
            <a:r>
              <a:rPr lang="zh-CN" altLang="en-US" sz="2800" dirty="0" smtClean="0"/>
              <a:t>需求分析的</a:t>
            </a:r>
            <a:r>
              <a:rPr lang="zh-CN" altLang="en-US" dirty="0" smtClean="0"/>
              <a:t>目标</a:t>
            </a:r>
            <a:r>
              <a:rPr lang="zh-CN" altLang="en-US" dirty="0"/>
              <a:t>：</a:t>
            </a:r>
            <a:r>
              <a:rPr lang="zh-CN" altLang="en-US" sz="2800" dirty="0" smtClean="0"/>
              <a:t>借助于当前（</a:t>
            </a:r>
            <a:r>
              <a:rPr lang="zh-CN" altLang="en-US" sz="2800" dirty="0"/>
              <a:t>业务）系统的逻辑模型导出目标系统的逻辑模型，解决目标系统的“做什么”的问题。 </a:t>
            </a:r>
          </a:p>
        </p:txBody>
      </p:sp>
      <p:pic>
        <p:nvPicPr>
          <p:cNvPr id="122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592" y="3501008"/>
            <a:ext cx="7416090" cy="2566864"/>
          </a:xfrm>
          <a:prstGeom prst="rect">
            <a:avLst/>
          </a:prstGeom>
          <a:noFill/>
          <a:ln w="9525" cmpd="sng">
            <a:solidFill>
              <a:schemeClr val="bg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normAutofit/>
          </a:bodyPr>
          <a:lstStyle/>
          <a:p>
            <a:r>
              <a:rPr lang="zh-CN" altLang="en-US" sz="3200" dirty="0" smtClean="0"/>
              <a:t>需求分析的</a:t>
            </a:r>
            <a:r>
              <a:rPr lang="zh-CN" altLang="en-US" sz="3200" dirty="0"/>
              <a:t>原则</a:t>
            </a:r>
          </a:p>
        </p:txBody>
      </p:sp>
      <p:sp>
        <p:nvSpPr>
          <p:cNvPr id="13316" name="Rectangle 3"/>
          <p:cNvSpPr>
            <a:spLocks noGrp="1" noChangeArrowheads="1"/>
          </p:cNvSpPr>
          <p:nvPr>
            <p:ph idx="1"/>
          </p:nvPr>
        </p:nvSpPr>
        <p:spPr>
          <a:xfrm>
            <a:off x="407368" y="1045723"/>
            <a:ext cx="4691896" cy="5040000"/>
          </a:xfrm>
        </p:spPr>
        <p:txBody>
          <a:bodyPr/>
          <a:lstStyle/>
          <a:p>
            <a:pPr marL="0" indent="0">
              <a:buNone/>
            </a:pPr>
            <a:r>
              <a:rPr lang="zh-CN" altLang="en-US" dirty="0" smtClean="0"/>
              <a:t>需求分析一</a:t>
            </a:r>
            <a:r>
              <a:rPr lang="zh-CN" altLang="en-US" dirty="0"/>
              <a:t>组操作性原则是：</a:t>
            </a:r>
          </a:p>
          <a:p>
            <a:pPr marL="804863" lvl="1" indent="-450850">
              <a:buFont typeface="Wingdings" panose="05000000000000000000" pitchFamily="2" charset="2"/>
              <a:buAutoNum type="arabicPeriod"/>
            </a:pPr>
            <a:r>
              <a:rPr lang="zh-CN" altLang="en-US" sz="2200" dirty="0"/>
              <a:t>问题的</a:t>
            </a:r>
            <a:r>
              <a:rPr lang="zh-CN" altLang="en-US" sz="2200" dirty="0">
                <a:solidFill>
                  <a:srgbClr val="FFFF00"/>
                </a:solidFill>
              </a:rPr>
              <a:t>信息域</a:t>
            </a:r>
            <a:r>
              <a:rPr lang="zh-CN" altLang="en-US" sz="2200" dirty="0"/>
              <a:t>必须被表示和理解。</a:t>
            </a:r>
          </a:p>
          <a:p>
            <a:pPr marL="804863" lvl="1" indent="-450850">
              <a:buFont typeface="Wingdings" panose="05000000000000000000" pitchFamily="2" charset="2"/>
              <a:buAutoNum type="arabicPeriod"/>
            </a:pPr>
            <a:r>
              <a:rPr lang="zh-CN" altLang="en-US" sz="2200" dirty="0"/>
              <a:t>软件将完成的</a:t>
            </a:r>
            <a:r>
              <a:rPr lang="zh-CN" altLang="en-US" sz="2200" dirty="0">
                <a:solidFill>
                  <a:srgbClr val="FFFF00"/>
                </a:solidFill>
              </a:rPr>
              <a:t>功能</a:t>
            </a:r>
            <a:r>
              <a:rPr lang="zh-CN" altLang="en-US" sz="2200" dirty="0"/>
              <a:t>必须被定义。</a:t>
            </a:r>
          </a:p>
          <a:p>
            <a:pPr marL="804863" lvl="1" indent="-450850">
              <a:buFont typeface="Wingdings" panose="05000000000000000000" pitchFamily="2" charset="2"/>
              <a:buAutoNum type="arabicPeriod"/>
            </a:pPr>
            <a:r>
              <a:rPr lang="zh-CN" altLang="en-US" sz="2200" dirty="0"/>
              <a:t>软件的</a:t>
            </a:r>
            <a:r>
              <a:rPr lang="zh-CN" altLang="en-US" sz="2200" dirty="0">
                <a:solidFill>
                  <a:srgbClr val="FFFF00"/>
                </a:solidFill>
              </a:rPr>
              <a:t>行为</a:t>
            </a:r>
            <a:r>
              <a:rPr lang="zh-CN" altLang="en-US" sz="2200" dirty="0"/>
              <a:t>（作为外部事件的</a:t>
            </a:r>
            <a:r>
              <a:rPr lang="zh-CN" altLang="en-US" sz="2200" dirty="0" smtClean="0"/>
              <a:t>结果，或者理解为功能存在的理由）</a:t>
            </a:r>
            <a:r>
              <a:rPr lang="zh-CN" altLang="en-US" sz="2200" dirty="0"/>
              <a:t>必须被表示</a:t>
            </a:r>
            <a:r>
              <a:rPr lang="zh-CN" altLang="en-US" sz="2200" dirty="0" smtClean="0"/>
              <a:t>。</a:t>
            </a:r>
            <a:endParaRPr lang="zh-CN" altLang="en-US" sz="2200" dirty="0"/>
          </a:p>
        </p:txBody>
      </p:sp>
      <p:sp>
        <p:nvSpPr>
          <p:cNvPr id="5" name="矩形 4"/>
          <p:cNvSpPr/>
          <p:nvPr/>
        </p:nvSpPr>
        <p:spPr>
          <a:xfrm>
            <a:off x="5406244" y="1045723"/>
            <a:ext cx="6162364" cy="4875694"/>
          </a:xfrm>
          <a:prstGeom prst="rect">
            <a:avLst/>
          </a:prstGeom>
        </p:spPr>
        <p:txBody>
          <a:bodyPr wrap="square">
            <a:spAutoFit/>
          </a:bodyPr>
          <a:lstStyle/>
          <a:p>
            <a:pPr marL="354013" indent="-354013">
              <a:spcBef>
                <a:spcPct val="35000"/>
              </a:spcBef>
            </a:pPr>
            <a:r>
              <a:rPr lang="zh-CN" altLang="en-US" sz="2800" dirty="0">
                <a:solidFill>
                  <a:schemeClr val="bg1"/>
                </a:solidFill>
                <a:latin typeface="微软雅黑" panose="020B0503020204020204" pitchFamily="34" charset="-122"/>
                <a:ea typeface="微软雅黑" panose="020B0503020204020204" pitchFamily="34" charset="-122"/>
              </a:rPr>
              <a:t>需求分析的工程化</a:t>
            </a:r>
            <a:r>
              <a:rPr lang="zh-CN" altLang="en-US" sz="2800" dirty="0" smtClean="0">
                <a:solidFill>
                  <a:schemeClr val="bg1"/>
                </a:solidFill>
                <a:latin typeface="微软雅黑" panose="020B0503020204020204" pitchFamily="34" charset="-122"/>
                <a:ea typeface="微软雅黑" panose="020B0503020204020204" pitchFamily="34" charset="-122"/>
              </a:rPr>
              <a:t>原则：</a:t>
            </a:r>
            <a:endParaRPr lang="en-US" altLang="zh-CN" sz="2800" dirty="0">
              <a:solidFill>
                <a:schemeClr val="bg1"/>
              </a:solidFill>
              <a:latin typeface="微软雅黑" panose="020B0503020204020204" pitchFamily="34" charset="-122"/>
              <a:ea typeface="微软雅黑" panose="020B0503020204020204" pitchFamily="34" charset="-122"/>
            </a:endParaRPr>
          </a:p>
          <a:p>
            <a:pPr marL="804863" lvl="1" indent="-450850" defTabSz="685800" eaLnBrk="1" hangingPunct="1">
              <a:spcBef>
                <a:spcPts val="500"/>
              </a:spcBef>
              <a:spcAft>
                <a:spcPts val="600"/>
              </a:spcAft>
              <a:buFont typeface="Wingdings" panose="05000000000000000000" pitchFamily="2" charset="2"/>
              <a:buAutoNum type="arabicPeriod"/>
            </a:pPr>
            <a:r>
              <a:rPr lang="zh-CN" altLang="en-US" sz="2200" dirty="0">
                <a:solidFill>
                  <a:schemeClr val="bg1"/>
                </a:solidFill>
                <a:latin typeface="微软雅黑" panose="020B0503020204020204" pitchFamily="34" charset="-122"/>
                <a:ea typeface="微软雅黑" panose="020B0503020204020204" pitchFamily="34" charset="-122"/>
              </a:rPr>
              <a:t>首先要正确地理解问题，再</a:t>
            </a:r>
            <a:r>
              <a:rPr lang="zh-CN" altLang="en-US" sz="2200" dirty="0">
                <a:solidFill>
                  <a:srgbClr val="FFFF00"/>
                </a:solidFill>
                <a:latin typeface="微软雅黑" panose="020B0503020204020204" pitchFamily="34" charset="-122"/>
                <a:ea typeface="微软雅黑" panose="020B0503020204020204" pitchFamily="34" charset="-122"/>
              </a:rPr>
              <a:t>建立分析模型</a:t>
            </a:r>
            <a:r>
              <a:rPr lang="zh-CN" altLang="en-US" sz="2200" dirty="0">
                <a:solidFill>
                  <a:schemeClr val="bg1"/>
                </a:solidFill>
                <a:latin typeface="微软雅黑" panose="020B0503020204020204" pitchFamily="34" charset="-122"/>
                <a:ea typeface="微软雅黑" panose="020B0503020204020204" pitchFamily="34" charset="-122"/>
              </a:rPr>
              <a:t>。</a:t>
            </a:r>
          </a:p>
          <a:p>
            <a:pPr marL="804863" lvl="1" indent="-450850" defTabSz="685800" eaLnBrk="1" hangingPunct="1">
              <a:spcBef>
                <a:spcPts val="500"/>
              </a:spcBef>
              <a:spcAft>
                <a:spcPts val="600"/>
              </a:spcAft>
              <a:buFont typeface="Wingdings" panose="05000000000000000000" pitchFamily="2" charset="2"/>
              <a:buAutoNum type="arabicPeriod"/>
            </a:pPr>
            <a:r>
              <a:rPr lang="zh-CN" altLang="en-US" sz="2200" dirty="0">
                <a:solidFill>
                  <a:schemeClr val="bg1"/>
                </a:solidFill>
                <a:latin typeface="微软雅黑" panose="020B0503020204020204" pitchFamily="34" charset="-122"/>
                <a:ea typeface="微软雅黑" panose="020B0503020204020204" pitchFamily="34" charset="-122"/>
              </a:rPr>
              <a:t>记录每个需求的起源及原因，保证需求的</a:t>
            </a:r>
            <a:r>
              <a:rPr lang="zh-CN" altLang="en-US" sz="2200" dirty="0">
                <a:solidFill>
                  <a:srgbClr val="FFFF00"/>
                </a:solidFill>
                <a:latin typeface="微软雅黑" panose="020B0503020204020204" pitchFamily="34" charset="-122"/>
                <a:ea typeface="微软雅黑" panose="020B0503020204020204" pitchFamily="34" charset="-122"/>
              </a:rPr>
              <a:t>可回溯性</a:t>
            </a:r>
            <a:r>
              <a:rPr lang="zh-CN" altLang="en-US" sz="2200" dirty="0">
                <a:solidFill>
                  <a:schemeClr val="bg1"/>
                </a:solidFill>
                <a:latin typeface="微软雅黑" panose="020B0503020204020204" pitchFamily="34" charset="-122"/>
                <a:ea typeface="微软雅黑" panose="020B0503020204020204" pitchFamily="34" charset="-122"/>
              </a:rPr>
              <a:t>。</a:t>
            </a:r>
          </a:p>
          <a:p>
            <a:pPr marL="804863" lvl="1" indent="-450850" defTabSz="685800" eaLnBrk="1" hangingPunct="1">
              <a:spcBef>
                <a:spcPts val="500"/>
              </a:spcBef>
              <a:spcAft>
                <a:spcPts val="600"/>
              </a:spcAft>
              <a:buFont typeface="Wingdings" panose="05000000000000000000" pitchFamily="2" charset="2"/>
              <a:buAutoNum type="arabicPeriod"/>
            </a:pPr>
            <a:r>
              <a:rPr lang="zh-CN" altLang="en-US" sz="2200" dirty="0">
                <a:solidFill>
                  <a:schemeClr val="bg1"/>
                </a:solidFill>
                <a:latin typeface="微软雅黑" panose="020B0503020204020204" pitchFamily="34" charset="-122"/>
                <a:ea typeface="微软雅黑" panose="020B0503020204020204" pitchFamily="34" charset="-122"/>
              </a:rPr>
              <a:t>开发</a:t>
            </a:r>
            <a:r>
              <a:rPr lang="zh-CN" altLang="en-US" sz="2200" dirty="0" smtClean="0">
                <a:solidFill>
                  <a:schemeClr val="bg1"/>
                </a:solidFill>
                <a:latin typeface="微软雅黑" panose="020B0503020204020204" pitchFamily="34" charset="-122"/>
                <a:ea typeface="微软雅黑" panose="020B0503020204020204" pitchFamily="34" charset="-122"/>
              </a:rPr>
              <a:t>一个人</a:t>
            </a:r>
            <a:r>
              <a:rPr lang="zh-CN" altLang="en-US" sz="2200" dirty="0">
                <a:solidFill>
                  <a:schemeClr val="bg1"/>
                </a:solidFill>
                <a:latin typeface="微软雅黑" panose="020B0503020204020204" pitchFamily="34" charset="-122"/>
                <a:ea typeface="微软雅黑" panose="020B0503020204020204" pitchFamily="34" charset="-122"/>
              </a:rPr>
              <a:t>机交互过程的</a:t>
            </a:r>
            <a:r>
              <a:rPr lang="zh-CN" altLang="en-US" sz="2200" dirty="0">
                <a:solidFill>
                  <a:srgbClr val="FFFF00"/>
                </a:solidFill>
                <a:latin typeface="微软雅黑" panose="020B0503020204020204" pitchFamily="34" charset="-122"/>
                <a:ea typeface="微软雅黑" panose="020B0503020204020204" pitchFamily="34" charset="-122"/>
              </a:rPr>
              <a:t>原型</a:t>
            </a:r>
            <a:r>
              <a:rPr lang="zh-CN" altLang="en-US" sz="2200" dirty="0">
                <a:solidFill>
                  <a:schemeClr val="bg1"/>
                </a:solidFill>
                <a:latin typeface="微软雅黑" panose="020B0503020204020204" pitchFamily="34" charset="-122"/>
                <a:ea typeface="微软雅黑" panose="020B0503020204020204" pitchFamily="34" charset="-122"/>
              </a:rPr>
              <a:t>。</a:t>
            </a:r>
          </a:p>
          <a:p>
            <a:pPr marL="804863" lvl="1" indent="-450850" defTabSz="685800" eaLnBrk="1" hangingPunct="1">
              <a:spcBef>
                <a:spcPts val="500"/>
              </a:spcBef>
              <a:spcAft>
                <a:spcPts val="600"/>
              </a:spcAft>
              <a:buFont typeface="Wingdings" panose="05000000000000000000" pitchFamily="2" charset="2"/>
              <a:buAutoNum type="arabicPeriod"/>
            </a:pPr>
            <a:r>
              <a:rPr lang="zh-CN" altLang="en-US" sz="2200" dirty="0">
                <a:solidFill>
                  <a:schemeClr val="bg1"/>
                </a:solidFill>
                <a:latin typeface="微软雅黑" panose="020B0503020204020204" pitchFamily="34" charset="-122"/>
                <a:ea typeface="微软雅黑" panose="020B0503020204020204" pitchFamily="34" charset="-122"/>
              </a:rPr>
              <a:t>给需求</a:t>
            </a:r>
            <a:r>
              <a:rPr lang="zh-CN" altLang="en-US" sz="2200" dirty="0">
                <a:solidFill>
                  <a:srgbClr val="FFFF00"/>
                </a:solidFill>
                <a:latin typeface="微软雅黑" panose="020B0503020204020204" pitchFamily="34" charset="-122"/>
                <a:ea typeface="微软雅黑" panose="020B0503020204020204" pitchFamily="34" charset="-122"/>
              </a:rPr>
              <a:t>赋予优先级</a:t>
            </a:r>
            <a:r>
              <a:rPr lang="zh-CN" altLang="en-US" sz="2200" dirty="0">
                <a:solidFill>
                  <a:schemeClr val="bg1"/>
                </a:solidFill>
                <a:latin typeface="微软雅黑" panose="020B0503020204020204" pitchFamily="34" charset="-122"/>
                <a:ea typeface="微软雅黑" panose="020B0503020204020204" pitchFamily="34" charset="-122"/>
              </a:rPr>
              <a:t>：紧张的开发时间要求尽量避免一次性实现每个软件需求，应采用迭代增量的开发模型。</a:t>
            </a:r>
          </a:p>
          <a:p>
            <a:pPr marL="804863" lvl="1" indent="-450850" defTabSz="685800" eaLnBrk="1" hangingPunct="1">
              <a:spcBef>
                <a:spcPts val="500"/>
              </a:spcBef>
              <a:spcAft>
                <a:spcPts val="600"/>
              </a:spcAft>
              <a:buFont typeface="Wingdings" panose="05000000000000000000" pitchFamily="2" charset="2"/>
              <a:buAutoNum type="arabicPeriod"/>
            </a:pPr>
            <a:r>
              <a:rPr lang="zh-CN" altLang="en-US" sz="2200" dirty="0">
                <a:solidFill>
                  <a:schemeClr val="bg1"/>
                </a:solidFill>
                <a:latin typeface="微软雅黑" panose="020B0503020204020204" pitchFamily="34" charset="-122"/>
                <a:ea typeface="微软雅黑" panose="020B0503020204020204" pitchFamily="34" charset="-122"/>
              </a:rPr>
              <a:t>努力</a:t>
            </a:r>
            <a:r>
              <a:rPr lang="zh-CN" altLang="en-US" sz="2200" dirty="0">
                <a:solidFill>
                  <a:srgbClr val="FFFF00"/>
                </a:solidFill>
                <a:latin typeface="微软雅黑" panose="020B0503020204020204" pitchFamily="34" charset="-122"/>
                <a:ea typeface="微软雅黑" panose="020B0503020204020204" pitchFamily="34" charset="-122"/>
              </a:rPr>
              <a:t>删除歧义性</a:t>
            </a:r>
            <a:r>
              <a:rPr lang="zh-CN" altLang="en-US" sz="2200" dirty="0">
                <a:solidFill>
                  <a:schemeClr val="bg1"/>
                </a:solidFill>
                <a:latin typeface="微软雅黑" panose="020B0503020204020204" pitchFamily="34" charset="-122"/>
                <a:ea typeface="微软雅黑" panose="020B0503020204020204" pitchFamily="34" charset="-122"/>
              </a:rPr>
              <a:t>：因为大多数需求以自然语言描述，存在歧义性的可能性，正式的技术评审是发现并删除歧义性的一种有效方法。</a:t>
            </a: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normAutofit/>
          </a:bodyPr>
          <a:lstStyle/>
          <a:p>
            <a:r>
              <a:rPr lang="zh-CN" altLang="en-US" sz="3200" dirty="0" smtClean="0"/>
              <a:t>数据、功能</a:t>
            </a:r>
            <a:r>
              <a:rPr lang="zh-CN" altLang="en-US" sz="3200" dirty="0"/>
              <a:t>及行为建模</a:t>
            </a:r>
          </a:p>
        </p:txBody>
      </p:sp>
      <p:sp>
        <p:nvSpPr>
          <p:cNvPr id="15364" name="Rectangle 3"/>
          <p:cNvSpPr>
            <a:spLocks noGrp="1" noChangeArrowheads="1"/>
          </p:cNvSpPr>
          <p:nvPr>
            <p:ph idx="1"/>
          </p:nvPr>
        </p:nvSpPr>
        <p:spPr/>
        <p:txBody>
          <a:bodyPr/>
          <a:lstStyle/>
          <a:p>
            <a:pPr marL="450850" indent="-450850"/>
            <a:r>
              <a:rPr lang="zh-CN" altLang="en-US" sz="2800" b="1" dirty="0"/>
              <a:t>数据模型</a:t>
            </a:r>
            <a:r>
              <a:rPr lang="zh-CN" altLang="en-US" sz="2800" b="1" dirty="0" smtClean="0"/>
              <a:t>：</a:t>
            </a:r>
            <a:endParaRPr lang="en-US" altLang="zh-CN" b="1" dirty="0"/>
          </a:p>
          <a:p>
            <a:pPr marL="908050" lvl="1" indent="-450850"/>
            <a:r>
              <a:rPr lang="zh-CN" altLang="en-US" sz="2400" dirty="0" smtClean="0"/>
              <a:t>信息内容</a:t>
            </a:r>
            <a:r>
              <a:rPr lang="zh-CN" altLang="en-US" sz="2400" dirty="0"/>
              <a:t>和关系</a:t>
            </a:r>
            <a:r>
              <a:rPr lang="zh-CN" altLang="en-US" sz="2400" dirty="0" smtClean="0"/>
              <a:t>；信息流</a:t>
            </a:r>
            <a:r>
              <a:rPr lang="zh-CN" altLang="en-US" dirty="0" smtClean="0"/>
              <a:t>；</a:t>
            </a:r>
            <a:r>
              <a:rPr lang="zh-CN" altLang="en-US" sz="2400" dirty="0" smtClean="0"/>
              <a:t>信息结构。</a:t>
            </a:r>
            <a:endParaRPr lang="zh-CN" altLang="en-US" sz="3200" dirty="0"/>
          </a:p>
          <a:p>
            <a:pPr marL="450850" indent="-450850">
              <a:spcBef>
                <a:spcPct val="30000"/>
              </a:spcBef>
            </a:pPr>
            <a:r>
              <a:rPr lang="zh-CN" altLang="en-US" sz="2800" b="1" dirty="0" smtClean="0"/>
              <a:t>功能模型</a:t>
            </a:r>
            <a:r>
              <a:rPr lang="zh-CN" altLang="en-US" sz="2800" b="1" dirty="0"/>
              <a:t>：</a:t>
            </a:r>
            <a:r>
              <a:rPr lang="zh-CN" altLang="en-US" sz="2800" dirty="0"/>
              <a:t>对进入软件的信息和数据进行变换和处理的模块，它必须至少完成三个常见功能</a:t>
            </a:r>
            <a:r>
              <a:rPr lang="zh-CN" altLang="en-US" sz="2800" dirty="0" smtClean="0"/>
              <a:t>：</a:t>
            </a:r>
            <a:endParaRPr lang="en-US" altLang="zh-CN" sz="2800" dirty="0" smtClean="0"/>
          </a:p>
          <a:p>
            <a:pPr marL="908050" lvl="1" indent="-450850">
              <a:spcBef>
                <a:spcPct val="30000"/>
              </a:spcBef>
            </a:pPr>
            <a:r>
              <a:rPr lang="zh-CN" altLang="en-US" sz="2400" dirty="0" smtClean="0"/>
              <a:t>输入</a:t>
            </a:r>
            <a:r>
              <a:rPr lang="zh-CN" altLang="en-US" sz="2400" dirty="0"/>
              <a:t>、处理和输出。</a:t>
            </a:r>
            <a:endParaRPr lang="en-US" sz="2400" dirty="0"/>
          </a:p>
          <a:p>
            <a:pPr marL="450850" indent="-450850">
              <a:spcBef>
                <a:spcPct val="30000"/>
              </a:spcBef>
            </a:pPr>
            <a:r>
              <a:rPr lang="zh-CN" altLang="en-US" sz="2800" b="1" dirty="0" smtClean="0"/>
              <a:t>行为模型</a:t>
            </a:r>
            <a:r>
              <a:rPr lang="zh-CN" altLang="en-US" sz="2800" b="1" dirty="0"/>
              <a:t>：</a:t>
            </a:r>
            <a:r>
              <a:rPr lang="zh-CN" altLang="en-US" sz="2800" dirty="0"/>
              <a:t>大多数软件对来自外界的事件做出反应，这种刺激／反应特征形成了行为模型的基础。行为模型创建了软件状态的表示，以及导致软件状态变化的事件的表示。</a:t>
            </a:r>
          </a:p>
        </p:txBody>
      </p:sp>
    </p:spTree>
  </p:cSld>
  <p:clrMapOvr>
    <a:masterClrMapping/>
  </p:clrMapOvr>
  <p:transition>
    <p:push/>
  </p:transition>
</p:sld>
</file>

<file path=ppt/theme/theme1.xml><?xml version="1.0" encoding="utf-8"?>
<a:theme xmlns:a="http://schemas.openxmlformats.org/drawingml/2006/main" name="1_2015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5SE" id="{A07883BC-681C-4605-833D-EA15AC2F861B}" vid="{6EC27ADE-4BC2-4057-92DB-59A5C7B415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TotalTime>
  <Words>2285</Words>
  <Application>Microsoft Office PowerPoint</Application>
  <PresentationFormat>宽屏</PresentationFormat>
  <Paragraphs>195</Paragraphs>
  <Slides>24</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华文细黑</vt:lpstr>
      <vt:lpstr>宋体</vt:lpstr>
      <vt:lpstr>微软雅黑</vt:lpstr>
      <vt:lpstr>Arial</vt:lpstr>
      <vt:lpstr>Calibri</vt:lpstr>
      <vt:lpstr>Calibri Light</vt:lpstr>
      <vt:lpstr>Impact</vt:lpstr>
      <vt:lpstr>MV Boli</vt:lpstr>
      <vt:lpstr>Segoe UI</vt:lpstr>
      <vt:lpstr>Times New Roman</vt:lpstr>
      <vt:lpstr>Wingdings</vt:lpstr>
      <vt:lpstr>1_2015SE</vt:lpstr>
      <vt:lpstr>PowerPoint 演示文稿</vt:lpstr>
      <vt:lpstr>引言</vt:lpstr>
      <vt:lpstr>需求分析之前的活动</vt:lpstr>
      <vt:lpstr>需求的定义</vt:lpstr>
      <vt:lpstr>需求理解过程</vt:lpstr>
      <vt:lpstr>需求分析的必要性</vt:lpstr>
      <vt:lpstr>需求分析的对象、任务和目标</vt:lpstr>
      <vt:lpstr>需求分析的原则</vt:lpstr>
      <vt:lpstr>数据、功能及行为建模</vt:lpstr>
      <vt:lpstr>需求工程</vt:lpstr>
      <vt:lpstr>需求获取</vt:lpstr>
      <vt:lpstr>需求获取流程</vt:lpstr>
      <vt:lpstr>需求获取的准备</vt:lpstr>
      <vt:lpstr>需求获取的记录</vt:lpstr>
      <vt:lpstr>撰写用户需求说明书</vt:lpstr>
      <vt:lpstr>用户需求说明书与 软件需求规格说明书的区别</vt:lpstr>
      <vt:lpstr>需求类别</vt:lpstr>
      <vt:lpstr>其他需求类别</vt:lpstr>
      <vt:lpstr>需求的分析与综合</vt:lpstr>
      <vt:lpstr>需求的定义</vt:lpstr>
      <vt:lpstr>需求建模</vt:lpstr>
      <vt:lpstr>编制需求分析文档</vt:lpstr>
      <vt:lpstr>需求确认和评审</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软件工程模型与方法  Models &amp; Methods of SE</dc:title>
  <dc:creator>lapherdad</dc:creator>
  <cp:lastModifiedBy>pirenjie</cp:lastModifiedBy>
  <cp:revision>46</cp:revision>
  <dcterms:modified xsi:type="dcterms:W3CDTF">2019-08-28T00:51:14Z</dcterms:modified>
</cp:coreProperties>
</file>