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58"/>
  </p:notesMasterIdLst>
  <p:handoutMasterIdLst>
    <p:handoutMasterId r:id="rId59"/>
  </p:handoutMasterIdLst>
  <p:sldIdLst>
    <p:sldId id="457" r:id="rId2"/>
    <p:sldId id="260" r:id="rId3"/>
    <p:sldId id="326" r:id="rId4"/>
    <p:sldId id="327" r:id="rId5"/>
    <p:sldId id="462" r:id="rId6"/>
    <p:sldId id="328" r:id="rId7"/>
    <p:sldId id="329" r:id="rId8"/>
    <p:sldId id="330" r:id="rId9"/>
    <p:sldId id="331" r:id="rId10"/>
    <p:sldId id="332" r:id="rId11"/>
    <p:sldId id="333" r:id="rId12"/>
    <p:sldId id="334" r:id="rId13"/>
    <p:sldId id="463" r:id="rId14"/>
    <p:sldId id="335" r:id="rId15"/>
    <p:sldId id="449" r:id="rId16"/>
    <p:sldId id="423" r:id="rId17"/>
    <p:sldId id="424" r:id="rId18"/>
    <p:sldId id="450" r:id="rId19"/>
    <p:sldId id="451" r:id="rId20"/>
    <p:sldId id="452" r:id="rId21"/>
    <p:sldId id="453" r:id="rId22"/>
    <p:sldId id="454" r:id="rId23"/>
    <p:sldId id="455" r:id="rId24"/>
    <p:sldId id="456" r:id="rId25"/>
    <p:sldId id="425" r:id="rId26"/>
    <p:sldId id="426" r:id="rId27"/>
    <p:sldId id="427" r:id="rId28"/>
    <p:sldId id="428" r:id="rId29"/>
    <p:sldId id="430" r:id="rId30"/>
    <p:sldId id="431" r:id="rId31"/>
    <p:sldId id="432" r:id="rId32"/>
    <p:sldId id="433" r:id="rId33"/>
    <p:sldId id="434" r:id="rId34"/>
    <p:sldId id="435" r:id="rId35"/>
    <p:sldId id="436" r:id="rId36"/>
    <p:sldId id="437" r:id="rId37"/>
    <p:sldId id="438" r:id="rId38"/>
    <p:sldId id="458" r:id="rId39"/>
    <p:sldId id="459" r:id="rId40"/>
    <p:sldId id="337" r:id="rId41"/>
    <p:sldId id="338" r:id="rId42"/>
    <p:sldId id="339" r:id="rId43"/>
    <p:sldId id="340" r:id="rId44"/>
    <p:sldId id="341" r:id="rId45"/>
    <p:sldId id="342" r:id="rId46"/>
    <p:sldId id="343" r:id="rId47"/>
    <p:sldId id="344" r:id="rId48"/>
    <p:sldId id="345" r:id="rId49"/>
    <p:sldId id="346" r:id="rId50"/>
    <p:sldId id="460" r:id="rId51"/>
    <p:sldId id="265" r:id="rId52"/>
    <p:sldId id="320" r:id="rId53"/>
    <p:sldId id="420" r:id="rId54"/>
    <p:sldId id="421" r:id="rId55"/>
    <p:sldId id="422" r:id="rId56"/>
    <p:sldId id="461" r:id="rId57"/>
  </p:sldIdLst>
  <p:sldSz cx="12192000" cy="6858000"/>
  <p:notesSz cx="6858000" cy="9144000"/>
  <p:defaultTextStyle>
    <a:defPPr>
      <a:defRPr lang="zh-CN"/>
    </a:defPPr>
    <a:lvl1pPr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0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p:cViewPr varScale="1">
        <p:scale>
          <a:sx n="109" d="100"/>
          <a:sy n="109" d="100"/>
        </p:scale>
        <p:origin x="702" y="96"/>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335A8F7C-DD5B-48E3-AAA2-3F36467D71A9}" type="slidenum">
              <a:rPr lang="en-US" altLang="zh-CN"/>
              <a:pPr/>
              <a:t>‹#›</a:t>
            </a:fld>
            <a:endParaRPr lang="en-US" altLang="zh-CN"/>
          </a:p>
        </p:txBody>
      </p:sp>
    </p:spTree>
    <p:extLst>
      <p:ext uri="{BB962C8B-B14F-4D97-AF65-F5344CB8AC3E}">
        <p14:creationId xmlns:p14="http://schemas.microsoft.com/office/powerpoint/2010/main" val="1926383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latin typeface="Arial" charset="0"/>
                <a:ea typeface="宋体" pitchFamily="2" charset="-122"/>
              </a:defRPr>
            </a:lvl1pPr>
          </a:lstStyle>
          <a:p>
            <a:pPr>
              <a:defRPr/>
            </a:pPr>
            <a:endParaRPr lang="en-US" altLang="zh-CN"/>
          </a:p>
        </p:txBody>
      </p:sp>
      <p:sp>
        <p:nvSpPr>
          <p:cNvPr id="1024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26AC9295-AD7A-4408-BD5B-C1A9FF526276}" type="slidenum">
              <a:rPr lang="en-US" altLang="zh-CN"/>
              <a:pPr/>
              <a:t>‹#›</a:t>
            </a:fld>
            <a:endParaRPr lang="en-US" altLang="zh-CN"/>
          </a:p>
        </p:txBody>
      </p:sp>
    </p:spTree>
    <p:extLst>
      <p:ext uri="{BB962C8B-B14F-4D97-AF65-F5344CB8AC3E}">
        <p14:creationId xmlns:p14="http://schemas.microsoft.com/office/powerpoint/2010/main" val="20444933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63796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4703AA3E-0EB1-4953-884D-18A811910B74}" type="slidenum">
              <a:rPr lang="en-US" altLang="zh-CN" sz="1200">
                <a:ea typeface="宋体" panose="02010600030101010101" pitchFamily="2" charset="-122"/>
              </a:rPr>
              <a:pPr/>
              <a:t>20</a:t>
            </a:fld>
            <a:endParaRPr lang="en-US" altLang="zh-CN" sz="1200">
              <a:ea typeface="宋体" panose="02010600030101010101" pitchFamily="2" charset="-122"/>
            </a:endParaRPr>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这种方法的缺点是自然语言的不精确性，不同的名词短语可能代表同一个概念类或属性，其中可能会有歧义。所以，推荐上述两种方法一起使用。</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414302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EA46E71C-6AC3-4342-83D0-D517A1EF59B6}" type="slidenum">
              <a:rPr lang="en-US" altLang="zh-CN" sz="1200">
                <a:ea typeface="宋体" panose="02010600030101010101" pitchFamily="2" charset="-122"/>
              </a:rPr>
              <a:pPr/>
              <a:t>21</a:t>
            </a:fld>
            <a:endParaRPr lang="en-US" altLang="zh-CN" sz="1200">
              <a:ea typeface="宋体" panose="02010600030101010101" pitchFamily="2" charset="-122"/>
            </a:endParaRPr>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这种方法的缺点是自然语言的不精确性，不同的名词短语可能代表同一个概念类或属性，其中可能会有歧义。所以，推荐上述两种方法一起使用。</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374689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C4E4F5D3-70FE-4A1F-8D26-90F097CCB5FC}" type="slidenum">
              <a:rPr lang="en-US" altLang="zh-CN" sz="1200">
                <a:ea typeface="宋体" panose="02010600030101010101" pitchFamily="2" charset="-122"/>
              </a:rPr>
              <a:pPr/>
              <a:t>22</a:t>
            </a:fld>
            <a:endParaRPr lang="en-US" altLang="zh-CN" sz="1200">
              <a:ea typeface="宋体" panose="02010600030101010101" pitchFamily="2" charset="-122"/>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根据“需要知道型”原则获取最小集合的关联，然后利用“只需理解型”关联增强对领域中关键概念的理解。</a:t>
            </a:r>
          </a:p>
        </p:txBody>
      </p:sp>
    </p:spTree>
    <p:extLst>
      <p:ext uri="{BB962C8B-B14F-4D97-AF65-F5344CB8AC3E}">
        <p14:creationId xmlns:p14="http://schemas.microsoft.com/office/powerpoint/2010/main" val="286978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fld id="{871BC9BF-E676-4B2C-9E45-2861618E56B9}" type="slidenum">
              <a:rPr lang="en-US" altLang="zh-CN" sz="1200">
                <a:ea typeface="宋体" panose="02010600030101010101" pitchFamily="2" charset="-122"/>
              </a:rPr>
              <a:pPr/>
              <a:t>25</a:t>
            </a:fld>
            <a:endParaRPr lang="en-US" altLang="zh-CN" sz="1200">
              <a:ea typeface="宋体" panose="02010600030101010101" pitchFamily="2" charset="-122"/>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属性名和类型名必须要有，其它部分可根据需要可有可无。 </a:t>
            </a:r>
          </a:p>
        </p:txBody>
      </p:sp>
    </p:spTree>
    <p:extLst>
      <p:ext uri="{BB962C8B-B14F-4D97-AF65-F5344CB8AC3E}">
        <p14:creationId xmlns:p14="http://schemas.microsoft.com/office/powerpoint/2010/main" val="173392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AC9295-AD7A-4408-BD5B-C1A9FF526276}" type="slidenum">
              <a:rPr lang="en-US" altLang="zh-CN" smtClean="0"/>
              <a:pPr/>
              <a:t>51</a:t>
            </a:fld>
            <a:endParaRPr lang="en-US" altLang="zh-CN"/>
          </a:p>
        </p:txBody>
      </p:sp>
    </p:spTree>
    <p:extLst>
      <p:ext uri="{BB962C8B-B14F-4D97-AF65-F5344CB8AC3E}">
        <p14:creationId xmlns:p14="http://schemas.microsoft.com/office/powerpoint/2010/main" val="204821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7D0DD016-A2FD-4897-84DB-14D1F2195E11}" type="datetime1">
              <a:rPr lang="zh-CN" altLang="en-US" smtClean="0"/>
              <a:t>2019/8/29</a:t>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GB" altLang="en-US" smtClean="0"/>
              <a:t>© 2014-2018  BUPT TSEG</a:t>
            </a:r>
            <a:endParaRPr lang="en-US" altLang="zh-CN"/>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pPr/>
              <a:t>‹#›</a:t>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63008618"/>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83501" y="142153"/>
            <a:ext cx="10334625" cy="645258"/>
          </a:xfrm>
        </p:spPr>
        <p:txBody>
          <a:bodyPr>
            <a:normAutofit/>
          </a:bodyPr>
          <a:lstStyle>
            <a:lvl1pPr algn="r">
              <a:defRPr sz="32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000" y="1188000"/>
            <a:ext cx="11160000" cy="4980840"/>
          </a:xfrm>
        </p:spPr>
        <p:txBody>
          <a:bodyPr/>
          <a:lstStyle>
            <a:lvl1pPr marL="230400" indent="-230400">
              <a:lnSpc>
                <a:spcPct val="100000"/>
              </a:lnSpc>
              <a:spcBef>
                <a:spcPts val="1000"/>
              </a:spcBef>
              <a:spcAft>
                <a:spcPts val="600"/>
              </a:spcAft>
              <a:defRPr baseline="0">
                <a:solidFill>
                  <a:schemeClr val="bg1"/>
                </a:solidFill>
                <a:latin typeface="微软雅黑" panose="020B0503020204020204" pitchFamily="34" charset="-122"/>
                <a:ea typeface="微软雅黑" panose="020B0503020204020204" pitchFamily="34" charset="-122"/>
              </a:defRPr>
            </a:lvl1pPr>
            <a:lvl2pPr marL="687600" indent="-230400">
              <a:lnSpc>
                <a:spcPct val="100000"/>
              </a:lnSpc>
              <a:spcBef>
                <a:spcPts val="500"/>
              </a:spcBef>
              <a:spcAft>
                <a:spcPts val="600"/>
              </a:spcAft>
              <a:defRPr baseline="0">
                <a:solidFill>
                  <a:schemeClr val="bg1"/>
                </a:solidFill>
                <a:latin typeface="微软雅黑" panose="020B0503020204020204" pitchFamily="34" charset="-122"/>
                <a:ea typeface="微软雅黑" panose="020B0503020204020204" pitchFamily="34" charset="-122"/>
              </a:defRPr>
            </a:lvl2pPr>
            <a:lvl3pPr marL="1144800" indent="-230400">
              <a:lnSpc>
                <a:spcPct val="100000"/>
              </a:lnSpc>
              <a:spcBef>
                <a:spcPts val="500"/>
              </a:spcBef>
              <a:spcAft>
                <a:spcPts val="600"/>
              </a:spcAft>
              <a:defRPr baseline="0">
                <a:solidFill>
                  <a:schemeClr val="bg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10"/>
          </p:nvPr>
        </p:nvSpPr>
        <p:spPr>
          <a:xfrm>
            <a:off x="1019175" y="6356353"/>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EC1AA1E8-9D7C-424B-B8AC-A6CDA4BD12E4}" type="datetime1">
              <a:rPr lang="zh-CN" altLang="en-US" smtClean="0"/>
              <a:t>2019/8/29</a:t>
            </a:fld>
            <a:endParaRPr lang="zh-CN" altLang="en-US" dirty="0"/>
          </a:p>
        </p:txBody>
      </p:sp>
      <p:sp>
        <p:nvSpPr>
          <p:cNvPr id="5" name="页脚占位符 4"/>
          <p:cNvSpPr>
            <a:spLocks noGrp="1"/>
          </p:cNvSpPr>
          <p:nvPr>
            <p:ph type="ftr" sz="quarter" idx="11"/>
          </p:nvPr>
        </p:nvSpPr>
        <p:spPr>
          <a:xfrm>
            <a:off x="4129087" y="6356353"/>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pPr>
              <a:defRPr/>
            </a:pPr>
            <a:r>
              <a:rPr lang="en-GB" altLang="en-US" smtClean="0"/>
              <a:t>© 2014-2018  BUPT TSEG</a:t>
            </a:r>
            <a:endParaRPr lang="zh-CN" altLang="en-US"/>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pPr/>
              <a:t>‹#›</a:t>
            </a:fld>
            <a:endParaRPr lang="zh-CN" altLang="en-US" dirty="0"/>
          </a:p>
        </p:txBody>
      </p:sp>
      <p:sp>
        <p:nvSpPr>
          <p:cNvPr id="7" name="文本框 6"/>
          <p:cNvSpPr txBox="1"/>
          <p:nvPr/>
        </p:nvSpPr>
        <p:spPr>
          <a:xfrm>
            <a:off x="1" y="44624"/>
            <a:ext cx="1391476" cy="525144"/>
          </a:xfrm>
          <a:prstGeom prst="rect">
            <a:avLst/>
          </a:prstGeom>
          <a:noFill/>
        </p:spPr>
        <p:txBody>
          <a:bodyPr wrap="square" rtlCol="0">
            <a:spAutoFit/>
          </a:bodyPr>
          <a:lstStyle/>
          <a:p>
            <a:pPr algn="l"/>
            <a:r>
              <a:rPr lang="en-US" altLang="zh-CN" sz="1800" dirty="0" smtClean="0">
                <a:solidFill>
                  <a:schemeClr val="bg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bg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bg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bg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3641215317"/>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36B65A-D005-4ED4-BBC3-8BD7D34EC9AF}" type="datetime1">
              <a:rPr lang="zh-CN" altLang="en-US" smtClean="0"/>
              <a:t>2019/8/29</a:t>
            </a:fld>
            <a:endParaRPr lang="zh-CN" altLang="en-US"/>
          </a:p>
        </p:txBody>
      </p:sp>
      <p:sp>
        <p:nvSpPr>
          <p:cNvPr id="6" name="页脚占位符 5"/>
          <p:cNvSpPr>
            <a:spLocks noGrp="1"/>
          </p:cNvSpPr>
          <p:nvPr>
            <p:ph type="ftr" sz="quarter" idx="11"/>
          </p:nvPr>
        </p:nvSpPr>
        <p:spPr/>
        <p:txBody>
          <a:bodyPr/>
          <a:lstStyle/>
          <a:p>
            <a:pPr>
              <a:defRPr/>
            </a:pPr>
            <a:r>
              <a:rPr lang="en-GB" altLang="en-US" smtClean="0"/>
              <a:t>© 2014-2018  BUPT TSEG</a:t>
            </a:r>
            <a:endParaRPr lang="zh-CN" altLang="en-US"/>
          </a:p>
        </p:txBody>
      </p:sp>
      <p:sp>
        <p:nvSpPr>
          <p:cNvPr id="7" name="灯片编号占位符 6"/>
          <p:cNvSpPr>
            <a:spLocks noGrp="1"/>
          </p:cNvSpPr>
          <p:nvPr>
            <p:ph type="sldNum" sz="quarter" idx="12"/>
          </p:nvPr>
        </p:nvSpPr>
        <p:spPr/>
        <p:txBody>
          <a:body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1306497258"/>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798FA98-60F2-4D52-85D0-0B459AC1CD80}" type="datetime1">
              <a:rPr lang="zh-CN" altLang="en-US" smtClean="0"/>
              <a:t>2019/8/29</a:t>
            </a:fld>
            <a:endParaRPr lang="zh-CN" altLang="en-US"/>
          </a:p>
        </p:txBody>
      </p:sp>
      <p:sp>
        <p:nvSpPr>
          <p:cNvPr id="8" name="页脚占位符 7"/>
          <p:cNvSpPr>
            <a:spLocks noGrp="1"/>
          </p:cNvSpPr>
          <p:nvPr>
            <p:ph type="ftr" sz="quarter" idx="11"/>
          </p:nvPr>
        </p:nvSpPr>
        <p:spPr/>
        <p:txBody>
          <a:bodyPr/>
          <a:lstStyle/>
          <a:p>
            <a:pPr>
              <a:defRPr/>
            </a:pPr>
            <a:r>
              <a:rPr lang="en-GB" altLang="en-US" smtClean="0"/>
              <a:t>© 2014-2018  BUPT TSEG</a:t>
            </a:r>
            <a:endParaRPr lang="zh-CN" altLang="en-US"/>
          </a:p>
        </p:txBody>
      </p:sp>
      <p:sp>
        <p:nvSpPr>
          <p:cNvPr id="9" name="灯片编号占位符 8"/>
          <p:cNvSpPr>
            <a:spLocks noGrp="1"/>
          </p:cNvSpPr>
          <p:nvPr>
            <p:ph type="sldNum" sz="quarter" idx="12"/>
          </p:nvPr>
        </p:nvSpPr>
        <p:spPr/>
        <p:txBody>
          <a:body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352334999"/>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26886" y="0"/>
            <a:ext cx="8697383" cy="9096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3600" y="1409700"/>
            <a:ext cx="11125200" cy="4856163"/>
          </a:xfrm>
        </p:spPr>
        <p:txBody>
          <a:bodyPr/>
          <a:lstStyle/>
          <a:p>
            <a:pPr lvl="0"/>
            <a:endParaRPr lang="zh-CN" alt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r>
              <a:rPr lang="en-GB" altLang="en-US" smtClean="0"/>
              <a:t>© 2014-2018  BUPT TSEG</a:t>
            </a:r>
            <a:endParaRPr lang="zh-CN" altLang="en-US"/>
          </a:p>
        </p:txBody>
      </p:sp>
    </p:spTree>
    <p:extLst>
      <p:ext uri="{BB962C8B-B14F-4D97-AF65-F5344CB8AC3E}">
        <p14:creationId xmlns:p14="http://schemas.microsoft.com/office/powerpoint/2010/main" val="136126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r>
              <a:rPr lang="en-GB" altLang="en-US" smtClean="0"/>
              <a:t>© 2014-2018  BUPT TSEG</a:t>
            </a:r>
            <a:endParaRPr lang="zh-CN" altLang="en-US"/>
          </a:p>
        </p:txBody>
      </p:sp>
    </p:spTree>
    <p:extLst>
      <p:ext uri="{BB962C8B-B14F-4D97-AF65-F5344CB8AC3E}">
        <p14:creationId xmlns:p14="http://schemas.microsoft.com/office/powerpoint/2010/main" val="139589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26886" y="0"/>
            <a:ext cx="8697383" cy="9096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63600" y="1409700"/>
            <a:ext cx="5461000" cy="4856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27800" y="1409700"/>
            <a:ext cx="5461000" cy="4856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r>
              <a:rPr lang="en-GB" altLang="en-US" smtClean="0"/>
              <a:t>© 2014-2018  BUPT TSEG</a:t>
            </a:r>
            <a:endParaRPr lang="zh-CN" altLang="en-US"/>
          </a:p>
        </p:txBody>
      </p:sp>
    </p:spTree>
    <p:extLst>
      <p:ext uri="{BB962C8B-B14F-4D97-AF65-F5344CB8AC3E}">
        <p14:creationId xmlns:p14="http://schemas.microsoft.com/office/powerpoint/2010/main" val="26427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F001E572-FABF-468E-90CB-9DE2B2402BFC}" type="datetime1">
              <a:rPr lang="zh-CN" altLang="en-US" smtClean="0"/>
              <a:t>2019/8/29</a:t>
            </a:fld>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smtClean="0"/>
              <a:t>© 2014-2018  BUPT TSEG</a:t>
            </a:r>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67224949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00110"/>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面向对象需求分析方法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708696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UML</a:t>
            </a:r>
            <a:r>
              <a:rPr lang="zh-CN" altLang="en-US" smtClean="0"/>
              <a:t>的</a:t>
            </a:r>
            <a:r>
              <a:rPr lang="en-US" altLang="zh-CN" smtClean="0"/>
              <a:t>4+1</a:t>
            </a:r>
            <a:r>
              <a:rPr lang="zh-CN" altLang="en-US" smtClean="0"/>
              <a:t>视图</a:t>
            </a:r>
          </a:p>
        </p:txBody>
      </p:sp>
      <p:sp>
        <p:nvSpPr>
          <p:cNvPr id="12291" name="内容占位符 2"/>
          <p:cNvSpPr>
            <a:spLocks noGrp="1"/>
          </p:cNvSpPr>
          <p:nvPr>
            <p:ph idx="1"/>
          </p:nvPr>
        </p:nvSpPr>
        <p:spPr/>
        <p:txBody>
          <a:bodyPr/>
          <a:lstStyle/>
          <a:p>
            <a:r>
              <a:rPr lang="en-US" altLang="zh-CN" sz="2800"/>
              <a:t>UML </a:t>
            </a:r>
            <a:r>
              <a:rPr lang="zh-CN" altLang="en-US" sz="2800"/>
              <a:t>用模型来描述系统的结构</a:t>
            </a:r>
            <a:r>
              <a:rPr lang="zh-CN" altLang="en-US" sz="2000"/>
              <a:t>（静态特征）</a:t>
            </a:r>
            <a:r>
              <a:rPr lang="zh-CN" altLang="en-US" sz="2800"/>
              <a:t>以及行为</a:t>
            </a:r>
            <a:r>
              <a:rPr lang="zh-CN" altLang="en-US" sz="2000"/>
              <a:t>（动态特征）</a:t>
            </a:r>
            <a:r>
              <a:rPr lang="zh-CN" altLang="en-US" sz="2800"/>
              <a:t>。从不同的视角为系统的架构建模，形成系统的不同视图</a:t>
            </a:r>
            <a:r>
              <a:rPr lang="zh-CN" altLang="en-US" sz="2000"/>
              <a:t>（</a:t>
            </a:r>
            <a:r>
              <a:rPr lang="en-US" altLang="zh-CN" sz="2000"/>
              <a:t>view</a:t>
            </a:r>
            <a:r>
              <a:rPr lang="zh-CN" altLang="en-US" sz="2000"/>
              <a:t>）</a:t>
            </a:r>
            <a:r>
              <a:rPr lang="zh-CN" altLang="en-US" sz="2800"/>
              <a:t>， 称为</a:t>
            </a:r>
            <a:r>
              <a:rPr lang="en-US" altLang="zh-CN" sz="2800"/>
              <a:t>4+1</a:t>
            </a:r>
            <a:r>
              <a:rPr lang="zh-CN" altLang="en-US" sz="2800"/>
              <a:t>视图</a:t>
            </a:r>
          </a:p>
          <a:p>
            <a:endParaRPr lang="zh-CN" altLang="en-US" smtClean="0"/>
          </a:p>
        </p:txBody>
      </p:sp>
      <p:grpSp>
        <p:nvGrpSpPr>
          <p:cNvPr id="12293" name="Group 4"/>
          <p:cNvGrpSpPr>
            <a:grpSpLocks/>
          </p:cNvGrpSpPr>
          <p:nvPr/>
        </p:nvGrpSpPr>
        <p:grpSpPr bwMode="auto">
          <a:xfrm>
            <a:off x="2351584" y="2492896"/>
            <a:ext cx="6862266" cy="3204642"/>
            <a:chOff x="703" y="1661"/>
            <a:chExt cx="3855" cy="1701"/>
          </a:xfrm>
        </p:grpSpPr>
        <p:sp>
          <p:nvSpPr>
            <p:cNvPr id="12294" name="Rectangle 5"/>
            <p:cNvSpPr>
              <a:spLocks noChangeArrowheads="1"/>
            </p:cNvSpPr>
            <p:nvPr/>
          </p:nvSpPr>
          <p:spPr bwMode="auto">
            <a:xfrm>
              <a:off x="703" y="1661"/>
              <a:ext cx="1678" cy="635"/>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逻辑视图</a:t>
              </a:r>
            </a:p>
            <a:p>
              <a:pPr algn="ctr" eaLnBrk="1" hangingPunct="1">
                <a:lnSpc>
                  <a:spcPct val="100000"/>
                </a:lnSpc>
              </a:pPr>
              <a:r>
                <a:rPr lang="en-US" altLang="zh-CN" sz="1800" b="1">
                  <a:ea typeface="宋体" panose="02010600030101010101" pitchFamily="2" charset="-122"/>
                </a:rPr>
                <a:t>Logic view</a:t>
              </a:r>
            </a:p>
          </p:txBody>
        </p:sp>
        <p:sp>
          <p:nvSpPr>
            <p:cNvPr id="12295" name="Rectangle 6"/>
            <p:cNvSpPr>
              <a:spLocks noChangeArrowheads="1"/>
            </p:cNvSpPr>
            <p:nvPr/>
          </p:nvSpPr>
          <p:spPr bwMode="auto">
            <a:xfrm>
              <a:off x="2835" y="1661"/>
              <a:ext cx="1723" cy="635"/>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实现视图</a:t>
              </a:r>
            </a:p>
            <a:p>
              <a:pPr algn="ctr" eaLnBrk="1" hangingPunct="1">
                <a:lnSpc>
                  <a:spcPct val="100000"/>
                </a:lnSpc>
              </a:pPr>
              <a:r>
                <a:rPr lang="en-US" altLang="zh-CN" sz="1800" b="1">
                  <a:ea typeface="宋体" panose="02010600030101010101" pitchFamily="2" charset="-122"/>
                </a:rPr>
                <a:t>Component view</a:t>
              </a:r>
            </a:p>
          </p:txBody>
        </p:sp>
        <p:sp>
          <p:nvSpPr>
            <p:cNvPr id="12296" name="Rectangle 7"/>
            <p:cNvSpPr>
              <a:spLocks noChangeArrowheads="1"/>
            </p:cNvSpPr>
            <p:nvPr/>
          </p:nvSpPr>
          <p:spPr bwMode="auto">
            <a:xfrm>
              <a:off x="703" y="2727"/>
              <a:ext cx="1678" cy="635"/>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进程视图</a:t>
              </a:r>
            </a:p>
            <a:p>
              <a:pPr algn="ctr" eaLnBrk="1" hangingPunct="1">
                <a:lnSpc>
                  <a:spcPct val="100000"/>
                </a:lnSpc>
              </a:pPr>
              <a:r>
                <a:rPr lang="en-US" altLang="zh-CN" sz="1800" b="1">
                  <a:ea typeface="宋体" panose="02010600030101010101" pitchFamily="2" charset="-122"/>
                </a:rPr>
                <a:t>Process view</a:t>
              </a:r>
            </a:p>
          </p:txBody>
        </p:sp>
        <p:sp>
          <p:nvSpPr>
            <p:cNvPr id="12297" name="Rectangle 8"/>
            <p:cNvSpPr>
              <a:spLocks noChangeArrowheads="1"/>
            </p:cNvSpPr>
            <p:nvPr/>
          </p:nvSpPr>
          <p:spPr bwMode="auto">
            <a:xfrm>
              <a:off x="2857" y="2727"/>
              <a:ext cx="1678" cy="635"/>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a:ea typeface="黑体" panose="02010609060101010101" pitchFamily="49" charset="-122"/>
                </a:rPr>
                <a:t>部署视图</a:t>
              </a:r>
            </a:p>
            <a:p>
              <a:pPr algn="ctr" eaLnBrk="1" hangingPunct="1">
                <a:lnSpc>
                  <a:spcPct val="100000"/>
                </a:lnSpc>
              </a:pPr>
              <a:r>
                <a:rPr lang="en-US" altLang="zh-CN" sz="1800" b="1">
                  <a:ea typeface="宋体" panose="02010600030101010101" pitchFamily="2" charset="-122"/>
                </a:rPr>
                <a:t>Deployment view</a:t>
              </a:r>
            </a:p>
          </p:txBody>
        </p:sp>
        <p:sp>
          <p:nvSpPr>
            <p:cNvPr id="12298" name="Oval 9"/>
            <p:cNvSpPr>
              <a:spLocks noChangeArrowheads="1"/>
            </p:cNvSpPr>
            <p:nvPr/>
          </p:nvSpPr>
          <p:spPr bwMode="auto">
            <a:xfrm>
              <a:off x="1927" y="2160"/>
              <a:ext cx="1316" cy="771"/>
            </a:xfrm>
            <a:prstGeom prst="ellipse">
              <a:avLst/>
            </a:prstGeom>
            <a:solidFill>
              <a:srgbClr val="FFCC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lang="zh-CN" altLang="en-US" b="1">
                  <a:ea typeface="黑体" panose="02010609060101010101" pitchFamily="49" charset="-122"/>
                </a:rPr>
                <a:t>用例视图</a:t>
              </a:r>
            </a:p>
            <a:p>
              <a:pPr algn="ctr" eaLnBrk="1" hangingPunct="1">
                <a:lnSpc>
                  <a:spcPct val="100000"/>
                </a:lnSpc>
              </a:pPr>
              <a:r>
                <a:rPr lang="en-US" altLang="zh-CN" sz="1800" b="1">
                  <a:ea typeface="宋体" panose="02010600030101010101" pitchFamily="2" charset="-122"/>
                </a:rPr>
                <a:t>Use case view</a:t>
              </a:r>
            </a:p>
          </p:txBody>
        </p:sp>
      </p:gr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UML 4+1</a:t>
            </a:r>
            <a:r>
              <a:rPr lang="zh-CN" altLang="en-US" smtClean="0"/>
              <a:t>视图的作用</a:t>
            </a:r>
          </a:p>
        </p:txBody>
      </p:sp>
      <p:sp>
        <p:nvSpPr>
          <p:cNvPr id="13315" name="内容占位符 2"/>
          <p:cNvSpPr>
            <a:spLocks noGrp="1"/>
          </p:cNvSpPr>
          <p:nvPr>
            <p:ph idx="1"/>
          </p:nvPr>
        </p:nvSpPr>
        <p:spPr/>
        <p:txBody>
          <a:bodyPr>
            <a:normAutofit/>
          </a:bodyPr>
          <a:lstStyle/>
          <a:p>
            <a:pPr>
              <a:lnSpc>
                <a:spcPct val="100000"/>
              </a:lnSpc>
              <a:spcBef>
                <a:spcPct val="30000"/>
              </a:spcBef>
            </a:pPr>
            <a:r>
              <a:rPr lang="zh-CN" altLang="en-US" sz="2400" dirty="0">
                <a:solidFill>
                  <a:srgbClr val="FFFF00"/>
                </a:solidFill>
              </a:rPr>
              <a:t>用例视图</a:t>
            </a:r>
            <a:r>
              <a:rPr lang="zh-CN" altLang="en-US" sz="2400" dirty="0"/>
              <a:t>：强调从用户的角度看到的或需要的系统功能，这种视图也叫做用户模型视图（</a:t>
            </a:r>
            <a:r>
              <a:rPr lang="en-US" altLang="zh-CN" sz="2400" dirty="0"/>
              <a:t>user model view</a:t>
            </a:r>
            <a:r>
              <a:rPr lang="zh-CN" altLang="en-US" sz="2400" dirty="0"/>
              <a:t>） 或场景视图（</a:t>
            </a:r>
            <a:r>
              <a:rPr lang="en-US" altLang="zh-CN" sz="2400" dirty="0"/>
              <a:t>scenario view</a:t>
            </a:r>
            <a:r>
              <a:rPr lang="zh-CN" altLang="en-US" sz="2400" dirty="0"/>
              <a:t>）；</a:t>
            </a:r>
          </a:p>
          <a:p>
            <a:pPr>
              <a:lnSpc>
                <a:spcPct val="100000"/>
              </a:lnSpc>
              <a:spcBef>
                <a:spcPct val="30000"/>
              </a:spcBef>
            </a:pPr>
            <a:r>
              <a:rPr lang="zh-CN" altLang="en-US" sz="2400" dirty="0">
                <a:solidFill>
                  <a:srgbClr val="FFFF00"/>
                </a:solidFill>
              </a:rPr>
              <a:t>逻辑视图</a:t>
            </a:r>
            <a:r>
              <a:rPr lang="zh-CN" altLang="en-US" sz="2400" dirty="0"/>
              <a:t>： 展现系统的静态或结构组成及特征，也称为结构模型视图（</a:t>
            </a:r>
            <a:r>
              <a:rPr lang="en-US" altLang="zh-CN" sz="2400" dirty="0"/>
              <a:t>structural model view</a:t>
            </a:r>
            <a:r>
              <a:rPr lang="zh-CN" altLang="en-US" sz="2400" dirty="0"/>
              <a:t>） 或静态视图（</a:t>
            </a:r>
            <a:r>
              <a:rPr lang="en-US" altLang="zh-CN" sz="2400" dirty="0"/>
              <a:t>static view</a:t>
            </a:r>
            <a:r>
              <a:rPr lang="zh-CN" altLang="en-US" sz="2400" dirty="0"/>
              <a:t>）；</a:t>
            </a:r>
          </a:p>
          <a:p>
            <a:pPr>
              <a:lnSpc>
                <a:spcPct val="100000"/>
              </a:lnSpc>
              <a:spcBef>
                <a:spcPct val="30000"/>
              </a:spcBef>
            </a:pPr>
            <a:r>
              <a:rPr lang="zh-CN" altLang="en-US" sz="2400" dirty="0">
                <a:solidFill>
                  <a:srgbClr val="FFC000"/>
                </a:solidFill>
              </a:rPr>
              <a:t>进程</a:t>
            </a:r>
            <a:r>
              <a:rPr lang="zh-CN" altLang="en-US" sz="2400" dirty="0" smtClean="0">
                <a:solidFill>
                  <a:srgbClr val="FFC000"/>
                </a:solidFill>
              </a:rPr>
              <a:t>视图</a:t>
            </a:r>
            <a:r>
              <a:rPr lang="zh-CN" altLang="en-US" sz="2400" dirty="0"/>
              <a:t>：描述设计的并发和同步等特性，关注系统非功能性需求，也称为行为模型视图（</a:t>
            </a:r>
            <a:r>
              <a:rPr lang="en-US" altLang="zh-CN" sz="2400" dirty="0"/>
              <a:t>behavioral model view</a:t>
            </a:r>
            <a:r>
              <a:rPr lang="zh-CN" altLang="en-US" sz="2400" dirty="0"/>
              <a:t>）、过程视图（</a:t>
            </a:r>
            <a:r>
              <a:rPr lang="en-US" altLang="zh-CN" sz="2400" dirty="0"/>
              <a:t>process view</a:t>
            </a:r>
            <a:r>
              <a:rPr lang="zh-CN" altLang="en-US" sz="2400" dirty="0"/>
              <a:t>）、 协作视图（</a:t>
            </a:r>
            <a:r>
              <a:rPr lang="en-US" altLang="zh-CN" sz="2400" dirty="0"/>
              <a:t>collaborative view</a:t>
            </a:r>
            <a:r>
              <a:rPr lang="zh-CN" altLang="en-US" sz="2400" dirty="0"/>
              <a:t>）和动态视图（</a:t>
            </a:r>
            <a:r>
              <a:rPr lang="en-US" altLang="zh-CN" sz="2400" dirty="0"/>
              <a:t>dynamic view</a:t>
            </a:r>
            <a:r>
              <a:rPr lang="zh-CN" altLang="en-US" sz="2400" dirty="0"/>
              <a:t>）；</a:t>
            </a:r>
          </a:p>
          <a:p>
            <a:pPr>
              <a:lnSpc>
                <a:spcPct val="100000"/>
              </a:lnSpc>
              <a:spcBef>
                <a:spcPct val="30000"/>
              </a:spcBef>
            </a:pPr>
            <a:r>
              <a:rPr lang="zh-CN" altLang="en-US" sz="2400" dirty="0">
                <a:solidFill>
                  <a:srgbClr val="FF0000"/>
                </a:solidFill>
              </a:rPr>
              <a:t>构件视图</a:t>
            </a:r>
            <a:r>
              <a:rPr lang="zh-CN" altLang="en-US" sz="2400" dirty="0"/>
              <a:t>：关注软件代码的静态组织与管理，也称为实现模型视图（</a:t>
            </a:r>
            <a:r>
              <a:rPr lang="en-US" altLang="zh-CN" sz="2400" dirty="0"/>
              <a:t>implementation model view </a:t>
            </a:r>
            <a:r>
              <a:rPr lang="zh-CN" altLang="en-US" sz="2400" dirty="0"/>
              <a:t>）和开发视图（</a:t>
            </a:r>
            <a:r>
              <a:rPr lang="en-US" altLang="zh-CN" sz="2400" dirty="0"/>
              <a:t>development view</a:t>
            </a:r>
            <a:r>
              <a:rPr lang="zh-CN" altLang="en-US" sz="2400" dirty="0"/>
              <a:t>）；</a:t>
            </a:r>
          </a:p>
          <a:p>
            <a:pPr>
              <a:lnSpc>
                <a:spcPct val="100000"/>
              </a:lnSpc>
              <a:spcBef>
                <a:spcPct val="30000"/>
              </a:spcBef>
            </a:pPr>
            <a:r>
              <a:rPr lang="zh-CN" altLang="en-US" sz="2400" dirty="0">
                <a:solidFill>
                  <a:srgbClr val="FF0000"/>
                </a:solidFill>
              </a:rPr>
              <a:t>部署视图</a:t>
            </a:r>
            <a:r>
              <a:rPr lang="zh-CN" altLang="en-US" sz="2400" dirty="0"/>
              <a:t>：描述硬件的拓扑结构以及软件和硬件的映射问题，关注系统非功能性需求（性能、可靠性等），也称为环境模型视图或物理视图（</a:t>
            </a:r>
            <a:r>
              <a:rPr lang="en-US" altLang="zh-CN" sz="2400" dirty="0"/>
              <a:t>physical view</a:t>
            </a:r>
            <a:r>
              <a:rPr lang="zh-CN" altLang="en-US" sz="2400" dirty="0"/>
              <a:t>）；</a:t>
            </a:r>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UML</a:t>
            </a:r>
            <a:r>
              <a:rPr lang="zh-CN" altLang="en-US" smtClean="0"/>
              <a:t>的</a:t>
            </a:r>
            <a:r>
              <a:rPr lang="en-US" altLang="zh-CN" smtClean="0"/>
              <a:t>9</a:t>
            </a:r>
            <a:r>
              <a:rPr lang="zh-CN" altLang="en-US" smtClean="0"/>
              <a:t>个基本图</a:t>
            </a:r>
          </a:p>
        </p:txBody>
      </p:sp>
      <p:sp>
        <p:nvSpPr>
          <p:cNvPr id="14339" name="内容占位符 2"/>
          <p:cNvSpPr>
            <a:spLocks noGrp="1"/>
          </p:cNvSpPr>
          <p:nvPr>
            <p:ph idx="1"/>
          </p:nvPr>
        </p:nvSpPr>
        <p:spPr/>
        <p:txBody>
          <a:bodyPr>
            <a:normAutofit/>
          </a:bodyPr>
          <a:lstStyle/>
          <a:p>
            <a:pPr>
              <a:lnSpc>
                <a:spcPct val="100000"/>
              </a:lnSpc>
              <a:spcBef>
                <a:spcPct val="30000"/>
              </a:spcBef>
            </a:pPr>
            <a:r>
              <a:rPr lang="zh-CN" altLang="en-US" sz="2000" dirty="0">
                <a:solidFill>
                  <a:srgbClr val="FFFF00"/>
                </a:solidFill>
              </a:rPr>
              <a:t>用例图（</a:t>
            </a:r>
            <a:r>
              <a:rPr lang="en-US" altLang="zh-CN" sz="2000" dirty="0">
                <a:solidFill>
                  <a:srgbClr val="FFFF00"/>
                </a:solidFill>
              </a:rPr>
              <a:t>Use case diagram</a:t>
            </a:r>
            <a:r>
              <a:rPr lang="zh-CN" altLang="en-US" sz="2000" dirty="0" smtClean="0">
                <a:solidFill>
                  <a:srgbClr val="FFFF00"/>
                </a:solidFill>
              </a:rPr>
              <a:t>）：（从用户的角度）描述</a:t>
            </a:r>
            <a:r>
              <a:rPr lang="zh-CN" altLang="en-US" sz="2000" dirty="0">
                <a:solidFill>
                  <a:srgbClr val="FFFF00"/>
                </a:solidFill>
              </a:rPr>
              <a:t>系统的功能；</a:t>
            </a:r>
          </a:p>
          <a:p>
            <a:pPr>
              <a:lnSpc>
                <a:spcPct val="100000"/>
              </a:lnSpc>
              <a:spcBef>
                <a:spcPct val="30000"/>
              </a:spcBef>
            </a:pPr>
            <a:r>
              <a:rPr lang="zh-CN" altLang="en-US" sz="2000" dirty="0">
                <a:solidFill>
                  <a:srgbClr val="FFFF00"/>
                </a:solidFill>
              </a:rPr>
              <a:t>类图（</a:t>
            </a:r>
            <a:r>
              <a:rPr lang="en-US" altLang="zh-CN" sz="2000" dirty="0">
                <a:solidFill>
                  <a:srgbClr val="FFFF00"/>
                </a:solidFill>
              </a:rPr>
              <a:t>Class diagram</a:t>
            </a:r>
            <a:r>
              <a:rPr lang="zh-CN" altLang="en-US" sz="2000" dirty="0">
                <a:solidFill>
                  <a:srgbClr val="FFFF00"/>
                </a:solidFill>
              </a:rPr>
              <a:t>）：描述系统的静态结构（类及其相互关系）；</a:t>
            </a:r>
          </a:p>
          <a:p>
            <a:pPr>
              <a:lnSpc>
                <a:spcPct val="100000"/>
              </a:lnSpc>
              <a:spcBef>
                <a:spcPct val="30000"/>
              </a:spcBef>
            </a:pPr>
            <a:r>
              <a:rPr lang="zh-CN" altLang="en-US" sz="2000" dirty="0">
                <a:solidFill>
                  <a:srgbClr val="FFFF00"/>
                </a:solidFill>
              </a:rPr>
              <a:t>对象图（</a:t>
            </a:r>
            <a:r>
              <a:rPr lang="en-US" altLang="zh-CN" sz="2000" dirty="0">
                <a:solidFill>
                  <a:srgbClr val="FFFF00"/>
                </a:solidFill>
              </a:rPr>
              <a:t>Object diagram</a:t>
            </a:r>
            <a:r>
              <a:rPr lang="zh-CN" altLang="en-US" sz="2000" dirty="0">
                <a:solidFill>
                  <a:srgbClr val="FFFF00"/>
                </a:solidFill>
              </a:rPr>
              <a:t>）： 描述系统在某个时刻的静态结构（对象及其相互关系）；</a:t>
            </a:r>
            <a:endParaRPr lang="en-US" altLang="zh-CN" sz="2000" dirty="0">
              <a:solidFill>
                <a:srgbClr val="FFFF00"/>
              </a:solidFill>
            </a:endParaRPr>
          </a:p>
          <a:p>
            <a:pPr>
              <a:lnSpc>
                <a:spcPct val="100000"/>
              </a:lnSpc>
              <a:spcBef>
                <a:spcPct val="30000"/>
              </a:spcBef>
            </a:pPr>
            <a:r>
              <a:rPr lang="zh-CN" altLang="en-US" sz="2000" dirty="0">
                <a:solidFill>
                  <a:srgbClr val="FFFF00"/>
                </a:solidFill>
              </a:rPr>
              <a:t>顺序图（</a:t>
            </a:r>
            <a:r>
              <a:rPr lang="en-US" altLang="zh-CN" sz="2000" dirty="0">
                <a:solidFill>
                  <a:srgbClr val="FFFF00"/>
                </a:solidFill>
              </a:rPr>
              <a:t>Sequence diagram</a:t>
            </a:r>
            <a:r>
              <a:rPr lang="zh-CN" altLang="en-US" sz="2000" dirty="0">
                <a:solidFill>
                  <a:srgbClr val="FFFF00"/>
                </a:solidFill>
              </a:rPr>
              <a:t>）：按时间顺序描述系统元素间的交互；</a:t>
            </a:r>
          </a:p>
          <a:p>
            <a:pPr>
              <a:lnSpc>
                <a:spcPct val="100000"/>
              </a:lnSpc>
              <a:spcBef>
                <a:spcPct val="30000"/>
              </a:spcBef>
            </a:pPr>
            <a:r>
              <a:rPr lang="zh-CN" altLang="en-US" sz="2000" dirty="0">
                <a:solidFill>
                  <a:srgbClr val="FFFF00"/>
                </a:solidFill>
              </a:rPr>
              <a:t>协作图（</a:t>
            </a:r>
            <a:r>
              <a:rPr lang="en-US" altLang="zh-CN" sz="2000" dirty="0">
                <a:solidFill>
                  <a:srgbClr val="FFFF00"/>
                </a:solidFill>
              </a:rPr>
              <a:t>Collaboration diagram</a:t>
            </a:r>
            <a:r>
              <a:rPr lang="zh-CN" altLang="en-US" sz="2000" dirty="0">
                <a:solidFill>
                  <a:srgbClr val="FFFF00"/>
                </a:solidFill>
              </a:rPr>
              <a:t>）：按照时间和空间的顺序描述系统元素间的交互和它们之间的关系；</a:t>
            </a:r>
          </a:p>
          <a:p>
            <a:pPr>
              <a:lnSpc>
                <a:spcPct val="100000"/>
              </a:lnSpc>
              <a:spcBef>
                <a:spcPct val="30000"/>
              </a:spcBef>
            </a:pPr>
            <a:r>
              <a:rPr lang="zh-CN" altLang="en-US" sz="2000" dirty="0">
                <a:solidFill>
                  <a:srgbClr val="FFFF00"/>
                </a:solidFill>
              </a:rPr>
              <a:t>状态图（</a:t>
            </a:r>
            <a:r>
              <a:rPr lang="en-US" altLang="zh-CN" sz="2000" dirty="0">
                <a:solidFill>
                  <a:srgbClr val="FFFF00"/>
                </a:solidFill>
              </a:rPr>
              <a:t>State diagram</a:t>
            </a:r>
            <a:r>
              <a:rPr lang="zh-CN" altLang="en-US" sz="2000" dirty="0">
                <a:solidFill>
                  <a:srgbClr val="FFFF00"/>
                </a:solidFill>
              </a:rPr>
              <a:t>）：描述了系统</a:t>
            </a:r>
            <a:r>
              <a:rPr lang="zh-CN" altLang="en-US" sz="2000" dirty="0" smtClean="0">
                <a:solidFill>
                  <a:srgbClr val="FFFF00"/>
                </a:solidFill>
              </a:rPr>
              <a:t>元素（对象）的</a:t>
            </a:r>
            <a:r>
              <a:rPr lang="zh-CN" altLang="en-US" sz="2000" dirty="0">
                <a:solidFill>
                  <a:srgbClr val="FFFF00"/>
                </a:solidFill>
              </a:rPr>
              <a:t>状态条件和响应；</a:t>
            </a:r>
          </a:p>
          <a:p>
            <a:pPr>
              <a:lnSpc>
                <a:spcPct val="100000"/>
              </a:lnSpc>
              <a:spcBef>
                <a:spcPct val="30000"/>
              </a:spcBef>
            </a:pPr>
            <a:r>
              <a:rPr lang="zh-CN" altLang="en-US" sz="2000" dirty="0">
                <a:solidFill>
                  <a:srgbClr val="FFFF00"/>
                </a:solidFill>
              </a:rPr>
              <a:t>活动图（</a:t>
            </a:r>
            <a:r>
              <a:rPr lang="en-US" altLang="zh-CN" sz="2000" dirty="0">
                <a:solidFill>
                  <a:srgbClr val="FFFF00"/>
                </a:solidFill>
              </a:rPr>
              <a:t>Activity diagram</a:t>
            </a:r>
            <a:r>
              <a:rPr lang="zh-CN" altLang="en-US" sz="2000" dirty="0">
                <a:solidFill>
                  <a:srgbClr val="FFFF00"/>
                </a:solidFill>
              </a:rPr>
              <a:t>）：描述了系统元素之间的活动；</a:t>
            </a:r>
          </a:p>
          <a:p>
            <a:pPr>
              <a:lnSpc>
                <a:spcPct val="100000"/>
              </a:lnSpc>
              <a:spcBef>
                <a:spcPct val="30000"/>
              </a:spcBef>
            </a:pPr>
            <a:r>
              <a:rPr lang="zh-CN" altLang="en-US" sz="2000" dirty="0"/>
              <a:t>构件图（</a:t>
            </a:r>
            <a:r>
              <a:rPr lang="en-US" altLang="zh-CN" sz="2000" dirty="0"/>
              <a:t>Component diagram</a:t>
            </a:r>
            <a:r>
              <a:rPr lang="zh-CN" altLang="en-US" sz="2000" dirty="0"/>
              <a:t>）：描述了实现系统的</a:t>
            </a:r>
            <a:r>
              <a:rPr lang="zh-CN" altLang="en-US" sz="2000" dirty="0" smtClean="0"/>
              <a:t>元素（类或包）组织</a:t>
            </a:r>
            <a:r>
              <a:rPr lang="zh-CN" altLang="en-US" sz="2000" dirty="0"/>
              <a:t>；</a:t>
            </a:r>
          </a:p>
          <a:p>
            <a:pPr>
              <a:lnSpc>
                <a:spcPct val="100000"/>
              </a:lnSpc>
              <a:spcBef>
                <a:spcPct val="30000"/>
              </a:spcBef>
            </a:pPr>
            <a:r>
              <a:rPr lang="zh-CN" altLang="en-US" sz="2000" dirty="0"/>
              <a:t>部署图（</a:t>
            </a:r>
            <a:r>
              <a:rPr lang="en-US" altLang="zh-CN" sz="2000" dirty="0"/>
              <a:t>Deployment diagram</a:t>
            </a:r>
            <a:r>
              <a:rPr lang="zh-CN" altLang="en-US" sz="2000" dirty="0"/>
              <a:t>）：描述了环境元素的配置并把实现系统的元素映射到配置上。 </a:t>
            </a:r>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 </a:t>
            </a:r>
            <a:r>
              <a:rPr lang="zh-CN" altLang="en-US" dirty="0" smtClean="0"/>
              <a:t>图的关系</a:t>
            </a:r>
            <a:endParaRPr lang="zh-CN" altLang="en-US" dirty="0"/>
          </a:p>
        </p:txBody>
      </p:sp>
      <p:sp>
        <p:nvSpPr>
          <p:cNvPr id="3" name="内容占位符 2"/>
          <p:cNvSpPr>
            <a:spLocks noGrp="1"/>
          </p:cNvSpPr>
          <p:nvPr>
            <p:ph idx="1"/>
          </p:nvPr>
        </p:nvSpPr>
        <p:spPr/>
        <p:txBody>
          <a:bodyPr/>
          <a:lstStyle/>
          <a:p>
            <a:endParaRPr lang="zh-CN" altLang="en-US"/>
          </a:p>
        </p:txBody>
      </p:sp>
      <p:pic>
        <p:nvPicPr>
          <p:cNvPr id="7" name="图片 6"/>
          <p:cNvPicPr>
            <a:picLocks noChangeAspect="1"/>
          </p:cNvPicPr>
          <p:nvPr/>
        </p:nvPicPr>
        <p:blipFill>
          <a:blip r:embed="rId2"/>
          <a:stretch>
            <a:fillRect/>
          </a:stretch>
        </p:blipFill>
        <p:spPr>
          <a:xfrm>
            <a:off x="1019175" y="1000486"/>
            <a:ext cx="8907827" cy="4980839"/>
          </a:xfrm>
          <a:prstGeom prst="rect">
            <a:avLst/>
          </a:prstGeom>
        </p:spPr>
      </p:pic>
    </p:spTree>
    <p:extLst>
      <p:ext uri="{BB962C8B-B14F-4D97-AF65-F5344CB8AC3E}">
        <p14:creationId xmlns:p14="http://schemas.microsoft.com/office/powerpoint/2010/main" val="886407556"/>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UML</a:t>
            </a:r>
            <a:r>
              <a:rPr lang="zh-CN" altLang="en-US" smtClean="0"/>
              <a:t>视图与图的关系</a:t>
            </a:r>
          </a:p>
        </p:txBody>
      </p:sp>
      <p:sp>
        <p:nvSpPr>
          <p:cNvPr id="15363" name="内容占位符 2"/>
          <p:cNvSpPr>
            <a:spLocks noGrp="1"/>
          </p:cNvSpPr>
          <p:nvPr>
            <p:ph idx="1"/>
          </p:nvPr>
        </p:nvSpPr>
        <p:spPr/>
        <p:txBody>
          <a:bodyPr/>
          <a:lstStyle/>
          <a:p>
            <a:r>
              <a:rPr lang="zh-CN" altLang="en-US" sz="2800" dirty="0">
                <a:solidFill>
                  <a:srgbClr val="FFFF00"/>
                </a:solidFill>
              </a:rPr>
              <a:t>用例视图：使用用例图和活动图；</a:t>
            </a:r>
          </a:p>
          <a:p>
            <a:r>
              <a:rPr lang="zh-CN" altLang="en-US" sz="2800" dirty="0">
                <a:solidFill>
                  <a:srgbClr val="FFFF00"/>
                </a:solidFill>
              </a:rPr>
              <a:t>逻辑视图：使用类图、对象图，顺序图</a:t>
            </a:r>
            <a:r>
              <a:rPr lang="en-US" altLang="zh-CN" sz="2800" dirty="0">
                <a:solidFill>
                  <a:srgbClr val="FFFF00"/>
                </a:solidFill>
              </a:rPr>
              <a:t>/</a:t>
            </a:r>
            <a:r>
              <a:rPr lang="zh-CN" altLang="en-US" sz="2800" dirty="0">
                <a:solidFill>
                  <a:srgbClr val="FFFF00"/>
                </a:solidFill>
              </a:rPr>
              <a:t>协作图；</a:t>
            </a:r>
            <a:endParaRPr lang="en-US" altLang="zh-CN" sz="2800" dirty="0">
              <a:solidFill>
                <a:srgbClr val="FFFF00"/>
              </a:solidFill>
            </a:endParaRPr>
          </a:p>
          <a:p>
            <a:r>
              <a:rPr lang="zh-CN" altLang="en-US" sz="2800" dirty="0"/>
              <a:t>进程</a:t>
            </a:r>
            <a:r>
              <a:rPr lang="zh-CN" altLang="en-US" sz="2800" dirty="0" smtClean="0"/>
              <a:t>视图</a:t>
            </a:r>
            <a:r>
              <a:rPr lang="zh-CN" altLang="en-US" sz="2800" dirty="0"/>
              <a:t>：使用状态图和活动图；</a:t>
            </a:r>
          </a:p>
          <a:p>
            <a:r>
              <a:rPr lang="zh-CN" altLang="en-US" sz="2800" dirty="0"/>
              <a:t>构件视图：使用构件图；</a:t>
            </a:r>
          </a:p>
          <a:p>
            <a:r>
              <a:rPr lang="zh-CN" altLang="en-US" sz="2800" dirty="0"/>
              <a:t>部署视图：使用部署图。</a:t>
            </a:r>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a:t>面向对象的需求分析建模</a:t>
            </a:r>
            <a:endParaRPr lang="zh-CN" altLang="en-US" dirty="0" smtClean="0"/>
          </a:p>
        </p:txBody>
      </p:sp>
      <p:sp>
        <p:nvSpPr>
          <p:cNvPr id="16387" name="内容占位符 2"/>
          <p:cNvSpPr>
            <a:spLocks noGrp="1"/>
          </p:cNvSpPr>
          <p:nvPr>
            <p:ph idx="1"/>
          </p:nvPr>
        </p:nvSpPr>
        <p:spPr/>
        <p:txBody>
          <a:bodyPr/>
          <a:lstStyle/>
          <a:p>
            <a:r>
              <a:rPr lang="zh-CN" altLang="en-US" sz="2800" dirty="0"/>
              <a:t>面向对象分析方法中的需求分析包含两个</a:t>
            </a:r>
            <a:r>
              <a:rPr lang="zh-CN" altLang="en-US" sz="2800" dirty="0" smtClean="0"/>
              <a:t>模型：领域</a:t>
            </a:r>
            <a:r>
              <a:rPr lang="zh-CN" altLang="en-US" sz="2800" dirty="0"/>
              <a:t>模型和用例模型。</a:t>
            </a:r>
            <a:endParaRPr lang="en-US" altLang="zh-CN" sz="2800" dirty="0"/>
          </a:p>
          <a:p>
            <a:pPr lvl="1"/>
            <a:r>
              <a:rPr lang="zh-CN" altLang="en-US" sz="2400" dirty="0"/>
              <a:t>领域模型表示了需求分析阶段“当前系统”逻辑模型的静态结构及业务</a:t>
            </a:r>
            <a:r>
              <a:rPr lang="zh-CN" altLang="en-US" sz="2400" dirty="0" smtClean="0"/>
              <a:t>流程；</a:t>
            </a:r>
            <a:endParaRPr lang="en-US" altLang="zh-CN" sz="2400" dirty="0" smtClean="0"/>
          </a:p>
          <a:p>
            <a:pPr lvl="1"/>
            <a:r>
              <a:rPr lang="zh-CN" altLang="en-US" sz="2400" dirty="0" smtClean="0"/>
              <a:t>用例</a:t>
            </a:r>
            <a:r>
              <a:rPr lang="zh-CN" altLang="en-US" sz="2400" dirty="0"/>
              <a:t>模型是“目标系统”的逻辑模型，定义了“目标系统”做什么的需求</a:t>
            </a:r>
            <a:r>
              <a:rPr lang="zh-CN" altLang="en-US" sz="2400" dirty="0" smtClean="0"/>
              <a:t>。由以下四个部分组成：</a:t>
            </a:r>
            <a:endParaRPr lang="en-US" altLang="zh-CN" sz="2400" dirty="0" smtClean="0"/>
          </a:p>
          <a:p>
            <a:pPr lvl="2"/>
            <a:r>
              <a:rPr lang="zh-CN" altLang="en-US" sz="1800" dirty="0" smtClean="0"/>
              <a:t>用</a:t>
            </a:r>
            <a:r>
              <a:rPr lang="zh-CN" altLang="en-US" sz="1800" dirty="0"/>
              <a:t>例图</a:t>
            </a:r>
            <a:endParaRPr lang="en-US" altLang="zh-CN" sz="1800" dirty="0"/>
          </a:p>
          <a:p>
            <a:pPr lvl="2"/>
            <a:r>
              <a:rPr lang="zh-CN" altLang="en-US" sz="1800" dirty="0"/>
              <a:t>用例说明</a:t>
            </a:r>
            <a:endParaRPr lang="en-US" altLang="zh-CN" sz="1800" dirty="0"/>
          </a:p>
          <a:p>
            <a:pPr lvl="2"/>
            <a:r>
              <a:rPr lang="zh-CN" altLang="en-US" sz="1800" dirty="0"/>
              <a:t>系统顺序图（</a:t>
            </a:r>
            <a:r>
              <a:rPr lang="en-US" altLang="zh-CN" sz="1800" dirty="0"/>
              <a:t>system sequence diagram</a:t>
            </a:r>
            <a:r>
              <a:rPr lang="zh-CN" altLang="en-US" sz="1800" dirty="0"/>
              <a:t>）</a:t>
            </a:r>
            <a:endParaRPr lang="en-US" altLang="zh-CN" sz="1800" dirty="0"/>
          </a:p>
          <a:p>
            <a:pPr lvl="2"/>
            <a:r>
              <a:rPr lang="zh-CN" altLang="en-US" sz="1800" dirty="0"/>
              <a:t>操作契约（</a:t>
            </a:r>
            <a:r>
              <a:rPr lang="en-US" altLang="zh-CN" sz="1800" dirty="0"/>
              <a:t>operation contract</a:t>
            </a:r>
            <a:r>
              <a:rPr lang="zh-CN" altLang="en-US" sz="1800" dirty="0"/>
              <a:t>）</a:t>
            </a:r>
          </a:p>
        </p:txBody>
      </p:sp>
      <p:graphicFrame>
        <p:nvGraphicFramePr>
          <p:cNvPr id="16389" name="对象 4"/>
          <p:cNvGraphicFramePr>
            <a:graphicFrameLocks noChangeAspect="1"/>
          </p:cNvGraphicFramePr>
          <p:nvPr>
            <p:extLst>
              <p:ext uri="{D42A27DB-BD31-4B8C-83A1-F6EECF244321}">
                <p14:modId xmlns:p14="http://schemas.microsoft.com/office/powerpoint/2010/main" val="2588439824"/>
              </p:ext>
            </p:extLst>
          </p:nvPr>
        </p:nvGraphicFramePr>
        <p:xfrm>
          <a:off x="2508354" y="2996952"/>
          <a:ext cx="8484917" cy="2753188"/>
        </p:xfrm>
        <a:graphic>
          <a:graphicData uri="http://schemas.openxmlformats.org/presentationml/2006/ole">
            <mc:AlternateContent xmlns:mc="http://schemas.openxmlformats.org/markup-compatibility/2006">
              <mc:Choice xmlns:v="urn:schemas-microsoft-com:vml" Requires="v">
                <p:oleObj spid="_x0000_s91179" name="Visio" r:id="rId3" imgW="5103114" imgH="1654683" progId="Visio.Drawing.11">
                  <p:embed/>
                </p:oleObj>
              </mc:Choice>
              <mc:Fallback>
                <p:oleObj name="Visio" r:id="rId3" imgW="5103114" imgH="16546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354" y="2996952"/>
                        <a:ext cx="8484917" cy="275318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73504283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领域模型</a:t>
            </a:r>
          </a:p>
        </p:txBody>
      </p:sp>
      <p:sp>
        <p:nvSpPr>
          <p:cNvPr id="57348" name="内容占位符 2"/>
          <p:cNvSpPr>
            <a:spLocks noGrp="1"/>
          </p:cNvSpPr>
          <p:nvPr>
            <p:ph idx="1"/>
          </p:nvPr>
        </p:nvSpPr>
        <p:spPr/>
        <p:txBody>
          <a:bodyPr/>
          <a:lstStyle/>
          <a:p>
            <a:r>
              <a:rPr lang="zh-CN" altLang="en-US" sz="2800" dirty="0" smtClean="0"/>
              <a:t>领域模型：针对某一特定领域内概念类或者对象的抽象可视化表示。</a:t>
            </a:r>
            <a:endParaRPr lang="en-US" altLang="zh-CN" sz="2800" dirty="0" smtClean="0"/>
          </a:p>
          <a:p>
            <a:r>
              <a:rPr lang="zh-CN" altLang="en-US" sz="2800" dirty="0" smtClean="0"/>
              <a:t>主要</a:t>
            </a:r>
            <a:r>
              <a:rPr lang="zh-CN" altLang="en-US" sz="2800" dirty="0"/>
              <a:t>用于概括地描述业务</a:t>
            </a:r>
            <a:r>
              <a:rPr lang="zh-CN" altLang="en-US" sz="2800" dirty="0" smtClean="0"/>
              <a:t>背景及</a:t>
            </a:r>
            <a:r>
              <a:rPr lang="zh-CN" altLang="en-US" sz="2800" dirty="0"/>
              <a:t>重要的业务流程，并通过</a:t>
            </a:r>
            <a:r>
              <a:rPr lang="en-US" altLang="zh-CN" sz="2800" dirty="0"/>
              <a:t>UML</a:t>
            </a:r>
            <a:r>
              <a:rPr lang="zh-CN" altLang="en-US" sz="2800" dirty="0"/>
              <a:t>的类图和活动图进行展示，帮助软件开发人员在短时间内了解业务。</a:t>
            </a:r>
            <a:endParaRPr lang="en-US" altLang="zh-CN" sz="2800" dirty="0"/>
          </a:p>
          <a:p>
            <a:pPr lvl="1"/>
            <a:r>
              <a:rPr lang="zh-CN" altLang="en-US" sz="2400" dirty="0">
                <a:solidFill>
                  <a:srgbClr val="FFFF00"/>
                </a:solidFill>
              </a:rPr>
              <a:t>业务</a:t>
            </a:r>
            <a:r>
              <a:rPr lang="zh-CN" altLang="en-US" sz="2400" dirty="0" smtClean="0">
                <a:solidFill>
                  <a:srgbClr val="FFFF00"/>
                </a:solidFill>
              </a:rPr>
              <a:t>背景：</a:t>
            </a:r>
            <a:r>
              <a:rPr lang="zh-CN" altLang="en-US" sz="2400" dirty="0" smtClean="0"/>
              <a:t>可</a:t>
            </a:r>
            <a:r>
              <a:rPr lang="zh-CN" altLang="en-US" sz="2400" dirty="0"/>
              <a:t>由需求定义或者用例说明中具有代表业务概念或者业务对象的词汇获得，这些词汇可统称为“概念类”；并通过能够代表关系的词汇建立概念类之间的关系，表示成能够代表业务知识结构的</a:t>
            </a:r>
            <a:r>
              <a:rPr lang="zh-CN" altLang="en-US" sz="2400" dirty="0">
                <a:solidFill>
                  <a:srgbClr val="FFFF00"/>
                </a:solidFill>
              </a:rPr>
              <a:t>类图</a:t>
            </a:r>
            <a:r>
              <a:rPr lang="zh-CN" altLang="en-US" sz="2400" dirty="0"/>
              <a:t>；</a:t>
            </a:r>
            <a:endParaRPr lang="en-US" altLang="zh-CN" sz="2400" dirty="0"/>
          </a:p>
          <a:p>
            <a:pPr lvl="1"/>
            <a:r>
              <a:rPr lang="zh-CN" altLang="en-US" sz="2400" dirty="0">
                <a:solidFill>
                  <a:srgbClr val="FFFF00"/>
                </a:solidFill>
              </a:rPr>
              <a:t>业务</a:t>
            </a:r>
            <a:r>
              <a:rPr lang="zh-CN" altLang="en-US" sz="2400" dirty="0" smtClean="0">
                <a:solidFill>
                  <a:srgbClr val="FFFF00"/>
                </a:solidFill>
              </a:rPr>
              <a:t>流程：</a:t>
            </a:r>
            <a:r>
              <a:rPr lang="zh-CN" altLang="en-US" sz="2400" dirty="0" smtClean="0"/>
              <a:t>一般</a:t>
            </a:r>
            <a:r>
              <a:rPr lang="zh-CN" altLang="en-US" sz="2400" dirty="0"/>
              <a:t>由角色及其执行的活动（活动及任务节点）构成，活动的输出一般有数据对象和传给另一个活动的消息组成，建议使用</a:t>
            </a:r>
            <a:r>
              <a:rPr lang="en-US" altLang="zh-CN" sz="2400" dirty="0"/>
              <a:t>UML</a:t>
            </a:r>
            <a:r>
              <a:rPr lang="zh-CN" altLang="en-US" sz="2400" dirty="0"/>
              <a:t>的</a:t>
            </a:r>
            <a:r>
              <a:rPr lang="zh-CN" altLang="en-US" sz="2400" dirty="0">
                <a:solidFill>
                  <a:srgbClr val="FFFF00"/>
                </a:solidFill>
              </a:rPr>
              <a:t>活动图</a:t>
            </a:r>
            <a:r>
              <a:rPr lang="zh-CN" altLang="en-US" sz="2400" dirty="0"/>
              <a:t>进行描述。</a:t>
            </a:r>
            <a:endParaRPr lang="en-US" altLang="zh-CN" sz="2400" dirty="0"/>
          </a:p>
          <a:p>
            <a:endParaRPr lang="zh-CN" altLang="en-US" sz="2400" dirty="0"/>
          </a:p>
        </p:txBody>
      </p:sp>
    </p:spTree>
    <p:extLst>
      <p:ext uri="{BB962C8B-B14F-4D97-AF65-F5344CB8AC3E}">
        <p14:creationId xmlns:p14="http://schemas.microsoft.com/office/powerpoint/2010/main" val="508600765"/>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领域模型与软件模型的区别</a:t>
            </a:r>
          </a:p>
        </p:txBody>
      </p:sp>
      <p:sp>
        <p:nvSpPr>
          <p:cNvPr id="58371" name="内容占位符 2"/>
          <p:cNvSpPr>
            <a:spLocks noGrp="1"/>
          </p:cNvSpPr>
          <p:nvPr>
            <p:ph idx="1"/>
          </p:nvPr>
        </p:nvSpPr>
        <p:spPr/>
        <p:txBody>
          <a:bodyPr/>
          <a:lstStyle/>
          <a:p>
            <a:r>
              <a:rPr lang="zh-CN" altLang="en-US" sz="2800" dirty="0"/>
              <a:t>领域模型所关注的仅仅是客观世界中的事物并将其可视化，而非诸如</a:t>
            </a:r>
            <a:r>
              <a:rPr lang="en-US" altLang="zh-CN" sz="2800" dirty="0"/>
              <a:t>Java</a:t>
            </a:r>
            <a:r>
              <a:rPr lang="zh-CN" altLang="en-US" sz="2800" dirty="0"/>
              <a:t>或</a:t>
            </a:r>
            <a:r>
              <a:rPr lang="en-US" altLang="zh-CN" sz="2800" dirty="0"/>
              <a:t>C#</a:t>
            </a:r>
            <a:r>
              <a:rPr lang="zh-CN" altLang="en-US" sz="2800" dirty="0"/>
              <a:t>类的软件对象。</a:t>
            </a:r>
          </a:p>
          <a:p>
            <a:r>
              <a:rPr lang="zh-CN" altLang="en-US" sz="2800" dirty="0"/>
              <a:t>以下元素不适用于领域模型</a:t>
            </a:r>
          </a:p>
          <a:p>
            <a:pPr lvl="1">
              <a:buClr>
                <a:schemeClr val="bg1"/>
              </a:buClr>
            </a:pPr>
            <a:r>
              <a:rPr lang="zh-CN" altLang="en-US" sz="2400" dirty="0">
                <a:solidFill>
                  <a:srgbClr val="FFFF00"/>
                </a:solidFill>
                <a:latin typeface="华文中宋" panose="02010600040101010101" pitchFamily="2" charset="-122"/>
              </a:rPr>
              <a:t>软件制品，例如窗口、界面、数据库</a:t>
            </a:r>
          </a:p>
          <a:p>
            <a:pPr lvl="1">
              <a:buClr>
                <a:schemeClr val="bg1"/>
              </a:buClr>
            </a:pPr>
            <a:r>
              <a:rPr lang="zh-CN" altLang="en-US" sz="2400" dirty="0">
                <a:latin typeface="华文中宋" panose="02010600040101010101" pitchFamily="2" charset="-122"/>
              </a:rPr>
              <a:t>软件模型中具有职责或方法的</a:t>
            </a:r>
            <a:r>
              <a:rPr lang="zh-CN" altLang="en-US" sz="2400" dirty="0" smtClean="0">
                <a:latin typeface="华文中宋" panose="02010600040101010101" pitchFamily="2" charset="-122"/>
              </a:rPr>
              <a:t>对象</a:t>
            </a:r>
            <a:endParaRPr lang="en-US" altLang="zh-CN" sz="2400" dirty="0" smtClean="0">
              <a:latin typeface="华文中宋" panose="02010600040101010101" pitchFamily="2" charset="-122"/>
            </a:endParaRPr>
          </a:p>
          <a:p>
            <a:pPr>
              <a:buClr>
                <a:schemeClr val="bg1"/>
              </a:buClr>
            </a:pPr>
            <a:r>
              <a:rPr lang="en-US" altLang="zh-CN" sz="2800" dirty="0"/>
              <a:t>OO</a:t>
            </a:r>
            <a:r>
              <a:rPr lang="zh-CN" altLang="en-US" sz="2800" dirty="0"/>
              <a:t>的关键思想：逻辑</a:t>
            </a:r>
            <a:r>
              <a:rPr lang="zh-CN" altLang="en-US" sz="2800" dirty="0" smtClean="0"/>
              <a:t>层（</a:t>
            </a:r>
            <a:r>
              <a:rPr lang="en-US" altLang="zh-CN" sz="2800" dirty="0" smtClean="0"/>
              <a:t>Logic Layer</a:t>
            </a:r>
            <a:r>
              <a:rPr lang="zh-CN" altLang="en-US" sz="2800" dirty="0" smtClean="0"/>
              <a:t>）中软件</a:t>
            </a:r>
            <a:r>
              <a:rPr lang="zh-CN" altLang="en-US" sz="2800" dirty="0"/>
              <a:t>类的名称要源于领域模型的概念类和职责，减小人们的思维与软件模型之间的表示差异</a:t>
            </a:r>
            <a:r>
              <a:rPr lang="zh-CN" altLang="en-US" sz="2800" dirty="0" smtClean="0"/>
              <a:t>。</a:t>
            </a:r>
            <a:endParaRPr lang="en-US" altLang="zh-CN" sz="2800" dirty="0" smtClean="0"/>
          </a:p>
          <a:p>
            <a:pPr lvl="1">
              <a:buClr>
                <a:schemeClr val="bg1"/>
              </a:buClr>
            </a:pPr>
            <a:r>
              <a:rPr lang="zh-CN" altLang="en-US" sz="2500" dirty="0"/>
              <a:t>逻辑</a:t>
            </a:r>
            <a:r>
              <a:rPr lang="zh-CN" altLang="en-US" sz="2500" dirty="0" smtClean="0"/>
              <a:t>层的命名也取自于实际的业务逻辑，表明这些软件类替换了某些业务职责</a:t>
            </a:r>
            <a:endParaRPr lang="en-US" altLang="zh-CN" sz="2500" dirty="0" smtClean="0"/>
          </a:p>
          <a:p>
            <a:pPr>
              <a:buClr>
                <a:schemeClr val="bg1"/>
              </a:buClr>
            </a:pPr>
            <a:endParaRPr lang="zh-CN" altLang="en-US" sz="2800" dirty="0"/>
          </a:p>
          <a:p>
            <a:pPr>
              <a:buClr>
                <a:schemeClr val="tx1"/>
              </a:buClr>
            </a:pPr>
            <a:endParaRPr lang="zh-CN" altLang="en-US" sz="2700" dirty="0">
              <a:latin typeface="华文中宋" panose="02010600040101010101" pitchFamily="2" charset="-122"/>
            </a:endParaRPr>
          </a:p>
          <a:p>
            <a:endParaRPr lang="zh-CN" altLang="en-US" dirty="0" smtClean="0"/>
          </a:p>
        </p:txBody>
      </p:sp>
    </p:spTree>
    <p:extLst>
      <p:ext uri="{BB962C8B-B14F-4D97-AF65-F5344CB8AC3E}">
        <p14:creationId xmlns:p14="http://schemas.microsoft.com/office/powerpoint/2010/main" val="2980472187"/>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识别概念类</a:t>
            </a:r>
          </a:p>
        </p:txBody>
      </p:sp>
      <p:sp>
        <p:nvSpPr>
          <p:cNvPr id="73731" name="内容占位符 2"/>
          <p:cNvSpPr>
            <a:spLocks noGrp="1"/>
          </p:cNvSpPr>
          <p:nvPr>
            <p:ph idx="1"/>
          </p:nvPr>
        </p:nvSpPr>
        <p:spPr/>
        <p:txBody>
          <a:bodyPr/>
          <a:lstStyle/>
          <a:p>
            <a:r>
              <a:rPr lang="zh-CN" altLang="en-US" sz="2400" dirty="0"/>
              <a:t>通过对用例描述中的名词或名词短语寻找和识别概念类；</a:t>
            </a:r>
            <a:endParaRPr lang="en-US" altLang="zh-CN" sz="2400" dirty="0"/>
          </a:p>
          <a:p>
            <a:r>
              <a:rPr lang="zh-CN" altLang="en-US" sz="2400" dirty="0"/>
              <a:t>需要注意的是名词可以是概念类，也可能是概念类中表示特征的属性；</a:t>
            </a:r>
            <a:endParaRPr lang="en-US" altLang="zh-CN" sz="2400" dirty="0"/>
          </a:p>
          <a:p>
            <a:pPr lvl="1">
              <a:buClr>
                <a:schemeClr val="bg1"/>
              </a:buClr>
            </a:pPr>
            <a:r>
              <a:rPr lang="zh-CN" altLang="en-US" sz="2000" dirty="0"/>
              <a:t>属性一般是可以赋值的，比如数字或者文本。</a:t>
            </a:r>
          </a:p>
          <a:p>
            <a:pPr lvl="1">
              <a:buClr>
                <a:schemeClr val="bg1"/>
              </a:buClr>
            </a:pPr>
            <a:r>
              <a:rPr lang="zh-CN" altLang="en-US" sz="2000" dirty="0"/>
              <a:t>如果该名词不能被赋值，那么就“</a:t>
            </a:r>
            <a:r>
              <a:rPr lang="zh-CN" altLang="en-US" sz="2000" dirty="0">
                <a:solidFill>
                  <a:srgbClr val="FFFF00"/>
                </a:solidFill>
              </a:rPr>
              <a:t>有可能</a:t>
            </a:r>
            <a:r>
              <a:rPr lang="zh-CN" altLang="en-US" sz="2000" dirty="0"/>
              <a:t>”是一个概念类。</a:t>
            </a:r>
          </a:p>
          <a:p>
            <a:pPr lvl="1">
              <a:buClr>
                <a:schemeClr val="bg1"/>
              </a:buClr>
            </a:pPr>
            <a:r>
              <a:rPr lang="zh-CN" altLang="en-US" sz="2000" dirty="0"/>
              <a:t>如果对一个名词是</a:t>
            </a:r>
            <a:r>
              <a:rPr lang="zh-CN" altLang="en-US" sz="2000" dirty="0">
                <a:solidFill>
                  <a:srgbClr val="FFFF00"/>
                </a:solidFill>
              </a:rPr>
              <a:t>概念类</a:t>
            </a:r>
            <a:r>
              <a:rPr lang="zh-CN" altLang="en-US" sz="2000" dirty="0"/>
              <a:t>还是</a:t>
            </a:r>
            <a:r>
              <a:rPr lang="zh-CN" altLang="en-US" sz="2000" dirty="0">
                <a:solidFill>
                  <a:srgbClr val="FFFF00"/>
                </a:solidFill>
              </a:rPr>
              <a:t>属性</a:t>
            </a:r>
            <a:r>
              <a:rPr lang="zh-CN" altLang="en-US" sz="2000" dirty="0"/>
              <a:t>举棋不定的时候，最好将其作为概念类处理。</a:t>
            </a:r>
          </a:p>
          <a:p>
            <a:pPr lvl="1">
              <a:buClr>
                <a:schemeClr val="bg1"/>
              </a:buClr>
            </a:pPr>
            <a:r>
              <a:rPr lang="zh-CN" altLang="en-US" sz="2000" dirty="0"/>
              <a:t>需要注意的是：</a:t>
            </a:r>
            <a:r>
              <a:rPr lang="zh-CN" altLang="en-US" sz="2000" dirty="0">
                <a:solidFill>
                  <a:srgbClr val="FFFF00"/>
                </a:solidFill>
              </a:rPr>
              <a:t>不存在名词到类的映射机制，因为自然语言具有二义性</a:t>
            </a:r>
            <a:endParaRPr lang="en-US" altLang="zh-CN" sz="2000" dirty="0">
              <a:solidFill>
                <a:srgbClr val="FFFF00"/>
              </a:solidFill>
            </a:endParaRPr>
          </a:p>
          <a:p>
            <a:pPr>
              <a:buClr>
                <a:schemeClr val="bg1"/>
              </a:buClr>
            </a:pPr>
            <a:r>
              <a:rPr lang="zh-CN" altLang="en-US" sz="2400" dirty="0"/>
              <a:t>这种方法的弱点是自然语言的不精确性，建议初学者使用</a:t>
            </a:r>
          </a:p>
        </p:txBody>
      </p:sp>
    </p:spTree>
    <p:extLst>
      <p:ext uri="{BB962C8B-B14F-4D97-AF65-F5344CB8AC3E}">
        <p14:creationId xmlns:p14="http://schemas.microsoft.com/office/powerpoint/2010/main" val="2445506155"/>
      </p:ext>
    </p:extLst>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a:t>创建领域模型的步骤</a:t>
            </a:r>
          </a:p>
        </p:txBody>
      </p:sp>
      <p:sp>
        <p:nvSpPr>
          <p:cNvPr id="74756" name="Rectangle 3"/>
          <p:cNvSpPr>
            <a:spLocks noGrp="1" noChangeArrowheads="1"/>
          </p:cNvSpPr>
          <p:nvPr>
            <p:ph idx="1"/>
          </p:nvPr>
        </p:nvSpPr>
        <p:spPr/>
        <p:txBody>
          <a:bodyPr/>
          <a:lstStyle/>
          <a:p>
            <a:pPr>
              <a:lnSpc>
                <a:spcPct val="100000"/>
              </a:lnSpc>
              <a:spcBef>
                <a:spcPct val="30000"/>
              </a:spcBef>
            </a:pPr>
            <a:r>
              <a:rPr lang="zh-CN" altLang="en-US" sz="2800" dirty="0"/>
              <a:t>理解领域模型对理解系统需求至关重要，领域模型的创建步骤如下：</a:t>
            </a:r>
          </a:p>
          <a:p>
            <a:pPr lvl="1">
              <a:lnSpc>
                <a:spcPct val="100000"/>
              </a:lnSpc>
              <a:spcBef>
                <a:spcPct val="30000"/>
              </a:spcBef>
            </a:pPr>
            <a:r>
              <a:rPr lang="zh-CN" altLang="en-US" sz="2400" dirty="0"/>
              <a:t>第</a:t>
            </a:r>
            <a:r>
              <a:rPr lang="en-US" altLang="zh-CN" sz="2400" dirty="0"/>
              <a:t>1</a:t>
            </a:r>
            <a:r>
              <a:rPr lang="zh-CN" altLang="en-US" sz="2400" dirty="0"/>
              <a:t>步，找出当前需求中的</a:t>
            </a:r>
            <a:r>
              <a:rPr lang="zh-CN" altLang="en-US" sz="2400" dirty="0">
                <a:solidFill>
                  <a:srgbClr val="FFFF00"/>
                </a:solidFill>
              </a:rPr>
              <a:t>候选概念类</a:t>
            </a:r>
            <a:r>
              <a:rPr lang="zh-CN" altLang="en-US" sz="2400" dirty="0"/>
              <a:t>；</a:t>
            </a:r>
          </a:p>
          <a:p>
            <a:pPr lvl="1">
              <a:lnSpc>
                <a:spcPct val="100000"/>
              </a:lnSpc>
              <a:spcBef>
                <a:spcPct val="30000"/>
              </a:spcBef>
            </a:pPr>
            <a:r>
              <a:rPr lang="zh-CN" altLang="en-US" sz="2400" dirty="0"/>
              <a:t>第</a:t>
            </a:r>
            <a:r>
              <a:rPr lang="en-US" altLang="zh-CN" sz="2400" dirty="0"/>
              <a:t>2</a:t>
            </a:r>
            <a:r>
              <a:rPr lang="zh-CN" altLang="en-US" sz="2400" dirty="0"/>
              <a:t>步，在领域模型中描述这些</a:t>
            </a:r>
            <a:r>
              <a:rPr lang="zh-CN" altLang="en-US" sz="2400" dirty="0">
                <a:solidFill>
                  <a:srgbClr val="FFFF00"/>
                </a:solidFill>
              </a:rPr>
              <a:t>概念类</a:t>
            </a:r>
            <a:r>
              <a:rPr lang="zh-CN" altLang="en-US" sz="2400" dirty="0"/>
              <a:t>。用问题域中的词汇对概念类进行命名，将与当前需求无关的概念类排除在外。</a:t>
            </a:r>
          </a:p>
          <a:p>
            <a:pPr lvl="1">
              <a:lnSpc>
                <a:spcPct val="100000"/>
              </a:lnSpc>
              <a:spcBef>
                <a:spcPct val="30000"/>
              </a:spcBef>
            </a:pPr>
            <a:r>
              <a:rPr lang="zh-CN" altLang="en-US" sz="2400" dirty="0"/>
              <a:t>第</a:t>
            </a:r>
            <a:r>
              <a:rPr lang="en-US" altLang="zh-CN" sz="2400" dirty="0"/>
              <a:t>3</a:t>
            </a:r>
            <a:r>
              <a:rPr lang="zh-CN" altLang="en-US" sz="2400" dirty="0"/>
              <a:t>步，在概念类之间</a:t>
            </a:r>
            <a:r>
              <a:rPr lang="zh-CN" altLang="en-US" sz="2400" dirty="0">
                <a:solidFill>
                  <a:srgbClr val="FFFF00"/>
                </a:solidFill>
              </a:rPr>
              <a:t>添加必要的关联</a:t>
            </a:r>
            <a:r>
              <a:rPr lang="zh-CN" altLang="en-US" sz="2400" dirty="0"/>
              <a:t>来记录那些需要保存记忆的关系，概念之间的关系用关联、继承、组合</a:t>
            </a:r>
            <a:r>
              <a:rPr lang="en-US" altLang="zh-CN" sz="2400" dirty="0"/>
              <a:t>/</a:t>
            </a:r>
            <a:r>
              <a:rPr lang="zh-CN" altLang="en-US" sz="2400" dirty="0"/>
              <a:t>聚合来表示。</a:t>
            </a:r>
          </a:p>
          <a:p>
            <a:pPr lvl="1">
              <a:lnSpc>
                <a:spcPct val="100000"/>
              </a:lnSpc>
              <a:spcBef>
                <a:spcPct val="30000"/>
              </a:spcBef>
            </a:pPr>
            <a:r>
              <a:rPr lang="zh-CN" altLang="en-US" sz="2400" dirty="0"/>
              <a:t>第</a:t>
            </a:r>
            <a:r>
              <a:rPr lang="en-US" altLang="zh-CN" sz="2400" dirty="0"/>
              <a:t>4</a:t>
            </a:r>
            <a:r>
              <a:rPr lang="zh-CN" altLang="en-US" sz="2400" dirty="0"/>
              <a:t>步，在概念类中</a:t>
            </a:r>
            <a:r>
              <a:rPr lang="zh-CN" altLang="en-US" sz="2400" dirty="0">
                <a:solidFill>
                  <a:srgbClr val="FFFF00"/>
                </a:solidFill>
              </a:rPr>
              <a:t>添加</a:t>
            </a:r>
            <a:r>
              <a:rPr lang="zh-CN" altLang="en-US" sz="2400" dirty="0"/>
              <a:t>用来实现需求的必要</a:t>
            </a:r>
            <a:r>
              <a:rPr lang="zh-CN" altLang="en-US" sz="2400" dirty="0">
                <a:solidFill>
                  <a:srgbClr val="FFFF00"/>
                </a:solidFill>
              </a:rPr>
              <a:t>属性</a:t>
            </a:r>
            <a:r>
              <a:rPr lang="zh-CN" altLang="en-US" sz="2400" dirty="0"/>
              <a:t>。 </a:t>
            </a:r>
          </a:p>
        </p:txBody>
      </p:sp>
    </p:spTree>
    <p:extLst>
      <p:ext uri="{BB962C8B-B14F-4D97-AF65-F5344CB8AC3E}">
        <p14:creationId xmlns:p14="http://schemas.microsoft.com/office/powerpoint/2010/main" val="3963677166"/>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本章内容</a:t>
            </a:r>
          </a:p>
        </p:txBody>
      </p:sp>
      <p:sp>
        <p:nvSpPr>
          <p:cNvPr id="5124" name="Rectangle 3"/>
          <p:cNvSpPr>
            <a:spLocks noGrp="1" noChangeArrowheads="1"/>
          </p:cNvSpPr>
          <p:nvPr>
            <p:ph idx="1"/>
          </p:nvPr>
        </p:nvSpPr>
        <p:spPr/>
        <p:txBody>
          <a:bodyPr>
            <a:normAutofit fontScale="92500" lnSpcReduction="10000"/>
          </a:bodyPr>
          <a:lstStyle/>
          <a:p>
            <a:r>
              <a:rPr lang="en-US" altLang="zh-CN" sz="2800" dirty="0" smtClean="0"/>
              <a:t>UML</a:t>
            </a:r>
            <a:r>
              <a:rPr lang="zh-CN" altLang="en-US" sz="2800" dirty="0" smtClean="0"/>
              <a:t>：统一建模语言简介</a:t>
            </a:r>
            <a:endParaRPr lang="zh-CN" altLang="en-US" sz="2800" dirty="0"/>
          </a:p>
          <a:p>
            <a:r>
              <a:rPr lang="zh-CN" altLang="en-US" sz="2800" dirty="0" smtClean="0"/>
              <a:t>面向对象的需求分析建模</a:t>
            </a:r>
            <a:endParaRPr lang="en-US" altLang="zh-CN" sz="2800" dirty="0" smtClean="0"/>
          </a:p>
          <a:p>
            <a:pPr lvl="1"/>
            <a:r>
              <a:rPr lang="zh-CN" altLang="en-US" sz="2500" dirty="0"/>
              <a:t>领域建模</a:t>
            </a:r>
            <a:endParaRPr lang="en-US" altLang="zh-CN" sz="2500" dirty="0"/>
          </a:p>
          <a:p>
            <a:pPr lvl="2"/>
            <a:r>
              <a:rPr lang="zh-CN" altLang="en-US" sz="2100" dirty="0" smtClean="0"/>
              <a:t>领域模型的定义和表示</a:t>
            </a:r>
            <a:endParaRPr lang="en-US" altLang="zh-CN" sz="2100" dirty="0" smtClean="0"/>
          </a:p>
          <a:p>
            <a:pPr lvl="2"/>
            <a:r>
              <a:rPr lang="zh-CN" altLang="en-US" sz="2100" dirty="0" smtClean="0"/>
              <a:t>业务</a:t>
            </a:r>
            <a:r>
              <a:rPr lang="zh-CN" altLang="en-US" sz="2100" dirty="0"/>
              <a:t>背景：概念类及关系，类图</a:t>
            </a:r>
            <a:endParaRPr lang="en-US" altLang="zh-CN" sz="2100" dirty="0"/>
          </a:p>
          <a:p>
            <a:pPr lvl="2"/>
            <a:r>
              <a:rPr lang="zh-CN" altLang="en-US" sz="2100" dirty="0"/>
              <a:t>业务流程：活动图</a:t>
            </a:r>
          </a:p>
          <a:p>
            <a:pPr lvl="1"/>
            <a:r>
              <a:rPr lang="zh-CN" altLang="en-US" sz="2500" dirty="0" smtClean="0"/>
              <a:t>用例建模</a:t>
            </a:r>
            <a:endParaRPr lang="en-US" altLang="zh-CN" sz="2500" dirty="0"/>
          </a:p>
          <a:p>
            <a:pPr lvl="2"/>
            <a:r>
              <a:rPr lang="zh-CN" altLang="en-US" sz="2100" dirty="0"/>
              <a:t>用例图</a:t>
            </a:r>
            <a:endParaRPr lang="en-US" altLang="zh-CN" sz="2100" dirty="0"/>
          </a:p>
          <a:p>
            <a:pPr lvl="2"/>
            <a:r>
              <a:rPr lang="zh-CN" altLang="en-US" sz="2100" dirty="0"/>
              <a:t>用例说明</a:t>
            </a:r>
            <a:endParaRPr lang="en-US" altLang="zh-CN" sz="2100" dirty="0"/>
          </a:p>
          <a:p>
            <a:pPr lvl="2"/>
            <a:r>
              <a:rPr lang="zh-CN" altLang="en-US" sz="2100" dirty="0"/>
              <a:t>系统顺序图</a:t>
            </a:r>
            <a:endParaRPr lang="en-US" altLang="zh-CN" sz="2100" dirty="0"/>
          </a:p>
          <a:p>
            <a:pPr lvl="2"/>
            <a:r>
              <a:rPr lang="zh-CN" altLang="en-US" sz="2100" dirty="0"/>
              <a:t>操作</a:t>
            </a:r>
            <a:r>
              <a:rPr lang="zh-CN" altLang="en-US" sz="2100" dirty="0" smtClean="0"/>
              <a:t>契约</a:t>
            </a:r>
            <a:endParaRPr lang="zh-CN" altLang="en-US" sz="2100"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smtClean="0"/>
              <a:t>识别名词短语</a:t>
            </a:r>
          </a:p>
        </p:txBody>
      </p:sp>
      <p:graphicFrame>
        <p:nvGraphicFramePr>
          <p:cNvPr id="84169" name="Group 201"/>
          <p:cNvGraphicFramePr>
            <a:graphicFrameLocks noGrp="1"/>
          </p:cNvGraphicFramePr>
          <p:nvPr>
            <p:ph idx="1"/>
          </p:nvPr>
        </p:nvGraphicFramePr>
        <p:xfrm>
          <a:off x="479376" y="747715"/>
          <a:ext cx="11160125" cy="5608638"/>
        </p:xfrm>
        <a:graphic>
          <a:graphicData uri="http://schemas.openxmlformats.org/drawingml/2006/table">
            <a:tbl>
              <a:tblPr/>
              <a:tblGrid>
                <a:gridCol w="1061656">
                  <a:extLst>
                    <a:ext uri="{9D8B030D-6E8A-4147-A177-3AD203B41FA5}">
                      <a16:colId xmlns:a16="http://schemas.microsoft.com/office/drawing/2014/main" val="20000"/>
                    </a:ext>
                  </a:extLst>
                </a:gridCol>
                <a:gridCol w="10098469">
                  <a:extLst>
                    <a:ext uri="{9D8B030D-6E8A-4147-A177-3AD203B41FA5}">
                      <a16:colId xmlns:a16="http://schemas.microsoft.com/office/drawing/2014/main" val="20001"/>
                    </a:ext>
                  </a:extLst>
                </a:gridCol>
              </a:tblGrid>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ea typeface="宋体" pitchFamily="2" charset="-122"/>
                          <a:cs typeface="Arial" charset="0"/>
                        </a:rPr>
                        <a:t>1</a:t>
                      </a:r>
                      <a:r>
                        <a:rPr kumimoji="0" lang="zh-CN" altLang="en-US" sz="1600" b="1" i="0" u="none" strike="noStrike" cap="none" normalizeH="0" baseline="0" dirty="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dirty="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学生</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在系统主窗口中选择参加</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考试</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ea typeface="宋体" pitchFamily="2" charset="-122"/>
                          <a:cs typeface="Arial" charset="0"/>
                        </a:rPr>
                        <a:t>2</a:t>
                      </a:r>
                      <a:r>
                        <a:rPr kumimoji="0" lang="zh-CN" altLang="en-US" sz="1600" b="1" i="0" u="none" strike="noStrike" cap="none" normalizeH="0" baseline="0" dirty="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dirty="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系统列出该学生该时段能参加的所有</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考试课程名称</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3</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学生选择其中的一门</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课程</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，要求考试。</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4</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系统弹出登陆框，要求学生输入</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考试密码</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5</a:t>
                      </a:r>
                      <a:endParaRPr kumimoji="0" lang="en-US" altLang="zh-CN"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学生输入从</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监考老师</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处获取的</a:t>
                      </a:r>
                      <a:r>
                        <a:rPr kumimoji="0" lang="zh-CN" altLang="en-US" sz="1600" b="1"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考试密码</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，登陆。</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6</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系统显示欢迎界面，展示考试课程名称和</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考试时长</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，询问学生是否开始考试。</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7</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学生选择开始考试。</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8</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系统按照预先设计好的</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考卷生成规则</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自动生成一套</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考卷</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9</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系统显示</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考题</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10</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学生答题，并提交该题</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答案</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11</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系统记录答案，并使上一题或下一题按钮生效。</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579153">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12</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学生选择上一题或者下一题。</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系统重复步骤</a:t>
                      </a:r>
                      <a:r>
                        <a:rPr kumimoji="0" lang="en-US" altLang="zh-CN"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9</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12</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，直到学生选择结束考试或者考试时间到。</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13.</a:t>
                      </a:r>
                      <a:endParaRPr kumimoji="0" lang="en-US" altLang="zh-CN"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系统显示学生的</a:t>
                      </a:r>
                      <a:r>
                        <a:rPr kumimoji="0" lang="zh-CN" altLang="en-US" sz="1600" b="1" i="0" u="none" strike="noStrike" cap="none" normalizeH="0" baseline="0" dirty="0" smtClean="0">
                          <a:ln>
                            <a:noFill/>
                          </a:ln>
                          <a:solidFill>
                            <a:srgbClr val="FFFF00"/>
                          </a:solidFill>
                          <a:effectLst/>
                          <a:latin typeface="华文细黑" pitchFamily="2" charset="-122"/>
                          <a:ea typeface="华文细黑" pitchFamily="2" charset="-122"/>
                          <a:cs typeface="Times New Roman" pitchFamily="18" charset="0"/>
                        </a:rPr>
                        <a:t>选择题得分</a:t>
                      </a: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14</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系统询问学生是否退出考试。</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bg1"/>
                          </a:solidFill>
                          <a:effectLst/>
                          <a:latin typeface="Arial" charset="0"/>
                          <a:ea typeface="宋体" pitchFamily="2" charset="-122"/>
                          <a:cs typeface="Arial" charset="0"/>
                        </a:rPr>
                        <a:t>15</a:t>
                      </a:r>
                      <a:r>
                        <a:rPr kumimoji="0" lang="zh-CN" altLang="en-US" sz="1600" b="1" i="0" u="none" strike="noStrike" cap="none" normalizeH="0" baseline="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学生选择退出。</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Arial" charset="0"/>
                          <a:ea typeface="宋体" pitchFamily="2" charset="-122"/>
                          <a:cs typeface="Arial" charset="0"/>
                        </a:rPr>
                        <a:t>16</a:t>
                      </a:r>
                      <a:r>
                        <a:rPr kumimoji="0" lang="zh-CN" altLang="en-US" sz="1600" b="1" i="0" u="none" strike="noStrike" cap="none" normalizeH="0" baseline="0" dirty="0" smtClean="0">
                          <a:ln>
                            <a:noFill/>
                          </a:ln>
                          <a:solidFill>
                            <a:schemeClr val="bg1"/>
                          </a:solidFill>
                          <a:effectLst/>
                          <a:latin typeface="Arial" charset="0"/>
                          <a:ea typeface="宋体" pitchFamily="2" charset="-122"/>
                          <a:cs typeface="Arial" charset="0"/>
                        </a:rPr>
                        <a:t>．</a:t>
                      </a:r>
                      <a:endParaRPr kumimoji="0" lang="zh-CN" altLang="en-US" sz="1600" b="0" i="0" u="none" strike="noStrike" cap="none" normalizeH="0" baseline="0" dirty="0" smtClean="0">
                        <a:ln>
                          <a:noFill/>
                        </a:ln>
                        <a:solidFill>
                          <a:schemeClr val="bg1"/>
                        </a:solidFill>
                        <a:effectLst/>
                        <a:latin typeface="Arial" charset="0"/>
                        <a:ea typeface="宋体" pitchFamily="2" charset="-122"/>
                        <a:cs typeface="Arial" charset="0"/>
                      </a:endParaRP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华文细黑" pitchFamily="2" charset="-122"/>
                          <a:cs typeface="Times New Roman" pitchFamily="18" charset="0"/>
                        </a:rPr>
                        <a:t>系统回到系统主窗口。</a:t>
                      </a:r>
                    </a:p>
                  </a:txBody>
                  <a:tcPr marL="122303" marR="122303"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985246795"/>
      </p:ext>
    </p:extLst>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smtClean="0"/>
              <a:t>在线考试系统中的概念类</a:t>
            </a:r>
          </a:p>
        </p:txBody>
      </p:sp>
      <p:sp>
        <p:nvSpPr>
          <p:cNvPr id="7" name="内容占位符 6"/>
          <p:cNvSpPr>
            <a:spLocks noGrp="1"/>
          </p:cNvSpPr>
          <p:nvPr>
            <p:ph idx="1"/>
          </p:nvPr>
        </p:nvSpPr>
        <p:spPr/>
        <p:txBody>
          <a:bodyPr/>
          <a:lstStyle/>
          <a:p>
            <a:endParaRPr lang="zh-CN" altLang="en-US"/>
          </a:p>
        </p:txBody>
      </p:sp>
      <p:sp>
        <p:nvSpPr>
          <p:cNvPr id="76804" name="Rectangle 5"/>
          <p:cNvSpPr>
            <a:spLocks noChangeArrowheads="1"/>
          </p:cNvSpPr>
          <p:nvPr/>
        </p:nvSpPr>
        <p:spPr bwMode="auto">
          <a:xfrm>
            <a:off x="10483272" y="2510184"/>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76805" name="Object 4"/>
          <p:cNvGraphicFramePr>
            <a:graphicFrameLocks noChangeAspect="1"/>
          </p:cNvGraphicFramePr>
          <p:nvPr/>
        </p:nvGraphicFramePr>
        <p:xfrm>
          <a:off x="1599786" y="1484784"/>
          <a:ext cx="8532812" cy="3843338"/>
        </p:xfrm>
        <a:graphic>
          <a:graphicData uri="http://schemas.openxmlformats.org/presentationml/2006/ole">
            <mc:AlternateContent xmlns:mc="http://schemas.openxmlformats.org/markup-compatibility/2006">
              <mc:Choice xmlns:v="urn:schemas-microsoft-com:vml" Requires="v">
                <p:oleObj spid="_x0000_s94245" name="Visio" r:id="rId4" imgW="3343218" imgH="1495432" progId="Visio.Drawing.11">
                  <p:embed/>
                </p:oleObj>
              </mc:Choice>
              <mc:Fallback>
                <p:oleObj name="Visio" r:id="rId4" imgW="3343218" imgH="1495432" progId="Visio.Drawing.11">
                  <p:embed/>
                  <p:pic>
                    <p:nvPicPr>
                      <p:cNvPr id="0" name=""/>
                      <p:cNvPicPr>
                        <a:picLocks noChangeAspect="1" noChangeArrowheads="1"/>
                      </p:cNvPicPr>
                      <p:nvPr/>
                    </p:nvPicPr>
                    <p:blipFill>
                      <a:blip r:embed="rId5"/>
                      <a:srcRect/>
                      <a:stretch>
                        <a:fillRect/>
                      </a:stretch>
                    </p:blipFill>
                    <p:spPr bwMode="auto">
                      <a:xfrm>
                        <a:off x="1599786" y="1484784"/>
                        <a:ext cx="8532812"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1840012"/>
      </p:ext>
    </p:extLst>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smtClean="0"/>
              <a:t>添加关联</a:t>
            </a:r>
          </a:p>
        </p:txBody>
      </p:sp>
      <p:sp>
        <p:nvSpPr>
          <p:cNvPr id="77828" name="Rectangle 3"/>
          <p:cNvSpPr>
            <a:spLocks noGrp="1" noChangeArrowheads="1"/>
          </p:cNvSpPr>
          <p:nvPr>
            <p:ph idx="1"/>
          </p:nvPr>
        </p:nvSpPr>
        <p:spPr/>
        <p:txBody>
          <a:bodyPr>
            <a:normAutofit/>
          </a:bodyPr>
          <a:lstStyle/>
          <a:p>
            <a:pPr>
              <a:lnSpc>
                <a:spcPct val="85000"/>
              </a:lnSpc>
              <a:spcBef>
                <a:spcPct val="30000"/>
              </a:spcBef>
            </a:pPr>
            <a:r>
              <a:rPr lang="zh-CN" altLang="en-US" sz="2800" dirty="0"/>
              <a:t>领域模型中的关联可分为两种：</a:t>
            </a:r>
            <a:endParaRPr lang="zh-CN" altLang="en-US" sz="2800" dirty="0">
              <a:solidFill>
                <a:srgbClr val="FF3300"/>
              </a:solidFill>
            </a:endParaRPr>
          </a:p>
          <a:p>
            <a:pPr lvl="1">
              <a:spcBef>
                <a:spcPct val="30000"/>
              </a:spcBef>
            </a:pPr>
            <a:r>
              <a:rPr lang="zh-CN" altLang="en-US" sz="2400" dirty="0">
                <a:solidFill>
                  <a:srgbClr val="FFFF00"/>
                </a:solidFill>
              </a:rPr>
              <a:t>“需要知道”型关联：</a:t>
            </a:r>
            <a:r>
              <a:rPr lang="zh-CN" altLang="en-US" sz="2400" dirty="0"/>
              <a:t>需要将概念之间的关系信息保持一段时间的关联。领域模型中需要着重考虑。</a:t>
            </a:r>
          </a:p>
          <a:p>
            <a:pPr lvl="1">
              <a:lnSpc>
                <a:spcPct val="85000"/>
              </a:lnSpc>
              <a:spcBef>
                <a:spcPct val="30000"/>
              </a:spcBef>
            </a:pPr>
            <a:r>
              <a:rPr lang="zh-CN" altLang="en-US" sz="2400" dirty="0"/>
              <a:t>“只需理解”型关联：有助于增强对领域中关键概念的理解的关联。</a:t>
            </a:r>
          </a:p>
          <a:p>
            <a:pPr>
              <a:lnSpc>
                <a:spcPct val="85000"/>
              </a:lnSpc>
              <a:spcBef>
                <a:spcPct val="30000"/>
              </a:spcBef>
            </a:pPr>
            <a:r>
              <a:rPr lang="zh-CN" altLang="en-US" sz="2800" dirty="0"/>
              <a:t>寻找关联时要遵循下述指导原则：</a:t>
            </a:r>
          </a:p>
          <a:p>
            <a:pPr lvl="1">
              <a:lnSpc>
                <a:spcPct val="85000"/>
              </a:lnSpc>
              <a:spcBef>
                <a:spcPct val="30000"/>
              </a:spcBef>
            </a:pPr>
            <a:r>
              <a:rPr lang="zh-CN" altLang="en-US" sz="2400" dirty="0"/>
              <a:t>将注意力集中在</a:t>
            </a:r>
            <a:r>
              <a:rPr lang="zh-CN" altLang="en-US" sz="2400" dirty="0">
                <a:solidFill>
                  <a:srgbClr val="FFFF00"/>
                </a:solidFill>
              </a:rPr>
              <a:t>需要知道型关联</a:t>
            </a:r>
            <a:r>
              <a:rPr lang="zh-CN" altLang="en-US" sz="2400" dirty="0"/>
              <a:t>。</a:t>
            </a:r>
          </a:p>
          <a:p>
            <a:pPr lvl="1">
              <a:spcBef>
                <a:spcPct val="30000"/>
              </a:spcBef>
            </a:pPr>
            <a:r>
              <a:rPr lang="zh-CN" altLang="en-US" sz="2400" dirty="0"/>
              <a:t>识别概念类比识别关联更重要，因此领域模型创建过程中应该更加注重概念类的识别。</a:t>
            </a:r>
          </a:p>
          <a:p>
            <a:pPr lvl="1">
              <a:lnSpc>
                <a:spcPct val="85000"/>
              </a:lnSpc>
              <a:spcBef>
                <a:spcPct val="30000"/>
              </a:spcBef>
            </a:pPr>
            <a:r>
              <a:rPr lang="zh-CN" altLang="en-US" sz="2400" dirty="0"/>
              <a:t>太多的关联不仅不能有效地表示领域模型，反而容易使领域模型变得混乱。</a:t>
            </a:r>
          </a:p>
          <a:p>
            <a:pPr lvl="1">
              <a:lnSpc>
                <a:spcPct val="85000"/>
              </a:lnSpc>
              <a:spcBef>
                <a:spcPct val="30000"/>
              </a:spcBef>
            </a:pPr>
            <a:r>
              <a:rPr lang="zh-CN" altLang="en-US" sz="2400" dirty="0"/>
              <a:t>避免显示冗余或导出关联。 </a:t>
            </a:r>
          </a:p>
        </p:txBody>
      </p:sp>
    </p:spTree>
    <p:extLst>
      <p:ext uri="{BB962C8B-B14F-4D97-AF65-F5344CB8AC3E}">
        <p14:creationId xmlns:p14="http://schemas.microsoft.com/office/powerpoint/2010/main" val="2649978642"/>
      </p:ext>
    </p:extLst>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102"/>
          <p:cNvSpPr>
            <a:spLocks noGrp="1" noChangeArrowheads="1"/>
          </p:cNvSpPr>
          <p:nvPr>
            <p:ph type="title"/>
          </p:nvPr>
        </p:nvSpPr>
        <p:spPr/>
        <p:txBody>
          <a:bodyPr/>
          <a:lstStyle/>
          <a:p>
            <a:r>
              <a:rPr lang="zh-CN" altLang="en-US" sz="3200" dirty="0"/>
              <a:t>考试系统中“需要知道型”关联</a:t>
            </a:r>
          </a:p>
        </p:txBody>
      </p:sp>
      <p:graphicFrame>
        <p:nvGraphicFramePr>
          <p:cNvPr id="93299" name="Group 115"/>
          <p:cNvGraphicFramePr>
            <a:graphicFrameLocks noGrp="1"/>
          </p:cNvGraphicFramePr>
          <p:nvPr>
            <p:ph idx="1"/>
          </p:nvPr>
        </p:nvGraphicFramePr>
        <p:xfrm>
          <a:off x="479376" y="1700808"/>
          <a:ext cx="11160125" cy="3674292"/>
        </p:xfrm>
        <a:graphic>
          <a:graphicData uri="http://schemas.openxmlformats.org/drawingml/2006/table">
            <a:tbl>
              <a:tblPr/>
              <a:tblGrid>
                <a:gridCol w="4622448">
                  <a:extLst>
                    <a:ext uri="{9D8B030D-6E8A-4147-A177-3AD203B41FA5}">
                      <a16:colId xmlns:a16="http://schemas.microsoft.com/office/drawing/2014/main" val="20000"/>
                    </a:ext>
                  </a:extLst>
                </a:gridCol>
                <a:gridCol w="6537677">
                  <a:extLst>
                    <a:ext uri="{9D8B030D-6E8A-4147-A177-3AD203B41FA5}">
                      <a16:colId xmlns:a16="http://schemas.microsoft.com/office/drawing/2014/main" val="20001"/>
                    </a:ext>
                  </a:extLst>
                </a:gridCol>
              </a:tblGrid>
              <a:tr h="389924">
                <a:tc>
                  <a:txBody>
                    <a:body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关联</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含义</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6657">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学生“参加”考试</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为了知道学生是否需要参加该项考试</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615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老师“监考”考试</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为了知道由哪（几）位老师监考</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63263">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考卷“记录着”考题</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为了知道一份考卷由哪些考题组成</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615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考卷生成规则“对应于”课程</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为了知道是哪门课程的考卷生成规则</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615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考卷生成规则“应用于”考试</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为了知道某次考试使用哪套考卷生成规则</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5358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考卷生成规则“记录着”考卷生成规则项</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为了知道一套考卷生成规则由哪些细项组成</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2762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考题规格说明“详细描述”考题</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itchFamily="18" charset="0"/>
                        </a:rPr>
                        <a:t>为了知道一道考题的详细描述</a:t>
                      </a:r>
                    </a:p>
                  </a:txBody>
                  <a:tcPr marL="122303" marR="122303"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71188637"/>
      </p:ext>
    </p:extLst>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r>
              <a:rPr lang="zh-CN" altLang="en-US" smtClean="0"/>
              <a:t>在线考试系统部分领域模型</a:t>
            </a:r>
          </a:p>
        </p:txBody>
      </p:sp>
      <p:sp>
        <p:nvSpPr>
          <p:cNvPr id="7" name="内容占位符 6"/>
          <p:cNvSpPr>
            <a:spLocks noGrp="1"/>
          </p:cNvSpPr>
          <p:nvPr>
            <p:ph idx="1"/>
          </p:nvPr>
        </p:nvSpPr>
        <p:spPr/>
        <p:txBody>
          <a:bodyPr/>
          <a:lstStyle/>
          <a:p>
            <a:endParaRPr lang="zh-CN" altLang="en-US" dirty="0"/>
          </a:p>
        </p:txBody>
      </p:sp>
      <p:sp>
        <p:nvSpPr>
          <p:cNvPr id="81924" name="Rectangle 5"/>
          <p:cNvSpPr>
            <a:spLocks noChangeArrowheads="1"/>
          </p:cNvSpPr>
          <p:nvPr/>
        </p:nvSpPr>
        <p:spPr bwMode="auto">
          <a:xfrm>
            <a:off x="10483272" y="1400521"/>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endParaRPr lang="zh-CN" altLang="en-US"/>
          </a:p>
        </p:txBody>
      </p:sp>
      <p:pic>
        <p:nvPicPr>
          <p:cNvPr id="9523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829609"/>
            <a:ext cx="7590218" cy="53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4364504"/>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UML </a:t>
            </a:r>
            <a:r>
              <a:rPr lang="zh-CN" altLang="en-US" smtClean="0">
                <a:latin typeface="微软雅黑" panose="020B0503020204020204" pitchFamily="34" charset="-122"/>
                <a:ea typeface="微软雅黑" panose="020B0503020204020204" pitchFamily="34" charset="-122"/>
              </a:rPr>
              <a:t>类图的组成</a:t>
            </a:r>
          </a:p>
        </p:txBody>
      </p:sp>
      <p:sp>
        <p:nvSpPr>
          <p:cNvPr id="59396" name="Rectangle 3"/>
          <p:cNvSpPr>
            <a:spLocks noGrp="1" noChangeArrowheads="1"/>
          </p:cNvSpPr>
          <p:nvPr>
            <p:ph idx="1"/>
          </p:nvPr>
        </p:nvSpPr>
        <p:spPr/>
        <p:txBody>
          <a:bodyPr/>
          <a:lstStyle/>
          <a:p>
            <a:r>
              <a:rPr lang="en-US" altLang="zh-CN" sz="2800"/>
              <a:t>UML</a:t>
            </a:r>
            <a:r>
              <a:rPr lang="zh-CN" altLang="en-US" sz="2800"/>
              <a:t>类图用于描述类以及类之间的关系。</a:t>
            </a:r>
          </a:p>
          <a:p>
            <a:r>
              <a:rPr lang="zh-CN" altLang="en-US" sz="2800"/>
              <a:t>类包含三个部分：</a:t>
            </a:r>
          </a:p>
          <a:p>
            <a:pPr lvl="1"/>
            <a:r>
              <a:rPr lang="zh-CN" altLang="en-US" sz="2000"/>
              <a:t>类名：表示问题域中的概念，含义清晰准确</a:t>
            </a:r>
          </a:p>
          <a:p>
            <a:pPr lvl="1"/>
            <a:r>
              <a:rPr lang="zh-CN" altLang="en-US" sz="2000"/>
              <a:t>属性：</a:t>
            </a:r>
            <a:r>
              <a:rPr lang="zh-CN" altLang="en-US" b="1"/>
              <a:t>可见性 属性名：类型名</a:t>
            </a:r>
            <a:r>
              <a:rPr lang="en-US" altLang="zh-CN" b="1"/>
              <a:t>= </a:t>
            </a:r>
            <a:r>
              <a:rPr lang="zh-CN" altLang="en-US" b="1"/>
              <a:t>初始值 </a:t>
            </a:r>
            <a:r>
              <a:rPr lang="en-US" altLang="zh-CN" b="1"/>
              <a:t>{</a:t>
            </a:r>
            <a:r>
              <a:rPr lang="zh-CN" altLang="en-US" b="1"/>
              <a:t>性质串</a:t>
            </a:r>
            <a:r>
              <a:rPr lang="en-US" altLang="zh-CN" b="1"/>
              <a:t>}</a:t>
            </a:r>
            <a:endParaRPr lang="en-US" altLang="zh-CN"/>
          </a:p>
          <a:p>
            <a:pPr lvl="1"/>
            <a:r>
              <a:rPr lang="zh-CN" altLang="en-US" sz="2000"/>
              <a:t>操作：</a:t>
            </a:r>
            <a:r>
              <a:rPr lang="zh-CN" altLang="en-US" b="1"/>
              <a:t>可见性 操作名（参数表）：返回值类型 </a:t>
            </a:r>
            <a:r>
              <a:rPr lang="en-US" altLang="zh-CN" b="1"/>
              <a:t>{</a:t>
            </a:r>
            <a:r>
              <a:rPr lang="zh-CN" altLang="en-US" b="1"/>
              <a:t>性质串</a:t>
            </a:r>
            <a:r>
              <a:rPr lang="en-US" altLang="zh-CN" b="1"/>
              <a:t>}</a:t>
            </a:r>
            <a:r>
              <a:rPr lang="en-US" altLang="zh-CN" sz="2000"/>
              <a:t> </a:t>
            </a:r>
          </a:p>
          <a:p>
            <a:r>
              <a:rPr lang="zh-CN" altLang="en-US" sz="2800"/>
              <a:t>类的关系有：</a:t>
            </a:r>
            <a:endParaRPr lang="en-US" altLang="zh-CN" sz="2800"/>
          </a:p>
          <a:p>
            <a:pPr lvl="1"/>
            <a:r>
              <a:rPr lang="zh-CN" altLang="en-US" sz="2400" smtClean="0"/>
              <a:t>关联</a:t>
            </a:r>
            <a:endParaRPr lang="en-US" altLang="zh-CN" sz="2400"/>
          </a:p>
          <a:p>
            <a:pPr lvl="1"/>
            <a:r>
              <a:rPr lang="zh-CN" altLang="en-US" sz="2400"/>
              <a:t>组合与聚合</a:t>
            </a:r>
            <a:endParaRPr lang="en-US" altLang="zh-CN" sz="2400"/>
          </a:p>
          <a:p>
            <a:pPr lvl="1"/>
            <a:r>
              <a:rPr lang="zh-CN" altLang="en-US" sz="2400"/>
              <a:t>依赖和继承</a:t>
            </a:r>
            <a:endParaRPr lang="en-US" altLang="zh-CN" sz="2400"/>
          </a:p>
        </p:txBody>
      </p:sp>
      <p:sp>
        <p:nvSpPr>
          <p:cNvPr id="59397" name="Rectangle 5"/>
          <p:cNvSpPr>
            <a:spLocks noChangeArrowheads="1"/>
          </p:cNvSpPr>
          <p:nvPr/>
        </p:nvSpPr>
        <p:spPr bwMode="auto">
          <a:xfrm>
            <a:off x="10483272" y="2891184"/>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endParaRPr lang="zh-CN" altLang="en-US"/>
          </a:p>
        </p:txBody>
      </p:sp>
      <p:pic>
        <p:nvPicPr>
          <p:cNvPr id="59398"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298945"/>
            <a:ext cx="2198682" cy="177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1943249"/>
      </p:ext>
    </p:extLst>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zh-CN" altLang="en-US" dirty="0" smtClean="0"/>
              <a:t>类的关系</a:t>
            </a:r>
          </a:p>
        </p:txBody>
      </p:sp>
      <p:sp>
        <p:nvSpPr>
          <p:cNvPr id="60420" name="Rectangle 3"/>
          <p:cNvSpPr>
            <a:spLocks noGrp="1" noChangeArrowheads="1"/>
          </p:cNvSpPr>
          <p:nvPr>
            <p:ph idx="1"/>
          </p:nvPr>
        </p:nvSpPr>
        <p:spPr>
          <a:xfrm>
            <a:off x="479376" y="676882"/>
            <a:ext cx="11160000" cy="889343"/>
          </a:xfrm>
        </p:spPr>
        <p:txBody>
          <a:bodyPr/>
          <a:lstStyle/>
          <a:p>
            <a:r>
              <a:rPr lang="zh-CN" altLang="en-US" sz="2800" dirty="0" smtClean="0"/>
              <a:t>以下按照由松散到紧密地的关系进行说明</a:t>
            </a:r>
          </a:p>
          <a:p>
            <a:pPr lvl="1"/>
            <a:endParaRPr lang="en-US" altLang="zh-CN" dirty="0" smtClean="0"/>
          </a:p>
        </p:txBody>
      </p:sp>
      <p:grpSp>
        <p:nvGrpSpPr>
          <p:cNvPr id="2" name="组合 1"/>
          <p:cNvGrpSpPr/>
          <p:nvPr/>
        </p:nvGrpSpPr>
        <p:grpSpPr>
          <a:xfrm>
            <a:off x="1199456" y="1268760"/>
            <a:ext cx="8903378" cy="5017381"/>
            <a:chOff x="2424113" y="2133600"/>
            <a:chExt cx="7415215" cy="4230688"/>
          </a:xfrm>
        </p:grpSpPr>
        <p:pic>
          <p:nvPicPr>
            <p:cNvPr id="604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133600"/>
              <a:ext cx="3465512" cy="1169988"/>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38" y="2133600"/>
              <a:ext cx="3402012" cy="1187450"/>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341" y="3717925"/>
              <a:ext cx="3455987" cy="1079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6" y="3717925"/>
              <a:ext cx="3438525" cy="1079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5"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6" y="5157788"/>
              <a:ext cx="2700337" cy="1206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6" name="Line 11"/>
            <p:cNvSpPr>
              <a:spLocks noChangeShapeType="1"/>
            </p:cNvSpPr>
            <p:nvPr/>
          </p:nvSpPr>
          <p:spPr bwMode="auto">
            <a:xfrm>
              <a:off x="5951541" y="2781300"/>
              <a:ext cx="358775"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7" name="Line 12"/>
            <p:cNvSpPr>
              <a:spLocks noChangeShapeType="1"/>
            </p:cNvSpPr>
            <p:nvPr/>
          </p:nvSpPr>
          <p:spPr bwMode="auto">
            <a:xfrm>
              <a:off x="8112125" y="3429000"/>
              <a:ext cx="0" cy="2159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8" name="Line 13"/>
            <p:cNvSpPr>
              <a:spLocks noChangeShapeType="1"/>
            </p:cNvSpPr>
            <p:nvPr/>
          </p:nvSpPr>
          <p:spPr bwMode="auto">
            <a:xfrm flipH="1">
              <a:off x="5951538" y="4221163"/>
              <a:ext cx="360362"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9" name="Line 16"/>
            <p:cNvSpPr>
              <a:spLocks noChangeShapeType="1"/>
            </p:cNvSpPr>
            <p:nvPr/>
          </p:nvSpPr>
          <p:spPr bwMode="auto">
            <a:xfrm>
              <a:off x="4079875" y="4868863"/>
              <a:ext cx="0" cy="2159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811004380"/>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类的依赖关系</a:t>
            </a:r>
          </a:p>
        </p:txBody>
      </p:sp>
      <p:pic>
        <p:nvPicPr>
          <p:cNvPr id="61444"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65" y="1412776"/>
            <a:ext cx="34718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4449" y="3076433"/>
            <a:ext cx="33369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2"/>
          <p:cNvSpPr txBox="1">
            <a:spLocks/>
          </p:cNvSpPr>
          <p:nvPr/>
        </p:nvSpPr>
        <p:spPr>
          <a:xfrm>
            <a:off x="767408" y="1412776"/>
            <a:ext cx="5628000" cy="2529032"/>
          </a:xfrm>
          <a:prstGeom prst="rect">
            <a:avLst/>
          </a:prstGeom>
        </p:spPr>
        <p:txBody>
          <a:bodyPr vert="horz" lIns="91440" tIns="45720" rIns="91440" bIns="45720" rtlCol="0">
            <a:normAutofit/>
          </a:bodyPr>
          <a:lstStyle>
            <a:lvl1pPr marL="230400" indent="-230400" algn="l" defTabSz="685800" rtl="0" eaLnBrk="1" latinLnBrk="0" hangingPunct="1">
              <a:lnSpc>
                <a:spcPct val="100000"/>
              </a:lnSpc>
              <a:spcBef>
                <a:spcPts val="1000"/>
              </a:spcBef>
              <a:spcAft>
                <a:spcPts val="600"/>
              </a:spcAft>
              <a:buFont typeface="Arial" panose="020B0604020202020204" pitchFamily="34" charset="0"/>
              <a:buChar char="•"/>
              <a:defRPr sz="2100" kern="1200" baseline="0">
                <a:solidFill>
                  <a:schemeClr val="bg1"/>
                </a:solidFill>
                <a:latin typeface="微软雅黑" panose="020B0503020204020204" pitchFamily="34" charset="-122"/>
                <a:ea typeface="微软雅黑" panose="020B0503020204020204" pitchFamily="34" charset="-122"/>
                <a:cs typeface="+mn-cs"/>
              </a:defRPr>
            </a:lvl1pPr>
            <a:lvl2pPr marL="687600" indent="-230400" algn="l" defTabSz="685800" rtl="0" eaLnBrk="1" latinLnBrk="0" hangingPunct="1">
              <a:lnSpc>
                <a:spcPct val="100000"/>
              </a:lnSpc>
              <a:spcBef>
                <a:spcPts val="500"/>
              </a:spcBef>
              <a:spcAft>
                <a:spcPts val="600"/>
              </a:spcAft>
              <a:buFont typeface="Arial" panose="020B0604020202020204" pitchFamily="34" charset="0"/>
              <a:buChar char="•"/>
              <a:defRPr sz="1800" kern="1200" baseline="0">
                <a:solidFill>
                  <a:schemeClr val="bg1"/>
                </a:solidFill>
                <a:latin typeface="微软雅黑" panose="020B0503020204020204" pitchFamily="34" charset="-122"/>
                <a:ea typeface="微软雅黑" panose="020B0503020204020204" pitchFamily="34" charset="-122"/>
                <a:cs typeface="+mn-cs"/>
              </a:defRPr>
            </a:lvl2pPr>
            <a:lvl3pPr marL="1144800" indent="-230400" algn="l" defTabSz="685800" rtl="0" eaLnBrk="1" latinLnBrk="0" hangingPunct="1">
              <a:lnSpc>
                <a:spcPct val="100000"/>
              </a:lnSpc>
              <a:spcBef>
                <a:spcPts val="500"/>
              </a:spcBef>
              <a:spcAft>
                <a:spcPts val="600"/>
              </a:spcAft>
              <a:buFont typeface="Arial" panose="020B0604020202020204" pitchFamily="34" charset="0"/>
              <a:buChar char="•"/>
              <a:defRPr sz="1500" kern="1200" baseline="0">
                <a:solidFill>
                  <a:schemeClr val="bg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Bef>
                <a:spcPts val="600"/>
              </a:spcBef>
            </a:pPr>
            <a:r>
              <a:rPr lang="zh-CN" altLang="en-US" sz="2400" dirty="0" smtClean="0"/>
              <a:t>类</a:t>
            </a:r>
            <a:r>
              <a:rPr lang="en-US" altLang="zh-CN" sz="2400" dirty="0" smtClean="0"/>
              <a:t>A </a:t>
            </a:r>
            <a:r>
              <a:rPr lang="zh-CN" altLang="en-US" sz="2400" dirty="0" smtClean="0"/>
              <a:t>把 类</a:t>
            </a:r>
            <a:r>
              <a:rPr lang="en-US" altLang="zh-CN" sz="2400" dirty="0" smtClean="0"/>
              <a:t>B </a:t>
            </a:r>
            <a:r>
              <a:rPr lang="zh-CN" altLang="en-US" sz="2400" dirty="0" smtClean="0"/>
              <a:t>的实例作为方法里的参数使用；</a:t>
            </a:r>
          </a:p>
          <a:p>
            <a:pPr fontAlgn="auto">
              <a:spcBef>
                <a:spcPts val="600"/>
              </a:spcBef>
            </a:pPr>
            <a:r>
              <a:rPr lang="zh-CN" altLang="en-US" sz="2400" dirty="0" smtClean="0"/>
              <a:t>类</a:t>
            </a:r>
            <a:r>
              <a:rPr lang="en-US" altLang="zh-CN" sz="2400" dirty="0" smtClean="0"/>
              <a:t>A </a:t>
            </a:r>
            <a:r>
              <a:rPr lang="zh-CN" altLang="en-US" sz="2400" dirty="0" smtClean="0"/>
              <a:t>的某个方法里使用了类</a:t>
            </a:r>
            <a:r>
              <a:rPr lang="en-US" altLang="zh-CN" sz="2400" dirty="0" smtClean="0"/>
              <a:t>B </a:t>
            </a:r>
            <a:r>
              <a:rPr lang="zh-CN" altLang="en-US" sz="2400" dirty="0" smtClean="0"/>
              <a:t>的实例作为局部变量；</a:t>
            </a:r>
          </a:p>
          <a:p>
            <a:pPr fontAlgn="auto">
              <a:spcBef>
                <a:spcPts val="600"/>
              </a:spcBef>
            </a:pPr>
            <a:r>
              <a:rPr lang="zh-CN" altLang="en-US" sz="2400" dirty="0" smtClean="0"/>
              <a:t>类</a:t>
            </a:r>
            <a:r>
              <a:rPr lang="en-US" altLang="zh-CN" sz="2400" dirty="0" smtClean="0"/>
              <a:t>A </a:t>
            </a:r>
            <a:r>
              <a:rPr lang="zh-CN" altLang="en-US" sz="2400" dirty="0" smtClean="0"/>
              <a:t>调用了 类</a:t>
            </a:r>
            <a:r>
              <a:rPr lang="en-US" altLang="zh-CN" sz="2400" dirty="0" smtClean="0"/>
              <a:t>B</a:t>
            </a:r>
            <a:r>
              <a:rPr lang="zh-CN" altLang="en-US" sz="2400" dirty="0" smtClean="0"/>
              <a:t>的静态方法</a:t>
            </a:r>
            <a:endParaRPr lang="zh-CN" altLang="en-US" sz="2400" dirty="0"/>
          </a:p>
        </p:txBody>
      </p:sp>
    </p:spTree>
    <p:extLst>
      <p:ext uri="{BB962C8B-B14F-4D97-AF65-F5344CB8AC3E}">
        <p14:creationId xmlns:p14="http://schemas.microsoft.com/office/powerpoint/2010/main" val="1584021875"/>
      </p:ext>
    </p:extLst>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依赖关系与</a:t>
            </a:r>
            <a:r>
              <a:rPr lang="en-US" altLang="zh-CN" smtClean="0"/>
              <a:t>Java</a:t>
            </a:r>
            <a:endParaRPr lang="zh-CN" altLang="en-US" smtClean="0"/>
          </a:p>
        </p:txBody>
      </p:sp>
      <p:sp>
        <p:nvSpPr>
          <p:cNvPr id="62469" name="矩形 5"/>
          <p:cNvSpPr>
            <a:spLocks noChangeArrowheads="1"/>
          </p:cNvSpPr>
          <p:nvPr/>
        </p:nvSpPr>
        <p:spPr bwMode="auto">
          <a:xfrm>
            <a:off x="310219" y="787411"/>
            <a:ext cx="5715000" cy="5078313"/>
          </a:xfrm>
          <a:prstGeom prst="rect">
            <a:avLst/>
          </a:prstGeom>
          <a:solidFill>
            <a:schemeClr val="accent1"/>
          </a:solidFill>
          <a:ln>
            <a:noFill/>
          </a:ln>
          <a:extLst/>
        </p:spPr>
        <p:txBody>
          <a:bodyP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en-US" altLang="zh-CN" sz="1800" dirty="0">
                <a:solidFill>
                  <a:schemeClr val="bg1"/>
                </a:solidFill>
              </a:rPr>
              <a:t>public class Man</a:t>
            </a:r>
          </a:p>
          <a:p>
            <a:pPr algn="l">
              <a:lnSpc>
                <a:spcPct val="100000"/>
              </a:lnSpc>
            </a:pPr>
            <a:r>
              <a:rPr lang="en-US" altLang="zh-CN" sz="1800" dirty="0">
                <a:solidFill>
                  <a:schemeClr val="bg1"/>
                </a:solidFill>
              </a:rPr>
              <a:t>{</a:t>
            </a:r>
          </a:p>
          <a:p>
            <a:pPr algn="l">
              <a:lnSpc>
                <a:spcPct val="100000"/>
              </a:lnSpc>
            </a:pPr>
            <a:r>
              <a:rPr lang="en-US" altLang="zh-CN" sz="1800" dirty="0">
                <a:solidFill>
                  <a:schemeClr val="bg1"/>
                </a:solidFill>
              </a:rPr>
              <a:t>	public void drive(Car car)</a:t>
            </a:r>
          </a:p>
          <a:p>
            <a:pPr algn="l">
              <a:lnSpc>
                <a:spcPct val="100000"/>
              </a:lnSpc>
            </a:pPr>
            <a:r>
              <a:rPr lang="en-US" altLang="zh-CN" sz="1800" dirty="0">
                <a:solidFill>
                  <a:schemeClr val="bg1"/>
                </a:solidFill>
              </a:rPr>
              <a:t>	{</a:t>
            </a:r>
          </a:p>
          <a:p>
            <a:pPr algn="l">
              <a:lnSpc>
                <a:spcPct val="100000"/>
              </a:lnSpc>
            </a:pPr>
            <a:r>
              <a:rPr lang="en-US" altLang="zh-CN" sz="1800" dirty="0">
                <a:solidFill>
                  <a:schemeClr val="bg1"/>
                </a:solidFill>
              </a:rPr>
              <a:t>		</a:t>
            </a:r>
            <a:r>
              <a:rPr lang="en-US" altLang="zh-CN" sz="1800" dirty="0" err="1">
                <a:solidFill>
                  <a:schemeClr val="bg1"/>
                </a:solidFill>
              </a:rPr>
              <a:t>car.start</a:t>
            </a:r>
            <a:r>
              <a:rPr lang="en-US" altLang="zh-CN" sz="1800" dirty="0">
                <a:solidFill>
                  <a:schemeClr val="bg1"/>
                </a:solidFill>
              </a:rPr>
              <a:t>();</a:t>
            </a:r>
          </a:p>
          <a:p>
            <a:pPr algn="l">
              <a:lnSpc>
                <a:spcPct val="100000"/>
              </a:lnSpc>
            </a:pPr>
            <a:r>
              <a:rPr lang="en-US" altLang="zh-CN" sz="1800" dirty="0">
                <a:solidFill>
                  <a:schemeClr val="bg1"/>
                </a:solidFill>
              </a:rPr>
              <a:t>	}</a:t>
            </a:r>
          </a:p>
          <a:p>
            <a:pPr algn="l">
              <a:lnSpc>
                <a:spcPct val="100000"/>
              </a:lnSpc>
            </a:pPr>
            <a:endParaRPr lang="en-US" altLang="zh-CN" sz="1800" dirty="0">
              <a:solidFill>
                <a:schemeClr val="bg1"/>
              </a:solidFill>
            </a:endParaRPr>
          </a:p>
          <a:p>
            <a:pPr algn="l">
              <a:lnSpc>
                <a:spcPct val="100000"/>
              </a:lnSpc>
            </a:pPr>
            <a:r>
              <a:rPr lang="en-US" altLang="zh-CN" sz="1800" dirty="0">
                <a:solidFill>
                  <a:schemeClr val="bg1"/>
                </a:solidFill>
              </a:rPr>
              <a:t>	public void sleep()</a:t>
            </a:r>
          </a:p>
          <a:p>
            <a:pPr algn="l">
              <a:lnSpc>
                <a:spcPct val="100000"/>
              </a:lnSpc>
            </a:pPr>
            <a:r>
              <a:rPr lang="en-US" altLang="zh-CN" sz="1800" dirty="0">
                <a:solidFill>
                  <a:schemeClr val="bg1"/>
                </a:solidFill>
              </a:rPr>
              <a:t>	{</a:t>
            </a:r>
          </a:p>
          <a:p>
            <a:pPr algn="l">
              <a:lnSpc>
                <a:spcPct val="100000"/>
              </a:lnSpc>
            </a:pPr>
            <a:r>
              <a:rPr lang="en-US" altLang="zh-CN" sz="1800" dirty="0">
                <a:solidFill>
                  <a:schemeClr val="bg1"/>
                </a:solidFill>
              </a:rPr>
              <a:t>		Light </a:t>
            </a:r>
            <a:r>
              <a:rPr lang="en-US" altLang="zh-CN" sz="1800" dirty="0" err="1">
                <a:solidFill>
                  <a:schemeClr val="bg1"/>
                </a:solidFill>
              </a:rPr>
              <a:t>light</a:t>
            </a:r>
            <a:r>
              <a:rPr lang="en-US" altLang="zh-CN" sz="1800" dirty="0">
                <a:solidFill>
                  <a:schemeClr val="bg1"/>
                </a:solidFill>
              </a:rPr>
              <a:t> = new Light();</a:t>
            </a:r>
          </a:p>
          <a:p>
            <a:pPr algn="l">
              <a:lnSpc>
                <a:spcPct val="100000"/>
              </a:lnSpc>
            </a:pPr>
            <a:r>
              <a:rPr lang="en-US" altLang="zh-CN" sz="1800" dirty="0">
                <a:solidFill>
                  <a:schemeClr val="bg1"/>
                </a:solidFill>
              </a:rPr>
              <a:t>		</a:t>
            </a:r>
            <a:r>
              <a:rPr lang="en-US" altLang="zh-CN" sz="1800" dirty="0" err="1">
                <a:solidFill>
                  <a:schemeClr val="bg1"/>
                </a:solidFill>
              </a:rPr>
              <a:t>light.off</a:t>
            </a:r>
            <a:r>
              <a:rPr lang="en-US" altLang="zh-CN" sz="1800" dirty="0">
                <a:solidFill>
                  <a:schemeClr val="bg1"/>
                </a:solidFill>
              </a:rPr>
              <a:t>();</a:t>
            </a:r>
          </a:p>
          <a:p>
            <a:pPr algn="l">
              <a:lnSpc>
                <a:spcPct val="100000"/>
              </a:lnSpc>
            </a:pPr>
            <a:r>
              <a:rPr lang="en-US" altLang="zh-CN" sz="1800" dirty="0">
                <a:solidFill>
                  <a:schemeClr val="bg1"/>
                </a:solidFill>
              </a:rPr>
              <a:t>	}</a:t>
            </a:r>
          </a:p>
          <a:p>
            <a:pPr algn="l">
              <a:lnSpc>
                <a:spcPct val="100000"/>
              </a:lnSpc>
            </a:pPr>
            <a:endParaRPr lang="en-US" altLang="zh-CN" sz="1800" dirty="0">
              <a:solidFill>
                <a:schemeClr val="bg1"/>
              </a:solidFill>
            </a:endParaRPr>
          </a:p>
          <a:p>
            <a:pPr algn="l">
              <a:lnSpc>
                <a:spcPct val="100000"/>
              </a:lnSpc>
            </a:pPr>
            <a:r>
              <a:rPr lang="en-US" altLang="zh-CN" sz="1800" dirty="0">
                <a:solidFill>
                  <a:schemeClr val="bg1"/>
                </a:solidFill>
              </a:rPr>
              <a:t>	public </a:t>
            </a:r>
            <a:r>
              <a:rPr lang="en-US" altLang="zh-CN" sz="1800" dirty="0" err="1">
                <a:solidFill>
                  <a:schemeClr val="bg1"/>
                </a:solidFill>
              </a:rPr>
              <a:t>int</a:t>
            </a:r>
            <a:r>
              <a:rPr lang="en-US" altLang="zh-CN" sz="1800" dirty="0">
                <a:solidFill>
                  <a:schemeClr val="bg1"/>
                </a:solidFill>
              </a:rPr>
              <a:t> </a:t>
            </a:r>
            <a:r>
              <a:rPr lang="en-US" altLang="zh-CN" sz="1800" dirty="0" err="1">
                <a:solidFill>
                  <a:schemeClr val="bg1"/>
                </a:solidFill>
              </a:rPr>
              <a:t>getMoney</a:t>
            </a:r>
            <a:r>
              <a:rPr lang="en-US" altLang="zh-CN" sz="1800" dirty="0">
                <a:solidFill>
                  <a:schemeClr val="bg1"/>
                </a:solidFill>
              </a:rPr>
              <a:t>(</a:t>
            </a:r>
            <a:r>
              <a:rPr lang="en-US" altLang="zh-CN" sz="1800" dirty="0" err="1">
                <a:solidFill>
                  <a:schemeClr val="bg1"/>
                </a:solidFill>
              </a:rPr>
              <a:t>int</a:t>
            </a:r>
            <a:r>
              <a:rPr lang="en-US" altLang="zh-CN" sz="1800" dirty="0">
                <a:solidFill>
                  <a:schemeClr val="bg1"/>
                </a:solidFill>
              </a:rPr>
              <a:t> </a:t>
            </a:r>
            <a:r>
              <a:rPr lang="en-US" altLang="zh-CN" sz="1800" dirty="0" err="1">
                <a:solidFill>
                  <a:schemeClr val="bg1"/>
                </a:solidFill>
              </a:rPr>
              <a:t>amountOfNeed</a:t>
            </a:r>
            <a:r>
              <a:rPr lang="en-US" altLang="zh-CN" sz="1800" dirty="0">
                <a:solidFill>
                  <a:schemeClr val="bg1"/>
                </a:solidFill>
              </a:rPr>
              <a:t>)</a:t>
            </a:r>
          </a:p>
          <a:p>
            <a:pPr algn="l">
              <a:lnSpc>
                <a:spcPct val="100000"/>
              </a:lnSpc>
            </a:pPr>
            <a:r>
              <a:rPr lang="en-US" altLang="zh-CN" sz="1800" dirty="0">
                <a:solidFill>
                  <a:schemeClr val="bg1"/>
                </a:solidFill>
              </a:rPr>
              <a:t>	{</a:t>
            </a:r>
          </a:p>
          <a:p>
            <a:pPr algn="l">
              <a:lnSpc>
                <a:spcPct val="100000"/>
              </a:lnSpc>
            </a:pPr>
            <a:r>
              <a:rPr lang="en-US" altLang="zh-CN" sz="1800" dirty="0">
                <a:solidFill>
                  <a:schemeClr val="bg1"/>
                </a:solidFill>
              </a:rPr>
              <a:t>		return </a:t>
            </a:r>
            <a:r>
              <a:rPr lang="en-US" altLang="zh-CN" sz="1800" dirty="0" err="1">
                <a:solidFill>
                  <a:schemeClr val="bg1"/>
                </a:solidFill>
              </a:rPr>
              <a:t>ATM.fetch</a:t>
            </a:r>
            <a:r>
              <a:rPr lang="en-US" altLang="zh-CN" sz="1800" dirty="0">
                <a:solidFill>
                  <a:schemeClr val="bg1"/>
                </a:solidFill>
              </a:rPr>
              <a:t>(amount </a:t>
            </a:r>
            <a:r>
              <a:rPr lang="en-US" altLang="zh-CN" sz="1800" dirty="0" err="1">
                <a:solidFill>
                  <a:schemeClr val="bg1"/>
                </a:solidFill>
              </a:rPr>
              <a:t>OfNeed</a:t>
            </a:r>
            <a:r>
              <a:rPr lang="en-US" altLang="zh-CN" sz="1800" dirty="0">
                <a:solidFill>
                  <a:schemeClr val="bg1"/>
                </a:solidFill>
              </a:rPr>
              <a:t>);</a:t>
            </a:r>
          </a:p>
          <a:p>
            <a:pPr algn="l">
              <a:lnSpc>
                <a:spcPct val="100000"/>
              </a:lnSpc>
            </a:pPr>
            <a:r>
              <a:rPr lang="en-US" altLang="zh-CN" sz="1800" dirty="0">
                <a:solidFill>
                  <a:schemeClr val="bg1"/>
                </a:solidFill>
              </a:rPr>
              <a:t>	}</a:t>
            </a:r>
          </a:p>
          <a:p>
            <a:pPr algn="l">
              <a:lnSpc>
                <a:spcPct val="100000"/>
              </a:lnSpc>
            </a:pPr>
            <a:r>
              <a:rPr lang="en-US" altLang="zh-CN" sz="1800" dirty="0">
                <a:solidFill>
                  <a:schemeClr val="bg1"/>
                </a:solidFill>
              </a:rPr>
              <a:t>}</a:t>
            </a:r>
            <a:endParaRPr lang="zh-CN" altLang="en-US" sz="1800" dirty="0">
              <a:solidFill>
                <a:schemeClr val="bg1"/>
              </a:solidFill>
            </a:endParaRPr>
          </a:p>
        </p:txBody>
      </p:sp>
      <p:sp>
        <p:nvSpPr>
          <p:cNvPr id="9" name="矩形 4"/>
          <p:cNvSpPr>
            <a:spLocks noChangeArrowheads="1"/>
          </p:cNvSpPr>
          <p:nvPr/>
        </p:nvSpPr>
        <p:spPr bwMode="auto">
          <a:xfrm>
            <a:off x="6714309" y="787411"/>
            <a:ext cx="5035626" cy="4246563"/>
          </a:xfrm>
          <a:prstGeom prst="rect">
            <a:avLst/>
          </a:prstGeom>
          <a:solidFill>
            <a:schemeClr val="accent1"/>
          </a:solidFill>
          <a:ln>
            <a:noFill/>
          </a:ln>
          <a:extLst/>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r>
              <a:rPr lang="en-US" altLang="zh-CN" sz="1800" dirty="0">
                <a:solidFill>
                  <a:schemeClr val="bg1"/>
                </a:solidFill>
              </a:rPr>
              <a:t>public class Car</a:t>
            </a:r>
          </a:p>
          <a:p>
            <a:pPr algn="l"/>
            <a:r>
              <a:rPr lang="en-US" altLang="zh-CN" sz="1800" dirty="0">
                <a:solidFill>
                  <a:schemeClr val="bg1"/>
                </a:solidFill>
              </a:rPr>
              <a:t>{</a:t>
            </a:r>
          </a:p>
          <a:p>
            <a:pPr algn="l"/>
            <a:r>
              <a:rPr lang="en-US" altLang="zh-CN" sz="1800" dirty="0">
                <a:solidFill>
                  <a:schemeClr val="bg1"/>
                </a:solidFill>
              </a:rPr>
              <a:t> </a:t>
            </a:r>
            <a:r>
              <a:rPr lang="en-US" altLang="zh-CN" sz="1800" dirty="0" smtClean="0">
                <a:solidFill>
                  <a:schemeClr val="bg1"/>
                </a:solidFill>
              </a:rPr>
              <a:t>     public </a:t>
            </a:r>
            <a:r>
              <a:rPr lang="en-US" altLang="zh-CN" sz="1800" dirty="0">
                <a:solidFill>
                  <a:schemeClr val="bg1"/>
                </a:solidFill>
              </a:rPr>
              <a:t>void start()</a:t>
            </a: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a:solidFill>
                  <a:schemeClr val="bg1"/>
                </a:solidFill>
              </a:rPr>
              <a:t>	</a:t>
            </a:r>
            <a:r>
              <a:rPr lang="en-US" altLang="zh-CN" sz="1800" dirty="0" err="1">
                <a:solidFill>
                  <a:schemeClr val="bg1"/>
                </a:solidFill>
              </a:rPr>
              <a:t>system.out.println</a:t>
            </a:r>
            <a:r>
              <a:rPr lang="en-US" altLang="zh-CN" sz="1800" dirty="0">
                <a:solidFill>
                  <a:schemeClr val="bg1"/>
                </a:solidFill>
              </a:rPr>
              <a:t>("car is start");</a:t>
            </a: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smtClean="0">
                <a:solidFill>
                  <a:schemeClr val="bg1"/>
                </a:solidFill>
              </a:rPr>
              <a:t>      public </a:t>
            </a:r>
            <a:r>
              <a:rPr lang="en-US" altLang="zh-CN" sz="1800" dirty="0">
                <a:solidFill>
                  <a:schemeClr val="bg1"/>
                </a:solidFill>
              </a:rPr>
              <a:t>void stop()</a:t>
            </a: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a:solidFill>
                  <a:schemeClr val="bg1"/>
                </a:solidFill>
              </a:rPr>
              <a:t>}</a:t>
            </a:r>
          </a:p>
          <a:p>
            <a:pPr algn="l"/>
            <a:endParaRPr lang="en-US" altLang="zh-CN" sz="1800" dirty="0">
              <a:solidFill>
                <a:schemeClr val="bg1"/>
              </a:solidFill>
            </a:endParaRPr>
          </a:p>
          <a:p>
            <a:pPr algn="l"/>
            <a:r>
              <a:rPr lang="en-US" altLang="zh-CN" sz="1800" dirty="0">
                <a:solidFill>
                  <a:schemeClr val="bg1"/>
                </a:solidFill>
              </a:rPr>
              <a:t>public class Light</a:t>
            </a:r>
          </a:p>
          <a:p>
            <a:pPr algn="l"/>
            <a:r>
              <a:rPr lang="en-US" altLang="zh-CN" sz="1800" dirty="0">
                <a:solidFill>
                  <a:schemeClr val="bg1"/>
                </a:solidFill>
              </a:rPr>
              <a:t>{</a:t>
            </a:r>
          </a:p>
          <a:p>
            <a:pPr algn="l"/>
            <a:r>
              <a:rPr lang="en-US" altLang="zh-CN" sz="1800" dirty="0">
                <a:solidFill>
                  <a:schemeClr val="bg1"/>
                </a:solidFill>
              </a:rPr>
              <a:t> </a:t>
            </a:r>
            <a:r>
              <a:rPr lang="en-US" altLang="zh-CN" sz="1800" dirty="0" smtClean="0">
                <a:solidFill>
                  <a:schemeClr val="bg1"/>
                </a:solidFill>
              </a:rPr>
              <a:t>     public </a:t>
            </a:r>
            <a:r>
              <a:rPr lang="en-US" altLang="zh-CN" sz="1800" dirty="0">
                <a:solidFill>
                  <a:schemeClr val="bg1"/>
                </a:solidFill>
              </a:rPr>
              <a:t>void off()</a:t>
            </a: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a:solidFill>
                  <a:schemeClr val="bg1"/>
                </a:solidFill>
              </a:rPr>
              <a:t>	.......</a:t>
            </a: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a:solidFill>
                  <a:schemeClr val="bg1"/>
                </a:solidFill>
              </a:rPr>
              <a:t>}</a:t>
            </a:r>
          </a:p>
          <a:p>
            <a:pPr algn="l"/>
            <a:endParaRPr lang="en-US" altLang="zh-CN" sz="1800" dirty="0"/>
          </a:p>
        </p:txBody>
      </p:sp>
      <p:sp>
        <p:nvSpPr>
          <p:cNvPr id="10" name="矩形 5"/>
          <p:cNvSpPr>
            <a:spLocks noChangeArrowheads="1"/>
          </p:cNvSpPr>
          <p:nvPr/>
        </p:nvSpPr>
        <p:spPr bwMode="auto">
          <a:xfrm>
            <a:off x="6691482" y="4906119"/>
            <a:ext cx="5058453" cy="1546225"/>
          </a:xfrm>
          <a:prstGeom prst="rect">
            <a:avLst/>
          </a:prstGeom>
          <a:solidFill>
            <a:schemeClr val="accent1"/>
          </a:solidFill>
          <a:ln>
            <a:noFill/>
          </a:ln>
          <a:extLst/>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r>
              <a:rPr lang="en-US" altLang="zh-CN" sz="1800" dirty="0">
                <a:solidFill>
                  <a:schemeClr val="bg1"/>
                </a:solidFill>
              </a:rPr>
              <a:t>public class ATM</a:t>
            </a:r>
          </a:p>
          <a:p>
            <a:pPr algn="l"/>
            <a:r>
              <a:rPr lang="en-US" altLang="zh-CN" sz="1800" dirty="0">
                <a:solidFill>
                  <a:schemeClr val="bg1"/>
                </a:solidFill>
              </a:rPr>
              <a:t>{</a:t>
            </a:r>
          </a:p>
          <a:p>
            <a:pPr algn="l"/>
            <a:r>
              <a:rPr lang="en-US" altLang="zh-CN" sz="1800" dirty="0">
                <a:solidFill>
                  <a:schemeClr val="bg1"/>
                </a:solidFill>
              </a:rPr>
              <a:t> </a:t>
            </a:r>
            <a:r>
              <a:rPr lang="en-US" altLang="zh-CN" sz="1800" dirty="0" smtClean="0">
                <a:solidFill>
                  <a:schemeClr val="bg1"/>
                </a:solidFill>
              </a:rPr>
              <a:t>     public </a:t>
            </a:r>
            <a:r>
              <a:rPr lang="en-US" altLang="zh-CN" sz="1800" dirty="0">
                <a:solidFill>
                  <a:schemeClr val="bg1"/>
                </a:solidFill>
              </a:rPr>
              <a:t>static </a:t>
            </a:r>
            <a:r>
              <a:rPr lang="en-US" altLang="zh-CN" sz="1800" dirty="0" err="1">
                <a:solidFill>
                  <a:schemeClr val="bg1"/>
                </a:solidFill>
              </a:rPr>
              <a:t>int</a:t>
            </a:r>
            <a:r>
              <a:rPr lang="en-US" altLang="zh-CN" sz="1800" dirty="0">
                <a:solidFill>
                  <a:schemeClr val="bg1"/>
                </a:solidFill>
              </a:rPr>
              <a:t> fetch(</a:t>
            </a:r>
            <a:r>
              <a:rPr lang="en-US" altLang="zh-CN" sz="1800" dirty="0" err="1">
                <a:solidFill>
                  <a:schemeClr val="bg1"/>
                </a:solidFill>
              </a:rPr>
              <a:t>int</a:t>
            </a:r>
            <a:r>
              <a:rPr lang="en-US" altLang="zh-CN" sz="1800" dirty="0">
                <a:solidFill>
                  <a:schemeClr val="bg1"/>
                </a:solidFill>
              </a:rPr>
              <a:t> </a:t>
            </a:r>
            <a:r>
              <a:rPr lang="en-US" altLang="zh-CN" sz="1800" dirty="0" err="1">
                <a:solidFill>
                  <a:schemeClr val="bg1"/>
                </a:solidFill>
              </a:rPr>
              <a:t>amountOfMoney</a:t>
            </a:r>
            <a:r>
              <a:rPr lang="en-US" altLang="zh-CN" sz="1800" dirty="0">
                <a:solidFill>
                  <a:schemeClr val="bg1"/>
                </a:solidFill>
              </a:rPr>
              <a:t>)</a:t>
            </a: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a:solidFill>
                  <a:schemeClr val="bg1"/>
                </a:solidFill>
              </a:rPr>
              <a:t>	return </a:t>
            </a:r>
            <a:r>
              <a:rPr lang="en-US" altLang="zh-CN" sz="1800" dirty="0" err="1">
                <a:solidFill>
                  <a:schemeClr val="bg1"/>
                </a:solidFill>
              </a:rPr>
              <a:t>amountOfMoney</a:t>
            </a:r>
            <a:r>
              <a:rPr lang="en-US" altLang="zh-CN" sz="1800" dirty="0">
                <a:solidFill>
                  <a:schemeClr val="bg1"/>
                </a:solidFill>
              </a:rPr>
              <a:t>;</a:t>
            </a:r>
          </a:p>
          <a:p>
            <a:pPr algn="l"/>
            <a:r>
              <a:rPr lang="en-US" altLang="zh-CN" sz="1800" dirty="0" smtClean="0">
                <a:solidFill>
                  <a:schemeClr val="bg1"/>
                </a:solidFill>
              </a:rPr>
              <a:t>      }</a:t>
            </a:r>
            <a:endParaRPr lang="en-US" altLang="zh-CN" sz="1800" dirty="0">
              <a:solidFill>
                <a:schemeClr val="bg1"/>
              </a:solidFill>
            </a:endParaRPr>
          </a:p>
          <a:p>
            <a:pPr algn="l"/>
            <a:r>
              <a:rPr lang="en-US" altLang="zh-CN" sz="1800" dirty="0">
                <a:solidFill>
                  <a:schemeClr val="bg1"/>
                </a:solidFill>
              </a:rPr>
              <a:t>}</a:t>
            </a:r>
            <a:endParaRPr lang="zh-CN" altLang="en-US" sz="1800" dirty="0">
              <a:solidFill>
                <a:schemeClr val="bg1"/>
              </a:solidFill>
            </a:endParaRPr>
          </a:p>
        </p:txBody>
      </p:sp>
    </p:spTree>
    <p:extLst>
      <p:ext uri="{BB962C8B-B14F-4D97-AF65-F5344CB8AC3E}">
        <p14:creationId xmlns:p14="http://schemas.microsoft.com/office/powerpoint/2010/main" val="2881138197"/>
      </p:ext>
    </p:extLst>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类的关联关系</a:t>
            </a:r>
          </a:p>
        </p:txBody>
      </p:sp>
      <p:sp>
        <p:nvSpPr>
          <p:cNvPr id="7" name="内容占位符 6"/>
          <p:cNvSpPr>
            <a:spLocks noGrp="1"/>
          </p:cNvSpPr>
          <p:nvPr>
            <p:ph idx="1"/>
          </p:nvPr>
        </p:nvSpPr>
        <p:spPr/>
        <p:txBody>
          <a:bodyPr/>
          <a:lstStyle/>
          <a:p>
            <a:endParaRPr lang="zh-CN" altLang="en-US" dirty="0"/>
          </a:p>
        </p:txBody>
      </p:sp>
      <p:pic>
        <p:nvPicPr>
          <p:cNvPr id="64516"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6" y="1212942"/>
            <a:ext cx="4462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517"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487" y="1212942"/>
            <a:ext cx="4741863"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518" name="图片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309" y="3421133"/>
            <a:ext cx="24161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519" name="图片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9724" y="3421133"/>
            <a:ext cx="31083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83370205"/>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UML </a:t>
            </a:r>
            <a:r>
              <a:rPr lang="zh-CN" altLang="en-US" dirty="0"/>
              <a:t>简介</a:t>
            </a:r>
            <a:endParaRPr lang="zh-CN" altLang="en-US" dirty="0" smtClean="0"/>
          </a:p>
        </p:txBody>
      </p:sp>
      <p:sp>
        <p:nvSpPr>
          <p:cNvPr id="6147" name="内容占位符 2"/>
          <p:cNvSpPr>
            <a:spLocks noGrp="1"/>
          </p:cNvSpPr>
          <p:nvPr>
            <p:ph idx="1"/>
          </p:nvPr>
        </p:nvSpPr>
        <p:spPr/>
        <p:txBody>
          <a:bodyPr/>
          <a:lstStyle/>
          <a:p>
            <a:r>
              <a:rPr lang="en-US" altLang="zh-CN" sz="2800" dirty="0" smtClean="0"/>
              <a:t>UML</a:t>
            </a:r>
            <a:r>
              <a:rPr lang="zh-CN" altLang="en-US" sz="2800" dirty="0" smtClean="0"/>
              <a:t>的发展历程</a:t>
            </a:r>
          </a:p>
          <a:p>
            <a:r>
              <a:rPr lang="en-US" altLang="zh-CN" sz="2800" dirty="0" smtClean="0"/>
              <a:t>UML</a:t>
            </a:r>
            <a:r>
              <a:rPr lang="zh-CN" altLang="en-US" sz="2800" dirty="0" smtClean="0"/>
              <a:t>概述</a:t>
            </a:r>
          </a:p>
          <a:p>
            <a:r>
              <a:rPr lang="en-US" altLang="zh-CN" sz="2800" dirty="0" smtClean="0"/>
              <a:t>UML</a:t>
            </a:r>
            <a:r>
              <a:rPr lang="zh-CN" altLang="en-US" sz="2800" dirty="0" smtClean="0"/>
              <a:t>中的</a:t>
            </a:r>
            <a:r>
              <a:rPr lang="zh-CN" altLang="en-US" sz="2800" dirty="0"/>
              <a:t>组成</a:t>
            </a:r>
            <a:endParaRPr lang="zh-CN" altLang="en-US" sz="2800" dirty="0" smtClean="0"/>
          </a:p>
          <a:p>
            <a:r>
              <a:rPr lang="en-US" altLang="zh-CN" sz="2800" dirty="0" smtClean="0"/>
              <a:t>UML</a:t>
            </a:r>
            <a:r>
              <a:rPr lang="zh-CN" altLang="en-US" sz="2800" dirty="0" smtClean="0"/>
              <a:t>中的图</a:t>
            </a:r>
          </a:p>
          <a:p>
            <a:pPr marL="0" indent="0">
              <a:buNone/>
            </a:pPr>
            <a:endParaRPr lang="zh-CN" altLang="en-US" dirty="0" smtClean="0"/>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dirty="0" smtClean="0"/>
              <a:t>关联关系</a:t>
            </a:r>
            <a:r>
              <a:rPr lang="zh-CN" altLang="en-US" dirty="0"/>
              <a:t>与</a:t>
            </a:r>
            <a:r>
              <a:rPr lang="en-US" altLang="zh-CN" dirty="0" smtClean="0"/>
              <a:t>Java</a:t>
            </a:r>
            <a:endParaRPr lang="zh-CN" altLang="en-US" dirty="0" smtClean="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99" y="1188000"/>
            <a:ext cx="4556568" cy="116944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1" name="Text Box 5"/>
          <p:cNvSpPr txBox="1">
            <a:spLocks noChangeArrowheads="1"/>
          </p:cNvSpPr>
          <p:nvPr/>
        </p:nvSpPr>
        <p:spPr bwMode="auto">
          <a:xfrm>
            <a:off x="918383" y="2636838"/>
            <a:ext cx="3384550" cy="3312442"/>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dirty="0">
                <a:solidFill>
                  <a:schemeClr val="bg1"/>
                </a:solidFill>
              </a:rPr>
              <a:t>Public class student {</a:t>
            </a:r>
          </a:p>
          <a:p>
            <a:pPr algn="l">
              <a:lnSpc>
                <a:spcPct val="90000"/>
              </a:lnSpc>
              <a:spcBef>
                <a:spcPct val="20000"/>
              </a:spcBef>
            </a:pPr>
            <a:r>
              <a:rPr lang="en-US" altLang="zh-CN" sz="1800" dirty="0">
                <a:solidFill>
                  <a:schemeClr val="bg1"/>
                </a:solidFill>
              </a:rPr>
              <a:t>  private Book [ ] book;</a:t>
            </a:r>
          </a:p>
          <a:p>
            <a:pPr algn="l">
              <a:lnSpc>
                <a:spcPct val="90000"/>
              </a:lnSpc>
              <a:spcBef>
                <a:spcPct val="20000"/>
              </a:spcBef>
            </a:pPr>
            <a:r>
              <a:rPr lang="en-US" altLang="zh-CN" sz="1800" dirty="0">
                <a:solidFill>
                  <a:schemeClr val="bg1"/>
                </a:solidFill>
              </a:rPr>
              <a:t>  … // other attributes &amp; methods</a:t>
            </a:r>
          </a:p>
          <a:p>
            <a:pPr algn="l">
              <a:lnSpc>
                <a:spcPct val="90000"/>
              </a:lnSpc>
              <a:spcBef>
                <a:spcPct val="20000"/>
              </a:spcBef>
            </a:pPr>
            <a:r>
              <a:rPr lang="en-US" altLang="zh-CN" sz="1800" dirty="0">
                <a:solidFill>
                  <a:schemeClr val="bg1"/>
                </a:solidFill>
              </a:rPr>
              <a:t>} </a:t>
            </a:r>
          </a:p>
          <a:p>
            <a:pPr algn="l">
              <a:lnSpc>
                <a:spcPct val="90000"/>
              </a:lnSpc>
              <a:spcBef>
                <a:spcPct val="20000"/>
              </a:spcBef>
            </a:pPr>
            <a:endParaRPr lang="en-US" altLang="zh-CN" sz="1800" dirty="0">
              <a:solidFill>
                <a:schemeClr val="bg1"/>
              </a:solidFill>
            </a:endParaRPr>
          </a:p>
          <a:p>
            <a:pPr algn="l">
              <a:lnSpc>
                <a:spcPct val="90000"/>
              </a:lnSpc>
              <a:spcBef>
                <a:spcPct val="20000"/>
              </a:spcBef>
            </a:pPr>
            <a:r>
              <a:rPr lang="en-US" altLang="zh-CN" sz="1800" dirty="0">
                <a:solidFill>
                  <a:schemeClr val="bg1"/>
                </a:solidFill>
              </a:rPr>
              <a:t>Public class Book {</a:t>
            </a:r>
          </a:p>
          <a:p>
            <a:pPr algn="l">
              <a:lnSpc>
                <a:spcPct val="90000"/>
              </a:lnSpc>
              <a:spcBef>
                <a:spcPct val="20000"/>
              </a:spcBef>
            </a:pPr>
            <a:r>
              <a:rPr lang="en-US" altLang="zh-CN" sz="1800" dirty="0">
                <a:solidFill>
                  <a:schemeClr val="bg1"/>
                </a:solidFill>
              </a:rPr>
              <a:t>  private Student </a:t>
            </a:r>
            <a:r>
              <a:rPr lang="en-US" altLang="zh-CN" sz="1800" dirty="0" err="1">
                <a:solidFill>
                  <a:schemeClr val="bg1"/>
                </a:solidFill>
              </a:rPr>
              <a:t>student</a:t>
            </a:r>
            <a:r>
              <a:rPr lang="en-US" altLang="zh-CN" sz="1800" dirty="0">
                <a:solidFill>
                  <a:schemeClr val="bg1"/>
                </a:solidFill>
              </a:rPr>
              <a:t>;</a:t>
            </a:r>
          </a:p>
          <a:p>
            <a:pPr algn="l">
              <a:lnSpc>
                <a:spcPct val="90000"/>
              </a:lnSpc>
              <a:spcBef>
                <a:spcPct val="20000"/>
              </a:spcBef>
            </a:pPr>
            <a:r>
              <a:rPr lang="en-US" altLang="zh-CN" sz="1800" dirty="0">
                <a:solidFill>
                  <a:schemeClr val="bg1"/>
                </a:solidFill>
              </a:rPr>
              <a:t>  … // other attributes &amp; methods</a:t>
            </a:r>
          </a:p>
          <a:p>
            <a:pPr algn="l">
              <a:lnSpc>
                <a:spcPct val="90000"/>
              </a:lnSpc>
              <a:spcBef>
                <a:spcPct val="20000"/>
              </a:spcBef>
            </a:pPr>
            <a:r>
              <a:rPr lang="en-US" altLang="zh-CN" sz="1800" dirty="0">
                <a:solidFill>
                  <a:schemeClr val="bg1"/>
                </a:solidFill>
              </a:rPr>
              <a:t>}</a:t>
            </a:r>
          </a:p>
        </p:txBody>
      </p:sp>
      <p:pic>
        <p:nvPicPr>
          <p:cNvPr id="655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358" y="1188000"/>
            <a:ext cx="4446814" cy="114127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3" name="Text Box 7"/>
          <p:cNvSpPr txBox="1">
            <a:spLocks noChangeArrowheads="1"/>
          </p:cNvSpPr>
          <p:nvPr/>
        </p:nvSpPr>
        <p:spPr bwMode="auto">
          <a:xfrm>
            <a:off x="6491358" y="2636838"/>
            <a:ext cx="3384550" cy="3312442"/>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dirty="0">
                <a:solidFill>
                  <a:schemeClr val="bg1"/>
                </a:solidFill>
              </a:rPr>
              <a:t>Public class student {</a:t>
            </a:r>
          </a:p>
          <a:p>
            <a:pPr algn="l">
              <a:lnSpc>
                <a:spcPct val="90000"/>
              </a:lnSpc>
              <a:spcBef>
                <a:spcPct val="20000"/>
              </a:spcBef>
            </a:pPr>
            <a:r>
              <a:rPr lang="en-US" altLang="zh-CN" sz="1800" dirty="0">
                <a:solidFill>
                  <a:schemeClr val="bg1"/>
                </a:solidFill>
              </a:rPr>
              <a:t>  private Book [ ] book;</a:t>
            </a:r>
          </a:p>
          <a:p>
            <a:pPr algn="l">
              <a:lnSpc>
                <a:spcPct val="90000"/>
              </a:lnSpc>
              <a:spcBef>
                <a:spcPct val="20000"/>
              </a:spcBef>
            </a:pPr>
            <a:r>
              <a:rPr lang="en-US" altLang="zh-CN" sz="1800" dirty="0">
                <a:solidFill>
                  <a:schemeClr val="bg1"/>
                </a:solidFill>
              </a:rPr>
              <a:t>  … // other attributes &amp; methods</a:t>
            </a:r>
          </a:p>
          <a:p>
            <a:pPr algn="l">
              <a:lnSpc>
                <a:spcPct val="90000"/>
              </a:lnSpc>
              <a:spcBef>
                <a:spcPct val="20000"/>
              </a:spcBef>
            </a:pPr>
            <a:r>
              <a:rPr lang="en-US" altLang="zh-CN" sz="1800" dirty="0">
                <a:solidFill>
                  <a:schemeClr val="bg1"/>
                </a:solidFill>
              </a:rPr>
              <a:t>} </a:t>
            </a:r>
          </a:p>
          <a:p>
            <a:pPr algn="l">
              <a:lnSpc>
                <a:spcPct val="90000"/>
              </a:lnSpc>
              <a:spcBef>
                <a:spcPct val="20000"/>
              </a:spcBef>
            </a:pPr>
            <a:endParaRPr lang="en-US" altLang="zh-CN" sz="1800" dirty="0">
              <a:solidFill>
                <a:schemeClr val="bg1"/>
              </a:solidFill>
            </a:endParaRPr>
          </a:p>
          <a:p>
            <a:pPr algn="l">
              <a:lnSpc>
                <a:spcPct val="90000"/>
              </a:lnSpc>
              <a:spcBef>
                <a:spcPct val="20000"/>
              </a:spcBef>
            </a:pPr>
            <a:r>
              <a:rPr lang="en-US" altLang="zh-CN" sz="1800" dirty="0">
                <a:solidFill>
                  <a:schemeClr val="bg1"/>
                </a:solidFill>
              </a:rPr>
              <a:t>Public class Book {</a:t>
            </a:r>
          </a:p>
          <a:p>
            <a:pPr algn="l">
              <a:lnSpc>
                <a:spcPct val="90000"/>
              </a:lnSpc>
              <a:spcBef>
                <a:spcPct val="20000"/>
              </a:spcBef>
            </a:pPr>
            <a:r>
              <a:rPr lang="en-US" altLang="zh-CN" sz="1800" dirty="0">
                <a:solidFill>
                  <a:schemeClr val="bg1"/>
                </a:solidFill>
              </a:rPr>
              <a:t>  //  private Student </a:t>
            </a:r>
            <a:r>
              <a:rPr lang="en-US" altLang="zh-CN" sz="1800" dirty="0" err="1">
                <a:solidFill>
                  <a:schemeClr val="bg1"/>
                </a:solidFill>
              </a:rPr>
              <a:t>student</a:t>
            </a:r>
            <a:r>
              <a:rPr lang="en-US" altLang="zh-CN" sz="1800" dirty="0">
                <a:solidFill>
                  <a:schemeClr val="bg1"/>
                </a:solidFill>
              </a:rPr>
              <a:t>;</a:t>
            </a:r>
          </a:p>
          <a:p>
            <a:pPr algn="l">
              <a:lnSpc>
                <a:spcPct val="90000"/>
              </a:lnSpc>
              <a:spcBef>
                <a:spcPct val="20000"/>
              </a:spcBef>
            </a:pPr>
            <a:r>
              <a:rPr lang="en-US" altLang="zh-CN" sz="1800" dirty="0">
                <a:solidFill>
                  <a:schemeClr val="bg1"/>
                </a:solidFill>
              </a:rPr>
              <a:t>  … // other attributes &amp; methods</a:t>
            </a:r>
          </a:p>
          <a:p>
            <a:pPr algn="l">
              <a:lnSpc>
                <a:spcPct val="90000"/>
              </a:lnSpc>
              <a:spcBef>
                <a:spcPct val="20000"/>
              </a:spcBef>
            </a:pPr>
            <a:r>
              <a:rPr lang="en-US" altLang="zh-CN" sz="1800" dirty="0">
                <a:solidFill>
                  <a:schemeClr val="bg1"/>
                </a:solidFill>
              </a:rPr>
              <a:t>}</a:t>
            </a:r>
          </a:p>
        </p:txBody>
      </p:sp>
    </p:spTree>
    <p:extLst>
      <p:ext uri="{BB962C8B-B14F-4D97-AF65-F5344CB8AC3E}">
        <p14:creationId xmlns:p14="http://schemas.microsoft.com/office/powerpoint/2010/main" val="3569804315"/>
      </p:ext>
    </p:extLst>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类的聚合与组合</a:t>
            </a:r>
          </a:p>
        </p:txBody>
      </p:sp>
      <p:sp>
        <p:nvSpPr>
          <p:cNvPr id="7" name="内容占位符 6"/>
          <p:cNvSpPr>
            <a:spLocks noGrp="1"/>
          </p:cNvSpPr>
          <p:nvPr>
            <p:ph idx="1"/>
          </p:nvPr>
        </p:nvSpPr>
        <p:spPr/>
        <p:txBody>
          <a:bodyPr/>
          <a:lstStyle/>
          <a:p>
            <a:endParaRPr lang="zh-CN" altLang="en-US"/>
          </a:p>
        </p:txBody>
      </p:sp>
      <p:pic>
        <p:nvPicPr>
          <p:cNvPr id="66564" name="图片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6" y="1571625"/>
            <a:ext cx="4929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38" y="3929063"/>
            <a:ext cx="52181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76018127"/>
      </p:ext>
    </p:extLst>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聚合关系与</a:t>
            </a:r>
            <a:r>
              <a:rPr lang="en-US" altLang="zh-CN" smtClean="0"/>
              <a:t>Java</a:t>
            </a:r>
            <a:endParaRPr lang="zh-CN" altLang="en-US"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414" y="2276872"/>
            <a:ext cx="5334610" cy="298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7589" name="矩形 5"/>
          <p:cNvSpPr>
            <a:spLocks noChangeArrowheads="1"/>
          </p:cNvSpPr>
          <p:nvPr/>
        </p:nvSpPr>
        <p:spPr bwMode="auto">
          <a:xfrm>
            <a:off x="1154906" y="909644"/>
            <a:ext cx="5214938"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en-US" altLang="zh-CN" dirty="0">
                <a:solidFill>
                  <a:schemeClr val="bg1"/>
                </a:solidFill>
              </a:rPr>
              <a:t>public class Shipment</a:t>
            </a:r>
          </a:p>
          <a:p>
            <a:pPr algn="l">
              <a:lnSpc>
                <a:spcPct val="100000"/>
              </a:lnSpc>
            </a:pPr>
            <a:r>
              <a:rPr lang="en-US" altLang="zh-CN" dirty="0">
                <a:solidFill>
                  <a:schemeClr val="bg1"/>
                </a:solidFill>
              </a:rPr>
              <a:t>{</a:t>
            </a:r>
          </a:p>
          <a:p>
            <a:pPr algn="l">
              <a:lnSpc>
                <a:spcPct val="100000"/>
              </a:lnSpc>
            </a:pPr>
            <a:r>
              <a:rPr lang="en-US" altLang="zh-CN" dirty="0">
                <a:solidFill>
                  <a:schemeClr val="bg1"/>
                </a:solidFill>
              </a:rPr>
              <a:t>	private Ship </a:t>
            </a:r>
            <a:r>
              <a:rPr lang="en-US" altLang="zh-CN" dirty="0" err="1">
                <a:solidFill>
                  <a:schemeClr val="bg1"/>
                </a:solidFill>
              </a:rPr>
              <a:t>ship</a:t>
            </a:r>
            <a:r>
              <a:rPr lang="en-US" altLang="zh-CN" dirty="0">
                <a:solidFill>
                  <a:schemeClr val="bg1"/>
                </a:solidFill>
              </a:rPr>
              <a:t>;</a:t>
            </a:r>
          </a:p>
          <a:p>
            <a:pPr algn="l">
              <a:lnSpc>
                <a:spcPct val="100000"/>
              </a:lnSpc>
            </a:pPr>
            <a:r>
              <a:rPr lang="en-US" altLang="zh-CN" dirty="0">
                <a:solidFill>
                  <a:schemeClr val="bg1"/>
                </a:solidFill>
              </a:rPr>
              <a:t>	private Customer[] customer;</a:t>
            </a:r>
          </a:p>
          <a:p>
            <a:pPr algn="l">
              <a:lnSpc>
                <a:spcPct val="100000"/>
              </a:lnSpc>
            </a:pPr>
            <a:r>
              <a:rPr lang="en-US" altLang="zh-CN" dirty="0">
                <a:solidFill>
                  <a:schemeClr val="bg1"/>
                </a:solidFill>
              </a:rPr>
              <a:t>}</a:t>
            </a:r>
          </a:p>
          <a:p>
            <a:pPr algn="l">
              <a:lnSpc>
                <a:spcPct val="100000"/>
              </a:lnSpc>
            </a:pPr>
            <a:endParaRPr lang="en-US" altLang="zh-CN" dirty="0">
              <a:solidFill>
                <a:schemeClr val="bg1"/>
              </a:solidFill>
            </a:endParaRPr>
          </a:p>
          <a:p>
            <a:pPr algn="l">
              <a:lnSpc>
                <a:spcPct val="100000"/>
              </a:lnSpc>
            </a:pPr>
            <a:r>
              <a:rPr lang="en-US" altLang="zh-CN" dirty="0">
                <a:solidFill>
                  <a:schemeClr val="bg1"/>
                </a:solidFill>
              </a:rPr>
              <a:t>public class Ship</a:t>
            </a:r>
          </a:p>
          <a:p>
            <a:pPr algn="l">
              <a:lnSpc>
                <a:spcPct val="100000"/>
              </a:lnSpc>
            </a:pPr>
            <a:r>
              <a:rPr lang="en-US" altLang="zh-CN" dirty="0">
                <a:solidFill>
                  <a:schemeClr val="bg1"/>
                </a:solidFill>
              </a:rPr>
              <a:t>{</a:t>
            </a:r>
          </a:p>
          <a:p>
            <a:pPr algn="l">
              <a:lnSpc>
                <a:spcPct val="100000"/>
              </a:lnSpc>
            </a:pPr>
            <a:r>
              <a:rPr lang="en-US" altLang="zh-CN" dirty="0">
                <a:solidFill>
                  <a:schemeClr val="bg1"/>
                </a:solidFill>
              </a:rPr>
              <a:t>	private String id;</a:t>
            </a:r>
          </a:p>
          <a:p>
            <a:pPr algn="l">
              <a:lnSpc>
                <a:spcPct val="100000"/>
              </a:lnSpc>
            </a:pPr>
            <a:r>
              <a:rPr lang="en-US" altLang="zh-CN" dirty="0">
                <a:solidFill>
                  <a:schemeClr val="bg1"/>
                </a:solidFill>
              </a:rPr>
              <a:t>	private String owner;</a:t>
            </a:r>
          </a:p>
          <a:p>
            <a:pPr algn="l">
              <a:lnSpc>
                <a:spcPct val="100000"/>
              </a:lnSpc>
            </a:pPr>
            <a:r>
              <a:rPr lang="en-US" altLang="zh-CN" dirty="0">
                <a:solidFill>
                  <a:schemeClr val="bg1"/>
                </a:solidFill>
              </a:rPr>
              <a:t>}</a:t>
            </a:r>
          </a:p>
          <a:p>
            <a:pPr algn="l">
              <a:lnSpc>
                <a:spcPct val="100000"/>
              </a:lnSpc>
            </a:pPr>
            <a:endParaRPr lang="en-US" altLang="zh-CN" dirty="0">
              <a:solidFill>
                <a:schemeClr val="bg1"/>
              </a:solidFill>
            </a:endParaRPr>
          </a:p>
          <a:p>
            <a:pPr algn="l">
              <a:lnSpc>
                <a:spcPct val="100000"/>
              </a:lnSpc>
            </a:pPr>
            <a:r>
              <a:rPr lang="en-US" altLang="zh-CN" dirty="0">
                <a:solidFill>
                  <a:schemeClr val="bg1"/>
                </a:solidFill>
              </a:rPr>
              <a:t>public class Customer</a:t>
            </a:r>
          </a:p>
          <a:p>
            <a:pPr algn="l">
              <a:lnSpc>
                <a:spcPct val="100000"/>
              </a:lnSpc>
            </a:pPr>
            <a:r>
              <a:rPr lang="en-US" altLang="zh-CN" dirty="0">
                <a:solidFill>
                  <a:schemeClr val="bg1"/>
                </a:solidFill>
              </a:rPr>
              <a:t>{</a:t>
            </a:r>
          </a:p>
          <a:p>
            <a:pPr algn="l">
              <a:lnSpc>
                <a:spcPct val="100000"/>
              </a:lnSpc>
            </a:pPr>
            <a:r>
              <a:rPr lang="en-US" altLang="zh-CN" dirty="0">
                <a:solidFill>
                  <a:schemeClr val="bg1"/>
                </a:solidFill>
              </a:rPr>
              <a:t>	private String Name;</a:t>
            </a:r>
          </a:p>
          <a:p>
            <a:pPr algn="l">
              <a:lnSpc>
                <a:spcPct val="100000"/>
              </a:lnSpc>
            </a:pPr>
            <a:r>
              <a:rPr lang="en-US" altLang="zh-CN" dirty="0">
                <a:solidFill>
                  <a:schemeClr val="bg1"/>
                </a:solidFill>
              </a:rPr>
              <a:t>	private String </a:t>
            </a:r>
            <a:r>
              <a:rPr lang="en-US" altLang="zh-CN" dirty="0" err="1">
                <a:solidFill>
                  <a:schemeClr val="bg1"/>
                </a:solidFill>
              </a:rPr>
              <a:t>creditCardNumber</a:t>
            </a:r>
            <a:r>
              <a:rPr lang="en-US" altLang="zh-CN" dirty="0">
                <a:solidFill>
                  <a:schemeClr val="bg1"/>
                </a:solidFill>
              </a:rPr>
              <a:t>;</a:t>
            </a:r>
          </a:p>
          <a:p>
            <a:pPr algn="l">
              <a:lnSpc>
                <a:spcPct val="100000"/>
              </a:lnSpc>
            </a:pPr>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3220891164"/>
      </p:ext>
    </p:extLst>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组合关系与</a:t>
            </a:r>
            <a:r>
              <a:rPr lang="en-US" altLang="zh-CN" smtClean="0"/>
              <a:t>Java</a:t>
            </a:r>
            <a:endParaRPr lang="zh-CN" altLang="en-US" smtClean="0"/>
          </a:p>
        </p:txBody>
      </p:sp>
      <p:sp>
        <p:nvSpPr>
          <p:cNvPr id="68612" name="矩形 5"/>
          <p:cNvSpPr>
            <a:spLocks noChangeArrowheads="1"/>
          </p:cNvSpPr>
          <p:nvPr/>
        </p:nvSpPr>
        <p:spPr bwMode="auto">
          <a:xfrm>
            <a:off x="471464" y="1135714"/>
            <a:ext cx="5786438"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spcAft>
                <a:spcPts val="600"/>
              </a:spcAft>
            </a:pPr>
            <a:r>
              <a:rPr lang="en-US" altLang="zh-CN" dirty="0">
                <a:solidFill>
                  <a:schemeClr val="bg1"/>
                </a:solidFill>
              </a:rPr>
              <a:t>public class Window extends Frame</a:t>
            </a:r>
          </a:p>
          <a:p>
            <a:pPr algn="l">
              <a:spcAft>
                <a:spcPts val="600"/>
              </a:spcAft>
            </a:pPr>
            <a:r>
              <a:rPr lang="en-US" altLang="zh-CN" dirty="0">
                <a:solidFill>
                  <a:schemeClr val="bg1"/>
                </a:solidFill>
              </a:rPr>
              <a:t>{</a:t>
            </a:r>
          </a:p>
          <a:p>
            <a:pPr algn="l">
              <a:spcAft>
                <a:spcPts val="600"/>
              </a:spcAft>
            </a:pPr>
            <a:r>
              <a:rPr lang="en-US" altLang="zh-CN" dirty="0">
                <a:solidFill>
                  <a:schemeClr val="bg1"/>
                </a:solidFill>
              </a:rPr>
              <a:t>	</a:t>
            </a:r>
            <a:r>
              <a:rPr lang="en-US" altLang="zh-CN" dirty="0" err="1">
                <a:solidFill>
                  <a:schemeClr val="bg1"/>
                </a:solidFill>
              </a:rPr>
              <a:t>TextField</a:t>
            </a:r>
            <a:r>
              <a:rPr lang="en-US" altLang="zh-CN" dirty="0">
                <a:solidFill>
                  <a:schemeClr val="bg1"/>
                </a:solidFill>
              </a:rPr>
              <a:t> txt = new </a:t>
            </a:r>
            <a:r>
              <a:rPr lang="en-US" altLang="zh-CN" dirty="0" err="1">
                <a:solidFill>
                  <a:schemeClr val="bg1"/>
                </a:solidFill>
              </a:rPr>
              <a:t>TextField</a:t>
            </a:r>
            <a:r>
              <a:rPr lang="en-US" altLang="zh-CN" dirty="0">
                <a:solidFill>
                  <a:schemeClr val="bg1"/>
                </a:solidFill>
              </a:rPr>
              <a:t>("hello");</a:t>
            </a:r>
          </a:p>
          <a:p>
            <a:pPr algn="l">
              <a:spcAft>
                <a:spcPts val="600"/>
              </a:spcAft>
            </a:pPr>
            <a:r>
              <a:rPr lang="en-US" altLang="zh-CN" dirty="0">
                <a:solidFill>
                  <a:schemeClr val="bg1"/>
                </a:solidFill>
              </a:rPr>
              <a:t>	Button </a:t>
            </a:r>
            <a:r>
              <a:rPr lang="en-US" altLang="zh-CN" dirty="0" err="1">
                <a:solidFill>
                  <a:schemeClr val="bg1"/>
                </a:solidFill>
              </a:rPr>
              <a:t>btn</a:t>
            </a:r>
            <a:r>
              <a:rPr lang="en-US" altLang="zh-CN" dirty="0">
                <a:solidFill>
                  <a:schemeClr val="bg1"/>
                </a:solidFill>
              </a:rPr>
              <a:t> = new Button("ok");</a:t>
            </a:r>
          </a:p>
          <a:p>
            <a:pPr algn="l">
              <a:spcAft>
                <a:spcPts val="600"/>
              </a:spcAft>
            </a:pPr>
            <a:r>
              <a:rPr lang="en-US" altLang="zh-CN" dirty="0">
                <a:solidFill>
                  <a:schemeClr val="bg1"/>
                </a:solidFill>
              </a:rPr>
              <a:t>	</a:t>
            </a:r>
            <a:r>
              <a:rPr lang="en-US" altLang="zh-CN" dirty="0" err="1">
                <a:solidFill>
                  <a:schemeClr val="bg1"/>
                </a:solidFill>
              </a:rPr>
              <a:t>MenuBar</a:t>
            </a:r>
            <a:r>
              <a:rPr lang="en-US" altLang="zh-CN" dirty="0">
                <a:solidFill>
                  <a:schemeClr val="bg1"/>
                </a:solidFill>
              </a:rPr>
              <a:t> </a:t>
            </a:r>
            <a:r>
              <a:rPr lang="en-US" altLang="zh-CN" dirty="0" err="1">
                <a:solidFill>
                  <a:schemeClr val="bg1"/>
                </a:solidFill>
              </a:rPr>
              <a:t>mbr</a:t>
            </a:r>
            <a:r>
              <a:rPr lang="en-US" altLang="zh-CN" dirty="0">
                <a:solidFill>
                  <a:schemeClr val="bg1"/>
                </a:solidFill>
              </a:rPr>
              <a:t> = new </a:t>
            </a:r>
            <a:r>
              <a:rPr lang="en-US" altLang="zh-CN" dirty="0" err="1">
                <a:solidFill>
                  <a:schemeClr val="bg1"/>
                </a:solidFill>
              </a:rPr>
              <a:t>MenuBar</a:t>
            </a:r>
            <a:r>
              <a:rPr lang="en-US" altLang="zh-CN" dirty="0">
                <a:solidFill>
                  <a:schemeClr val="bg1"/>
                </a:solidFill>
              </a:rPr>
              <a:t>();</a:t>
            </a:r>
          </a:p>
          <a:p>
            <a:pPr algn="l">
              <a:spcAft>
                <a:spcPts val="600"/>
              </a:spcAft>
            </a:pPr>
            <a:r>
              <a:rPr lang="en-US" altLang="zh-CN" dirty="0">
                <a:solidFill>
                  <a:schemeClr val="bg1"/>
                </a:solidFill>
              </a:rPr>
              <a:t>	</a:t>
            </a:r>
            <a:r>
              <a:rPr lang="en-US" altLang="zh-CN" dirty="0" err="1">
                <a:solidFill>
                  <a:schemeClr val="bg1"/>
                </a:solidFill>
              </a:rPr>
              <a:t>MenuItem</a:t>
            </a:r>
            <a:r>
              <a:rPr lang="en-US" altLang="zh-CN" dirty="0">
                <a:solidFill>
                  <a:schemeClr val="bg1"/>
                </a:solidFill>
              </a:rPr>
              <a:t> item = new </a:t>
            </a:r>
            <a:r>
              <a:rPr lang="en-US" altLang="zh-CN" dirty="0" err="1">
                <a:solidFill>
                  <a:schemeClr val="bg1"/>
                </a:solidFill>
              </a:rPr>
              <a:t>MenuItem</a:t>
            </a:r>
            <a:r>
              <a:rPr lang="en-US" altLang="zh-CN" dirty="0">
                <a:solidFill>
                  <a:schemeClr val="bg1"/>
                </a:solidFill>
              </a:rPr>
              <a:t>("Exit");</a:t>
            </a:r>
          </a:p>
          <a:p>
            <a:pPr algn="l">
              <a:spcAft>
                <a:spcPts val="600"/>
              </a:spcAft>
            </a:pPr>
            <a:r>
              <a:rPr lang="en-US" altLang="zh-CN" dirty="0">
                <a:solidFill>
                  <a:schemeClr val="bg1"/>
                </a:solidFill>
              </a:rPr>
              <a:t>	Menu m = new Menu("File");</a:t>
            </a:r>
          </a:p>
          <a:p>
            <a:pPr algn="l">
              <a:spcAft>
                <a:spcPts val="600"/>
              </a:spcAft>
            </a:pPr>
            <a:r>
              <a:rPr lang="en-US" altLang="zh-CN" dirty="0">
                <a:solidFill>
                  <a:schemeClr val="bg1"/>
                </a:solidFill>
              </a:rPr>
              <a:t>......</a:t>
            </a:r>
          </a:p>
          <a:p>
            <a:pPr algn="l">
              <a:spcAft>
                <a:spcPts val="600"/>
              </a:spcAft>
            </a:pPr>
            <a:r>
              <a:rPr lang="en-US" altLang="zh-CN" dirty="0">
                <a:solidFill>
                  <a:schemeClr val="bg1"/>
                </a:solidFill>
              </a:rPr>
              <a:t>}</a:t>
            </a:r>
            <a:endParaRPr lang="zh-CN" altLang="en-US" dirty="0">
              <a:solidFill>
                <a:schemeClr val="bg1"/>
              </a:solidFill>
            </a:endParaRPr>
          </a:p>
        </p:txBody>
      </p:sp>
      <p:pic>
        <p:nvPicPr>
          <p:cNvPr id="686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1130412"/>
            <a:ext cx="5051266" cy="373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065885692"/>
      </p:ext>
    </p:extLst>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类的继承</a:t>
            </a:r>
          </a:p>
        </p:txBody>
      </p:sp>
      <p:sp>
        <p:nvSpPr>
          <p:cNvPr id="7" name="内容占位符 6"/>
          <p:cNvSpPr>
            <a:spLocks noGrp="1"/>
          </p:cNvSpPr>
          <p:nvPr>
            <p:ph idx="1"/>
          </p:nvPr>
        </p:nvSpPr>
        <p:spPr/>
        <p:txBody>
          <a:bodyPr/>
          <a:lstStyle/>
          <a:p>
            <a:endParaRPr lang="zh-CN" altLang="en-US" dirty="0"/>
          </a:p>
        </p:txBody>
      </p:sp>
      <p:pic>
        <p:nvPicPr>
          <p:cNvPr id="69636"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188000"/>
            <a:ext cx="4675674" cy="209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96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37" y="3687447"/>
            <a:ext cx="7454863" cy="21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106622"/>
      </p:ext>
    </p:extLst>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关联类</a:t>
            </a:r>
          </a:p>
        </p:txBody>
      </p:sp>
      <p:sp>
        <p:nvSpPr>
          <p:cNvPr id="70659" name="内容占位符 2"/>
          <p:cNvSpPr>
            <a:spLocks noGrp="1"/>
          </p:cNvSpPr>
          <p:nvPr>
            <p:ph idx="1"/>
          </p:nvPr>
        </p:nvSpPr>
        <p:spPr/>
        <p:txBody>
          <a:bodyPr/>
          <a:lstStyle/>
          <a:p>
            <a:r>
              <a:rPr lang="zh-CN" altLang="zh-CN" sz="2800"/>
              <a:t>在关联建模中，存在一些情况下，需要包括其它类，因为它包含了关于关联的有价值的信息。</a:t>
            </a:r>
            <a:endParaRPr lang="en-US" altLang="zh-CN" sz="2800"/>
          </a:p>
          <a:p>
            <a:r>
              <a:rPr lang="zh-CN" altLang="zh-CN" sz="2800"/>
              <a:t>对于这种情况，使用关联类来绑定这些基本关联。关联类和一般类一样表示。不同的是，主类和关联类之间用一条相交的点线连接</a:t>
            </a:r>
            <a:r>
              <a:rPr lang="zh-CN" altLang="en-US" sz="2800"/>
              <a:t>。</a:t>
            </a:r>
          </a:p>
        </p:txBody>
      </p:sp>
      <p:pic>
        <p:nvPicPr>
          <p:cNvPr id="7066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950" y="3678420"/>
            <a:ext cx="6017074" cy="19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557866"/>
      </p:ext>
    </p:extLst>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smtClean="0"/>
              <a:t>保险业务 案例</a:t>
            </a:r>
          </a:p>
        </p:txBody>
      </p:sp>
      <p:sp>
        <p:nvSpPr>
          <p:cNvPr id="71684" name="Rectangle 3"/>
          <p:cNvSpPr>
            <a:spLocks noGrp="1" noChangeArrowheads="1"/>
          </p:cNvSpPr>
          <p:nvPr>
            <p:ph idx="1"/>
          </p:nvPr>
        </p:nvSpPr>
        <p:spPr>
          <a:xfrm>
            <a:off x="468000" y="974924"/>
            <a:ext cx="11160000" cy="5193916"/>
          </a:xfrm>
        </p:spPr>
        <p:txBody>
          <a:bodyPr/>
          <a:lstStyle/>
          <a:p>
            <a:r>
              <a:rPr lang="zh-CN" altLang="en-US" sz="2400" dirty="0">
                <a:solidFill>
                  <a:srgbClr val="FFFF00"/>
                </a:solidFill>
              </a:rPr>
              <a:t>保险公司</a:t>
            </a:r>
            <a:r>
              <a:rPr lang="zh-CN" altLang="en-US" sz="2400" dirty="0"/>
              <a:t>使用</a:t>
            </a:r>
            <a:r>
              <a:rPr lang="zh-CN" altLang="en-US" sz="2400" dirty="0">
                <a:solidFill>
                  <a:srgbClr val="FFFF00"/>
                </a:solidFill>
              </a:rPr>
              <a:t>保险合同</a:t>
            </a:r>
            <a:r>
              <a:rPr lang="zh-CN" altLang="en-US" sz="2400" dirty="0"/>
              <a:t>来代表</a:t>
            </a:r>
            <a:r>
              <a:rPr lang="zh-CN" altLang="en-US" sz="2400" dirty="0">
                <a:solidFill>
                  <a:srgbClr val="FFFF00"/>
                </a:solidFill>
              </a:rPr>
              <a:t>保险业务</a:t>
            </a:r>
            <a:r>
              <a:rPr lang="zh-CN" altLang="en-US" sz="2400" dirty="0"/>
              <a:t>，这些合同与</a:t>
            </a:r>
            <a:r>
              <a:rPr lang="zh-CN" altLang="en-US" sz="2400" dirty="0">
                <a:solidFill>
                  <a:srgbClr val="FFFF00"/>
                </a:solidFill>
              </a:rPr>
              <a:t>客户</a:t>
            </a:r>
            <a:r>
              <a:rPr lang="zh-CN" altLang="en-US" sz="2400" dirty="0"/>
              <a:t>有关。客户可没有或者具有多个保险合同，这些合同至少与一个保险公司有关。</a:t>
            </a:r>
          </a:p>
          <a:p>
            <a:pPr lvl="1"/>
            <a:r>
              <a:rPr lang="zh-CN" altLang="en-US" sz="2000" dirty="0"/>
              <a:t>保险合同位于一家保险公司和一个或多个客户之间，用它建立保险公司和客户之间的保险关系</a:t>
            </a:r>
          </a:p>
          <a:p>
            <a:pPr lvl="1"/>
            <a:r>
              <a:rPr lang="zh-CN" altLang="en-US" sz="2000" dirty="0"/>
              <a:t>保险合同使用</a:t>
            </a:r>
            <a:r>
              <a:rPr lang="zh-CN" altLang="en-US" sz="2000" dirty="0">
                <a:solidFill>
                  <a:srgbClr val="FFFF00"/>
                </a:solidFill>
              </a:rPr>
              <a:t>保险单</a:t>
            </a:r>
            <a:r>
              <a:rPr lang="zh-CN" altLang="en-US" sz="2000" dirty="0"/>
              <a:t>表示，也就是合同的书面表示</a:t>
            </a:r>
            <a:r>
              <a:rPr lang="en-US" altLang="zh-CN" sz="2000" dirty="0"/>
              <a:t>,</a:t>
            </a:r>
            <a:r>
              <a:rPr lang="zh-CN" altLang="en-US" sz="2000" dirty="0"/>
              <a:t>一个保险单表示一份保险合同。</a:t>
            </a:r>
          </a:p>
          <a:p>
            <a:endParaRPr lang="en-US" altLang="zh-CN" sz="2400" dirty="0"/>
          </a:p>
        </p:txBody>
      </p:sp>
      <p:pic>
        <p:nvPicPr>
          <p:cNvPr id="716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674" y="3258949"/>
            <a:ext cx="5805926" cy="290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19558"/>
      </p:ext>
    </p:extLst>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smtClean="0"/>
              <a:t>例子：油画</a:t>
            </a:r>
          </a:p>
        </p:txBody>
      </p:sp>
      <p:sp>
        <p:nvSpPr>
          <p:cNvPr id="72708" name="Rectangle 3"/>
          <p:cNvSpPr>
            <a:spLocks noGrp="1" noChangeArrowheads="1"/>
          </p:cNvSpPr>
          <p:nvPr>
            <p:ph idx="1"/>
          </p:nvPr>
        </p:nvSpPr>
        <p:spPr/>
        <p:txBody>
          <a:bodyPr>
            <a:normAutofit/>
          </a:bodyPr>
          <a:lstStyle/>
          <a:p>
            <a:r>
              <a:rPr lang="zh-CN" altLang="en-US" sz="2400" dirty="0" smtClean="0"/>
              <a:t>一幅油画由许多图形组成，图形可以由直线、圆、多边形和各种线型混合而成的组合图等。</a:t>
            </a:r>
          </a:p>
        </p:txBody>
      </p:sp>
      <p:pic>
        <p:nvPicPr>
          <p:cNvPr id="727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285" y="2348880"/>
            <a:ext cx="9685205" cy="2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021332"/>
      </p:ext>
    </p:extLst>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用例模型</a:t>
            </a:r>
            <a:endParaRPr lang="zh-CN" altLang="en-US" dirty="0"/>
          </a:p>
        </p:txBody>
      </p:sp>
      <p:sp>
        <p:nvSpPr>
          <p:cNvPr id="3" name="内容占位符 2"/>
          <p:cNvSpPr>
            <a:spLocks noGrp="1"/>
          </p:cNvSpPr>
          <p:nvPr>
            <p:ph idx="1"/>
          </p:nvPr>
        </p:nvSpPr>
        <p:spPr/>
        <p:txBody>
          <a:bodyPr/>
          <a:lstStyle/>
          <a:p>
            <a:r>
              <a:rPr lang="zh-CN" altLang="en-US" sz="2400" dirty="0" smtClean="0"/>
              <a:t>用例模型由以下四个部分组成：</a:t>
            </a:r>
            <a:endParaRPr lang="en-US" altLang="zh-CN" sz="2400" dirty="0" smtClean="0"/>
          </a:p>
          <a:p>
            <a:pPr lvl="1"/>
            <a:r>
              <a:rPr lang="zh-CN" altLang="en-US" sz="2000" dirty="0" smtClean="0"/>
              <a:t>用例图；</a:t>
            </a:r>
            <a:endParaRPr lang="en-US" altLang="zh-CN" sz="2000" dirty="0" smtClean="0"/>
          </a:p>
          <a:p>
            <a:pPr lvl="1"/>
            <a:r>
              <a:rPr lang="zh-CN" altLang="en-US" sz="2000" dirty="0" smtClean="0"/>
              <a:t>用例说明；</a:t>
            </a:r>
            <a:endParaRPr lang="en-US" altLang="zh-CN" sz="2000" dirty="0" smtClean="0"/>
          </a:p>
          <a:p>
            <a:pPr lvl="1"/>
            <a:r>
              <a:rPr lang="zh-CN" altLang="en-US" sz="2000" dirty="0"/>
              <a:t>系统顺序</a:t>
            </a:r>
            <a:r>
              <a:rPr lang="zh-CN" altLang="en-US" sz="2000" dirty="0" smtClean="0"/>
              <a:t>图（</a:t>
            </a:r>
            <a:r>
              <a:rPr lang="en-US" altLang="zh-CN" sz="2000" dirty="0" smtClean="0"/>
              <a:t>system sequence diagram</a:t>
            </a:r>
            <a:r>
              <a:rPr lang="zh-CN" altLang="en-US" sz="2000" dirty="0" smtClean="0"/>
              <a:t>，</a:t>
            </a:r>
            <a:r>
              <a:rPr lang="en-US" altLang="zh-CN" sz="2000" dirty="0" smtClean="0"/>
              <a:t>option</a:t>
            </a:r>
            <a:r>
              <a:rPr lang="zh-CN" altLang="en-US" sz="2000" dirty="0" smtClean="0"/>
              <a:t>）；</a:t>
            </a:r>
            <a:endParaRPr lang="en-US" altLang="zh-CN" sz="2000" dirty="0" smtClean="0"/>
          </a:p>
          <a:p>
            <a:pPr lvl="1"/>
            <a:r>
              <a:rPr lang="zh-CN" altLang="en-US" sz="2000" dirty="0"/>
              <a:t>操作</a:t>
            </a:r>
            <a:r>
              <a:rPr lang="zh-CN" altLang="en-US" sz="2000" dirty="0" smtClean="0"/>
              <a:t>契约（</a:t>
            </a:r>
            <a:r>
              <a:rPr lang="en-US" altLang="zh-CN" sz="2000" dirty="0" smtClean="0"/>
              <a:t>operation contract</a:t>
            </a:r>
            <a:r>
              <a:rPr lang="zh-CN" altLang="en-US" sz="2000" dirty="0" smtClean="0"/>
              <a:t>，</a:t>
            </a:r>
            <a:r>
              <a:rPr lang="en-US" altLang="zh-CN" sz="2000" dirty="0" smtClean="0"/>
              <a:t>option</a:t>
            </a:r>
            <a:r>
              <a:rPr lang="zh-CN" altLang="en-US" sz="2000" dirty="0" smtClean="0"/>
              <a:t>）</a:t>
            </a:r>
            <a:r>
              <a:rPr lang="en-US" altLang="zh-CN" sz="2000" dirty="0" smtClean="0"/>
              <a:t>;</a:t>
            </a:r>
          </a:p>
          <a:p>
            <a:r>
              <a:rPr lang="zh-CN" altLang="en-US" sz="2400" dirty="0"/>
              <a:t>以</a:t>
            </a:r>
            <a:r>
              <a:rPr lang="zh-CN" altLang="en-US" sz="2400" dirty="0" smtClean="0"/>
              <a:t>用例为核心从使用者的角度描述和解释待构建系统的功能需求</a:t>
            </a:r>
            <a:endParaRPr lang="en-US" altLang="zh-CN" sz="2400" dirty="0" smtClean="0"/>
          </a:p>
          <a:p>
            <a:endParaRPr lang="zh-CN" altLang="en-US" dirty="0"/>
          </a:p>
        </p:txBody>
      </p:sp>
    </p:spTree>
    <p:extLst>
      <p:ext uri="{BB962C8B-B14F-4D97-AF65-F5344CB8AC3E}">
        <p14:creationId xmlns:p14="http://schemas.microsoft.com/office/powerpoint/2010/main" val="1306342248"/>
      </p:ext>
    </p:extLst>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用例模型的基本结构</a:t>
            </a:r>
            <a:endParaRPr lang="zh-CN" altLang="en-US" dirty="0"/>
          </a:p>
        </p:txBody>
      </p:sp>
      <p:sp>
        <p:nvSpPr>
          <p:cNvPr id="3" name="内容占位符 2"/>
          <p:cNvSpPr>
            <a:spLocks noGrp="1"/>
          </p:cNvSpPr>
          <p:nvPr>
            <p:ph idx="1"/>
          </p:nvPr>
        </p:nvSpPr>
        <p:spPr/>
        <p:txBody>
          <a:bodyPr/>
          <a:lstStyle/>
          <a:p>
            <a:endParaRPr lang="zh-CN" altLang="en-US"/>
          </a:p>
        </p:txBody>
      </p:sp>
      <p:pic>
        <p:nvPicPr>
          <p:cNvPr id="952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792142"/>
            <a:ext cx="8578552" cy="537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337400"/>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UML</a:t>
            </a:r>
            <a:r>
              <a:rPr lang="zh-CN" altLang="en-US" smtClean="0"/>
              <a:t>的发展历程</a:t>
            </a:r>
          </a:p>
        </p:txBody>
      </p:sp>
      <p:sp>
        <p:nvSpPr>
          <p:cNvPr id="7171" name="内容占位符 2"/>
          <p:cNvSpPr>
            <a:spLocks noGrp="1"/>
          </p:cNvSpPr>
          <p:nvPr>
            <p:ph idx="1"/>
          </p:nvPr>
        </p:nvSpPr>
        <p:spPr/>
        <p:txBody>
          <a:bodyPr>
            <a:normAutofit/>
          </a:bodyPr>
          <a:lstStyle/>
          <a:p>
            <a:r>
              <a:rPr lang="zh-CN" altLang="en-US" sz="2400" dirty="0"/>
              <a:t>统一建模语言</a:t>
            </a:r>
            <a:r>
              <a:rPr lang="en-US" altLang="zh-CN" sz="2400" dirty="0"/>
              <a:t>UML</a:t>
            </a:r>
            <a:r>
              <a:rPr lang="zh-CN" altLang="en-US" sz="2400" dirty="0"/>
              <a:t>是由</a:t>
            </a:r>
            <a:r>
              <a:rPr lang="en-US" altLang="zh-CN" sz="2400" dirty="0"/>
              <a:t>Grady </a:t>
            </a:r>
            <a:r>
              <a:rPr lang="en-US" altLang="zh-CN" sz="2400" dirty="0" err="1"/>
              <a:t>Booch</a:t>
            </a:r>
            <a:r>
              <a:rPr lang="zh-CN" altLang="en-US" sz="2400" dirty="0"/>
              <a:t>、</a:t>
            </a:r>
            <a:r>
              <a:rPr lang="en-US" altLang="zh-CN" sz="2400" dirty="0"/>
              <a:t>Ivar Jacobson</a:t>
            </a:r>
            <a:r>
              <a:rPr lang="zh-CN" altLang="en-US" sz="2400" dirty="0"/>
              <a:t>和</a:t>
            </a:r>
            <a:r>
              <a:rPr lang="en-US" altLang="zh-CN" sz="2400" dirty="0"/>
              <a:t>James </a:t>
            </a:r>
            <a:r>
              <a:rPr lang="en-US" altLang="zh-CN" sz="2400" dirty="0" err="1"/>
              <a:t>Rumbaugh</a:t>
            </a:r>
            <a:r>
              <a:rPr lang="zh-CN" altLang="en-US" sz="2400" dirty="0"/>
              <a:t>发起，在</a:t>
            </a:r>
            <a:r>
              <a:rPr lang="en-US" altLang="zh-CN" sz="2400" dirty="0" err="1"/>
              <a:t>Booch</a:t>
            </a:r>
            <a:r>
              <a:rPr lang="zh-CN" altLang="en-US" sz="2400" dirty="0"/>
              <a:t>方法、</a:t>
            </a:r>
            <a:r>
              <a:rPr lang="en-US" altLang="zh-CN" sz="2400" dirty="0"/>
              <a:t>OOSE</a:t>
            </a:r>
            <a:r>
              <a:rPr lang="zh-CN" altLang="en-US" sz="2400" dirty="0"/>
              <a:t>方法和</a:t>
            </a:r>
            <a:r>
              <a:rPr lang="en-US" altLang="zh-CN" sz="2400" dirty="0"/>
              <a:t>OMT</a:t>
            </a:r>
            <a:r>
              <a:rPr lang="zh-CN" altLang="en-US" sz="2400" dirty="0"/>
              <a:t>方法基础上，广泛征求意见，集众家之长，几经修改而成的一个面向对象的建模语言。</a:t>
            </a:r>
          </a:p>
          <a:p>
            <a:r>
              <a:rPr lang="zh-CN" altLang="en-US" sz="2400" dirty="0"/>
              <a:t>该建模语言得到了“</a:t>
            </a:r>
            <a:r>
              <a:rPr lang="en-US" altLang="zh-CN" sz="2400" dirty="0"/>
              <a:t>UML </a:t>
            </a:r>
            <a:r>
              <a:rPr lang="zh-CN" altLang="en-US" sz="2400" dirty="0"/>
              <a:t>伙伴联盟”的应用，并得到工业界的广泛支持，由</a:t>
            </a:r>
            <a:r>
              <a:rPr lang="en-US" altLang="zh-CN" sz="2400" dirty="0"/>
              <a:t>OMG </a:t>
            </a:r>
            <a:r>
              <a:rPr lang="zh-CN" altLang="en-US" sz="2400" dirty="0"/>
              <a:t>组织采纳作为业界标准，是软件界第一个统一的建模语言。 </a:t>
            </a:r>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897" y="4005064"/>
            <a:ext cx="14001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022" y="4005064"/>
            <a:ext cx="13684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734" y="4020939"/>
            <a:ext cx="1439863"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用例图</a:t>
            </a:r>
          </a:p>
        </p:txBody>
      </p:sp>
      <p:sp>
        <p:nvSpPr>
          <p:cNvPr id="17411" name="内容占位符 2"/>
          <p:cNvSpPr>
            <a:spLocks noGrp="1"/>
          </p:cNvSpPr>
          <p:nvPr>
            <p:ph idx="1"/>
          </p:nvPr>
        </p:nvSpPr>
        <p:spPr/>
        <p:txBody>
          <a:bodyPr/>
          <a:lstStyle/>
          <a:p>
            <a:r>
              <a:rPr lang="zh-CN" altLang="en-US" sz="2800" dirty="0"/>
              <a:t>用例图由三个基本元素组成</a:t>
            </a:r>
            <a:endParaRPr lang="en-US" altLang="zh-CN" sz="2800" dirty="0"/>
          </a:p>
          <a:p>
            <a:pPr lvl="1"/>
            <a:r>
              <a:rPr lang="en-US" altLang="zh-CN" sz="2400" dirty="0"/>
              <a:t>Actor</a:t>
            </a:r>
            <a:r>
              <a:rPr lang="zh-CN" altLang="en-US" sz="2400" dirty="0"/>
              <a:t>：称为角色或者参与者，表示使用系统的对象，代表角色的不一定是人，也可以是组织、系统或设备；</a:t>
            </a:r>
            <a:endParaRPr lang="en-US" altLang="zh-CN" sz="2400" dirty="0"/>
          </a:p>
          <a:p>
            <a:pPr lvl="1"/>
            <a:r>
              <a:rPr lang="en-US" altLang="zh-CN" sz="2400" dirty="0" err="1"/>
              <a:t>Use_case</a:t>
            </a:r>
            <a:r>
              <a:rPr lang="zh-CN" altLang="en-US" sz="2400" dirty="0"/>
              <a:t>：称为用例，描述角色如何使用</a:t>
            </a:r>
            <a:r>
              <a:rPr lang="zh-CN" altLang="en-US" sz="2400" dirty="0">
                <a:solidFill>
                  <a:srgbClr val="FFFF00"/>
                </a:solidFill>
              </a:rPr>
              <a:t>系统功能实现需求目标</a:t>
            </a:r>
            <a:r>
              <a:rPr lang="zh-CN" altLang="en-US" sz="2400" dirty="0"/>
              <a:t>的一组成功场景和一系列失败场景的集合；</a:t>
            </a:r>
            <a:endParaRPr lang="en-US" altLang="zh-CN" sz="2400" dirty="0"/>
          </a:p>
          <a:p>
            <a:pPr lvl="1"/>
            <a:r>
              <a:rPr lang="en-US" altLang="zh-CN" sz="2400" dirty="0"/>
              <a:t>Association</a:t>
            </a:r>
            <a:r>
              <a:rPr lang="zh-CN" altLang="en-US" sz="2400" dirty="0"/>
              <a:t>：表示角色与用例之间的关系，以及用例和子用例之间的关系；</a:t>
            </a:r>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7" y="4043260"/>
            <a:ext cx="3743998" cy="212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案例：需求定义</a:t>
            </a:r>
          </a:p>
        </p:txBody>
      </p:sp>
      <p:sp>
        <p:nvSpPr>
          <p:cNvPr id="18435" name="内容占位符 2"/>
          <p:cNvSpPr>
            <a:spLocks noGrp="1"/>
          </p:cNvSpPr>
          <p:nvPr>
            <p:ph idx="1"/>
          </p:nvPr>
        </p:nvSpPr>
        <p:spPr/>
        <p:txBody>
          <a:bodyPr>
            <a:normAutofit fontScale="92500" lnSpcReduction="10000"/>
          </a:bodyPr>
          <a:lstStyle/>
          <a:p>
            <a:r>
              <a:rPr lang="zh-CN" altLang="en-US" sz="2400" dirty="0"/>
              <a:t>需求定义中的银行柜台取款的场景：</a:t>
            </a:r>
            <a:endParaRPr lang="en-US" altLang="zh-CN" sz="2400" dirty="0"/>
          </a:p>
          <a:p>
            <a:pPr lvl="1"/>
            <a:r>
              <a:rPr lang="zh-CN" altLang="en-US" sz="2000" dirty="0"/>
              <a:t>某储户到银行柜台取钱，人多排队；</a:t>
            </a:r>
            <a:endParaRPr lang="en-US" altLang="zh-CN" sz="2000" dirty="0"/>
          </a:p>
          <a:p>
            <a:pPr lvl="1"/>
            <a:r>
              <a:rPr lang="zh-CN" altLang="en-US" sz="2000" dirty="0"/>
              <a:t>等到柜台窗口时，将存折或银行卡交给窗口的营业员；</a:t>
            </a:r>
            <a:endParaRPr lang="en-US" altLang="zh-CN" sz="2000" dirty="0"/>
          </a:p>
          <a:p>
            <a:pPr lvl="1"/>
            <a:r>
              <a:rPr lang="zh-CN" altLang="en-US" sz="2000" dirty="0"/>
              <a:t>营业员通过刷卡器读入账号信息，并提示储户输入密码；</a:t>
            </a:r>
            <a:endParaRPr lang="en-US" altLang="zh-CN" sz="2000" dirty="0"/>
          </a:p>
          <a:p>
            <a:pPr lvl="1"/>
            <a:r>
              <a:rPr lang="zh-CN" altLang="en-US" sz="2000" dirty="0"/>
              <a:t>密码验证通过后营业员询问储户需提取多少钱？</a:t>
            </a:r>
            <a:endParaRPr lang="en-US" altLang="zh-CN" sz="2000" dirty="0"/>
          </a:p>
          <a:p>
            <a:pPr lvl="1"/>
            <a:r>
              <a:rPr lang="zh-CN" altLang="en-US" sz="2000" dirty="0"/>
              <a:t>储户告知具体的提款金额；</a:t>
            </a:r>
            <a:endParaRPr lang="en-US" altLang="zh-CN" sz="2000" dirty="0"/>
          </a:p>
          <a:p>
            <a:pPr lvl="1"/>
            <a:r>
              <a:rPr lang="zh-CN" altLang="en-US" sz="2000" dirty="0"/>
              <a:t>营业员通过系统输入取款金额，并打印本次取款的操作记录，交给储户签字认可；</a:t>
            </a:r>
            <a:endParaRPr lang="en-US" altLang="zh-CN" sz="2000" dirty="0"/>
          </a:p>
          <a:p>
            <a:pPr lvl="1"/>
            <a:r>
              <a:rPr lang="zh-CN" altLang="en-US" sz="2000" dirty="0"/>
              <a:t>营业员核对无误后将取款的现金和银行卡交给储户；</a:t>
            </a:r>
            <a:endParaRPr lang="en-US" altLang="zh-CN" sz="2000" dirty="0"/>
          </a:p>
          <a:p>
            <a:pPr lvl="1"/>
            <a:r>
              <a:rPr lang="zh-CN" altLang="en-US" sz="2000" dirty="0"/>
              <a:t>储户接收现金和银行卡，起身离开；</a:t>
            </a:r>
            <a:endParaRPr lang="en-US" altLang="zh-CN" sz="2000" dirty="0"/>
          </a:p>
          <a:p>
            <a:pPr lvl="1"/>
            <a:r>
              <a:rPr lang="zh-CN" altLang="en-US" sz="2000" dirty="0"/>
              <a:t>完成一次银行柜台取钱的交易。</a:t>
            </a:r>
            <a:endParaRPr lang="en-US" altLang="zh-CN" sz="2000" dirty="0"/>
          </a:p>
          <a:p>
            <a:r>
              <a:rPr lang="zh-CN" altLang="en-US" sz="2400" dirty="0"/>
              <a:t>由于柜台人数限制，该银行希望开发</a:t>
            </a:r>
            <a:r>
              <a:rPr lang="en-US" altLang="zh-CN" sz="2400" dirty="0"/>
              <a:t>ATM</a:t>
            </a:r>
            <a:r>
              <a:rPr lang="zh-CN" altLang="en-US" sz="2400" dirty="0"/>
              <a:t>系统，并要求具有余额查询、取款、更改登录密码的功能</a:t>
            </a:r>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案例：需求分析</a:t>
            </a:r>
          </a:p>
        </p:txBody>
      </p:sp>
      <p:sp>
        <p:nvSpPr>
          <p:cNvPr id="19459" name="内容占位符 2"/>
          <p:cNvSpPr>
            <a:spLocks noGrp="1"/>
          </p:cNvSpPr>
          <p:nvPr>
            <p:ph idx="1"/>
          </p:nvPr>
        </p:nvSpPr>
        <p:spPr/>
        <p:txBody>
          <a:bodyPr>
            <a:normAutofit/>
          </a:bodyPr>
          <a:lstStyle/>
          <a:p>
            <a:r>
              <a:rPr lang="zh-CN" altLang="en-US" sz="2400" dirty="0"/>
              <a:t>根据需求定义以及银行柜台的</a:t>
            </a:r>
            <a:r>
              <a:rPr lang="zh-CN" altLang="en-US" sz="2400" dirty="0">
                <a:solidFill>
                  <a:srgbClr val="FFFF00"/>
                </a:solidFill>
              </a:rPr>
              <a:t>取款场景</a:t>
            </a:r>
            <a:r>
              <a:rPr lang="zh-CN" altLang="en-US" sz="2400" dirty="0"/>
              <a:t>，可以设计如下使用</a:t>
            </a:r>
            <a:r>
              <a:rPr lang="en-US" altLang="zh-CN" sz="2400" dirty="0"/>
              <a:t>ATM</a:t>
            </a:r>
            <a:r>
              <a:rPr lang="zh-CN" altLang="en-US" sz="2400" dirty="0"/>
              <a:t>取款的场景：</a:t>
            </a:r>
            <a:endParaRPr lang="en-US" altLang="zh-CN" sz="2400" dirty="0"/>
          </a:p>
          <a:p>
            <a:pPr lvl="1"/>
            <a:r>
              <a:rPr lang="zh-CN" altLang="en-US" sz="2000" dirty="0"/>
              <a:t>储户将银行卡</a:t>
            </a:r>
            <a:r>
              <a:rPr lang="zh-CN" altLang="en-US" sz="2000" dirty="0">
                <a:solidFill>
                  <a:srgbClr val="FFFF00"/>
                </a:solidFill>
              </a:rPr>
              <a:t>插入</a:t>
            </a:r>
            <a:r>
              <a:rPr lang="en-US" altLang="zh-CN" sz="2000" dirty="0"/>
              <a:t>ATM</a:t>
            </a:r>
            <a:r>
              <a:rPr lang="zh-CN" altLang="en-US" sz="2000" dirty="0"/>
              <a:t>；</a:t>
            </a:r>
            <a:endParaRPr lang="en-US" altLang="zh-CN" sz="2000" dirty="0"/>
          </a:p>
          <a:p>
            <a:pPr lvl="1"/>
            <a:r>
              <a:rPr lang="zh-CN" altLang="en-US" sz="2000" dirty="0"/>
              <a:t>储户根据提示</a:t>
            </a:r>
            <a:r>
              <a:rPr lang="zh-CN" altLang="en-US" sz="2000" dirty="0">
                <a:solidFill>
                  <a:srgbClr val="FFFF00"/>
                </a:solidFill>
              </a:rPr>
              <a:t>输入</a:t>
            </a:r>
            <a:r>
              <a:rPr lang="zh-CN" altLang="en-US" sz="2000" dirty="0"/>
              <a:t>密码；</a:t>
            </a:r>
            <a:endParaRPr lang="en-US" altLang="zh-CN" sz="2000" dirty="0"/>
          </a:p>
          <a:p>
            <a:pPr lvl="1"/>
            <a:r>
              <a:rPr lang="zh-CN" altLang="en-US" sz="2000" dirty="0"/>
              <a:t>储户根据系统的操作提示</a:t>
            </a:r>
            <a:r>
              <a:rPr lang="zh-CN" altLang="en-US" sz="2000" dirty="0">
                <a:solidFill>
                  <a:srgbClr val="FFFF00"/>
                </a:solidFill>
              </a:rPr>
              <a:t>选择</a:t>
            </a:r>
            <a:r>
              <a:rPr lang="zh-CN" altLang="en-US" sz="2000" dirty="0"/>
              <a:t>取款；</a:t>
            </a:r>
            <a:endParaRPr lang="en-US" altLang="zh-CN" sz="2000" dirty="0"/>
          </a:p>
          <a:p>
            <a:pPr lvl="1"/>
            <a:r>
              <a:rPr lang="zh-CN" altLang="en-US" sz="2000" dirty="0"/>
              <a:t>储户根据提示</a:t>
            </a:r>
            <a:r>
              <a:rPr lang="zh-CN" altLang="en-US" sz="2000" dirty="0">
                <a:solidFill>
                  <a:srgbClr val="FFFF00"/>
                </a:solidFill>
              </a:rPr>
              <a:t>确定</a:t>
            </a:r>
            <a:r>
              <a:rPr lang="zh-CN" altLang="en-US" sz="2000" dirty="0"/>
              <a:t>取款金额；</a:t>
            </a:r>
            <a:endParaRPr lang="en-US" altLang="zh-CN" sz="2000" dirty="0"/>
          </a:p>
          <a:p>
            <a:pPr lvl="1"/>
            <a:r>
              <a:rPr lang="zh-CN" altLang="en-US" sz="2000" dirty="0"/>
              <a:t>储户从取款箱中</a:t>
            </a:r>
            <a:r>
              <a:rPr lang="zh-CN" altLang="en-US" sz="2000" dirty="0">
                <a:solidFill>
                  <a:srgbClr val="FFFF00"/>
                </a:solidFill>
              </a:rPr>
              <a:t>取出</a:t>
            </a:r>
            <a:r>
              <a:rPr lang="zh-CN" altLang="en-US" sz="2000" dirty="0"/>
              <a:t>现金；</a:t>
            </a:r>
            <a:endParaRPr lang="en-US" altLang="zh-CN" sz="2000" dirty="0"/>
          </a:p>
          <a:p>
            <a:pPr lvl="1"/>
            <a:r>
              <a:rPr lang="zh-CN" altLang="en-US" sz="2000" dirty="0"/>
              <a:t>储户选择是否</a:t>
            </a:r>
            <a:r>
              <a:rPr lang="zh-CN" altLang="en-US" sz="2000" dirty="0">
                <a:solidFill>
                  <a:srgbClr val="FFFF00"/>
                </a:solidFill>
              </a:rPr>
              <a:t>打印</a:t>
            </a:r>
            <a:r>
              <a:rPr lang="zh-CN" altLang="en-US" sz="2000" dirty="0"/>
              <a:t>操作凭据；</a:t>
            </a:r>
            <a:endParaRPr lang="en-US" altLang="zh-CN" sz="2000" dirty="0"/>
          </a:p>
          <a:p>
            <a:pPr lvl="1"/>
            <a:r>
              <a:rPr lang="zh-CN" altLang="en-US" sz="2000" dirty="0"/>
              <a:t>储户根据系统提示</a:t>
            </a:r>
            <a:r>
              <a:rPr lang="zh-CN" altLang="en-US" sz="2000" dirty="0">
                <a:solidFill>
                  <a:srgbClr val="FFFF00"/>
                </a:solidFill>
              </a:rPr>
              <a:t>选择</a:t>
            </a:r>
            <a:r>
              <a:rPr lang="zh-CN" altLang="en-US" sz="2000" dirty="0"/>
              <a:t>退出；</a:t>
            </a:r>
            <a:endParaRPr lang="en-US" altLang="zh-CN" sz="2000" dirty="0"/>
          </a:p>
          <a:p>
            <a:pPr lvl="1"/>
            <a:r>
              <a:rPr lang="en-US" altLang="zh-CN" sz="2000" dirty="0"/>
              <a:t>ATM</a:t>
            </a:r>
            <a:r>
              <a:rPr lang="zh-CN" altLang="en-US" sz="2000" dirty="0">
                <a:solidFill>
                  <a:srgbClr val="FFFF00"/>
                </a:solidFill>
              </a:rPr>
              <a:t>退出</a:t>
            </a:r>
            <a:r>
              <a:rPr lang="zh-CN" altLang="en-US" sz="2000" dirty="0"/>
              <a:t>银行卡；</a:t>
            </a:r>
            <a:endParaRPr lang="en-US" altLang="zh-CN" sz="2000" dirty="0"/>
          </a:p>
          <a:p>
            <a:pPr lvl="1"/>
            <a:r>
              <a:rPr lang="zh-CN" altLang="en-US" sz="2000" dirty="0"/>
              <a:t>储户</a:t>
            </a:r>
            <a:r>
              <a:rPr lang="zh-CN" altLang="en-US" sz="2000" dirty="0">
                <a:solidFill>
                  <a:srgbClr val="FFFF00"/>
                </a:solidFill>
              </a:rPr>
              <a:t>取卡</a:t>
            </a:r>
            <a:r>
              <a:rPr lang="zh-CN" altLang="en-US" sz="2000" dirty="0"/>
              <a:t>离开；</a:t>
            </a:r>
            <a:endParaRPr lang="en-US" altLang="zh-CN" sz="2000" dirty="0"/>
          </a:p>
          <a:p>
            <a:pPr lvl="1"/>
            <a:r>
              <a:rPr lang="en-US" altLang="zh-CN" sz="2000" dirty="0"/>
              <a:t>ATM</a:t>
            </a:r>
            <a:r>
              <a:rPr lang="zh-CN" altLang="en-US" sz="2000" dirty="0">
                <a:solidFill>
                  <a:srgbClr val="FFFF00"/>
                </a:solidFill>
              </a:rPr>
              <a:t>完成</a:t>
            </a:r>
            <a:r>
              <a:rPr lang="zh-CN" altLang="en-US" sz="2000" dirty="0"/>
              <a:t>一次取款</a:t>
            </a:r>
            <a:r>
              <a:rPr lang="zh-CN" altLang="en-US" sz="2000" dirty="0" smtClean="0"/>
              <a:t>交易</a:t>
            </a:r>
            <a:r>
              <a:rPr lang="zh-CN" altLang="en-US" sz="2000" dirty="0"/>
              <a:t>。</a:t>
            </a:r>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用例获取</a:t>
            </a:r>
          </a:p>
        </p:txBody>
      </p:sp>
      <p:sp>
        <p:nvSpPr>
          <p:cNvPr id="20483" name="内容占位符 2"/>
          <p:cNvSpPr>
            <a:spLocks noGrp="1"/>
          </p:cNvSpPr>
          <p:nvPr>
            <p:ph idx="1"/>
          </p:nvPr>
        </p:nvSpPr>
        <p:spPr/>
        <p:txBody>
          <a:bodyPr>
            <a:normAutofit lnSpcReduction="10000"/>
          </a:bodyPr>
          <a:lstStyle/>
          <a:p>
            <a:r>
              <a:rPr lang="zh-CN" altLang="en-US" sz="2400" dirty="0"/>
              <a:t>根据需求定义及</a:t>
            </a:r>
            <a:r>
              <a:rPr lang="en-US" altLang="zh-CN" sz="2400" dirty="0"/>
              <a:t>ATM</a:t>
            </a:r>
            <a:r>
              <a:rPr lang="zh-CN" altLang="en-US" sz="2400" dirty="0"/>
              <a:t>取款的场景描述，有以下可以表示功能的动词：</a:t>
            </a:r>
            <a:endParaRPr lang="en-US" altLang="zh-CN" sz="2400" dirty="0"/>
          </a:p>
          <a:p>
            <a:pPr lvl="1"/>
            <a:r>
              <a:rPr lang="zh-CN" altLang="en-US" sz="2000" dirty="0"/>
              <a:t>取款，插入，输入，选择，确定，取出，</a:t>
            </a:r>
            <a:r>
              <a:rPr lang="zh-CN" altLang="en-US" sz="2000" dirty="0" smtClean="0"/>
              <a:t>退出、取卡和完成；</a:t>
            </a:r>
            <a:endParaRPr lang="en-US" altLang="zh-CN" sz="2000" dirty="0"/>
          </a:p>
          <a:p>
            <a:pPr lvl="1"/>
            <a:r>
              <a:rPr lang="zh-CN" altLang="en-US" sz="2000" dirty="0"/>
              <a:t>插入银行卡：表示验证银行卡的有效性；</a:t>
            </a:r>
            <a:endParaRPr lang="en-US" altLang="zh-CN" sz="2000" dirty="0"/>
          </a:p>
          <a:p>
            <a:pPr lvl="1"/>
            <a:r>
              <a:rPr lang="zh-CN" altLang="en-US" sz="2000" dirty="0"/>
              <a:t>输入密码：表示进行身份验证；</a:t>
            </a:r>
            <a:endParaRPr lang="en-US" altLang="zh-CN" sz="2000" dirty="0"/>
          </a:p>
          <a:p>
            <a:pPr lvl="1"/>
            <a:r>
              <a:rPr lang="zh-CN" altLang="en-US" sz="2000" dirty="0"/>
              <a:t>选择操作：表示储户本次操作的目的性，取款；</a:t>
            </a:r>
            <a:endParaRPr lang="en-US" altLang="zh-CN" sz="2000" dirty="0"/>
          </a:p>
          <a:p>
            <a:pPr lvl="1"/>
            <a:r>
              <a:rPr lang="zh-CN" altLang="en-US" sz="2000" dirty="0"/>
              <a:t>确定金额：表示目的性的具体数值；</a:t>
            </a:r>
            <a:endParaRPr lang="en-US" altLang="zh-CN" sz="2000" dirty="0"/>
          </a:p>
          <a:p>
            <a:pPr lvl="1"/>
            <a:r>
              <a:rPr lang="zh-CN" altLang="en-US" sz="2000" dirty="0"/>
              <a:t>取出现金：表示本次操作是否正确；</a:t>
            </a:r>
            <a:endParaRPr lang="en-US" altLang="zh-CN" sz="2000" dirty="0"/>
          </a:p>
          <a:p>
            <a:pPr lvl="1"/>
            <a:r>
              <a:rPr lang="zh-CN" altLang="en-US" sz="2000" dirty="0"/>
              <a:t>退出银行卡：表示系统已经确认本次操作的结束；</a:t>
            </a:r>
            <a:endParaRPr lang="en-US" altLang="zh-CN" sz="2000" dirty="0"/>
          </a:p>
          <a:p>
            <a:pPr lvl="1"/>
            <a:r>
              <a:rPr lang="zh-CN" altLang="en-US" sz="2000" dirty="0"/>
              <a:t>储户取卡：表示本次交易结束；</a:t>
            </a:r>
            <a:endParaRPr lang="en-US" altLang="zh-CN" sz="2000" dirty="0"/>
          </a:p>
          <a:p>
            <a:r>
              <a:rPr lang="zh-CN" altLang="en-US" sz="2400" dirty="0" smtClean="0">
                <a:solidFill>
                  <a:srgbClr val="FFFF00"/>
                </a:solidFill>
              </a:rPr>
              <a:t>代表</a:t>
            </a:r>
            <a:r>
              <a:rPr lang="zh-CN" altLang="en-US" sz="2400" dirty="0">
                <a:solidFill>
                  <a:srgbClr val="FFFF00"/>
                </a:solidFill>
              </a:rPr>
              <a:t>该</a:t>
            </a:r>
            <a:r>
              <a:rPr lang="zh-CN" altLang="en-US" sz="2400" dirty="0" smtClean="0">
                <a:solidFill>
                  <a:srgbClr val="FFFF00"/>
                </a:solidFill>
              </a:rPr>
              <a:t>角色  目的性  功能的用例：</a:t>
            </a:r>
            <a:r>
              <a:rPr lang="zh-CN" altLang="en-US" sz="2400" dirty="0">
                <a:solidFill>
                  <a:srgbClr val="FFFF00"/>
                </a:solidFill>
              </a:rPr>
              <a:t>取款</a:t>
            </a:r>
            <a:endParaRPr lang="en-US" altLang="zh-CN" sz="2400" dirty="0">
              <a:solidFill>
                <a:srgbClr val="FFFF00"/>
              </a:solidFill>
            </a:endParaRPr>
          </a:p>
          <a:p>
            <a:r>
              <a:rPr lang="zh-CN" altLang="en-US" sz="2400" dirty="0">
                <a:solidFill>
                  <a:srgbClr val="FFFF00"/>
                </a:solidFill>
              </a:rPr>
              <a:t>请大家练习描述查询余额以及更改密码的场景！</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9" end="9"/>
                                            </p:txEl>
                                          </p:spTgt>
                                        </p:tgtEl>
                                        <p:attrNameLst>
                                          <p:attrName>style.visibility</p:attrName>
                                        </p:attrNameLst>
                                      </p:cBhvr>
                                      <p:to>
                                        <p:strVal val="visible"/>
                                      </p:to>
                                    </p:set>
                                    <p:animEffect transition="in" filter="fade">
                                      <p:cBhvr>
                                        <p:cTn id="7" dur="500"/>
                                        <p:tgtEl>
                                          <p:spTgt spid="2048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10" end="10"/>
                                            </p:txEl>
                                          </p:spTgt>
                                        </p:tgtEl>
                                        <p:attrNameLst>
                                          <p:attrName>style.visibility</p:attrName>
                                        </p:attrNameLst>
                                      </p:cBhvr>
                                      <p:to>
                                        <p:strVal val="visible"/>
                                      </p:to>
                                    </p:set>
                                    <p:animEffect transition="in" filter="fade">
                                      <p:cBhvr>
                                        <p:cTn id="12" dur="500"/>
                                        <p:tgtEl>
                                          <p:spTgt spid="20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基本用例与子用例</a:t>
            </a:r>
          </a:p>
        </p:txBody>
      </p:sp>
      <p:sp>
        <p:nvSpPr>
          <p:cNvPr id="21507" name="内容占位符 2"/>
          <p:cNvSpPr>
            <a:spLocks noGrp="1"/>
          </p:cNvSpPr>
          <p:nvPr>
            <p:ph idx="1"/>
          </p:nvPr>
        </p:nvSpPr>
        <p:spPr>
          <a:xfrm>
            <a:off x="468000" y="908720"/>
            <a:ext cx="11160000" cy="5260120"/>
          </a:xfrm>
        </p:spPr>
        <p:txBody>
          <a:bodyPr/>
          <a:lstStyle/>
          <a:p>
            <a:r>
              <a:rPr lang="zh-CN" altLang="en-US" sz="2400" dirty="0"/>
              <a:t>基本用例：与角色直接相关的用例，表示系统的功能需求；</a:t>
            </a:r>
            <a:endParaRPr lang="en-US" altLang="zh-CN" sz="2400" dirty="0"/>
          </a:p>
          <a:p>
            <a:r>
              <a:rPr lang="zh-CN" altLang="en-US" sz="2400" dirty="0"/>
              <a:t>子用例：通过场景描述分析归纳出的用例，也表示了系统的功能，但这些用例与角色无直接关系，而与基本用例存在关联关系；</a:t>
            </a:r>
            <a:endParaRPr lang="en-US" altLang="zh-CN" sz="2400" dirty="0"/>
          </a:p>
          <a:p>
            <a:pPr lvl="1"/>
            <a:r>
              <a:rPr lang="zh-CN" altLang="en-US" sz="2000" dirty="0"/>
              <a:t>包含子用例：多个基本用例中的某个与角色交互的场景具有相同的操作，且这些场景都是基本用例中必须执行的步骤，可以将其抽取出来作为基本用例的子用例；</a:t>
            </a:r>
            <a:endParaRPr lang="en-US" altLang="zh-CN" sz="2000" dirty="0"/>
          </a:p>
          <a:p>
            <a:pPr lvl="1"/>
            <a:endParaRPr lang="en-US" altLang="zh-CN" sz="2000" dirty="0"/>
          </a:p>
          <a:p>
            <a:pPr lvl="1"/>
            <a:endParaRPr lang="en-US" altLang="zh-CN" sz="2000" dirty="0" smtClean="0"/>
          </a:p>
          <a:p>
            <a:pPr lvl="1"/>
            <a:endParaRPr lang="en-US" altLang="zh-CN" sz="2000" dirty="0"/>
          </a:p>
          <a:p>
            <a:pPr lvl="1"/>
            <a:r>
              <a:rPr lang="zh-CN" altLang="en-US" sz="2000" dirty="0"/>
              <a:t>扩展子用例：（多个）基本用例中的某些场景存在相同的条件判断的情况，可以将其抽取出来作为基本用例的子用例；</a:t>
            </a:r>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032" y="3068960"/>
            <a:ext cx="3653217" cy="137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032" y="4849572"/>
            <a:ext cx="3859709" cy="141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案例：包含子用例</a:t>
            </a:r>
          </a:p>
        </p:txBody>
      </p:sp>
      <p:sp>
        <p:nvSpPr>
          <p:cNvPr id="22531" name="内容占位符 2"/>
          <p:cNvSpPr>
            <a:spLocks noGrp="1"/>
          </p:cNvSpPr>
          <p:nvPr>
            <p:ph idx="1"/>
          </p:nvPr>
        </p:nvSpPr>
        <p:spPr/>
        <p:txBody>
          <a:bodyPr/>
          <a:lstStyle/>
          <a:p>
            <a:r>
              <a:rPr lang="zh-CN" altLang="en-US" sz="2400"/>
              <a:t>在</a:t>
            </a:r>
            <a:r>
              <a:rPr lang="en-US" altLang="zh-CN" sz="2400"/>
              <a:t>ATM</a:t>
            </a:r>
            <a:r>
              <a:rPr lang="zh-CN" altLang="en-US" sz="2400"/>
              <a:t>的取款、查询余额、更改密码的操作场景中，经分析都存在一段验证银行卡有效性及身份验证的场景，而且都是基本用例必须执行的操作，为此可以将其抽取出来作为基本用例的包含子用例。</a:t>
            </a:r>
          </a:p>
        </p:txBody>
      </p:sp>
      <p:pic>
        <p:nvPicPr>
          <p:cNvPr id="225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06" y="2708920"/>
            <a:ext cx="5706875"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案例：扩展子用例</a:t>
            </a:r>
          </a:p>
        </p:txBody>
      </p:sp>
      <p:sp>
        <p:nvSpPr>
          <p:cNvPr id="23555" name="内容占位符 2"/>
          <p:cNvSpPr>
            <a:spLocks noGrp="1"/>
          </p:cNvSpPr>
          <p:nvPr>
            <p:ph idx="1"/>
          </p:nvPr>
        </p:nvSpPr>
        <p:spPr/>
        <p:txBody>
          <a:bodyPr/>
          <a:lstStyle/>
          <a:p>
            <a:r>
              <a:rPr lang="zh-CN" altLang="en-US" sz="2400" dirty="0"/>
              <a:t>在取款和查询余额的操作场景中，存在一段是否打印操作凭据的情景，经分析该功能可以成为一个子用例，且符合在某种条件下可以执行的用例，为此该子用例应为基本用例的扩展子用例。</a:t>
            </a:r>
            <a:endParaRPr lang="en-US" altLang="zh-CN" sz="2400" dirty="0"/>
          </a:p>
          <a:p>
            <a:endParaRPr lang="en-US" altLang="zh-CN" sz="2400" dirty="0"/>
          </a:p>
          <a:p>
            <a:endParaRPr lang="en-US" altLang="zh-CN" sz="2400" dirty="0"/>
          </a:p>
          <a:p>
            <a:endParaRPr lang="en-US" altLang="zh-CN" sz="2400" dirty="0"/>
          </a:p>
          <a:p>
            <a:endParaRPr lang="en-US" altLang="zh-CN" sz="2400" dirty="0" smtClean="0">
              <a:solidFill>
                <a:srgbClr val="FFFF00"/>
              </a:solidFill>
            </a:endParaRPr>
          </a:p>
          <a:p>
            <a:endParaRPr lang="en-US" altLang="zh-CN" sz="2400" dirty="0">
              <a:solidFill>
                <a:srgbClr val="FFFF00"/>
              </a:solidFill>
            </a:endParaRPr>
          </a:p>
          <a:p>
            <a:r>
              <a:rPr lang="zh-CN" altLang="en-US" sz="2400" dirty="0" smtClean="0">
                <a:solidFill>
                  <a:srgbClr val="FFFF00"/>
                </a:solidFill>
              </a:rPr>
              <a:t>请</a:t>
            </a:r>
            <a:r>
              <a:rPr lang="zh-CN" altLang="en-US" sz="2400" dirty="0">
                <a:solidFill>
                  <a:srgbClr val="FFFF00"/>
                </a:solidFill>
              </a:rPr>
              <a:t>同学们考虑更改密码与取款用例的关系</a:t>
            </a:r>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2636912"/>
            <a:ext cx="5621807" cy="2102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用例说明</a:t>
            </a:r>
          </a:p>
        </p:txBody>
      </p:sp>
      <p:sp>
        <p:nvSpPr>
          <p:cNvPr id="24579" name="内容占位符 2"/>
          <p:cNvSpPr>
            <a:spLocks noGrp="1"/>
          </p:cNvSpPr>
          <p:nvPr>
            <p:ph idx="1"/>
          </p:nvPr>
        </p:nvSpPr>
        <p:spPr/>
        <p:txBody>
          <a:bodyPr/>
          <a:lstStyle/>
          <a:p>
            <a:r>
              <a:rPr lang="zh-CN" altLang="en-US" sz="2400"/>
              <a:t>基于已经找到的用例和子用例，并参考之前的需求定义以及场景描述的内容，将用例交互的成功场景和失败场景以标准的格式归纳描述。</a:t>
            </a:r>
          </a:p>
        </p:txBody>
      </p:sp>
      <p:graphicFrame>
        <p:nvGraphicFramePr>
          <p:cNvPr id="5" name="表格 4"/>
          <p:cNvGraphicFramePr>
            <a:graphicFrameLocks noGrp="1"/>
          </p:cNvGraphicFramePr>
          <p:nvPr>
            <p:extLst>
              <p:ext uri="{D42A27DB-BD31-4B8C-83A1-F6EECF244321}">
                <p14:modId xmlns:p14="http://schemas.microsoft.com/office/powerpoint/2010/main" val="3794402296"/>
              </p:ext>
            </p:extLst>
          </p:nvPr>
        </p:nvGraphicFramePr>
        <p:xfrm>
          <a:off x="1578204" y="2420888"/>
          <a:ext cx="9126307" cy="2926080"/>
        </p:xfrm>
        <a:graphic>
          <a:graphicData uri="http://schemas.openxmlformats.org/drawingml/2006/table">
            <a:tbl>
              <a:tblPr/>
              <a:tblGrid>
                <a:gridCol w="873904">
                  <a:extLst>
                    <a:ext uri="{9D8B030D-6E8A-4147-A177-3AD203B41FA5}">
                      <a16:colId xmlns:a16="http://schemas.microsoft.com/office/drawing/2014/main" val="20000"/>
                    </a:ext>
                  </a:extLst>
                </a:gridCol>
                <a:gridCol w="1612440">
                  <a:extLst>
                    <a:ext uri="{9D8B030D-6E8A-4147-A177-3AD203B41FA5}">
                      <a16:colId xmlns:a16="http://schemas.microsoft.com/office/drawing/2014/main" val="20001"/>
                    </a:ext>
                  </a:extLst>
                </a:gridCol>
                <a:gridCol w="529483">
                  <a:extLst>
                    <a:ext uri="{9D8B030D-6E8A-4147-A177-3AD203B41FA5}">
                      <a16:colId xmlns:a16="http://schemas.microsoft.com/office/drawing/2014/main" val="20002"/>
                    </a:ext>
                  </a:extLst>
                </a:gridCol>
                <a:gridCol w="6110480">
                  <a:extLst>
                    <a:ext uri="{9D8B030D-6E8A-4147-A177-3AD203B41FA5}">
                      <a16:colId xmlns:a16="http://schemas.microsoft.com/office/drawing/2014/main" val="20003"/>
                    </a:ext>
                  </a:extLst>
                </a:gridCol>
              </a:tblGrid>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用例编号</a:t>
                      </a:r>
                      <a:r>
                        <a:rPr kumimoji="0" lang="en-US" altLang="zh-CN"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a:t>
                      </a:r>
                      <a:endParaRPr kumimoji="0" lang="en-US" altLang="zh-CN" sz="1800" b="0"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每一个用例一个唯一的编号，方便在文档中索引。 </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Arial" charset="0"/>
                        </a:rPr>
                        <a:t>用例名称</a:t>
                      </a:r>
                      <a:r>
                        <a:rPr kumimoji="0" lang="en-US" altLang="zh-CN" sz="1800" b="1" i="0" u="none" strike="noStrike" cap="none" normalizeH="0" baseline="0" dirty="0" smtClean="0">
                          <a:ln>
                            <a:noFill/>
                          </a:ln>
                          <a:solidFill>
                            <a:schemeClr val="bg1"/>
                          </a:solidFill>
                          <a:effectLst/>
                          <a:latin typeface="微软雅黑" pitchFamily="34" charset="-122"/>
                          <a:ea typeface="微软雅黑" pitchFamily="34" charset="-122"/>
                          <a:cs typeface="Arial" charset="0"/>
                        </a:rPr>
                        <a:t>:</a:t>
                      </a:r>
                      <a:endParaRPr kumimoji="0" lang="en-US" altLang="zh-CN" sz="1800" b="0" i="0" u="none" strike="noStrike" cap="none" normalizeH="0" baseline="0" dirty="0" smtClean="0">
                        <a:ln>
                          <a:noFill/>
                        </a:ln>
                        <a:solidFill>
                          <a:schemeClr val="bg1"/>
                        </a:solidFill>
                        <a:effectLst/>
                        <a:latin typeface="微软雅黑" pitchFamily="34" charset="-122"/>
                        <a:ea typeface="微软雅黑" pitchFamily="34" charset="-122"/>
                        <a:cs typeface="Arial"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（状语＋）动词＋（定语＋）宾语，体现参与者的目标。</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Arial" charset="0"/>
                        </a:rPr>
                        <a:t>范围：</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cs typeface="Arial"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应用的软件系统范围</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Arial" charset="0"/>
                        </a:rPr>
                        <a:t>级别：</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cs typeface="Arial"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用例</a:t>
                      </a:r>
                      <a:r>
                        <a:rPr kumimoji="0" lang="en-US" altLang="zh-CN"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a:t>
                      </a: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子用例</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参与者</a:t>
                      </a:r>
                      <a:r>
                        <a:rPr kumimoji="0" lang="en-US" altLang="zh-CN"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参与者的名称</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Arial" charset="0"/>
                        </a:rPr>
                        <a:t>项目相关人员及其兴趣</a:t>
                      </a:r>
                      <a:r>
                        <a:rPr kumimoji="0" lang="en-US" altLang="zh-CN" sz="1800" b="1" i="0" u="none" strike="noStrike" cap="none" normalizeH="0" baseline="0" smtClean="0">
                          <a:ln>
                            <a:noFill/>
                          </a:ln>
                          <a:solidFill>
                            <a:schemeClr val="bg1"/>
                          </a:solidFill>
                          <a:effectLst/>
                          <a:latin typeface="微软雅黑" pitchFamily="34" charset="-122"/>
                          <a:ea typeface="微软雅黑" pitchFamily="34" charset="-122"/>
                          <a:cs typeface="Arial" charset="0"/>
                        </a:rPr>
                        <a:t>:</a:t>
                      </a:r>
                      <a:r>
                        <a:rPr kumimoji="0" lang="en-US" altLang="zh-CN" sz="1800" b="0"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rPr>
                        <a:t> </a:t>
                      </a:r>
                      <a:endParaRPr kumimoji="0" lang="en-US" altLang="zh-CN" sz="1800" b="0" i="0" u="none" strike="noStrike" cap="none" normalizeH="0" baseline="0" smtClean="0">
                        <a:ln>
                          <a:noFill/>
                        </a:ln>
                        <a:solidFill>
                          <a:schemeClr val="bg1"/>
                        </a:solidFill>
                        <a:effectLst/>
                        <a:latin typeface="微软雅黑" pitchFamily="34" charset="-122"/>
                        <a:ea typeface="微软雅黑" pitchFamily="34" charset="-122"/>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用户应包含满足所有相关人员兴趣的内容</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Arial" charset="0"/>
                        </a:rPr>
                        <a:t>前置条件</a:t>
                      </a:r>
                      <a:r>
                        <a:rPr kumimoji="0" lang="en-US" altLang="zh-CN" sz="1800" b="1" i="0" u="none" strike="noStrike" cap="none" normalizeH="0" baseline="0" smtClean="0">
                          <a:ln>
                            <a:noFill/>
                          </a:ln>
                          <a:solidFill>
                            <a:schemeClr val="bg1"/>
                          </a:solidFill>
                          <a:effectLst/>
                          <a:latin typeface="微软雅黑" pitchFamily="34" charset="-122"/>
                          <a:ea typeface="微软雅黑" pitchFamily="34" charset="-122"/>
                          <a:cs typeface="Arial" charset="0"/>
                        </a:rPr>
                        <a:t>:</a:t>
                      </a:r>
                      <a:endParaRPr kumimoji="0" lang="en-US" altLang="zh-CN" sz="1800" b="0" i="0" u="none" strike="noStrike" cap="none" normalizeH="0" baseline="0" smtClean="0">
                        <a:ln>
                          <a:noFill/>
                        </a:ln>
                        <a:solidFill>
                          <a:schemeClr val="bg1"/>
                        </a:solidFill>
                        <a:effectLst/>
                        <a:latin typeface="微软雅黑" pitchFamily="34" charset="-122"/>
                        <a:ea typeface="微软雅黑" pitchFamily="34" charset="-122"/>
                        <a:cs typeface="Arial"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规定了在用例中的一个场景开始之前必须为“真”的条件。</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852">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rPr>
                        <a:t>后置条件：</a:t>
                      </a:r>
                      <a:endParaRPr kumimoji="0" lang="zh-CN" altLang="en-US" sz="1800" b="0"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endParaRP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规定了用例成功结束后必须为“真”的条件。</a:t>
                      </a:r>
                    </a:p>
                  </a:txBody>
                  <a:tcPr marL="91450" marR="914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用例说明模板</a:t>
            </a:r>
          </a:p>
        </p:txBody>
      </p:sp>
      <p:graphicFrame>
        <p:nvGraphicFramePr>
          <p:cNvPr id="5" name="表格 4"/>
          <p:cNvGraphicFramePr>
            <a:graphicFrameLocks noGrp="1"/>
          </p:cNvGraphicFramePr>
          <p:nvPr>
            <p:extLst>
              <p:ext uri="{D42A27DB-BD31-4B8C-83A1-F6EECF244321}">
                <p14:modId xmlns:p14="http://schemas.microsoft.com/office/powerpoint/2010/main" val="1510901461"/>
              </p:ext>
            </p:extLst>
          </p:nvPr>
        </p:nvGraphicFramePr>
        <p:xfrm>
          <a:off x="1127448" y="908720"/>
          <a:ext cx="9916591" cy="5108763"/>
        </p:xfrm>
        <a:graphic>
          <a:graphicData uri="http://schemas.openxmlformats.org/drawingml/2006/table">
            <a:tbl>
              <a:tblPr/>
              <a:tblGrid>
                <a:gridCol w="949580">
                  <a:extLst>
                    <a:ext uri="{9D8B030D-6E8A-4147-A177-3AD203B41FA5}">
                      <a16:colId xmlns:a16="http://schemas.microsoft.com/office/drawing/2014/main" val="20000"/>
                    </a:ext>
                  </a:extLst>
                </a:gridCol>
                <a:gridCol w="1752068">
                  <a:extLst>
                    <a:ext uri="{9D8B030D-6E8A-4147-A177-3AD203B41FA5}">
                      <a16:colId xmlns:a16="http://schemas.microsoft.com/office/drawing/2014/main" val="20001"/>
                    </a:ext>
                  </a:extLst>
                </a:gridCol>
                <a:gridCol w="7214943">
                  <a:extLst>
                    <a:ext uri="{9D8B030D-6E8A-4147-A177-3AD203B41FA5}">
                      <a16:colId xmlns:a16="http://schemas.microsoft.com/office/drawing/2014/main" val="20002"/>
                    </a:ext>
                  </a:extLst>
                </a:gridCol>
              </a:tblGrid>
              <a:tr h="699212">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主要成功场景</a:t>
                      </a:r>
                      <a:r>
                        <a:rPr kumimoji="0" lang="en-US" altLang="zh-CN"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a:t>
                      </a: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描述能够满足项目相关人员兴趣的一个典型的成功路径。不包括条件和分支</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4051">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bg1"/>
                          </a:solidFill>
                          <a:effectLst/>
                          <a:latin typeface="微软雅黑" pitchFamily="34" charset="-122"/>
                          <a:ea typeface="微软雅黑" pitchFamily="34" charset="-122"/>
                          <a:cs typeface="Arial" charset="0"/>
                        </a:rPr>
                        <a:t>1</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Arial" charset="0"/>
                        </a:rPr>
                        <a:t>．</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cs typeface="Arial"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微软雅黑" pitchFamily="34" charset="-122"/>
                          <a:ea typeface="微软雅黑" pitchFamily="34" charset="-122"/>
                          <a:cs typeface="Arial" charset="0"/>
                        </a:rPr>
                        <a:t>……</a:t>
                      </a:r>
                      <a:endParaRPr kumimoji="0" lang="en-US" altLang="zh-CN" sz="1800" b="0" i="0" u="none" strike="noStrike" cap="none" normalizeH="0" baseline="0" smtClean="0">
                        <a:ln>
                          <a:noFill/>
                        </a:ln>
                        <a:solidFill>
                          <a:schemeClr val="bg1"/>
                        </a:solidFill>
                        <a:effectLst/>
                        <a:latin typeface="微软雅黑" pitchFamily="34" charset="-122"/>
                        <a:ea typeface="微软雅黑" pitchFamily="34" charset="-122"/>
                        <a:cs typeface="Arial"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微软雅黑" pitchFamily="34" charset="-122"/>
                          <a:ea typeface="微软雅黑" pitchFamily="34" charset="-122"/>
                          <a:cs typeface="Arial" charset="0"/>
                        </a:rPr>
                        <a:t>……</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cs typeface="Arial"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包含子用例的名称 或者 扩展子用例的名称</a:t>
                      </a:r>
                      <a:endParaRPr kumimoji="0" lang="zh-CN" altLang="zh-CN"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微软雅黑" pitchFamily="34" charset="-122"/>
                          <a:ea typeface="微软雅黑" pitchFamily="34" charset="-122"/>
                          <a:cs typeface="Arial" charset="0"/>
                        </a:rPr>
                        <a:t>n</a:t>
                      </a: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Arial" charset="0"/>
                        </a:rPr>
                        <a:t>．</a:t>
                      </a:r>
                      <a:endParaRPr kumimoji="0" lang="zh-CN" altLang="en-US" sz="1800" b="0" i="0" u="none" strike="noStrike" cap="none" normalizeH="0" baseline="0" smtClean="0">
                        <a:ln>
                          <a:noFill/>
                        </a:ln>
                        <a:solidFill>
                          <a:schemeClr val="bg1"/>
                        </a:solidFill>
                        <a:effectLst/>
                        <a:latin typeface="微软雅黑" pitchFamily="34" charset="-122"/>
                        <a:ea typeface="微软雅黑" pitchFamily="34" charset="-122"/>
                        <a:cs typeface="Arial"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39955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扩展（或替代流程）</a:t>
                      </a:r>
                      <a:r>
                        <a:rPr kumimoji="0" lang="en-US" altLang="zh-CN"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 </a:t>
                      </a: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（备选路径）说明了基本路径以外的所有其他场景或分支</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rPr>
                        <a:t>*a.</a:t>
                      </a:r>
                      <a:endParaRPr kumimoji="0" lang="en-US" altLang="zh-CN" sz="1800" b="0"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描述任何一个步骤都有可能发生的条件，前边加*</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399550">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5a.</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微软雅黑" pitchFamily="34" charset="-122"/>
                          <a:ea typeface="微软雅黑" pitchFamily="34" charset="-122"/>
                          <a:cs typeface="Times New Roman" pitchFamily="18" charset="0"/>
                        </a:rPr>
                        <a:t>对基本路径中某个步骤的扩展描述，前边加基本路径编号</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rPr>
                        <a:t>特殊需求：</a:t>
                      </a:r>
                      <a:endParaRPr kumimoji="0" lang="zh-CN" altLang="en-US" sz="1800" b="0"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与用例相关的非功能性需求</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rPr>
                        <a:t>技术与数据的变化列表：</a:t>
                      </a:r>
                      <a:endParaRPr kumimoji="0" lang="zh-CN" altLang="en-US" sz="1800" b="0" i="0" u="none" strike="noStrike" cap="none" normalizeH="0" baseline="0" smtClean="0">
                        <a:ln>
                          <a:noFill/>
                        </a:ln>
                        <a:solidFill>
                          <a:schemeClr val="bg1"/>
                        </a:solidFill>
                        <a:effectLst/>
                        <a:latin typeface="微软雅黑" pitchFamily="34" charset="-122"/>
                        <a:ea typeface="微软雅黑" pitchFamily="34" charset="-122"/>
                        <a:cs typeface="Times New Roman" pitchFamily="18"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输入输出方式上的变化以及数据格式的变化。 </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Arial" charset="0"/>
                        </a:rPr>
                        <a:t>发生频率：</a:t>
                      </a:r>
                      <a:endParaRPr kumimoji="0" lang="zh-CN" altLang="en-US" sz="1800" b="0" i="0" u="none" strike="noStrike" cap="none" normalizeH="0" baseline="0" smtClean="0">
                        <a:ln>
                          <a:noFill/>
                        </a:ln>
                        <a:solidFill>
                          <a:schemeClr val="bg1"/>
                        </a:solidFill>
                        <a:effectLst/>
                        <a:latin typeface="微软雅黑" pitchFamily="34" charset="-122"/>
                        <a:ea typeface="微软雅黑" pitchFamily="34" charset="-122"/>
                        <a:cs typeface="Arial"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用例执行的频率。 </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9550">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cs typeface="Arial" charset="0"/>
                        </a:rPr>
                        <a:t>待解决的问题：</a:t>
                      </a:r>
                      <a:endParaRPr kumimoji="0" lang="zh-CN" altLang="en-US" sz="1800" b="0" i="0" u="none" strike="noStrike" cap="none" normalizeH="0" baseline="0" smtClean="0">
                        <a:ln>
                          <a:noFill/>
                        </a:ln>
                        <a:solidFill>
                          <a:schemeClr val="bg1"/>
                        </a:solidFill>
                        <a:effectLst/>
                        <a:latin typeface="微软雅黑" pitchFamily="34" charset="-122"/>
                        <a:ea typeface="微软雅黑" pitchFamily="34" charset="-122"/>
                        <a:cs typeface="Arial" charset="0"/>
                      </a:endParaRP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不清楚的、尚待解决的问题可集中在此进行罗列 </a:t>
                      </a:r>
                    </a:p>
                  </a:txBody>
                  <a:tcPr marL="91435" marR="914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系统顺序图</a:t>
            </a:r>
          </a:p>
        </p:txBody>
      </p:sp>
      <p:sp>
        <p:nvSpPr>
          <p:cNvPr id="26627" name="内容占位符 2"/>
          <p:cNvSpPr>
            <a:spLocks noGrp="1"/>
          </p:cNvSpPr>
          <p:nvPr>
            <p:ph idx="1"/>
          </p:nvPr>
        </p:nvSpPr>
        <p:spPr>
          <a:xfrm>
            <a:off x="335360" y="861668"/>
            <a:ext cx="6120680" cy="4980840"/>
          </a:xfrm>
        </p:spPr>
        <p:txBody>
          <a:bodyPr/>
          <a:lstStyle/>
          <a:p>
            <a:r>
              <a:rPr lang="zh-CN" altLang="en-US" sz="2400" dirty="0"/>
              <a:t>在用例描述的基础上需要进一步确定角色与系统之间的交互信息，并以可编程的方式将其命名；</a:t>
            </a:r>
            <a:endParaRPr lang="en-US" altLang="zh-CN" sz="2400" dirty="0"/>
          </a:p>
          <a:p>
            <a:r>
              <a:rPr lang="zh-CN" altLang="en-US" sz="2400" dirty="0"/>
              <a:t>系统顺序图中“一般”只需要三个</a:t>
            </a:r>
            <a:r>
              <a:rPr lang="en-US" altLang="zh-CN" sz="2400" dirty="0"/>
              <a:t>UML</a:t>
            </a:r>
            <a:r>
              <a:rPr lang="zh-CN" altLang="en-US" sz="2400" dirty="0"/>
              <a:t>的符号元素</a:t>
            </a:r>
            <a:endParaRPr lang="en-US" altLang="zh-CN" sz="2400" dirty="0"/>
          </a:p>
          <a:p>
            <a:pPr lvl="1"/>
            <a:r>
              <a:rPr lang="zh-CN" altLang="en-US" sz="2000" dirty="0"/>
              <a:t>角色；</a:t>
            </a:r>
            <a:endParaRPr lang="en-US" altLang="zh-CN" sz="2000" dirty="0"/>
          </a:p>
          <a:p>
            <a:pPr lvl="1"/>
            <a:r>
              <a:rPr lang="zh-CN" altLang="en-US" sz="2000" dirty="0"/>
              <a:t>代表软件系统的对象，一般使用</a:t>
            </a:r>
            <a:r>
              <a:rPr lang="en-US" altLang="zh-CN" sz="2000" dirty="0"/>
              <a:t>system</a:t>
            </a:r>
            <a:r>
              <a:rPr lang="zh-CN" altLang="en-US" sz="2000" dirty="0"/>
              <a:t>或者系统命名；</a:t>
            </a:r>
            <a:endParaRPr lang="en-US" altLang="zh-CN" sz="2000" dirty="0"/>
          </a:p>
          <a:p>
            <a:pPr lvl="1"/>
            <a:r>
              <a:rPr lang="zh-CN" altLang="en-US" sz="2000" dirty="0"/>
              <a:t>角色与</a:t>
            </a:r>
            <a:r>
              <a:rPr lang="en-US" altLang="zh-CN" sz="2000" dirty="0"/>
              <a:t>system</a:t>
            </a:r>
            <a:r>
              <a:rPr lang="zh-CN" altLang="en-US" sz="2000" dirty="0"/>
              <a:t>之间的交互信息，简称消息或操作；</a:t>
            </a: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048" y="1944992"/>
            <a:ext cx="5498022" cy="32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的发展历程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547452" y="514286"/>
            <a:ext cx="8063148" cy="5628290"/>
          </a:xfrm>
          <a:prstGeom prst="rect">
            <a:avLst/>
          </a:prstGeom>
        </p:spPr>
      </p:pic>
    </p:spTree>
    <p:extLst>
      <p:ext uri="{BB962C8B-B14F-4D97-AF65-F5344CB8AC3E}">
        <p14:creationId xmlns:p14="http://schemas.microsoft.com/office/powerpoint/2010/main" val="1027932827"/>
      </p:ext>
    </p:extLst>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30" y="0"/>
            <a:ext cx="546315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990" y="1188000"/>
            <a:ext cx="5710900" cy="411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5012428"/>
      </p:ext>
    </p:extLst>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zh-CN" altLang="en-US" dirty="0" smtClean="0"/>
              <a:t>操作契约</a:t>
            </a:r>
          </a:p>
        </p:txBody>
      </p:sp>
      <p:graphicFrame>
        <p:nvGraphicFramePr>
          <p:cNvPr id="17469" name="Group 61"/>
          <p:cNvGraphicFramePr>
            <a:graphicFrameLocks noGrp="1"/>
          </p:cNvGraphicFramePr>
          <p:nvPr>
            <p:ph idx="1"/>
            <p:extLst>
              <p:ext uri="{D42A27DB-BD31-4B8C-83A1-F6EECF244321}">
                <p14:modId xmlns:p14="http://schemas.microsoft.com/office/powerpoint/2010/main" val="3656139596"/>
              </p:ext>
            </p:extLst>
          </p:nvPr>
        </p:nvGraphicFramePr>
        <p:xfrm>
          <a:off x="1583501" y="3356992"/>
          <a:ext cx="8712968" cy="2606798"/>
        </p:xfrm>
        <a:graphic>
          <a:graphicData uri="http://schemas.openxmlformats.org/drawingml/2006/table">
            <a:tbl>
              <a:tblPr/>
              <a:tblGrid>
                <a:gridCol w="1544933">
                  <a:extLst>
                    <a:ext uri="{9D8B030D-6E8A-4147-A177-3AD203B41FA5}">
                      <a16:colId xmlns:a16="http://schemas.microsoft.com/office/drawing/2014/main" val="20000"/>
                    </a:ext>
                  </a:extLst>
                </a:gridCol>
                <a:gridCol w="7168035">
                  <a:extLst>
                    <a:ext uri="{9D8B030D-6E8A-4147-A177-3AD203B41FA5}">
                      <a16:colId xmlns:a16="http://schemas.microsoft.com/office/drawing/2014/main" val="20001"/>
                    </a:ext>
                  </a:extLst>
                </a:gridCol>
              </a:tblGrid>
              <a:tr h="396297">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Times New Roman" pitchFamily="18" charset="0"/>
                          <a:ea typeface="华文细黑" pitchFamily="2" charset="-122"/>
                          <a:cs typeface="Times New Roman" pitchFamily="18" charset="0"/>
                        </a:rPr>
                        <a:t>操作：</a:t>
                      </a:r>
                      <a:endParaRPr kumimoji="0" lang="zh-CN" altLang="en-US" sz="2000" b="1" i="0" u="none" strike="noStrike" cap="none" normalizeH="0" baseline="0" dirty="0" smtClean="0">
                        <a:ln>
                          <a:noFill/>
                        </a:ln>
                        <a:solidFill>
                          <a:schemeClr val="bg1"/>
                        </a:solidFill>
                        <a:effectLst/>
                        <a:latin typeface="Arial" charset="0"/>
                        <a:ea typeface="华文细黑" pitchFamily="2" charset="-122"/>
                        <a:cs typeface="Times New Roman" pitchFamily="18" charset="0"/>
                      </a:endParaRP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Times New Roman" pitchFamily="18" charset="0"/>
                          <a:ea typeface="华文细黑" pitchFamily="2" charset="-122"/>
                          <a:cs typeface="Times New Roman" pitchFamily="18" charset="0"/>
                        </a:rPr>
                        <a:t>操作以及参数的名称</a:t>
                      </a:r>
                      <a:endParaRPr kumimoji="0" lang="zh-CN" altLang="en-US" sz="2000" b="1" i="0" u="none" strike="noStrike" cap="none" normalizeH="0" baseline="0" smtClean="0">
                        <a:ln>
                          <a:noFill/>
                        </a:ln>
                        <a:solidFill>
                          <a:schemeClr val="bg1"/>
                        </a:solidFill>
                        <a:effectLst/>
                        <a:latin typeface="Arial" charset="0"/>
                        <a:ea typeface="华文细黑" pitchFamily="2" charset="-122"/>
                        <a:cs typeface="Times New Roman" pitchFamily="18" charset="0"/>
                      </a:endParaRP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932">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Times New Roman" pitchFamily="18" charset="0"/>
                          <a:ea typeface="华文细黑" pitchFamily="2" charset="-122"/>
                          <a:cs typeface="Times New Roman" pitchFamily="18" charset="0"/>
                        </a:rPr>
                        <a:t>交叉引用：</a:t>
                      </a:r>
                      <a:endParaRPr kumimoji="0" lang="zh-CN" altLang="en-US" sz="2000" b="1" i="0" u="none" strike="noStrike" cap="none" normalizeH="0" baseline="0" smtClean="0">
                        <a:ln>
                          <a:noFill/>
                        </a:ln>
                        <a:solidFill>
                          <a:schemeClr val="bg1"/>
                        </a:solidFill>
                        <a:effectLst/>
                        <a:latin typeface="Arial" charset="0"/>
                        <a:ea typeface="华文细黑" pitchFamily="2" charset="-122"/>
                        <a:cs typeface="Times New Roman" pitchFamily="18" charset="0"/>
                      </a:endParaRP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Times New Roman" pitchFamily="18" charset="0"/>
                          <a:ea typeface="华文细黑" pitchFamily="2" charset="-122"/>
                          <a:cs typeface="Times New Roman" pitchFamily="18" charset="0"/>
                        </a:rPr>
                        <a:t>（可选择）可能发生此操作的用例</a:t>
                      </a:r>
                      <a:endParaRPr kumimoji="0" lang="zh-CN" altLang="en-US" sz="2000" b="1" i="0" u="none" strike="noStrike" cap="none" normalizeH="0" baseline="0" smtClean="0">
                        <a:ln>
                          <a:noFill/>
                        </a:ln>
                        <a:solidFill>
                          <a:schemeClr val="bg1"/>
                        </a:solidFill>
                        <a:effectLst/>
                        <a:latin typeface="Arial" charset="0"/>
                        <a:ea typeface="华文细黑" pitchFamily="2" charset="-122"/>
                        <a:cs typeface="Times New Roman" pitchFamily="18" charset="0"/>
                      </a:endParaRP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91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Times New Roman" pitchFamily="18" charset="0"/>
                          <a:ea typeface="华文细黑" pitchFamily="2" charset="-122"/>
                          <a:cs typeface="Times New Roman" pitchFamily="18" charset="0"/>
                        </a:rPr>
                        <a:t>前置条件：</a:t>
                      </a:r>
                      <a:endParaRPr kumimoji="0" lang="zh-CN" altLang="en-US" sz="2000" b="1" i="0" u="none" strike="noStrike" cap="none" normalizeH="0" baseline="0" dirty="0" smtClean="0">
                        <a:ln>
                          <a:noFill/>
                        </a:ln>
                        <a:solidFill>
                          <a:schemeClr val="bg1"/>
                        </a:solidFill>
                        <a:effectLst/>
                        <a:latin typeface="Arial" charset="0"/>
                        <a:ea typeface="华文细黑" pitchFamily="2" charset="-122"/>
                        <a:cs typeface="Times New Roman" pitchFamily="18" charset="0"/>
                      </a:endParaRP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Arial" charset="0"/>
                          <a:ea typeface="华文细黑" pitchFamily="2" charset="-122"/>
                          <a:cs typeface="Times New Roman" pitchFamily="18" charset="0"/>
                        </a:rPr>
                        <a:t>执行该操作之前系统或领域模型对象的状态</a:t>
                      </a: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7">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Times New Roman" pitchFamily="18" charset="0"/>
                          <a:ea typeface="华文细黑" pitchFamily="2" charset="-122"/>
                          <a:cs typeface="Times New Roman" pitchFamily="18" charset="0"/>
                        </a:rPr>
                        <a:t>后置条件：</a:t>
                      </a:r>
                      <a:endParaRPr kumimoji="0" lang="zh-CN" altLang="en-US" sz="2000" b="1" i="0" u="none" strike="noStrike" cap="none" normalizeH="0" baseline="0" smtClean="0">
                        <a:ln>
                          <a:noFill/>
                        </a:ln>
                        <a:solidFill>
                          <a:schemeClr val="bg1"/>
                        </a:solidFill>
                        <a:effectLst/>
                        <a:latin typeface="Arial" charset="0"/>
                        <a:ea typeface="华文细黑" pitchFamily="2" charset="-122"/>
                        <a:cs typeface="Times New Roman" pitchFamily="18" charset="0"/>
                      </a:endParaRP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Times New Roman" pitchFamily="18" charset="0"/>
                          <a:ea typeface="华文细黑" pitchFamily="2" charset="-122"/>
                          <a:cs typeface="Times New Roman" pitchFamily="18" charset="0"/>
                        </a:rPr>
                        <a:t>操作完成后领域模型中对象的状态：</a:t>
                      </a:r>
                      <a:endParaRPr kumimoji="0" lang="en-US" altLang="zh-CN" sz="2000" b="1" i="0" u="none" strike="noStrike" cap="none" normalizeH="0" baseline="0" dirty="0" smtClean="0">
                        <a:ln>
                          <a:noFill/>
                        </a:ln>
                        <a:solidFill>
                          <a:schemeClr val="bg1"/>
                        </a:solidFill>
                        <a:effectLst/>
                        <a:latin typeface="Times New Roman" pitchFamily="18" charset="0"/>
                        <a:ea typeface="华文细黑" pitchFamily="2" charset="-122"/>
                        <a:cs typeface="Times New Roman"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rPr>
                        <a:t>  1</a:t>
                      </a:r>
                      <a:r>
                        <a:rPr kumimoji="0" lang="zh-CN" altLang="en-US"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rPr>
                        <a:t>、对象的创建和删除；</a:t>
                      </a:r>
                      <a:endParaRPr kumimoji="0" lang="en-US" altLang="zh-CN"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rPr>
                        <a:t>  2</a:t>
                      </a:r>
                      <a:r>
                        <a:rPr kumimoji="0" lang="zh-CN" altLang="en-US"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rPr>
                        <a:t>、对象之间“关联”的建立或消除；</a:t>
                      </a:r>
                      <a:endParaRPr kumimoji="0" lang="en-US" altLang="zh-CN"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rPr>
                        <a:t>  3</a:t>
                      </a:r>
                      <a:r>
                        <a:rPr kumimoji="0" lang="zh-CN" altLang="en-US" sz="2000" b="1" i="0" u="none" strike="noStrike" cap="none" normalizeH="0" baseline="0" dirty="0" smtClean="0">
                          <a:ln>
                            <a:noFill/>
                          </a:ln>
                          <a:solidFill>
                            <a:srgbClr val="FFFF00"/>
                          </a:solidFill>
                          <a:effectLst/>
                          <a:latin typeface="Times New Roman" pitchFamily="18" charset="0"/>
                          <a:ea typeface="华文细黑" pitchFamily="2" charset="-122"/>
                          <a:cs typeface="Times New Roman" pitchFamily="18" charset="0"/>
                        </a:rPr>
                        <a:t>、对象属性值的修改；</a:t>
                      </a:r>
                      <a:endParaRPr kumimoji="0" lang="zh-CN" altLang="en-US" sz="2000" b="1" i="0" u="none" strike="noStrike" cap="none" normalizeH="0" baseline="0" dirty="0" smtClean="0">
                        <a:ln>
                          <a:noFill/>
                        </a:ln>
                        <a:solidFill>
                          <a:srgbClr val="FFFF00"/>
                        </a:solidFill>
                        <a:effectLst/>
                        <a:latin typeface="Arial" charset="0"/>
                        <a:ea typeface="华文细黑" pitchFamily="2" charset="-122"/>
                        <a:cs typeface="Times New Roman" pitchFamily="18" charset="0"/>
                      </a:endParaRPr>
                    </a:p>
                  </a:txBody>
                  <a:tcPr marL="119729" marR="11972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1140" name="Rectangle 3"/>
          <p:cNvSpPr>
            <a:spLocks noGrp="1" noChangeArrowheads="1"/>
          </p:cNvSpPr>
          <p:nvPr>
            <p:ph type="body" sz="half" idx="4294967295"/>
          </p:nvPr>
        </p:nvSpPr>
        <p:spPr>
          <a:xfrm>
            <a:off x="551384" y="1052736"/>
            <a:ext cx="11089232" cy="1874838"/>
          </a:xfrm>
        </p:spPr>
        <p:txBody>
          <a:bodyPr/>
          <a:lstStyle/>
          <a:p>
            <a:pPr marL="365125" indent="-365125"/>
            <a:r>
              <a:rPr lang="zh-CN" altLang="en-US" sz="2800" dirty="0">
                <a:solidFill>
                  <a:schemeClr val="bg1"/>
                </a:solidFill>
                <a:latin typeface="微软雅黑" panose="020B0503020204020204" pitchFamily="34" charset="-122"/>
                <a:ea typeface="微软雅黑" panose="020B0503020204020204" pitchFamily="34" charset="-122"/>
              </a:rPr>
              <a:t>系统操作：处理系统事件的</a:t>
            </a:r>
            <a:r>
              <a:rPr lang="zh-CN" altLang="en-US" sz="2800" dirty="0" smtClean="0">
                <a:solidFill>
                  <a:schemeClr val="bg1"/>
                </a:solidFill>
                <a:latin typeface="微软雅黑" panose="020B0503020204020204" pitchFamily="34" charset="-122"/>
                <a:ea typeface="微软雅黑" panose="020B0503020204020204" pitchFamily="34" charset="-122"/>
              </a:rPr>
              <a:t>操作，也称为系统事件；</a:t>
            </a:r>
            <a:endParaRPr lang="zh-CN" altLang="en-US" sz="2800" dirty="0">
              <a:solidFill>
                <a:schemeClr val="bg1"/>
              </a:solidFill>
              <a:latin typeface="微软雅黑" panose="020B0503020204020204" pitchFamily="34" charset="-122"/>
              <a:ea typeface="微软雅黑" panose="020B0503020204020204" pitchFamily="34" charset="-122"/>
            </a:endParaRPr>
          </a:p>
          <a:p>
            <a:pPr marL="365125" indent="-365125">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操作契约是为系统操作而定义的</a:t>
            </a:r>
            <a:r>
              <a:rPr lang="zh-CN" altLang="en-US" sz="2800" dirty="0" smtClean="0">
                <a:solidFill>
                  <a:schemeClr val="bg1"/>
                </a:solidFill>
                <a:latin typeface="微软雅黑" panose="020B0503020204020204" pitchFamily="34" charset="-122"/>
                <a:ea typeface="微软雅黑" panose="020B0503020204020204" pitchFamily="34" charset="-122"/>
              </a:rPr>
              <a:t>，参考领域模型中业务对象接收到相同的系统事件后，执行必须的业务处理时各业务对象的状态以及系统</a:t>
            </a:r>
            <a:r>
              <a:rPr lang="zh-CN" altLang="en-US" sz="2800" dirty="0">
                <a:solidFill>
                  <a:schemeClr val="bg1"/>
                </a:solidFill>
                <a:latin typeface="微软雅黑" panose="020B0503020204020204" pitchFamily="34" charset="-122"/>
                <a:ea typeface="微软雅黑" panose="020B0503020204020204" pitchFamily="34" charset="-122"/>
              </a:rPr>
              <a:t>操作执行的结果</a:t>
            </a:r>
            <a:r>
              <a:rPr lang="zh-CN" altLang="en-US" sz="2800" dirty="0" smtClean="0">
                <a:solidFill>
                  <a:schemeClr val="bg1"/>
                </a:solidFill>
                <a:latin typeface="微软雅黑" panose="020B0503020204020204" pitchFamily="34" charset="-122"/>
                <a:ea typeface="微软雅黑" panose="020B0503020204020204" pitchFamily="34" charset="-122"/>
              </a:rPr>
              <a:t>，以便软件设计时进行参考。模板</a:t>
            </a:r>
            <a:r>
              <a:rPr lang="zh-CN" altLang="en-US" sz="2800" dirty="0">
                <a:solidFill>
                  <a:schemeClr val="bg1"/>
                </a:solidFill>
                <a:latin typeface="微软雅黑" panose="020B0503020204020204" pitchFamily="34" charset="-122"/>
                <a:ea typeface="微软雅黑" panose="020B0503020204020204" pitchFamily="34" charset="-122"/>
              </a:rPr>
              <a:t>如下表所示：</a:t>
            </a:r>
          </a:p>
        </p:txBody>
      </p:sp>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zh-CN" altLang="en-US" dirty="0" smtClean="0"/>
              <a:t>创建操作契约</a:t>
            </a:r>
          </a:p>
        </p:txBody>
      </p:sp>
      <p:sp>
        <p:nvSpPr>
          <p:cNvPr id="92164" name="Rectangle 3"/>
          <p:cNvSpPr>
            <a:spLocks noGrp="1" noChangeArrowheads="1"/>
          </p:cNvSpPr>
          <p:nvPr>
            <p:ph idx="1"/>
          </p:nvPr>
        </p:nvSpPr>
        <p:spPr>
          <a:xfrm>
            <a:off x="468000" y="1052736"/>
            <a:ext cx="11160000" cy="5116104"/>
          </a:xfrm>
        </p:spPr>
        <p:txBody>
          <a:bodyPr>
            <a:normAutofit/>
          </a:bodyPr>
          <a:lstStyle/>
          <a:p>
            <a:pPr>
              <a:lnSpc>
                <a:spcPct val="70000"/>
              </a:lnSpc>
              <a:spcBef>
                <a:spcPct val="30000"/>
              </a:spcBef>
            </a:pPr>
            <a:r>
              <a:rPr lang="zh-CN" altLang="en-US" sz="2600" dirty="0" smtClean="0"/>
              <a:t>创建</a:t>
            </a:r>
            <a:r>
              <a:rPr lang="zh-CN" altLang="en-US" sz="2600" dirty="0"/>
              <a:t>操作契约的指导原则如下：</a:t>
            </a:r>
            <a:r>
              <a:rPr lang="zh-CN" altLang="en-US" sz="3000" dirty="0"/>
              <a:t> </a:t>
            </a:r>
          </a:p>
          <a:p>
            <a:pPr lvl="1"/>
            <a:r>
              <a:rPr lang="zh-CN" altLang="zh-CN" dirty="0"/>
              <a:t>根据系统顺序图识别进入到系统内的所有系统事件，即操作；</a:t>
            </a:r>
          </a:p>
          <a:p>
            <a:pPr lvl="1"/>
            <a:r>
              <a:rPr lang="zh-CN" altLang="zh-CN" dirty="0"/>
              <a:t>针对每一个系统操作结合对应的用例领域模型，找到与此操作相关的概念类对象；</a:t>
            </a:r>
          </a:p>
          <a:p>
            <a:pPr lvl="1"/>
            <a:r>
              <a:rPr lang="zh-CN" altLang="zh-CN" dirty="0"/>
              <a:t>对那些相对复杂以及用例描述中不清楚的那些系统操作创建操作契约；</a:t>
            </a:r>
          </a:p>
          <a:p>
            <a:pPr lvl="2">
              <a:spcBef>
                <a:spcPct val="30000"/>
              </a:spcBef>
            </a:pPr>
            <a:r>
              <a:rPr lang="zh-CN" altLang="en-US" sz="2000" dirty="0" smtClean="0">
                <a:solidFill>
                  <a:srgbClr val="FFFF00"/>
                </a:solidFill>
              </a:rPr>
              <a:t>对象实例</a:t>
            </a:r>
            <a:r>
              <a:rPr lang="zh-CN" altLang="en-US" sz="2000" dirty="0">
                <a:solidFill>
                  <a:srgbClr val="FFFF00"/>
                </a:solidFill>
              </a:rPr>
              <a:t>创建和删除。</a:t>
            </a:r>
          </a:p>
          <a:p>
            <a:pPr lvl="2">
              <a:spcBef>
                <a:spcPct val="30000"/>
              </a:spcBef>
            </a:pPr>
            <a:r>
              <a:rPr lang="zh-CN" altLang="en-US" sz="2000" dirty="0" smtClean="0">
                <a:solidFill>
                  <a:srgbClr val="FFFF00"/>
                </a:solidFill>
              </a:rPr>
              <a:t>对象属性</a:t>
            </a:r>
            <a:r>
              <a:rPr lang="zh-CN" altLang="en-US" sz="2000" dirty="0">
                <a:solidFill>
                  <a:srgbClr val="FFFF00"/>
                </a:solidFill>
              </a:rPr>
              <a:t>修改。</a:t>
            </a:r>
          </a:p>
          <a:p>
            <a:pPr lvl="2">
              <a:spcBef>
                <a:spcPct val="30000"/>
              </a:spcBef>
            </a:pPr>
            <a:r>
              <a:rPr lang="zh-CN" altLang="en-US" sz="2000" dirty="0" smtClean="0">
                <a:solidFill>
                  <a:srgbClr val="FFFF00"/>
                </a:solidFill>
              </a:rPr>
              <a:t>对象关联</a:t>
            </a:r>
            <a:r>
              <a:rPr lang="zh-CN" altLang="en-US" sz="2000" dirty="0">
                <a:solidFill>
                  <a:srgbClr val="FFFF00"/>
                </a:solidFill>
              </a:rPr>
              <a:t>形成和断开。</a:t>
            </a:r>
          </a:p>
          <a:p>
            <a:pPr>
              <a:lnSpc>
                <a:spcPct val="110000"/>
              </a:lnSpc>
              <a:spcBef>
                <a:spcPct val="30000"/>
              </a:spcBef>
            </a:pPr>
            <a:r>
              <a:rPr lang="zh-CN" altLang="en-US" sz="2400" dirty="0"/>
              <a:t>后置条件的陈述应该是声明性的，以强调系统状态所发生的变化，而非强调这种变化是如何设计实现的。 </a:t>
            </a:r>
          </a:p>
        </p:txBody>
      </p:sp>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点菜用例的系统事件</a:t>
            </a:r>
          </a:p>
        </p:txBody>
      </p:sp>
      <p:sp>
        <p:nvSpPr>
          <p:cNvPr id="3" name="内容占位符 2"/>
          <p:cNvSpPr>
            <a:spLocks noGrp="1"/>
          </p:cNvSpPr>
          <p:nvPr>
            <p:ph idx="1"/>
          </p:nvPr>
        </p:nvSpPr>
        <p:spPr/>
        <p:txBody>
          <a:bodyPr/>
          <a:lstStyle/>
          <a:p>
            <a:pPr>
              <a:defRPr/>
            </a:pPr>
            <a:r>
              <a:rPr lang="en-US" altLang="zh-CN" sz="2400" dirty="0" err="1"/>
              <a:t>MakeNewOrder</a:t>
            </a:r>
            <a:r>
              <a:rPr lang="zh-CN" altLang="zh-CN" sz="2400" dirty="0"/>
              <a:t>（</a:t>
            </a:r>
            <a:r>
              <a:rPr lang="en-US" altLang="zh-CN" sz="2400" dirty="0" err="1"/>
              <a:t>TableId</a:t>
            </a:r>
            <a:r>
              <a:rPr lang="zh-CN" altLang="zh-CN" sz="2400" dirty="0"/>
              <a:t>）：开始一个点菜服务请求；</a:t>
            </a:r>
          </a:p>
          <a:p>
            <a:pPr>
              <a:defRPr/>
            </a:pPr>
            <a:r>
              <a:rPr lang="en-US" altLang="zh-CN" sz="2400" dirty="0" err="1"/>
              <a:t>AddFoodItem</a:t>
            </a:r>
            <a:r>
              <a:rPr lang="zh-CN" altLang="zh-CN" sz="2400" dirty="0"/>
              <a:t>（</a:t>
            </a:r>
            <a:r>
              <a:rPr lang="en-US" altLang="zh-CN" sz="2400" dirty="0" err="1"/>
              <a:t>ItemId</a:t>
            </a:r>
            <a:r>
              <a:rPr lang="en-US" altLang="zh-CN" sz="2400" dirty="0"/>
              <a:t>, quantity</a:t>
            </a:r>
            <a:r>
              <a:rPr lang="zh-CN" altLang="zh-CN" sz="2400" dirty="0"/>
              <a:t>）：添加菜品；</a:t>
            </a:r>
          </a:p>
          <a:p>
            <a:pPr>
              <a:defRPr/>
            </a:pPr>
            <a:r>
              <a:rPr lang="en-US" altLang="zh-CN" sz="2400" dirty="0" err="1"/>
              <a:t>AddSpecialTaste</a:t>
            </a:r>
            <a:r>
              <a:rPr lang="zh-CN" altLang="zh-CN" sz="2400" dirty="0"/>
              <a:t>（</a:t>
            </a:r>
            <a:r>
              <a:rPr lang="en-US" altLang="zh-CN" sz="2400" dirty="0"/>
              <a:t>text</a:t>
            </a:r>
            <a:r>
              <a:rPr lang="zh-CN" altLang="zh-CN" sz="2400" dirty="0"/>
              <a:t>）：添加特殊忌口信息；</a:t>
            </a:r>
          </a:p>
          <a:p>
            <a:pPr>
              <a:defRPr/>
            </a:pPr>
            <a:r>
              <a:rPr lang="en-US" altLang="zh-CN" sz="2400" dirty="0" err="1"/>
              <a:t>ListOrder</a:t>
            </a:r>
            <a:r>
              <a:rPr lang="zh-CN" altLang="zh-CN" sz="2400" dirty="0"/>
              <a:t>（</a:t>
            </a:r>
            <a:r>
              <a:rPr lang="en-US" altLang="zh-CN" sz="2400" dirty="0" err="1"/>
              <a:t>OrderNo</a:t>
            </a:r>
            <a:r>
              <a:rPr lang="zh-CN" altLang="zh-CN" sz="2400" dirty="0"/>
              <a:t>）：列出所选菜品清单；</a:t>
            </a:r>
            <a:endParaRPr lang="en-US" altLang="zh-CN" sz="2400" dirty="0"/>
          </a:p>
          <a:p>
            <a:pPr>
              <a:defRPr/>
            </a:pPr>
            <a:r>
              <a:rPr lang="en-US" altLang="zh-CN" sz="2400" dirty="0"/>
              <a:t>Print</a:t>
            </a:r>
            <a:r>
              <a:rPr lang="zh-CN" altLang="zh-CN" sz="2400" dirty="0"/>
              <a:t>（</a:t>
            </a:r>
            <a:r>
              <a:rPr lang="en-US" altLang="zh-CN" sz="2400" dirty="0" err="1"/>
              <a:t>OrderNo</a:t>
            </a:r>
            <a:r>
              <a:rPr lang="zh-CN" altLang="zh-CN" sz="2400" dirty="0"/>
              <a:t>）：打印所选菜品订单，一式三份；</a:t>
            </a:r>
          </a:p>
          <a:p>
            <a:pPr>
              <a:defRPr/>
            </a:pPr>
            <a:r>
              <a:rPr lang="en-US" altLang="zh-CN" sz="2400" dirty="0" err="1"/>
              <a:t>EndOrder</a:t>
            </a:r>
            <a:r>
              <a:rPr lang="zh-CN" altLang="zh-CN" sz="2400" dirty="0"/>
              <a:t>（）：结束一次点菜服务；</a:t>
            </a:r>
          </a:p>
          <a:p>
            <a:pPr marL="0" indent="0">
              <a:buNone/>
              <a:defRPr/>
            </a:pPr>
            <a:endParaRPr lang="zh-CN" altLang="zh-CN" sz="2400" dirty="0"/>
          </a:p>
        </p:txBody>
      </p:sp>
    </p:spTree>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a:t>MakeNewOrder</a:t>
            </a:r>
            <a:r>
              <a:rPr lang="zh-CN" altLang="zh-CN"/>
              <a:t>（</a:t>
            </a:r>
            <a:r>
              <a:rPr lang="en-US" altLang="zh-CN"/>
              <a:t>TableId</a:t>
            </a:r>
            <a:r>
              <a:rPr lang="zh-CN" altLang="zh-CN"/>
              <a:t>）</a:t>
            </a:r>
            <a:endParaRPr lang="zh-CN" altLang="en-US"/>
          </a:p>
        </p:txBody>
      </p:sp>
      <p:sp>
        <p:nvSpPr>
          <p:cNvPr id="96259" name="内容占位符 2"/>
          <p:cNvSpPr>
            <a:spLocks noGrp="1"/>
          </p:cNvSpPr>
          <p:nvPr>
            <p:ph idx="1"/>
          </p:nvPr>
        </p:nvSpPr>
        <p:spPr/>
        <p:txBody>
          <a:bodyPr/>
          <a:lstStyle/>
          <a:p>
            <a:r>
              <a:rPr lang="zh-CN" altLang="zh-CN" sz="2400" dirty="0"/>
              <a:t>参考领域模型分析并说明：开始一次点菜服务，说明要创建一个新的订单。</a:t>
            </a:r>
          </a:p>
          <a:p>
            <a:pPr lvl="1"/>
            <a:r>
              <a:rPr lang="zh-CN" altLang="zh-CN" sz="2000" dirty="0"/>
              <a:t>根据领域模型，该订单必须与台面相关联；</a:t>
            </a:r>
          </a:p>
          <a:p>
            <a:pPr lvl="1"/>
            <a:r>
              <a:rPr lang="zh-CN" altLang="zh-CN" sz="2000" dirty="0"/>
              <a:t>还必须与管理该台面的服务员相关联；</a:t>
            </a:r>
          </a:p>
          <a:p>
            <a:pPr lvl="1"/>
            <a:r>
              <a:rPr lang="zh-CN" altLang="zh-CN" sz="2000" dirty="0"/>
              <a:t>除此之外，该订单流水号、订单创建时间必须被动态创建；</a:t>
            </a:r>
          </a:p>
          <a:p>
            <a:pPr lvl="1"/>
            <a:r>
              <a:rPr lang="zh-CN" altLang="zh-CN" sz="2000" dirty="0"/>
              <a:t>为了能够记录多项菜品信息，还必须初始化一个“集合”项来添加多个菜品；</a:t>
            </a:r>
          </a:p>
          <a:p>
            <a:endParaRPr lang="zh-CN" alt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1220076025"/>
              </p:ext>
            </p:extLst>
          </p:nvPr>
        </p:nvGraphicFramePr>
        <p:xfrm>
          <a:off x="1271464" y="3573016"/>
          <a:ext cx="8496944" cy="2448271"/>
        </p:xfrm>
        <a:graphic>
          <a:graphicData uri="http://schemas.openxmlformats.org/drawingml/2006/table">
            <a:tbl>
              <a:tblPr firstRow="1" firstCol="1" lastRow="1" lastCol="1" bandRow="1" bandCol="1">
                <a:tableStyleId>{5C22544A-7EE6-4342-B048-85BDC9FD1C3A}</a:tableStyleId>
              </a:tblPr>
              <a:tblGrid>
                <a:gridCol w="2081863">
                  <a:extLst>
                    <a:ext uri="{9D8B030D-6E8A-4147-A177-3AD203B41FA5}">
                      <a16:colId xmlns:a16="http://schemas.microsoft.com/office/drawing/2014/main" val="20000"/>
                    </a:ext>
                  </a:extLst>
                </a:gridCol>
                <a:gridCol w="6415081">
                  <a:extLst>
                    <a:ext uri="{9D8B030D-6E8A-4147-A177-3AD203B41FA5}">
                      <a16:colId xmlns:a16="http://schemas.microsoft.com/office/drawing/2014/main" val="20001"/>
                    </a:ext>
                  </a:extLst>
                </a:gridCol>
              </a:tblGrid>
              <a:tr h="379984">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系统事件</a:t>
                      </a: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just">
                        <a:spcAft>
                          <a:spcPts val="0"/>
                        </a:spcAft>
                      </a:pPr>
                      <a:r>
                        <a:rPr lang="en-US" sz="1600" kern="100">
                          <a:solidFill>
                            <a:schemeClr val="bg1"/>
                          </a:solidFill>
                          <a:effectLst/>
                          <a:latin typeface="微软雅黑" pitchFamily="34" charset="-122"/>
                          <a:ea typeface="微软雅黑" pitchFamily="34" charset="-122"/>
                        </a:rPr>
                        <a:t>MakeNewOrder</a:t>
                      </a:r>
                      <a:r>
                        <a:rPr lang="zh-CN" sz="1600" kern="100">
                          <a:solidFill>
                            <a:schemeClr val="bg1"/>
                          </a:solidFill>
                          <a:effectLst/>
                          <a:latin typeface="微软雅黑" pitchFamily="34" charset="-122"/>
                          <a:ea typeface="微软雅黑" pitchFamily="34" charset="-122"/>
                        </a:rPr>
                        <a:t>（</a:t>
                      </a:r>
                      <a:r>
                        <a:rPr lang="en-US" sz="1600" kern="100">
                          <a:solidFill>
                            <a:schemeClr val="bg1"/>
                          </a:solidFill>
                          <a:effectLst/>
                          <a:latin typeface="微软雅黑" pitchFamily="34" charset="-122"/>
                          <a:ea typeface="微软雅黑" pitchFamily="34" charset="-122"/>
                        </a:rPr>
                        <a:t>TableId</a:t>
                      </a:r>
                      <a:r>
                        <a:rPr lang="zh-CN" sz="1600" kern="100">
                          <a:solidFill>
                            <a:schemeClr val="bg1"/>
                          </a:solidFill>
                          <a:effectLst/>
                          <a:latin typeface="微软雅黑" pitchFamily="34" charset="-122"/>
                          <a:ea typeface="微软雅黑" pitchFamily="34" charset="-122"/>
                        </a:rPr>
                        <a:t>）</a:t>
                      </a: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9984">
                <a:tc>
                  <a:txBody>
                    <a:bodyPr/>
                    <a:lstStyle/>
                    <a:p>
                      <a:pPr algn="just">
                        <a:spcAft>
                          <a:spcPts val="0"/>
                        </a:spcAft>
                      </a:pPr>
                      <a:r>
                        <a:rPr lang="zh-CN" sz="1600" kern="100">
                          <a:solidFill>
                            <a:schemeClr val="bg1"/>
                          </a:solidFill>
                          <a:effectLst/>
                          <a:latin typeface="微软雅黑" pitchFamily="34" charset="-122"/>
                          <a:ea typeface="微软雅黑" pitchFamily="34" charset="-122"/>
                        </a:rPr>
                        <a:t>交叉引用</a:t>
                      </a: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just">
                        <a:spcAft>
                          <a:spcPts val="0"/>
                        </a:spcAft>
                      </a:pPr>
                      <a:r>
                        <a:rPr lang="zh-CN" sz="1600" kern="100">
                          <a:solidFill>
                            <a:schemeClr val="bg1"/>
                          </a:solidFill>
                          <a:effectLst/>
                          <a:latin typeface="微软雅黑" pitchFamily="34" charset="-122"/>
                          <a:ea typeface="微软雅黑" pitchFamily="34" charset="-122"/>
                        </a:rPr>
                        <a:t>订单处理</a:t>
                      </a: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379984">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前置条件</a:t>
                      </a: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服务员身份验证通过，开始订单处理</a:t>
                      </a: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1308319">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后置条件</a:t>
                      </a: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一个新的（概念类）订单被创建；</a:t>
                      </a:r>
                    </a:p>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订单与（概念类）台面建立关联；</a:t>
                      </a:r>
                    </a:p>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订单与（概念类）台面服务员建立关联；</a:t>
                      </a:r>
                    </a:p>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订单的属性初始化：订单流水号、订单时间、存储菜品的数组</a:t>
                      </a:r>
                      <a:r>
                        <a:rPr lang="zh-CN" sz="1600" kern="100" dirty="0" smtClean="0">
                          <a:solidFill>
                            <a:srgbClr val="FFFF00"/>
                          </a:solidFill>
                          <a:effectLst/>
                          <a:latin typeface="微软雅黑" pitchFamily="34" charset="-122"/>
                          <a:ea typeface="微软雅黑" pitchFamily="34" charset="-122"/>
                        </a:rPr>
                        <a:t>等</a:t>
                      </a:r>
                      <a:endParaRPr lang="zh-CN" sz="1600" kern="100" dirty="0">
                        <a:solidFill>
                          <a:srgbClr val="FFFF00"/>
                        </a:solidFill>
                        <a:effectLst/>
                        <a:latin typeface="微软雅黑" pitchFamily="34" charset="-122"/>
                        <a:ea typeface="微软雅黑" pitchFamily="34" charset="-122"/>
                      </a:endParaRPr>
                    </a:p>
                  </a:txBody>
                  <a:tcPr marL="68585" marR="6858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sz="2800"/>
              <a:t>AddFoodItem</a:t>
            </a:r>
            <a:r>
              <a:rPr lang="zh-CN" altLang="zh-CN" sz="2800"/>
              <a:t>（</a:t>
            </a:r>
            <a:r>
              <a:rPr lang="en-US" altLang="zh-CN" sz="2800"/>
              <a:t>ItemId, quantity</a:t>
            </a:r>
            <a:r>
              <a:rPr lang="zh-CN" altLang="zh-CN" sz="2800"/>
              <a:t>）</a:t>
            </a:r>
            <a:endParaRPr lang="zh-CN" altLang="en-US" sz="2800"/>
          </a:p>
        </p:txBody>
      </p:sp>
      <p:sp>
        <p:nvSpPr>
          <p:cNvPr id="97283" name="内容占位符 2"/>
          <p:cNvSpPr>
            <a:spLocks noGrp="1"/>
          </p:cNvSpPr>
          <p:nvPr>
            <p:ph idx="1"/>
          </p:nvPr>
        </p:nvSpPr>
        <p:spPr/>
        <p:txBody>
          <a:bodyPr/>
          <a:lstStyle/>
          <a:p>
            <a:r>
              <a:rPr lang="zh-CN" altLang="zh-CN" sz="2400"/>
              <a:t>参考领域模型分析并说明：在记录顾客所点菜品的同时，说明菜品的对象被创建；</a:t>
            </a:r>
          </a:p>
          <a:p>
            <a:pPr lvl="1"/>
            <a:r>
              <a:rPr lang="zh-CN" altLang="zh-CN" sz="2000"/>
              <a:t>同时隐含说明订单与菜品之间的关联被创建；</a:t>
            </a:r>
          </a:p>
          <a:p>
            <a:pPr lvl="1"/>
            <a:r>
              <a:rPr lang="zh-CN" altLang="zh-CN" sz="2000"/>
              <a:t>除此之外，为了能显示该菜品的详细信息和价格，订单还必须通过菜品</a:t>
            </a:r>
            <a:r>
              <a:rPr lang="en-US" altLang="zh-CN" sz="2000"/>
              <a:t>Id</a:t>
            </a:r>
            <a:r>
              <a:rPr lang="zh-CN" altLang="zh-CN" sz="2000"/>
              <a:t>与菜品描述概念类建立关联；</a:t>
            </a:r>
          </a:p>
          <a:p>
            <a:pPr lvl="1"/>
            <a:r>
              <a:rPr lang="zh-CN" altLang="zh-CN" sz="2000"/>
              <a:t>顾客所点菜品的数量，比如</a:t>
            </a:r>
            <a:r>
              <a:rPr lang="en-US" altLang="zh-CN" sz="2000"/>
              <a:t>5</a:t>
            </a:r>
            <a:r>
              <a:rPr lang="zh-CN" altLang="zh-CN" sz="2000"/>
              <a:t>碗米饭等，将被赋值；</a:t>
            </a:r>
          </a:p>
          <a:p>
            <a:endParaRPr lang="zh-CN" altLang="en-US" smtClean="0"/>
          </a:p>
        </p:txBody>
      </p:sp>
      <p:graphicFrame>
        <p:nvGraphicFramePr>
          <p:cNvPr id="5" name="表格 4"/>
          <p:cNvGraphicFramePr>
            <a:graphicFrameLocks noGrp="1"/>
          </p:cNvGraphicFramePr>
          <p:nvPr>
            <p:extLst>
              <p:ext uri="{D42A27DB-BD31-4B8C-83A1-F6EECF244321}">
                <p14:modId xmlns:p14="http://schemas.microsoft.com/office/powerpoint/2010/main" val="1796970425"/>
              </p:ext>
            </p:extLst>
          </p:nvPr>
        </p:nvGraphicFramePr>
        <p:xfrm>
          <a:off x="1199456" y="3501008"/>
          <a:ext cx="7825615" cy="2447927"/>
        </p:xfrm>
        <a:graphic>
          <a:graphicData uri="http://schemas.openxmlformats.org/drawingml/2006/table">
            <a:tbl>
              <a:tblPr firstRow="1" firstCol="1" lastRow="1" lastCol="1" bandRow="1" bandCol="1">
                <a:tableStyleId>{5C22544A-7EE6-4342-B048-85BDC9FD1C3A}</a:tableStyleId>
              </a:tblPr>
              <a:tblGrid>
                <a:gridCol w="1917376">
                  <a:extLst>
                    <a:ext uri="{9D8B030D-6E8A-4147-A177-3AD203B41FA5}">
                      <a16:colId xmlns:a16="http://schemas.microsoft.com/office/drawing/2014/main" val="20000"/>
                    </a:ext>
                  </a:extLst>
                </a:gridCol>
                <a:gridCol w="5908239">
                  <a:extLst>
                    <a:ext uri="{9D8B030D-6E8A-4147-A177-3AD203B41FA5}">
                      <a16:colId xmlns:a16="http://schemas.microsoft.com/office/drawing/2014/main" val="20001"/>
                    </a:ext>
                  </a:extLst>
                </a:gridCol>
              </a:tblGrid>
              <a:tr h="349704">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系统事件</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en-US" sz="1600" kern="100">
                          <a:solidFill>
                            <a:schemeClr val="bg1"/>
                          </a:solidFill>
                          <a:effectLst/>
                          <a:latin typeface="微软雅黑" pitchFamily="34" charset="-122"/>
                          <a:ea typeface="微软雅黑" pitchFamily="34" charset="-122"/>
                        </a:rPr>
                        <a:t>AddFoodItem</a:t>
                      </a:r>
                      <a:r>
                        <a:rPr lang="zh-CN" sz="1600" kern="100">
                          <a:solidFill>
                            <a:schemeClr val="bg1"/>
                          </a:solidFill>
                          <a:effectLst/>
                          <a:latin typeface="微软雅黑" pitchFamily="34" charset="-122"/>
                          <a:ea typeface="微软雅黑" pitchFamily="34" charset="-122"/>
                        </a:rPr>
                        <a:t>（</a:t>
                      </a:r>
                      <a:r>
                        <a:rPr lang="en-US" sz="1600" kern="100">
                          <a:solidFill>
                            <a:schemeClr val="bg1"/>
                          </a:solidFill>
                          <a:effectLst/>
                          <a:latin typeface="微软雅黑" pitchFamily="34" charset="-122"/>
                          <a:ea typeface="微软雅黑" pitchFamily="34" charset="-122"/>
                        </a:rPr>
                        <a:t>ItemId, quantity</a:t>
                      </a:r>
                      <a:r>
                        <a:rPr lang="zh-CN" sz="1600" kern="100">
                          <a:solidFill>
                            <a:schemeClr val="bg1"/>
                          </a:solidFill>
                          <a:effectLst/>
                          <a:latin typeface="微软雅黑" pitchFamily="34" charset="-122"/>
                          <a:ea typeface="微软雅黑" pitchFamily="34" charset="-122"/>
                        </a:rPr>
                        <a:t>）</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49704">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交叉引用</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600" kern="100">
                          <a:solidFill>
                            <a:schemeClr val="bg1"/>
                          </a:solidFill>
                          <a:effectLst/>
                          <a:latin typeface="微软雅黑" pitchFamily="34" charset="-122"/>
                          <a:ea typeface="微软雅黑" pitchFamily="34" charset="-122"/>
                        </a:rPr>
                        <a:t>订单处理</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49704">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前置条件</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服务员正在处理订单</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398815">
                <a:tc>
                  <a:txBody>
                    <a:bodyPr/>
                    <a:lstStyle/>
                    <a:p>
                      <a:pPr algn="just">
                        <a:spcAft>
                          <a:spcPts val="0"/>
                        </a:spcAft>
                      </a:pPr>
                      <a:r>
                        <a:rPr lang="zh-CN" sz="1600" kern="100" dirty="0">
                          <a:solidFill>
                            <a:schemeClr val="bg1"/>
                          </a:solidFill>
                          <a:effectLst/>
                          <a:latin typeface="微软雅黑" pitchFamily="34" charset="-122"/>
                          <a:ea typeface="微软雅黑" pitchFamily="34" charset="-122"/>
                        </a:rPr>
                        <a:t>后置条件</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一个新的（概念类）菜品被创建；</a:t>
                      </a:r>
                    </a:p>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菜品与订单建立关联；</a:t>
                      </a:r>
                    </a:p>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订单与菜品描述建立关联；</a:t>
                      </a:r>
                    </a:p>
                    <a:p>
                      <a:pPr marL="342900" lvl="0" indent="-342900" algn="just">
                        <a:spcAft>
                          <a:spcPts val="0"/>
                        </a:spcAft>
                        <a:buFont typeface="+mj-lt"/>
                        <a:buAutoNum type="arabicPeriod"/>
                        <a:tabLst>
                          <a:tab pos="266700" algn="l"/>
                        </a:tabLst>
                      </a:pPr>
                      <a:r>
                        <a:rPr lang="zh-CN" sz="1600" kern="100" dirty="0">
                          <a:solidFill>
                            <a:srgbClr val="FFFF00"/>
                          </a:solidFill>
                          <a:effectLst/>
                          <a:latin typeface="微软雅黑" pitchFamily="34" charset="-122"/>
                          <a:ea typeface="微软雅黑" pitchFamily="34" charset="-122"/>
                        </a:rPr>
                        <a:t>菜品属性被修改：</a:t>
                      </a:r>
                      <a:r>
                        <a:rPr lang="en-US" sz="1600" kern="100" dirty="0">
                          <a:solidFill>
                            <a:srgbClr val="FFFF00"/>
                          </a:solidFill>
                          <a:effectLst/>
                          <a:latin typeface="微软雅黑" pitchFamily="34" charset="-122"/>
                          <a:ea typeface="微软雅黑" pitchFamily="34" charset="-122"/>
                        </a:rPr>
                        <a:t>quantity</a:t>
                      </a:r>
                      <a:r>
                        <a:rPr lang="zh-CN" sz="1600" kern="100" dirty="0">
                          <a:solidFill>
                            <a:srgbClr val="FFFF00"/>
                          </a:solidFill>
                          <a:effectLst/>
                          <a:latin typeface="微软雅黑" pitchFamily="34" charset="-122"/>
                          <a:ea typeface="微软雅黑" pitchFamily="34" charset="-122"/>
                        </a:rPr>
                        <a:t>；</a:t>
                      </a:r>
                    </a:p>
                  </a:txBody>
                  <a:tcPr marL="68588" marR="685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468000" y="1052736"/>
            <a:ext cx="11160000" cy="5116104"/>
          </a:xfrm>
        </p:spPr>
        <p:txBody>
          <a:bodyPr>
            <a:normAutofit/>
          </a:bodyPr>
          <a:lstStyle/>
          <a:p>
            <a:r>
              <a:rPr lang="zh-CN" altLang="en-US" sz="2800" dirty="0" smtClean="0">
                <a:solidFill>
                  <a:srgbClr val="FFFF00"/>
                </a:solidFill>
              </a:rPr>
              <a:t>面向对象的需求分析结果：需求规格说明书，由以下两个部分组成</a:t>
            </a:r>
            <a:endParaRPr lang="en-US" altLang="zh-CN" sz="2800" dirty="0" smtClean="0">
              <a:solidFill>
                <a:srgbClr val="FFFF00"/>
              </a:solidFill>
            </a:endParaRPr>
          </a:p>
          <a:p>
            <a:r>
              <a:rPr lang="zh-CN" altLang="en-US" sz="2800" dirty="0" smtClean="0"/>
              <a:t>用例模型由以下四个部分构成：</a:t>
            </a:r>
            <a:endParaRPr lang="en-US" altLang="zh-CN" sz="2800" dirty="0" smtClean="0"/>
          </a:p>
          <a:p>
            <a:pPr lvl="1"/>
            <a:r>
              <a:rPr lang="zh-CN" altLang="en-US" sz="2000" dirty="0"/>
              <a:t>用</a:t>
            </a:r>
            <a:r>
              <a:rPr lang="zh-CN" altLang="en-US" sz="2000" dirty="0" smtClean="0"/>
              <a:t>例图，</a:t>
            </a:r>
            <a:r>
              <a:rPr lang="en-US" altLang="zh-CN" sz="2000" dirty="0" smtClean="0"/>
              <a:t>UML use-case diagram</a:t>
            </a:r>
          </a:p>
          <a:p>
            <a:pPr lvl="1"/>
            <a:r>
              <a:rPr lang="zh-CN" altLang="en-US" sz="2000" dirty="0"/>
              <a:t>用例</a:t>
            </a:r>
            <a:r>
              <a:rPr lang="zh-CN" altLang="en-US" sz="2000" dirty="0" smtClean="0"/>
              <a:t>说明</a:t>
            </a:r>
            <a:endParaRPr lang="en-US" altLang="zh-CN" sz="2000" dirty="0" smtClean="0"/>
          </a:p>
          <a:p>
            <a:pPr lvl="1"/>
            <a:r>
              <a:rPr lang="zh-CN" altLang="en-US" sz="2000" dirty="0"/>
              <a:t>系统顺序</a:t>
            </a:r>
            <a:r>
              <a:rPr lang="zh-CN" altLang="en-US" sz="2000" dirty="0" smtClean="0"/>
              <a:t>图，</a:t>
            </a:r>
            <a:r>
              <a:rPr lang="en-US" altLang="zh-CN" sz="2000" dirty="0" smtClean="0"/>
              <a:t>UML sequence diagram</a:t>
            </a:r>
          </a:p>
          <a:p>
            <a:pPr lvl="1"/>
            <a:r>
              <a:rPr lang="zh-CN" altLang="en-US" sz="2000" dirty="0"/>
              <a:t>操作</a:t>
            </a:r>
            <a:r>
              <a:rPr lang="zh-CN" altLang="en-US" sz="2000" dirty="0" smtClean="0"/>
              <a:t>契约</a:t>
            </a:r>
            <a:endParaRPr lang="en-US" altLang="zh-CN" sz="2000" dirty="0" smtClean="0"/>
          </a:p>
          <a:p>
            <a:r>
              <a:rPr lang="zh-CN" altLang="en-US" sz="2800" dirty="0"/>
              <a:t>领域</a:t>
            </a:r>
            <a:r>
              <a:rPr lang="zh-CN" altLang="en-US" sz="2800" dirty="0" smtClean="0"/>
              <a:t>模型由以下两个部分构成：</a:t>
            </a:r>
            <a:endParaRPr lang="en-US" altLang="zh-CN" sz="2800" dirty="0" smtClean="0"/>
          </a:p>
          <a:p>
            <a:pPr lvl="1"/>
            <a:r>
              <a:rPr lang="zh-CN" altLang="en-US" sz="2000" dirty="0" smtClean="0"/>
              <a:t>业务背景知识：概念类及概念类之间关系构成的类图，</a:t>
            </a:r>
            <a:r>
              <a:rPr lang="en-US" altLang="zh-CN" sz="2000" dirty="0" smtClean="0"/>
              <a:t>UML class diagram</a:t>
            </a:r>
          </a:p>
          <a:p>
            <a:pPr lvl="1"/>
            <a:r>
              <a:rPr lang="zh-CN" altLang="en-US" sz="2000" dirty="0"/>
              <a:t>业务</a:t>
            </a:r>
            <a:r>
              <a:rPr lang="zh-CN" altLang="en-US" sz="2000" dirty="0" smtClean="0"/>
              <a:t>流程：由</a:t>
            </a:r>
            <a:r>
              <a:rPr lang="en-US" altLang="zh-CN" sz="2000" dirty="0" smtClean="0"/>
              <a:t>UML</a:t>
            </a:r>
            <a:r>
              <a:rPr lang="zh-CN" altLang="en-US" sz="2000" dirty="0" smtClean="0"/>
              <a:t>活动图表示的业务对象之间为了完成某个活动所执行的一系列子活动和动作序列，参见附录附录三</a:t>
            </a:r>
            <a:endParaRPr lang="zh-CN" altLang="en-US" sz="2000" dirty="0"/>
          </a:p>
        </p:txBody>
      </p:sp>
    </p:spTree>
    <p:extLst>
      <p:ext uri="{BB962C8B-B14F-4D97-AF65-F5344CB8AC3E}">
        <p14:creationId xmlns:p14="http://schemas.microsoft.com/office/powerpoint/2010/main" val="18461018"/>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UML</a:t>
            </a:r>
            <a:r>
              <a:rPr lang="zh-CN" altLang="en-US" smtClean="0"/>
              <a:t>发展的四个阶段</a:t>
            </a:r>
          </a:p>
        </p:txBody>
      </p:sp>
      <p:sp>
        <p:nvSpPr>
          <p:cNvPr id="8195" name="内容占位符 2"/>
          <p:cNvSpPr>
            <a:spLocks noGrp="1"/>
          </p:cNvSpPr>
          <p:nvPr>
            <p:ph idx="1"/>
          </p:nvPr>
        </p:nvSpPr>
        <p:spPr/>
        <p:txBody>
          <a:bodyPr>
            <a:normAutofit/>
          </a:bodyPr>
          <a:lstStyle/>
          <a:p>
            <a:pPr>
              <a:spcBef>
                <a:spcPct val="30000"/>
              </a:spcBef>
            </a:pPr>
            <a:r>
              <a:rPr lang="zh-CN" altLang="en-US" sz="2400"/>
              <a:t>各自为政：上世纪</a:t>
            </a:r>
            <a:r>
              <a:rPr lang="en-US" altLang="zh-CN" sz="2400"/>
              <a:t>80</a:t>
            </a:r>
            <a:r>
              <a:rPr lang="zh-CN" altLang="en-US" sz="2400"/>
              <a:t>年代到</a:t>
            </a:r>
            <a:r>
              <a:rPr lang="en-US" altLang="zh-CN" sz="2400"/>
              <a:t>1993</a:t>
            </a:r>
            <a:r>
              <a:rPr lang="zh-CN" altLang="en-US" sz="2400"/>
              <a:t>年期间，面向对象方法出现了百家争鸣的局面， 但是不同方法的模型相互转换几乎不可能；</a:t>
            </a:r>
          </a:p>
          <a:p>
            <a:pPr>
              <a:spcBef>
                <a:spcPct val="30000"/>
              </a:spcBef>
            </a:pPr>
            <a:r>
              <a:rPr lang="zh-CN" altLang="en-US" sz="2400"/>
              <a:t>统一阶段：</a:t>
            </a:r>
            <a:r>
              <a:rPr lang="en-US" altLang="zh-CN" sz="2400"/>
              <a:t>1994</a:t>
            </a:r>
            <a:r>
              <a:rPr lang="zh-CN" altLang="en-US" sz="2400"/>
              <a:t>年</a:t>
            </a:r>
            <a:r>
              <a:rPr lang="en-US" altLang="zh-CN" sz="2400"/>
              <a:t>10</a:t>
            </a:r>
            <a:r>
              <a:rPr lang="zh-CN" altLang="en-US" sz="2400"/>
              <a:t>月开始，</a:t>
            </a:r>
            <a:r>
              <a:rPr lang="en-US" altLang="zh-CN" sz="2400"/>
              <a:t>Rational </a:t>
            </a:r>
            <a:r>
              <a:rPr lang="zh-CN" altLang="en-US" sz="2400"/>
              <a:t>公司的</a:t>
            </a:r>
            <a:r>
              <a:rPr lang="en-US" altLang="zh-CN" sz="2400"/>
              <a:t>Booch</a:t>
            </a:r>
            <a:r>
              <a:rPr lang="zh-CN" altLang="en-US" sz="2400"/>
              <a:t>、</a:t>
            </a:r>
            <a:r>
              <a:rPr lang="en-US" altLang="zh-CN" sz="2400"/>
              <a:t>Rumbaugh</a:t>
            </a:r>
            <a:r>
              <a:rPr lang="zh-CN" altLang="en-US" sz="2400"/>
              <a:t>和</a:t>
            </a:r>
            <a:r>
              <a:rPr lang="en-US" altLang="zh-CN" sz="2400"/>
              <a:t>Jacobson  </a:t>
            </a:r>
            <a:r>
              <a:rPr lang="zh-CN" altLang="en-US" sz="2400"/>
              <a:t>在</a:t>
            </a:r>
            <a:r>
              <a:rPr lang="en-US" altLang="zh-CN" sz="2400"/>
              <a:t>Booch</a:t>
            </a:r>
            <a:r>
              <a:rPr lang="zh-CN" altLang="en-US" sz="2400"/>
              <a:t>、</a:t>
            </a:r>
            <a:r>
              <a:rPr lang="en-US" altLang="zh-CN" sz="2400"/>
              <a:t>OMT</a:t>
            </a:r>
            <a:r>
              <a:rPr lang="zh-CN" altLang="en-US" sz="2400"/>
              <a:t>和</a:t>
            </a:r>
            <a:r>
              <a:rPr lang="en-US" altLang="zh-CN" sz="2400"/>
              <a:t>OOSE</a:t>
            </a:r>
            <a:r>
              <a:rPr lang="zh-CN" altLang="en-US" sz="2400"/>
              <a:t>方法的基础上进行研究，于</a:t>
            </a:r>
            <a:r>
              <a:rPr lang="en-US" altLang="zh-CN" sz="2400"/>
              <a:t>1996</a:t>
            </a:r>
            <a:r>
              <a:rPr lang="zh-CN" altLang="en-US" sz="2400"/>
              <a:t>年发布了统一建模语言</a:t>
            </a:r>
            <a:r>
              <a:rPr lang="en-US" altLang="zh-CN" sz="2400"/>
              <a:t>UML</a:t>
            </a:r>
            <a:r>
              <a:rPr lang="zh-CN" altLang="en-US" sz="2400"/>
              <a:t>（</a:t>
            </a:r>
            <a:r>
              <a:rPr lang="en-US" altLang="zh-CN" sz="2400"/>
              <a:t>Unified Modeling Language</a:t>
            </a:r>
            <a:r>
              <a:rPr lang="zh-CN" altLang="en-US" sz="2400"/>
              <a:t>） ；</a:t>
            </a:r>
          </a:p>
          <a:p>
            <a:pPr>
              <a:spcBef>
                <a:spcPct val="30000"/>
              </a:spcBef>
            </a:pPr>
            <a:r>
              <a:rPr lang="zh-CN" altLang="en-US" sz="2400"/>
              <a:t>标准化阶段：</a:t>
            </a:r>
            <a:r>
              <a:rPr lang="en-US" altLang="zh-CN" sz="2400"/>
              <a:t>OMG</a:t>
            </a:r>
            <a:r>
              <a:rPr lang="zh-CN" altLang="en-US" sz="2400"/>
              <a:t>为了使</a:t>
            </a:r>
            <a:r>
              <a:rPr lang="en-US" altLang="zh-CN" sz="2400"/>
              <a:t>UML</a:t>
            </a:r>
            <a:r>
              <a:rPr lang="zh-CN" altLang="en-US" sz="2400"/>
              <a:t>标准更加完善，发布了征求建议书（</a:t>
            </a:r>
            <a:r>
              <a:rPr lang="en-US" altLang="zh-CN" sz="2400"/>
              <a:t>RFP</a:t>
            </a:r>
            <a:r>
              <a:rPr lang="zh-CN" altLang="en-US" sz="2400"/>
              <a:t>），随后，</a:t>
            </a:r>
            <a:r>
              <a:rPr lang="en-US" altLang="zh-CN" sz="2400"/>
              <a:t>Rational</a:t>
            </a:r>
            <a:r>
              <a:rPr lang="zh-CN" altLang="en-US" sz="2400"/>
              <a:t>软件有限公司建立了</a:t>
            </a:r>
            <a:r>
              <a:rPr lang="en-US" altLang="zh-CN" sz="2400"/>
              <a:t>UML Partners</a:t>
            </a:r>
            <a:r>
              <a:rPr lang="zh-CN" altLang="en-US" sz="2400"/>
              <a:t>联盟，各软件开发商和系统集成商共同努力，</a:t>
            </a:r>
            <a:r>
              <a:rPr lang="en-US" altLang="zh-CN" sz="2400"/>
              <a:t>1997</a:t>
            </a:r>
            <a:r>
              <a:rPr lang="zh-CN" altLang="en-US" sz="2400"/>
              <a:t>年制定出</a:t>
            </a:r>
            <a:r>
              <a:rPr lang="en-US" altLang="zh-CN" sz="2400"/>
              <a:t>UML1.1</a:t>
            </a:r>
            <a:r>
              <a:rPr lang="zh-CN" altLang="en-US" sz="2400"/>
              <a:t>标准，被</a:t>
            </a:r>
            <a:r>
              <a:rPr lang="en-US" altLang="zh-CN" sz="2400"/>
              <a:t>OMG</a:t>
            </a:r>
            <a:r>
              <a:rPr lang="zh-CN" altLang="en-US" sz="2400"/>
              <a:t>采纳 ；</a:t>
            </a:r>
          </a:p>
          <a:p>
            <a:pPr>
              <a:spcBef>
                <a:spcPct val="30000"/>
              </a:spcBef>
            </a:pPr>
            <a:r>
              <a:rPr lang="zh-CN" altLang="en-US" sz="2400"/>
              <a:t>工业界应用：</a:t>
            </a:r>
            <a:r>
              <a:rPr lang="en-US" altLang="zh-CN" sz="2400"/>
              <a:t>1998</a:t>
            </a:r>
            <a:r>
              <a:rPr lang="zh-CN" altLang="en-US" sz="2400"/>
              <a:t>年</a:t>
            </a:r>
            <a:r>
              <a:rPr lang="en-US" altLang="zh-CN" sz="2400"/>
              <a:t>OMG</a:t>
            </a:r>
            <a:r>
              <a:rPr lang="zh-CN" altLang="en-US" sz="2400"/>
              <a:t>接管了</a:t>
            </a:r>
            <a:r>
              <a:rPr lang="en-US" altLang="zh-CN" sz="2400"/>
              <a:t>UML</a:t>
            </a:r>
            <a:r>
              <a:rPr lang="zh-CN" altLang="en-US" sz="2400"/>
              <a:t>标准的维护工作，</a:t>
            </a:r>
            <a:r>
              <a:rPr lang="en-US" altLang="zh-CN" sz="2400"/>
              <a:t>UML</a:t>
            </a:r>
            <a:r>
              <a:rPr lang="zh-CN" altLang="en-US" sz="2400"/>
              <a:t>已成为软件工业界事实上的标准。</a:t>
            </a:r>
            <a:r>
              <a:rPr lang="zh-CN" altLang="en-US" sz="2800"/>
              <a:t> </a:t>
            </a:r>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UML</a:t>
            </a:r>
            <a:r>
              <a:rPr lang="zh-CN" altLang="en-US" smtClean="0"/>
              <a:t>的主要特点</a:t>
            </a:r>
          </a:p>
        </p:txBody>
      </p:sp>
      <p:sp>
        <p:nvSpPr>
          <p:cNvPr id="9219" name="内容占位符 2"/>
          <p:cNvSpPr>
            <a:spLocks noGrp="1"/>
          </p:cNvSpPr>
          <p:nvPr>
            <p:ph idx="1"/>
          </p:nvPr>
        </p:nvSpPr>
        <p:spPr/>
        <p:txBody>
          <a:bodyPr/>
          <a:lstStyle/>
          <a:p>
            <a:r>
              <a:rPr lang="en-US" altLang="zh-CN" sz="2800" dirty="0"/>
              <a:t>UML </a:t>
            </a:r>
            <a:r>
              <a:rPr lang="zh-CN" altLang="en-US" sz="2800" dirty="0"/>
              <a:t>是一种标准的图形化建模语言，它是面向对象分析与设计的一种标准表示，它</a:t>
            </a:r>
          </a:p>
          <a:p>
            <a:pPr lvl="1"/>
            <a:r>
              <a:rPr lang="zh-CN" altLang="en-US" sz="2400" dirty="0"/>
              <a:t>不是一种可视化的程序设计语言，而是一种</a:t>
            </a:r>
            <a:r>
              <a:rPr lang="zh-CN" altLang="en-US" sz="2400" dirty="0">
                <a:solidFill>
                  <a:srgbClr val="FFFF00"/>
                </a:solidFill>
              </a:rPr>
              <a:t>可视化的建模语言</a:t>
            </a:r>
            <a:r>
              <a:rPr lang="zh-CN" altLang="en-US" sz="2400" dirty="0"/>
              <a:t>；</a:t>
            </a:r>
          </a:p>
          <a:p>
            <a:pPr lvl="1"/>
            <a:r>
              <a:rPr lang="zh-CN" altLang="en-US" sz="2400" dirty="0"/>
              <a:t>不是工具或知识库的规格说明，而是一种</a:t>
            </a:r>
            <a:r>
              <a:rPr lang="zh-CN" altLang="en-US" sz="2400" dirty="0">
                <a:solidFill>
                  <a:srgbClr val="FFFF00"/>
                </a:solidFill>
              </a:rPr>
              <a:t>建模语言规格说明</a:t>
            </a:r>
            <a:r>
              <a:rPr lang="zh-CN" altLang="en-US" sz="2400" dirty="0"/>
              <a:t>，是一种表示的标准；</a:t>
            </a:r>
          </a:p>
          <a:p>
            <a:pPr lvl="1"/>
            <a:r>
              <a:rPr lang="zh-CN" altLang="en-US" sz="2400" dirty="0"/>
              <a:t>不是过程，也不是方法，但</a:t>
            </a:r>
            <a:r>
              <a:rPr lang="zh-CN" altLang="en-US" sz="2400" dirty="0">
                <a:solidFill>
                  <a:srgbClr val="FFFF00"/>
                </a:solidFill>
              </a:rPr>
              <a:t>允许任何一种过程和方法使用它</a:t>
            </a:r>
            <a:r>
              <a:rPr lang="zh-CN" altLang="en-US" sz="2400" dirty="0"/>
              <a:t>。</a:t>
            </a:r>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UML </a:t>
            </a:r>
            <a:r>
              <a:rPr lang="zh-CN" altLang="en-US" dirty="0" smtClean="0"/>
              <a:t>的基本结构</a:t>
            </a:r>
          </a:p>
        </p:txBody>
      </p:sp>
      <p:sp>
        <p:nvSpPr>
          <p:cNvPr id="10243" name="内容占位符 2"/>
          <p:cNvSpPr>
            <a:spLocks noGrp="1"/>
          </p:cNvSpPr>
          <p:nvPr>
            <p:ph idx="1"/>
          </p:nvPr>
        </p:nvSpPr>
        <p:spPr/>
        <p:txBody>
          <a:bodyPr/>
          <a:lstStyle/>
          <a:p>
            <a:r>
              <a:rPr lang="zh-CN" altLang="en-US" sz="2800" dirty="0"/>
              <a:t>基本构造块 </a:t>
            </a:r>
            <a:r>
              <a:rPr lang="en-US" altLang="zh-CN" sz="2800" dirty="0"/>
              <a:t>Basic building block</a:t>
            </a:r>
          </a:p>
          <a:p>
            <a:pPr lvl="1"/>
            <a:r>
              <a:rPr lang="zh-CN" altLang="en-US" sz="2400" dirty="0"/>
              <a:t>事物 </a:t>
            </a:r>
            <a:r>
              <a:rPr lang="en-US" altLang="zh-CN" sz="2400" dirty="0"/>
              <a:t>Thing</a:t>
            </a:r>
          </a:p>
          <a:p>
            <a:pPr lvl="1"/>
            <a:r>
              <a:rPr lang="zh-CN" altLang="en-US" sz="2400" dirty="0"/>
              <a:t>关系 </a:t>
            </a:r>
            <a:r>
              <a:rPr lang="en-US" altLang="zh-CN" sz="2400" dirty="0"/>
              <a:t>Relationship</a:t>
            </a:r>
          </a:p>
          <a:p>
            <a:pPr lvl="1"/>
            <a:r>
              <a:rPr lang="zh-CN" altLang="en-US" sz="2400" dirty="0"/>
              <a:t>图 </a:t>
            </a:r>
            <a:r>
              <a:rPr lang="en-US" altLang="zh-CN" sz="2400" dirty="0"/>
              <a:t>Diagram</a:t>
            </a:r>
          </a:p>
          <a:p>
            <a:r>
              <a:rPr lang="zh-CN" altLang="en-US" sz="2800" dirty="0"/>
              <a:t>语义规则 </a:t>
            </a:r>
            <a:r>
              <a:rPr lang="en-US" altLang="zh-CN" sz="2800" dirty="0"/>
              <a:t>Rule</a:t>
            </a:r>
          </a:p>
          <a:p>
            <a:pPr lvl="1"/>
            <a:r>
              <a:rPr lang="en-US" altLang="zh-CN" sz="2400" dirty="0"/>
              <a:t>name</a:t>
            </a:r>
            <a:r>
              <a:rPr lang="zh-CN" altLang="en-US" sz="2400" dirty="0"/>
              <a:t>、</a:t>
            </a:r>
            <a:r>
              <a:rPr lang="en-US" altLang="zh-CN" sz="2400" dirty="0"/>
              <a:t>scope</a:t>
            </a:r>
            <a:r>
              <a:rPr lang="zh-CN" altLang="en-US" sz="2400" dirty="0"/>
              <a:t>、</a:t>
            </a:r>
            <a:r>
              <a:rPr lang="en-US" altLang="zh-CN" sz="2400" dirty="0"/>
              <a:t>visibility</a:t>
            </a:r>
            <a:r>
              <a:rPr lang="zh-CN" altLang="en-US" sz="2400" dirty="0"/>
              <a:t>、</a:t>
            </a:r>
            <a:r>
              <a:rPr lang="en-US" altLang="zh-CN" sz="2400" dirty="0"/>
              <a:t>integrity</a:t>
            </a:r>
            <a:r>
              <a:rPr lang="zh-CN" altLang="en-US" sz="2400" dirty="0"/>
              <a:t>、</a:t>
            </a:r>
            <a:r>
              <a:rPr lang="en-US" altLang="zh-CN" sz="2400" dirty="0"/>
              <a:t>execution</a:t>
            </a:r>
          </a:p>
          <a:p>
            <a:r>
              <a:rPr lang="zh-CN" altLang="en-US" sz="2800" dirty="0"/>
              <a:t>通用机制 </a:t>
            </a:r>
            <a:r>
              <a:rPr lang="en-US" altLang="zh-CN" sz="2800" dirty="0"/>
              <a:t>Common mechanism</a:t>
            </a:r>
          </a:p>
          <a:p>
            <a:pPr lvl="1"/>
            <a:r>
              <a:rPr lang="en-US" altLang="zh-CN" sz="2400" dirty="0"/>
              <a:t>specification</a:t>
            </a:r>
            <a:r>
              <a:rPr lang="zh-CN" altLang="en-US" sz="2400" dirty="0"/>
              <a:t>、</a:t>
            </a:r>
            <a:r>
              <a:rPr lang="en-US" altLang="zh-CN" sz="2400" dirty="0"/>
              <a:t>adornment</a:t>
            </a:r>
            <a:r>
              <a:rPr lang="zh-CN" altLang="en-US" sz="2400" dirty="0"/>
              <a:t>、</a:t>
            </a:r>
            <a:r>
              <a:rPr lang="en-US" altLang="zh-CN" sz="2400" dirty="0"/>
              <a:t>common division</a:t>
            </a:r>
            <a:r>
              <a:rPr lang="zh-CN" altLang="en-US" sz="2400" dirty="0"/>
              <a:t>、</a:t>
            </a:r>
            <a:r>
              <a:rPr lang="en-US" altLang="zh-CN" sz="2400" dirty="0"/>
              <a:t>extensibility mechanism</a:t>
            </a:r>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UML </a:t>
            </a:r>
            <a:r>
              <a:rPr lang="zh-CN" altLang="en-US" dirty="0" smtClean="0"/>
              <a:t>的基本结构</a:t>
            </a:r>
          </a:p>
        </p:txBody>
      </p:sp>
      <p:sp>
        <p:nvSpPr>
          <p:cNvPr id="7" name="内容占位符 6"/>
          <p:cNvSpPr>
            <a:spLocks noGrp="1"/>
          </p:cNvSpPr>
          <p:nvPr>
            <p:ph idx="1"/>
          </p:nvPr>
        </p:nvSpPr>
        <p:spPr/>
        <p:txBody>
          <a:bodyPr/>
          <a:lstStyle/>
          <a:p>
            <a:r>
              <a:rPr lang="zh-CN" altLang="en-US" sz="2800" dirty="0"/>
              <a:t>事物 </a:t>
            </a:r>
            <a:r>
              <a:rPr lang="en-US" altLang="zh-CN" sz="2800" dirty="0"/>
              <a:t>Thing </a:t>
            </a:r>
            <a:r>
              <a:rPr lang="zh-CN" altLang="en-US" sz="2800" dirty="0"/>
              <a:t>及关系 </a:t>
            </a:r>
            <a:r>
              <a:rPr lang="en-US" altLang="zh-CN" sz="2800" dirty="0"/>
              <a:t>Relationship</a:t>
            </a:r>
          </a:p>
          <a:p>
            <a:pPr lvl="1"/>
            <a:r>
              <a:rPr lang="en-US" altLang="zh-CN" sz="2400" dirty="0"/>
              <a:t>Structural thing</a:t>
            </a:r>
          </a:p>
          <a:p>
            <a:pPr lvl="2"/>
            <a:r>
              <a:rPr lang="en-US" altLang="zh-CN" sz="1800" dirty="0"/>
              <a:t>Class, interface, collaboration, use case, component, node</a:t>
            </a:r>
          </a:p>
          <a:p>
            <a:pPr lvl="1"/>
            <a:r>
              <a:rPr lang="en-US" altLang="zh-CN" sz="2400" dirty="0"/>
              <a:t>Behavior thing</a:t>
            </a:r>
          </a:p>
          <a:p>
            <a:pPr lvl="2"/>
            <a:r>
              <a:rPr lang="en-US" altLang="zh-CN" sz="1800" dirty="0"/>
              <a:t>Interaction, state machine </a:t>
            </a:r>
          </a:p>
          <a:p>
            <a:pPr lvl="1"/>
            <a:r>
              <a:rPr lang="en-US" altLang="zh-CN" sz="2400" dirty="0"/>
              <a:t>Group thing</a:t>
            </a:r>
          </a:p>
          <a:p>
            <a:pPr lvl="2"/>
            <a:r>
              <a:rPr lang="en-US" altLang="zh-CN" sz="1800" dirty="0"/>
              <a:t>package</a:t>
            </a:r>
          </a:p>
          <a:p>
            <a:pPr lvl="1"/>
            <a:r>
              <a:rPr lang="en-US" altLang="zh-CN" sz="2400" dirty="0"/>
              <a:t>Annotation thing</a:t>
            </a:r>
          </a:p>
          <a:p>
            <a:pPr lvl="2"/>
            <a:r>
              <a:rPr lang="en-US" altLang="zh-CN" sz="1800" dirty="0"/>
              <a:t>note</a:t>
            </a:r>
          </a:p>
          <a:p>
            <a:endParaRPr lang="zh-CN" altLang="en-US" dirty="0"/>
          </a:p>
        </p:txBody>
      </p:sp>
      <p:sp>
        <p:nvSpPr>
          <p:cNvPr id="11269" name="Rectangle 4"/>
          <p:cNvSpPr>
            <a:spLocks noChangeArrowheads="1"/>
          </p:cNvSpPr>
          <p:nvPr/>
        </p:nvSpPr>
        <p:spPr bwMode="auto">
          <a:xfrm>
            <a:off x="5879976" y="3356993"/>
            <a:ext cx="4186362" cy="230425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57188" indent="-357188">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依赖 </a:t>
            </a:r>
            <a:r>
              <a:rPr lang="en-US" altLang="zh-CN" sz="2800" dirty="0">
                <a:solidFill>
                  <a:schemeClr val="bg1"/>
                </a:solidFill>
                <a:latin typeface="微软雅黑" panose="020B0503020204020204" pitchFamily="34" charset="-122"/>
                <a:ea typeface="微软雅黑" panose="020B0503020204020204" pitchFamily="34" charset="-122"/>
              </a:rPr>
              <a:t>Dependency</a:t>
            </a:r>
          </a:p>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关联 </a:t>
            </a:r>
            <a:r>
              <a:rPr lang="en-US" altLang="zh-CN" sz="2800" dirty="0">
                <a:solidFill>
                  <a:schemeClr val="bg1"/>
                </a:solidFill>
                <a:latin typeface="微软雅黑" panose="020B0503020204020204" pitchFamily="34" charset="-122"/>
                <a:ea typeface="微软雅黑" panose="020B0503020204020204" pitchFamily="34" charset="-122"/>
              </a:rPr>
              <a:t>Association</a:t>
            </a:r>
          </a:p>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泛化 </a:t>
            </a:r>
            <a:r>
              <a:rPr lang="en-US" altLang="zh-CN" sz="2800" dirty="0">
                <a:solidFill>
                  <a:schemeClr val="bg1"/>
                </a:solidFill>
                <a:latin typeface="微软雅黑" panose="020B0503020204020204" pitchFamily="34" charset="-122"/>
                <a:ea typeface="微软雅黑" panose="020B0503020204020204" pitchFamily="34" charset="-122"/>
              </a:rPr>
              <a:t>Generalization</a:t>
            </a:r>
          </a:p>
          <a:p>
            <a:pPr marL="266700" indent="-266700" algn="l">
              <a:lnSpc>
                <a:spcPct val="90000"/>
              </a:lnSpc>
              <a:spcBef>
                <a:spcPct val="50000"/>
              </a:spcBef>
              <a:buClr>
                <a:schemeClr val="bg2"/>
              </a:buClr>
              <a:buSzPct val="1000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实现 </a:t>
            </a:r>
            <a:r>
              <a:rPr lang="en-US" altLang="zh-CN" sz="2800" dirty="0">
                <a:solidFill>
                  <a:schemeClr val="bg1"/>
                </a:solidFill>
                <a:latin typeface="微软雅黑" panose="020B0503020204020204" pitchFamily="34" charset="-122"/>
                <a:ea typeface="微软雅黑" panose="020B0503020204020204" pitchFamily="34" charset="-122"/>
              </a:rPr>
              <a:t>Realization</a:t>
            </a: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5688</TotalTime>
  <Words>4463</Words>
  <Application>Microsoft Office PowerPoint</Application>
  <PresentationFormat>宽屏</PresentationFormat>
  <Paragraphs>505</Paragraphs>
  <Slides>56</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0" baseType="lpstr">
      <vt:lpstr>黑体</vt:lpstr>
      <vt:lpstr>华文细黑</vt:lpstr>
      <vt:lpstr>华文中宋</vt:lpstr>
      <vt:lpstr>宋体</vt:lpstr>
      <vt:lpstr>微软雅黑</vt:lpstr>
      <vt:lpstr>Arial</vt:lpstr>
      <vt:lpstr>Calibri</vt:lpstr>
      <vt:lpstr>Calibri Light</vt:lpstr>
      <vt:lpstr>Impact</vt:lpstr>
      <vt:lpstr>MV Boli</vt:lpstr>
      <vt:lpstr>Segoe UI</vt:lpstr>
      <vt:lpstr>Times New Roman</vt:lpstr>
      <vt:lpstr>2015SE</vt:lpstr>
      <vt:lpstr>Visio</vt:lpstr>
      <vt:lpstr>PowerPoint 演示文稿</vt:lpstr>
      <vt:lpstr>本章内容</vt:lpstr>
      <vt:lpstr>UML 简介</vt:lpstr>
      <vt:lpstr>UML的发展历程</vt:lpstr>
      <vt:lpstr>UML的发展历程</vt:lpstr>
      <vt:lpstr>UML发展的四个阶段</vt:lpstr>
      <vt:lpstr>UML的主要特点</vt:lpstr>
      <vt:lpstr>UML 的基本结构</vt:lpstr>
      <vt:lpstr>UML 的基本结构</vt:lpstr>
      <vt:lpstr>UML的4+1视图</vt:lpstr>
      <vt:lpstr>UML 4+1视图的作用</vt:lpstr>
      <vt:lpstr>UML的9个基本图</vt:lpstr>
      <vt:lpstr>UML 图的关系</vt:lpstr>
      <vt:lpstr>UML视图与图的关系</vt:lpstr>
      <vt:lpstr>面向对象的需求分析建模</vt:lpstr>
      <vt:lpstr>领域模型</vt:lpstr>
      <vt:lpstr>领域模型与软件模型的区别</vt:lpstr>
      <vt:lpstr>识别概念类</vt:lpstr>
      <vt:lpstr>创建领域模型的步骤</vt:lpstr>
      <vt:lpstr>识别名词短语</vt:lpstr>
      <vt:lpstr>在线考试系统中的概念类</vt:lpstr>
      <vt:lpstr>添加关联</vt:lpstr>
      <vt:lpstr>考试系统中“需要知道型”关联</vt:lpstr>
      <vt:lpstr>在线考试系统部分领域模型</vt:lpstr>
      <vt:lpstr>UML 类图的组成</vt:lpstr>
      <vt:lpstr>类的关系</vt:lpstr>
      <vt:lpstr>类的依赖关系</vt:lpstr>
      <vt:lpstr>依赖关系与Java</vt:lpstr>
      <vt:lpstr>类的关联关系</vt:lpstr>
      <vt:lpstr>关联关系与Java</vt:lpstr>
      <vt:lpstr>类的聚合与组合</vt:lpstr>
      <vt:lpstr>聚合关系与Java</vt:lpstr>
      <vt:lpstr>组合关系与Java</vt:lpstr>
      <vt:lpstr>类的继承</vt:lpstr>
      <vt:lpstr>关联类</vt:lpstr>
      <vt:lpstr>保险业务 案例</vt:lpstr>
      <vt:lpstr>例子：油画</vt:lpstr>
      <vt:lpstr>用例模型</vt:lpstr>
      <vt:lpstr>用例模型的基本结构</vt:lpstr>
      <vt:lpstr>用例图</vt:lpstr>
      <vt:lpstr>案例：需求定义</vt:lpstr>
      <vt:lpstr>案例：需求分析</vt:lpstr>
      <vt:lpstr>用例获取</vt:lpstr>
      <vt:lpstr>基本用例与子用例</vt:lpstr>
      <vt:lpstr>案例：包含子用例</vt:lpstr>
      <vt:lpstr>案例：扩展子用例</vt:lpstr>
      <vt:lpstr>用例说明</vt:lpstr>
      <vt:lpstr>用例说明模板</vt:lpstr>
      <vt:lpstr>系统顺序图</vt:lpstr>
      <vt:lpstr>示例</vt:lpstr>
      <vt:lpstr>操作契约</vt:lpstr>
      <vt:lpstr>创建操作契约</vt:lpstr>
      <vt:lpstr>点菜用例的系统事件</vt:lpstr>
      <vt:lpstr>MakeNewOrder（TableId）</vt:lpstr>
      <vt:lpstr>AddFoodItem（ItemId, quantity）</vt:lpstr>
      <vt:lpstr>总结</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pirenjie</cp:lastModifiedBy>
  <cp:revision>295</cp:revision>
  <dcterms:created xsi:type="dcterms:W3CDTF">2008-02-20T09:21:03Z</dcterms:created>
  <dcterms:modified xsi:type="dcterms:W3CDTF">2019-08-28T22:21:19Z</dcterms:modified>
</cp:coreProperties>
</file>