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44"/>
  </p:notesMasterIdLst>
  <p:handoutMasterIdLst>
    <p:handoutMasterId r:id="rId45"/>
  </p:handoutMasterIdLst>
  <p:sldIdLst>
    <p:sldId id="326" r:id="rId2"/>
    <p:sldId id="259" r:id="rId3"/>
    <p:sldId id="265" r:id="rId4"/>
    <p:sldId id="282" r:id="rId5"/>
    <p:sldId id="342" r:id="rId6"/>
    <p:sldId id="261" r:id="rId7"/>
    <p:sldId id="264" r:id="rId8"/>
    <p:sldId id="266" r:id="rId9"/>
    <p:sldId id="267" r:id="rId10"/>
    <p:sldId id="268" r:id="rId11"/>
    <p:sldId id="284" r:id="rId12"/>
    <p:sldId id="269" r:id="rId13"/>
    <p:sldId id="263" r:id="rId14"/>
    <p:sldId id="277" r:id="rId15"/>
    <p:sldId id="293" r:id="rId16"/>
    <p:sldId id="291" r:id="rId17"/>
    <p:sldId id="296" r:id="rId18"/>
    <p:sldId id="298" r:id="rId19"/>
    <p:sldId id="325" r:id="rId20"/>
    <p:sldId id="295" r:id="rId21"/>
    <p:sldId id="294"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280" r:id="rId35"/>
    <p:sldId id="313" r:id="rId36"/>
    <p:sldId id="314" r:id="rId37"/>
    <p:sldId id="281" r:id="rId38"/>
    <p:sldId id="309" r:id="rId39"/>
    <p:sldId id="278" r:id="rId40"/>
    <p:sldId id="339" r:id="rId41"/>
    <p:sldId id="340" r:id="rId42"/>
    <p:sldId id="341" r:id="rId43"/>
  </p:sldIdLst>
  <p:sldSz cx="12192000" cy="6858000"/>
  <p:notesSz cx="6858000" cy="9144000"/>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68" autoAdjust="0"/>
    <p:restoredTop sz="98448" autoAdjust="0"/>
  </p:normalViewPr>
  <p:slideViewPr>
    <p:cSldViewPr>
      <p:cViewPr varScale="1">
        <p:scale>
          <a:sx n="97" d="100"/>
          <a:sy n="97" d="100"/>
        </p:scale>
        <p:origin x="96" y="564"/>
      </p:cViewPr>
      <p:guideLst>
        <p:guide orient="horz" pos="2160"/>
        <p:guide pos="3840"/>
      </p:guideLst>
    </p:cSldViewPr>
  </p:slideViewPr>
  <p:notesTextViewPr>
    <p:cViewPr>
      <p:scale>
        <a:sx n="100" d="100"/>
        <a:sy n="100" d="100"/>
      </p:scale>
      <p:origin x="0" y="0"/>
    </p:cViewPr>
  </p:notesTextViewPr>
  <p:notesViewPr>
    <p:cSldViewPr>
      <p:cViewPr varScale="1">
        <p:scale>
          <a:sx n="55" d="100"/>
          <a:sy n="55" d="100"/>
        </p:scale>
        <p:origin x="-140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102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defRPr sz="1200">
                <a:latin typeface="Arial" charset="0"/>
                <a:ea typeface="宋体" pitchFamily="2" charset="-122"/>
              </a:defRPr>
            </a:lvl1pPr>
          </a:lstStyle>
          <a:p>
            <a:pPr>
              <a:defRPr/>
            </a:pPr>
            <a:endParaRPr lang="en-US" altLang="zh-CN"/>
          </a:p>
        </p:txBody>
      </p:sp>
      <p:sp>
        <p:nvSpPr>
          <p:cNvPr id="102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102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defRPr sz="1200" smtClean="0">
                <a:ea typeface="宋体" panose="02010600030101010101" pitchFamily="2" charset="-122"/>
              </a:defRPr>
            </a:lvl1pPr>
          </a:lstStyle>
          <a:p>
            <a:pPr>
              <a:defRPr/>
            </a:pPr>
            <a:fld id="{EE215C86-C1B3-4EE1-9FD1-080AB023B4C6}" type="slidenum">
              <a:rPr lang="en-US" altLang="zh-CN"/>
              <a:pPr>
                <a:defRPr/>
              </a:pPr>
              <a:t>‹#›</a:t>
            </a:fld>
            <a:endParaRPr lang="en-US" altLang="zh-CN"/>
          </a:p>
        </p:txBody>
      </p:sp>
    </p:spTree>
    <p:extLst>
      <p:ext uri="{BB962C8B-B14F-4D97-AF65-F5344CB8AC3E}">
        <p14:creationId xmlns:p14="http://schemas.microsoft.com/office/powerpoint/2010/main" val="27759772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389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defRPr sz="1200">
                <a:latin typeface="Arial" charset="0"/>
                <a:ea typeface="宋体"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89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389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defRPr sz="1200" smtClean="0">
                <a:ea typeface="宋体" panose="02010600030101010101" pitchFamily="2" charset="-122"/>
              </a:defRPr>
            </a:lvl1pPr>
          </a:lstStyle>
          <a:p>
            <a:pPr>
              <a:defRPr/>
            </a:pPr>
            <a:fld id="{CF61B72E-B7E3-4049-90EB-582951CE9D4B}" type="slidenum">
              <a:rPr lang="en-US" altLang="zh-CN"/>
              <a:pPr>
                <a:defRPr/>
              </a:pPr>
              <a:t>‹#›</a:t>
            </a:fld>
            <a:endParaRPr lang="en-US" altLang="zh-CN"/>
          </a:p>
        </p:txBody>
      </p:sp>
    </p:spTree>
    <p:extLst>
      <p:ext uri="{BB962C8B-B14F-4D97-AF65-F5344CB8AC3E}">
        <p14:creationId xmlns:p14="http://schemas.microsoft.com/office/powerpoint/2010/main" val="35538897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1F5C26-33B9-4C93-BD21-A507E0647A82}"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3319042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nSpc>
                <a:spcPct val="100000"/>
              </a:lnSpc>
            </a:pPr>
            <a:fld id="{7CBC867F-F2AE-4850-A117-DB4F599E23BC}" type="slidenum">
              <a:rPr lang="en-US" altLang="zh-CN" sz="1200">
                <a:ea typeface="宋体" panose="02010600030101010101" pitchFamily="2" charset="-122"/>
              </a:rPr>
              <a:pPr>
                <a:lnSpc>
                  <a:spcPct val="100000"/>
                </a:lnSpc>
              </a:pPr>
              <a:t>35</a:t>
            </a:fld>
            <a:endParaRPr lang="en-US" altLang="zh-CN" sz="1200">
              <a:ea typeface="宋体" panose="02010600030101010101" pitchFamily="2" charset="-122"/>
            </a:endParaRPr>
          </a:p>
        </p:txBody>
      </p:sp>
      <p:sp>
        <p:nvSpPr>
          <p:cNvPr id="64515" name="Rectangle 2"/>
          <p:cNvSpPr>
            <a:spLocks noGrp="1" noRot="1" noChangeAspect="1" noChangeArrowheads="1" noTextEdit="1"/>
          </p:cNvSpPr>
          <p:nvPr>
            <p:ph type="sldImg"/>
          </p:nvPr>
        </p:nvSpPr>
        <p:spPr>
          <a:xfrm>
            <a:off x="381000" y="685800"/>
            <a:ext cx="6096000" cy="3429000"/>
          </a:xfrm>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使得要持久化一个特定的领域对象时能找到相应的负责持久化的对象</a:t>
            </a:r>
          </a:p>
        </p:txBody>
      </p:sp>
    </p:spTree>
    <p:extLst>
      <p:ext uri="{BB962C8B-B14F-4D97-AF65-F5344CB8AC3E}">
        <p14:creationId xmlns:p14="http://schemas.microsoft.com/office/powerpoint/2010/main" val="3057698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nSpc>
                <a:spcPct val="100000"/>
              </a:lnSpc>
            </a:pPr>
            <a:fld id="{AA0FD1DB-4DA4-4A5D-9150-C85583B730F4}" type="slidenum">
              <a:rPr lang="en-US" altLang="zh-CN" sz="1200">
                <a:ea typeface="宋体" panose="02010600030101010101" pitchFamily="2" charset="-122"/>
              </a:rPr>
              <a:pPr>
                <a:lnSpc>
                  <a:spcPct val="100000"/>
                </a:lnSpc>
              </a:pPr>
              <a:t>36</a:t>
            </a:fld>
            <a:endParaRPr lang="en-US" altLang="zh-CN" sz="1200">
              <a:ea typeface="宋体" panose="02010600030101010101" pitchFamily="2" charset="-122"/>
            </a:endParaRPr>
          </a:p>
        </p:txBody>
      </p:sp>
      <p:sp>
        <p:nvSpPr>
          <p:cNvPr id="66563" name="Rectangle 2"/>
          <p:cNvSpPr>
            <a:spLocks noGrp="1" noRot="1" noChangeAspect="1" noChangeArrowheads="1" noTextEdit="1"/>
          </p:cNvSpPr>
          <p:nvPr>
            <p:ph type="sldImg"/>
          </p:nvPr>
        </p:nvSpPr>
        <p:spPr>
          <a:xfrm>
            <a:off x="381000" y="685800"/>
            <a:ext cx="6096000" cy="3429000"/>
          </a:xfrm>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消息中第一个参数</a:t>
            </a:r>
            <a:r>
              <a:rPr lang="en-US" altLang="zh-CN" smtClean="0">
                <a:latin typeface="Arial" panose="020B0604020202020204" pitchFamily="34" charset="0"/>
              </a:rPr>
              <a:t>theStudent</a:t>
            </a:r>
            <a:r>
              <a:rPr lang="zh-CN" altLang="en-US" smtClean="0">
                <a:latin typeface="Arial" panose="020B0604020202020204" pitchFamily="34" charset="0"/>
              </a:rPr>
              <a:t>是要持久化的</a:t>
            </a:r>
            <a:r>
              <a:rPr lang="en-US" altLang="zh-CN" smtClean="0">
                <a:latin typeface="Arial" panose="020B0604020202020204" pitchFamily="34" charset="0"/>
              </a:rPr>
              <a:t>student</a:t>
            </a:r>
            <a:r>
              <a:rPr lang="zh-CN" altLang="en-US" smtClean="0">
                <a:latin typeface="Arial" panose="020B0604020202020204" pitchFamily="34" charset="0"/>
              </a:rPr>
              <a:t>对象的引用，第二个参数</a:t>
            </a:r>
            <a:r>
              <a:rPr lang="en-US" altLang="zh-CN" smtClean="0">
                <a:latin typeface="Arial" panose="020B0604020202020204" pitchFamily="34" charset="0"/>
              </a:rPr>
              <a:t>Student</a:t>
            </a:r>
            <a:r>
              <a:rPr lang="zh-CN" altLang="en-US" smtClean="0">
                <a:latin typeface="Arial" panose="020B0604020202020204" pitchFamily="34" charset="0"/>
              </a:rPr>
              <a:t>是要持久化的领域对象所属的类名。</a:t>
            </a:r>
          </a:p>
        </p:txBody>
      </p:sp>
    </p:spTree>
    <p:extLst>
      <p:ext uri="{BB962C8B-B14F-4D97-AF65-F5344CB8AC3E}">
        <p14:creationId xmlns:p14="http://schemas.microsoft.com/office/powerpoint/2010/main" val="895420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11" name="标题 10"/>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832026820"/>
      </p:ext>
    </p:extLst>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flip="none" rotWithShape="1">
          <a:gsLst>
            <a:gs pos="88000">
              <a:schemeClr val="bg1">
                <a:lumMod val="85000"/>
              </a:schemeClr>
            </a:gs>
            <a:gs pos="100000">
              <a:schemeClr val="accent5">
                <a:lumMod val="75000"/>
              </a:schemeClr>
            </a:gs>
          </a:gsLst>
          <a:lin ang="54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19173" y="180462"/>
            <a:ext cx="10909472" cy="645258"/>
          </a:xfrm>
        </p:spPr>
        <p:txBody>
          <a:bodyPr>
            <a:normAutofit/>
          </a:bodyPr>
          <a:lstStyle>
            <a:lvl1pPr algn="r">
              <a:defRPr sz="3200" b="1" baseline="0">
                <a:solidFill>
                  <a:schemeClr val="tx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35361" y="1196123"/>
            <a:ext cx="11593284" cy="4980840"/>
          </a:xfrm>
        </p:spPr>
        <p:txBody>
          <a:bodyPr/>
          <a:lstStyle>
            <a:lvl1pPr>
              <a:lnSpc>
                <a:spcPct val="100000"/>
              </a:lnSpc>
              <a:spcAft>
                <a:spcPts val="450"/>
              </a:spcAft>
              <a:defRPr sz="2400" baseline="0">
                <a:solidFill>
                  <a:schemeClr val="tx1"/>
                </a:solidFill>
                <a:latin typeface="微软雅黑" panose="020B0503020204020204" pitchFamily="34" charset="-122"/>
                <a:ea typeface="微软雅黑" panose="020B0503020204020204" pitchFamily="34" charset="-122"/>
              </a:defRPr>
            </a:lvl1pPr>
            <a:lvl2pPr>
              <a:lnSpc>
                <a:spcPct val="100000"/>
              </a:lnSpc>
              <a:spcAft>
                <a:spcPts val="450"/>
              </a:spcAft>
              <a:defRPr sz="2200" baseline="0">
                <a:solidFill>
                  <a:schemeClr val="tx1"/>
                </a:solidFill>
                <a:latin typeface="微软雅黑" panose="020B0503020204020204" pitchFamily="34" charset="-122"/>
                <a:ea typeface="微软雅黑" panose="020B0503020204020204" pitchFamily="34" charset="-122"/>
              </a:defRPr>
            </a:lvl2pPr>
            <a:lvl3pPr>
              <a:lnSpc>
                <a:spcPct val="100000"/>
              </a:lnSpc>
              <a:spcAft>
                <a:spcPts val="450"/>
              </a:spcAft>
              <a:defRPr sz="1800" baseline="0">
                <a:solidFill>
                  <a:schemeClr val="tx1"/>
                </a:solidFill>
                <a:latin typeface="微软雅黑" panose="020B0503020204020204" pitchFamily="34" charset="-122"/>
                <a:ea typeface="微软雅黑" panose="020B0503020204020204" pitchFamily="34" charset="-122"/>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7" name="文本框 6"/>
          <p:cNvSpPr txBox="1"/>
          <p:nvPr/>
        </p:nvSpPr>
        <p:spPr>
          <a:xfrm>
            <a:off x="2" y="1"/>
            <a:ext cx="1019175" cy="646331"/>
          </a:xfrm>
          <a:prstGeom prst="rect">
            <a:avLst/>
          </a:prstGeom>
          <a:noFill/>
        </p:spPr>
        <p:txBody>
          <a:bodyPr wrap="square" rtlCol="0">
            <a:spAutoFit/>
          </a:bodyPr>
          <a:lstStyle/>
          <a:p>
            <a:r>
              <a:rPr lang="en-US" altLang="zh-CN" sz="1800" dirty="0" smtClean="0">
                <a:solidFill>
                  <a:schemeClr val="tx1"/>
                </a:solidFill>
                <a:latin typeface="MV Boli" panose="02000500030200090000" pitchFamily="2" charset="0"/>
                <a:ea typeface="Segoe UI" panose="020B0502040204020203" pitchFamily="34" charset="0"/>
                <a:cs typeface="MV Boli" panose="02000500030200090000" pitchFamily="2" charset="0"/>
              </a:rPr>
              <a:t>BUPT</a:t>
            </a:r>
            <a:r>
              <a:rPr lang="en-US" altLang="zh-CN" sz="1800" dirty="0" smtClean="0">
                <a:solidFill>
                  <a:schemeClr val="tx1"/>
                </a:solidFill>
                <a:latin typeface="Impact" panose="020B0806030902050204" pitchFamily="34" charset="0"/>
                <a:ea typeface="Segoe UI" panose="020B0502040204020203" pitchFamily="34" charset="0"/>
                <a:cs typeface="Segoe UI" panose="020B0502040204020203" pitchFamily="34" charset="0"/>
              </a:rPr>
              <a:t> </a:t>
            </a:r>
            <a:r>
              <a:rPr lang="en-US" altLang="zh-CN" sz="1800" dirty="0">
                <a:solidFill>
                  <a:schemeClr val="tx1"/>
                </a:solidFill>
                <a:latin typeface="MV Boli" panose="02000500030200090000" pitchFamily="2" charset="0"/>
                <a:ea typeface="Segoe UI" panose="020B0502040204020203" pitchFamily="34" charset="0"/>
                <a:cs typeface="MV Boli" panose="02000500030200090000" pitchFamily="2" charset="0"/>
              </a:rPr>
              <a:t>TSEG</a:t>
            </a:r>
            <a:endParaRPr lang="zh-CN" altLang="en-US" sz="1800" dirty="0">
              <a:solidFill>
                <a:schemeClr val="tx1"/>
              </a:solidFill>
              <a:latin typeface="MV Boli" panose="02000500030200090000" pitchFamily="2" charset="0"/>
              <a:ea typeface="Segoe UI" panose="020B0502040204020203" pitchFamily="34" charset="0"/>
              <a:cs typeface="MV Boli" panose="02000500030200090000" pitchFamily="2" charset="0"/>
            </a:endParaRPr>
          </a:p>
        </p:txBody>
      </p:sp>
    </p:spTree>
    <p:extLst>
      <p:ext uri="{BB962C8B-B14F-4D97-AF65-F5344CB8AC3E}">
        <p14:creationId xmlns:p14="http://schemas.microsoft.com/office/powerpoint/2010/main" val="307594360"/>
      </p:ext>
    </p:extLst>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24061715"/>
      </p:ext>
    </p:extLst>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09369192"/>
      </p:ext>
    </p:extLst>
  </p:cSld>
  <p:clrMapOvr>
    <a:masterClrMapping/>
  </p:clrMapOvr>
  <p:transition>
    <p:push/>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60000"/>
                <a:lumOff val="40000"/>
              </a:schemeClr>
            </a:gs>
            <a:gs pos="100000">
              <a:schemeClr val="accent5">
                <a:lumMod val="75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style>
          <a:lnRef idx="0">
            <a:schemeClr val="dk1"/>
          </a:lnRef>
          <a:fillRef idx="3">
            <a:schemeClr val="dk1"/>
          </a:fillRef>
          <a:effectRef idx="3">
            <a:schemeClr val="dk1"/>
          </a:effectRef>
          <a:fontRef idx="none"/>
        </p:style>
        <p:txBody>
          <a:bodyPr vert="horz" lIns="91440" tIns="45720" rIns="91440" bIns="45720" rtlCol="0" anchor="ctr"/>
          <a:lstStyle>
            <a:lvl1pPr algn="l">
              <a:defRPr sz="900">
                <a:solidFill>
                  <a:schemeClr val="tx1">
                    <a:tint val="75000"/>
                  </a:schemeClr>
                </a:solidFill>
              </a:defRPr>
            </a:lvl1pPr>
          </a:lstStyle>
          <a:p>
            <a:fld id="{136F3E29-AB0E-4383-BA1A-93613DA3AB01}" type="datetime1">
              <a:rPr lang="zh-CN" altLang="en-US" smtClean="0"/>
              <a:t>2021/3/15</a:t>
            </a:fld>
            <a:endParaRPr lang="zh-CN" altLang="en-US" dirty="0"/>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GB" altLang="en-US" smtClean="0"/>
              <a:t>© 2014-2018 BUPT TSEG </a:t>
            </a:r>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C61107-C9B8-45B5-BD23-C8A00455B7E2}" type="slidenum">
              <a:rPr lang="zh-CN" altLang="en-US" smtClean="0"/>
              <a:t>‹#›</a:t>
            </a:fld>
            <a:endParaRPr lang="zh-CN" altLang="en-US"/>
          </a:p>
        </p:txBody>
      </p:sp>
    </p:spTree>
    <p:extLst>
      <p:ext uri="{BB962C8B-B14F-4D97-AF65-F5344CB8AC3E}">
        <p14:creationId xmlns:p14="http://schemas.microsoft.com/office/powerpoint/2010/main" val="321415753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Lst>
  <p:transition>
    <p:push/>
  </p:transition>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3706" y="130496"/>
            <a:ext cx="1408988" cy="1077218"/>
          </a:xfrm>
          <a:prstGeom prst="rect">
            <a:avLst/>
          </a:prstGeom>
          <a:noFill/>
        </p:spPr>
        <p:txBody>
          <a:bodyPr wrap="square" rtlCol="0">
            <a:spAutoFit/>
          </a:bodyPr>
          <a:lstStyle/>
          <a:p>
            <a:pPr algn="l" eaLnBrk="1" fontAlgn="auto" hangingPunct="1">
              <a:lnSpc>
                <a:spcPct val="100000"/>
              </a:lnSpc>
              <a:spcBef>
                <a:spcPts val="0"/>
              </a:spcBef>
              <a:spcAft>
                <a:spcPts val="0"/>
              </a:spcAft>
            </a:pPr>
            <a:r>
              <a:rPr lang="en-US" altLang="zh-CN" sz="3200" dirty="0" smtClean="0">
                <a:solidFill>
                  <a:prstClr val="white"/>
                </a:solidFill>
                <a:latin typeface="MV Boli" panose="02000500030200090000" pitchFamily="2" charset="0"/>
                <a:ea typeface="Segoe UI" panose="020B0502040204020203" pitchFamily="34" charset="0"/>
                <a:cs typeface="MV Boli" panose="02000500030200090000" pitchFamily="2" charset="0"/>
              </a:rPr>
              <a:t>BUPT</a:t>
            </a:r>
            <a:r>
              <a:rPr lang="en-US" altLang="zh-CN" sz="3200" dirty="0" smtClean="0">
                <a:solidFill>
                  <a:prstClr val="white"/>
                </a:solidFill>
                <a:latin typeface="Impact" panose="020B0806030902050204" pitchFamily="34" charset="0"/>
                <a:ea typeface="Segoe UI" panose="020B0502040204020203" pitchFamily="34" charset="0"/>
                <a:cs typeface="Segoe UI" panose="020B0502040204020203" pitchFamily="34" charset="0"/>
              </a:rPr>
              <a:t> </a:t>
            </a:r>
            <a:r>
              <a:rPr lang="en-US" altLang="zh-CN" sz="3200" dirty="0">
                <a:solidFill>
                  <a:prstClr val="white"/>
                </a:solidFill>
                <a:latin typeface="MV Boli" panose="02000500030200090000" pitchFamily="2" charset="0"/>
                <a:ea typeface="Segoe UI" panose="020B0502040204020203" pitchFamily="34" charset="0"/>
                <a:cs typeface="MV Boli" panose="02000500030200090000" pitchFamily="2" charset="0"/>
              </a:rPr>
              <a:t>TSEG</a:t>
            </a:r>
            <a:endParaRPr lang="zh-CN" altLang="en-US" sz="3200" dirty="0">
              <a:solidFill>
                <a:prstClr val="white"/>
              </a:solidFill>
              <a:latin typeface="MV Boli" panose="02000500030200090000" pitchFamily="2" charset="0"/>
              <a:ea typeface="Segoe UI" panose="020B0502040204020203" pitchFamily="34" charset="0"/>
              <a:cs typeface="MV Boli" panose="02000500030200090000" pitchFamily="2" charset="0"/>
            </a:endParaRPr>
          </a:p>
        </p:txBody>
      </p:sp>
      <p:sp>
        <p:nvSpPr>
          <p:cNvPr id="3" name="文本框 2"/>
          <p:cNvSpPr txBox="1"/>
          <p:nvPr/>
        </p:nvSpPr>
        <p:spPr>
          <a:xfrm>
            <a:off x="1812569" y="1207714"/>
            <a:ext cx="6340831" cy="1200329"/>
          </a:xfrm>
          <a:prstGeom prst="rect">
            <a:avLst/>
          </a:prstGeom>
          <a:noFill/>
        </p:spPr>
        <p:txBody>
          <a:bodyPr wrap="square" rtlCol="0">
            <a:spAutoFit/>
          </a:bodyPr>
          <a:lstStyle/>
          <a:p>
            <a:pPr algn="l" eaLnBrk="1" fontAlgn="auto" hangingPunct="1">
              <a:lnSpc>
                <a:spcPct val="100000"/>
              </a:lnSpc>
              <a:spcBef>
                <a:spcPts val="0"/>
              </a:spcBef>
              <a:spcAft>
                <a:spcPts val="0"/>
              </a:spcAft>
            </a:pPr>
            <a:r>
              <a:rPr lang="zh-CN" altLang="en-US" sz="4000" b="1" dirty="0" smtClean="0">
                <a:solidFill>
                  <a:prstClr val="white"/>
                </a:solidFill>
                <a:latin typeface="微软雅黑" panose="020B0503020204020204" pitchFamily="34" charset="-122"/>
                <a:ea typeface="微软雅黑" panose="020B0503020204020204" pitchFamily="34" charset="-122"/>
              </a:rPr>
              <a:t>软件工程 模型与方法</a:t>
            </a:r>
            <a:endParaRPr lang="en-US" altLang="zh-CN" sz="4000" b="1" dirty="0" smtClean="0">
              <a:solidFill>
                <a:prstClr val="white"/>
              </a:solidFill>
              <a:latin typeface="微软雅黑" panose="020B0503020204020204" pitchFamily="34" charset="-122"/>
              <a:ea typeface="微软雅黑" panose="020B0503020204020204" pitchFamily="34" charset="-122"/>
            </a:endParaRPr>
          </a:p>
          <a:p>
            <a:pPr algn="l" eaLnBrk="1" fontAlgn="auto" hangingPunct="1">
              <a:lnSpc>
                <a:spcPct val="100000"/>
              </a:lnSpc>
              <a:spcBef>
                <a:spcPts val="0"/>
              </a:spcBef>
              <a:spcAft>
                <a:spcPts val="0"/>
              </a:spcAft>
            </a:pPr>
            <a:r>
              <a:rPr lang="en-US" altLang="zh-CN" sz="3200" b="1" dirty="0" smtClean="0">
                <a:solidFill>
                  <a:prstClr val="white"/>
                </a:solidFill>
                <a:latin typeface="微软雅黑" panose="020B0503020204020204" pitchFamily="34" charset="-122"/>
                <a:ea typeface="微软雅黑" panose="020B0503020204020204" pitchFamily="34" charset="-122"/>
              </a:rPr>
              <a:t>Models &amp; Methods of SE</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812569" y="3222755"/>
            <a:ext cx="5151120" cy="461665"/>
          </a:xfrm>
          <a:prstGeom prst="rect">
            <a:avLst/>
          </a:prstGeom>
          <a:noFill/>
        </p:spPr>
        <p:txBody>
          <a:bodyPr wrap="square" rtlCol="0">
            <a:spAutoFit/>
          </a:bodyPr>
          <a:lstStyle/>
          <a:p>
            <a:pPr algn="l" eaLnBrk="1" fontAlgn="auto" hangingPunct="1">
              <a:lnSpc>
                <a:spcPct val="100000"/>
              </a:lnSpc>
              <a:spcBef>
                <a:spcPts val="0"/>
              </a:spcBef>
              <a:spcAft>
                <a:spcPts val="0"/>
              </a:spcAft>
            </a:pPr>
            <a:r>
              <a:rPr lang="zh-CN" altLang="en-US" b="1" dirty="0" smtClean="0">
                <a:solidFill>
                  <a:prstClr val="white"/>
                </a:solidFill>
                <a:latin typeface="微软雅黑" panose="020B0503020204020204" pitchFamily="34" charset="-122"/>
                <a:ea typeface="微软雅黑" panose="020B0503020204020204" pitchFamily="34" charset="-122"/>
              </a:rPr>
              <a:t>面向对象设计方法</a:t>
            </a:r>
            <a:endParaRPr lang="zh-CN" altLang="en-US" b="1"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0951940"/>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zh-CN" altLang="en-US" dirty="0" smtClean="0"/>
              <a:t>持久化层对象设计原则</a:t>
            </a:r>
          </a:p>
        </p:txBody>
      </p:sp>
      <p:sp>
        <p:nvSpPr>
          <p:cNvPr id="15364" name="Rectangle 3"/>
          <p:cNvSpPr>
            <a:spLocks noGrp="1" noChangeArrowheads="1"/>
          </p:cNvSpPr>
          <p:nvPr>
            <p:ph idx="1"/>
          </p:nvPr>
        </p:nvSpPr>
        <p:spPr/>
        <p:txBody>
          <a:bodyPr/>
          <a:lstStyle/>
          <a:p>
            <a:r>
              <a:rPr lang="zh-CN" altLang="en-US" dirty="0" smtClean="0">
                <a:solidFill>
                  <a:srgbClr val="FF0000"/>
                </a:solidFill>
              </a:rPr>
              <a:t>问题来源：需要持久保存的业务数据存放在哪里？</a:t>
            </a:r>
            <a:endParaRPr lang="en-US" altLang="zh-CN" dirty="0" smtClean="0">
              <a:solidFill>
                <a:srgbClr val="FF0000"/>
              </a:solidFill>
            </a:endParaRPr>
          </a:p>
          <a:p>
            <a:r>
              <a:rPr lang="zh-CN" altLang="en-US" dirty="0" smtClean="0"/>
              <a:t>参考答案：该软件对象的职责就是管理（增删改查）</a:t>
            </a:r>
            <a:r>
              <a:rPr lang="zh-CN" altLang="en-US" dirty="0"/>
              <a:t>经过</a:t>
            </a:r>
            <a:r>
              <a:rPr lang="zh-CN" altLang="en-US" dirty="0" smtClean="0"/>
              <a:t>业务逻辑对象处理后的需要持久保存的数据，又能与业务逻辑的功能相分离保持其独立性，又能与数据库保持同步，这些对象称为持久化对象。</a:t>
            </a:r>
            <a:endParaRPr lang="en-US" altLang="zh-CN" dirty="0" smtClean="0"/>
          </a:p>
          <a:p>
            <a:r>
              <a:rPr lang="zh-CN" altLang="en-US" dirty="0" smtClean="0"/>
              <a:t>对象持久化：将对象状态永久保存到物理存储介质中。</a:t>
            </a:r>
          </a:p>
        </p:txBody>
      </p:sp>
      <p:sp>
        <p:nvSpPr>
          <p:cNvPr id="8" name="页脚占位符 7"/>
          <p:cNvSpPr>
            <a:spLocks noGrp="1"/>
          </p:cNvSpPr>
          <p:nvPr>
            <p:ph type="ftr" sz="quarter" idx="4294967295"/>
          </p:nvPr>
        </p:nvSpPr>
        <p:spPr>
          <a:xfrm>
            <a:off x="4129087" y="6356351"/>
            <a:ext cx="4114800" cy="365125"/>
          </a:xfrm>
        </p:spPr>
        <p:txBody>
          <a:bodyPr/>
          <a:lstStyle/>
          <a:p>
            <a:pPr>
              <a:defRPr/>
            </a:pPr>
            <a:r>
              <a:rPr lang="en-GB" altLang="en-US" smtClean="0"/>
              <a:t>© 2014-2018 BUPT TSEG </a:t>
            </a:r>
            <a:endParaRPr lang="zh-CN" altLang="en-US" dirty="0"/>
          </a:p>
        </p:txBody>
      </p:sp>
      <p:sp>
        <p:nvSpPr>
          <p:cNvPr id="9" name="灯片编号占位符 8"/>
          <p:cNvSpPr>
            <a:spLocks noGrp="1"/>
          </p:cNvSpPr>
          <p:nvPr>
            <p:ph type="sldNum" sz="quarter" idx="4294967295"/>
          </p:nvPr>
        </p:nvSpPr>
        <p:spPr>
          <a:xfrm>
            <a:off x="8610600" y="6356352"/>
            <a:ext cx="2743200" cy="365125"/>
          </a:xfrm>
        </p:spPr>
        <p:txBody>
          <a:bodyPr/>
          <a:lstStyle/>
          <a:p>
            <a:fld id="{65C61107-C9B8-45B5-BD23-C8A00455B7E2}" type="slidenum">
              <a:rPr lang="zh-CN" altLang="en-US" smtClean="0"/>
              <a:pPr/>
              <a:t>10</a:t>
            </a:fld>
            <a:endParaRPr lang="zh-CN" altLang="en-US" dirty="0"/>
          </a:p>
        </p:txBody>
      </p:sp>
    </p:spTree>
  </p:cSld>
  <p:clrMapOvr>
    <a:masterClrMapping/>
  </p:clrMapOvr>
  <p:transition>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zh-CN" altLang="en-US" smtClean="0"/>
              <a:t>为何引入持久化类</a:t>
            </a:r>
          </a:p>
        </p:txBody>
      </p:sp>
      <p:sp>
        <p:nvSpPr>
          <p:cNvPr id="16388" name="Rectangle 3"/>
          <p:cNvSpPr>
            <a:spLocks noGrp="1" noChangeArrowheads="1"/>
          </p:cNvSpPr>
          <p:nvPr>
            <p:ph idx="1"/>
          </p:nvPr>
        </p:nvSpPr>
        <p:spPr/>
        <p:txBody>
          <a:bodyPr/>
          <a:lstStyle/>
          <a:p>
            <a:pPr>
              <a:lnSpc>
                <a:spcPct val="80000"/>
              </a:lnSpc>
            </a:pPr>
            <a:r>
              <a:rPr lang="zh-CN" altLang="en-US" sz="2400" dirty="0"/>
              <a:t>引入持久层的目的在于当数据存储机制或策略发生变化的时候，能减少维护工作。</a:t>
            </a:r>
          </a:p>
          <a:p>
            <a:pPr>
              <a:lnSpc>
                <a:spcPct val="80000"/>
              </a:lnSpc>
            </a:pPr>
            <a:r>
              <a:rPr lang="zh-CN" altLang="en-US" sz="2400" dirty="0"/>
              <a:t>目前大部分系统都是采用数据库作为存储介质。但数据库肯定会改变，包括：</a:t>
            </a:r>
          </a:p>
          <a:p>
            <a:pPr lvl="1">
              <a:lnSpc>
                <a:spcPct val="80000"/>
              </a:lnSpc>
            </a:pPr>
            <a:r>
              <a:rPr lang="zh-CN" altLang="en-US" sz="2000" dirty="0"/>
              <a:t>数据库升级</a:t>
            </a:r>
          </a:p>
          <a:p>
            <a:pPr lvl="1">
              <a:lnSpc>
                <a:spcPct val="80000"/>
              </a:lnSpc>
            </a:pPr>
            <a:r>
              <a:rPr lang="zh-CN" altLang="en-US" sz="2000" dirty="0"/>
              <a:t>从一种数据库移动到另一种数据库</a:t>
            </a:r>
          </a:p>
          <a:p>
            <a:pPr lvl="1">
              <a:lnSpc>
                <a:spcPct val="80000"/>
              </a:lnSpc>
            </a:pPr>
            <a:r>
              <a:rPr lang="zh-CN" altLang="en-US" sz="2000" dirty="0"/>
              <a:t>数据模式变化，如增加字段、修改字段名称、改变字段类型等</a:t>
            </a:r>
          </a:p>
          <a:p>
            <a:r>
              <a:rPr lang="zh-CN" altLang="en-US" sz="2400" dirty="0">
                <a:solidFill>
                  <a:srgbClr val="FF0000"/>
                </a:solidFill>
              </a:rPr>
              <a:t>持久层将对数据库的操作类封装起来，提供专门数据管理功能，向业务</a:t>
            </a:r>
            <a:r>
              <a:rPr lang="en-US" altLang="zh-CN" sz="2400" dirty="0">
                <a:solidFill>
                  <a:srgbClr val="FF0000"/>
                </a:solidFill>
              </a:rPr>
              <a:t>/</a:t>
            </a:r>
            <a:r>
              <a:rPr lang="zh-CN" altLang="en-US" sz="2400" dirty="0">
                <a:solidFill>
                  <a:srgbClr val="FF0000"/>
                </a:solidFill>
              </a:rPr>
              <a:t>领域对象提供持久化服务，从而使数据库变化对业务领域的影响的范围局部化。 </a:t>
            </a:r>
          </a:p>
          <a:p>
            <a:r>
              <a:rPr lang="zh-CN" altLang="en-US" sz="2400" dirty="0"/>
              <a:t>无论持久存储策略如何变化，业务</a:t>
            </a:r>
            <a:r>
              <a:rPr lang="en-US" altLang="zh-CN" sz="2400" dirty="0"/>
              <a:t>/</a:t>
            </a:r>
            <a:r>
              <a:rPr lang="zh-CN" altLang="en-US" sz="2400" dirty="0"/>
              <a:t>领域类都不会受影响，从而增加了应用程序的可维护性、可扩展性和可移植性。</a:t>
            </a:r>
          </a:p>
        </p:txBody>
      </p:sp>
      <p:sp>
        <p:nvSpPr>
          <p:cNvPr id="8" name="页脚占位符 7"/>
          <p:cNvSpPr>
            <a:spLocks noGrp="1"/>
          </p:cNvSpPr>
          <p:nvPr>
            <p:ph type="ftr" sz="quarter" idx="4294967295"/>
          </p:nvPr>
        </p:nvSpPr>
        <p:spPr>
          <a:xfrm>
            <a:off x="4129087" y="6356351"/>
            <a:ext cx="4114800" cy="365125"/>
          </a:xfrm>
        </p:spPr>
        <p:txBody>
          <a:bodyPr/>
          <a:lstStyle/>
          <a:p>
            <a:pPr>
              <a:defRPr/>
            </a:pPr>
            <a:r>
              <a:rPr lang="en-GB" altLang="en-US" smtClean="0"/>
              <a:t>© 2014-2018 BUPT TSEG </a:t>
            </a:r>
            <a:endParaRPr lang="zh-CN" altLang="en-US" dirty="0"/>
          </a:p>
        </p:txBody>
      </p:sp>
      <p:sp>
        <p:nvSpPr>
          <p:cNvPr id="9" name="灯片编号占位符 8"/>
          <p:cNvSpPr>
            <a:spLocks noGrp="1"/>
          </p:cNvSpPr>
          <p:nvPr>
            <p:ph type="sldNum" sz="quarter" idx="4294967295"/>
          </p:nvPr>
        </p:nvSpPr>
        <p:spPr>
          <a:xfrm>
            <a:off x="8610600" y="6356352"/>
            <a:ext cx="2743200" cy="365125"/>
          </a:xfrm>
        </p:spPr>
        <p:txBody>
          <a:bodyPr/>
          <a:lstStyle/>
          <a:p>
            <a:fld id="{65C61107-C9B8-45B5-BD23-C8A00455B7E2}" type="slidenum">
              <a:rPr lang="zh-CN" altLang="en-US" smtClean="0"/>
              <a:pPr/>
              <a:t>11</a:t>
            </a:fld>
            <a:endParaRPr lang="zh-CN" altLang="en-US" dirty="0"/>
          </a:p>
        </p:txBody>
      </p:sp>
    </p:spTree>
  </p:cSld>
  <p:clrMapOvr>
    <a:masterClrMapping/>
  </p:clrMapOvr>
  <p:transition>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zh-CN" altLang="en-US" dirty="0" smtClean="0"/>
              <a:t>系统层</a:t>
            </a:r>
          </a:p>
        </p:txBody>
      </p:sp>
      <p:sp>
        <p:nvSpPr>
          <p:cNvPr id="17412" name="Rectangle 3"/>
          <p:cNvSpPr>
            <a:spLocks noGrp="1" noChangeArrowheads="1"/>
          </p:cNvSpPr>
          <p:nvPr>
            <p:ph idx="1"/>
          </p:nvPr>
        </p:nvSpPr>
        <p:spPr/>
        <p:txBody>
          <a:bodyPr/>
          <a:lstStyle/>
          <a:p>
            <a:r>
              <a:rPr lang="zh-CN" altLang="en-US" dirty="0" smtClean="0"/>
              <a:t>系统层提供对操作系统和非面向对象资源的访问。 </a:t>
            </a:r>
          </a:p>
          <a:p>
            <a:r>
              <a:rPr lang="zh-CN" altLang="en-US" dirty="0" smtClean="0"/>
              <a:t>系统类将操作系统提供的系统调用封装起来，生成系统访问类，例如</a:t>
            </a:r>
            <a:r>
              <a:rPr lang="en-US" altLang="zh-CN" dirty="0" smtClean="0"/>
              <a:t>Java</a:t>
            </a:r>
            <a:r>
              <a:rPr lang="zh-CN" altLang="en-US" dirty="0" smtClean="0"/>
              <a:t>语言中的文件流类库。上层业务逻辑直接访问系统类。而不直接访问系统调用。</a:t>
            </a:r>
          </a:p>
          <a:p>
            <a:r>
              <a:rPr lang="zh-CN" altLang="en-US" dirty="0" smtClean="0"/>
              <a:t>这样当程序需要在不同操作系统平台上进行移植时，只需要修改少数系统类就可以。</a:t>
            </a:r>
          </a:p>
        </p:txBody>
      </p:sp>
      <p:sp>
        <p:nvSpPr>
          <p:cNvPr id="8" name="页脚占位符 7"/>
          <p:cNvSpPr>
            <a:spLocks noGrp="1"/>
          </p:cNvSpPr>
          <p:nvPr>
            <p:ph type="ftr" sz="quarter" idx="4294967295"/>
          </p:nvPr>
        </p:nvSpPr>
        <p:spPr>
          <a:xfrm>
            <a:off x="4129087" y="6356351"/>
            <a:ext cx="4114800" cy="365125"/>
          </a:xfrm>
        </p:spPr>
        <p:txBody>
          <a:bodyPr/>
          <a:lstStyle/>
          <a:p>
            <a:pPr>
              <a:defRPr/>
            </a:pPr>
            <a:r>
              <a:rPr lang="en-GB" altLang="en-US" smtClean="0"/>
              <a:t>© 2014-2018 BUPT TSEG </a:t>
            </a:r>
            <a:endParaRPr lang="zh-CN" altLang="en-US" dirty="0"/>
          </a:p>
        </p:txBody>
      </p:sp>
      <p:sp>
        <p:nvSpPr>
          <p:cNvPr id="9" name="灯片编号占位符 8"/>
          <p:cNvSpPr>
            <a:spLocks noGrp="1"/>
          </p:cNvSpPr>
          <p:nvPr>
            <p:ph type="sldNum" sz="quarter" idx="4294967295"/>
          </p:nvPr>
        </p:nvSpPr>
        <p:spPr>
          <a:xfrm>
            <a:off x="8610600" y="6356352"/>
            <a:ext cx="2743200" cy="365125"/>
          </a:xfrm>
        </p:spPr>
        <p:txBody>
          <a:bodyPr/>
          <a:lstStyle/>
          <a:p>
            <a:fld id="{65C61107-C9B8-45B5-BD23-C8A00455B7E2}" type="slidenum">
              <a:rPr lang="zh-CN" altLang="en-US" smtClean="0"/>
              <a:pPr/>
              <a:t>12</a:t>
            </a:fld>
            <a:endParaRPr lang="zh-CN" altLang="en-US" dirty="0"/>
          </a:p>
        </p:txBody>
      </p:sp>
    </p:spTree>
  </p:cSld>
  <p:clrMapOvr>
    <a:masterClrMapping/>
  </p:clrMapOvr>
  <p:transition>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zh-CN" altLang="en-US" dirty="0" smtClean="0"/>
              <a:t>设计用例实现方案</a:t>
            </a:r>
          </a:p>
        </p:txBody>
      </p:sp>
      <p:sp>
        <p:nvSpPr>
          <p:cNvPr id="34820" name="Rectangle 3"/>
          <p:cNvSpPr>
            <a:spLocks noGrp="1" noChangeArrowheads="1"/>
          </p:cNvSpPr>
          <p:nvPr>
            <p:ph idx="1"/>
          </p:nvPr>
        </p:nvSpPr>
        <p:spPr>
          <a:xfrm>
            <a:off x="334900" y="1196752"/>
            <a:ext cx="11593284" cy="4980840"/>
          </a:xfrm>
        </p:spPr>
        <p:txBody>
          <a:bodyPr/>
          <a:lstStyle/>
          <a:p>
            <a:r>
              <a:rPr lang="zh-CN" altLang="en-US" dirty="0" smtClean="0"/>
              <a:t>面向对象的设计过程也可称为</a:t>
            </a:r>
            <a:r>
              <a:rPr lang="zh-CN" altLang="en-US" dirty="0" smtClean="0">
                <a:solidFill>
                  <a:srgbClr val="FF0000"/>
                </a:solidFill>
              </a:rPr>
              <a:t>用例实现</a:t>
            </a:r>
            <a:r>
              <a:rPr lang="zh-CN" altLang="en-US" dirty="0" smtClean="0"/>
              <a:t>的设计</a:t>
            </a:r>
            <a:endParaRPr lang="en-US" altLang="zh-CN" dirty="0" smtClean="0"/>
          </a:p>
          <a:p>
            <a:r>
              <a:rPr lang="zh-CN" altLang="en-US" dirty="0" smtClean="0"/>
              <a:t>用例实现：在设计模型中描述分层结构中相互协作的软件对象如何实现用例的各个特定场景，包括所有的成功和失败场景。</a:t>
            </a:r>
            <a:endParaRPr lang="en-US" altLang="zh-CN" dirty="0" smtClean="0"/>
          </a:p>
          <a:p>
            <a:r>
              <a:rPr lang="zh-CN" altLang="en-US" dirty="0"/>
              <a:t>用例</a:t>
            </a:r>
            <a:r>
              <a:rPr lang="zh-CN" altLang="en-US" dirty="0" smtClean="0"/>
              <a:t>实现的设计方案：根据选择的分层结构，结合需求分析的结果找到各层次对应的软件对象，并给出这些对象的交互场景以实现用例的要求。</a:t>
            </a:r>
            <a:endParaRPr lang="en-US" altLang="zh-CN" dirty="0" smtClean="0"/>
          </a:p>
          <a:p>
            <a:pPr lvl="1"/>
            <a:r>
              <a:rPr lang="zh-CN" altLang="en-US" dirty="0" smtClean="0">
                <a:solidFill>
                  <a:srgbClr val="FF0000"/>
                </a:solidFill>
              </a:rPr>
              <a:t>使用</a:t>
            </a:r>
            <a:r>
              <a:rPr lang="en-US" altLang="zh-CN" dirty="0" smtClean="0">
                <a:solidFill>
                  <a:srgbClr val="FF0000"/>
                </a:solidFill>
              </a:rPr>
              <a:t>UML </a:t>
            </a:r>
            <a:r>
              <a:rPr lang="zh-CN" altLang="en-US" dirty="0" smtClean="0">
                <a:solidFill>
                  <a:srgbClr val="FF0000"/>
                </a:solidFill>
              </a:rPr>
              <a:t>的</a:t>
            </a:r>
            <a:r>
              <a:rPr lang="en-US" altLang="zh-CN" dirty="0" smtClean="0">
                <a:solidFill>
                  <a:srgbClr val="FF0000"/>
                </a:solidFill>
              </a:rPr>
              <a:t>sequence/collaboration diagram </a:t>
            </a:r>
            <a:r>
              <a:rPr lang="zh-CN" altLang="en-US" dirty="0" smtClean="0">
                <a:solidFill>
                  <a:srgbClr val="FF0000"/>
                </a:solidFill>
              </a:rPr>
              <a:t>进行绘制。</a:t>
            </a:r>
            <a:endParaRPr lang="en-US" altLang="zh-CN" dirty="0" smtClean="0">
              <a:solidFill>
                <a:srgbClr val="FF0000"/>
              </a:solidFill>
            </a:endParaRPr>
          </a:p>
          <a:p>
            <a:r>
              <a:rPr lang="zh-CN" altLang="en-US" dirty="0" smtClean="0"/>
              <a:t>进一步根据找到的软件对象在交互图中的接收和发送的消息，确定软件对象应该具有软件方法和属性。</a:t>
            </a:r>
            <a:endParaRPr lang="en-US" altLang="zh-CN" dirty="0" smtClean="0"/>
          </a:p>
          <a:p>
            <a:r>
              <a:rPr lang="zh-CN" altLang="en-US" dirty="0" smtClean="0"/>
              <a:t>完成从分析模型到设计模型的的转变过程。</a:t>
            </a:r>
          </a:p>
        </p:txBody>
      </p:sp>
      <p:sp>
        <p:nvSpPr>
          <p:cNvPr id="8" name="页脚占位符 7"/>
          <p:cNvSpPr>
            <a:spLocks noGrp="1"/>
          </p:cNvSpPr>
          <p:nvPr>
            <p:ph type="ftr" sz="quarter" idx="4294967295"/>
          </p:nvPr>
        </p:nvSpPr>
        <p:spPr>
          <a:xfrm>
            <a:off x="4129087" y="6356351"/>
            <a:ext cx="4114800" cy="365125"/>
          </a:xfrm>
        </p:spPr>
        <p:txBody>
          <a:bodyPr/>
          <a:lstStyle/>
          <a:p>
            <a:pPr>
              <a:defRPr/>
            </a:pPr>
            <a:r>
              <a:rPr lang="en-GB" altLang="en-US" smtClean="0"/>
              <a:t>© 2014-2018 BUPT TSEG </a:t>
            </a:r>
            <a:endParaRPr lang="zh-CN" altLang="en-US" dirty="0"/>
          </a:p>
        </p:txBody>
      </p:sp>
      <p:sp>
        <p:nvSpPr>
          <p:cNvPr id="9" name="灯片编号占位符 8"/>
          <p:cNvSpPr>
            <a:spLocks noGrp="1"/>
          </p:cNvSpPr>
          <p:nvPr>
            <p:ph type="sldNum" sz="quarter" idx="4294967295"/>
          </p:nvPr>
        </p:nvSpPr>
        <p:spPr>
          <a:xfrm>
            <a:off x="8610600" y="6356352"/>
            <a:ext cx="2743200" cy="365125"/>
          </a:xfrm>
        </p:spPr>
        <p:txBody>
          <a:bodyPr/>
          <a:lstStyle/>
          <a:p>
            <a:fld id="{65C61107-C9B8-45B5-BD23-C8A00455B7E2}" type="slidenum">
              <a:rPr lang="zh-CN" altLang="en-US" smtClean="0"/>
              <a:pPr/>
              <a:t>13</a:t>
            </a:fld>
            <a:endParaRPr lang="zh-CN" altLang="en-US" dirty="0"/>
          </a:p>
        </p:txBody>
      </p:sp>
    </p:spTree>
  </p:cSld>
  <p:clrMapOvr>
    <a:masterClrMapping/>
  </p:clrMapOvr>
  <p:transition>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zh-CN" altLang="en-US" dirty="0" smtClean="0"/>
              <a:t>类职责分配</a:t>
            </a:r>
            <a:r>
              <a:rPr lang="en-US" altLang="zh-CN" dirty="0" smtClean="0"/>
              <a:t>(Grasp)</a:t>
            </a:r>
            <a:r>
              <a:rPr lang="zh-CN" altLang="en-US" dirty="0" smtClean="0"/>
              <a:t>模式</a:t>
            </a:r>
          </a:p>
        </p:txBody>
      </p:sp>
      <p:sp>
        <p:nvSpPr>
          <p:cNvPr id="36868" name="Rectangle 3"/>
          <p:cNvSpPr>
            <a:spLocks noGrp="1" noChangeArrowheads="1"/>
          </p:cNvSpPr>
          <p:nvPr>
            <p:ph idx="1"/>
          </p:nvPr>
        </p:nvSpPr>
        <p:spPr/>
        <p:txBody>
          <a:bodyPr/>
          <a:lstStyle/>
          <a:p>
            <a:r>
              <a:rPr lang="zh-CN" altLang="en-US" sz="2800" dirty="0"/>
              <a:t>设计类的来源有两部分。</a:t>
            </a:r>
          </a:p>
          <a:p>
            <a:pPr lvl="1"/>
            <a:r>
              <a:rPr lang="zh-CN" altLang="en-US" sz="2400" dirty="0" smtClean="0"/>
              <a:t>核心逻辑由</a:t>
            </a:r>
            <a:r>
              <a:rPr lang="zh-CN" altLang="en-US" sz="2400" dirty="0"/>
              <a:t>领域模型中的概念类转换而来</a:t>
            </a:r>
          </a:p>
          <a:p>
            <a:pPr lvl="1"/>
            <a:r>
              <a:rPr lang="zh-CN" altLang="en-US" sz="2400" dirty="0"/>
              <a:t>另一部分则是为实现而新增的一些类，如负责对象持久化的类、负责通信的类。 </a:t>
            </a:r>
          </a:p>
          <a:p>
            <a:r>
              <a:rPr lang="zh-CN" altLang="en-US" sz="2800" dirty="0"/>
              <a:t>每一个设计</a:t>
            </a:r>
            <a:r>
              <a:rPr lang="zh-CN" altLang="en-US" sz="2800" dirty="0" smtClean="0"/>
              <a:t>类都有明确</a:t>
            </a:r>
            <a:r>
              <a:rPr lang="zh-CN" altLang="en-US" sz="2800" dirty="0"/>
              <a:t>的</a:t>
            </a:r>
            <a:r>
              <a:rPr lang="zh-CN" altLang="en-US" sz="2800" dirty="0" smtClean="0"/>
              <a:t>职责</a:t>
            </a:r>
            <a:r>
              <a:rPr lang="zh-CN" altLang="en-US" sz="2800" dirty="0"/>
              <a:t>，</a:t>
            </a:r>
            <a:r>
              <a:rPr lang="zh-CN" altLang="en-US" sz="2800" dirty="0" smtClean="0"/>
              <a:t>分为</a:t>
            </a:r>
            <a:r>
              <a:rPr lang="zh-CN" altLang="en-US" sz="2800" dirty="0"/>
              <a:t>两种类型：</a:t>
            </a:r>
          </a:p>
          <a:p>
            <a:pPr lvl="1"/>
            <a:r>
              <a:rPr lang="zh-CN" altLang="en-US" sz="2000" dirty="0"/>
              <a:t>了解型（</a:t>
            </a:r>
            <a:r>
              <a:rPr lang="en-US" altLang="zh-CN" sz="2000" dirty="0"/>
              <a:t>knowing</a:t>
            </a:r>
            <a:r>
              <a:rPr lang="zh-CN" altLang="en-US" sz="2000" dirty="0"/>
              <a:t>）</a:t>
            </a:r>
            <a:r>
              <a:rPr lang="zh-CN" altLang="en-US" sz="2000" dirty="0" smtClean="0"/>
              <a:t>职责（自己干自己的事）细分</a:t>
            </a:r>
            <a:r>
              <a:rPr lang="zh-CN" altLang="en-US" sz="2000" dirty="0"/>
              <a:t>为三类：对象要了解自己私有的封装数据；了解相关联的对象；了解能够派生或者计算的事物。</a:t>
            </a:r>
          </a:p>
          <a:p>
            <a:pPr lvl="1"/>
            <a:r>
              <a:rPr lang="zh-CN" altLang="en-US" sz="2000" dirty="0"/>
              <a:t>行为型（</a:t>
            </a:r>
            <a:r>
              <a:rPr lang="en-US" altLang="zh-CN" sz="2000" dirty="0"/>
              <a:t>doing</a:t>
            </a:r>
            <a:r>
              <a:rPr lang="zh-CN" altLang="en-US" sz="2000" dirty="0"/>
              <a:t>）</a:t>
            </a:r>
            <a:r>
              <a:rPr lang="zh-CN" altLang="en-US" sz="2000" dirty="0" smtClean="0"/>
              <a:t>职责（自己干自己能干的事）。</a:t>
            </a:r>
            <a:r>
              <a:rPr lang="zh-CN" altLang="en-US" sz="2000" dirty="0"/>
              <a:t>细分为三类：对象自身要能执行一些行为，如创建一个对象或者进行计算；对象要能启动其他对象中的动作；对象要能控制或协调其他对象中的活动</a:t>
            </a:r>
            <a:r>
              <a:rPr lang="zh-CN" altLang="en-US" sz="2000" dirty="0" smtClean="0"/>
              <a:t>。</a:t>
            </a:r>
            <a:endParaRPr lang="en-US" altLang="zh-CN" sz="2000" dirty="0" smtClean="0"/>
          </a:p>
          <a:p>
            <a:pPr lvl="1"/>
            <a:r>
              <a:rPr lang="zh-CN" altLang="en-US" sz="2000" dirty="0" smtClean="0"/>
              <a:t>职责的内聚（自己只干自己的事）：目的是提高内聚降低耦合，减少不必要的关联关系</a:t>
            </a:r>
            <a:endParaRPr lang="zh-CN" altLang="en-US" sz="2000" dirty="0"/>
          </a:p>
        </p:txBody>
      </p:sp>
      <p:sp>
        <p:nvSpPr>
          <p:cNvPr id="8" name="页脚占位符 7"/>
          <p:cNvSpPr>
            <a:spLocks noGrp="1"/>
          </p:cNvSpPr>
          <p:nvPr>
            <p:ph type="ftr" sz="quarter" idx="4294967295"/>
          </p:nvPr>
        </p:nvSpPr>
        <p:spPr>
          <a:xfrm>
            <a:off x="4129087" y="6356351"/>
            <a:ext cx="4114800" cy="365125"/>
          </a:xfrm>
        </p:spPr>
        <p:txBody>
          <a:bodyPr/>
          <a:lstStyle/>
          <a:p>
            <a:pPr>
              <a:defRPr/>
            </a:pPr>
            <a:r>
              <a:rPr lang="en-GB" altLang="en-US" smtClean="0"/>
              <a:t>© 2014-2018 BUPT TSEG </a:t>
            </a:r>
            <a:endParaRPr lang="zh-CN" altLang="en-US" dirty="0"/>
          </a:p>
        </p:txBody>
      </p:sp>
      <p:sp>
        <p:nvSpPr>
          <p:cNvPr id="9" name="灯片编号占位符 8"/>
          <p:cNvSpPr>
            <a:spLocks noGrp="1"/>
          </p:cNvSpPr>
          <p:nvPr>
            <p:ph type="sldNum" sz="quarter" idx="4294967295"/>
          </p:nvPr>
        </p:nvSpPr>
        <p:spPr>
          <a:xfrm>
            <a:off x="8610600" y="6356352"/>
            <a:ext cx="2743200" cy="365125"/>
          </a:xfrm>
        </p:spPr>
        <p:txBody>
          <a:bodyPr/>
          <a:lstStyle/>
          <a:p>
            <a:fld id="{65C61107-C9B8-45B5-BD23-C8A00455B7E2}" type="slidenum">
              <a:rPr lang="zh-CN" altLang="en-US" smtClean="0"/>
              <a:pPr/>
              <a:t>14</a:t>
            </a:fld>
            <a:endParaRPr lang="zh-CN" altLang="en-US" dirty="0"/>
          </a:p>
        </p:txBody>
      </p:sp>
    </p:spTree>
  </p:cSld>
  <p:clrMapOvr>
    <a:masterClrMapping/>
  </p:clrMapOvr>
  <p:transition>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zh-CN" altLang="en-US" smtClean="0"/>
              <a:t>面向对象的设计模式</a:t>
            </a:r>
          </a:p>
        </p:txBody>
      </p:sp>
      <p:sp>
        <p:nvSpPr>
          <p:cNvPr id="37892" name="Rectangle 3"/>
          <p:cNvSpPr>
            <a:spLocks noGrp="1" noChangeArrowheads="1"/>
          </p:cNvSpPr>
          <p:nvPr>
            <p:ph idx="1"/>
          </p:nvPr>
        </p:nvSpPr>
        <p:spPr/>
        <p:txBody>
          <a:bodyPr>
            <a:normAutofit/>
          </a:bodyPr>
          <a:lstStyle/>
          <a:p>
            <a:r>
              <a:rPr lang="zh-CN" altLang="en-US" dirty="0">
                <a:solidFill>
                  <a:srgbClr val="FF0000"/>
                </a:solidFill>
              </a:rPr>
              <a:t>对象的职责通过调用对象的方法来实现</a:t>
            </a:r>
            <a:r>
              <a:rPr lang="zh-CN" altLang="en-US" dirty="0"/>
              <a:t>。将职责分配给一个对象还是多个对象，是分配给一个方法还是多个方法要受到职责粒度的影响。 </a:t>
            </a:r>
          </a:p>
          <a:p>
            <a:r>
              <a:rPr lang="zh-CN" altLang="en-US" dirty="0">
                <a:solidFill>
                  <a:srgbClr val="FF0000"/>
                </a:solidFill>
              </a:rPr>
              <a:t>面向对象设计最关键的活动是正确地给对象分配</a:t>
            </a:r>
            <a:r>
              <a:rPr lang="zh-CN" altLang="en-US" dirty="0" smtClean="0">
                <a:solidFill>
                  <a:srgbClr val="FF0000"/>
                </a:solidFill>
              </a:rPr>
              <a:t>职责</a:t>
            </a:r>
            <a:r>
              <a:rPr lang="zh-CN" altLang="en-US" dirty="0"/>
              <a:t>。</a:t>
            </a:r>
            <a:r>
              <a:rPr lang="zh-CN" altLang="en-US" dirty="0" smtClean="0"/>
              <a:t> </a:t>
            </a:r>
            <a:endParaRPr lang="zh-CN" altLang="en-US" dirty="0"/>
          </a:p>
          <a:p>
            <a:r>
              <a:rPr lang="zh-CN" altLang="en-US" dirty="0"/>
              <a:t>模式是面向对象软件的设计经验，是可重用的设计思想，它描述了在特定环境中反复出现的一类设计问题，并提供经过实践检验的解决这类问题的通用模式。</a:t>
            </a:r>
          </a:p>
          <a:p>
            <a:r>
              <a:rPr lang="zh-CN" altLang="en-US" dirty="0">
                <a:solidFill>
                  <a:srgbClr val="FF0000"/>
                </a:solidFill>
              </a:rPr>
              <a:t>模式定义了一组相互协作的类，包括类的职责和类之间的交互方式</a:t>
            </a:r>
            <a:r>
              <a:rPr lang="zh-CN" altLang="en-US" dirty="0"/>
              <a:t>。 </a:t>
            </a:r>
          </a:p>
        </p:txBody>
      </p:sp>
      <p:sp>
        <p:nvSpPr>
          <p:cNvPr id="8" name="页脚占位符 7"/>
          <p:cNvSpPr>
            <a:spLocks noGrp="1"/>
          </p:cNvSpPr>
          <p:nvPr>
            <p:ph type="ftr" sz="quarter" idx="4294967295"/>
          </p:nvPr>
        </p:nvSpPr>
        <p:spPr>
          <a:xfrm>
            <a:off x="4129087" y="6356351"/>
            <a:ext cx="4114800" cy="365125"/>
          </a:xfrm>
        </p:spPr>
        <p:txBody>
          <a:bodyPr/>
          <a:lstStyle/>
          <a:p>
            <a:pPr>
              <a:defRPr/>
            </a:pPr>
            <a:r>
              <a:rPr lang="en-GB" altLang="en-US" smtClean="0"/>
              <a:t>© 2014-2018 BUPT TSEG </a:t>
            </a:r>
            <a:endParaRPr lang="zh-CN" altLang="en-US" dirty="0"/>
          </a:p>
        </p:txBody>
      </p:sp>
      <p:sp>
        <p:nvSpPr>
          <p:cNvPr id="9" name="灯片编号占位符 8"/>
          <p:cNvSpPr>
            <a:spLocks noGrp="1"/>
          </p:cNvSpPr>
          <p:nvPr>
            <p:ph type="sldNum" sz="quarter" idx="4294967295"/>
          </p:nvPr>
        </p:nvSpPr>
        <p:spPr>
          <a:xfrm>
            <a:off x="8610600" y="6356352"/>
            <a:ext cx="2743200" cy="365125"/>
          </a:xfrm>
        </p:spPr>
        <p:txBody>
          <a:bodyPr/>
          <a:lstStyle/>
          <a:p>
            <a:fld id="{65C61107-C9B8-45B5-BD23-C8A00455B7E2}" type="slidenum">
              <a:rPr lang="zh-CN" altLang="en-US" smtClean="0"/>
              <a:pPr/>
              <a:t>15</a:t>
            </a:fld>
            <a:endParaRPr lang="zh-CN" altLang="en-US" dirty="0"/>
          </a:p>
        </p:txBody>
      </p:sp>
    </p:spTree>
  </p:cSld>
  <p:clrMapOvr>
    <a:masterClrMapping/>
  </p:clrMapOvr>
  <p:transition>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zh-CN" altLang="en-US" smtClean="0"/>
              <a:t>模式的组成</a:t>
            </a:r>
          </a:p>
        </p:txBody>
      </p:sp>
      <p:sp>
        <p:nvSpPr>
          <p:cNvPr id="38916" name="Rectangle 3"/>
          <p:cNvSpPr>
            <a:spLocks noGrp="1" noChangeArrowheads="1"/>
          </p:cNvSpPr>
          <p:nvPr>
            <p:ph idx="1"/>
          </p:nvPr>
        </p:nvSpPr>
        <p:spPr/>
        <p:txBody>
          <a:bodyPr/>
          <a:lstStyle/>
          <a:p>
            <a:r>
              <a:rPr lang="zh-CN" altLang="en-US" dirty="0" smtClean="0"/>
              <a:t>模式名称：一个助记名，用一两个词描述模式的问题、解决方案和效果；</a:t>
            </a:r>
          </a:p>
          <a:p>
            <a:r>
              <a:rPr lang="zh-CN" altLang="en-US" dirty="0" smtClean="0"/>
              <a:t>问题：描述了何时使用模式。或者说模式的使用问题域；</a:t>
            </a:r>
          </a:p>
          <a:p>
            <a:r>
              <a:rPr lang="zh-CN" altLang="en-US" dirty="0" smtClean="0"/>
              <a:t>解决方案：描述了设计的组成部分、组成部分之间的相互关系及各自的职责和协作方式；</a:t>
            </a:r>
          </a:p>
          <a:p>
            <a:r>
              <a:rPr lang="zh-CN" altLang="en-US" dirty="0" smtClean="0"/>
              <a:t>效果：描述了模式应用的效果和使用模式应权衡的问题。</a:t>
            </a:r>
          </a:p>
        </p:txBody>
      </p:sp>
      <p:sp>
        <p:nvSpPr>
          <p:cNvPr id="8" name="页脚占位符 7"/>
          <p:cNvSpPr>
            <a:spLocks noGrp="1"/>
          </p:cNvSpPr>
          <p:nvPr>
            <p:ph type="ftr" sz="quarter" idx="4294967295"/>
          </p:nvPr>
        </p:nvSpPr>
        <p:spPr>
          <a:xfrm>
            <a:off x="4129087" y="6356351"/>
            <a:ext cx="4114800" cy="365125"/>
          </a:xfrm>
        </p:spPr>
        <p:txBody>
          <a:bodyPr/>
          <a:lstStyle/>
          <a:p>
            <a:pPr>
              <a:defRPr/>
            </a:pPr>
            <a:r>
              <a:rPr lang="en-GB" altLang="en-US" smtClean="0"/>
              <a:t>© 2014-2018 BUPT TSEG </a:t>
            </a:r>
            <a:endParaRPr lang="zh-CN" altLang="en-US" dirty="0"/>
          </a:p>
        </p:txBody>
      </p:sp>
      <p:sp>
        <p:nvSpPr>
          <p:cNvPr id="9" name="灯片编号占位符 8"/>
          <p:cNvSpPr>
            <a:spLocks noGrp="1"/>
          </p:cNvSpPr>
          <p:nvPr>
            <p:ph type="sldNum" sz="quarter" idx="4294967295"/>
          </p:nvPr>
        </p:nvSpPr>
        <p:spPr>
          <a:xfrm>
            <a:off x="8610600" y="6356352"/>
            <a:ext cx="2743200" cy="365125"/>
          </a:xfrm>
        </p:spPr>
        <p:txBody>
          <a:bodyPr/>
          <a:lstStyle/>
          <a:p>
            <a:fld id="{65C61107-C9B8-45B5-BD23-C8A00455B7E2}" type="slidenum">
              <a:rPr lang="zh-CN" altLang="en-US" smtClean="0"/>
              <a:pPr/>
              <a:t>16</a:t>
            </a:fld>
            <a:endParaRPr lang="zh-CN" altLang="en-US" dirty="0"/>
          </a:p>
        </p:txBody>
      </p:sp>
    </p:spTree>
  </p:cSld>
  <p:clrMapOvr>
    <a:masterClrMapping/>
  </p:clrMapOvr>
  <p:transition>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zh-CN" altLang="en-US" dirty="0" smtClean="0"/>
              <a:t>控制器</a:t>
            </a:r>
            <a:r>
              <a:rPr lang="en-US" altLang="zh-CN" dirty="0" smtClean="0"/>
              <a:t>(</a:t>
            </a:r>
            <a:r>
              <a:rPr lang="en-US" altLang="zh-CN" sz="2800" dirty="0" smtClean="0"/>
              <a:t>Controller</a:t>
            </a:r>
            <a:r>
              <a:rPr lang="en-US" altLang="zh-CN" dirty="0" smtClean="0"/>
              <a:t>)</a:t>
            </a:r>
            <a:r>
              <a:rPr lang="zh-CN" altLang="en-US" dirty="0" smtClean="0"/>
              <a:t>模式 </a:t>
            </a:r>
          </a:p>
        </p:txBody>
      </p:sp>
      <p:sp>
        <p:nvSpPr>
          <p:cNvPr id="47108" name="Rectangle 3"/>
          <p:cNvSpPr>
            <a:spLocks noGrp="1" noChangeArrowheads="1"/>
          </p:cNvSpPr>
          <p:nvPr>
            <p:ph idx="1"/>
          </p:nvPr>
        </p:nvSpPr>
        <p:spPr/>
        <p:txBody>
          <a:bodyPr>
            <a:normAutofit/>
          </a:bodyPr>
          <a:lstStyle/>
          <a:p>
            <a:r>
              <a:rPr lang="zh-CN" altLang="en-US" dirty="0" smtClean="0"/>
              <a:t>问题来源：第一个接收系统事件的软件对象是什么？哪个软件对象负责接收和处理一个系统输入事件？</a:t>
            </a:r>
            <a:endParaRPr lang="en-US" altLang="zh-CN" dirty="0" smtClean="0"/>
          </a:p>
          <a:p>
            <a:r>
              <a:rPr lang="zh-CN" altLang="en-US" dirty="0"/>
              <a:t>解决</a:t>
            </a:r>
            <a:r>
              <a:rPr lang="zh-CN" altLang="en-US" dirty="0" smtClean="0"/>
              <a:t>方案：把接收和处理系统事件的职责分配给位于控制器层的对象</a:t>
            </a:r>
            <a:endParaRPr lang="zh-CN" altLang="en-US" dirty="0"/>
          </a:p>
          <a:p>
            <a:pPr lvl="1"/>
            <a:r>
              <a:rPr lang="zh-CN" altLang="en-US" sz="2000" dirty="0" smtClean="0"/>
              <a:t>它</a:t>
            </a:r>
            <a:r>
              <a:rPr lang="zh-CN" altLang="en-US" sz="2000" dirty="0"/>
              <a:t>代表整个</a:t>
            </a:r>
            <a:r>
              <a:rPr lang="zh-CN" altLang="en-US" sz="2000" dirty="0" smtClean="0"/>
              <a:t>系统（系统简单且不复杂），</a:t>
            </a:r>
            <a:r>
              <a:rPr lang="zh-CN" altLang="en-US" sz="2000" dirty="0"/>
              <a:t>称为外观（</a:t>
            </a:r>
            <a:r>
              <a:rPr lang="en-US" altLang="zh-CN" sz="2000" dirty="0"/>
              <a:t>facade</a:t>
            </a:r>
            <a:r>
              <a:rPr lang="zh-CN" altLang="en-US" sz="2000" dirty="0"/>
              <a:t>）控制器；</a:t>
            </a:r>
          </a:p>
          <a:p>
            <a:pPr lvl="1"/>
            <a:r>
              <a:rPr lang="zh-CN" altLang="en-US" sz="2000" dirty="0"/>
              <a:t>它代表一个发生系统事件的用例场景，这个类通常命名为“</a:t>
            </a:r>
            <a:r>
              <a:rPr lang="en-US" altLang="zh-CN" sz="2000" dirty="0"/>
              <a:t>&lt;</a:t>
            </a:r>
            <a:r>
              <a:rPr lang="zh-CN" altLang="en-US" sz="2000" dirty="0"/>
              <a:t>用例名</a:t>
            </a:r>
            <a:r>
              <a:rPr lang="en-US" altLang="zh-CN" sz="2000" dirty="0"/>
              <a:t>&gt;</a:t>
            </a:r>
            <a:r>
              <a:rPr lang="zh-CN" altLang="en-US" sz="2000" dirty="0"/>
              <a:t>控制器”，称为用例控制器或者会话控制器。</a:t>
            </a:r>
          </a:p>
          <a:p>
            <a:pPr lvl="1"/>
            <a:r>
              <a:rPr lang="zh-CN" altLang="en-US" sz="2000" dirty="0"/>
              <a:t>在相同的用例场景中使用同一个控制器类处理所有的系统事件；</a:t>
            </a:r>
          </a:p>
          <a:p>
            <a:pPr lvl="1"/>
            <a:r>
              <a:rPr lang="zh-CN" altLang="en-US" sz="2000" dirty="0"/>
              <a:t>一次会话是与一个参与者进行交谈的一个实例。 </a:t>
            </a:r>
          </a:p>
        </p:txBody>
      </p:sp>
      <p:sp>
        <p:nvSpPr>
          <p:cNvPr id="8" name="页脚占位符 7"/>
          <p:cNvSpPr>
            <a:spLocks noGrp="1"/>
          </p:cNvSpPr>
          <p:nvPr>
            <p:ph type="ftr" sz="quarter" idx="4294967295"/>
          </p:nvPr>
        </p:nvSpPr>
        <p:spPr>
          <a:xfrm>
            <a:off x="4129087" y="6356351"/>
            <a:ext cx="4114800" cy="365125"/>
          </a:xfrm>
        </p:spPr>
        <p:txBody>
          <a:bodyPr/>
          <a:lstStyle/>
          <a:p>
            <a:pPr>
              <a:defRPr/>
            </a:pPr>
            <a:r>
              <a:rPr lang="en-GB" altLang="en-US" smtClean="0"/>
              <a:t>© 2014-2018 BUPT TSEG </a:t>
            </a:r>
            <a:endParaRPr lang="zh-CN" altLang="en-US" dirty="0"/>
          </a:p>
        </p:txBody>
      </p:sp>
      <p:sp>
        <p:nvSpPr>
          <p:cNvPr id="9" name="灯片编号占位符 8"/>
          <p:cNvSpPr>
            <a:spLocks noGrp="1"/>
          </p:cNvSpPr>
          <p:nvPr>
            <p:ph type="sldNum" sz="quarter" idx="4294967295"/>
          </p:nvPr>
        </p:nvSpPr>
        <p:spPr>
          <a:xfrm>
            <a:off x="8610600" y="6356352"/>
            <a:ext cx="2743200" cy="365125"/>
          </a:xfrm>
        </p:spPr>
        <p:txBody>
          <a:bodyPr/>
          <a:lstStyle/>
          <a:p>
            <a:fld id="{65C61107-C9B8-45B5-BD23-C8A00455B7E2}" type="slidenum">
              <a:rPr lang="zh-CN" altLang="en-US" smtClean="0"/>
              <a:pPr/>
              <a:t>17</a:t>
            </a:fld>
            <a:endParaRPr lang="zh-CN" altLang="en-US" dirty="0"/>
          </a:p>
        </p:txBody>
      </p:sp>
    </p:spTree>
  </p:cSld>
  <p:clrMapOvr>
    <a:masterClrMapping/>
  </p:clrMapOvr>
  <p:transition>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zh-CN" altLang="en-US" smtClean="0"/>
              <a:t>使用控制器的指导原则 </a:t>
            </a:r>
          </a:p>
        </p:txBody>
      </p:sp>
      <p:sp>
        <p:nvSpPr>
          <p:cNvPr id="48132" name="Rectangle 3"/>
          <p:cNvSpPr>
            <a:spLocks noGrp="1" noChangeArrowheads="1"/>
          </p:cNvSpPr>
          <p:nvPr>
            <p:ph idx="1"/>
          </p:nvPr>
        </p:nvSpPr>
        <p:spPr/>
        <p:txBody>
          <a:bodyPr>
            <a:normAutofit/>
          </a:bodyPr>
          <a:lstStyle/>
          <a:p>
            <a:r>
              <a:rPr lang="zh-CN" altLang="en-US" dirty="0" smtClean="0"/>
              <a:t>当</a:t>
            </a:r>
            <a:r>
              <a:rPr lang="zh-CN" altLang="en-US" dirty="0"/>
              <a:t>一个系统不具有“太多”的系统事件，或者用户接口不可能将事件消息重定向到其他控制器时，选择外观控制器是合适的。这时，外观控制器相当于一个应用的封面，隔离了用户接口和应用逻辑。</a:t>
            </a:r>
          </a:p>
          <a:p>
            <a:r>
              <a:rPr lang="zh-CN" altLang="en-US" dirty="0" smtClean="0"/>
              <a:t>如果</a:t>
            </a:r>
            <a:r>
              <a:rPr lang="zh-CN" altLang="en-US" dirty="0"/>
              <a:t>外观控制器由于职责过多而变得“臃肿”的时候，应该选择用例控制器</a:t>
            </a:r>
            <a:r>
              <a:rPr lang="zh-CN" altLang="en-US" dirty="0" smtClean="0"/>
              <a:t>。</a:t>
            </a:r>
            <a:endParaRPr lang="en-US" altLang="zh-CN" dirty="0" smtClean="0"/>
          </a:p>
          <a:p>
            <a:pPr lvl="1"/>
            <a:r>
              <a:rPr lang="zh-CN" altLang="en-US" dirty="0" smtClean="0"/>
              <a:t>如果</a:t>
            </a:r>
            <a:r>
              <a:rPr lang="zh-CN" altLang="en-US" dirty="0"/>
              <a:t>选择了用例控制器，那么每一个用例都有一个不同的控制类，而且只有一个，以便维护用例的状态。用例控制器可以实现有一定执行顺序的系统操作。</a:t>
            </a:r>
          </a:p>
          <a:p>
            <a:r>
              <a:rPr lang="zh-CN" altLang="en-US" dirty="0" smtClean="0">
                <a:solidFill>
                  <a:srgbClr val="FF0000"/>
                </a:solidFill>
              </a:rPr>
              <a:t>不论</a:t>
            </a:r>
            <a:r>
              <a:rPr lang="zh-CN" altLang="en-US" dirty="0">
                <a:solidFill>
                  <a:srgbClr val="FF0000"/>
                </a:solidFill>
              </a:rPr>
              <a:t>是外观控制器还是用例控制器，它们只是接收系统事件消息，并没有实现系统操作的职责，系统操作应该委托给领域对象处理。</a:t>
            </a:r>
            <a:r>
              <a:rPr lang="zh-CN" altLang="en-US" dirty="0">
                <a:solidFill>
                  <a:srgbClr val="FFFF00"/>
                </a:solidFill>
              </a:rPr>
              <a:t> </a:t>
            </a:r>
          </a:p>
        </p:txBody>
      </p:sp>
      <p:sp>
        <p:nvSpPr>
          <p:cNvPr id="8" name="页脚占位符 7"/>
          <p:cNvSpPr>
            <a:spLocks noGrp="1"/>
          </p:cNvSpPr>
          <p:nvPr>
            <p:ph type="ftr" sz="quarter" idx="4294967295"/>
          </p:nvPr>
        </p:nvSpPr>
        <p:spPr>
          <a:xfrm>
            <a:off x="4129087" y="6356351"/>
            <a:ext cx="4114800" cy="365125"/>
          </a:xfrm>
        </p:spPr>
        <p:txBody>
          <a:bodyPr/>
          <a:lstStyle/>
          <a:p>
            <a:pPr>
              <a:defRPr/>
            </a:pPr>
            <a:r>
              <a:rPr lang="en-GB" altLang="en-US" smtClean="0"/>
              <a:t>© 2014-2018 BUPT TSEG </a:t>
            </a:r>
            <a:endParaRPr lang="zh-CN" altLang="en-US" dirty="0"/>
          </a:p>
        </p:txBody>
      </p:sp>
      <p:sp>
        <p:nvSpPr>
          <p:cNvPr id="9" name="灯片编号占位符 8"/>
          <p:cNvSpPr>
            <a:spLocks noGrp="1"/>
          </p:cNvSpPr>
          <p:nvPr>
            <p:ph type="sldNum" sz="quarter" idx="4294967295"/>
          </p:nvPr>
        </p:nvSpPr>
        <p:spPr>
          <a:xfrm>
            <a:off x="8610600" y="6356352"/>
            <a:ext cx="2743200" cy="365125"/>
          </a:xfrm>
        </p:spPr>
        <p:txBody>
          <a:bodyPr/>
          <a:lstStyle/>
          <a:p>
            <a:fld id="{65C61107-C9B8-45B5-BD23-C8A00455B7E2}" type="slidenum">
              <a:rPr lang="zh-CN" altLang="en-US" smtClean="0"/>
              <a:pPr/>
              <a:t>18</a:t>
            </a:fld>
            <a:endParaRPr lang="zh-CN" altLang="en-US" dirty="0"/>
          </a:p>
        </p:txBody>
      </p:sp>
    </p:spTree>
  </p:cSld>
  <p:clrMapOvr>
    <a:masterClrMapping/>
  </p:clrMapOvr>
  <p:transition>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5" name="页脚占位符 4"/>
          <p:cNvSpPr>
            <a:spLocks noGrp="1"/>
          </p:cNvSpPr>
          <p:nvPr>
            <p:ph type="ftr" sz="quarter" idx="4294967295"/>
          </p:nvPr>
        </p:nvSpPr>
        <p:spPr>
          <a:xfrm>
            <a:off x="4129087" y="6356351"/>
            <a:ext cx="4114800" cy="365125"/>
          </a:xfrm>
        </p:spPr>
        <p:txBody>
          <a:bodyPr/>
          <a:lstStyle/>
          <a:p>
            <a:pPr>
              <a:defRPr/>
            </a:pPr>
            <a:r>
              <a:rPr lang="en-GB" altLang="en-US" smtClean="0"/>
              <a:t>© 2014-2018 BUPT TSEG </a:t>
            </a:r>
            <a:endParaRPr lang="zh-CN" altLang="en-US" dirty="0"/>
          </a:p>
        </p:txBody>
      </p:sp>
      <p:sp>
        <p:nvSpPr>
          <p:cNvPr id="6" name="灯片编号占位符 5"/>
          <p:cNvSpPr>
            <a:spLocks noGrp="1"/>
          </p:cNvSpPr>
          <p:nvPr>
            <p:ph type="sldNum" sz="quarter" idx="4294967295"/>
          </p:nvPr>
        </p:nvSpPr>
        <p:spPr>
          <a:xfrm>
            <a:off x="8610600" y="6356352"/>
            <a:ext cx="2743200" cy="365125"/>
          </a:xfrm>
        </p:spPr>
        <p:txBody>
          <a:bodyPr/>
          <a:lstStyle/>
          <a:p>
            <a:fld id="{65C61107-C9B8-45B5-BD23-C8A00455B7E2}" type="slidenum">
              <a:rPr lang="zh-CN" altLang="en-US" smtClean="0"/>
              <a:pPr/>
              <a:t>19</a:t>
            </a:fld>
            <a:endParaRPr lang="zh-CN" altLang="en-US" dirty="0"/>
          </a:p>
        </p:txBody>
      </p:sp>
      <p:pic>
        <p:nvPicPr>
          <p:cNvPr id="7" name="图片 6"/>
          <p:cNvPicPr/>
          <p:nvPr/>
        </p:nvPicPr>
        <p:blipFill>
          <a:blip r:embed="rId2"/>
          <a:stretch>
            <a:fillRect/>
          </a:stretch>
        </p:blipFill>
        <p:spPr>
          <a:xfrm>
            <a:off x="2567608" y="811919"/>
            <a:ext cx="6169099" cy="5173364"/>
          </a:xfrm>
          <a:prstGeom prst="rect">
            <a:avLst/>
          </a:prstGeom>
        </p:spPr>
      </p:pic>
    </p:spTree>
    <p:extLst>
      <p:ext uri="{BB962C8B-B14F-4D97-AF65-F5344CB8AC3E}">
        <p14:creationId xmlns:p14="http://schemas.microsoft.com/office/powerpoint/2010/main" val="674381285"/>
      </p:ext>
    </p:extLst>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zh-CN" altLang="en-US" smtClean="0"/>
              <a:t>本章内容</a:t>
            </a:r>
          </a:p>
        </p:txBody>
      </p:sp>
      <p:sp>
        <p:nvSpPr>
          <p:cNvPr id="6148" name="Rectangle 3"/>
          <p:cNvSpPr>
            <a:spLocks noGrp="1" noChangeArrowheads="1"/>
          </p:cNvSpPr>
          <p:nvPr>
            <p:ph idx="1"/>
          </p:nvPr>
        </p:nvSpPr>
        <p:spPr/>
        <p:txBody>
          <a:bodyPr/>
          <a:lstStyle/>
          <a:p>
            <a:r>
              <a:rPr lang="zh-CN" altLang="en-US" sz="2800" dirty="0" smtClean="0"/>
              <a:t>面向对象设计综述</a:t>
            </a:r>
          </a:p>
          <a:p>
            <a:r>
              <a:rPr lang="zh-CN" altLang="en-US" sz="2800" dirty="0" smtClean="0"/>
              <a:t>模型的层次化</a:t>
            </a:r>
          </a:p>
          <a:p>
            <a:r>
              <a:rPr lang="zh-CN" altLang="en-US" sz="2800" dirty="0" smtClean="0"/>
              <a:t>面向对象设计原则</a:t>
            </a:r>
          </a:p>
          <a:p>
            <a:r>
              <a:rPr lang="zh-CN" altLang="en-US" sz="2800" dirty="0" smtClean="0"/>
              <a:t>设计用例实现方案</a:t>
            </a:r>
          </a:p>
          <a:p>
            <a:endParaRPr lang="en-US" altLang="zh-CN" dirty="0" smtClean="0"/>
          </a:p>
        </p:txBody>
      </p:sp>
    </p:spTree>
  </p:cSld>
  <p:clrMapOvr>
    <a:masterClrMapping/>
  </p:clrMapOvr>
  <p:transition>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zh-CN" altLang="en-US" dirty="0" smtClean="0"/>
              <a:t>创建者</a:t>
            </a:r>
            <a:r>
              <a:rPr lang="en-US" altLang="zh-CN" dirty="0" smtClean="0"/>
              <a:t>(</a:t>
            </a:r>
            <a:r>
              <a:rPr lang="en-US" altLang="zh-CN" sz="2800" dirty="0" smtClean="0"/>
              <a:t>Creator</a:t>
            </a:r>
            <a:r>
              <a:rPr lang="en-US" altLang="zh-CN" dirty="0" smtClean="0"/>
              <a:t>)</a:t>
            </a:r>
            <a:r>
              <a:rPr lang="zh-CN" altLang="en-US" dirty="0" smtClean="0"/>
              <a:t>模式 </a:t>
            </a:r>
          </a:p>
        </p:txBody>
      </p:sp>
      <p:sp>
        <p:nvSpPr>
          <p:cNvPr id="45060" name="Rectangle 3"/>
          <p:cNvSpPr>
            <a:spLocks noGrp="1" noChangeArrowheads="1"/>
          </p:cNvSpPr>
          <p:nvPr>
            <p:ph idx="1"/>
          </p:nvPr>
        </p:nvSpPr>
        <p:spPr/>
        <p:txBody>
          <a:bodyPr/>
          <a:lstStyle/>
          <a:p>
            <a:pPr>
              <a:lnSpc>
                <a:spcPct val="80000"/>
              </a:lnSpc>
            </a:pPr>
            <a:r>
              <a:rPr lang="zh-CN" altLang="en-US" dirty="0" smtClean="0"/>
              <a:t>问题来源：哪个对象应该负责产生类的实例？（</a:t>
            </a:r>
            <a:r>
              <a:rPr lang="zh-CN" altLang="en-US" dirty="0" smtClean="0">
                <a:solidFill>
                  <a:srgbClr val="FF0000"/>
                </a:solidFill>
              </a:rPr>
              <a:t>操作契约中对象实例的创建</a:t>
            </a:r>
            <a:r>
              <a:rPr lang="zh-CN" altLang="en-US" dirty="0" smtClean="0"/>
              <a:t>）</a:t>
            </a:r>
          </a:p>
          <a:p>
            <a:pPr>
              <a:lnSpc>
                <a:spcPct val="80000"/>
              </a:lnSpc>
            </a:pPr>
            <a:r>
              <a:rPr lang="zh-CN" altLang="en-US" dirty="0" smtClean="0"/>
              <a:t>如果符合下面的一个或者多个条件，则可将创建类</a:t>
            </a:r>
            <a:r>
              <a:rPr lang="en-US" altLang="zh-CN" dirty="0" smtClean="0"/>
              <a:t>A</a:t>
            </a:r>
            <a:r>
              <a:rPr lang="zh-CN" altLang="en-US" dirty="0" smtClean="0"/>
              <a:t>实例的职责分配给类</a:t>
            </a:r>
            <a:r>
              <a:rPr lang="en-US" altLang="zh-CN" dirty="0" smtClean="0"/>
              <a:t>B(B</a:t>
            </a:r>
            <a:r>
              <a:rPr lang="zh-CN" altLang="en-US" dirty="0" smtClean="0"/>
              <a:t>创建</a:t>
            </a:r>
            <a:r>
              <a:rPr lang="en-US" altLang="zh-CN" dirty="0" smtClean="0"/>
              <a:t>A)</a:t>
            </a:r>
            <a:r>
              <a:rPr lang="zh-CN" altLang="en-US" dirty="0" smtClean="0"/>
              <a:t>。 </a:t>
            </a:r>
          </a:p>
          <a:p>
            <a:pPr lvl="1">
              <a:lnSpc>
                <a:spcPct val="80000"/>
              </a:lnSpc>
            </a:pPr>
            <a:r>
              <a:rPr lang="en-US" altLang="zh-CN" dirty="0" smtClean="0"/>
              <a:t>B</a:t>
            </a:r>
            <a:r>
              <a:rPr lang="zh-CN" altLang="en-US" dirty="0" smtClean="0"/>
              <a:t>聚合（</a:t>
            </a:r>
            <a:r>
              <a:rPr lang="en-US" altLang="zh-CN" dirty="0" smtClean="0"/>
              <a:t>aggregate</a:t>
            </a:r>
            <a:r>
              <a:rPr lang="zh-CN" altLang="en-US" dirty="0" smtClean="0"/>
              <a:t>）或包含（</a:t>
            </a:r>
            <a:r>
              <a:rPr lang="en-US" altLang="zh-CN" dirty="0" smtClean="0"/>
              <a:t>contain</a:t>
            </a:r>
            <a:r>
              <a:rPr lang="zh-CN" altLang="en-US" dirty="0" smtClean="0"/>
              <a:t>）对象</a:t>
            </a:r>
            <a:r>
              <a:rPr lang="en-US" altLang="zh-CN" dirty="0" smtClean="0"/>
              <a:t>A</a:t>
            </a:r>
            <a:r>
              <a:rPr lang="zh-CN" altLang="en-US" dirty="0" smtClean="0"/>
              <a:t>；</a:t>
            </a:r>
          </a:p>
          <a:p>
            <a:pPr lvl="1">
              <a:lnSpc>
                <a:spcPct val="80000"/>
              </a:lnSpc>
            </a:pPr>
            <a:r>
              <a:rPr lang="en-US" altLang="zh-CN" dirty="0" smtClean="0"/>
              <a:t>B</a:t>
            </a:r>
            <a:r>
              <a:rPr lang="zh-CN" altLang="en-US" dirty="0" smtClean="0"/>
              <a:t>记录（</a:t>
            </a:r>
            <a:r>
              <a:rPr lang="en-US" altLang="zh-CN" dirty="0" smtClean="0"/>
              <a:t>record</a:t>
            </a:r>
            <a:r>
              <a:rPr lang="zh-CN" altLang="en-US" dirty="0" smtClean="0"/>
              <a:t>）对象</a:t>
            </a:r>
            <a:r>
              <a:rPr lang="en-US" altLang="zh-CN" dirty="0" smtClean="0"/>
              <a:t>A</a:t>
            </a:r>
            <a:r>
              <a:rPr lang="zh-CN" altLang="en-US" dirty="0" smtClean="0"/>
              <a:t>；</a:t>
            </a:r>
          </a:p>
          <a:p>
            <a:pPr lvl="1">
              <a:lnSpc>
                <a:spcPct val="80000"/>
              </a:lnSpc>
            </a:pPr>
            <a:r>
              <a:rPr lang="en-US" altLang="zh-CN" dirty="0" smtClean="0"/>
              <a:t>B</a:t>
            </a:r>
            <a:r>
              <a:rPr lang="zh-CN" altLang="en-US" dirty="0" smtClean="0"/>
              <a:t>密切使用对象</a:t>
            </a:r>
            <a:r>
              <a:rPr lang="en-US" altLang="zh-CN" dirty="0" smtClean="0"/>
              <a:t>A</a:t>
            </a:r>
            <a:r>
              <a:rPr lang="zh-CN" altLang="en-US" dirty="0" smtClean="0"/>
              <a:t>；</a:t>
            </a:r>
          </a:p>
          <a:p>
            <a:pPr lvl="1">
              <a:lnSpc>
                <a:spcPct val="80000"/>
              </a:lnSpc>
            </a:pPr>
            <a:r>
              <a:rPr lang="en-US" altLang="zh-CN" dirty="0" smtClean="0"/>
              <a:t>B</a:t>
            </a:r>
            <a:r>
              <a:rPr lang="zh-CN" altLang="en-US" dirty="0" smtClean="0"/>
              <a:t>拥有创建对象</a:t>
            </a:r>
            <a:r>
              <a:rPr lang="en-US" altLang="zh-CN" dirty="0" smtClean="0"/>
              <a:t>A</a:t>
            </a:r>
            <a:r>
              <a:rPr lang="zh-CN" altLang="en-US" dirty="0" smtClean="0"/>
              <a:t>所需要的初始化数据（</a:t>
            </a:r>
            <a:r>
              <a:rPr lang="en-US" altLang="zh-CN" dirty="0" smtClean="0"/>
              <a:t>B</a:t>
            </a:r>
            <a:r>
              <a:rPr lang="zh-CN" altLang="en-US" dirty="0" smtClean="0"/>
              <a:t>是创建对象</a:t>
            </a:r>
            <a:r>
              <a:rPr lang="en-US" altLang="zh-CN" dirty="0" smtClean="0"/>
              <a:t>A</a:t>
            </a:r>
            <a:r>
              <a:rPr lang="zh-CN" altLang="en-US" dirty="0" smtClean="0"/>
              <a:t>的信息专家）。</a:t>
            </a:r>
            <a:endParaRPr lang="en-US" altLang="zh-CN" dirty="0" smtClean="0"/>
          </a:p>
          <a:p>
            <a:pPr>
              <a:lnSpc>
                <a:spcPct val="80000"/>
              </a:lnSpc>
            </a:pPr>
            <a:r>
              <a:rPr lang="zh-CN" altLang="zh-CN" dirty="0"/>
              <a:t>创建者模式体现了低耦合的设计思想，是对迪米特法则的具体运用。</a:t>
            </a:r>
            <a:endParaRPr lang="zh-CN" altLang="en-US" dirty="0" smtClean="0"/>
          </a:p>
        </p:txBody>
      </p:sp>
      <p:sp>
        <p:nvSpPr>
          <p:cNvPr id="8" name="页脚占位符 7"/>
          <p:cNvSpPr>
            <a:spLocks noGrp="1"/>
          </p:cNvSpPr>
          <p:nvPr>
            <p:ph type="ftr" sz="quarter" idx="4294967295"/>
          </p:nvPr>
        </p:nvSpPr>
        <p:spPr>
          <a:xfrm>
            <a:off x="4129087" y="6356351"/>
            <a:ext cx="4114800" cy="365125"/>
          </a:xfrm>
        </p:spPr>
        <p:txBody>
          <a:bodyPr/>
          <a:lstStyle/>
          <a:p>
            <a:pPr>
              <a:defRPr/>
            </a:pPr>
            <a:r>
              <a:rPr lang="en-GB" altLang="en-US" smtClean="0"/>
              <a:t>© 2014-2018 BUPT TSEG </a:t>
            </a:r>
            <a:endParaRPr lang="zh-CN" altLang="en-US" dirty="0"/>
          </a:p>
        </p:txBody>
      </p:sp>
      <p:sp>
        <p:nvSpPr>
          <p:cNvPr id="9" name="灯片编号占位符 8"/>
          <p:cNvSpPr>
            <a:spLocks noGrp="1"/>
          </p:cNvSpPr>
          <p:nvPr>
            <p:ph type="sldNum" sz="quarter" idx="4294967295"/>
          </p:nvPr>
        </p:nvSpPr>
        <p:spPr>
          <a:xfrm>
            <a:off x="8610600" y="6356352"/>
            <a:ext cx="2743200" cy="365125"/>
          </a:xfrm>
        </p:spPr>
        <p:txBody>
          <a:bodyPr/>
          <a:lstStyle/>
          <a:p>
            <a:fld id="{65C61107-C9B8-45B5-BD23-C8A00455B7E2}" type="slidenum">
              <a:rPr lang="zh-CN" altLang="en-US" smtClean="0"/>
              <a:pPr/>
              <a:t>20</a:t>
            </a:fld>
            <a:endParaRPr lang="zh-CN" altLang="en-US" dirty="0"/>
          </a:p>
        </p:txBody>
      </p:sp>
      <p:pic>
        <p:nvPicPr>
          <p:cNvPr id="13" name="图片 12"/>
          <p:cNvPicPr/>
          <p:nvPr/>
        </p:nvPicPr>
        <p:blipFill>
          <a:blip r:embed="rId2"/>
          <a:stretch>
            <a:fillRect/>
          </a:stretch>
        </p:blipFill>
        <p:spPr>
          <a:xfrm>
            <a:off x="7680176" y="4149080"/>
            <a:ext cx="3433687" cy="1872208"/>
          </a:xfrm>
          <a:prstGeom prst="rect">
            <a:avLst/>
          </a:prstGeom>
        </p:spPr>
      </p:pic>
    </p:spTree>
  </p:cSld>
  <p:clrMapOvr>
    <a:masterClrMapping/>
  </p:clrMapOvr>
  <p:transition>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zh-CN" altLang="en-US" dirty="0" smtClean="0"/>
              <a:t>信息专家</a:t>
            </a:r>
            <a:r>
              <a:rPr lang="en-US" altLang="zh-CN" dirty="0" smtClean="0"/>
              <a:t>(</a:t>
            </a:r>
            <a:r>
              <a:rPr lang="en-US" altLang="zh-CN" sz="2800" dirty="0" smtClean="0"/>
              <a:t>Information Expert</a:t>
            </a:r>
            <a:r>
              <a:rPr lang="en-US" altLang="zh-CN" dirty="0" smtClean="0"/>
              <a:t>)</a:t>
            </a:r>
            <a:r>
              <a:rPr lang="zh-CN" altLang="en-US" dirty="0" smtClean="0"/>
              <a:t>模式 </a:t>
            </a:r>
          </a:p>
        </p:txBody>
      </p:sp>
      <p:sp>
        <p:nvSpPr>
          <p:cNvPr id="39940" name="Rectangle 3"/>
          <p:cNvSpPr>
            <a:spLocks noGrp="1" noChangeArrowheads="1"/>
          </p:cNvSpPr>
          <p:nvPr>
            <p:ph idx="1"/>
          </p:nvPr>
        </p:nvSpPr>
        <p:spPr/>
        <p:txBody>
          <a:bodyPr>
            <a:normAutofit/>
          </a:bodyPr>
          <a:lstStyle/>
          <a:p>
            <a:r>
              <a:rPr lang="zh-CN" altLang="en-US" dirty="0">
                <a:solidFill>
                  <a:srgbClr val="FF0000"/>
                </a:solidFill>
              </a:rPr>
              <a:t>给对象分配职责的通用原则</a:t>
            </a:r>
            <a:r>
              <a:rPr lang="zh-CN" altLang="en-US" dirty="0" smtClean="0"/>
              <a:t>：将</a:t>
            </a:r>
            <a:r>
              <a:rPr lang="zh-CN" altLang="en-US" dirty="0"/>
              <a:t>职责分配给拥有履行职责所必需信息的</a:t>
            </a:r>
            <a:r>
              <a:rPr lang="zh-CN" altLang="en-US" dirty="0" smtClean="0"/>
              <a:t>类</a:t>
            </a:r>
            <a:r>
              <a:rPr lang="zh-CN" altLang="en-US" dirty="0"/>
              <a:t>，</a:t>
            </a:r>
            <a:r>
              <a:rPr lang="zh-CN" altLang="en-US" dirty="0" smtClean="0"/>
              <a:t>即</a:t>
            </a:r>
            <a:r>
              <a:rPr lang="zh-CN" altLang="en-US" dirty="0"/>
              <a:t>信息专家。换言之，</a:t>
            </a:r>
            <a:r>
              <a:rPr lang="zh-CN" altLang="en-US" dirty="0" smtClean="0"/>
              <a:t>对象具有处理</a:t>
            </a:r>
            <a:r>
              <a:rPr lang="zh-CN" altLang="en-US" dirty="0"/>
              <a:t>自己拥有信息</a:t>
            </a:r>
            <a:r>
              <a:rPr lang="zh-CN" altLang="en-US" dirty="0" smtClean="0"/>
              <a:t>的职责或能力。 </a:t>
            </a:r>
            <a:endParaRPr lang="zh-CN" altLang="en-US" dirty="0"/>
          </a:p>
          <a:p>
            <a:r>
              <a:rPr lang="zh-CN" altLang="en-US" dirty="0"/>
              <a:t>根据信息专家模式，应该找到拥有履行职责所必须的信息的类，选取类的方法：</a:t>
            </a:r>
          </a:p>
          <a:p>
            <a:pPr lvl="1"/>
            <a:r>
              <a:rPr lang="zh-CN" altLang="en-US" sz="2000" dirty="0"/>
              <a:t>如果在设计模型中存在相关的类，先到设计模型中查看；</a:t>
            </a:r>
          </a:p>
          <a:p>
            <a:pPr lvl="1"/>
            <a:r>
              <a:rPr lang="zh-CN" altLang="en-US" sz="2000" dirty="0"/>
              <a:t>如果在设计模型中不存在相关的类，则到领域模型中查看，试着应用或扩展领域模型，得出相应的设计类。</a:t>
            </a:r>
          </a:p>
          <a:p>
            <a:r>
              <a:rPr lang="zh-CN" altLang="en-US" dirty="0"/>
              <a:t>职责的</a:t>
            </a:r>
            <a:r>
              <a:rPr lang="zh-CN" altLang="en-US" dirty="0" smtClean="0"/>
              <a:t>实现（即功能）需要</a:t>
            </a:r>
            <a:r>
              <a:rPr lang="zh-CN" altLang="en-US" dirty="0"/>
              <a:t>信息，而信息往往分布在不同的对象中，一个任务可能需要多个对象（信息专家）协作来完成。 </a:t>
            </a:r>
          </a:p>
        </p:txBody>
      </p:sp>
      <p:sp>
        <p:nvSpPr>
          <p:cNvPr id="8" name="页脚占位符 7"/>
          <p:cNvSpPr>
            <a:spLocks noGrp="1"/>
          </p:cNvSpPr>
          <p:nvPr>
            <p:ph type="ftr" sz="quarter" idx="4294967295"/>
          </p:nvPr>
        </p:nvSpPr>
        <p:spPr>
          <a:xfrm>
            <a:off x="4129087" y="6356351"/>
            <a:ext cx="4114800" cy="365125"/>
          </a:xfrm>
        </p:spPr>
        <p:txBody>
          <a:bodyPr/>
          <a:lstStyle/>
          <a:p>
            <a:pPr>
              <a:defRPr/>
            </a:pPr>
            <a:r>
              <a:rPr lang="en-GB" altLang="en-US" smtClean="0"/>
              <a:t>© 2014-2018 BUPT TSEG </a:t>
            </a:r>
            <a:endParaRPr lang="zh-CN" altLang="en-US" dirty="0"/>
          </a:p>
        </p:txBody>
      </p:sp>
      <p:sp>
        <p:nvSpPr>
          <p:cNvPr id="9" name="灯片编号占位符 8"/>
          <p:cNvSpPr>
            <a:spLocks noGrp="1"/>
          </p:cNvSpPr>
          <p:nvPr>
            <p:ph type="sldNum" sz="quarter" idx="4294967295"/>
          </p:nvPr>
        </p:nvSpPr>
        <p:spPr>
          <a:xfrm>
            <a:off x="8610600" y="6356352"/>
            <a:ext cx="2743200" cy="365125"/>
          </a:xfrm>
        </p:spPr>
        <p:txBody>
          <a:bodyPr/>
          <a:lstStyle/>
          <a:p>
            <a:fld id="{65C61107-C9B8-45B5-BD23-C8A00455B7E2}" type="slidenum">
              <a:rPr lang="zh-CN" altLang="en-US" smtClean="0"/>
              <a:pPr/>
              <a:t>21</a:t>
            </a:fld>
            <a:endParaRPr lang="zh-CN" altLang="en-US" dirty="0"/>
          </a:p>
        </p:txBody>
      </p:sp>
    </p:spTree>
  </p:cSld>
  <p:clrMapOvr>
    <a:masterClrMapping/>
  </p:clrMapOvr>
  <p:transition>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POS </a:t>
            </a:r>
            <a:r>
              <a:rPr lang="zh-CN" altLang="en-US" dirty="0" smtClean="0"/>
              <a:t>机实例</a:t>
            </a:r>
            <a:endParaRPr lang="zh-CN" altLang="en-US" dirty="0"/>
          </a:p>
        </p:txBody>
      </p:sp>
      <p:sp>
        <p:nvSpPr>
          <p:cNvPr id="3" name="内容占位符 2"/>
          <p:cNvSpPr>
            <a:spLocks noGrp="1"/>
          </p:cNvSpPr>
          <p:nvPr>
            <p:ph idx="1"/>
          </p:nvPr>
        </p:nvSpPr>
        <p:spPr/>
        <p:txBody>
          <a:bodyPr/>
          <a:lstStyle/>
          <a:p>
            <a:r>
              <a:rPr lang="zh-CN" altLang="en-US" dirty="0" smtClean="0"/>
              <a:t>超市柜台收银系统，简称 </a:t>
            </a:r>
            <a:r>
              <a:rPr lang="en-US" altLang="zh-CN" dirty="0" smtClean="0"/>
              <a:t>POS</a:t>
            </a:r>
            <a:r>
              <a:rPr lang="zh-CN" altLang="en-US" dirty="0" smtClean="0"/>
              <a:t>机系统</a:t>
            </a:r>
            <a:endParaRPr lang="en-US" altLang="zh-CN" dirty="0" smtClean="0"/>
          </a:p>
          <a:p>
            <a:r>
              <a:rPr lang="zh-CN" altLang="en-US" dirty="0" smtClean="0"/>
              <a:t>已知条件：</a:t>
            </a:r>
            <a:endParaRPr lang="en-US" altLang="zh-CN" dirty="0" smtClean="0"/>
          </a:p>
          <a:p>
            <a:pPr lvl="1"/>
            <a:r>
              <a:rPr lang="zh-CN" altLang="en-US" dirty="0" smtClean="0"/>
              <a:t>角色：收银员</a:t>
            </a:r>
            <a:endParaRPr lang="en-US" altLang="zh-CN" dirty="0" smtClean="0"/>
          </a:p>
          <a:p>
            <a:pPr lvl="1"/>
            <a:r>
              <a:rPr lang="zh-CN" altLang="en-US" dirty="0" smtClean="0"/>
              <a:t>用例：处理销售和处理支付；</a:t>
            </a:r>
            <a:endParaRPr lang="en-US" altLang="zh-CN" dirty="0" smtClean="0"/>
          </a:p>
          <a:p>
            <a:pPr lvl="1"/>
            <a:r>
              <a:rPr lang="en-US" altLang="zh-CN" dirty="0" smtClean="0"/>
              <a:t>SSD</a:t>
            </a:r>
          </a:p>
          <a:p>
            <a:pPr lvl="1"/>
            <a:r>
              <a:rPr lang="zh-CN" altLang="en-US" dirty="0"/>
              <a:t>操作</a:t>
            </a:r>
            <a:r>
              <a:rPr lang="zh-CN" altLang="en-US" dirty="0" smtClean="0"/>
              <a:t>契约</a:t>
            </a:r>
            <a:endParaRPr lang="en-US" altLang="zh-CN" dirty="0" smtClean="0"/>
          </a:p>
          <a:p>
            <a:pPr lvl="1"/>
            <a:r>
              <a:rPr lang="zh-CN" altLang="en-US" dirty="0"/>
              <a:t>领域模型</a:t>
            </a:r>
          </a:p>
        </p:txBody>
      </p:sp>
      <p:sp>
        <p:nvSpPr>
          <p:cNvPr id="5" name="页脚占位符 4"/>
          <p:cNvSpPr>
            <a:spLocks noGrp="1"/>
          </p:cNvSpPr>
          <p:nvPr>
            <p:ph type="ftr" sz="quarter" idx="4294967295"/>
          </p:nvPr>
        </p:nvSpPr>
        <p:spPr>
          <a:xfrm>
            <a:off x="4129087" y="6356351"/>
            <a:ext cx="4114800" cy="365125"/>
          </a:xfrm>
        </p:spPr>
        <p:txBody>
          <a:bodyPr/>
          <a:lstStyle/>
          <a:p>
            <a:pPr>
              <a:defRPr/>
            </a:pPr>
            <a:r>
              <a:rPr lang="en-GB" altLang="en-US" smtClean="0"/>
              <a:t>© 2014-2018 BUPT TSEG </a:t>
            </a:r>
            <a:endParaRPr lang="zh-CN" altLang="en-US" dirty="0"/>
          </a:p>
        </p:txBody>
      </p:sp>
      <p:sp>
        <p:nvSpPr>
          <p:cNvPr id="6" name="灯片编号占位符 5"/>
          <p:cNvSpPr>
            <a:spLocks noGrp="1"/>
          </p:cNvSpPr>
          <p:nvPr>
            <p:ph type="sldNum" sz="quarter" idx="4294967295"/>
          </p:nvPr>
        </p:nvSpPr>
        <p:spPr>
          <a:xfrm>
            <a:off x="8610600" y="6356352"/>
            <a:ext cx="2743200" cy="365125"/>
          </a:xfrm>
        </p:spPr>
        <p:txBody>
          <a:bodyPr/>
          <a:lstStyle/>
          <a:p>
            <a:fld id="{65C61107-C9B8-45B5-BD23-C8A00455B7E2}" type="slidenum">
              <a:rPr lang="zh-CN" altLang="en-US" smtClean="0"/>
              <a:pPr/>
              <a:t>22</a:t>
            </a:fld>
            <a:endParaRPr lang="zh-CN" altLang="en-US" dirty="0"/>
          </a:p>
        </p:txBody>
      </p:sp>
      <p:pic>
        <p:nvPicPr>
          <p:cNvPr id="7" name="图片 6"/>
          <p:cNvPicPr>
            <a:picLocks noChangeAspect="1"/>
          </p:cNvPicPr>
          <p:nvPr/>
        </p:nvPicPr>
        <p:blipFill>
          <a:blip r:embed="rId2"/>
          <a:stretch>
            <a:fillRect/>
          </a:stretch>
        </p:blipFill>
        <p:spPr>
          <a:xfrm>
            <a:off x="728662" y="4653136"/>
            <a:ext cx="3324225" cy="1257300"/>
          </a:xfrm>
          <a:prstGeom prst="rect">
            <a:avLst/>
          </a:prstGeom>
        </p:spPr>
      </p:pic>
      <p:sp>
        <p:nvSpPr>
          <p:cNvPr id="8" name="矩形 7"/>
          <p:cNvSpPr/>
          <p:nvPr/>
        </p:nvSpPr>
        <p:spPr>
          <a:xfrm>
            <a:off x="4583832" y="1701384"/>
            <a:ext cx="3744416" cy="4524315"/>
          </a:xfrm>
          <a:prstGeom prst="rect">
            <a:avLst/>
          </a:prstGeom>
          <a:solidFill>
            <a:schemeClr val="accent5">
              <a:lumMod val="75000"/>
            </a:schemeClr>
          </a:solidFill>
        </p:spPr>
        <p:txBody>
          <a:bodyPr wrap="square">
            <a:spAutoFit/>
          </a:bodyPr>
          <a:lstStyle/>
          <a:p>
            <a:r>
              <a:rPr lang="zh-CN" altLang="en-US" sz="1800" dirty="0" smtClean="0">
                <a:solidFill>
                  <a:schemeClr val="bg1"/>
                </a:solidFill>
                <a:latin typeface="微软雅黑" panose="020B0503020204020204" pitchFamily="34" charset="-122"/>
                <a:ea typeface="微软雅黑" panose="020B0503020204020204" pitchFamily="34" charset="-122"/>
              </a:rPr>
              <a:t>成功</a:t>
            </a:r>
            <a:r>
              <a:rPr lang="zh-CN" altLang="en-US" sz="1800" dirty="0">
                <a:solidFill>
                  <a:schemeClr val="bg1"/>
                </a:solidFill>
                <a:latin typeface="微软雅黑" panose="020B0503020204020204" pitchFamily="34" charset="-122"/>
                <a:ea typeface="微软雅黑" panose="020B0503020204020204" pitchFamily="34" charset="-122"/>
              </a:rPr>
              <a:t>场景：</a:t>
            </a:r>
          </a:p>
          <a:p>
            <a:r>
              <a:rPr lang="zh-CN" altLang="en-US" sz="1800" dirty="0">
                <a:solidFill>
                  <a:schemeClr val="bg1"/>
                </a:solidFill>
                <a:latin typeface="微软雅黑" panose="020B0503020204020204" pitchFamily="34" charset="-122"/>
                <a:ea typeface="微软雅黑" panose="020B0503020204020204" pitchFamily="34" charset="-122"/>
              </a:rPr>
              <a:t>1.顾客携带商品到达POS机收费口</a:t>
            </a:r>
          </a:p>
          <a:p>
            <a:r>
              <a:rPr lang="zh-CN" altLang="en-US" sz="1800" dirty="0">
                <a:solidFill>
                  <a:schemeClr val="bg1"/>
                </a:solidFill>
                <a:latin typeface="微软雅黑" panose="020B0503020204020204" pitchFamily="34" charset="-122"/>
                <a:ea typeface="微软雅黑" panose="020B0503020204020204" pitchFamily="34" charset="-122"/>
              </a:rPr>
              <a:t>2.收银员开始一次新的销售</a:t>
            </a:r>
          </a:p>
          <a:p>
            <a:r>
              <a:rPr lang="zh-CN" altLang="en-US" sz="1800" dirty="0">
                <a:solidFill>
                  <a:schemeClr val="bg1"/>
                </a:solidFill>
                <a:latin typeface="微软雅黑" panose="020B0503020204020204" pitchFamily="34" charset="-122"/>
                <a:ea typeface="微软雅黑" panose="020B0503020204020204" pitchFamily="34" charset="-122"/>
              </a:rPr>
              <a:t>3.收银员输入商品标识</a:t>
            </a:r>
          </a:p>
          <a:p>
            <a:r>
              <a:rPr lang="zh-CN" altLang="en-US" sz="1800" dirty="0">
                <a:solidFill>
                  <a:schemeClr val="bg1"/>
                </a:solidFill>
                <a:latin typeface="微软雅黑" panose="020B0503020204020204" pitchFamily="34" charset="-122"/>
                <a:ea typeface="微软雅黑" panose="020B0503020204020204" pitchFamily="34" charset="-122"/>
              </a:rPr>
              <a:t>4.系统记录单件商品，并显示该商品的描述、价格、累加值。</a:t>
            </a:r>
          </a:p>
          <a:p>
            <a:r>
              <a:rPr lang="zh-CN" altLang="en-US" sz="1800" dirty="0">
                <a:solidFill>
                  <a:schemeClr val="bg1"/>
                </a:solidFill>
                <a:latin typeface="微软雅黑" panose="020B0503020204020204" pitchFamily="34" charset="-122"/>
                <a:ea typeface="微软雅黑" panose="020B0503020204020204" pitchFamily="34" charset="-122"/>
              </a:rPr>
              <a:t>收银员重复3～4步，直到商品输入结束。</a:t>
            </a:r>
          </a:p>
          <a:p>
            <a:r>
              <a:rPr lang="zh-CN" altLang="en-US" sz="1800" dirty="0">
                <a:solidFill>
                  <a:schemeClr val="bg1"/>
                </a:solidFill>
                <a:latin typeface="微软雅黑" panose="020B0503020204020204" pitchFamily="34" charset="-122"/>
                <a:ea typeface="微软雅黑" panose="020B0503020204020204" pitchFamily="34" charset="-122"/>
              </a:rPr>
              <a:t>5.系统显示总值并计算税金。</a:t>
            </a:r>
          </a:p>
          <a:p>
            <a:r>
              <a:rPr lang="zh-CN" altLang="en-US" sz="1800" dirty="0">
                <a:solidFill>
                  <a:schemeClr val="bg1"/>
                </a:solidFill>
                <a:latin typeface="微软雅黑" panose="020B0503020204020204" pitchFamily="34" charset="-122"/>
                <a:ea typeface="微软雅黑" panose="020B0503020204020204" pitchFamily="34" charset="-122"/>
              </a:rPr>
              <a:t>6.收银员请顾客付款。</a:t>
            </a:r>
          </a:p>
          <a:p>
            <a:r>
              <a:rPr lang="zh-CN" altLang="en-US" sz="1800" dirty="0">
                <a:solidFill>
                  <a:schemeClr val="bg1"/>
                </a:solidFill>
                <a:latin typeface="微软雅黑" panose="020B0503020204020204" pitchFamily="34" charset="-122"/>
                <a:ea typeface="微软雅黑" panose="020B0503020204020204" pitchFamily="34" charset="-122"/>
              </a:rPr>
              <a:t>7.顾客支付，系统处理支付。</a:t>
            </a:r>
          </a:p>
          <a:p>
            <a:r>
              <a:rPr lang="zh-CN" altLang="en-US" sz="1800" dirty="0">
                <a:solidFill>
                  <a:schemeClr val="bg1"/>
                </a:solidFill>
                <a:latin typeface="微软雅黑" panose="020B0503020204020204" pitchFamily="34" charset="-122"/>
                <a:ea typeface="微软雅黑" panose="020B0503020204020204" pitchFamily="34" charset="-122"/>
              </a:rPr>
              <a:t>8.系统记录完整的销售信息，并将销售和付款信息发送到外部的帐务系统。</a:t>
            </a:r>
          </a:p>
          <a:p>
            <a:r>
              <a:rPr lang="zh-CN" altLang="en-US" sz="1800" dirty="0">
                <a:solidFill>
                  <a:schemeClr val="bg1"/>
                </a:solidFill>
                <a:latin typeface="微软雅黑" panose="020B0503020204020204" pitchFamily="34" charset="-122"/>
                <a:ea typeface="微软雅黑" panose="020B0503020204020204" pitchFamily="34" charset="-122"/>
              </a:rPr>
              <a:t>9.系统打印收据</a:t>
            </a:r>
          </a:p>
          <a:p>
            <a:r>
              <a:rPr lang="zh-CN" altLang="en-US" sz="1800" dirty="0">
                <a:solidFill>
                  <a:schemeClr val="bg1"/>
                </a:solidFill>
                <a:latin typeface="微软雅黑" panose="020B0503020204020204" pitchFamily="34" charset="-122"/>
                <a:ea typeface="微软雅黑" panose="020B0503020204020204" pitchFamily="34" charset="-122"/>
              </a:rPr>
              <a:t>10.顾客带着商品和收据离开。</a:t>
            </a:r>
          </a:p>
        </p:txBody>
      </p:sp>
      <p:pic>
        <p:nvPicPr>
          <p:cNvPr id="9" name="图片 8"/>
          <p:cNvPicPr>
            <a:picLocks noChangeAspect="1"/>
          </p:cNvPicPr>
          <p:nvPr/>
        </p:nvPicPr>
        <p:blipFill>
          <a:blip r:embed="rId3"/>
          <a:stretch>
            <a:fillRect/>
          </a:stretch>
        </p:blipFill>
        <p:spPr>
          <a:xfrm>
            <a:off x="8610600" y="1618255"/>
            <a:ext cx="3197002" cy="4607444"/>
          </a:xfrm>
          <a:prstGeom prst="rect">
            <a:avLst/>
          </a:prstGeom>
        </p:spPr>
      </p:pic>
    </p:spTree>
    <p:extLst>
      <p:ext uri="{BB962C8B-B14F-4D97-AF65-F5344CB8AC3E}">
        <p14:creationId xmlns:p14="http://schemas.microsoft.com/office/powerpoint/2010/main" val="700250586"/>
      </p:ext>
    </p:extLst>
  </p:cSld>
  <p:clrMapOvr>
    <a:masterClrMapping/>
  </p:clrMapOvr>
  <p:transition>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POS </a:t>
            </a:r>
            <a:r>
              <a:rPr lang="zh-CN" altLang="en-US" dirty="0"/>
              <a:t>机实例</a:t>
            </a:r>
          </a:p>
        </p:txBody>
      </p:sp>
      <p:pic>
        <p:nvPicPr>
          <p:cNvPr id="7" name="内容占位符 6"/>
          <p:cNvPicPr>
            <a:picLocks noGrp="1" noChangeAspect="1"/>
          </p:cNvPicPr>
          <p:nvPr>
            <p:ph idx="1"/>
          </p:nvPr>
        </p:nvPicPr>
        <p:blipFill>
          <a:blip r:embed="rId2"/>
          <a:stretch>
            <a:fillRect/>
          </a:stretch>
        </p:blipFill>
        <p:spPr>
          <a:xfrm>
            <a:off x="1271464" y="827853"/>
            <a:ext cx="9227820" cy="5213985"/>
          </a:xfrm>
          <a:prstGeom prst="rect">
            <a:avLst/>
          </a:prstGeom>
        </p:spPr>
      </p:pic>
      <p:sp>
        <p:nvSpPr>
          <p:cNvPr id="5" name="页脚占位符 4"/>
          <p:cNvSpPr>
            <a:spLocks noGrp="1"/>
          </p:cNvSpPr>
          <p:nvPr>
            <p:ph type="ftr" sz="quarter" idx="4294967295"/>
          </p:nvPr>
        </p:nvSpPr>
        <p:spPr>
          <a:xfrm>
            <a:off x="4129087" y="6356351"/>
            <a:ext cx="4114800" cy="365125"/>
          </a:xfrm>
        </p:spPr>
        <p:txBody>
          <a:bodyPr/>
          <a:lstStyle/>
          <a:p>
            <a:pPr>
              <a:defRPr/>
            </a:pPr>
            <a:r>
              <a:rPr lang="en-GB" altLang="en-US" smtClean="0"/>
              <a:t>© 2014-2018 BUPT TSEG </a:t>
            </a:r>
            <a:endParaRPr lang="zh-CN" altLang="en-US" dirty="0"/>
          </a:p>
        </p:txBody>
      </p:sp>
      <p:sp>
        <p:nvSpPr>
          <p:cNvPr id="6" name="灯片编号占位符 5"/>
          <p:cNvSpPr>
            <a:spLocks noGrp="1"/>
          </p:cNvSpPr>
          <p:nvPr>
            <p:ph type="sldNum" sz="quarter" idx="4294967295"/>
          </p:nvPr>
        </p:nvSpPr>
        <p:spPr>
          <a:xfrm>
            <a:off x="8610600" y="6356352"/>
            <a:ext cx="2743200" cy="365125"/>
          </a:xfrm>
        </p:spPr>
        <p:txBody>
          <a:bodyPr/>
          <a:lstStyle/>
          <a:p>
            <a:fld id="{65C61107-C9B8-45B5-BD23-C8A00455B7E2}" type="slidenum">
              <a:rPr lang="zh-CN" altLang="en-US" smtClean="0"/>
              <a:pPr/>
              <a:t>23</a:t>
            </a:fld>
            <a:endParaRPr lang="zh-CN" altLang="en-US" dirty="0"/>
          </a:p>
        </p:txBody>
      </p:sp>
    </p:spTree>
    <p:extLst>
      <p:ext uri="{BB962C8B-B14F-4D97-AF65-F5344CB8AC3E}">
        <p14:creationId xmlns:p14="http://schemas.microsoft.com/office/powerpoint/2010/main" val="2345580418"/>
      </p:ext>
    </p:extLst>
  </p:cSld>
  <p:clrMapOvr>
    <a:masterClrMapping/>
  </p:clrMapOvr>
  <p:transition>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POS </a:t>
            </a:r>
            <a:r>
              <a:rPr lang="zh-CN" altLang="en-US" dirty="0"/>
              <a:t>机</a:t>
            </a:r>
            <a:r>
              <a:rPr lang="zh-CN" altLang="en-US" dirty="0" smtClean="0"/>
              <a:t>实例 设计步骤</a:t>
            </a:r>
            <a:r>
              <a:rPr lang="en-US" altLang="zh-CN" dirty="0" smtClean="0"/>
              <a:t>_1</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选择系统架构</a:t>
            </a:r>
            <a:endParaRPr lang="en-US" altLang="zh-CN" dirty="0" smtClean="0"/>
          </a:p>
          <a:p>
            <a:pPr lvl="1"/>
            <a:r>
              <a:rPr lang="zh-CN" altLang="en-US" dirty="0" smtClean="0">
                <a:solidFill>
                  <a:srgbClr val="FF0000"/>
                </a:solidFill>
              </a:rPr>
              <a:t>基于</a:t>
            </a:r>
            <a:r>
              <a:rPr lang="en-US" altLang="zh-CN" dirty="0" smtClean="0">
                <a:solidFill>
                  <a:srgbClr val="FF0000"/>
                </a:solidFill>
              </a:rPr>
              <a:t>B/S </a:t>
            </a:r>
            <a:r>
              <a:rPr lang="zh-CN" altLang="en-US" dirty="0" smtClean="0">
                <a:solidFill>
                  <a:srgbClr val="FF0000"/>
                </a:solidFill>
              </a:rPr>
              <a:t>的分层架构，要求至少能体现控制器层和应用逻辑层</a:t>
            </a:r>
            <a:r>
              <a:rPr lang="zh-CN" altLang="en-US" dirty="0" smtClean="0"/>
              <a:t>；</a:t>
            </a:r>
            <a:endParaRPr lang="en-US" altLang="zh-CN" dirty="0" smtClean="0"/>
          </a:p>
          <a:p>
            <a:r>
              <a:rPr lang="zh-CN" altLang="en-US" dirty="0" smtClean="0"/>
              <a:t>回顾并分析需求模型</a:t>
            </a:r>
            <a:endParaRPr lang="en-US" altLang="zh-CN" dirty="0" smtClean="0"/>
          </a:p>
          <a:p>
            <a:pPr lvl="1"/>
            <a:r>
              <a:rPr lang="zh-CN" altLang="en-US" dirty="0" smtClean="0"/>
              <a:t>根据用例模型，主要的用例是：处理销售用例</a:t>
            </a:r>
            <a:endParaRPr lang="en-US" altLang="zh-CN" dirty="0" smtClean="0"/>
          </a:p>
          <a:p>
            <a:pPr lvl="1"/>
            <a:r>
              <a:rPr lang="zh-CN" altLang="en-US" dirty="0" smtClean="0"/>
              <a:t>根据</a:t>
            </a:r>
            <a:r>
              <a:rPr lang="en-US" altLang="zh-CN" dirty="0" smtClean="0"/>
              <a:t>SSD</a:t>
            </a:r>
            <a:r>
              <a:rPr lang="zh-CN" altLang="en-US" dirty="0" smtClean="0"/>
              <a:t>得到四个系统事件：</a:t>
            </a:r>
            <a:endParaRPr lang="en-US" altLang="zh-CN" dirty="0" smtClean="0"/>
          </a:p>
          <a:p>
            <a:pPr lvl="2"/>
            <a:r>
              <a:rPr lang="en-US" altLang="zh-CN" dirty="0" err="1" smtClean="0"/>
              <a:t>makeNewItem</a:t>
            </a:r>
            <a:endParaRPr lang="en-US" altLang="zh-CN" dirty="0" smtClean="0"/>
          </a:p>
          <a:p>
            <a:pPr lvl="2"/>
            <a:r>
              <a:rPr lang="en-US" altLang="zh-CN" dirty="0" err="1" smtClean="0"/>
              <a:t>enterItem</a:t>
            </a:r>
            <a:endParaRPr lang="en-US" altLang="zh-CN" dirty="0" smtClean="0"/>
          </a:p>
          <a:p>
            <a:pPr lvl="2"/>
            <a:r>
              <a:rPr lang="en-US" altLang="zh-CN" dirty="0" err="1" smtClean="0"/>
              <a:t>endSale</a:t>
            </a:r>
            <a:endParaRPr lang="en-US" altLang="zh-CN" dirty="0" smtClean="0"/>
          </a:p>
          <a:p>
            <a:pPr lvl="2"/>
            <a:r>
              <a:rPr lang="en-US" altLang="zh-CN" dirty="0" err="1" smtClean="0"/>
              <a:t>makePayment</a:t>
            </a:r>
            <a:endParaRPr lang="en-US" altLang="zh-CN" dirty="0" smtClean="0"/>
          </a:p>
          <a:p>
            <a:pPr>
              <a:lnSpc>
                <a:spcPct val="110000"/>
              </a:lnSpc>
            </a:pPr>
            <a:r>
              <a:rPr lang="zh-CN" altLang="en-US" dirty="0" smtClean="0"/>
              <a:t>下一步设计：根据选择的系统架构，使用</a:t>
            </a:r>
            <a:r>
              <a:rPr lang="en-US" altLang="zh-CN" dirty="0" smtClean="0"/>
              <a:t>UML</a:t>
            </a:r>
            <a:r>
              <a:rPr lang="zh-CN" altLang="en-US" dirty="0" smtClean="0"/>
              <a:t>的交互图，</a:t>
            </a:r>
            <a:r>
              <a:rPr lang="zh-CN" altLang="en-US" dirty="0" smtClean="0">
                <a:solidFill>
                  <a:srgbClr val="FF0000"/>
                </a:solidFill>
              </a:rPr>
              <a:t>为该用例的每一个系统事件确定对应的软件对象，并根据操作契约确定对象之间的关系</a:t>
            </a:r>
            <a:r>
              <a:rPr lang="en-US" altLang="zh-CN" dirty="0" smtClean="0">
                <a:solidFill>
                  <a:srgbClr val="FFFF00"/>
                </a:solidFill>
              </a:rPr>
              <a:t/>
            </a:r>
            <a:br>
              <a:rPr lang="en-US" altLang="zh-CN" dirty="0" smtClean="0">
                <a:solidFill>
                  <a:srgbClr val="FFFF00"/>
                </a:solidFill>
              </a:rPr>
            </a:br>
            <a:r>
              <a:rPr lang="en-US" altLang="zh-CN" dirty="0" smtClean="0"/>
              <a:t>	</a:t>
            </a:r>
            <a:endParaRPr lang="zh-CN" altLang="en-US" dirty="0"/>
          </a:p>
        </p:txBody>
      </p:sp>
      <p:sp>
        <p:nvSpPr>
          <p:cNvPr id="5" name="页脚占位符 4"/>
          <p:cNvSpPr>
            <a:spLocks noGrp="1"/>
          </p:cNvSpPr>
          <p:nvPr>
            <p:ph type="ftr" sz="quarter" idx="4294967295"/>
          </p:nvPr>
        </p:nvSpPr>
        <p:spPr>
          <a:xfrm>
            <a:off x="4129087" y="6356351"/>
            <a:ext cx="4114800" cy="365125"/>
          </a:xfrm>
        </p:spPr>
        <p:txBody>
          <a:bodyPr/>
          <a:lstStyle/>
          <a:p>
            <a:pPr>
              <a:defRPr/>
            </a:pPr>
            <a:r>
              <a:rPr lang="en-GB" altLang="en-US" smtClean="0"/>
              <a:t>© 2014-2018 BUPT TSEG </a:t>
            </a:r>
            <a:endParaRPr lang="zh-CN" altLang="en-US" dirty="0"/>
          </a:p>
        </p:txBody>
      </p:sp>
      <p:sp>
        <p:nvSpPr>
          <p:cNvPr id="6" name="灯片编号占位符 5"/>
          <p:cNvSpPr>
            <a:spLocks noGrp="1"/>
          </p:cNvSpPr>
          <p:nvPr>
            <p:ph type="sldNum" sz="quarter" idx="4294967295"/>
          </p:nvPr>
        </p:nvSpPr>
        <p:spPr>
          <a:xfrm>
            <a:off x="8610600" y="6356352"/>
            <a:ext cx="2743200" cy="365125"/>
          </a:xfrm>
        </p:spPr>
        <p:txBody>
          <a:bodyPr/>
          <a:lstStyle/>
          <a:p>
            <a:fld id="{65C61107-C9B8-45B5-BD23-C8A00455B7E2}" type="slidenum">
              <a:rPr lang="zh-CN" altLang="en-US" smtClean="0"/>
              <a:pPr/>
              <a:t>24</a:t>
            </a:fld>
            <a:endParaRPr lang="zh-CN" altLang="en-US" dirty="0"/>
          </a:p>
        </p:txBody>
      </p:sp>
    </p:spTree>
    <p:extLst>
      <p:ext uri="{BB962C8B-B14F-4D97-AF65-F5344CB8AC3E}">
        <p14:creationId xmlns:p14="http://schemas.microsoft.com/office/powerpoint/2010/main" val="3749984002"/>
      </p:ext>
    </p:extLst>
  </p:cSld>
  <p:clrMapOvr>
    <a:masterClrMapping/>
  </p:clrMapOvr>
  <p:transition>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POS </a:t>
            </a:r>
            <a:r>
              <a:rPr lang="zh-CN" altLang="en-US" dirty="0"/>
              <a:t>机实例 设计步骤</a:t>
            </a:r>
            <a:r>
              <a:rPr lang="en-US" altLang="zh-CN" dirty="0" smtClean="0"/>
              <a:t>_2</a:t>
            </a:r>
            <a:endParaRPr lang="zh-CN" altLang="en-US" dirty="0"/>
          </a:p>
        </p:txBody>
      </p:sp>
      <p:sp>
        <p:nvSpPr>
          <p:cNvPr id="3" name="内容占位符 2"/>
          <p:cNvSpPr>
            <a:spLocks noGrp="1"/>
          </p:cNvSpPr>
          <p:nvPr>
            <p:ph idx="1"/>
          </p:nvPr>
        </p:nvSpPr>
        <p:spPr/>
        <p:txBody>
          <a:bodyPr/>
          <a:lstStyle/>
          <a:p>
            <a:r>
              <a:rPr lang="zh-CN" altLang="en-US" dirty="0" smtClean="0"/>
              <a:t>对象设计：</a:t>
            </a:r>
            <a:r>
              <a:rPr lang="en-US" altLang="zh-CN" dirty="0" err="1" smtClean="0"/>
              <a:t>makeNewSale</a:t>
            </a:r>
            <a:endParaRPr lang="en-US" altLang="zh-CN" dirty="0" smtClean="0"/>
          </a:p>
          <a:p>
            <a:r>
              <a:rPr lang="zh-CN" altLang="en-US" dirty="0"/>
              <a:t>操作</a:t>
            </a:r>
            <a:r>
              <a:rPr lang="zh-CN" altLang="en-US" dirty="0" smtClean="0"/>
              <a:t>契约：</a:t>
            </a:r>
            <a:endParaRPr lang="en-US" altLang="zh-CN" dirty="0" smtClean="0"/>
          </a:p>
          <a:p>
            <a:pPr lvl="1"/>
            <a:r>
              <a:rPr lang="zh-CN" altLang="en-US" dirty="0" smtClean="0"/>
              <a:t>创建</a:t>
            </a:r>
            <a:r>
              <a:rPr lang="zh-CN" altLang="en-US" dirty="0"/>
              <a:t>一个</a:t>
            </a:r>
            <a:r>
              <a:rPr lang="en-US" altLang="zh-CN" dirty="0"/>
              <a:t>Sale</a:t>
            </a:r>
            <a:r>
              <a:rPr lang="zh-CN" altLang="en-US" dirty="0"/>
              <a:t>实例</a:t>
            </a:r>
            <a:r>
              <a:rPr lang="en-US" altLang="zh-CN" dirty="0"/>
              <a:t>s</a:t>
            </a:r>
            <a:r>
              <a:rPr lang="zh-CN" altLang="en-US" dirty="0"/>
              <a:t>（实例创建）</a:t>
            </a:r>
          </a:p>
          <a:p>
            <a:pPr lvl="1"/>
            <a:r>
              <a:rPr lang="en-US" altLang="zh-CN" dirty="0" smtClean="0"/>
              <a:t>s</a:t>
            </a:r>
            <a:r>
              <a:rPr lang="zh-CN" altLang="en-US" dirty="0"/>
              <a:t>和</a:t>
            </a:r>
            <a:r>
              <a:rPr lang="en-US" altLang="zh-CN" dirty="0"/>
              <a:t>Register</a:t>
            </a:r>
            <a:r>
              <a:rPr lang="zh-CN" altLang="en-US" dirty="0"/>
              <a:t>建立关联（关联形成）</a:t>
            </a:r>
          </a:p>
          <a:p>
            <a:pPr lvl="1"/>
            <a:r>
              <a:rPr lang="zh-CN" altLang="en-US" dirty="0" smtClean="0"/>
              <a:t>初始化</a:t>
            </a:r>
            <a:r>
              <a:rPr lang="en-US" altLang="zh-CN" dirty="0"/>
              <a:t>s</a:t>
            </a:r>
            <a:r>
              <a:rPr lang="zh-CN" altLang="en-US" dirty="0"/>
              <a:t>的属性（属性修改）</a:t>
            </a:r>
          </a:p>
          <a:p>
            <a:pPr lvl="1"/>
            <a:endParaRPr lang="zh-CN" altLang="en-US" dirty="0"/>
          </a:p>
        </p:txBody>
      </p:sp>
      <p:sp>
        <p:nvSpPr>
          <p:cNvPr id="5" name="页脚占位符 4"/>
          <p:cNvSpPr>
            <a:spLocks noGrp="1"/>
          </p:cNvSpPr>
          <p:nvPr>
            <p:ph type="ftr" sz="quarter" idx="4294967295"/>
          </p:nvPr>
        </p:nvSpPr>
        <p:spPr>
          <a:xfrm>
            <a:off x="4129087" y="6356351"/>
            <a:ext cx="4114800" cy="365125"/>
          </a:xfrm>
        </p:spPr>
        <p:txBody>
          <a:bodyPr/>
          <a:lstStyle/>
          <a:p>
            <a:pPr>
              <a:defRPr/>
            </a:pPr>
            <a:r>
              <a:rPr lang="en-GB" altLang="en-US" smtClean="0"/>
              <a:t>© 2014-2018 BUPT TSEG </a:t>
            </a:r>
            <a:endParaRPr lang="zh-CN" altLang="en-US" dirty="0"/>
          </a:p>
        </p:txBody>
      </p:sp>
      <p:sp>
        <p:nvSpPr>
          <p:cNvPr id="6" name="灯片编号占位符 5"/>
          <p:cNvSpPr>
            <a:spLocks noGrp="1"/>
          </p:cNvSpPr>
          <p:nvPr>
            <p:ph type="sldNum" sz="quarter" idx="4294967295"/>
          </p:nvPr>
        </p:nvSpPr>
        <p:spPr>
          <a:xfrm>
            <a:off x="8610600" y="6356352"/>
            <a:ext cx="2743200" cy="365125"/>
          </a:xfrm>
        </p:spPr>
        <p:txBody>
          <a:bodyPr/>
          <a:lstStyle/>
          <a:p>
            <a:fld id="{65C61107-C9B8-45B5-BD23-C8A00455B7E2}" type="slidenum">
              <a:rPr lang="zh-CN" altLang="en-US" smtClean="0"/>
              <a:pPr/>
              <a:t>25</a:t>
            </a:fld>
            <a:endParaRPr lang="zh-CN" altLang="en-US" dirty="0"/>
          </a:p>
        </p:txBody>
      </p:sp>
      <p:sp>
        <p:nvSpPr>
          <p:cNvPr id="7" name="Text Box 21"/>
          <p:cNvSpPr txBox="1">
            <a:spLocks noChangeArrowheads="1"/>
          </p:cNvSpPr>
          <p:nvPr/>
        </p:nvSpPr>
        <p:spPr bwMode="auto">
          <a:xfrm>
            <a:off x="1487488" y="4005064"/>
            <a:ext cx="9759825" cy="1938992"/>
          </a:xfrm>
          <a:prstGeom prst="rect">
            <a:avLst/>
          </a:prstGeom>
          <a:solidFill>
            <a:schemeClr val="bg1">
              <a:lumMod val="95000"/>
            </a:schemeClr>
          </a:solidFill>
          <a:ln w="9525">
            <a:solidFill>
              <a:schemeClr val="tx1"/>
            </a:solidFill>
            <a:miter lim="800000"/>
            <a:headEnd/>
            <a:tailEnd/>
          </a:ln>
        </p:spPr>
        <p:txBody>
          <a:bodyPr wrap="squar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eaLnBrk="1" hangingPunct="1"/>
            <a:r>
              <a:rPr lang="zh-CN" altLang="en-US" dirty="0" smtClean="0">
                <a:latin typeface="微软雅黑" panose="020B0503020204020204" pitchFamily="34" charset="-122"/>
                <a:ea typeface="微软雅黑" panose="020B0503020204020204" pitchFamily="34" charset="-122"/>
              </a:rPr>
              <a:t>问题：</a:t>
            </a:r>
            <a:r>
              <a:rPr lang="zh-CN" altLang="en-US" dirty="0">
                <a:latin typeface="微软雅黑" panose="020B0503020204020204" pitchFamily="34" charset="-122"/>
                <a:ea typeface="微软雅黑" panose="020B0503020204020204" pitchFamily="34" charset="-122"/>
              </a:rPr>
              <a:t>如何为系统操作</a:t>
            </a:r>
            <a:r>
              <a:rPr lang="en-US" altLang="zh-CN" dirty="0" err="1">
                <a:latin typeface="微软雅黑" panose="020B0503020204020204" pitchFamily="34" charset="-122"/>
                <a:ea typeface="微软雅黑" panose="020B0503020204020204" pitchFamily="34" charset="-122"/>
              </a:rPr>
              <a:t>makeNewSale</a:t>
            </a:r>
            <a:r>
              <a:rPr lang="zh-CN" altLang="en-US" dirty="0">
                <a:latin typeface="微软雅黑" panose="020B0503020204020204" pitchFamily="34" charset="-122"/>
                <a:ea typeface="微软雅黑" panose="020B0503020204020204" pitchFamily="34" charset="-122"/>
              </a:rPr>
              <a:t>选择控制器</a:t>
            </a:r>
          </a:p>
          <a:p>
            <a:pPr eaLnBrk="1" hangingPunct="1"/>
            <a:r>
              <a:rPr lang="zh-CN" altLang="en-US" dirty="0">
                <a:latin typeface="微软雅黑" panose="020B0503020204020204" pitchFamily="34" charset="-122"/>
                <a:ea typeface="微软雅黑" panose="020B0503020204020204" pitchFamily="34" charset="-122"/>
              </a:rPr>
              <a:t>解决方案： </a:t>
            </a:r>
            <a:r>
              <a:rPr lang="zh-CN" altLang="en-US" dirty="0">
                <a:solidFill>
                  <a:srgbClr val="0000FF"/>
                </a:solidFill>
                <a:latin typeface="微软雅黑" panose="020B0503020204020204" pitchFamily="34" charset="-122"/>
                <a:ea typeface="微软雅黑" panose="020B0503020204020204" pitchFamily="34" charset="-122"/>
              </a:rPr>
              <a:t>根据“控制器”模式，要么使用“外观控制器”</a:t>
            </a:r>
            <a:r>
              <a:rPr lang="zh-CN" altLang="en-US" dirty="0" smtClean="0">
                <a:solidFill>
                  <a:srgbClr val="0000FF"/>
                </a:solidFill>
                <a:latin typeface="微软雅黑" panose="020B0503020204020204" pitchFamily="34" charset="-122"/>
                <a:ea typeface="微软雅黑" panose="020B0503020204020204" pitchFamily="34" charset="-122"/>
              </a:rPr>
              <a:t>， </a:t>
            </a:r>
            <a:r>
              <a:rPr lang="zh-CN" altLang="en-US" dirty="0">
                <a:solidFill>
                  <a:srgbClr val="0000FF"/>
                </a:solidFill>
                <a:latin typeface="微软雅黑" panose="020B0503020204020204" pitchFamily="34" charset="-122"/>
                <a:ea typeface="微软雅黑" panose="020B0503020204020204" pitchFamily="34" charset="-122"/>
              </a:rPr>
              <a:t>要么使用“用例控制器”。在本案例中，由于</a:t>
            </a:r>
            <a:r>
              <a:rPr lang="zh-CN" altLang="en-US" dirty="0" smtClean="0">
                <a:solidFill>
                  <a:srgbClr val="0000FF"/>
                </a:solidFill>
                <a:latin typeface="微软雅黑" panose="020B0503020204020204" pitchFamily="34" charset="-122"/>
                <a:ea typeface="微软雅黑" panose="020B0503020204020204" pitchFamily="34" charset="-122"/>
              </a:rPr>
              <a:t>只存在</a:t>
            </a:r>
            <a:r>
              <a:rPr lang="zh-CN" altLang="en-US" dirty="0">
                <a:solidFill>
                  <a:srgbClr val="0000FF"/>
                </a:solidFill>
                <a:latin typeface="微软雅黑" panose="020B0503020204020204" pitchFamily="34" charset="-122"/>
                <a:ea typeface="微软雅黑" panose="020B0503020204020204" pitchFamily="34" charset="-122"/>
              </a:rPr>
              <a:t>少量的系统操作，为此选用“外观控制器”</a:t>
            </a:r>
            <a:r>
              <a:rPr lang="zh-CN" altLang="en-US" dirty="0" smtClean="0">
                <a:solidFill>
                  <a:srgbClr val="0000FF"/>
                </a:solidFill>
                <a:latin typeface="微软雅黑" panose="020B0503020204020204" pitchFamily="34" charset="-122"/>
                <a:ea typeface="微软雅黑" panose="020B0503020204020204" pitchFamily="34" charset="-122"/>
              </a:rPr>
              <a:t>， </a:t>
            </a:r>
            <a:r>
              <a:rPr lang="zh-CN" altLang="en-US" dirty="0">
                <a:solidFill>
                  <a:srgbClr val="0000FF"/>
                </a:solidFill>
                <a:latin typeface="微软雅黑" panose="020B0503020204020204" pitchFamily="34" charset="-122"/>
                <a:ea typeface="微软雅黑" panose="020B0503020204020204" pitchFamily="34" charset="-122"/>
              </a:rPr>
              <a:t>以</a:t>
            </a:r>
            <a:r>
              <a:rPr lang="en-US" altLang="zh-CN" dirty="0">
                <a:solidFill>
                  <a:srgbClr val="0000FF"/>
                </a:solidFill>
                <a:latin typeface="微软雅黑" panose="020B0503020204020204" pitchFamily="34" charset="-122"/>
                <a:ea typeface="微软雅黑" panose="020B0503020204020204" pitchFamily="34" charset="-122"/>
              </a:rPr>
              <a:t>Register</a:t>
            </a:r>
            <a:r>
              <a:rPr lang="zh-CN" altLang="en-US" dirty="0">
                <a:solidFill>
                  <a:srgbClr val="0000FF"/>
                </a:solidFill>
                <a:latin typeface="微软雅黑" panose="020B0503020204020204" pitchFamily="34" charset="-122"/>
                <a:ea typeface="微软雅黑" panose="020B0503020204020204" pitchFamily="34" charset="-122"/>
              </a:rPr>
              <a:t>作为设计模型中的软件对象。</a:t>
            </a:r>
          </a:p>
          <a:p>
            <a:pPr eaLnBrk="1" hangingPunct="1"/>
            <a:r>
              <a:rPr lang="zh-CN" altLang="en-US" dirty="0">
                <a:latin typeface="微软雅黑" panose="020B0503020204020204" pitchFamily="34" charset="-122"/>
                <a:ea typeface="微软雅黑" panose="020B0503020204020204" pitchFamily="34" charset="-122"/>
              </a:rPr>
              <a:t>注意：此时的</a:t>
            </a:r>
            <a:r>
              <a:rPr lang="en-US" altLang="zh-CN" dirty="0">
                <a:latin typeface="微软雅黑" panose="020B0503020204020204" pitchFamily="34" charset="-122"/>
                <a:ea typeface="微软雅黑" panose="020B0503020204020204" pitchFamily="34" charset="-122"/>
              </a:rPr>
              <a:t>Register</a:t>
            </a:r>
            <a:r>
              <a:rPr lang="zh-CN" altLang="en-US" dirty="0">
                <a:latin typeface="微软雅黑" panose="020B0503020204020204" pitchFamily="34" charset="-122"/>
                <a:ea typeface="微软雅黑" panose="020B0503020204020204" pitchFamily="34" charset="-122"/>
              </a:rPr>
              <a:t>已经不再是物理</a:t>
            </a:r>
            <a:r>
              <a:rPr lang="zh-CN" altLang="en-US" dirty="0" smtClean="0">
                <a:latin typeface="微软雅黑" panose="020B0503020204020204" pitchFamily="34" charset="-122"/>
                <a:ea typeface="微软雅黑" panose="020B0503020204020204" pitchFamily="34" charset="-122"/>
              </a:rPr>
              <a:t>终端设备</a:t>
            </a:r>
            <a:endParaRPr lang="en-US" altLang="zh-CN" sz="18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92913529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对象设计 </a:t>
            </a:r>
            <a:r>
              <a:rPr lang="en-US" altLang="zh-CN" dirty="0" err="1" smtClean="0"/>
              <a:t>MakeNewSale</a:t>
            </a:r>
            <a:r>
              <a:rPr lang="en-US" altLang="zh-CN" dirty="0" smtClean="0"/>
              <a:t>()</a:t>
            </a:r>
            <a:endParaRPr lang="zh-CN" altLang="en-US" dirty="0"/>
          </a:p>
        </p:txBody>
      </p:sp>
      <p:sp>
        <p:nvSpPr>
          <p:cNvPr id="3" name="内容占位符 2"/>
          <p:cNvSpPr>
            <a:spLocks noGrp="1"/>
          </p:cNvSpPr>
          <p:nvPr>
            <p:ph idx="1"/>
          </p:nvPr>
        </p:nvSpPr>
        <p:spPr>
          <a:xfrm>
            <a:off x="335361" y="915414"/>
            <a:ext cx="11593284" cy="5261549"/>
          </a:xfrm>
        </p:spPr>
        <p:txBody>
          <a:bodyPr/>
          <a:lstStyle/>
          <a:p>
            <a:r>
              <a:rPr lang="zh-CN" altLang="en-US" dirty="0" smtClean="0"/>
              <a:t>设计用例实现过程</a:t>
            </a:r>
            <a:endParaRPr lang="en-US" altLang="zh-CN" dirty="0" smtClean="0"/>
          </a:p>
          <a:p>
            <a:pPr lvl="1"/>
            <a:r>
              <a:rPr lang="en-US" altLang="zh-CN" dirty="0" smtClean="0"/>
              <a:t>Register </a:t>
            </a:r>
            <a:r>
              <a:rPr lang="zh-CN" altLang="en-US" dirty="0" smtClean="0"/>
              <a:t>作为控制器对象接收系统事件 </a:t>
            </a:r>
            <a:r>
              <a:rPr lang="en-US" altLang="zh-CN" dirty="0" err="1" smtClean="0"/>
              <a:t>makeNewSale</a:t>
            </a:r>
            <a:endParaRPr lang="en-US" altLang="zh-CN" dirty="0" smtClean="0"/>
          </a:p>
          <a:p>
            <a:pPr lvl="1"/>
            <a:r>
              <a:rPr lang="zh-CN" altLang="en-US" dirty="0" smtClean="0"/>
              <a:t>根据操作契约的第一条：创建一个</a:t>
            </a:r>
            <a:r>
              <a:rPr lang="en-US" altLang="zh-CN" dirty="0" smtClean="0"/>
              <a:t>Sale</a:t>
            </a:r>
            <a:r>
              <a:rPr lang="zh-CN" altLang="en-US" dirty="0" smtClean="0"/>
              <a:t>实例</a:t>
            </a:r>
            <a:r>
              <a:rPr lang="en-US" altLang="zh-CN" dirty="0" smtClean="0"/>
              <a:t>s</a:t>
            </a:r>
            <a:r>
              <a:rPr lang="zh-CN" altLang="en-US" dirty="0" smtClean="0"/>
              <a:t>，则</a:t>
            </a:r>
            <a:r>
              <a:rPr lang="en-US" altLang="zh-CN" dirty="0" smtClean="0"/>
              <a:t>Register</a:t>
            </a:r>
            <a:r>
              <a:rPr lang="zh-CN" altLang="en-US" dirty="0" smtClean="0"/>
              <a:t>具有创建</a:t>
            </a:r>
            <a:r>
              <a:rPr lang="en-US" altLang="zh-CN" dirty="0" smtClean="0"/>
              <a:t>s</a:t>
            </a:r>
            <a:r>
              <a:rPr lang="zh-CN" altLang="en-US" dirty="0" smtClean="0"/>
              <a:t>的职责；</a:t>
            </a:r>
            <a:endParaRPr lang="en-US" altLang="zh-CN" dirty="0" smtClean="0"/>
          </a:p>
          <a:p>
            <a:pPr lvl="1"/>
            <a:r>
              <a:rPr lang="en-US" altLang="zh-CN" dirty="0" smtClean="0"/>
              <a:t>Sale</a:t>
            </a:r>
            <a:r>
              <a:rPr lang="zh-CN" altLang="en-US" dirty="0" smtClean="0"/>
              <a:t>实例是</a:t>
            </a:r>
            <a:r>
              <a:rPr lang="en-US" altLang="zh-CN" dirty="0" smtClean="0"/>
              <a:t>Register</a:t>
            </a:r>
            <a:r>
              <a:rPr lang="zh-CN" altLang="en-US" dirty="0" smtClean="0"/>
              <a:t>创建，则形成了缺省的关联关系；</a:t>
            </a:r>
            <a:endParaRPr lang="en-US" altLang="zh-CN" dirty="0" smtClean="0"/>
          </a:p>
          <a:p>
            <a:pPr lvl="1"/>
            <a:r>
              <a:rPr lang="zh-CN" altLang="en-US" dirty="0"/>
              <a:t>操作</a:t>
            </a:r>
            <a:r>
              <a:rPr lang="zh-CN" altLang="en-US" dirty="0" smtClean="0"/>
              <a:t>契约：初始化</a:t>
            </a:r>
            <a:r>
              <a:rPr lang="en-US" altLang="zh-CN" dirty="0" smtClean="0"/>
              <a:t>s</a:t>
            </a:r>
            <a:r>
              <a:rPr lang="zh-CN" altLang="en-US" dirty="0" smtClean="0"/>
              <a:t>，即该实例能够记录多个销售的商品</a:t>
            </a:r>
            <a:r>
              <a:rPr lang="en-US" altLang="zh-CN" dirty="0" err="1" smtClean="0"/>
              <a:t>SalesLineItem</a:t>
            </a:r>
            <a:r>
              <a:rPr lang="zh-CN" altLang="en-US" dirty="0" smtClean="0"/>
              <a:t>，根据领域模型的关系</a:t>
            </a:r>
            <a:r>
              <a:rPr lang="en-US" altLang="zh-CN" dirty="0" smtClean="0"/>
              <a:t>Sale</a:t>
            </a:r>
            <a:r>
              <a:rPr lang="zh-CN" altLang="en-US" dirty="0" smtClean="0"/>
              <a:t>实例负责创建</a:t>
            </a:r>
            <a:r>
              <a:rPr lang="en-US" altLang="zh-CN" dirty="0" err="1" smtClean="0"/>
              <a:t>SalesLineItem</a:t>
            </a:r>
            <a:r>
              <a:rPr lang="zh-CN" altLang="en-US" dirty="0" smtClean="0"/>
              <a:t>的一个数组或集合；</a:t>
            </a:r>
            <a:endParaRPr lang="zh-CN" altLang="en-US" dirty="0"/>
          </a:p>
        </p:txBody>
      </p:sp>
      <p:sp>
        <p:nvSpPr>
          <p:cNvPr id="5" name="页脚占位符 4"/>
          <p:cNvSpPr>
            <a:spLocks noGrp="1"/>
          </p:cNvSpPr>
          <p:nvPr>
            <p:ph type="ftr" sz="quarter" idx="4294967295"/>
          </p:nvPr>
        </p:nvSpPr>
        <p:spPr>
          <a:xfrm>
            <a:off x="4129087" y="6356351"/>
            <a:ext cx="4114800" cy="365125"/>
          </a:xfrm>
        </p:spPr>
        <p:txBody>
          <a:bodyPr/>
          <a:lstStyle/>
          <a:p>
            <a:pPr>
              <a:defRPr/>
            </a:pPr>
            <a:r>
              <a:rPr lang="en-GB" altLang="en-US" smtClean="0"/>
              <a:t>© 2014-2018 BUPT TSEG </a:t>
            </a:r>
            <a:endParaRPr lang="zh-CN" altLang="en-US" dirty="0"/>
          </a:p>
        </p:txBody>
      </p:sp>
      <p:sp>
        <p:nvSpPr>
          <p:cNvPr id="6" name="灯片编号占位符 5"/>
          <p:cNvSpPr>
            <a:spLocks noGrp="1"/>
          </p:cNvSpPr>
          <p:nvPr>
            <p:ph type="sldNum" sz="quarter" idx="4294967295"/>
          </p:nvPr>
        </p:nvSpPr>
        <p:spPr>
          <a:xfrm>
            <a:off x="8610600" y="6356352"/>
            <a:ext cx="2743200" cy="365125"/>
          </a:xfrm>
        </p:spPr>
        <p:txBody>
          <a:bodyPr/>
          <a:lstStyle/>
          <a:p>
            <a:fld id="{65C61107-C9B8-45B5-BD23-C8A00455B7E2}" type="slidenum">
              <a:rPr lang="zh-CN" altLang="en-US" smtClean="0"/>
              <a:pPr/>
              <a:t>26</a:t>
            </a:fld>
            <a:endParaRPr lang="zh-CN" altLang="en-US" dirty="0"/>
          </a:p>
        </p:txBody>
      </p:sp>
      <p:pic>
        <p:nvPicPr>
          <p:cNvPr id="8" name="图片 7"/>
          <p:cNvPicPr>
            <a:picLocks noChangeAspect="1"/>
          </p:cNvPicPr>
          <p:nvPr/>
        </p:nvPicPr>
        <p:blipFill>
          <a:blip r:embed="rId2"/>
          <a:stretch>
            <a:fillRect/>
          </a:stretch>
        </p:blipFill>
        <p:spPr>
          <a:xfrm>
            <a:off x="2567608" y="3573016"/>
            <a:ext cx="6679254" cy="2693641"/>
          </a:xfrm>
          <a:prstGeom prst="rect">
            <a:avLst/>
          </a:prstGeom>
        </p:spPr>
      </p:pic>
    </p:spTree>
    <p:extLst>
      <p:ext uri="{BB962C8B-B14F-4D97-AF65-F5344CB8AC3E}">
        <p14:creationId xmlns:p14="http://schemas.microsoft.com/office/powerpoint/2010/main" val="3712146167"/>
      </p:ext>
    </p:extLst>
  </p:cSld>
  <p:clrMapOvr>
    <a:masterClrMapping/>
  </p:clrMapOvr>
  <p:transition>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a:t>
            </a:r>
            <a:r>
              <a:rPr lang="zh-CN" altLang="en-US" dirty="0" smtClean="0"/>
              <a:t>设计 </a:t>
            </a:r>
            <a:r>
              <a:rPr lang="en-US" altLang="zh-CN" dirty="0" err="1" smtClean="0"/>
              <a:t>enterItem</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a:t>操作</a:t>
            </a:r>
            <a:r>
              <a:rPr lang="zh-CN" altLang="en-US" dirty="0" smtClean="0"/>
              <a:t>契约</a:t>
            </a:r>
            <a:endParaRPr lang="en-US" altLang="zh-CN" dirty="0" smtClean="0"/>
          </a:p>
          <a:p>
            <a:pPr lvl="1"/>
            <a:r>
              <a:rPr lang="zh-CN" altLang="en-US" dirty="0" smtClean="0"/>
              <a:t>创建</a:t>
            </a:r>
            <a:r>
              <a:rPr lang="zh-CN" altLang="en-US" dirty="0"/>
              <a:t>一个</a:t>
            </a:r>
            <a:r>
              <a:rPr lang="en-US" altLang="zh-CN" dirty="0" err="1"/>
              <a:t>SalesLineItem</a:t>
            </a:r>
            <a:r>
              <a:rPr lang="zh-CN" altLang="en-US" dirty="0"/>
              <a:t>实例</a:t>
            </a:r>
            <a:r>
              <a:rPr lang="en-US" altLang="zh-CN" dirty="0" err="1"/>
              <a:t>sli</a:t>
            </a:r>
            <a:r>
              <a:rPr lang="zh-CN" altLang="en-US" dirty="0"/>
              <a:t>（实例创建）</a:t>
            </a:r>
          </a:p>
          <a:p>
            <a:pPr lvl="1"/>
            <a:r>
              <a:rPr lang="en-US" altLang="zh-CN" dirty="0" err="1" smtClean="0"/>
              <a:t>sli</a:t>
            </a:r>
            <a:r>
              <a:rPr lang="zh-CN" altLang="en-US" dirty="0"/>
              <a:t>和当前的</a:t>
            </a:r>
            <a:r>
              <a:rPr lang="en-US" altLang="zh-CN" dirty="0"/>
              <a:t>Sale</a:t>
            </a:r>
            <a:r>
              <a:rPr lang="zh-CN" altLang="en-US" dirty="0"/>
              <a:t>建立关联（关联形成）</a:t>
            </a:r>
          </a:p>
          <a:p>
            <a:pPr lvl="1"/>
            <a:r>
              <a:rPr lang="en-US" altLang="zh-CN" dirty="0" err="1" smtClean="0"/>
              <a:t>sli.quantity</a:t>
            </a:r>
            <a:r>
              <a:rPr lang="zh-CN" altLang="en-US" dirty="0"/>
              <a:t>变成参数</a:t>
            </a:r>
            <a:r>
              <a:rPr lang="en-US" altLang="zh-CN" dirty="0"/>
              <a:t>quantity</a:t>
            </a:r>
            <a:r>
              <a:rPr lang="zh-CN" altLang="en-US" dirty="0"/>
              <a:t>（属性修改）</a:t>
            </a:r>
          </a:p>
          <a:p>
            <a:pPr lvl="1"/>
            <a:r>
              <a:rPr lang="zh-CN" altLang="en-US" dirty="0" smtClean="0"/>
              <a:t>实例</a:t>
            </a:r>
            <a:r>
              <a:rPr lang="en-US" altLang="zh-CN" dirty="0" err="1"/>
              <a:t>sli</a:t>
            </a:r>
            <a:r>
              <a:rPr lang="zh-CN" altLang="en-US" dirty="0"/>
              <a:t>在</a:t>
            </a:r>
            <a:r>
              <a:rPr lang="en-US" altLang="zh-CN" dirty="0" err="1"/>
              <a:t>itemID</a:t>
            </a:r>
            <a:r>
              <a:rPr lang="zh-CN" altLang="en-US" dirty="0"/>
              <a:t>匹配的基础上与</a:t>
            </a:r>
            <a:r>
              <a:rPr lang="en-US" altLang="zh-CN" dirty="0" err="1"/>
              <a:t>ProductSpecification</a:t>
            </a:r>
            <a:r>
              <a:rPr lang="zh-CN" altLang="en-US" dirty="0"/>
              <a:t>建立关联（关联形成）</a:t>
            </a:r>
          </a:p>
          <a:p>
            <a:pPr lvl="1"/>
            <a:endParaRPr lang="zh-CN" altLang="en-US" dirty="0"/>
          </a:p>
        </p:txBody>
      </p:sp>
      <p:sp>
        <p:nvSpPr>
          <p:cNvPr id="5" name="页脚占位符 4"/>
          <p:cNvSpPr>
            <a:spLocks noGrp="1"/>
          </p:cNvSpPr>
          <p:nvPr>
            <p:ph type="ftr" sz="quarter" idx="4294967295"/>
          </p:nvPr>
        </p:nvSpPr>
        <p:spPr>
          <a:xfrm>
            <a:off x="4129087" y="6356351"/>
            <a:ext cx="4114800" cy="365125"/>
          </a:xfrm>
        </p:spPr>
        <p:txBody>
          <a:bodyPr/>
          <a:lstStyle/>
          <a:p>
            <a:pPr>
              <a:defRPr/>
            </a:pPr>
            <a:r>
              <a:rPr lang="en-GB" altLang="en-US" smtClean="0"/>
              <a:t>© 2014-2018 BUPT TSEG </a:t>
            </a:r>
            <a:endParaRPr lang="zh-CN" altLang="en-US" dirty="0"/>
          </a:p>
        </p:txBody>
      </p:sp>
      <p:sp>
        <p:nvSpPr>
          <p:cNvPr id="6" name="灯片编号占位符 5"/>
          <p:cNvSpPr>
            <a:spLocks noGrp="1"/>
          </p:cNvSpPr>
          <p:nvPr>
            <p:ph type="sldNum" sz="quarter" idx="4294967295"/>
          </p:nvPr>
        </p:nvSpPr>
        <p:spPr>
          <a:xfrm>
            <a:off x="8610600" y="6356352"/>
            <a:ext cx="2743200" cy="365125"/>
          </a:xfrm>
        </p:spPr>
        <p:txBody>
          <a:bodyPr/>
          <a:lstStyle/>
          <a:p>
            <a:fld id="{65C61107-C9B8-45B5-BD23-C8A00455B7E2}" type="slidenum">
              <a:rPr lang="zh-CN" altLang="en-US" smtClean="0"/>
              <a:pPr/>
              <a:t>27</a:t>
            </a:fld>
            <a:endParaRPr lang="zh-CN" altLang="en-US" dirty="0"/>
          </a:p>
        </p:txBody>
      </p:sp>
      <p:sp>
        <p:nvSpPr>
          <p:cNvPr id="7" name="Text Box 22"/>
          <p:cNvSpPr txBox="1">
            <a:spLocks noChangeArrowheads="1"/>
          </p:cNvSpPr>
          <p:nvPr/>
        </p:nvSpPr>
        <p:spPr bwMode="auto">
          <a:xfrm>
            <a:off x="1744992" y="4077072"/>
            <a:ext cx="5598007" cy="15696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eaLnBrk="1" hangingPunct="1"/>
            <a:r>
              <a:rPr lang="zh-CN" altLang="en-US" dirty="0">
                <a:latin typeface="微软雅黑" panose="020B0503020204020204" pitchFamily="34" charset="-122"/>
                <a:ea typeface="微软雅黑" panose="020B0503020204020204" pitchFamily="34" charset="-122"/>
              </a:rPr>
              <a:t>问题</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：控制器类的选择</a:t>
            </a:r>
          </a:p>
          <a:p>
            <a:pPr eaLnBrk="1" hangingPunct="1"/>
            <a:r>
              <a:rPr lang="zh-CN" altLang="en-US" dirty="0">
                <a:latin typeface="微软雅黑" panose="020B0503020204020204" pitchFamily="34" charset="-122"/>
                <a:ea typeface="微软雅黑" panose="020B0503020204020204" pitchFamily="34" charset="-122"/>
              </a:rPr>
              <a:t>问题</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：是否要显示商品的描述和价格？</a:t>
            </a:r>
          </a:p>
          <a:p>
            <a:pPr eaLnBrk="1" hangingPunct="1"/>
            <a:r>
              <a:rPr lang="zh-CN" altLang="en-US" dirty="0">
                <a:latin typeface="微软雅黑" panose="020B0503020204020204" pitchFamily="34" charset="-122"/>
                <a:ea typeface="微软雅黑" panose="020B0503020204020204" pitchFamily="34" charset="-122"/>
              </a:rPr>
              <a:t>问题</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：创建新的</a:t>
            </a:r>
            <a:r>
              <a:rPr lang="en-US" altLang="zh-CN" dirty="0" err="1">
                <a:latin typeface="微软雅黑" panose="020B0503020204020204" pitchFamily="34" charset="-122"/>
                <a:ea typeface="微软雅黑" panose="020B0503020204020204" pitchFamily="34" charset="-122"/>
              </a:rPr>
              <a:t>SaleLineItem</a:t>
            </a:r>
            <a:endParaRPr lang="en-US" altLang="zh-CN" dirty="0">
              <a:latin typeface="微软雅黑" panose="020B0503020204020204" pitchFamily="34" charset="-122"/>
              <a:ea typeface="微软雅黑" panose="020B0503020204020204" pitchFamily="34" charset="-122"/>
            </a:endParaRPr>
          </a:p>
          <a:p>
            <a:pPr eaLnBrk="1" hangingPunct="1"/>
            <a:r>
              <a:rPr lang="zh-CN" altLang="en-US" dirty="0">
                <a:latin typeface="微软雅黑" panose="020B0503020204020204" pitchFamily="34" charset="-122"/>
                <a:ea typeface="微软雅黑" panose="020B0503020204020204" pitchFamily="34" charset="-122"/>
              </a:rPr>
              <a:t>问题</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：寻找</a:t>
            </a:r>
            <a:r>
              <a:rPr lang="en-US" altLang="zh-CN" dirty="0" err="1">
                <a:latin typeface="微软雅黑" panose="020B0503020204020204" pitchFamily="34" charset="-122"/>
                <a:ea typeface="微软雅黑" panose="020B0503020204020204" pitchFamily="34" charset="-122"/>
              </a:rPr>
              <a:t>ProductDescription</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7635217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对象设计 </a:t>
            </a:r>
            <a:r>
              <a:rPr lang="en-US" altLang="zh-CN" dirty="0" err="1"/>
              <a:t>enterItem</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smtClean="0"/>
              <a:t>问题</a:t>
            </a:r>
            <a:r>
              <a:rPr lang="en-US" altLang="zh-CN" dirty="0" smtClean="0"/>
              <a:t>_1</a:t>
            </a:r>
            <a:r>
              <a:rPr lang="zh-CN" altLang="en-US" dirty="0" smtClean="0"/>
              <a:t>：该</a:t>
            </a:r>
            <a:r>
              <a:rPr lang="zh-CN" altLang="en-US" dirty="0"/>
              <a:t>系统</a:t>
            </a:r>
            <a:r>
              <a:rPr lang="zh-CN" altLang="en-US" dirty="0" smtClean="0"/>
              <a:t>事件属于同一个用例，为此控制器对象无论是外观还是用例控制器，都应该是</a:t>
            </a:r>
            <a:r>
              <a:rPr lang="en-US" altLang="zh-CN" dirty="0" smtClean="0"/>
              <a:t>Register</a:t>
            </a:r>
            <a:r>
              <a:rPr lang="zh-CN" altLang="en-US" dirty="0" smtClean="0"/>
              <a:t>；</a:t>
            </a:r>
            <a:endParaRPr lang="en-US" altLang="zh-CN" dirty="0" smtClean="0"/>
          </a:p>
          <a:p>
            <a:r>
              <a:rPr lang="zh-CN" altLang="en-US" dirty="0" smtClean="0"/>
              <a:t>问题</a:t>
            </a:r>
            <a:r>
              <a:rPr lang="en-US" altLang="zh-CN" dirty="0" smtClean="0"/>
              <a:t>_2</a:t>
            </a:r>
            <a:r>
              <a:rPr lang="zh-CN" altLang="en-US" dirty="0" smtClean="0"/>
              <a:t>：显然是需要在扫描物品时根据物品</a:t>
            </a:r>
            <a:r>
              <a:rPr lang="en-US" altLang="zh-CN" dirty="0" smtClean="0"/>
              <a:t>id</a:t>
            </a:r>
            <a:r>
              <a:rPr lang="zh-CN" altLang="en-US" dirty="0" smtClean="0"/>
              <a:t>找到对应的物品信息，关键问题是哪个对象负责查找？</a:t>
            </a:r>
            <a:endParaRPr lang="en-US" altLang="zh-CN" dirty="0" smtClean="0"/>
          </a:p>
          <a:p>
            <a:pPr lvl="1"/>
            <a:r>
              <a:rPr lang="zh-CN" altLang="en-US" dirty="0" smtClean="0"/>
              <a:t>方案一：</a:t>
            </a:r>
            <a:r>
              <a:rPr lang="en-US" altLang="zh-CN" dirty="0" smtClean="0"/>
              <a:t>Register</a:t>
            </a:r>
          </a:p>
          <a:p>
            <a:pPr lvl="1"/>
            <a:r>
              <a:rPr lang="zh-CN" altLang="en-US" dirty="0" smtClean="0"/>
              <a:t>方案二：</a:t>
            </a:r>
            <a:r>
              <a:rPr lang="en-US" altLang="zh-CN" dirty="0" smtClean="0"/>
              <a:t>Sale</a:t>
            </a:r>
          </a:p>
          <a:p>
            <a:r>
              <a:rPr lang="zh-CN" altLang="en-US" dirty="0" smtClean="0"/>
              <a:t>问题</a:t>
            </a:r>
            <a:r>
              <a:rPr lang="en-US" altLang="zh-CN" dirty="0" smtClean="0"/>
              <a:t>_3</a:t>
            </a:r>
            <a:r>
              <a:rPr lang="zh-CN" altLang="en-US" dirty="0" smtClean="0"/>
              <a:t>：根据领域模型可以确定是</a:t>
            </a:r>
            <a:r>
              <a:rPr lang="en-US" altLang="zh-CN" dirty="0" smtClean="0"/>
              <a:t>Sale</a:t>
            </a:r>
            <a:r>
              <a:rPr lang="zh-CN" altLang="en-US" dirty="0" smtClean="0"/>
              <a:t>对象负责创建</a:t>
            </a:r>
            <a:r>
              <a:rPr lang="en-US" altLang="zh-CN" dirty="0" err="1" smtClean="0"/>
              <a:t>SalesLineItem</a:t>
            </a:r>
            <a:r>
              <a:rPr lang="zh-CN" altLang="en-US" dirty="0" smtClean="0"/>
              <a:t>实例</a:t>
            </a:r>
            <a:r>
              <a:rPr lang="en-US" altLang="zh-CN" dirty="0" err="1" smtClean="0"/>
              <a:t>sli</a:t>
            </a:r>
            <a:r>
              <a:rPr lang="zh-CN" altLang="en-US" dirty="0" smtClean="0"/>
              <a:t>；</a:t>
            </a:r>
            <a:endParaRPr lang="en-US" altLang="zh-CN" dirty="0" smtClean="0"/>
          </a:p>
          <a:p>
            <a:r>
              <a:rPr lang="zh-CN" altLang="en-US" dirty="0" smtClean="0"/>
              <a:t>问题</a:t>
            </a:r>
            <a:r>
              <a:rPr lang="en-US" altLang="zh-CN" dirty="0" smtClean="0"/>
              <a:t>_4</a:t>
            </a:r>
            <a:r>
              <a:rPr lang="zh-CN" altLang="en-US" dirty="0" smtClean="0"/>
              <a:t>：根据领域模型可知</a:t>
            </a:r>
            <a:r>
              <a:rPr lang="en-US" altLang="zh-CN" dirty="0" err="1" smtClean="0"/>
              <a:t>ProductCatalog</a:t>
            </a:r>
            <a:r>
              <a:rPr lang="zh-CN" altLang="en-US" dirty="0" smtClean="0"/>
              <a:t>与</a:t>
            </a:r>
            <a:r>
              <a:rPr lang="en-US" altLang="zh-CN" dirty="0" err="1" smtClean="0"/>
              <a:t>ProductDescription</a:t>
            </a:r>
            <a:r>
              <a:rPr lang="zh-CN" altLang="en-US" dirty="0" smtClean="0"/>
              <a:t>相关联</a:t>
            </a:r>
            <a:endParaRPr lang="zh-CN" altLang="en-US" dirty="0"/>
          </a:p>
        </p:txBody>
      </p:sp>
      <p:sp>
        <p:nvSpPr>
          <p:cNvPr id="5" name="页脚占位符 4"/>
          <p:cNvSpPr>
            <a:spLocks noGrp="1"/>
          </p:cNvSpPr>
          <p:nvPr>
            <p:ph type="ftr" sz="quarter" idx="4294967295"/>
          </p:nvPr>
        </p:nvSpPr>
        <p:spPr>
          <a:xfrm>
            <a:off x="4129087" y="6356351"/>
            <a:ext cx="4114800" cy="365125"/>
          </a:xfrm>
        </p:spPr>
        <p:txBody>
          <a:bodyPr/>
          <a:lstStyle/>
          <a:p>
            <a:pPr>
              <a:defRPr/>
            </a:pPr>
            <a:r>
              <a:rPr lang="en-GB" altLang="en-US" smtClean="0"/>
              <a:t>© 2014-2018 BUPT TSEG </a:t>
            </a:r>
            <a:endParaRPr lang="zh-CN" altLang="en-US" dirty="0"/>
          </a:p>
        </p:txBody>
      </p:sp>
      <p:sp>
        <p:nvSpPr>
          <p:cNvPr id="6" name="灯片编号占位符 5"/>
          <p:cNvSpPr>
            <a:spLocks noGrp="1"/>
          </p:cNvSpPr>
          <p:nvPr>
            <p:ph type="sldNum" sz="quarter" idx="4294967295"/>
          </p:nvPr>
        </p:nvSpPr>
        <p:spPr>
          <a:xfrm>
            <a:off x="8610600" y="6356352"/>
            <a:ext cx="2743200" cy="365125"/>
          </a:xfrm>
        </p:spPr>
        <p:txBody>
          <a:bodyPr/>
          <a:lstStyle/>
          <a:p>
            <a:fld id="{65C61107-C9B8-45B5-BD23-C8A00455B7E2}" type="slidenum">
              <a:rPr lang="zh-CN" altLang="en-US" smtClean="0"/>
              <a:pPr/>
              <a:t>28</a:t>
            </a:fld>
            <a:endParaRPr lang="zh-CN" altLang="en-US" dirty="0"/>
          </a:p>
        </p:txBody>
      </p:sp>
    </p:spTree>
    <p:extLst>
      <p:ext uri="{BB962C8B-B14F-4D97-AF65-F5344CB8AC3E}">
        <p14:creationId xmlns:p14="http://schemas.microsoft.com/office/powerpoint/2010/main" val="430636140"/>
      </p:ext>
    </p:extLst>
  </p:cSld>
  <p:clrMapOvr>
    <a:masterClrMapping/>
  </p:clrMapOvr>
  <p:transition>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方案一：</a:t>
            </a:r>
            <a:r>
              <a:rPr lang="en-US" altLang="zh-CN" dirty="0" err="1" smtClean="0"/>
              <a:t>enterItem</a:t>
            </a:r>
            <a:r>
              <a:rPr lang="en-US" altLang="zh-CN" dirty="0" smtClean="0"/>
              <a:t>()</a:t>
            </a:r>
            <a:r>
              <a:rPr lang="zh-CN" altLang="en-US" dirty="0" smtClean="0"/>
              <a:t>交互图</a:t>
            </a:r>
            <a:endParaRPr lang="zh-CN" altLang="en-US" dirty="0"/>
          </a:p>
        </p:txBody>
      </p:sp>
      <p:sp>
        <p:nvSpPr>
          <p:cNvPr id="3" name="内容占位符 2"/>
          <p:cNvSpPr>
            <a:spLocks noGrp="1"/>
          </p:cNvSpPr>
          <p:nvPr>
            <p:ph idx="1"/>
          </p:nvPr>
        </p:nvSpPr>
        <p:spPr>
          <a:xfrm>
            <a:off x="335361" y="4869161"/>
            <a:ext cx="11593284" cy="1307802"/>
          </a:xfrm>
        </p:spPr>
        <p:txBody>
          <a:bodyPr/>
          <a:lstStyle/>
          <a:p>
            <a:r>
              <a:rPr lang="zh-CN" altLang="en-US" dirty="0" smtClean="0"/>
              <a:t>如果是方案二？</a:t>
            </a:r>
            <a:endParaRPr lang="en-US" altLang="zh-CN" dirty="0" smtClean="0"/>
          </a:p>
          <a:p>
            <a:r>
              <a:rPr lang="zh-CN" altLang="en-US" dirty="0" smtClean="0"/>
              <a:t>如果不使用数据对象</a:t>
            </a:r>
            <a:r>
              <a:rPr lang="en-US" altLang="zh-CN" dirty="0" smtClean="0"/>
              <a:t>list</a:t>
            </a:r>
            <a:r>
              <a:rPr lang="zh-CN" altLang="en-US" dirty="0" smtClean="0"/>
              <a:t>，而改用循环片段该如何表示？</a:t>
            </a:r>
            <a:endParaRPr lang="zh-CN" altLang="en-US" dirty="0"/>
          </a:p>
        </p:txBody>
      </p:sp>
      <p:sp>
        <p:nvSpPr>
          <p:cNvPr id="5" name="页脚占位符 4"/>
          <p:cNvSpPr>
            <a:spLocks noGrp="1"/>
          </p:cNvSpPr>
          <p:nvPr>
            <p:ph type="ftr" sz="quarter" idx="4294967295"/>
          </p:nvPr>
        </p:nvSpPr>
        <p:spPr>
          <a:xfrm>
            <a:off x="4129087" y="6356351"/>
            <a:ext cx="4114800" cy="365125"/>
          </a:xfrm>
        </p:spPr>
        <p:txBody>
          <a:bodyPr/>
          <a:lstStyle/>
          <a:p>
            <a:pPr>
              <a:defRPr/>
            </a:pPr>
            <a:r>
              <a:rPr lang="en-GB" altLang="en-US" dirty="0" smtClean="0"/>
              <a:t>© 2014-2018 BUPT TSEG </a:t>
            </a:r>
            <a:endParaRPr lang="zh-CN" altLang="en-US" dirty="0"/>
          </a:p>
        </p:txBody>
      </p:sp>
      <p:sp>
        <p:nvSpPr>
          <p:cNvPr id="6" name="灯片编号占位符 5"/>
          <p:cNvSpPr>
            <a:spLocks noGrp="1"/>
          </p:cNvSpPr>
          <p:nvPr>
            <p:ph type="sldNum" sz="quarter" idx="4294967295"/>
          </p:nvPr>
        </p:nvSpPr>
        <p:spPr>
          <a:xfrm>
            <a:off x="8610600" y="6356352"/>
            <a:ext cx="2743200" cy="365125"/>
          </a:xfrm>
        </p:spPr>
        <p:txBody>
          <a:bodyPr/>
          <a:lstStyle/>
          <a:p>
            <a:fld id="{65C61107-C9B8-45B5-BD23-C8A00455B7E2}" type="slidenum">
              <a:rPr lang="zh-CN" altLang="en-US" smtClean="0"/>
              <a:pPr/>
              <a:t>29</a:t>
            </a:fld>
            <a:endParaRPr lang="zh-CN" altLang="en-US" dirty="0"/>
          </a:p>
        </p:txBody>
      </p:sp>
      <p:pic>
        <p:nvPicPr>
          <p:cNvPr id="7" name="图片 6"/>
          <p:cNvPicPr>
            <a:picLocks noChangeAspect="1"/>
          </p:cNvPicPr>
          <p:nvPr/>
        </p:nvPicPr>
        <p:blipFill>
          <a:blip r:embed="rId2"/>
          <a:stretch>
            <a:fillRect/>
          </a:stretch>
        </p:blipFill>
        <p:spPr>
          <a:xfrm>
            <a:off x="361369" y="1006998"/>
            <a:ext cx="11567276" cy="3520033"/>
          </a:xfrm>
          <a:prstGeom prst="rect">
            <a:avLst/>
          </a:prstGeom>
        </p:spPr>
      </p:pic>
    </p:spTree>
    <p:extLst>
      <p:ext uri="{BB962C8B-B14F-4D97-AF65-F5344CB8AC3E}">
        <p14:creationId xmlns:p14="http://schemas.microsoft.com/office/powerpoint/2010/main" val="2793921607"/>
      </p:ext>
    </p:extLst>
  </p:cSld>
  <p:clrMapOvr>
    <a:masterClrMapping/>
  </p:clrMapOvr>
  <p:transition>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zh-CN" altLang="en-US" dirty="0" smtClean="0"/>
              <a:t>面向对象设计综述</a:t>
            </a:r>
          </a:p>
        </p:txBody>
      </p:sp>
      <p:sp>
        <p:nvSpPr>
          <p:cNvPr id="7172" name="Rectangle 3"/>
          <p:cNvSpPr>
            <a:spLocks noGrp="1" noChangeArrowheads="1"/>
          </p:cNvSpPr>
          <p:nvPr>
            <p:ph idx="1"/>
          </p:nvPr>
        </p:nvSpPr>
        <p:spPr>
          <a:xfrm>
            <a:off x="335361" y="915415"/>
            <a:ext cx="11593284" cy="5261548"/>
          </a:xfrm>
        </p:spPr>
        <p:txBody>
          <a:bodyPr/>
          <a:lstStyle/>
          <a:p>
            <a:r>
              <a:rPr lang="zh-CN" altLang="en-US" dirty="0" smtClean="0"/>
              <a:t>面向对象的设计：以需求分析阶段的用例模型和领域模型为基础，运用</a:t>
            </a:r>
            <a:r>
              <a:rPr lang="en-US" altLang="zh-CN" dirty="0" smtClean="0"/>
              <a:t>UML</a:t>
            </a:r>
            <a:r>
              <a:rPr lang="zh-CN" altLang="en-US" dirty="0" smtClean="0"/>
              <a:t>构建软件系统结构，通过一系列设计模型说明用例的实现过程。</a:t>
            </a:r>
            <a:endParaRPr lang="en-US" altLang="zh-CN" dirty="0" smtClean="0"/>
          </a:p>
          <a:p>
            <a:r>
              <a:rPr lang="zh-CN" altLang="en-US" dirty="0" smtClean="0"/>
              <a:t>主要设计活动：</a:t>
            </a:r>
            <a:endParaRPr lang="en-US" altLang="zh-CN" dirty="0" smtClean="0"/>
          </a:p>
          <a:p>
            <a:pPr lvl="1"/>
            <a:r>
              <a:rPr lang="zh-CN" altLang="en-US" dirty="0" smtClean="0"/>
              <a:t>选择合适的软件架构；</a:t>
            </a:r>
            <a:endParaRPr lang="en-US" altLang="zh-CN" dirty="0" smtClean="0"/>
          </a:p>
          <a:p>
            <a:pPr lvl="1"/>
            <a:r>
              <a:rPr lang="zh-CN" altLang="en-US" dirty="0" smtClean="0"/>
              <a:t>根据架构通过</a:t>
            </a:r>
            <a:r>
              <a:rPr lang="en-US" altLang="zh-CN" dirty="0" smtClean="0"/>
              <a:t>UML </a:t>
            </a:r>
            <a:r>
              <a:rPr lang="zh-CN" altLang="en-US" dirty="0" smtClean="0"/>
              <a:t>交互图描述每个用例的实现过程；</a:t>
            </a:r>
            <a:endParaRPr lang="en-US" altLang="zh-CN" dirty="0" smtClean="0"/>
          </a:p>
          <a:p>
            <a:pPr lvl="1"/>
            <a:r>
              <a:rPr lang="zh-CN" altLang="en-US" dirty="0"/>
              <a:t>最终给</a:t>
            </a:r>
            <a:r>
              <a:rPr lang="zh-CN" altLang="en-US" dirty="0" smtClean="0"/>
              <a:t>出以</a:t>
            </a:r>
            <a:r>
              <a:rPr lang="en-US" altLang="zh-CN" dirty="0" smtClean="0"/>
              <a:t>UML</a:t>
            </a:r>
            <a:r>
              <a:rPr lang="zh-CN" altLang="en-US" dirty="0" smtClean="0"/>
              <a:t>类图表示的能够满足所有用例的系统静态结构；</a:t>
            </a:r>
            <a:endParaRPr lang="en-US" altLang="zh-CN" dirty="0" smtClean="0"/>
          </a:p>
          <a:p>
            <a:pPr lvl="1"/>
            <a:r>
              <a:rPr lang="zh-CN" altLang="en-US" dirty="0" smtClean="0"/>
              <a:t>根据系统的设计原则进行优化。</a:t>
            </a:r>
            <a:endParaRPr lang="en-US" altLang="zh-CN" dirty="0"/>
          </a:p>
        </p:txBody>
      </p:sp>
      <p:sp>
        <p:nvSpPr>
          <p:cNvPr id="8" name="页脚占位符 7"/>
          <p:cNvSpPr>
            <a:spLocks noGrp="1"/>
          </p:cNvSpPr>
          <p:nvPr>
            <p:ph type="ftr" sz="quarter" idx="4294967295"/>
          </p:nvPr>
        </p:nvSpPr>
        <p:spPr>
          <a:xfrm>
            <a:off x="4129087" y="6356351"/>
            <a:ext cx="4114800" cy="365125"/>
          </a:xfrm>
        </p:spPr>
        <p:txBody>
          <a:bodyPr/>
          <a:lstStyle/>
          <a:p>
            <a:pPr>
              <a:defRPr/>
            </a:pPr>
            <a:r>
              <a:rPr lang="en-GB" altLang="en-US" smtClean="0"/>
              <a:t>© 2014-2018 BUPT TSEG </a:t>
            </a:r>
            <a:endParaRPr lang="zh-CN" altLang="en-US" dirty="0"/>
          </a:p>
        </p:txBody>
      </p:sp>
      <p:sp>
        <p:nvSpPr>
          <p:cNvPr id="9" name="灯片编号占位符 8"/>
          <p:cNvSpPr>
            <a:spLocks noGrp="1"/>
          </p:cNvSpPr>
          <p:nvPr>
            <p:ph type="sldNum" sz="quarter" idx="4294967295"/>
          </p:nvPr>
        </p:nvSpPr>
        <p:spPr>
          <a:xfrm>
            <a:off x="8610600" y="6356352"/>
            <a:ext cx="2743200" cy="365125"/>
          </a:xfrm>
        </p:spPr>
        <p:txBody>
          <a:bodyPr/>
          <a:lstStyle/>
          <a:p>
            <a:fld id="{65C61107-C9B8-45B5-BD23-C8A00455B7E2}" type="slidenum">
              <a:rPr lang="zh-CN" altLang="en-US" smtClean="0"/>
              <a:pPr/>
              <a:t>3</a:t>
            </a:fld>
            <a:endParaRPr lang="zh-CN" altLang="en-US" dirty="0"/>
          </a:p>
        </p:txBody>
      </p:sp>
      <p:graphicFrame>
        <p:nvGraphicFramePr>
          <p:cNvPr id="13" name="Object 4"/>
          <p:cNvGraphicFramePr>
            <a:graphicFrameLocks noChangeAspect="1"/>
          </p:cNvGraphicFramePr>
          <p:nvPr>
            <p:extLst>
              <p:ext uri="{D42A27DB-BD31-4B8C-83A1-F6EECF244321}">
                <p14:modId xmlns:p14="http://schemas.microsoft.com/office/powerpoint/2010/main" val="2953636994"/>
              </p:ext>
            </p:extLst>
          </p:nvPr>
        </p:nvGraphicFramePr>
        <p:xfrm>
          <a:off x="5031426" y="3699347"/>
          <a:ext cx="6897219" cy="2477616"/>
        </p:xfrm>
        <a:graphic>
          <a:graphicData uri="http://schemas.openxmlformats.org/presentationml/2006/ole">
            <mc:AlternateContent xmlns:mc="http://schemas.openxmlformats.org/markup-compatibility/2006">
              <mc:Choice xmlns:v="urn:schemas-microsoft-com:vml" Requires="v">
                <p:oleObj spid="_x0000_s7221" name="Visio" r:id="rId3" imgW="5533644" imgH="1984629" progId="Visio.Drawing.11">
                  <p:embed/>
                </p:oleObj>
              </mc:Choice>
              <mc:Fallback>
                <p:oleObj name="Visio" r:id="rId3" imgW="5533644" imgH="1984629"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1426" y="3699347"/>
                        <a:ext cx="6897219" cy="2477616"/>
                      </a:xfrm>
                      <a:prstGeom prst="rect">
                        <a:avLst/>
                      </a:prstGeom>
                      <a:solidFill>
                        <a:srgbClr val="92D050"/>
                      </a:solidFill>
                      <a:ln>
                        <a:noFill/>
                      </a:ln>
                    </p:spPr>
                  </p:pic>
                </p:oleObj>
              </mc:Fallback>
            </mc:AlternateContent>
          </a:graphicData>
        </a:graphic>
      </p:graphicFrame>
    </p:spTree>
  </p:cSld>
  <p:clrMapOvr>
    <a:masterClrMapping/>
  </p:clrMapOvr>
  <p:transition>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对象设计</a:t>
            </a:r>
            <a:r>
              <a:rPr lang="en-US" altLang="zh-CN" dirty="0" err="1" smtClean="0"/>
              <a:t>endSale</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a:t>操作</a:t>
            </a:r>
            <a:r>
              <a:rPr lang="zh-CN" altLang="en-US" dirty="0" smtClean="0"/>
              <a:t>契约</a:t>
            </a:r>
            <a:endParaRPr lang="en-US" altLang="zh-CN" dirty="0" smtClean="0"/>
          </a:p>
          <a:p>
            <a:pPr lvl="1"/>
            <a:r>
              <a:rPr lang="en-US" altLang="zh-CN" dirty="0"/>
              <a:t>s</a:t>
            </a:r>
            <a:r>
              <a:rPr lang="zh-CN" altLang="en-US" dirty="0" smtClean="0"/>
              <a:t>的属性 </a:t>
            </a:r>
            <a:r>
              <a:rPr lang="en-US" altLang="zh-CN" dirty="0" err="1" smtClean="0"/>
              <a:t>isComplete</a:t>
            </a:r>
            <a:r>
              <a:rPr lang="en-US" altLang="zh-CN" dirty="0" smtClean="0"/>
              <a:t> </a:t>
            </a:r>
            <a:r>
              <a:rPr lang="zh-CN" altLang="en-US" dirty="0"/>
              <a:t>被</a:t>
            </a:r>
            <a:r>
              <a:rPr lang="zh-CN" altLang="en-US" dirty="0" smtClean="0"/>
              <a:t>修改 </a:t>
            </a:r>
            <a:r>
              <a:rPr lang="en-US" altLang="zh-CN" dirty="0" smtClean="0"/>
              <a:t>= true</a:t>
            </a:r>
            <a:r>
              <a:rPr lang="zh-CN" altLang="en-US" dirty="0" smtClean="0"/>
              <a:t>；</a:t>
            </a:r>
            <a:endParaRPr lang="en-US" altLang="zh-CN" dirty="0" smtClean="0"/>
          </a:p>
          <a:p>
            <a:pPr lvl="1"/>
            <a:r>
              <a:rPr lang="zh-CN" altLang="en-US" dirty="0">
                <a:solidFill>
                  <a:srgbClr val="FF0000"/>
                </a:solidFill>
              </a:rPr>
              <a:t>操作</a:t>
            </a:r>
            <a:r>
              <a:rPr lang="zh-CN" altLang="en-US" dirty="0" smtClean="0">
                <a:solidFill>
                  <a:srgbClr val="FF0000"/>
                </a:solidFill>
              </a:rPr>
              <a:t>契约不完整，需要完善！</a:t>
            </a:r>
            <a:endParaRPr lang="en-US" altLang="zh-CN" dirty="0" smtClean="0">
              <a:solidFill>
                <a:srgbClr val="FF0000"/>
              </a:solidFill>
            </a:endParaRPr>
          </a:p>
          <a:p>
            <a:pPr lvl="1"/>
            <a:r>
              <a:rPr lang="zh-CN" altLang="en-US" dirty="0" smtClean="0">
                <a:solidFill>
                  <a:srgbClr val="FF0000"/>
                </a:solidFill>
              </a:rPr>
              <a:t>意味着</a:t>
            </a:r>
            <a:r>
              <a:rPr lang="en-US" altLang="zh-CN" dirty="0" smtClean="0">
                <a:solidFill>
                  <a:srgbClr val="FF0000"/>
                </a:solidFill>
              </a:rPr>
              <a:t>s </a:t>
            </a:r>
            <a:r>
              <a:rPr lang="zh-CN" altLang="en-US" dirty="0" smtClean="0">
                <a:solidFill>
                  <a:srgbClr val="FF0000"/>
                </a:solidFill>
              </a:rPr>
              <a:t>需要进行本次销售金额的计算</a:t>
            </a:r>
            <a:r>
              <a:rPr lang="zh-CN" altLang="en-US" dirty="0" smtClean="0"/>
              <a:t>：</a:t>
            </a:r>
            <a:r>
              <a:rPr lang="en-US" altLang="zh-CN" dirty="0" smtClean="0"/>
              <a:t>total = sum(subtotal=price*</a:t>
            </a:r>
            <a:r>
              <a:rPr lang="en-US" altLang="zh-CN" dirty="0" err="1" smtClean="0"/>
              <a:t>qty</a:t>
            </a:r>
            <a:r>
              <a:rPr lang="en-US" altLang="zh-CN" dirty="0" smtClean="0"/>
              <a:t>)</a:t>
            </a:r>
            <a:r>
              <a:rPr lang="zh-CN" altLang="en-US" dirty="0" smtClean="0"/>
              <a:t>；</a:t>
            </a:r>
            <a:endParaRPr lang="en-US" altLang="zh-CN" dirty="0" smtClean="0"/>
          </a:p>
          <a:p>
            <a:r>
              <a:rPr lang="zh-CN" altLang="en-US" dirty="0" smtClean="0"/>
              <a:t>问题</a:t>
            </a:r>
            <a:r>
              <a:rPr lang="en-US" altLang="zh-CN" dirty="0" smtClean="0"/>
              <a:t>1</a:t>
            </a:r>
            <a:r>
              <a:rPr lang="zh-CN" altLang="en-US" dirty="0" smtClean="0"/>
              <a:t>：控制器对象？</a:t>
            </a:r>
            <a:endParaRPr lang="en-US" altLang="zh-CN" dirty="0" smtClean="0"/>
          </a:p>
          <a:p>
            <a:r>
              <a:rPr lang="zh-CN" altLang="en-US" dirty="0" smtClean="0"/>
              <a:t>问题</a:t>
            </a:r>
            <a:r>
              <a:rPr lang="en-US" altLang="zh-CN" dirty="0"/>
              <a:t>2</a:t>
            </a:r>
            <a:r>
              <a:rPr lang="zh-CN" altLang="en-US" dirty="0" smtClean="0"/>
              <a:t>：哪个对象具有计算本次销售的金额（</a:t>
            </a:r>
            <a:r>
              <a:rPr lang="en-US" altLang="zh-CN" dirty="0" smtClean="0"/>
              <a:t>total</a:t>
            </a:r>
            <a:r>
              <a:rPr lang="zh-CN" altLang="en-US" dirty="0" smtClean="0"/>
              <a:t>）的职责？</a:t>
            </a:r>
            <a:endParaRPr lang="en-US" altLang="zh-CN" dirty="0" smtClean="0"/>
          </a:p>
          <a:p>
            <a:r>
              <a:rPr lang="zh-CN" altLang="en-US" dirty="0" smtClean="0"/>
              <a:t>问题</a:t>
            </a:r>
            <a:r>
              <a:rPr lang="en-US" altLang="zh-CN" dirty="0"/>
              <a:t>3</a:t>
            </a:r>
            <a:r>
              <a:rPr lang="zh-CN" altLang="en-US" dirty="0" smtClean="0"/>
              <a:t>：哪个对象具有计算每种商品的销售金额（</a:t>
            </a:r>
            <a:r>
              <a:rPr lang="en-US" altLang="zh-CN" dirty="0" smtClean="0"/>
              <a:t>subtotal</a:t>
            </a:r>
            <a:r>
              <a:rPr lang="zh-CN" altLang="en-US" dirty="0" smtClean="0"/>
              <a:t>）</a:t>
            </a:r>
            <a:r>
              <a:rPr lang="zh-CN" altLang="en-US" dirty="0"/>
              <a:t>的职责</a:t>
            </a:r>
            <a:r>
              <a:rPr lang="zh-CN" altLang="en-US" dirty="0" smtClean="0"/>
              <a:t>？</a:t>
            </a:r>
            <a:endParaRPr lang="en-US" altLang="zh-CN" dirty="0" smtClean="0"/>
          </a:p>
          <a:p>
            <a:r>
              <a:rPr lang="zh-CN" altLang="en-US" dirty="0" smtClean="0"/>
              <a:t>问题</a:t>
            </a:r>
            <a:r>
              <a:rPr lang="en-US" altLang="zh-CN" dirty="0"/>
              <a:t>4</a:t>
            </a:r>
            <a:r>
              <a:rPr lang="zh-CN" altLang="en-US" dirty="0" smtClean="0"/>
              <a:t>：哪个对象具有每个</a:t>
            </a:r>
            <a:r>
              <a:rPr lang="en-US" altLang="zh-CN" dirty="0" err="1" smtClean="0"/>
              <a:t>saleLineItem</a:t>
            </a:r>
            <a:r>
              <a:rPr lang="zh-CN" altLang="en-US" dirty="0" smtClean="0"/>
              <a:t>的价格信息（</a:t>
            </a:r>
            <a:r>
              <a:rPr lang="en-US" altLang="zh-CN" dirty="0" smtClean="0"/>
              <a:t>price</a:t>
            </a:r>
            <a:r>
              <a:rPr lang="zh-CN" altLang="en-US" dirty="0" smtClean="0"/>
              <a:t>）？</a:t>
            </a:r>
            <a:endParaRPr lang="en-US" altLang="zh-CN" dirty="0"/>
          </a:p>
          <a:p>
            <a:endParaRPr lang="zh-CN" altLang="en-US" dirty="0"/>
          </a:p>
        </p:txBody>
      </p:sp>
      <p:sp>
        <p:nvSpPr>
          <p:cNvPr id="5" name="页脚占位符 4"/>
          <p:cNvSpPr>
            <a:spLocks noGrp="1"/>
          </p:cNvSpPr>
          <p:nvPr>
            <p:ph type="ftr" sz="quarter" idx="4294967295"/>
          </p:nvPr>
        </p:nvSpPr>
        <p:spPr>
          <a:xfrm>
            <a:off x="4129087" y="6356351"/>
            <a:ext cx="4114800" cy="365125"/>
          </a:xfrm>
        </p:spPr>
        <p:txBody>
          <a:bodyPr/>
          <a:lstStyle/>
          <a:p>
            <a:pPr>
              <a:defRPr/>
            </a:pPr>
            <a:r>
              <a:rPr lang="en-GB" altLang="en-US" smtClean="0"/>
              <a:t>© 2014-2018 BUPT TSEG </a:t>
            </a:r>
            <a:endParaRPr lang="zh-CN" altLang="en-US" dirty="0"/>
          </a:p>
        </p:txBody>
      </p:sp>
      <p:sp>
        <p:nvSpPr>
          <p:cNvPr id="6" name="灯片编号占位符 5"/>
          <p:cNvSpPr>
            <a:spLocks noGrp="1"/>
          </p:cNvSpPr>
          <p:nvPr>
            <p:ph type="sldNum" sz="quarter" idx="4294967295"/>
          </p:nvPr>
        </p:nvSpPr>
        <p:spPr>
          <a:xfrm>
            <a:off x="8610600" y="6356352"/>
            <a:ext cx="2743200" cy="365125"/>
          </a:xfrm>
        </p:spPr>
        <p:txBody>
          <a:bodyPr/>
          <a:lstStyle/>
          <a:p>
            <a:fld id="{65C61107-C9B8-45B5-BD23-C8A00455B7E2}" type="slidenum">
              <a:rPr lang="zh-CN" altLang="en-US" smtClean="0"/>
              <a:pPr/>
              <a:t>30</a:t>
            </a:fld>
            <a:endParaRPr lang="zh-CN" altLang="en-US" dirty="0"/>
          </a:p>
        </p:txBody>
      </p:sp>
    </p:spTree>
    <p:extLst>
      <p:ext uri="{BB962C8B-B14F-4D97-AF65-F5344CB8AC3E}">
        <p14:creationId xmlns:p14="http://schemas.microsoft.com/office/powerpoint/2010/main" val="3464910880"/>
      </p:ext>
    </p:extLst>
  </p:cSld>
  <p:clrMapOvr>
    <a:masterClrMapping/>
  </p:clrMapOvr>
  <p:transition>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endSale</a:t>
            </a:r>
            <a:r>
              <a:rPr lang="en-US" altLang="zh-CN" dirty="0" smtClean="0"/>
              <a:t>()</a:t>
            </a:r>
            <a:r>
              <a:rPr lang="zh-CN" altLang="en-US" dirty="0" smtClean="0"/>
              <a:t>交互图</a:t>
            </a:r>
            <a:endParaRPr lang="zh-CN" altLang="en-US" dirty="0"/>
          </a:p>
        </p:txBody>
      </p:sp>
      <p:sp>
        <p:nvSpPr>
          <p:cNvPr id="3" name="内容占位符 2"/>
          <p:cNvSpPr>
            <a:spLocks noGrp="1"/>
          </p:cNvSpPr>
          <p:nvPr>
            <p:ph idx="1"/>
          </p:nvPr>
        </p:nvSpPr>
        <p:spPr>
          <a:xfrm>
            <a:off x="335361" y="5180394"/>
            <a:ext cx="11593284" cy="996568"/>
          </a:xfrm>
        </p:spPr>
        <p:txBody>
          <a:bodyPr/>
          <a:lstStyle/>
          <a:p>
            <a:r>
              <a:rPr lang="zh-CN" altLang="en-US" dirty="0" smtClean="0"/>
              <a:t>如果是方案二，此时的交互图应该是？</a:t>
            </a:r>
            <a:endParaRPr lang="zh-CN" altLang="en-US" dirty="0"/>
          </a:p>
        </p:txBody>
      </p:sp>
      <p:sp>
        <p:nvSpPr>
          <p:cNvPr id="5" name="页脚占位符 4"/>
          <p:cNvSpPr>
            <a:spLocks noGrp="1"/>
          </p:cNvSpPr>
          <p:nvPr>
            <p:ph type="ftr" sz="quarter" idx="4294967295"/>
          </p:nvPr>
        </p:nvSpPr>
        <p:spPr>
          <a:xfrm>
            <a:off x="4129087" y="6356351"/>
            <a:ext cx="4114800" cy="365125"/>
          </a:xfrm>
        </p:spPr>
        <p:txBody>
          <a:bodyPr/>
          <a:lstStyle/>
          <a:p>
            <a:pPr>
              <a:defRPr/>
            </a:pPr>
            <a:r>
              <a:rPr lang="en-GB" altLang="en-US" smtClean="0"/>
              <a:t>© 2014-2018 BUPT TSEG </a:t>
            </a:r>
            <a:endParaRPr lang="zh-CN" altLang="en-US" dirty="0"/>
          </a:p>
        </p:txBody>
      </p:sp>
      <p:sp>
        <p:nvSpPr>
          <p:cNvPr id="6" name="灯片编号占位符 5"/>
          <p:cNvSpPr>
            <a:spLocks noGrp="1"/>
          </p:cNvSpPr>
          <p:nvPr>
            <p:ph type="sldNum" sz="quarter" idx="4294967295"/>
          </p:nvPr>
        </p:nvSpPr>
        <p:spPr>
          <a:xfrm>
            <a:off x="8610600" y="6356352"/>
            <a:ext cx="2743200" cy="365125"/>
          </a:xfrm>
        </p:spPr>
        <p:txBody>
          <a:bodyPr/>
          <a:lstStyle/>
          <a:p>
            <a:fld id="{65C61107-C9B8-45B5-BD23-C8A00455B7E2}" type="slidenum">
              <a:rPr lang="zh-CN" altLang="en-US" smtClean="0"/>
              <a:pPr/>
              <a:t>31</a:t>
            </a:fld>
            <a:endParaRPr lang="zh-CN" altLang="en-US" dirty="0"/>
          </a:p>
        </p:txBody>
      </p:sp>
      <p:pic>
        <p:nvPicPr>
          <p:cNvPr id="7" name="图片 6"/>
          <p:cNvPicPr>
            <a:picLocks noChangeAspect="1"/>
          </p:cNvPicPr>
          <p:nvPr/>
        </p:nvPicPr>
        <p:blipFill>
          <a:blip r:embed="rId2"/>
          <a:stretch>
            <a:fillRect/>
          </a:stretch>
        </p:blipFill>
        <p:spPr>
          <a:xfrm>
            <a:off x="1343472" y="1005109"/>
            <a:ext cx="9527579" cy="3995896"/>
          </a:xfrm>
          <a:prstGeom prst="rect">
            <a:avLst/>
          </a:prstGeom>
        </p:spPr>
      </p:pic>
    </p:spTree>
    <p:extLst>
      <p:ext uri="{BB962C8B-B14F-4D97-AF65-F5344CB8AC3E}">
        <p14:creationId xmlns:p14="http://schemas.microsoft.com/office/powerpoint/2010/main" val="3729421746"/>
      </p:ext>
    </p:extLst>
  </p:cSld>
  <p:clrMapOvr>
    <a:masterClrMapping/>
  </p:clrMapOvr>
  <p:transition>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对象设计</a:t>
            </a:r>
            <a:r>
              <a:rPr lang="en-US" altLang="zh-CN" dirty="0" err="1" smtClean="0"/>
              <a:t>makePayment</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a:t>操作</a:t>
            </a:r>
            <a:r>
              <a:rPr lang="zh-CN" altLang="en-US" dirty="0" smtClean="0"/>
              <a:t>契约</a:t>
            </a:r>
            <a:endParaRPr lang="en-US" altLang="zh-CN" dirty="0" smtClean="0"/>
          </a:p>
          <a:p>
            <a:pPr lvl="1"/>
            <a:r>
              <a:rPr lang="zh-CN" altLang="en-US" dirty="0" smtClean="0"/>
              <a:t>创建</a:t>
            </a:r>
            <a:r>
              <a:rPr lang="zh-CN" altLang="en-US" dirty="0"/>
              <a:t>一个</a:t>
            </a:r>
            <a:r>
              <a:rPr lang="en-US" altLang="zh-CN" dirty="0"/>
              <a:t>Payment</a:t>
            </a:r>
            <a:r>
              <a:rPr lang="zh-CN" altLang="en-US" dirty="0"/>
              <a:t>实例</a:t>
            </a:r>
            <a:r>
              <a:rPr lang="en-US" altLang="zh-CN" dirty="0"/>
              <a:t>p</a:t>
            </a:r>
            <a:r>
              <a:rPr lang="zh-CN" altLang="en-US" dirty="0"/>
              <a:t>（实例创建）</a:t>
            </a:r>
          </a:p>
          <a:p>
            <a:pPr lvl="1"/>
            <a:r>
              <a:rPr lang="zh-CN" altLang="en-US" dirty="0" smtClean="0"/>
              <a:t>本次支付金额</a:t>
            </a:r>
            <a:r>
              <a:rPr lang="en-US" altLang="zh-CN" dirty="0" smtClean="0"/>
              <a:t>amount</a:t>
            </a:r>
            <a:r>
              <a:rPr lang="zh-CN" altLang="en-US" dirty="0" smtClean="0"/>
              <a:t>的修改（</a:t>
            </a:r>
            <a:r>
              <a:rPr lang="zh-CN" altLang="en-US" dirty="0"/>
              <a:t>属性修改）</a:t>
            </a:r>
          </a:p>
          <a:p>
            <a:pPr lvl="1"/>
            <a:r>
              <a:rPr lang="en-US" altLang="zh-CN" dirty="0" smtClean="0"/>
              <a:t>p</a:t>
            </a:r>
            <a:r>
              <a:rPr lang="zh-CN" altLang="en-US" dirty="0"/>
              <a:t>和当前的</a:t>
            </a:r>
            <a:r>
              <a:rPr lang="en-US" altLang="zh-CN" dirty="0"/>
              <a:t>Sale</a:t>
            </a:r>
            <a:r>
              <a:rPr lang="zh-CN" altLang="en-US" dirty="0"/>
              <a:t>建立关联（关联形成）</a:t>
            </a:r>
          </a:p>
          <a:p>
            <a:pPr lvl="1"/>
            <a:r>
              <a:rPr lang="zh-CN" altLang="en-US" dirty="0" smtClean="0"/>
              <a:t>当前</a:t>
            </a:r>
            <a:r>
              <a:rPr lang="zh-CN" altLang="en-US" dirty="0"/>
              <a:t>的</a:t>
            </a:r>
            <a:r>
              <a:rPr lang="en-US" altLang="zh-CN" dirty="0"/>
              <a:t>Sale</a:t>
            </a:r>
            <a:r>
              <a:rPr lang="zh-CN" altLang="en-US" dirty="0"/>
              <a:t>和</a:t>
            </a:r>
            <a:r>
              <a:rPr lang="en-US" altLang="zh-CN" dirty="0"/>
              <a:t>Store</a:t>
            </a:r>
            <a:r>
              <a:rPr lang="zh-CN" altLang="en-US" dirty="0"/>
              <a:t>建立关联（关联形成）：目的是向已完成销售的历史日志中添加。</a:t>
            </a:r>
          </a:p>
          <a:p>
            <a:r>
              <a:rPr lang="zh-CN" altLang="en-US" dirty="0" smtClean="0"/>
              <a:t>问题</a:t>
            </a:r>
            <a:r>
              <a:rPr lang="en-US" altLang="zh-CN" dirty="0" smtClean="0"/>
              <a:t>1</a:t>
            </a:r>
            <a:r>
              <a:rPr lang="zh-CN" altLang="en-US" dirty="0" smtClean="0"/>
              <a:t>：</a:t>
            </a:r>
            <a:r>
              <a:rPr lang="en-US" altLang="zh-CN" dirty="0" smtClean="0"/>
              <a:t>p</a:t>
            </a:r>
            <a:r>
              <a:rPr lang="zh-CN" altLang="en-US" dirty="0" smtClean="0"/>
              <a:t>实例哪个对象负责创建？</a:t>
            </a:r>
            <a:endParaRPr lang="en-US" altLang="zh-CN" dirty="0" smtClean="0"/>
          </a:p>
          <a:p>
            <a:r>
              <a:rPr lang="zh-CN" altLang="en-US" dirty="0" smtClean="0"/>
              <a:t>问题</a:t>
            </a:r>
            <a:r>
              <a:rPr lang="en-US" altLang="zh-CN" dirty="0" smtClean="0"/>
              <a:t>2</a:t>
            </a:r>
            <a:r>
              <a:rPr lang="zh-CN" altLang="en-US" dirty="0" smtClean="0"/>
              <a:t>：计算找零金额</a:t>
            </a:r>
            <a:r>
              <a:rPr lang="en-US" altLang="zh-CN" dirty="0" smtClean="0"/>
              <a:t>=amount-total</a:t>
            </a:r>
            <a:r>
              <a:rPr lang="zh-CN" altLang="en-US" dirty="0" smtClean="0"/>
              <a:t>哪个对象应具有该职责？</a:t>
            </a:r>
            <a:endParaRPr lang="en-US" altLang="zh-CN" dirty="0" smtClean="0"/>
          </a:p>
          <a:p>
            <a:r>
              <a:rPr lang="zh-CN" altLang="en-US" dirty="0" smtClean="0"/>
              <a:t>问题</a:t>
            </a:r>
            <a:r>
              <a:rPr lang="en-US" altLang="zh-CN" dirty="0" smtClean="0"/>
              <a:t>3</a:t>
            </a:r>
            <a:r>
              <a:rPr lang="zh-CN" altLang="en-US" dirty="0" smtClean="0"/>
              <a:t>：哪个对象负责添加本次销售的记录或日志？</a:t>
            </a:r>
            <a:endParaRPr lang="en-US" altLang="zh-CN" dirty="0" smtClean="0"/>
          </a:p>
          <a:p>
            <a:pPr lvl="1"/>
            <a:r>
              <a:rPr lang="zh-CN" altLang="en-US" dirty="0" smtClean="0"/>
              <a:t>方案一：</a:t>
            </a:r>
            <a:r>
              <a:rPr lang="en-US" altLang="zh-CN" dirty="0" smtClean="0"/>
              <a:t>Register</a:t>
            </a:r>
          </a:p>
          <a:p>
            <a:pPr lvl="1"/>
            <a:r>
              <a:rPr lang="zh-CN" altLang="en-US" dirty="0" smtClean="0"/>
              <a:t>方案二：</a:t>
            </a:r>
            <a:r>
              <a:rPr lang="en-US" altLang="zh-CN" dirty="0" smtClean="0"/>
              <a:t>Sale</a:t>
            </a:r>
            <a:endParaRPr lang="zh-CN" altLang="en-US" dirty="0"/>
          </a:p>
        </p:txBody>
      </p:sp>
      <p:sp>
        <p:nvSpPr>
          <p:cNvPr id="5" name="页脚占位符 4"/>
          <p:cNvSpPr>
            <a:spLocks noGrp="1"/>
          </p:cNvSpPr>
          <p:nvPr>
            <p:ph type="ftr" sz="quarter" idx="4294967295"/>
          </p:nvPr>
        </p:nvSpPr>
        <p:spPr>
          <a:xfrm>
            <a:off x="4129087" y="6356351"/>
            <a:ext cx="4114800" cy="365125"/>
          </a:xfrm>
        </p:spPr>
        <p:txBody>
          <a:bodyPr/>
          <a:lstStyle/>
          <a:p>
            <a:pPr>
              <a:defRPr/>
            </a:pPr>
            <a:r>
              <a:rPr lang="en-GB" altLang="en-US" smtClean="0"/>
              <a:t>© 2014-2018 BUPT TSEG </a:t>
            </a:r>
            <a:endParaRPr lang="zh-CN" altLang="en-US" dirty="0"/>
          </a:p>
        </p:txBody>
      </p:sp>
      <p:sp>
        <p:nvSpPr>
          <p:cNvPr id="6" name="灯片编号占位符 5"/>
          <p:cNvSpPr>
            <a:spLocks noGrp="1"/>
          </p:cNvSpPr>
          <p:nvPr>
            <p:ph type="sldNum" sz="quarter" idx="4294967295"/>
          </p:nvPr>
        </p:nvSpPr>
        <p:spPr>
          <a:xfrm>
            <a:off x="8610600" y="6356352"/>
            <a:ext cx="2743200" cy="365125"/>
          </a:xfrm>
        </p:spPr>
        <p:txBody>
          <a:bodyPr/>
          <a:lstStyle/>
          <a:p>
            <a:fld id="{65C61107-C9B8-45B5-BD23-C8A00455B7E2}" type="slidenum">
              <a:rPr lang="zh-CN" altLang="en-US" smtClean="0"/>
              <a:pPr/>
              <a:t>32</a:t>
            </a:fld>
            <a:endParaRPr lang="zh-CN" altLang="en-US" dirty="0"/>
          </a:p>
        </p:txBody>
      </p:sp>
    </p:spTree>
    <p:extLst>
      <p:ext uri="{BB962C8B-B14F-4D97-AF65-F5344CB8AC3E}">
        <p14:creationId xmlns:p14="http://schemas.microsoft.com/office/powerpoint/2010/main" val="3301183383"/>
      </p:ext>
    </p:extLst>
  </p:cSld>
  <p:clrMapOvr>
    <a:masterClrMapping/>
  </p:clrMapOvr>
  <p:transition>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makePayment</a:t>
            </a:r>
            <a:r>
              <a:rPr lang="en-US" altLang="zh-CN" dirty="0" smtClean="0"/>
              <a:t>()</a:t>
            </a:r>
            <a:r>
              <a:rPr lang="zh-CN" altLang="en-US" dirty="0" smtClean="0"/>
              <a:t>交互图</a:t>
            </a:r>
            <a:endParaRPr lang="zh-CN" altLang="en-US" dirty="0"/>
          </a:p>
        </p:txBody>
      </p:sp>
      <p:sp>
        <p:nvSpPr>
          <p:cNvPr id="3" name="内容占位符 2"/>
          <p:cNvSpPr>
            <a:spLocks noGrp="1"/>
          </p:cNvSpPr>
          <p:nvPr>
            <p:ph idx="1"/>
          </p:nvPr>
        </p:nvSpPr>
        <p:spPr>
          <a:xfrm>
            <a:off x="335361" y="5371379"/>
            <a:ext cx="11593284" cy="805584"/>
          </a:xfrm>
        </p:spPr>
        <p:txBody>
          <a:bodyPr/>
          <a:lstStyle/>
          <a:p>
            <a:r>
              <a:rPr lang="zh-CN" altLang="en-US" dirty="0" smtClean="0"/>
              <a:t>如果要统计</a:t>
            </a:r>
            <a:r>
              <a:rPr lang="en-US" altLang="zh-CN" dirty="0" smtClean="0"/>
              <a:t>Register </a:t>
            </a:r>
            <a:r>
              <a:rPr lang="zh-CN" altLang="en-US" dirty="0" smtClean="0"/>
              <a:t>的使用率，该如何设计？</a:t>
            </a:r>
            <a:endParaRPr lang="zh-CN" altLang="en-US" dirty="0"/>
          </a:p>
        </p:txBody>
      </p:sp>
      <p:sp>
        <p:nvSpPr>
          <p:cNvPr id="5" name="页脚占位符 4"/>
          <p:cNvSpPr>
            <a:spLocks noGrp="1"/>
          </p:cNvSpPr>
          <p:nvPr>
            <p:ph type="ftr" sz="quarter" idx="4294967295"/>
          </p:nvPr>
        </p:nvSpPr>
        <p:spPr>
          <a:xfrm>
            <a:off x="4129087" y="6356351"/>
            <a:ext cx="4114800" cy="365125"/>
          </a:xfrm>
        </p:spPr>
        <p:txBody>
          <a:bodyPr/>
          <a:lstStyle/>
          <a:p>
            <a:pPr>
              <a:defRPr/>
            </a:pPr>
            <a:r>
              <a:rPr lang="en-GB" altLang="en-US" smtClean="0"/>
              <a:t>© 2014-2018 BUPT TSEG </a:t>
            </a:r>
            <a:endParaRPr lang="zh-CN" altLang="en-US" dirty="0"/>
          </a:p>
        </p:txBody>
      </p:sp>
      <p:sp>
        <p:nvSpPr>
          <p:cNvPr id="6" name="灯片编号占位符 5"/>
          <p:cNvSpPr>
            <a:spLocks noGrp="1"/>
          </p:cNvSpPr>
          <p:nvPr>
            <p:ph type="sldNum" sz="quarter" idx="4294967295"/>
          </p:nvPr>
        </p:nvSpPr>
        <p:spPr>
          <a:xfrm>
            <a:off x="8610600" y="6356352"/>
            <a:ext cx="2743200" cy="365125"/>
          </a:xfrm>
        </p:spPr>
        <p:txBody>
          <a:bodyPr/>
          <a:lstStyle/>
          <a:p>
            <a:fld id="{65C61107-C9B8-45B5-BD23-C8A00455B7E2}" type="slidenum">
              <a:rPr lang="zh-CN" altLang="en-US" smtClean="0"/>
              <a:pPr/>
              <a:t>33</a:t>
            </a:fld>
            <a:endParaRPr lang="zh-CN" altLang="en-US" dirty="0"/>
          </a:p>
        </p:txBody>
      </p:sp>
      <p:pic>
        <p:nvPicPr>
          <p:cNvPr id="7" name="图片 6"/>
          <p:cNvPicPr>
            <a:picLocks noChangeAspect="1"/>
          </p:cNvPicPr>
          <p:nvPr/>
        </p:nvPicPr>
        <p:blipFill>
          <a:blip r:embed="rId2"/>
          <a:stretch>
            <a:fillRect/>
          </a:stretch>
        </p:blipFill>
        <p:spPr>
          <a:xfrm>
            <a:off x="1983804" y="843353"/>
            <a:ext cx="8296398" cy="4324597"/>
          </a:xfrm>
          <a:prstGeom prst="rect">
            <a:avLst/>
          </a:prstGeom>
        </p:spPr>
      </p:pic>
    </p:spTree>
    <p:extLst>
      <p:ext uri="{BB962C8B-B14F-4D97-AF65-F5344CB8AC3E}">
        <p14:creationId xmlns:p14="http://schemas.microsoft.com/office/powerpoint/2010/main" val="4117778996"/>
      </p:ext>
    </p:extLst>
  </p:cSld>
  <p:clrMapOvr>
    <a:masterClrMapping/>
  </p:clrMapOvr>
  <p:transition>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r>
              <a:rPr lang="zh-CN" altLang="en-US" dirty="0" smtClean="0"/>
              <a:t>持久化层设计</a:t>
            </a:r>
          </a:p>
        </p:txBody>
      </p:sp>
      <p:sp>
        <p:nvSpPr>
          <p:cNvPr id="61444" name="Rectangle 3"/>
          <p:cNvSpPr>
            <a:spLocks noGrp="1" noChangeArrowheads="1"/>
          </p:cNvSpPr>
          <p:nvPr>
            <p:ph idx="1"/>
          </p:nvPr>
        </p:nvSpPr>
        <p:spPr>
          <a:xfrm>
            <a:off x="335361" y="908720"/>
            <a:ext cx="11593284" cy="5268243"/>
          </a:xfrm>
        </p:spPr>
        <p:txBody>
          <a:bodyPr/>
          <a:lstStyle/>
          <a:p>
            <a:pPr>
              <a:lnSpc>
                <a:spcPct val="80000"/>
              </a:lnSpc>
            </a:pPr>
            <a:r>
              <a:rPr lang="zh-CN" altLang="en-US" dirty="0" smtClean="0"/>
              <a:t>问题一：哪个对象负责数据持久化？</a:t>
            </a:r>
          </a:p>
          <a:p>
            <a:pPr>
              <a:lnSpc>
                <a:spcPct val="80000"/>
              </a:lnSpc>
            </a:pPr>
            <a:r>
              <a:rPr lang="zh-CN" altLang="en-US" dirty="0" smtClean="0"/>
              <a:t>为每一个领域对象设计一个专门负责其持久化的类：</a:t>
            </a:r>
          </a:p>
          <a:p>
            <a:pPr lvl="1">
              <a:lnSpc>
                <a:spcPct val="80000"/>
              </a:lnSpc>
            </a:pPr>
            <a:r>
              <a:rPr lang="en-US" altLang="zh-CN" dirty="0" err="1" smtClean="0"/>
              <a:t>SaleBean</a:t>
            </a:r>
            <a:r>
              <a:rPr lang="zh-CN" altLang="en-US" dirty="0" smtClean="0"/>
              <a:t>：负责</a:t>
            </a:r>
            <a:r>
              <a:rPr lang="zh-CN" altLang="en-US" dirty="0"/>
              <a:t>销售</a:t>
            </a:r>
            <a:r>
              <a:rPr lang="zh-CN" altLang="en-US" dirty="0" smtClean="0"/>
              <a:t>信息持久化</a:t>
            </a:r>
          </a:p>
          <a:p>
            <a:pPr lvl="1">
              <a:lnSpc>
                <a:spcPct val="80000"/>
              </a:lnSpc>
            </a:pPr>
            <a:r>
              <a:rPr lang="en-US" altLang="zh-CN" dirty="0" err="1" smtClean="0"/>
              <a:t>ProductBean</a:t>
            </a:r>
            <a:r>
              <a:rPr lang="zh-CN" altLang="en-US" dirty="0" smtClean="0"/>
              <a:t>：负责</a:t>
            </a:r>
            <a:r>
              <a:rPr lang="zh-CN" altLang="en-US" dirty="0"/>
              <a:t>商品</a:t>
            </a:r>
            <a:r>
              <a:rPr lang="zh-CN" altLang="en-US" dirty="0" smtClean="0"/>
              <a:t>信息持久化</a:t>
            </a:r>
          </a:p>
          <a:p>
            <a:pPr lvl="1">
              <a:lnSpc>
                <a:spcPct val="80000"/>
              </a:lnSpc>
            </a:pPr>
            <a:r>
              <a:rPr lang="en-US" altLang="zh-CN" dirty="0" err="1" smtClean="0"/>
              <a:t>ProductCatalogBean</a:t>
            </a:r>
            <a:r>
              <a:rPr lang="zh-CN" altLang="en-US" dirty="0" smtClean="0"/>
              <a:t>：负责商品目录信息持久化  </a:t>
            </a:r>
            <a:r>
              <a:rPr lang="en-US" altLang="zh-CN" dirty="0" smtClean="0"/>
              <a:t>……</a:t>
            </a:r>
            <a:endParaRPr lang="zh-CN" altLang="en-US" dirty="0" smtClean="0"/>
          </a:p>
          <a:p>
            <a:pPr>
              <a:lnSpc>
                <a:spcPct val="80000"/>
              </a:lnSpc>
            </a:pPr>
            <a:r>
              <a:rPr lang="zh-CN" altLang="en-US" dirty="0" smtClean="0"/>
              <a:t>以上类中都包含增加、修改、删除和查询操作，所以可以抽象出共同的接口：</a:t>
            </a:r>
          </a:p>
          <a:p>
            <a:pPr lvl="1">
              <a:lnSpc>
                <a:spcPct val="80000"/>
              </a:lnSpc>
            </a:pPr>
            <a:r>
              <a:rPr lang="zh-CN" altLang="en-US" dirty="0" smtClean="0"/>
              <a:t> </a:t>
            </a:r>
            <a:r>
              <a:rPr lang="en-US" altLang="zh-CN" dirty="0" err="1" smtClean="0"/>
              <a:t>IMapper</a:t>
            </a:r>
            <a:r>
              <a:rPr lang="en-US" altLang="zh-CN" dirty="0" smtClean="0"/>
              <a:t> /</a:t>
            </a:r>
            <a:r>
              <a:rPr lang="en-US" altLang="zh-CN" dirty="0" err="1" smtClean="0"/>
              <a:t>IBean</a:t>
            </a:r>
            <a:endParaRPr lang="en-US" altLang="zh-CN" dirty="0" smtClean="0"/>
          </a:p>
        </p:txBody>
      </p:sp>
      <p:sp>
        <p:nvSpPr>
          <p:cNvPr id="8" name="页脚占位符 7"/>
          <p:cNvSpPr>
            <a:spLocks noGrp="1"/>
          </p:cNvSpPr>
          <p:nvPr>
            <p:ph type="ftr" sz="quarter" idx="4294967295"/>
          </p:nvPr>
        </p:nvSpPr>
        <p:spPr>
          <a:xfrm>
            <a:off x="4129087" y="6356351"/>
            <a:ext cx="4114800" cy="365125"/>
          </a:xfrm>
        </p:spPr>
        <p:txBody>
          <a:bodyPr/>
          <a:lstStyle/>
          <a:p>
            <a:pPr>
              <a:defRPr/>
            </a:pPr>
            <a:r>
              <a:rPr lang="en-GB" altLang="en-US" smtClean="0"/>
              <a:t>© 2014-2018 BUPT TSEG </a:t>
            </a:r>
            <a:endParaRPr lang="zh-CN" altLang="en-US" dirty="0"/>
          </a:p>
        </p:txBody>
      </p:sp>
      <p:sp>
        <p:nvSpPr>
          <p:cNvPr id="9" name="灯片编号占位符 8"/>
          <p:cNvSpPr>
            <a:spLocks noGrp="1"/>
          </p:cNvSpPr>
          <p:nvPr>
            <p:ph type="sldNum" sz="quarter" idx="4294967295"/>
          </p:nvPr>
        </p:nvSpPr>
        <p:spPr>
          <a:xfrm>
            <a:off x="8610600" y="6356352"/>
            <a:ext cx="2743200" cy="365125"/>
          </a:xfrm>
        </p:spPr>
        <p:txBody>
          <a:bodyPr/>
          <a:lstStyle/>
          <a:p>
            <a:fld id="{65C61107-C9B8-45B5-BD23-C8A00455B7E2}" type="slidenum">
              <a:rPr lang="zh-CN" altLang="en-US" smtClean="0"/>
              <a:pPr/>
              <a:t>34</a:t>
            </a:fld>
            <a:endParaRPr lang="zh-CN" altLang="en-US" dirty="0"/>
          </a:p>
        </p:txBody>
      </p:sp>
      <p:pic>
        <p:nvPicPr>
          <p:cNvPr id="2" name="图片 1"/>
          <p:cNvPicPr>
            <a:picLocks noChangeAspect="1"/>
          </p:cNvPicPr>
          <p:nvPr/>
        </p:nvPicPr>
        <p:blipFill>
          <a:blip r:embed="rId2"/>
          <a:stretch>
            <a:fillRect/>
          </a:stretch>
        </p:blipFill>
        <p:spPr>
          <a:xfrm>
            <a:off x="3575720" y="3344410"/>
            <a:ext cx="4890819" cy="2927351"/>
          </a:xfrm>
          <a:prstGeom prst="rect">
            <a:avLst/>
          </a:prstGeom>
        </p:spPr>
      </p:pic>
    </p:spTree>
  </p:cSld>
  <p:clrMapOvr>
    <a:masterClrMapping/>
  </p:clrMapOvr>
  <p:transition>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r>
              <a:rPr lang="en-US" altLang="zh-CN" smtClean="0"/>
              <a:t>DBFacade</a:t>
            </a:r>
            <a:r>
              <a:rPr lang="zh-CN" altLang="en-US" smtClean="0"/>
              <a:t>类设计</a:t>
            </a:r>
          </a:p>
        </p:txBody>
      </p:sp>
      <p:sp>
        <p:nvSpPr>
          <p:cNvPr id="63492" name="Rectangle 3"/>
          <p:cNvSpPr>
            <a:spLocks noGrp="1" noChangeArrowheads="1"/>
          </p:cNvSpPr>
          <p:nvPr>
            <p:ph idx="1"/>
          </p:nvPr>
        </p:nvSpPr>
        <p:spPr/>
        <p:txBody>
          <a:bodyPr/>
          <a:lstStyle/>
          <a:p>
            <a:r>
              <a:rPr lang="zh-CN" altLang="en-US" dirty="0" smtClean="0"/>
              <a:t>问题二：</a:t>
            </a:r>
            <a:r>
              <a:rPr lang="zh-CN" altLang="en-US" dirty="0"/>
              <a:t>哪个</a:t>
            </a:r>
            <a:r>
              <a:rPr lang="zh-CN" altLang="en-US" dirty="0" smtClean="0"/>
              <a:t>对象负责维护领域类和负责其持久化的对应</a:t>
            </a:r>
            <a:r>
              <a:rPr lang="en-US" altLang="zh-CN" dirty="0" smtClean="0"/>
              <a:t>Mapper</a:t>
            </a:r>
            <a:r>
              <a:rPr lang="zh-CN" altLang="en-US" dirty="0" smtClean="0"/>
              <a:t>类之间的对应关系？</a:t>
            </a:r>
          </a:p>
          <a:p>
            <a:r>
              <a:rPr lang="zh-CN" altLang="en-US" dirty="0" smtClean="0"/>
              <a:t>设计类</a:t>
            </a:r>
            <a:r>
              <a:rPr lang="en-US" altLang="zh-CN" dirty="0" err="1" smtClean="0"/>
              <a:t>DBFacade</a:t>
            </a:r>
            <a:r>
              <a:rPr lang="en-US" altLang="zh-CN" dirty="0" smtClean="0"/>
              <a:t> </a:t>
            </a:r>
          </a:p>
        </p:txBody>
      </p:sp>
      <p:sp>
        <p:nvSpPr>
          <p:cNvPr id="63493" name="Rectangle 5"/>
          <p:cNvSpPr>
            <a:spLocks noChangeArrowheads="1"/>
          </p:cNvSpPr>
          <p:nvPr/>
        </p:nvSpPr>
        <p:spPr bwMode="auto">
          <a:xfrm>
            <a:off x="10483270" y="22965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8" name="页脚占位符 7"/>
          <p:cNvSpPr>
            <a:spLocks noGrp="1"/>
          </p:cNvSpPr>
          <p:nvPr>
            <p:ph type="ftr" sz="quarter" idx="4294967295"/>
          </p:nvPr>
        </p:nvSpPr>
        <p:spPr>
          <a:xfrm>
            <a:off x="4129087" y="6356351"/>
            <a:ext cx="4114800" cy="365125"/>
          </a:xfrm>
        </p:spPr>
        <p:txBody>
          <a:bodyPr/>
          <a:lstStyle/>
          <a:p>
            <a:pPr>
              <a:defRPr/>
            </a:pPr>
            <a:r>
              <a:rPr lang="en-GB" altLang="en-US" smtClean="0"/>
              <a:t>© 2014-2018 BUPT TSEG </a:t>
            </a:r>
            <a:endParaRPr lang="zh-CN" altLang="en-US" dirty="0"/>
          </a:p>
        </p:txBody>
      </p:sp>
      <p:sp>
        <p:nvSpPr>
          <p:cNvPr id="9" name="灯片编号占位符 8"/>
          <p:cNvSpPr>
            <a:spLocks noGrp="1"/>
          </p:cNvSpPr>
          <p:nvPr>
            <p:ph type="sldNum" sz="quarter" idx="4294967295"/>
          </p:nvPr>
        </p:nvSpPr>
        <p:spPr>
          <a:xfrm>
            <a:off x="8610600" y="6356352"/>
            <a:ext cx="2743200" cy="365125"/>
          </a:xfrm>
        </p:spPr>
        <p:txBody>
          <a:bodyPr/>
          <a:lstStyle/>
          <a:p>
            <a:fld id="{65C61107-C9B8-45B5-BD23-C8A00455B7E2}" type="slidenum">
              <a:rPr lang="zh-CN" altLang="en-US" smtClean="0"/>
              <a:pPr/>
              <a:t>35</a:t>
            </a:fld>
            <a:endParaRPr lang="zh-CN" altLang="en-US" dirty="0"/>
          </a:p>
        </p:txBody>
      </p:sp>
      <p:pic>
        <p:nvPicPr>
          <p:cNvPr id="2" name="图片 1"/>
          <p:cNvPicPr>
            <a:picLocks noChangeAspect="1"/>
          </p:cNvPicPr>
          <p:nvPr/>
        </p:nvPicPr>
        <p:blipFill>
          <a:blip r:embed="rId3"/>
          <a:stretch>
            <a:fillRect/>
          </a:stretch>
        </p:blipFill>
        <p:spPr>
          <a:xfrm>
            <a:off x="2639616" y="2318635"/>
            <a:ext cx="7441809" cy="3547839"/>
          </a:xfrm>
          <a:prstGeom prst="rect">
            <a:avLst/>
          </a:prstGeom>
        </p:spPr>
      </p:pic>
    </p:spTree>
  </p:cSld>
  <p:clrMapOvr>
    <a:masterClrMapping/>
  </p:clrMapOvr>
  <p:transition>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p:txBody>
          <a:bodyPr/>
          <a:lstStyle/>
          <a:p>
            <a:r>
              <a:rPr lang="zh-CN" altLang="en-US" dirty="0" smtClean="0"/>
              <a:t>销售信息持久化过程</a:t>
            </a:r>
          </a:p>
        </p:txBody>
      </p:sp>
      <p:sp>
        <p:nvSpPr>
          <p:cNvPr id="65540" name="Rectangle 3"/>
          <p:cNvSpPr>
            <a:spLocks noGrp="1" noChangeArrowheads="1"/>
          </p:cNvSpPr>
          <p:nvPr>
            <p:ph idx="1"/>
          </p:nvPr>
        </p:nvSpPr>
        <p:spPr>
          <a:xfrm>
            <a:off x="335361" y="1005108"/>
            <a:ext cx="11593284" cy="5171855"/>
          </a:xfrm>
        </p:spPr>
        <p:txBody>
          <a:bodyPr/>
          <a:lstStyle/>
          <a:p>
            <a:r>
              <a:rPr lang="en-US" altLang="zh-CN" sz="2400" dirty="0" smtClean="0"/>
              <a:t>Sale </a:t>
            </a:r>
            <a:r>
              <a:rPr lang="zh-CN" altLang="en-US" sz="2400" dirty="0" smtClean="0"/>
              <a:t>对象</a:t>
            </a:r>
            <a:r>
              <a:rPr lang="zh-CN" altLang="en-US" sz="2400" dirty="0"/>
              <a:t>实例化</a:t>
            </a:r>
            <a:r>
              <a:rPr lang="en-US" altLang="zh-CN" sz="2400" dirty="0" smtClean="0"/>
              <a:t>Sale</a:t>
            </a:r>
            <a:r>
              <a:rPr lang="zh-CN" altLang="en-US" sz="2400" dirty="0" smtClean="0"/>
              <a:t>类</a:t>
            </a:r>
            <a:r>
              <a:rPr lang="zh-CN" altLang="en-US" sz="2400" dirty="0"/>
              <a:t>得到</a:t>
            </a:r>
            <a:r>
              <a:rPr lang="zh-CN" altLang="en-US" sz="2400" dirty="0" smtClean="0"/>
              <a:t>对象</a:t>
            </a:r>
            <a:r>
              <a:rPr lang="en-US" altLang="zh-CN" sz="2400" dirty="0" smtClean="0"/>
              <a:t>s</a:t>
            </a:r>
            <a:r>
              <a:rPr lang="zh-CN" altLang="en-US" sz="2400" dirty="0" smtClean="0"/>
              <a:t>；</a:t>
            </a:r>
            <a:endParaRPr lang="zh-CN" altLang="en-US" sz="2400" dirty="0"/>
          </a:p>
          <a:p>
            <a:r>
              <a:rPr lang="zh-CN" altLang="en-US" sz="2400" dirty="0" smtClean="0"/>
              <a:t>调用</a:t>
            </a:r>
            <a:r>
              <a:rPr lang="zh-CN" altLang="en-US" sz="2400" dirty="0"/>
              <a:t>持久化层</a:t>
            </a:r>
            <a:r>
              <a:rPr lang="en-US" altLang="zh-CN" sz="2400" dirty="0" err="1"/>
              <a:t>DBFacade</a:t>
            </a:r>
            <a:r>
              <a:rPr lang="zh-CN" altLang="en-US" sz="2400" dirty="0"/>
              <a:t>对象的</a:t>
            </a:r>
            <a:r>
              <a:rPr lang="en-US" altLang="zh-CN" sz="2400" dirty="0"/>
              <a:t>insert</a:t>
            </a:r>
            <a:r>
              <a:rPr lang="zh-CN" altLang="en-US" sz="2400" dirty="0"/>
              <a:t>操作，即向</a:t>
            </a:r>
            <a:r>
              <a:rPr lang="en-US" altLang="zh-CN" sz="2400" dirty="0" err="1"/>
              <a:t>DBFacade</a:t>
            </a:r>
            <a:r>
              <a:rPr lang="zh-CN" altLang="en-US" sz="2400" dirty="0"/>
              <a:t>发送</a:t>
            </a:r>
            <a:r>
              <a:rPr lang="en-US" altLang="zh-CN" sz="2400" dirty="0"/>
              <a:t>insert</a:t>
            </a:r>
            <a:r>
              <a:rPr lang="zh-CN" altLang="en-US" sz="2400" dirty="0"/>
              <a:t>消息；</a:t>
            </a:r>
          </a:p>
          <a:p>
            <a:r>
              <a:rPr lang="en-US" altLang="zh-CN" sz="2400" dirty="0" smtClean="0"/>
              <a:t>insert</a:t>
            </a:r>
            <a:r>
              <a:rPr lang="zh-CN" altLang="en-US" sz="2400" dirty="0"/>
              <a:t>操作调用</a:t>
            </a:r>
            <a:r>
              <a:rPr lang="en-US" altLang="zh-CN" sz="2400" dirty="0" err="1"/>
              <a:t>DBFacade</a:t>
            </a:r>
            <a:r>
              <a:rPr lang="zh-CN" altLang="en-US" sz="2400" dirty="0"/>
              <a:t>对象的</a:t>
            </a:r>
            <a:r>
              <a:rPr lang="en-US" altLang="zh-CN" sz="2400" dirty="0" err="1"/>
              <a:t>getMapper</a:t>
            </a:r>
            <a:r>
              <a:rPr lang="zh-CN" altLang="en-US" sz="2400" dirty="0"/>
              <a:t>来获取负责对</a:t>
            </a:r>
            <a:r>
              <a:rPr lang="zh-CN" altLang="en-US" sz="2400" dirty="0" smtClean="0"/>
              <a:t>类</a:t>
            </a:r>
            <a:r>
              <a:rPr lang="en-US" altLang="zh-CN" sz="2400" dirty="0" smtClean="0"/>
              <a:t>Sale</a:t>
            </a:r>
            <a:r>
              <a:rPr lang="zh-CN" altLang="en-US" sz="2400" dirty="0" smtClean="0"/>
              <a:t>的</a:t>
            </a:r>
            <a:r>
              <a:rPr lang="zh-CN" altLang="en-US" sz="2400" dirty="0"/>
              <a:t>对象进行持久化的</a:t>
            </a:r>
            <a:r>
              <a:rPr lang="zh-CN" altLang="en-US" sz="2400" dirty="0" smtClean="0"/>
              <a:t>对象</a:t>
            </a:r>
            <a:r>
              <a:rPr lang="en-US" altLang="zh-CN" sz="2400" dirty="0" err="1" smtClean="0"/>
              <a:t>SaleBean</a:t>
            </a:r>
            <a:r>
              <a:rPr lang="zh-CN" altLang="en-US" sz="2400" dirty="0" smtClean="0"/>
              <a:t>；</a:t>
            </a:r>
            <a:endParaRPr lang="zh-CN" altLang="en-US" sz="2400" dirty="0"/>
          </a:p>
          <a:p>
            <a:r>
              <a:rPr lang="en-US" altLang="zh-CN" sz="2400" dirty="0" smtClean="0"/>
              <a:t>insert</a:t>
            </a:r>
            <a:r>
              <a:rPr lang="zh-CN" altLang="en-US" sz="2400" dirty="0"/>
              <a:t>操作</a:t>
            </a:r>
            <a:r>
              <a:rPr lang="zh-CN" altLang="en-US" sz="2400" dirty="0" smtClean="0"/>
              <a:t>调用</a:t>
            </a:r>
            <a:r>
              <a:rPr lang="en-US" altLang="zh-CN" sz="2400" dirty="0" err="1" smtClean="0"/>
              <a:t>SaleBean</a:t>
            </a:r>
            <a:r>
              <a:rPr lang="zh-CN" altLang="en-US" sz="2400" dirty="0" smtClean="0"/>
              <a:t>对象</a:t>
            </a:r>
            <a:r>
              <a:rPr lang="zh-CN" altLang="en-US" sz="2400" dirty="0"/>
              <a:t>的</a:t>
            </a:r>
            <a:r>
              <a:rPr lang="en-US" altLang="zh-CN" sz="2400" dirty="0"/>
              <a:t>insert</a:t>
            </a:r>
            <a:r>
              <a:rPr lang="zh-CN" altLang="en-US" sz="2400" dirty="0"/>
              <a:t>操作，让其</a:t>
            </a:r>
            <a:r>
              <a:rPr lang="zh-CN" altLang="en-US" sz="2400" dirty="0" smtClean="0"/>
              <a:t>将</a:t>
            </a:r>
            <a:r>
              <a:rPr lang="en-US" altLang="zh-CN" sz="2400" dirty="0" smtClean="0"/>
              <a:t>s</a:t>
            </a:r>
            <a:r>
              <a:rPr lang="zh-CN" altLang="en-US" sz="2400" dirty="0" smtClean="0"/>
              <a:t>对象</a:t>
            </a:r>
            <a:r>
              <a:rPr lang="zh-CN" altLang="en-US" sz="2400" dirty="0"/>
              <a:t>持久化到存储介质。</a:t>
            </a:r>
          </a:p>
        </p:txBody>
      </p:sp>
      <p:sp>
        <p:nvSpPr>
          <p:cNvPr id="8" name="页脚占位符 7"/>
          <p:cNvSpPr>
            <a:spLocks noGrp="1"/>
          </p:cNvSpPr>
          <p:nvPr>
            <p:ph type="ftr" sz="quarter" idx="4294967295"/>
          </p:nvPr>
        </p:nvSpPr>
        <p:spPr>
          <a:xfrm>
            <a:off x="4129087" y="6356351"/>
            <a:ext cx="4114800" cy="365125"/>
          </a:xfrm>
        </p:spPr>
        <p:txBody>
          <a:bodyPr/>
          <a:lstStyle/>
          <a:p>
            <a:pPr>
              <a:defRPr/>
            </a:pPr>
            <a:r>
              <a:rPr lang="en-GB" altLang="en-US" smtClean="0"/>
              <a:t>© 2014-2018 BUPT TSEG </a:t>
            </a:r>
            <a:endParaRPr lang="zh-CN" altLang="en-US" dirty="0"/>
          </a:p>
        </p:txBody>
      </p:sp>
      <p:sp>
        <p:nvSpPr>
          <p:cNvPr id="9" name="灯片编号占位符 8"/>
          <p:cNvSpPr>
            <a:spLocks noGrp="1"/>
          </p:cNvSpPr>
          <p:nvPr>
            <p:ph type="sldNum" sz="quarter" idx="4294967295"/>
          </p:nvPr>
        </p:nvSpPr>
        <p:spPr>
          <a:xfrm>
            <a:off x="8610600" y="6356352"/>
            <a:ext cx="2743200" cy="365125"/>
          </a:xfrm>
        </p:spPr>
        <p:txBody>
          <a:bodyPr/>
          <a:lstStyle/>
          <a:p>
            <a:fld id="{65C61107-C9B8-45B5-BD23-C8A00455B7E2}" type="slidenum">
              <a:rPr lang="zh-CN" altLang="en-US" smtClean="0"/>
              <a:pPr/>
              <a:t>36</a:t>
            </a:fld>
            <a:endParaRPr lang="zh-CN" altLang="en-US" dirty="0"/>
          </a:p>
        </p:txBody>
      </p:sp>
      <p:sp>
        <p:nvSpPr>
          <p:cNvPr id="65541" name="Rectangle 5"/>
          <p:cNvSpPr>
            <a:spLocks noChangeArrowheads="1"/>
          </p:cNvSpPr>
          <p:nvPr/>
        </p:nvSpPr>
        <p:spPr bwMode="auto">
          <a:xfrm>
            <a:off x="1048327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pic>
        <p:nvPicPr>
          <p:cNvPr id="2" name="图片 1"/>
          <p:cNvPicPr>
            <a:picLocks noChangeAspect="1"/>
          </p:cNvPicPr>
          <p:nvPr/>
        </p:nvPicPr>
        <p:blipFill>
          <a:blip r:embed="rId3"/>
          <a:stretch>
            <a:fillRect/>
          </a:stretch>
        </p:blipFill>
        <p:spPr>
          <a:xfrm>
            <a:off x="3863752" y="3475996"/>
            <a:ext cx="4538969" cy="2700967"/>
          </a:xfrm>
          <a:prstGeom prst="rect">
            <a:avLst/>
          </a:prstGeom>
        </p:spPr>
      </p:pic>
    </p:spTree>
  </p:cSld>
  <p:clrMapOvr>
    <a:masterClrMapping/>
  </p:clrMapOvr>
  <p:transition>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r>
              <a:rPr lang="zh-CN" altLang="en-US" dirty="0" smtClean="0"/>
              <a:t>创建设计类图</a:t>
            </a:r>
          </a:p>
        </p:txBody>
      </p:sp>
      <p:sp>
        <p:nvSpPr>
          <p:cNvPr id="68612" name="Rectangle 3"/>
          <p:cNvSpPr>
            <a:spLocks noGrp="1" noChangeArrowheads="1"/>
          </p:cNvSpPr>
          <p:nvPr>
            <p:ph idx="1"/>
          </p:nvPr>
        </p:nvSpPr>
        <p:spPr>
          <a:xfrm>
            <a:off x="335361" y="908720"/>
            <a:ext cx="11593284" cy="5268243"/>
          </a:xfrm>
        </p:spPr>
        <p:txBody>
          <a:bodyPr>
            <a:normAutofit lnSpcReduction="10000"/>
          </a:bodyPr>
          <a:lstStyle/>
          <a:p>
            <a:r>
              <a:rPr lang="zh-CN" altLang="en-US" dirty="0" smtClean="0"/>
              <a:t>通过类职责分配，找出了实现用例的类，以及类的职责。结合分析阶段的领域模型，可以得到设计阶段的类图，简称设计类图。</a:t>
            </a:r>
          </a:p>
          <a:p>
            <a:r>
              <a:rPr lang="zh-CN" altLang="en-US" dirty="0" smtClean="0"/>
              <a:t>设计类图中主要定义</a:t>
            </a:r>
            <a:r>
              <a:rPr lang="zh-CN" altLang="en-US" dirty="0" smtClean="0">
                <a:solidFill>
                  <a:srgbClr val="FF0000"/>
                </a:solidFill>
              </a:rPr>
              <a:t>类、类的属性和操作</a:t>
            </a:r>
            <a:r>
              <a:rPr lang="zh-CN" altLang="en-US" dirty="0" smtClean="0"/>
              <a:t>，但是不定义实现操作的算法。</a:t>
            </a:r>
            <a:endParaRPr lang="en-US" altLang="zh-CN" dirty="0" smtClean="0"/>
          </a:p>
          <a:p>
            <a:pPr marL="342900" lvl="1" indent="0">
              <a:buNone/>
            </a:pPr>
            <a:r>
              <a:rPr lang="en-US" altLang="zh-CN" dirty="0" smtClean="0"/>
              <a:t>1</a:t>
            </a:r>
            <a:r>
              <a:rPr lang="zh-CN" altLang="en-US" dirty="0" smtClean="0"/>
              <a:t>、通过</a:t>
            </a:r>
            <a:r>
              <a:rPr lang="zh-CN" altLang="en-US" dirty="0"/>
              <a:t>扫描所有的交互图以及领域模型中涉及的类，识别软件类。</a:t>
            </a:r>
          </a:p>
          <a:p>
            <a:pPr marL="342900" lvl="1" indent="0">
              <a:buNone/>
            </a:pPr>
            <a:r>
              <a:rPr lang="en-US" altLang="zh-CN" dirty="0" smtClean="0"/>
              <a:t>2</a:t>
            </a:r>
            <a:r>
              <a:rPr lang="zh-CN" altLang="en-US" dirty="0" smtClean="0"/>
              <a:t>、将</a:t>
            </a:r>
            <a:r>
              <a:rPr lang="zh-CN" altLang="en-US" dirty="0"/>
              <a:t>领域模型中已经识别出来的部分属性添加到类中。</a:t>
            </a:r>
          </a:p>
          <a:p>
            <a:pPr marL="342900" lvl="1" indent="0">
              <a:buNone/>
            </a:pPr>
            <a:r>
              <a:rPr lang="en-US" altLang="zh-CN" dirty="0" smtClean="0"/>
              <a:t>3</a:t>
            </a:r>
            <a:r>
              <a:rPr lang="zh-CN" altLang="en-US" dirty="0" smtClean="0"/>
              <a:t>、根据交互图为软件类添加</a:t>
            </a:r>
            <a:r>
              <a:rPr lang="zh-CN" altLang="en-US" dirty="0"/>
              <a:t>方法</a:t>
            </a:r>
            <a:r>
              <a:rPr lang="zh-CN" altLang="en-US" dirty="0" smtClean="0"/>
              <a:t>。忽略软件类的构造函数和</a:t>
            </a:r>
            <a:r>
              <a:rPr lang="en-US" altLang="zh-CN" dirty="0" smtClean="0"/>
              <a:t>get/set</a:t>
            </a:r>
            <a:r>
              <a:rPr lang="zh-CN" altLang="en-US" dirty="0" smtClean="0"/>
              <a:t>方法；</a:t>
            </a:r>
            <a:endParaRPr lang="en-US" altLang="zh-CN" dirty="0" smtClean="0"/>
          </a:p>
          <a:p>
            <a:pPr marL="342900" lvl="1" indent="0">
              <a:buNone/>
            </a:pPr>
            <a:r>
              <a:rPr lang="en-US" altLang="zh-CN" dirty="0" smtClean="0"/>
              <a:t>4</a:t>
            </a:r>
            <a:r>
              <a:rPr lang="zh-CN" altLang="en-US" dirty="0" smtClean="0"/>
              <a:t>、添加</a:t>
            </a:r>
            <a:r>
              <a:rPr lang="zh-CN" altLang="en-US" dirty="0"/>
              <a:t>更多的类型信息。包括属性类型、方法参数类型以及返回类型。</a:t>
            </a:r>
          </a:p>
          <a:p>
            <a:pPr marL="342900" lvl="1" indent="0">
              <a:buNone/>
            </a:pPr>
            <a:r>
              <a:rPr lang="en-US" altLang="zh-CN" dirty="0" smtClean="0"/>
              <a:t>5</a:t>
            </a:r>
            <a:r>
              <a:rPr lang="zh-CN" altLang="en-US" dirty="0" smtClean="0"/>
              <a:t>、添加</a:t>
            </a:r>
            <a:r>
              <a:rPr lang="zh-CN" altLang="en-US" dirty="0"/>
              <a:t>关联和导航</a:t>
            </a:r>
            <a:r>
              <a:rPr lang="zh-CN" altLang="en-US" dirty="0" smtClean="0"/>
              <a:t>。</a:t>
            </a:r>
            <a:r>
              <a:rPr lang="zh-CN" altLang="zh-CN" dirty="0"/>
              <a:t>定义</a:t>
            </a:r>
            <a:r>
              <a:rPr lang="en-US" altLang="zh-CN" dirty="0"/>
              <a:t>A</a:t>
            </a:r>
            <a:r>
              <a:rPr lang="zh-CN" altLang="zh-CN" dirty="0"/>
              <a:t>到</a:t>
            </a:r>
            <a:r>
              <a:rPr lang="en-US" altLang="zh-CN" dirty="0"/>
              <a:t>B</a:t>
            </a:r>
            <a:r>
              <a:rPr lang="zh-CN" altLang="zh-CN" dirty="0"/>
              <a:t>带导航修饰关联的常见情况有以下几种：</a:t>
            </a:r>
          </a:p>
          <a:p>
            <a:pPr lvl="2"/>
            <a:r>
              <a:rPr lang="en-US" altLang="zh-CN" dirty="0"/>
              <a:t>A</a:t>
            </a:r>
            <a:r>
              <a:rPr lang="zh-CN" altLang="zh-CN" dirty="0"/>
              <a:t>发送一个消息到</a:t>
            </a:r>
            <a:r>
              <a:rPr lang="en-US" altLang="zh-CN" dirty="0"/>
              <a:t>B</a:t>
            </a:r>
            <a:r>
              <a:rPr lang="zh-CN" altLang="zh-CN" dirty="0"/>
              <a:t>；</a:t>
            </a:r>
          </a:p>
          <a:p>
            <a:pPr lvl="2"/>
            <a:r>
              <a:rPr lang="en-US" altLang="zh-CN" dirty="0"/>
              <a:t>A</a:t>
            </a:r>
            <a:r>
              <a:rPr lang="zh-CN" altLang="zh-CN" dirty="0"/>
              <a:t>创建一个</a:t>
            </a:r>
            <a:r>
              <a:rPr lang="en-US" altLang="zh-CN" dirty="0"/>
              <a:t>B</a:t>
            </a:r>
            <a:r>
              <a:rPr lang="zh-CN" altLang="zh-CN" dirty="0"/>
              <a:t>的实例；</a:t>
            </a:r>
          </a:p>
          <a:p>
            <a:pPr lvl="2"/>
            <a:r>
              <a:rPr lang="en-US" altLang="zh-CN" dirty="0"/>
              <a:t>A</a:t>
            </a:r>
            <a:r>
              <a:rPr lang="zh-CN" altLang="zh-CN" dirty="0"/>
              <a:t>需要维护到</a:t>
            </a:r>
            <a:r>
              <a:rPr lang="en-US" altLang="zh-CN" dirty="0"/>
              <a:t>B</a:t>
            </a:r>
            <a:r>
              <a:rPr lang="zh-CN" altLang="zh-CN" dirty="0"/>
              <a:t>的一个连接</a:t>
            </a:r>
            <a:r>
              <a:rPr lang="zh-CN" altLang="zh-CN" dirty="0" smtClean="0"/>
              <a:t>。</a:t>
            </a:r>
            <a:endParaRPr lang="zh-CN" altLang="en-US" dirty="0"/>
          </a:p>
          <a:p>
            <a:pPr marL="342900" lvl="1" indent="0">
              <a:buNone/>
            </a:pPr>
            <a:r>
              <a:rPr lang="en-US" altLang="zh-CN" dirty="0" smtClean="0"/>
              <a:t>6</a:t>
            </a:r>
            <a:r>
              <a:rPr lang="zh-CN" altLang="en-US" dirty="0" smtClean="0"/>
              <a:t>、类</a:t>
            </a:r>
            <a:r>
              <a:rPr lang="zh-CN" altLang="en-US" dirty="0"/>
              <a:t>成员的细节表示（可选）。如成员的属性可见性，方法体的描述等。</a:t>
            </a:r>
          </a:p>
          <a:p>
            <a:pPr lvl="1"/>
            <a:endParaRPr lang="zh-CN" altLang="en-US" dirty="0" smtClean="0"/>
          </a:p>
          <a:p>
            <a:endParaRPr lang="zh-CN" altLang="en-US" dirty="0" smtClean="0"/>
          </a:p>
          <a:p>
            <a:pPr lvl="1"/>
            <a:endParaRPr lang="en-US" altLang="zh-CN" dirty="0" smtClean="0"/>
          </a:p>
        </p:txBody>
      </p:sp>
      <p:sp>
        <p:nvSpPr>
          <p:cNvPr id="8" name="页脚占位符 7"/>
          <p:cNvSpPr>
            <a:spLocks noGrp="1"/>
          </p:cNvSpPr>
          <p:nvPr>
            <p:ph type="ftr" sz="quarter" idx="4294967295"/>
          </p:nvPr>
        </p:nvSpPr>
        <p:spPr>
          <a:xfrm>
            <a:off x="4129087" y="6356351"/>
            <a:ext cx="4114800" cy="365125"/>
          </a:xfrm>
        </p:spPr>
        <p:txBody>
          <a:bodyPr/>
          <a:lstStyle/>
          <a:p>
            <a:pPr>
              <a:defRPr/>
            </a:pPr>
            <a:r>
              <a:rPr lang="en-GB" altLang="en-US" dirty="0" smtClean="0"/>
              <a:t>© 2014-2018 BUPT TSEG </a:t>
            </a:r>
            <a:endParaRPr lang="zh-CN" altLang="en-US" dirty="0"/>
          </a:p>
        </p:txBody>
      </p:sp>
      <p:sp>
        <p:nvSpPr>
          <p:cNvPr id="9" name="灯片编号占位符 8"/>
          <p:cNvSpPr>
            <a:spLocks noGrp="1"/>
          </p:cNvSpPr>
          <p:nvPr>
            <p:ph type="sldNum" sz="quarter" idx="4294967295"/>
          </p:nvPr>
        </p:nvSpPr>
        <p:spPr>
          <a:xfrm>
            <a:off x="8610600" y="6356352"/>
            <a:ext cx="2743200" cy="365125"/>
          </a:xfrm>
        </p:spPr>
        <p:txBody>
          <a:bodyPr/>
          <a:lstStyle/>
          <a:p>
            <a:fld id="{65C61107-C9B8-45B5-BD23-C8A00455B7E2}" type="slidenum">
              <a:rPr lang="zh-CN" altLang="en-US" smtClean="0"/>
              <a:pPr/>
              <a:t>37</a:t>
            </a:fld>
            <a:endParaRPr lang="zh-CN" altLang="en-US" dirty="0"/>
          </a:p>
        </p:txBody>
      </p:sp>
    </p:spTree>
  </p:cSld>
  <p:clrMapOvr>
    <a:masterClrMapping/>
  </p:clrMapOvr>
  <p:transition>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r>
              <a:rPr lang="zh-CN" altLang="en-US" smtClean="0"/>
              <a:t>控制器</a:t>
            </a:r>
            <a:r>
              <a:rPr lang="en-US" altLang="zh-CN" smtClean="0"/>
              <a:t>/</a:t>
            </a:r>
            <a:r>
              <a:rPr lang="zh-CN" altLang="en-US" smtClean="0"/>
              <a:t>处理层设计类图 </a:t>
            </a:r>
          </a:p>
        </p:txBody>
      </p:sp>
      <p:sp>
        <p:nvSpPr>
          <p:cNvPr id="73732" name="Rectangle 3"/>
          <p:cNvSpPr>
            <a:spLocks noGrp="1" noChangeArrowheads="1"/>
          </p:cNvSpPr>
          <p:nvPr>
            <p:ph idx="1"/>
          </p:nvPr>
        </p:nvSpPr>
        <p:spPr/>
        <p:txBody>
          <a:bodyPr/>
          <a:lstStyle/>
          <a:p>
            <a:endParaRPr lang="zh-CN" altLang="zh-CN" dirty="0" smtClean="0"/>
          </a:p>
        </p:txBody>
      </p:sp>
      <p:sp>
        <p:nvSpPr>
          <p:cNvPr id="8" name="页脚占位符 7"/>
          <p:cNvSpPr>
            <a:spLocks noGrp="1"/>
          </p:cNvSpPr>
          <p:nvPr>
            <p:ph type="ftr" sz="quarter" idx="4294967295"/>
          </p:nvPr>
        </p:nvSpPr>
        <p:spPr>
          <a:xfrm>
            <a:off x="4129087" y="6356351"/>
            <a:ext cx="4114800" cy="365125"/>
          </a:xfrm>
        </p:spPr>
        <p:txBody>
          <a:bodyPr/>
          <a:lstStyle/>
          <a:p>
            <a:pPr>
              <a:defRPr/>
            </a:pPr>
            <a:r>
              <a:rPr lang="en-GB" altLang="en-US" smtClean="0"/>
              <a:t>© 2014-2018 BUPT TSEG </a:t>
            </a:r>
            <a:endParaRPr lang="zh-CN" altLang="en-US" dirty="0"/>
          </a:p>
        </p:txBody>
      </p:sp>
      <p:sp>
        <p:nvSpPr>
          <p:cNvPr id="9" name="灯片编号占位符 8"/>
          <p:cNvSpPr>
            <a:spLocks noGrp="1"/>
          </p:cNvSpPr>
          <p:nvPr>
            <p:ph type="sldNum" sz="quarter" idx="4294967295"/>
          </p:nvPr>
        </p:nvSpPr>
        <p:spPr>
          <a:xfrm>
            <a:off x="8610600" y="6356352"/>
            <a:ext cx="2743200" cy="365125"/>
          </a:xfrm>
        </p:spPr>
        <p:txBody>
          <a:bodyPr/>
          <a:lstStyle/>
          <a:p>
            <a:fld id="{65C61107-C9B8-45B5-BD23-C8A00455B7E2}" type="slidenum">
              <a:rPr lang="zh-CN" altLang="en-US" smtClean="0"/>
              <a:pPr/>
              <a:t>38</a:t>
            </a:fld>
            <a:endParaRPr lang="zh-CN" altLang="en-US" dirty="0"/>
          </a:p>
        </p:txBody>
      </p:sp>
      <p:pic>
        <p:nvPicPr>
          <p:cNvPr id="2" name="图片 1"/>
          <p:cNvPicPr>
            <a:picLocks noChangeAspect="1"/>
          </p:cNvPicPr>
          <p:nvPr/>
        </p:nvPicPr>
        <p:blipFill>
          <a:blip r:embed="rId2"/>
          <a:stretch>
            <a:fillRect/>
          </a:stretch>
        </p:blipFill>
        <p:spPr>
          <a:xfrm>
            <a:off x="1919536" y="813463"/>
            <a:ext cx="8136767" cy="5411345"/>
          </a:xfrm>
          <a:prstGeom prst="rect">
            <a:avLst/>
          </a:prstGeom>
        </p:spPr>
      </p:pic>
    </p:spTree>
  </p:cSld>
  <p:clrMapOvr>
    <a:masterClrMapping/>
  </p:clrMapOvr>
  <p:transition>
    <p:push/>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r>
              <a:rPr lang="en-US" altLang="zh-CN" dirty="0" err="1" smtClean="0"/>
              <a:t>startUp</a:t>
            </a:r>
            <a:r>
              <a:rPr lang="zh-CN" altLang="en-US" dirty="0" smtClean="0"/>
              <a:t>设计</a:t>
            </a:r>
          </a:p>
        </p:txBody>
      </p:sp>
      <p:sp>
        <p:nvSpPr>
          <p:cNvPr id="76804" name="Rectangle 3"/>
          <p:cNvSpPr>
            <a:spLocks noGrp="1" noChangeArrowheads="1"/>
          </p:cNvSpPr>
          <p:nvPr>
            <p:ph idx="1"/>
          </p:nvPr>
        </p:nvSpPr>
        <p:spPr/>
        <p:txBody>
          <a:bodyPr>
            <a:normAutofit/>
          </a:bodyPr>
          <a:lstStyle/>
          <a:p>
            <a:r>
              <a:rPr lang="zh-CN" altLang="en-US" dirty="0"/>
              <a:t>大多数系统在启动过程中都要做一些系统初始化</a:t>
            </a:r>
            <a:r>
              <a:rPr lang="zh-CN" altLang="en-US" dirty="0" smtClean="0"/>
              <a:t>操作，通过设置</a:t>
            </a:r>
            <a:r>
              <a:rPr lang="zh-CN" altLang="en-US" dirty="0"/>
              <a:t>一个</a:t>
            </a:r>
            <a:r>
              <a:rPr lang="en-US" altLang="zh-CN" dirty="0" err="1" smtClean="0"/>
              <a:t>startUp</a:t>
            </a:r>
            <a:r>
              <a:rPr lang="zh-CN" altLang="en-US" dirty="0" smtClean="0"/>
              <a:t>功能来</a:t>
            </a:r>
            <a:r>
              <a:rPr lang="zh-CN" altLang="en-US" dirty="0"/>
              <a:t>完成相关初始化工作。</a:t>
            </a:r>
          </a:p>
          <a:p>
            <a:r>
              <a:rPr lang="en-US" altLang="zh-CN" dirty="0" err="1" smtClean="0"/>
              <a:t>startUp</a:t>
            </a:r>
            <a:r>
              <a:rPr lang="zh-CN" altLang="en-US" dirty="0" smtClean="0"/>
              <a:t>的实现：</a:t>
            </a:r>
            <a:endParaRPr lang="en-US" altLang="zh-CN" dirty="0" smtClean="0"/>
          </a:p>
          <a:p>
            <a:pPr lvl="1"/>
            <a:r>
              <a:rPr lang="zh-CN" altLang="en-US" dirty="0" smtClean="0"/>
              <a:t>需要初始化的领域对象有哪些？</a:t>
            </a:r>
            <a:endParaRPr lang="en-US" altLang="zh-CN" dirty="0" smtClean="0"/>
          </a:p>
          <a:p>
            <a:pPr lvl="2"/>
            <a:r>
              <a:rPr lang="zh-CN" altLang="en-US" dirty="0" smtClean="0"/>
              <a:t>具有组合或聚合关系的根类；</a:t>
            </a:r>
            <a:endParaRPr lang="en-US" altLang="zh-CN" dirty="0" smtClean="0"/>
          </a:p>
          <a:p>
            <a:pPr lvl="2"/>
            <a:r>
              <a:rPr lang="zh-CN" altLang="en-US" dirty="0" smtClean="0"/>
              <a:t>具有持久化保存的信息类；</a:t>
            </a:r>
            <a:endParaRPr lang="en-US" altLang="zh-CN" dirty="0" smtClean="0"/>
          </a:p>
          <a:p>
            <a:pPr lvl="2"/>
            <a:r>
              <a:rPr lang="zh-CN" altLang="en-US" dirty="0" smtClean="0"/>
              <a:t>控制器类；</a:t>
            </a:r>
            <a:endParaRPr lang="en-US" altLang="zh-CN" dirty="0" smtClean="0"/>
          </a:p>
          <a:p>
            <a:pPr lvl="1"/>
            <a:r>
              <a:rPr lang="zh-CN" altLang="en-US" dirty="0" smtClean="0"/>
              <a:t>软件服务如何启动？</a:t>
            </a:r>
            <a:endParaRPr lang="en-US" altLang="zh-CN" dirty="0" smtClean="0"/>
          </a:p>
          <a:p>
            <a:pPr lvl="2"/>
            <a:r>
              <a:rPr lang="zh-CN" altLang="en-US" dirty="0"/>
              <a:t>建立一个初始领域对象，由它负责后续直接领域对象的创建。</a:t>
            </a:r>
          </a:p>
          <a:p>
            <a:pPr lvl="2"/>
            <a:r>
              <a:rPr lang="zh-CN" altLang="en-US" dirty="0"/>
              <a:t>应用发送</a:t>
            </a:r>
            <a:r>
              <a:rPr lang="en-US" altLang="zh-CN" dirty="0"/>
              <a:t>create</a:t>
            </a:r>
            <a:r>
              <a:rPr lang="zh-CN" altLang="en-US" dirty="0"/>
              <a:t>消息以创建初始领域对象</a:t>
            </a:r>
          </a:p>
          <a:p>
            <a:pPr lvl="2"/>
            <a:r>
              <a:rPr lang="zh-CN" altLang="en-US" dirty="0"/>
              <a:t>如果初始领域对象控制进程，则应用继续发送</a:t>
            </a:r>
            <a:r>
              <a:rPr lang="en-US" altLang="zh-CN" dirty="0"/>
              <a:t>run</a:t>
            </a:r>
            <a:r>
              <a:rPr lang="zh-CN" altLang="en-US" dirty="0"/>
              <a:t>消息给初始领域对象，移交应用控制权。</a:t>
            </a:r>
          </a:p>
          <a:p>
            <a:pPr lvl="2"/>
            <a:endParaRPr lang="zh-CN" altLang="en-US" dirty="0"/>
          </a:p>
        </p:txBody>
      </p:sp>
      <p:sp>
        <p:nvSpPr>
          <p:cNvPr id="8" name="页脚占位符 7"/>
          <p:cNvSpPr>
            <a:spLocks noGrp="1"/>
          </p:cNvSpPr>
          <p:nvPr>
            <p:ph type="ftr" sz="quarter" idx="4294967295"/>
          </p:nvPr>
        </p:nvSpPr>
        <p:spPr>
          <a:xfrm>
            <a:off x="4129087" y="6356351"/>
            <a:ext cx="4114800" cy="365125"/>
          </a:xfrm>
        </p:spPr>
        <p:txBody>
          <a:bodyPr/>
          <a:lstStyle/>
          <a:p>
            <a:pPr>
              <a:defRPr/>
            </a:pPr>
            <a:r>
              <a:rPr lang="en-GB" altLang="en-US" smtClean="0"/>
              <a:t>© 2014-2018 BUPT TSEG </a:t>
            </a:r>
            <a:endParaRPr lang="zh-CN" altLang="en-US" dirty="0"/>
          </a:p>
        </p:txBody>
      </p:sp>
      <p:sp>
        <p:nvSpPr>
          <p:cNvPr id="9" name="灯片编号占位符 8"/>
          <p:cNvSpPr>
            <a:spLocks noGrp="1"/>
          </p:cNvSpPr>
          <p:nvPr>
            <p:ph type="sldNum" sz="quarter" idx="4294967295"/>
          </p:nvPr>
        </p:nvSpPr>
        <p:spPr>
          <a:xfrm>
            <a:off x="8610600" y="6356352"/>
            <a:ext cx="2743200" cy="365125"/>
          </a:xfrm>
        </p:spPr>
        <p:txBody>
          <a:bodyPr/>
          <a:lstStyle/>
          <a:p>
            <a:fld id="{65C61107-C9B8-45B5-BD23-C8A00455B7E2}" type="slidenum">
              <a:rPr lang="zh-CN" altLang="en-US" smtClean="0"/>
              <a:pPr/>
              <a:t>39</a:t>
            </a:fld>
            <a:endParaRPr lang="zh-CN" altLang="en-US" dirty="0"/>
          </a:p>
        </p:txBody>
      </p:sp>
    </p:spTree>
  </p:cSld>
  <p:clrMapOvr>
    <a:masterClrMapping/>
  </p:clrMapOvr>
  <p:transition>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zh-CN" altLang="en-US" dirty="0" smtClean="0"/>
              <a:t>面向对象的设计与</a:t>
            </a:r>
            <a:r>
              <a:rPr lang="en-US" altLang="zh-CN" dirty="0" smtClean="0"/>
              <a:t>UML</a:t>
            </a:r>
            <a:endParaRPr lang="zh-CN" altLang="en-US" dirty="0" smtClean="0"/>
          </a:p>
        </p:txBody>
      </p:sp>
      <p:sp>
        <p:nvSpPr>
          <p:cNvPr id="8196" name="Rectangle 3"/>
          <p:cNvSpPr>
            <a:spLocks noGrp="1" noChangeArrowheads="1"/>
          </p:cNvSpPr>
          <p:nvPr>
            <p:ph idx="1"/>
          </p:nvPr>
        </p:nvSpPr>
        <p:spPr>
          <a:xfrm>
            <a:off x="335361" y="980728"/>
            <a:ext cx="11593284" cy="5196235"/>
          </a:xfrm>
        </p:spPr>
        <p:txBody>
          <a:bodyPr/>
          <a:lstStyle/>
          <a:p>
            <a:r>
              <a:rPr lang="zh-CN" altLang="en-US" dirty="0" smtClean="0"/>
              <a:t>软件概要设计步骤</a:t>
            </a:r>
            <a:endParaRPr lang="en-US" altLang="zh-CN" dirty="0" smtClean="0"/>
          </a:p>
          <a:p>
            <a:pPr lvl="1"/>
            <a:r>
              <a:rPr lang="zh-CN" altLang="en-US" dirty="0" smtClean="0"/>
              <a:t>选择合适的软件架构；</a:t>
            </a:r>
            <a:endParaRPr lang="en-US" altLang="zh-CN" dirty="0" smtClean="0"/>
          </a:p>
          <a:p>
            <a:pPr lvl="1"/>
            <a:r>
              <a:rPr lang="zh-CN" altLang="en-US" dirty="0" smtClean="0"/>
              <a:t>系统的动态结构设计：</a:t>
            </a:r>
            <a:endParaRPr lang="en-US" altLang="zh-CN" dirty="0" smtClean="0"/>
          </a:p>
          <a:p>
            <a:pPr lvl="2"/>
            <a:r>
              <a:rPr lang="zh-CN" altLang="en-US" dirty="0" smtClean="0"/>
              <a:t>用例实现过程设计，针对用例对应的</a:t>
            </a:r>
            <a:r>
              <a:rPr lang="en-US" altLang="zh-CN" dirty="0" smtClean="0"/>
              <a:t>SSD</a:t>
            </a:r>
            <a:r>
              <a:rPr lang="zh-CN" altLang="en-US" dirty="0" smtClean="0"/>
              <a:t>中的每个系统事件，运用</a:t>
            </a:r>
            <a:r>
              <a:rPr lang="en-US" altLang="zh-CN" dirty="0" smtClean="0"/>
              <a:t>UML</a:t>
            </a:r>
            <a:r>
              <a:rPr lang="zh-CN" altLang="en-US" dirty="0" smtClean="0"/>
              <a:t>的 </a:t>
            </a:r>
            <a:r>
              <a:rPr lang="en-US" altLang="zh-CN" dirty="0" smtClean="0"/>
              <a:t>sequence diagram / collaboration diagram </a:t>
            </a:r>
            <a:r>
              <a:rPr lang="zh-CN" altLang="en-US" dirty="0" smtClean="0"/>
              <a:t>给出符合该系统事件定义的操作契约的内容；</a:t>
            </a:r>
            <a:endParaRPr lang="en-US" altLang="zh-CN" dirty="0" smtClean="0"/>
          </a:p>
          <a:p>
            <a:pPr lvl="2"/>
            <a:r>
              <a:rPr lang="zh-CN" altLang="en-US" dirty="0" smtClean="0"/>
              <a:t>如果软件对象具有多种不同的职责（主要考虑对应于不同的用例）的情况下，需要运用 </a:t>
            </a:r>
            <a:r>
              <a:rPr lang="en-US" altLang="zh-CN" dirty="0" smtClean="0"/>
              <a:t>state machines diagram </a:t>
            </a:r>
            <a:r>
              <a:rPr lang="zh-CN" altLang="en-US" dirty="0" smtClean="0"/>
              <a:t>对该软件对象进行状态迁移的设计；</a:t>
            </a:r>
            <a:endParaRPr lang="en-US" altLang="zh-CN" dirty="0" smtClean="0"/>
          </a:p>
          <a:p>
            <a:pPr lvl="1"/>
            <a:r>
              <a:rPr lang="zh-CN" altLang="en-US" dirty="0" smtClean="0"/>
              <a:t>系统的静态结构设计</a:t>
            </a:r>
            <a:endParaRPr lang="en-US" altLang="zh-CN" dirty="0" smtClean="0"/>
          </a:p>
          <a:p>
            <a:pPr lvl="2"/>
            <a:r>
              <a:rPr lang="zh-CN" altLang="en-US" dirty="0" smtClean="0"/>
              <a:t>对所有用例或者子系统级别的用例的交互图进行归纳，运用</a:t>
            </a:r>
            <a:r>
              <a:rPr lang="en-US" altLang="zh-CN" dirty="0" smtClean="0"/>
              <a:t>UML</a:t>
            </a:r>
            <a:r>
              <a:rPr lang="zh-CN" altLang="en-US" dirty="0" smtClean="0"/>
              <a:t>的 </a:t>
            </a:r>
            <a:r>
              <a:rPr lang="en-US" altLang="zh-CN" dirty="0" smtClean="0"/>
              <a:t>Class diagram </a:t>
            </a:r>
            <a:r>
              <a:rPr lang="zh-CN" altLang="en-US" dirty="0" smtClean="0"/>
              <a:t>给出系统的静态结构；</a:t>
            </a:r>
            <a:endParaRPr lang="en-US" altLang="zh-CN" dirty="0" smtClean="0"/>
          </a:p>
          <a:p>
            <a:r>
              <a:rPr lang="zh-CN" altLang="en-US" dirty="0" smtClean="0"/>
              <a:t>软件详细设计</a:t>
            </a:r>
            <a:endParaRPr lang="en-US" altLang="zh-CN" dirty="0" smtClean="0"/>
          </a:p>
          <a:p>
            <a:pPr lvl="1"/>
            <a:r>
              <a:rPr lang="zh-CN" altLang="en-US" dirty="0" smtClean="0"/>
              <a:t>针对系统静态结构中每个对象的方法，运用</a:t>
            </a:r>
            <a:r>
              <a:rPr lang="en-US" altLang="zh-CN" dirty="0" smtClean="0"/>
              <a:t>UML activity diagram</a:t>
            </a:r>
            <a:r>
              <a:rPr lang="zh-CN" altLang="en-US" dirty="0"/>
              <a:t> </a:t>
            </a:r>
            <a:r>
              <a:rPr lang="zh-CN" altLang="en-US" dirty="0" smtClean="0"/>
              <a:t>对其进行逻辑结构的设计</a:t>
            </a:r>
            <a:endParaRPr lang="en-US" altLang="zh-CN" dirty="0" smtClean="0"/>
          </a:p>
          <a:p>
            <a:pPr lvl="1"/>
            <a:endParaRPr lang="zh-CN" altLang="zh-CN" dirty="0" smtClean="0"/>
          </a:p>
        </p:txBody>
      </p:sp>
      <p:sp>
        <p:nvSpPr>
          <p:cNvPr id="8197" name="Rectangle 5"/>
          <p:cNvSpPr>
            <a:spLocks noChangeArrowheads="1"/>
          </p:cNvSpPr>
          <p:nvPr/>
        </p:nvSpPr>
        <p:spPr bwMode="auto">
          <a:xfrm>
            <a:off x="1048327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8" name="页脚占位符 7"/>
          <p:cNvSpPr>
            <a:spLocks noGrp="1"/>
          </p:cNvSpPr>
          <p:nvPr>
            <p:ph type="ftr" sz="quarter" idx="4294967295"/>
          </p:nvPr>
        </p:nvSpPr>
        <p:spPr>
          <a:xfrm>
            <a:off x="4129087" y="6356351"/>
            <a:ext cx="4114800" cy="365125"/>
          </a:xfrm>
        </p:spPr>
        <p:txBody>
          <a:bodyPr/>
          <a:lstStyle/>
          <a:p>
            <a:pPr>
              <a:defRPr/>
            </a:pPr>
            <a:r>
              <a:rPr lang="en-GB" altLang="en-US" smtClean="0"/>
              <a:t>© 2014-2018 BUPT TSEG </a:t>
            </a:r>
            <a:endParaRPr lang="zh-CN" altLang="en-US" dirty="0"/>
          </a:p>
        </p:txBody>
      </p:sp>
      <p:sp>
        <p:nvSpPr>
          <p:cNvPr id="9" name="灯片编号占位符 8"/>
          <p:cNvSpPr>
            <a:spLocks noGrp="1"/>
          </p:cNvSpPr>
          <p:nvPr>
            <p:ph type="sldNum" sz="quarter" idx="4294967295"/>
          </p:nvPr>
        </p:nvSpPr>
        <p:spPr>
          <a:xfrm>
            <a:off x="8610600" y="6356352"/>
            <a:ext cx="2743200" cy="365125"/>
          </a:xfrm>
        </p:spPr>
        <p:txBody>
          <a:bodyPr/>
          <a:lstStyle/>
          <a:p>
            <a:fld id="{65C61107-C9B8-45B5-BD23-C8A00455B7E2}" type="slidenum">
              <a:rPr lang="zh-CN" altLang="en-US" smtClean="0"/>
              <a:pPr/>
              <a:t>4</a:t>
            </a:fld>
            <a:endParaRPr lang="zh-CN" altLang="en-US" dirty="0"/>
          </a:p>
        </p:txBody>
      </p:sp>
    </p:spTree>
  </p:cSld>
  <p:clrMapOvr>
    <a:masterClrMapping/>
  </p:clrMapOvr>
  <p:transition>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smtClean="0"/>
              <a:t>POS</a:t>
            </a:r>
            <a:r>
              <a:rPr lang="zh-CN" altLang="en-US" sz="2800" dirty="0" smtClean="0"/>
              <a:t>机 的</a:t>
            </a:r>
            <a:r>
              <a:rPr lang="en-US" altLang="zh-CN" sz="2800" dirty="0" err="1" smtClean="0"/>
              <a:t>Store.startup</a:t>
            </a:r>
            <a:endParaRPr lang="zh-CN" altLang="en-US" sz="2800" dirty="0"/>
          </a:p>
        </p:txBody>
      </p:sp>
      <p:sp>
        <p:nvSpPr>
          <p:cNvPr id="3" name="内容占位符 2"/>
          <p:cNvSpPr>
            <a:spLocks noGrp="1"/>
          </p:cNvSpPr>
          <p:nvPr>
            <p:ph idx="1"/>
          </p:nvPr>
        </p:nvSpPr>
        <p:spPr>
          <a:xfrm>
            <a:off x="335361" y="980728"/>
            <a:ext cx="11593284" cy="5196235"/>
          </a:xfrm>
        </p:spPr>
        <p:txBody>
          <a:bodyPr/>
          <a:lstStyle/>
          <a:p>
            <a:r>
              <a:rPr lang="zh-CN" altLang="en-US" dirty="0"/>
              <a:t>根据以上原则和分析结果，可有如下初始化内容</a:t>
            </a:r>
            <a:r>
              <a:rPr lang="zh-CN" altLang="en-US" dirty="0" smtClean="0"/>
              <a:t>：选择</a:t>
            </a:r>
            <a:r>
              <a:rPr lang="en-US" altLang="zh-CN" dirty="0" smtClean="0"/>
              <a:t>Store</a:t>
            </a:r>
            <a:r>
              <a:rPr lang="zh-CN" altLang="en-US" dirty="0" smtClean="0"/>
              <a:t>对象为根对象</a:t>
            </a:r>
            <a:endParaRPr lang="zh-CN" altLang="en-US" dirty="0"/>
          </a:p>
          <a:p>
            <a:pPr lvl="1"/>
            <a:r>
              <a:rPr lang="zh-CN" altLang="en-US" dirty="0"/>
              <a:t>创建</a:t>
            </a:r>
            <a:r>
              <a:rPr lang="en-US" altLang="zh-CN" dirty="0"/>
              <a:t>Store, Register, </a:t>
            </a:r>
            <a:r>
              <a:rPr lang="en-US" altLang="zh-CN" dirty="0" err="1"/>
              <a:t>ProductCatalog</a:t>
            </a:r>
            <a:r>
              <a:rPr lang="en-US" altLang="zh-CN" dirty="0"/>
              <a:t>, </a:t>
            </a:r>
            <a:r>
              <a:rPr lang="en-US" altLang="zh-CN" dirty="0" err="1"/>
              <a:t>ProductDescription</a:t>
            </a:r>
            <a:endParaRPr lang="en-US" altLang="zh-CN" dirty="0"/>
          </a:p>
          <a:p>
            <a:pPr lvl="1"/>
            <a:r>
              <a:rPr lang="zh-CN" altLang="en-US" dirty="0"/>
              <a:t>建立</a:t>
            </a:r>
            <a:r>
              <a:rPr lang="en-US" altLang="zh-CN" dirty="0" err="1"/>
              <a:t>ProductCatalog</a:t>
            </a:r>
            <a:r>
              <a:rPr lang="en-US" altLang="zh-CN" dirty="0"/>
              <a:t>, </a:t>
            </a:r>
            <a:r>
              <a:rPr lang="en-US" altLang="zh-CN" dirty="0" err="1"/>
              <a:t>ProductDescription</a:t>
            </a:r>
            <a:r>
              <a:rPr lang="zh-CN" altLang="en-US" dirty="0"/>
              <a:t>关联</a:t>
            </a:r>
          </a:p>
          <a:p>
            <a:pPr lvl="1"/>
            <a:r>
              <a:rPr lang="zh-CN" altLang="en-US" dirty="0"/>
              <a:t>建立</a:t>
            </a:r>
            <a:r>
              <a:rPr lang="en-US" altLang="zh-CN" dirty="0"/>
              <a:t>Store</a:t>
            </a:r>
            <a:r>
              <a:rPr lang="zh-CN" altLang="en-US" dirty="0"/>
              <a:t>与</a:t>
            </a:r>
            <a:r>
              <a:rPr lang="en-US" altLang="zh-CN" dirty="0" err="1"/>
              <a:t>ProductCatalog</a:t>
            </a:r>
            <a:r>
              <a:rPr lang="zh-CN" altLang="en-US" dirty="0"/>
              <a:t>的关联</a:t>
            </a:r>
          </a:p>
          <a:p>
            <a:pPr lvl="1"/>
            <a:r>
              <a:rPr lang="zh-CN" altLang="en-US" dirty="0"/>
              <a:t>建立</a:t>
            </a:r>
            <a:r>
              <a:rPr lang="en-US" altLang="zh-CN" dirty="0"/>
              <a:t>Store</a:t>
            </a:r>
            <a:r>
              <a:rPr lang="zh-CN" altLang="en-US" dirty="0"/>
              <a:t>与</a:t>
            </a:r>
            <a:r>
              <a:rPr lang="en-US" altLang="zh-CN" dirty="0"/>
              <a:t>Register</a:t>
            </a:r>
            <a:r>
              <a:rPr lang="zh-CN" altLang="en-US" dirty="0"/>
              <a:t>的关联</a:t>
            </a:r>
          </a:p>
          <a:p>
            <a:pPr lvl="1"/>
            <a:r>
              <a:rPr lang="zh-CN" altLang="en-US" dirty="0"/>
              <a:t>建立</a:t>
            </a:r>
            <a:r>
              <a:rPr lang="en-US" altLang="zh-CN" dirty="0"/>
              <a:t>Register </a:t>
            </a:r>
            <a:r>
              <a:rPr lang="zh-CN" altLang="en-US" dirty="0"/>
              <a:t>与</a:t>
            </a:r>
            <a:r>
              <a:rPr lang="en-US" altLang="zh-CN" dirty="0" err="1"/>
              <a:t>ProductCatalog</a:t>
            </a:r>
            <a:endParaRPr lang="en-US" altLang="zh-CN" dirty="0"/>
          </a:p>
          <a:p>
            <a:endParaRPr lang="zh-CN" altLang="en-US" dirty="0"/>
          </a:p>
        </p:txBody>
      </p:sp>
      <p:sp>
        <p:nvSpPr>
          <p:cNvPr id="5" name="页脚占位符 4"/>
          <p:cNvSpPr>
            <a:spLocks noGrp="1"/>
          </p:cNvSpPr>
          <p:nvPr>
            <p:ph type="ftr" sz="quarter" idx="4294967295"/>
          </p:nvPr>
        </p:nvSpPr>
        <p:spPr>
          <a:xfrm>
            <a:off x="4129087" y="6356351"/>
            <a:ext cx="4114800" cy="365125"/>
          </a:xfrm>
        </p:spPr>
        <p:txBody>
          <a:bodyPr/>
          <a:lstStyle/>
          <a:p>
            <a:pPr>
              <a:defRPr/>
            </a:pPr>
            <a:r>
              <a:rPr lang="en-GB" altLang="en-US" smtClean="0"/>
              <a:t>© 2014-2018 BUPT TSEG </a:t>
            </a:r>
            <a:endParaRPr lang="zh-CN" altLang="en-US" dirty="0"/>
          </a:p>
        </p:txBody>
      </p:sp>
      <p:sp>
        <p:nvSpPr>
          <p:cNvPr id="6" name="灯片编号占位符 5"/>
          <p:cNvSpPr>
            <a:spLocks noGrp="1"/>
          </p:cNvSpPr>
          <p:nvPr>
            <p:ph type="sldNum" sz="quarter" idx="4294967295"/>
          </p:nvPr>
        </p:nvSpPr>
        <p:spPr>
          <a:xfrm>
            <a:off x="8610600" y="6356352"/>
            <a:ext cx="2743200" cy="365125"/>
          </a:xfrm>
        </p:spPr>
        <p:txBody>
          <a:bodyPr/>
          <a:lstStyle/>
          <a:p>
            <a:fld id="{65C61107-C9B8-45B5-BD23-C8A00455B7E2}" type="slidenum">
              <a:rPr lang="zh-CN" altLang="en-US" smtClean="0"/>
              <a:pPr/>
              <a:t>40</a:t>
            </a:fld>
            <a:endParaRPr lang="zh-CN" altLang="en-US" dirty="0"/>
          </a:p>
        </p:txBody>
      </p:sp>
      <p:pic>
        <p:nvPicPr>
          <p:cNvPr id="7" name="图片 6"/>
          <p:cNvPicPr>
            <a:picLocks noChangeAspect="1"/>
          </p:cNvPicPr>
          <p:nvPr/>
        </p:nvPicPr>
        <p:blipFill>
          <a:blip r:embed="rId2"/>
          <a:stretch>
            <a:fillRect/>
          </a:stretch>
        </p:blipFill>
        <p:spPr>
          <a:xfrm>
            <a:off x="5735960" y="2414136"/>
            <a:ext cx="5802610" cy="3762828"/>
          </a:xfrm>
          <a:prstGeom prst="rect">
            <a:avLst/>
          </a:prstGeom>
        </p:spPr>
      </p:pic>
    </p:spTree>
    <p:extLst>
      <p:ext uri="{BB962C8B-B14F-4D97-AF65-F5344CB8AC3E}">
        <p14:creationId xmlns:p14="http://schemas.microsoft.com/office/powerpoint/2010/main" val="3991845330"/>
      </p:ext>
    </p:extLst>
  </p:cSld>
  <p:clrMapOvr>
    <a:masterClrMapping/>
  </p:clrMapOvr>
  <p:transition>
    <p:push/>
  </p:transition>
</p:sld>
</file>

<file path=ppt/slides/slide41.xml><?xml version="1.0" encoding="utf-8"?>
<p:sld xmlns:a="http://schemas.openxmlformats.org/drawingml/2006/main" xmlns:r="http://schemas.openxmlformats.org/officeDocument/2006/relationships" xmlns:p="http://schemas.openxmlformats.org/presentationml/2006/main">
  <p:cSld>
    <p:bg>
      <p:bgPr>
        <a:gradFill flip="none" rotWithShape="1">
          <a:gsLst>
            <a:gs pos="96000">
              <a:schemeClr val="bg1">
                <a:lumMod val="85000"/>
              </a:schemeClr>
            </a:gs>
            <a:gs pos="100000">
              <a:schemeClr val="accent5">
                <a:lumMod val="75000"/>
              </a:schemeClr>
            </a:gs>
          </a:gsLst>
          <a:lin ang="54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动态结构设计总结</a:t>
            </a:r>
            <a:endParaRPr lang="zh-CN" altLang="en-US" dirty="0"/>
          </a:p>
        </p:txBody>
      </p:sp>
      <p:sp>
        <p:nvSpPr>
          <p:cNvPr id="3" name="内容占位符 2"/>
          <p:cNvSpPr>
            <a:spLocks noGrp="1"/>
          </p:cNvSpPr>
          <p:nvPr>
            <p:ph idx="1"/>
          </p:nvPr>
        </p:nvSpPr>
        <p:spPr/>
        <p:txBody>
          <a:bodyPr/>
          <a:lstStyle/>
          <a:p>
            <a:r>
              <a:rPr lang="zh-CN" altLang="en-US" dirty="0" smtClean="0"/>
              <a:t>动态结构设计</a:t>
            </a:r>
            <a:endParaRPr lang="en-US" altLang="zh-CN" dirty="0" smtClean="0"/>
          </a:p>
          <a:p>
            <a:pPr lvl="1"/>
            <a:r>
              <a:rPr lang="zh-CN" altLang="en-US" dirty="0" smtClean="0"/>
              <a:t>输入条件：用例，</a:t>
            </a:r>
            <a:r>
              <a:rPr lang="en-US" altLang="zh-CN" dirty="0" smtClean="0"/>
              <a:t>SSD</a:t>
            </a:r>
            <a:r>
              <a:rPr lang="zh-CN" altLang="en-US" dirty="0" smtClean="0"/>
              <a:t>，</a:t>
            </a:r>
            <a:r>
              <a:rPr lang="zh-CN" altLang="en-US" dirty="0"/>
              <a:t>操作</a:t>
            </a:r>
            <a:r>
              <a:rPr lang="zh-CN" altLang="en-US" dirty="0" smtClean="0"/>
              <a:t>契约及领域模型</a:t>
            </a:r>
            <a:endParaRPr lang="en-US" altLang="zh-CN" dirty="0" smtClean="0"/>
          </a:p>
          <a:p>
            <a:pPr lvl="1"/>
            <a:r>
              <a:rPr lang="zh-CN" altLang="en-US" dirty="0"/>
              <a:t>用例</a:t>
            </a:r>
            <a:r>
              <a:rPr lang="zh-CN" altLang="en-US" dirty="0" smtClean="0"/>
              <a:t>实现过程：</a:t>
            </a:r>
            <a:endParaRPr lang="en-US" altLang="zh-CN" dirty="0" smtClean="0"/>
          </a:p>
          <a:p>
            <a:pPr lvl="2"/>
            <a:r>
              <a:rPr lang="en-US" altLang="zh-CN" dirty="0" smtClean="0"/>
              <a:t>1</a:t>
            </a:r>
            <a:r>
              <a:rPr lang="zh-CN" altLang="en-US" dirty="0" smtClean="0"/>
              <a:t>、选择某一用例；</a:t>
            </a:r>
            <a:endParaRPr lang="en-US" altLang="zh-CN" dirty="0" smtClean="0"/>
          </a:p>
          <a:p>
            <a:pPr lvl="2"/>
            <a:r>
              <a:rPr lang="en-US" altLang="zh-CN" dirty="0" smtClean="0"/>
              <a:t>2</a:t>
            </a:r>
            <a:r>
              <a:rPr lang="zh-CN" altLang="en-US" dirty="0" smtClean="0"/>
              <a:t>、查看该用例的</a:t>
            </a:r>
            <a:r>
              <a:rPr lang="en-US" altLang="zh-CN" dirty="0" smtClean="0"/>
              <a:t>SSD</a:t>
            </a:r>
            <a:r>
              <a:rPr lang="zh-CN" altLang="en-US" dirty="0" smtClean="0"/>
              <a:t>，选择某一指令；</a:t>
            </a:r>
            <a:endParaRPr lang="en-US" altLang="zh-CN" dirty="0" smtClean="0"/>
          </a:p>
          <a:p>
            <a:pPr lvl="2"/>
            <a:r>
              <a:rPr lang="en-US" altLang="zh-CN" dirty="0" smtClean="0"/>
              <a:t>3</a:t>
            </a:r>
            <a:r>
              <a:rPr lang="zh-CN" altLang="en-US" dirty="0" smtClean="0"/>
              <a:t>、查看该指令对应的操作契约；</a:t>
            </a:r>
            <a:endParaRPr lang="en-US" altLang="zh-CN" dirty="0" smtClean="0"/>
          </a:p>
          <a:p>
            <a:pPr lvl="2"/>
            <a:r>
              <a:rPr lang="en-US" altLang="zh-CN" dirty="0" smtClean="0"/>
              <a:t>4</a:t>
            </a:r>
            <a:r>
              <a:rPr lang="zh-CN" altLang="en-US" dirty="0" smtClean="0"/>
              <a:t>、结合已经确定的软件架构，设计并确定该指令进入系统后各层次的软件对象及其交互；</a:t>
            </a:r>
            <a:endParaRPr lang="en-US" altLang="zh-CN" dirty="0" smtClean="0"/>
          </a:p>
          <a:p>
            <a:pPr lvl="2"/>
            <a:r>
              <a:rPr lang="en-US" altLang="zh-CN" dirty="0" smtClean="0"/>
              <a:t>……</a:t>
            </a:r>
          </a:p>
          <a:p>
            <a:pPr lvl="2"/>
            <a:r>
              <a:rPr lang="zh-CN" altLang="en-US" dirty="0" smtClean="0"/>
              <a:t>当所有</a:t>
            </a:r>
            <a:r>
              <a:rPr lang="en-US" altLang="zh-CN" dirty="0" smtClean="0"/>
              <a:t>SSD</a:t>
            </a:r>
            <a:r>
              <a:rPr lang="zh-CN" altLang="en-US" dirty="0" smtClean="0"/>
              <a:t>中的指令对应的交互图都已完成，结束该用例的实现过程设计</a:t>
            </a:r>
            <a:endParaRPr lang="en-US" altLang="zh-CN" dirty="0" smtClean="0"/>
          </a:p>
          <a:p>
            <a:pPr lvl="1"/>
            <a:r>
              <a:rPr lang="zh-CN" altLang="en-US" dirty="0" smtClean="0"/>
              <a:t>输出结果：用例的一系列交互图，展示并证明系统如何执行用例的过程</a:t>
            </a:r>
            <a:endParaRPr lang="en-US" altLang="zh-CN" dirty="0" smtClean="0"/>
          </a:p>
          <a:p>
            <a:pPr lvl="2"/>
            <a:r>
              <a:rPr lang="zh-CN" altLang="en-US" dirty="0" smtClean="0"/>
              <a:t>确定了用例对应的软件对象及其交互；</a:t>
            </a:r>
            <a:endParaRPr lang="en-US" altLang="zh-CN" dirty="0" smtClean="0"/>
          </a:p>
          <a:p>
            <a:pPr lvl="2"/>
            <a:r>
              <a:rPr lang="zh-CN" altLang="en-US" dirty="0"/>
              <a:t>确定</a:t>
            </a:r>
            <a:r>
              <a:rPr lang="zh-CN" altLang="en-US" dirty="0" smtClean="0"/>
              <a:t>了每个软件对象在该用例中必须具备的方法；</a:t>
            </a:r>
            <a:endParaRPr lang="en-US" altLang="zh-CN" dirty="0" smtClean="0"/>
          </a:p>
          <a:p>
            <a:pPr lvl="6"/>
            <a:endParaRPr lang="zh-CN" altLang="en-US" dirty="0"/>
          </a:p>
        </p:txBody>
      </p:sp>
    </p:spTree>
    <p:extLst>
      <p:ext uri="{BB962C8B-B14F-4D97-AF65-F5344CB8AC3E}">
        <p14:creationId xmlns:p14="http://schemas.microsoft.com/office/powerpoint/2010/main" val="2161233542"/>
      </p:ext>
    </p:extLst>
  </p:cSld>
  <p:clrMapOvr>
    <a:masterClrMapping/>
  </p:clrMapOvr>
  <p:transition>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用例级别 静态结构设计总结</a:t>
            </a:r>
            <a:endParaRPr lang="zh-CN" altLang="en-US" dirty="0"/>
          </a:p>
        </p:txBody>
      </p:sp>
      <p:sp>
        <p:nvSpPr>
          <p:cNvPr id="3" name="内容占位符 2"/>
          <p:cNvSpPr>
            <a:spLocks noGrp="1"/>
          </p:cNvSpPr>
          <p:nvPr>
            <p:ph idx="1"/>
          </p:nvPr>
        </p:nvSpPr>
        <p:spPr>
          <a:xfrm>
            <a:off x="335361" y="825720"/>
            <a:ext cx="11593284" cy="5351243"/>
          </a:xfrm>
        </p:spPr>
        <p:txBody>
          <a:bodyPr>
            <a:normAutofit fontScale="85000" lnSpcReduction="20000"/>
          </a:bodyPr>
          <a:lstStyle/>
          <a:p>
            <a:r>
              <a:rPr lang="zh-CN" altLang="en-US" dirty="0" smtClean="0"/>
              <a:t>输入条件：用例的动态结构</a:t>
            </a:r>
            <a:endParaRPr lang="en-US" altLang="zh-CN" dirty="0" smtClean="0"/>
          </a:p>
          <a:p>
            <a:r>
              <a:rPr lang="zh-CN" altLang="en-US" dirty="0" smtClean="0"/>
              <a:t>静态结构整理步骤：</a:t>
            </a:r>
            <a:endParaRPr lang="en-US" altLang="zh-CN" dirty="0" smtClean="0"/>
          </a:p>
          <a:p>
            <a:pPr lvl="1"/>
            <a:r>
              <a:rPr lang="en-US" altLang="zh-CN" dirty="0" smtClean="0"/>
              <a:t>1</a:t>
            </a:r>
            <a:r>
              <a:rPr lang="zh-CN" altLang="en-US" dirty="0" smtClean="0"/>
              <a:t>、</a:t>
            </a:r>
            <a:r>
              <a:rPr lang="zh-CN" altLang="en-US" dirty="0"/>
              <a:t>根据已确定的软件架构</a:t>
            </a:r>
            <a:r>
              <a:rPr lang="zh-CN" altLang="en-US" dirty="0" smtClean="0"/>
              <a:t>层次；</a:t>
            </a:r>
            <a:endParaRPr lang="en-US" altLang="zh-CN" dirty="0" smtClean="0"/>
          </a:p>
          <a:p>
            <a:pPr lvl="1"/>
            <a:r>
              <a:rPr lang="en-US" altLang="zh-CN" dirty="0" smtClean="0"/>
              <a:t>2</a:t>
            </a:r>
            <a:r>
              <a:rPr lang="zh-CN" altLang="en-US" dirty="0" smtClean="0"/>
              <a:t>、扫描每个交互图中某一软件层次中已确定的软件对象；</a:t>
            </a:r>
            <a:endParaRPr lang="en-US" altLang="zh-CN" dirty="0" smtClean="0"/>
          </a:p>
          <a:p>
            <a:pPr lvl="2"/>
            <a:r>
              <a:rPr lang="zh-CN" altLang="en-US" dirty="0"/>
              <a:t>多</a:t>
            </a:r>
            <a:r>
              <a:rPr lang="zh-CN" altLang="en-US" dirty="0" smtClean="0"/>
              <a:t>个交互图中重复出现的软件对象，在静态结构图中只保留一个；</a:t>
            </a:r>
            <a:endParaRPr lang="en-US" altLang="zh-CN" dirty="0" smtClean="0"/>
          </a:p>
          <a:p>
            <a:pPr lvl="2"/>
            <a:r>
              <a:rPr lang="zh-CN" altLang="en-US" dirty="0" smtClean="0"/>
              <a:t>确定该层次中多个软件对象之间是否有交互；</a:t>
            </a:r>
            <a:endParaRPr lang="en-US" altLang="zh-CN" dirty="0" smtClean="0"/>
          </a:p>
          <a:p>
            <a:pPr lvl="1"/>
            <a:r>
              <a:rPr lang="en-US" altLang="zh-CN" dirty="0" smtClean="0"/>
              <a:t>3</a:t>
            </a:r>
            <a:r>
              <a:rPr lang="zh-CN" altLang="en-US" dirty="0" smtClean="0"/>
              <a:t>、扫描其他层次的软件对象；</a:t>
            </a:r>
            <a:endParaRPr lang="en-US" altLang="zh-CN" dirty="0" smtClean="0"/>
          </a:p>
          <a:p>
            <a:pPr lvl="1"/>
            <a:r>
              <a:rPr lang="en-US" altLang="zh-CN" dirty="0" smtClean="0"/>
              <a:t>4</a:t>
            </a:r>
            <a:r>
              <a:rPr lang="zh-CN" altLang="en-US" dirty="0" smtClean="0"/>
              <a:t>、确定层次之间软件对象的交互关系（以定向关联表示）；</a:t>
            </a:r>
            <a:endParaRPr lang="en-US" altLang="zh-CN" dirty="0" smtClean="0"/>
          </a:p>
          <a:p>
            <a:r>
              <a:rPr lang="zh-CN" altLang="en-US" dirty="0" smtClean="0"/>
              <a:t>输出结果：用例级别的静态类图</a:t>
            </a:r>
            <a:endParaRPr lang="en-US" altLang="zh-CN" dirty="0" smtClean="0"/>
          </a:p>
          <a:p>
            <a:pPr lvl="1"/>
            <a:r>
              <a:rPr lang="zh-CN" altLang="en-US" dirty="0" smtClean="0"/>
              <a:t>确定每个软件类的属性及类型定义；</a:t>
            </a:r>
            <a:endParaRPr lang="en-US" altLang="zh-CN" dirty="0" smtClean="0"/>
          </a:p>
          <a:p>
            <a:pPr lvl="1"/>
            <a:r>
              <a:rPr lang="zh-CN" altLang="en-US" dirty="0" smtClean="0"/>
              <a:t>确定每个软件类的方法及参数定义；</a:t>
            </a:r>
            <a:endParaRPr lang="en-US" altLang="zh-CN" dirty="0" smtClean="0"/>
          </a:p>
          <a:p>
            <a:r>
              <a:rPr lang="en-US" altLang="zh-CN" dirty="0" smtClean="0"/>
              <a:t>……</a:t>
            </a:r>
          </a:p>
          <a:p>
            <a:pPr>
              <a:lnSpc>
                <a:spcPct val="120000"/>
              </a:lnSpc>
            </a:pPr>
            <a:r>
              <a:rPr lang="zh-CN" altLang="en-US" dirty="0" smtClean="0">
                <a:solidFill>
                  <a:srgbClr val="FF0000"/>
                </a:solidFill>
              </a:rPr>
              <a:t>系统级静态结构</a:t>
            </a:r>
            <a:r>
              <a:rPr lang="zh-CN" altLang="en-US" dirty="0" smtClean="0"/>
              <a:t>：对每个用例的静态类图进行扫描，去除重复出现的软件类，修改并确定软件类层次之间以及同层软件类之间的关系</a:t>
            </a:r>
            <a:endParaRPr lang="en-US" altLang="zh-CN" dirty="0" smtClean="0"/>
          </a:p>
        </p:txBody>
      </p:sp>
    </p:spTree>
    <p:extLst>
      <p:ext uri="{BB962C8B-B14F-4D97-AF65-F5344CB8AC3E}">
        <p14:creationId xmlns:p14="http://schemas.microsoft.com/office/powerpoint/2010/main" val="1839738529"/>
      </p:ext>
    </p:extLst>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面向对象设计的关键步骤</a:t>
            </a:r>
            <a:endParaRPr lang="zh-CN" altLang="en-US" dirty="0"/>
          </a:p>
        </p:txBody>
      </p:sp>
      <p:sp>
        <p:nvSpPr>
          <p:cNvPr id="3" name="内容占位符 2"/>
          <p:cNvSpPr>
            <a:spLocks noGrp="1"/>
          </p:cNvSpPr>
          <p:nvPr>
            <p:ph idx="1"/>
          </p:nvPr>
        </p:nvSpPr>
        <p:spPr/>
        <p:txBody>
          <a:bodyPr/>
          <a:lstStyle/>
          <a:p>
            <a:r>
              <a:rPr lang="zh-CN" altLang="en-US" dirty="0" smtClean="0"/>
              <a:t>在确定软件框架结构的基础上，进行</a:t>
            </a:r>
            <a:r>
              <a:rPr lang="zh-CN" altLang="en-US" dirty="0"/>
              <a:t>以下</a:t>
            </a:r>
            <a:r>
              <a:rPr lang="zh-CN" altLang="en-US" dirty="0" smtClean="0"/>
              <a:t>内容的设计</a:t>
            </a:r>
            <a:endParaRPr lang="en-US" altLang="zh-CN" dirty="0" smtClean="0"/>
          </a:p>
          <a:p>
            <a:pPr lvl="1"/>
            <a:r>
              <a:rPr lang="zh-CN" altLang="en-US" dirty="0" smtClean="0">
                <a:solidFill>
                  <a:srgbClr val="FF0000"/>
                </a:solidFill>
              </a:rPr>
              <a:t>发现对象（发现软件类）</a:t>
            </a:r>
            <a:r>
              <a:rPr lang="zh-CN" altLang="en-US" dirty="0" smtClean="0"/>
              <a:t>：根据需求和选择的架构和模式确定系统由哪些对象构成；</a:t>
            </a:r>
            <a:endParaRPr lang="en-US" altLang="zh-CN" dirty="0" smtClean="0"/>
          </a:p>
          <a:p>
            <a:pPr lvl="1"/>
            <a:r>
              <a:rPr lang="zh-CN" altLang="en-US" dirty="0" smtClean="0"/>
              <a:t>确定对象属性：明确该对象应该具有的特征属性；</a:t>
            </a:r>
            <a:endParaRPr lang="en-US" altLang="zh-CN" dirty="0" smtClean="0"/>
          </a:p>
          <a:p>
            <a:pPr lvl="1"/>
            <a:r>
              <a:rPr lang="zh-CN" altLang="en-US" dirty="0" smtClean="0">
                <a:solidFill>
                  <a:srgbClr val="FF0000"/>
                </a:solidFill>
              </a:rPr>
              <a:t>确定对象行为</a:t>
            </a:r>
            <a:r>
              <a:rPr lang="zh-CN" altLang="en-US" dirty="0" smtClean="0"/>
              <a:t>：明确对象应具有的功能和职责；</a:t>
            </a:r>
            <a:endParaRPr lang="en-US" altLang="zh-CN" dirty="0" smtClean="0"/>
          </a:p>
          <a:p>
            <a:pPr lvl="1"/>
            <a:r>
              <a:rPr lang="zh-CN" altLang="en-US" dirty="0" smtClean="0">
                <a:solidFill>
                  <a:srgbClr val="FF0000"/>
                </a:solidFill>
              </a:rPr>
              <a:t>确定对象之间的关系</a:t>
            </a:r>
            <a:r>
              <a:rPr lang="zh-CN" altLang="en-US" dirty="0" smtClean="0"/>
              <a:t>：根据系统顺序图及操作契约以及选择的架构和模式明确系统是如何相互协作完成功能需求的交互过程；</a:t>
            </a:r>
            <a:endParaRPr lang="zh-CN" altLang="en-US" dirty="0"/>
          </a:p>
        </p:txBody>
      </p:sp>
      <p:sp>
        <p:nvSpPr>
          <p:cNvPr id="5" name="页脚占位符 4"/>
          <p:cNvSpPr>
            <a:spLocks noGrp="1"/>
          </p:cNvSpPr>
          <p:nvPr>
            <p:ph type="ftr" sz="quarter" idx="4294967295"/>
          </p:nvPr>
        </p:nvSpPr>
        <p:spPr>
          <a:xfrm>
            <a:off x="4129087" y="6356351"/>
            <a:ext cx="4114800" cy="365125"/>
          </a:xfrm>
        </p:spPr>
        <p:txBody>
          <a:bodyPr/>
          <a:lstStyle/>
          <a:p>
            <a:pPr>
              <a:defRPr/>
            </a:pPr>
            <a:r>
              <a:rPr lang="en-GB" altLang="en-US" smtClean="0"/>
              <a:t>© 2014-2018 BUPT TSEG </a:t>
            </a:r>
            <a:endParaRPr lang="zh-CN" altLang="en-US" dirty="0"/>
          </a:p>
        </p:txBody>
      </p:sp>
      <p:sp>
        <p:nvSpPr>
          <p:cNvPr id="6" name="灯片编号占位符 5"/>
          <p:cNvSpPr>
            <a:spLocks noGrp="1"/>
          </p:cNvSpPr>
          <p:nvPr>
            <p:ph type="sldNum" sz="quarter" idx="4294967295"/>
          </p:nvPr>
        </p:nvSpPr>
        <p:spPr>
          <a:xfrm>
            <a:off x="8610600" y="6356352"/>
            <a:ext cx="2743200" cy="365125"/>
          </a:xfrm>
        </p:spPr>
        <p:txBody>
          <a:bodyPr/>
          <a:lstStyle/>
          <a:p>
            <a:fld id="{65C61107-C9B8-45B5-BD23-C8A00455B7E2}" type="slidenum">
              <a:rPr lang="zh-CN" altLang="en-US" smtClean="0"/>
              <a:pPr/>
              <a:t>5</a:t>
            </a:fld>
            <a:endParaRPr lang="zh-CN" altLang="en-US" dirty="0"/>
          </a:p>
        </p:txBody>
      </p:sp>
    </p:spTree>
    <p:extLst>
      <p:ext uri="{BB962C8B-B14F-4D97-AF65-F5344CB8AC3E}">
        <p14:creationId xmlns:p14="http://schemas.microsoft.com/office/powerpoint/2010/main" val="2182048324"/>
      </p:ext>
    </p:extLst>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zh-CN" altLang="en-US" dirty="0" smtClean="0"/>
              <a:t>（基于</a:t>
            </a:r>
            <a:r>
              <a:rPr lang="en-US" altLang="zh-CN" dirty="0" smtClean="0"/>
              <a:t>BS</a:t>
            </a:r>
            <a:r>
              <a:rPr lang="zh-CN" altLang="en-US" dirty="0" smtClean="0"/>
              <a:t>结构）模型的层次化</a:t>
            </a:r>
          </a:p>
        </p:txBody>
      </p:sp>
      <p:sp>
        <p:nvSpPr>
          <p:cNvPr id="9220" name="Rectangle 3"/>
          <p:cNvSpPr>
            <a:spLocks noGrp="1" noChangeArrowheads="1"/>
          </p:cNvSpPr>
          <p:nvPr>
            <p:ph idx="1"/>
          </p:nvPr>
        </p:nvSpPr>
        <p:spPr>
          <a:xfrm>
            <a:off x="335361" y="1052736"/>
            <a:ext cx="7272807" cy="5124227"/>
          </a:xfrm>
        </p:spPr>
        <p:txBody>
          <a:bodyPr/>
          <a:lstStyle/>
          <a:p>
            <a:r>
              <a:rPr lang="zh-CN" altLang="en-US" dirty="0" smtClean="0"/>
              <a:t>层次化的设计模型是面向对象方法基于软件体系结构风格的一种方案选择。层次化的设计模型符合面向对象的设计原则，并使系统易于扩展和维护。</a:t>
            </a:r>
            <a:endParaRPr lang="en-US" altLang="zh-CN" dirty="0" smtClean="0"/>
          </a:p>
          <a:p>
            <a:pPr lvl="1"/>
            <a:r>
              <a:rPr lang="zh-CN" altLang="en-US" sz="2000" dirty="0" smtClean="0"/>
              <a:t>用户界面层</a:t>
            </a:r>
            <a:r>
              <a:rPr lang="zh-CN" altLang="en-US" sz="2000" dirty="0" smtClean="0">
                <a:sym typeface="Wingdings" panose="05000000000000000000" pitchFamily="2" charset="2"/>
              </a:rPr>
              <a:t>：（用例）系统功能</a:t>
            </a:r>
            <a:r>
              <a:rPr lang="zh-CN" altLang="en-US" sz="2000" dirty="0" smtClean="0"/>
              <a:t>的各种界面表现形式。</a:t>
            </a:r>
          </a:p>
          <a:p>
            <a:pPr lvl="1"/>
            <a:r>
              <a:rPr lang="zh-CN" altLang="en-US" sz="2000" dirty="0" smtClean="0"/>
              <a:t>控制器</a:t>
            </a:r>
            <a:r>
              <a:rPr lang="zh-CN" altLang="en-US" sz="2000" dirty="0"/>
              <a:t>层</a:t>
            </a:r>
            <a:r>
              <a:rPr lang="zh-CN" altLang="en-US" sz="2000" dirty="0" smtClean="0"/>
              <a:t>：</a:t>
            </a:r>
            <a:r>
              <a:rPr lang="zh-CN" altLang="en-US" sz="2000" dirty="0"/>
              <a:t>用于协调、控制其他类共同完成用例规定的功能或行为。 </a:t>
            </a:r>
            <a:endParaRPr lang="en-US" altLang="zh-CN" sz="2000" dirty="0" smtClean="0"/>
          </a:p>
          <a:p>
            <a:pPr lvl="1"/>
            <a:r>
              <a:rPr lang="zh-CN" altLang="en-US" sz="2000" dirty="0" smtClean="0"/>
              <a:t>业务</a:t>
            </a:r>
            <a:r>
              <a:rPr lang="en-US" altLang="zh-CN" sz="2000" dirty="0" smtClean="0"/>
              <a:t>/</a:t>
            </a:r>
            <a:r>
              <a:rPr lang="zh-CN" altLang="en-US" sz="2000" dirty="0"/>
              <a:t>应用</a:t>
            </a:r>
            <a:r>
              <a:rPr lang="zh-CN" altLang="en-US" sz="2000" dirty="0" smtClean="0"/>
              <a:t>层：实现用例要求的各种系统级功能；</a:t>
            </a:r>
          </a:p>
          <a:p>
            <a:pPr lvl="1"/>
            <a:r>
              <a:rPr lang="zh-CN" altLang="en-US" sz="2000" dirty="0" smtClean="0"/>
              <a:t>持久化层：用于保存需要持久化存储的数据对象；</a:t>
            </a:r>
          </a:p>
          <a:p>
            <a:pPr lvl="1"/>
            <a:r>
              <a:rPr lang="zh-CN" altLang="en-US" dirty="0" smtClean="0"/>
              <a:t>系统层：</a:t>
            </a:r>
            <a:r>
              <a:rPr lang="zh-CN" altLang="en-US" sz="2000" dirty="0"/>
              <a:t>为应用提供操作系统相关的功能，通过把特定于操作系统的特性包装起来，使软件与操作系统分离，增加应用的可移植性。 </a:t>
            </a:r>
            <a:endParaRPr lang="zh-CN" altLang="en-US" sz="2000" dirty="0" smtClean="0"/>
          </a:p>
        </p:txBody>
      </p:sp>
      <p:sp>
        <p:nvSpPr>
          <p:cNvPr id="8" name="页脚占位符 7"/>
          <p:cNvSpPr>
            <a:spLocks noGrp="1"/>
          </p:cNvSpPr>
          <p:nvPr>
            <p:ph type="ftr" sz="quarter" idx="4294967295"/>
          </p:nvPr>
        </p:nvSpPr>
        <p:spPr>
          <a:xfrm>
            <a:off x="4129087" y="6356351"/>
            <a:ext cx="4114800" cy="365125"/>
          </a:xfrm>
        </p:spPr>
        <p:txBody>
          <a:bodyPr/>
          <a:lstStyle/>
          <a:p>
            <a:pPr>
              <a:defRPr/>
            </a:pPr>
            <a:r>
              <a:rPr lang="en-GB" altLang="en-US" smtClean="0"/>
              <a:t>© 2014-2018 BUPT TSEG </a:t>
            </a:r>
            <a:endParaRPr lang="zh-CN" altLang="en-US" dirty="0"/>
          </a:p>
        </p:txBody>
      </p:sp>
      <p:sp>
        <p:nvSpPr>
          <p:cNvPr id="9" name="灯片编号占位符 8"/>
          <p:cNvSpPr>
            <a:spLocks noGrp="1"/>
          </p:cNvSpPr>
          <p:nvPr>
            <p:ph type="sldNum" sz="quarter" idx="4294967295"/>
          </p:nvPr>
        </p:nvSpPr>
        <p:spPr>
          <a:xfrm>
            <a:off x="8610600" y="6356352"/>
            <a:ext cx="2743200" cy="365125"/>
          </a:xfrm>
        </p:spPr>
        <p:txBody>
          <a:bodyPr/>
          <a:lstStyle/>
          <a:p>
            <a:fld id="{65C61107-C9B8-45B5-BD23-C8A00455B7E2}" type="slidenum">
              <a:rPr lang="zh-CN" altLang="en-US" smtClean="0"/>
              <a:pPr/>
              <a:t>6</a:t>
            </a:fld>
            <a:endParaRPr lang="zh-CN" altLang="en-US" dirty="0"/>
          </a:p>
        </p:txBody>
      </p:sp>
      <p:sp>
        <p:nvSpPr>
          <p:cNvPr id="10" name="Rectangle 9"/>
          <p:cNvSpPr>
            <a:spLocks noChangeArrowheads="1"/>
          </p:cNvSpPr>
          <p:nvPr/>
        </p:nvSpPr>
        <p:spPr bwMode="auto">
          <a:xfrm>
            <a:off x="8472264" y="191683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2" name="图片 11"/>
          <p:cNvPicPr>
            <a:picLocks noChangeAspect="1"/>
          </p:cNvPicPr>
          <p:nvPr/>
        </p:nvPicPr>
        <p:blipFill>
          <a:blip r:embed="rId2"/>
          <a:stretch>
            <a:fillRect/>
          </a:stretch>
        </p:blipFill>
        <p:spPr>
          <a:xfrm>
            <a:off x="7608168" y="825720"/>
            <a:ext cx="4191000" cy="5076825"/>
          </a:xfrm>
          <a:prstGeom prst="rect">
            <a:avLst/>
          </a:prstGeom>
        </p:spPr>
      </p:pic>
    </p:spTree>
  </p:cSld>
  <p:clrMapOvr>
    <a:masterClrMapping/>
  </p:clrMapOvr>
  <p:transition>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zh-CN" altLang="en-US" dirty="0" smtClean="0"/>
              <a:t>用户界面层</a:t>
            </a:r>
          </a:p>
        </p:txBody>
      </p:sp>
      <p:sp>
        <p:nvSpPr>
          <p:cNvPr id="12292" name="Rectangle 3"/>
          <p:cNvSpPr>
            <a:spLocks noGrp="1" noChangeArrowheads="1"/>
          </p:cNvSpPr>
          <p:nvPr>
            <p:ph idx="1"/>
          </p:nvPr>
        </p:nvSpPr>
        <p:spPr/>
        <p:txBody>
          <a:bodyPr>
            <a:normAutofit/>
          </a:bodyPr>
          <a:lstStyle/>
          <a:p>
            <a:r>
              <a:rPr lang="zh-CN" altLang="en-US" dirty="0"/>
              <a:t>用户界面层指与用户进行交互的部分，包含应用程序中用户界面部分的代码。</a:t>
            </a:r>
          </a:p>
          <a:p>
            <a:r>
              <a:rPr lang="zh-CN" altLang="en-US" dirty="0"/>
              <a:t>系统与</a:t>
            </a:r>
            <a:r>
              <a:rPr lang="zh-CN" altLang="en-US"/>
              <a:t>用户</a:t>
            </a:r>
            <a:r>
              <a:rPr lang="zh-CN" altLang="en-US" smtClean="0"/>
              <a:t>的界面</a:t>
            </a:r>
            <a:r>
              <a:rPr lang="zh-CN" altLang="en-US" dirty="0"/>
              <a:t>可以以多种形式出现：</a:t>
            </a:r>
          </a:p>
          <a:p>
            <a:pPr lvl="1"/>
            <a:r>
              <a:rPr lang="zh-CN" altLang="en-US" sz="2000" dirty="0"/>
              <a:t>图形用户界面</a:t>
            </a:r>
            <a:r>
              <a:rPr lang="en-US" altLang="zh-CN" sz="2000" dirty="0"/>
              <a:t>GUI</a:t>
            </a:r>
          </a:p>
          <a:p>
            <a:pPr lvl="1"/>
            <a:r>
              <a:rPr lang="zh-CN" altLang="en-US" sz="2000" dirty="0"/>
              <a:t>命令行界面</a:t>
            </a:r>
          </a:p>
          <a:p>
            <a:pPr lvl="1"/>
            <a:r>
              <a:rPr lang="zh-CN" altLang="en-US" sz="2000" dirty="0"/>
              <a:t>其他交互界面（语音等）</a:t>
            </a:r>
          </a:p>
          <a:p>
            <a:r>
              <a:rPr lang="zh-CN" altLang="en-US" dirty="0"/>
              <a:t>尽量将用户界面层与系统的业务逻辑</a:t>
            </a:r>
            <a:r>
              <a:rPr lang="zh-CN" altLang="en-US" dirty="0" smtClean="0"/>
              <a:t>分离，</a:t>
            </a:r>
            <a:r>
              <a:rPr lang="zh-CN" altLang="en-US" dirty="0"/>
              <a:t>专门处理系统与用户的交互。</a:t>
            </a:r>
          </a:p>
          <a:p>
            <a:r>
              <a:rPr lang="zh-CN" altLang="en-US" dirty="0"/>
              <a:t>用户与系统的交互方式发生变化，系统的基本业务逻辑不需改变；系统业务逻辑变化，在交互内容不变的情况下，用户界面不需要进行改变。 </a:t>
            </a:r>
          </a:p>
        </p:txBody>
      </p:sp>
      <p:sp>
        <p:nvSpPr>
          <p:cNvPr id="8" name="页脚占位符 7"/>
          <p:cNvSpPr>
            <a:spLocks noGrp="1"/>
          </p:cNvSpPr>
          <p:nvPr>
            <p:ph type="ftr" sz="quarter" idx="4294967295"/>
          </p:nvPr>
        </p:nvSpPr>
        <p:spPr>
          <a:xfrm>
            <a:off x="4129087" y="6356351"/>
            <a:ext cx="4114800" cy="365125"/>
          </a:xfrm>
        </p:spPr>
        <p:txBody>
          <a:bodyPr/>
          <a:lstStyle/>
          <a:p>
            <a:pPr>
              <a:defRPr/>
            </a:pPr>
            <a:r>
              <a:rPr lang="en-GB" altLang="en-US" smtClean="0"/>
              <a:t>© 2014-2018 BUPT TSEG </a:t>
            </a:r>
            <a:endParaRPr lang="zh-CN" altLang="en-US" dirty="0"/>
          </a:p>
        </p:txBody>
      </p:sp>
      <p:sp>
        <p:nvSpPr>
          <p:cNvPr id="9" name="灯片编号占位符 8"/>
          <p:cNvSpPr>
            <a:spLocks noGrp="1"/>
          </p:cNvSpPr>
          <p:nvPr>
            <p:ph type="sldNum" sz="quarter" idx="4294967295"/>
          </p:nvPr>
        </p:nvSpPr>
        <p:spPr>
          <a:xfrm>
            <a:off x="8610600" y="6356352"/>
            <a:ext cx="2743200" cy="365125"/>
          </a:xfrm>
        </p:spPr>
        <p:txBody>
          <a:bodyPr/>
          <a:lstStyle/>
          <a:p>
            <a:fld id="{65C61107-C9B8-45B5-BD23-C8A00455B7E2}" type="slidenum">
              <a:rPr lang="zh-CN" altLang="en-US" smtClean="0"/>
              <a:pPr/>
              <a:t>7</a:t>
            </a:fld>
            <a:endParaRPr lang="zh-CN" altLang="en-US" dirty="0"/>
          </a:p>
        </p:txBody>
      </p:sp>
    </p:spTree>
  </p:cSld>
  <p:clrMapOvr>
    <a:masterClrMapping/>
  </p:clrMapOvr>
  <p:transition>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zh-CN" altLang="en-US" dirty="0" smtClean="0"/>
              <a:t>控制器层对象设计原则</a:t>
            </a:r>
          </a:p>
        </p:txBody>
      </p:sp>
      <p:sp>
        <p:nvSpPr>
          <p:cNvPr id="13316" name="Rectangle 3"/>
          <p:cNvSpPr>
            <a:spLocks noGrp="1" noChangeArrowheads="1"/>
          </p:cNvSpPr>
          <p:nvPr>
            <p:ph idx="1"/>
          </p:nvPr>
        </p:nvSpPr>
        <p:spPr/>
        <p:txBody>
          <a:bodyPr/>
          <a:lstStyle/>
          <a:p>
            <a:r>
              <a:rPr lang="zh-CN" altLang="en-US" dirty="0" smtClean="0">
                <a:solidFill>
                  <a:srgbClr val="FF0000"/>
                </a:solidFill>
              </a:rPr>
              <a:t>问题来源：</a:t>
            </a:r>
            <a:r>
              <a:rPr lang="en-US" altLang="zh-CN" dirty="0" smtClean="0">
                <a:solidFill>
                  <a:srgbClr val="FF0000"/>
                </a:solidFill>
              </a:rPr>
              <a:t>SSD</a:t>
            </a:r>
            <a:r>
              <a:rPr lang="zh-CN" altLang="en-US" dirty="0" smtClean="0">
                <a:solidFill>
                  <a:srgbClr val="FF0000"/>
                </a:solidFill>
              </a:rPr>
              <a:t>中的系统事件应由哪个或哪些软件对象负责接收和处理？（界面层的请求发给哪个或哪些软件对象？）</a:t>
            </a:r>
            <a:endParaRPr lang="en-US" altLang="zh-CN" dirty="0" smtClean="0">
              <a:solidFill>
                <a:srgbClr val="FF0000"/>
              </a:solidFill>
            </a:endParaRPr>
          </a:p>
          <a:p>
            <a:r>
              <a:rPr lang="zh-CN" altLang="en-US" dirty="0"/>
              <a:t>参考</a:t>
            </a:r>
            <a:r>
              <a:rPr lang="zh-CN" altLang="en-US" dirty="0" smtClean="0"/>
              <a:t>答案：</a:t>
            </a:r>
            <a:endParaRPr lang="en-US" altLang="zh-CN" dirty="0" smtClean="0"/>
          </a:p>
          <a:p>
            <a:pPr lvl="1"/>
            <a:r>
              <a:rPr lang="zh-CN" altLang="en-US" dirty="0" smtClean="0"/>
              <a:t>方案一：请求直接发给对应的业务对象进行逻辑处理；</a:t>
            </a:r>
            <a:endParaRPr lang="en-US" altLang="zh-CN" dirty="0" smtClean="0"/>
          </a:p>
          <a:p>
            <a:pPr lvl="1"/>
            <a:r>
              <a:rPr lang="zh-CN" altLang="en-US" dirty="0"/>
              <a:t>方案</a:t>
            </a:r>
            <a:r>
              <a:rPr lang="zh-CN" altLang="en-US" dirty="0" smtClean="0"/>
              <a:t>二：请求被某一个对象接收并转发给其他业务对象进行逻辑处理；</a:t>
            </a:r>
            <a:endParaRPr lang="en-US" altLang="zh-CN" dirty="0" smtClean="0"/>
          </a:p>
          <a:p>
            <a:r>
              <a:rPr lang="zh-CN" altLang="en-US" dirty="0" smtClean="0"/>
              <a:t>方案</a:t>
            </a:r>
            <a:r>
              <a:rPr lang="zh-CN" altLang="en-US" dirty="0"/>
              <a:t>二</a:t>
            </a:r>
            <a:r>
              <a:rPr lang="zh-CN" altLang="en-US" dirty="0" smtClean="0"/>
              <a:t>的对象称为控制器类，不同用例的系统事件可以对应不同的控制器类。这一类对象对应的层次称为控制器层。</a:t>
            </a:r>
          </a:p>
        </p:txBody>
      </p:sp>
      <p:sp>
        <p:nvSpPr>
          <p:cNvPr id="8" name="页脚占位符 7"/>
          <p:cNvSpPr>
            <a:spLocks noGrp="1"/>
          </p:cNvSpPr>
          <p:nvPr>
            <p:ph type="ftr" sz="quarter" idx="4294967295"/>
          </p:nvPr>
        </p:nvSpPr>
        <p:spPr>
          <a:xfrm>
            <a:off x="4129087" y="6356351"/>
            <a:ext cx="4114800" cy="365125"/>
          </a:xfrm>
        </p:spPr>
        <p:txBody>
          <a:bodyPr/>
          <a:lstStyle/>
          <a:p>
            <a:pPr>
              <a:defRPr/>
            </a:pPr>
            <a:r>
              <a:rPr lang="en-GB" altLang="en-US" smtClean="0"/>
              <a:t>© 2014-2018 BUPT TSEG </a:t>
            </a:r>
            <a:endParaRPr lang="zh-CN" altLang="en-US" dirty="0"/>
          </a:p>
        </p:txBody>
      </p:sp>
      <p:sp>
        <p:nvSpPr>
          <p:cNvPr id="9" name="灯片编号占位符 8"/>
          <p:cNvSpPr>
            <a:spLocks noGrp="1"/>
          </p:cNvSpPr>
          <p:nvPr>
            <p:ph type="sldNum" sz="quarter" idx="4294967295"/>
          </p:nvPr>
        </p:nvSpPr>
        <p:spPr>
          <a:xfrm>
            <a:off x="8610600" y="6356352"/>
            <a:ext cx="2743200" cy="365125"/>
          </a:xfrm>
        </p:spPr>
        <p:txBody>
          <a:bodyPr/>
          <a:lstStyle/>
          <a:p>
            <a:fld id="{65C61107-C9B8-45B5-BD23-C8A00455B7E2}" type="slidenum">
              <a:rPr lang="zh-CN" altLang="en-US" smtClean="0"/>
              <a:pPr/>
              <a:t>8</a:t>
            </a:fld>
            <a:endParaRPr lang="zh-CN" altLang="en-US" dirty="0"/>
          </a:p>
        </p:txBody>
      </p:sp>
    </p:spTree>
  </p:cSld>
  <p:clrMapOvr>
    <a:masterClrMapping/>
  </p:clrMapOvr>
  <p:transition>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zh-CN" altLang="en-US" dirty="0" smtClean="0"/>
              <a:t>业务</a:t>
            </a:r>
            <a:r>
              <a:rPr lang="en-US" altLang="zh-CN" dirty="0" smtClean="0"/>
              <a:t>/</a:t>
            </a:r>
            <a:r>
              <a:rPr lang="zh-CN" altLang="en-US" dirty="0" smtClean="0"/>
              <a:t>应用层对象设计原则</a:t>
            </a:r>
          </a:p>
        </p:txBody>
      </p:sp>
      <p:sp>
        <p:nvSpPr>
          <p:cNvPr id="14340" name="Rectangle 3"/>
          <p:cNvSpPr>
            <a:spLocks noGrp="1" noChangeArrowheads="1"/>
          </p:cNvSpPr>
          <p:nvPr>
            <p:ph idx="1"/>
          </p:nvPr>
        </p:nvSpPr>
        <p:spPr/>
        <p:txBody>
          <a:bodyPr/>
          <a:lstStyle/>
          <a:p>
            <a:r>
              <a:rPr lang="zh-CN" altLang="en-US" dirty="0" smtClean="0">
                <a:solidFill>
                  <a:srgbClr val="FF0000"/>
                </a:solidFill>
              </a:rPr>
              <a:t>问题来源：用例对应的核心功能应由哪些软件对象具体实现？</a:t>
            </a:r>
            <a:endParaRPr lang="en-US" altLang="zh-CN" dirty="0" smtClean="0">
              <a:solidFill>
                <a:srgbClr val="FF0000"/>
              </a:solidFill>
            </a:endParaRPr>
          </a:p>
          <a:p>
            <a:r>
              <a:rPr lang="zh-CN" altLang="en-US" dirty="0"/>
              <a:t>参考</a:t>
            </a:r>
            <a:r>
              <a:rPr lang="zh-CN" altLang="en-US" dirty="0" smtClean="0"/>
              <a:t>答案：尽量参考领域模型中的概念类对软件对象进行定义和命名。</a:t>
            </a:r>
            <a:endParaRPr lang="en-US" altLang="zh-CN" dirty="0" smtClean="0"/>
          </a:p>
          <a:p>
            <a:r>
              <a:rPr lang="zh-CN" altLang="en-US" dirty="0">
                <a:solidFill>
                  <a:srgbClr val="FF0000"/>
                </a:solidFill>
              </a:rPr>
              <a:t>问题</a:t>
            </a:r>
            <a:r>
              <a:rPr lang="zh-CN" altLang="en-US" dirty="0" smtClean="0">
                <a:solidFill>
                  <a:srgbClr val="FF0000"/>
                </a:solidFill>
              </a:rPr>
              <a:t>来源：这些软件对象应位于分层结构中的哪一层？</a:t>
            </a:r>
            <a:endParaRPr lang="en-US" altLang="zh-CN" dirty="0" smtClean="0">
              <a:solidFill>
                <a:srgbClr val="FF0000"/>
              </a:solidFill>
            </a:endParaRPr>
          </a:p>
          <a:p>
            <a:r>
              <a:rPr lang="zh-CN" altLang="en-US" dirty="0"/>
              <a:t>参考</a:t>
            </a:r>
            <a:r>
              <a:rPr lang="zh-CN" altLang="en-US" dirty="0" smtClean="0"/>
              <a:t>答案：这些软件对象代表具体的业务功能需求，应位于业务逻辑层。</a:t>
            </a:r>
            <a:endParaRPr lang="en-US" altLang="zh-CN" dirty="0" smtClean="0"/>
          </a:p>
          <a:p>
            <a:r>
              <a:rPr lang="zh-CN" altLang="en-US" dirty="0" smtClean="0"/>
              <a:t>在面向对象分析阶段，已经识别出了问题域中重要的概念，该阶段关注的是概念的本质含义以及属性。</a:t>
            </a:r>
          </a:p>
          <a:p>
            <a:r>
              <a:rPr lang="zh-CN" altLang="en-US" dirty="0" smtClean="0"/>
              <a:t>在面向对象设计阶段，将会对这些概念增加操作，并进行必要的修改和调整，使之成为设计模型中业务</a:t>
            </a:r>
            <a:r>
              <a:rPr lang="en-US" altLang="zh-CN" dirty="0" smtClean="0"/>
              <a:t>/</a:t>
            </a:r>
            <a:r>
              <a:rPr lang="zh-CN" altLang="en-US" dirty="0" smtClean="0"/>
              <a:t>领域层中的类。</a:t>
            </a:r>
          </a:p>
          <a:p>
            <a:r>
              <a:rPr lang="zh-CN" altLang="en-US" dirty="0" smtClean="0"/>
              <a:t>这也是为什么说</a:t>
            </a:r>
            <a:r>
              <a:rPr lang="en-US" altLang="zh-CN" dirty="0" smtClean="0"/>
              <a:t>OOA</a:t>
            </a:r>
            <a:r>
              <a:rPr lang="zh-CN" altLang="en-US" dirty="0" smtClean="0"/>
              <a:t>和</a:t>
            </a:r>
            <a:r>
              <a:rPr lang="en-US" altLang="zh-CN" dirty="0" smtClean="0"/>
              <a:t>OOD</a:t>
            </a:r>
            <a:r>
              <a:rPr lang="zh-CN" altLang="en-US" dirty="0" smtClean="0"/>
              <a:t>采用一致的表示法，</a:t>
            </a:r>
            <a:r>
              <a:rPr lang="en-US" altLang="zh-CN" dirty="0" smtClean="0"/>
              <a:t>OOA</a:t>
            </a:r>
            <a:r>
              <a:rPr lang="zh-CN" altLang="en-US" dirty="0" smtClean="0"/>
              <a:t>和</a:t>
            </a:r>
            <a:r>
              <a:rPr lang="en-US" altLang="zh-CN" dirty="0" smtClean="0"/>
              <a:t>OOD</a:t>
            </a:r>
            <a:r>
              <a:rPr lang="zh-CN" altLang="en-US" dirty="0" smtClean="0"/>
              <a:t>之间不存在结构化方法中分析与设计的鸿沟，两者能够紧密衔接。 </a:t>
            </a:r>
          </a:p>
        </p:txBody>
      </p:sp>
      <p:sp>
        <p:nvSpPr>
          <p:cNvPr id="8" name="页脚占位符 7"/>
          <p:cNvSpPr>
            <a:spLocks noGrp="1"/>
          </p:cNvSpPr>
          <p:nvPr>
            <p:ph type="ftr" sz="quarter" idx="4294967295"/>
          </p:nvPr>
        </p:nvSpPr>
        <p:spPr>
          <a:xfrm>
            <a:off x="4129087" y="6356351"/>
            <a:ext cx="4114800" cy="365125"/>
          </a:xfrm>
        </p:spPr>
        <p:txBody>
          <a:bodyPr/>
          <a:lstStyle/>
          <a:p>
            <a:pPr>
              <a:defRPr/>
            </a:pPr>
            <a:r>
              <a:rPr lang="en-GB" altLang="en-US" smtClean="0"/>
              <a:t>© 2014-2018 BUPT TSEG </a:t>
            </a:r>
            <a:endParaRPr lang="zh-CN" altLang="en-US" dirty="0"/>
          </a:p>
        </p:txBody>
      </p:sp>
      <p:sp>
        <p:nvSpPr>
          <p:cNvPr id="9" name="灯片编号占位符 8"/>
          <p:cNvSpPr>
            <a:spLocks noGrp="1"/>
          </p:cNvSpPr>
          <p:nvPr>
            <p:ph type="sldNum" sz="quarter" idx="4294967295"/>
          </p:nvPr>
        </p:nvSpPr>
        <p:spPr>
          <a:xfrm>
            <a:off x="8610600" y="6356352"/>
            <a:ext cx="2743200" cy="365125"/>
          </a:xfrm>
        </p:spPr>
        <p:txBody>
          <a:bodyPr/>
          <a:lstStyle/>
          <a:p>
            <a:fld id="{65C61107-C9B8-45B5-BD23-C8A00455B7E2}" type="slidenum">
              <a:rPr lang="zh-CN" altLang="en-US" smtClean="0"/>
              <a:pPr/>
              <a:t>9</a:t>
            </a:fld>
            <a:endParaRPr lang="zh-CN" altLang="en-US" dirty="0"/>
          </a:p>
        </p:txBody>
      </p:sp>
    </p:spTree>
  </p:cSld>
  <p:clrMapOvr>
    <a:masterClrMapping/>
  </p:clrMapOvr>
  <p:transition>
    <p:push/>
  </p:transition>
  <p:timing>
    <p:tnLst>
      <p:par>
        <p:cTn id="1" dur="indefinite" restart="never" nodeType="tmRoot"/>
      </p:par>
    </p:tnLst>
  </p:timing>
</p:sld>
</file>

<file path=ppt/theme/theme1.xml><?xml version="1.0" encoding="utf-8"?>
<a:theme xmlns:a="http://schemas.openxmlformats.org/drawingml/2006/main" name="2015S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5SE" id="{A07883BC-681C-4605-833D-EA15AC2F861B}" vid="{6EC27ADE-4BC2-4057-92DB-59A5C7B415A7}"/>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2015SE</Template>
  <TotalTime>5459</TotalTime>
  <Words>4253</Words>
  <Application>Microsoft Office PowerPoint</Application>
  <PresentationFormat>宽屏</PresentationFormat>
  <Paragraphs>375</Paragraphs>
  <Slides>42</Slides>
  <Notes>3</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55" baseType="lpstr">
      <vt:lpstr>华文细黑</vt:lpstr>
      <vt:lpstr>华文中宋</vt:lpstr>
      <vt:lpstr>宋体</vt:lpstr>
      <vt:lpstr>微软雅黑</vt:lpstr>
      <vt:lpstr>Arial</vt:lpstr>
      <vt:lpstr>Calibri</vt:lpstr>
      <vt:lpstr>Calibri Light</vt:lpstr>
      <vt:lpstr>Impact</vt:lpstr>
      <vt:lpstr>MV Boli</vt:lpstr>
      <vt:lpstr>Segoe UI</vt:lpstr>
      <vt:lpstr>Wingdings</vt:lpstr>
      <vt:lpstr>2015SE</vt:lpstr>
      <vt:lpstr>Visio</vt:lpstr>
      <vt:lpstr>PowerPoint 演示文稿</vt:lpstr>
      <vt:lpstr>本章内容</vt:lpstr>
      <vt:lpstr>面向对象设计综述</vt:lpstr>
      <vt:lpstr>面向对象的设计与UML</vt:lpstr>
      <vt:lpstr>面向对象设计的关键步骤</vt:lpstr>
      <vt:lpstr>（基于BS结构）模型的层次化</vt:lpstr>
      <vt:lpstr>用户界面层</vt:lpstr>
      <vt:lpstr>控制器层对象设计原则</vt:lpstr>
      <vt:lpstr>业务/应用层对象设计原则</vt:lpstr>
      <vt:lpstr>持久化层对象设计原则</vt:lpstr>
      <vt:lpstr>为何引入持久化类</vt:lpstr>
      <vt:lpstr>系统层</vt:lpstr>
      <vt:lpstr>设计用例实现方案</vt:lpstr>
      <vt:lpstr>类职责分配(Grasp)模式</vt:lpstr>
      <vt:lpstr>面向对象的设计模式</vt:lpstr>
      <vt:lpstr>模式的组成</vt:lpstr>
      <vt:lpstr>控制器(Controller)模式 </vt:lpstr>
      <vt:lpstr>使用控制器的指导原则 </vt:lpstr>
      <vt:lpstr>PowerPoint 演示文稿</vt:lpstr>
      <vt:lpstr>创建者(Creator)模式 </vt:lpstr>
      <vt:lpstr>信息专家(Information Expert)模式 </vt:lpstr>
      <vt:lpstr>POS 机实例</vt:lpstr>
      <vt:lpstr>POS 机实例</vt:lpstr>
      <vt:lpstr>POS 机实例 设计步骤_1</vt:lpstr>
      <vt:lpstr>POS 机实例 设计步骤_2</vt:lpstr>
      <vt:lpstr>对象设计 MakeNewSale()</vt:lpstr>
      <vt:lpstr>对象设计 enterItem()</vt:lpstr>
      <vt:lpstr>对象设计 enterItem()</vt:lpstr>
      <vt:lpstr>方案一：enterItem()交互图</vt:lpstr>
      <vt:lpstr>对象设计endSale()</vt:lpstr>
      <vt:lpstr>endSale()交互图</vt:lpstr>
      <vt:lpstr>对象设计makePayment()</vt:lpstr>
      <vt:lpstr>makePayment()交互图</vt:lpstr>
      <vt:lpstr>持久化层设计</vt:lpstr>
      <vt:lpstr>DBFacade类设计</vt:lpstr>
      <vt:lpstr>销售信息持久化过程</vt:lpstr>
      <vt:lpstr>创建设计类图</vt:lpstr>
      <vt:lpstr>控制器/处理层设计类图 </vt:lpstr>
      <vt:lpstr>startUp设计</vt:lpstr>
      <vt:lpstr>POS机 的Store.startup</vt:lpstr>
      <vt:lpstr>动态结构设计总结</vt:lpstr>
      <vt:lpstr>用例级别 静态结构设计总结</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Software Engineering</dc:title>
  <dc:creator>xiao ding</dc:creator>
  <cp:lastModifiedBy>皮人杰 PIRENJIE</cp:lastModifiedBy>
  <cp:revision>208</cp:revision>
  <dcterms:created xsi:type="dcterms:W3CDTF">2008-02-20T09:21:03Z</dcterms:created>
  <dcterms:modified xsi:type="dcterms:W3CDTF">2021-03-15T01:44:31Z</dcterms:modified>
</cp:coreProperties>
</file>