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8"/>
  </p:notesMasterIdLst>
  <p:handoutMasterIdLst>
    <p:handoutMasterId r:id="rId29"/>
  </p:handoutMasterIdLst>
  <p:sldIdLst>
    <p:sldId id="515" r:id="rId2"/>
    <p:sldId id="517" r:id="rId3"/>
    <p:sldId id="518" r:id="rId4"/>
    <p:sldId id="519" r:id="rId5"/>
    <p:sldId id="520" r:id="rId6"/>
    <p:sldId id="521" r:id="rId7"/>
    <p:sldId id="522" r:id="rId8"/>
    <p:sldId id="523" r:id="rId9"/>
    <p:sldId id="524" r:id="rId10"/>
    <p:sldId id="554" r:id="rId11"/>
    <p:sldId id="526" r:id="rId12"/>
    <p:sldId id="527" r:id="rId13"/>
    <p:sldId id="528" r:id="rId14"/>
    <p:sldId id="529" r:id="rId15"/>
    <p:sldId id="530" r:id="rId16"/>
    <p:sldId id="531" r:id="rId17"/>
    <p:sldId id="532" r:id="rId18"/>
    <p:sldId id="533" r:id="rId19"/>
    <p:sldId id="534" r:id="rId20"/>
    <p:sldId id="555" r:id="rId21"/>
    <p:sldId id="536" r:id="rId22"/>
    <p:sldId id="537" r:id="rId23"/>
    <p:sldId id="538" r:id="rId24"/>
    <p:sldId id="539" r:id="rId25"/>
    <p:sldId id="540" r:id="rId26"/>
    <p:sldId id="541" r:id="rId27"/>
  </p:sldIdLst>
  <p:sldSz cx="12192000" cy="6858000"/>
  <p:notesSz cx="6669088" cy="9926638"/>
  <p:defaultTextStyle>
    <a:defPPr>
      <a:defRPr lang="zh-CN"/>
    </a:defPPr>
    <a:lvl1pPr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CC0000"/>
    <a:srgbClr val="0099FF"/>
    <a:srgbClr val="0066FF"/>
    <a:srgbClr val="3333CC"/>
    <a:srgbClr val="0000FF"/>
    <a:srgbClr val="FF33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94660" autoAdjust="0"/>
  </p:normalViewPr>
  <p:slideViewPr>
    <p:cSldViewPr>
      <p:cViewPr varScale="1">
        <p:scale>
          <a:sx n="115" d="100"/>
          <a:sy n="115" d="100"/>
        </p:scale>
        <p:origin x="552"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4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14339" name="Rectangle 3"/>
          <p:cNvSpPr>
            <a:spLocks noGrp="1" noChangeArrowheads="1"/>
          </p:cNvSpPr>
          <p:nvPr>
            <p:ph type="dt" sz="quarter"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anose="02020603050405020304" pitchFamily="18" charset="0"/>
              </a:defRPr>
            </a:lvl1pPr>
          </a:lstStyle>
          <a:p>
            <a:endParaRPr lang="en-US" altLang="zh-CN"/>
          </a:p>
        </p:txBody>
      </p:sp>
      <p:sp>
        <p:nvSpPr>
          <p:cNvPr id="14340" name="Rectangle 4"/>
          <p:cNvSpPr>
            <a:spLocks noGrp="1" noChangeArrowheads="1"/>
          </p:cNvSpPr>
          <p:nvPr>
            <p:ph type="ftr" sz="quarter" idx="2"/>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14341" name="Rectangle 5"/>
          <p:cNvSpPr>
            <a:spLocks noGrp="1" noChangeArrowheads="1"/>
          </p:cNvSpPr>
          <p:nvPr>
            <p:ph type="sldNum" sz="quarter" idx="3"/>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7AC399C5-F505-410D-8CBE-F6D51B1E0D06}" type="slidenum">
              <a:rPr lang="en-US" altLang="zh-CN"/>
              <a:pPr/>
              <a:t>‹#›</a:t>
            </a:fld>
            <a:endParaRPr lang="en-US" altLang="zh-CN"/>
          </a:p>
        </p:txBody>
      </p:sp>
    </p:spTree>
    <p:extLst>
      <p:ext uri="{BB962C8B-B14F-4D97-AF65-F5344CB8AC3E}">
        <p14:creationId xmlns:p14="http://schemas.microsoft.com/office/powerpoint/2010/main" val="4146659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316419" name="Rectangle 3"/>
          <p:cNvSpPr>
            <a:spLocks noGrp="1" noChangeArrowheads="1"/>
          </p:cNvSpPr>
          <p:nvPr>
            <p:ph type="dt" idx="1"/>
          </p:nvPr>
        </p:nvSpPr>
        <p:spPr bwMode="auto">
          <a:xfrm>
            <a:off x="377825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anose="02020603050405020304" pitchFamily="18" charset="0"/>
              </a:defRPr>
            </a:lvl1pPr>
          </a:lstStyle>
          <a:p>
            <a:endParaRPr lang="en-US" altLang="zh-CN"/>
          </a:p>
        </p:txBody>
      </p:sp>
      <p:sp>
        <p:nvSpPr>
          <p:cNvPr id="316420"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6421" name="Rectangle 5"/>
          <p:cNvSpPr>
            <a:spLocks noGrp="1" noChangeArrowheads="1"/>
          </p:cNvSpPr>
          <p:nvPr>
            <p:ph type="body" sz="quarter" idx="3"/>
          </p:nvPr>
        </p:nvSpPr>
        <p:spPr bwMode="auto">
          <a:xfrm>
            <a:off x="666750" y="4714875"/>
            <a:ext cx="53355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6422" name="Rectangle 6"/>
          <p:cNvSpPr>
            <a:spLocks noGrp="1" noChangeArrowheads="1"/>
          </p:cNvSpPr>
          <p:nvPr>
            <p:ph type="ftr" sz="quarter" idx="4"/>
          </p:nvPr>
        </p:nvSpPr>
        <p:spPr bwMode="auto">
          <a:xfrm>
            <a:off x="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316423" name="Rectangle 7"/>
          <p:cNvSpPr>
            <a:spLocks noGrp="1" noChangeArrowheads="1"/>
          </p:cNvSpPr>
          <p:nvPr>
            <p:ph type="sldNum" sz="quarter" idx="5"/>
          </p:nvPr>
        </p:nvSpPr>
        <p:spPr bwMode="auto">
          <a:xfrm>
            <a:off x="3778250" y="9428163"/>
            <a:ext cx="28892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2AE44EBE-441B-481F-9A2F-52D8EEBCC3AF}" type="slidenum">
              <a:rPr lang="en-US" altLang="zh-CN"/>
              <a:pPr/>
              <a:t>‹#›</a:t>
            </a:fld>
            <a:endParaRPr lang="en-US" altLang="zh-CN"/>
          </a:p>
        </p:txBody>
      </p:sp>
    </p:spTree>
    <p:extLst>
      <p:ext uri="{BB962C8B-B14F-4D97-AF65-F5344CB8AC3E}">
        <p14:creationId xmlns:p14="http://schemas.microsoft.com/office/powerpoint/2010/main" val="9839941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46632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69931A95-B0E9-43DE-8595-2CA1AC45AE00}" type="slidenum">
              <a:rPr lang="en-US" altLang="zh-CN" sz="1200">
                <a:ea typeface="宋体" panose="02010600030101010101" pitchFamily="2" charset="-122"/>
              </a:rPr>
              <a:pPr/>
              <a:t>8</a:t>
            </a:fld>
            <a:endParaRPr lang="en-US" altLang="zh-CN" sz="1200">
              <a:ea typeface="宋体" panose="02010600030101010101" pitchFamily="2" charset="-122"/>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mtClean="0">
                <a:latin typeface="Arial" panose="020B0604020202020204" pitchFamily="34" charset="0"/>
              </a:rPr>
              <a:t>中间件的种类包括：消息中间件、对象中间件、交易中间件、安全中间件、应用服务器、应用集成服务器等；</a:t>
            </a:r>
          </a:p>
          <a:p>
            <a:pPr eaLnBrk="1" hangingPunct="1">
              <a:lnSpc>
                <a:spcPct val="90000"/>
              </a:lnSpc>
            </a:pPr>
            <a:r>
              <a:rPr lang="zh-CN" altLang="en-US" smtClean="0">
                <a:latin typeface="Arial" panose="020B0604020202020204" pitchFamily="34" charset="0"/>
              </a:rPr>
              <a:t>世界著名的咨询机构</a:t>
            </a:r>
            <a:r>
              <a:rPr lang="en-US" altLang="zh-CN" smtClean="0">
                <a:latin typeface="Arial" panose="020B0604020202020204" pitchFamily="34" charset="0"/>
              </a:rPr>
              <a:t>Standish Group</a:t>
            </a:r>
            <a:r>
              <a:rPr lang="zh-CN" altLang="en-US" smtClean="0">
                <a:latin typeface="Arial" panose="020B0604020202020204" pitchFamily="34" charset="0"/>
              </a:rPr>
              <a:t>在一份研究报告中归纳了中间件的十大优越性：  </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缩短应用的开发周期  </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节约应用的开发成本  </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减少系统初期的建设成本  </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降低应用开发的失败率  </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保护已有的投资  </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简化应用集成  </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减少维护费用  </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提高应用的开发质量  </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保证技术进步的连续性  </a:t>
            </a:r>
            <a:br>
              <a:rPr lang="zh-CN" altLang="en-US" smtClean="0">
                <a:latin typeface="Arial" panose="020B0604020202020204" pitchFamily="34" charset="0"/>
              </a:rPr>
            </a:br>
            <a:r>
              <a:rPr lang="zh-CN" altLang="en-US" smtClean="0">
                <a:latin typeface="Arial" panose="020B0604020202020204" pitchFamily="34" charset="0"/>
              </a:rPr>
              <a:t/>
            </a:r>
            <a:br>
              <a:rPr lang="zh-CN" altLang="en-US" smtClean="0">
                <a:latin typeface="Arial" panose="020B0604020202020204" pitchFamily="34" charset="0"/>
              </a:rPr>
            </a:br>
            <a:r>
              <a:rPr lang="en-US" altLang="zh-CN" smtClean="0">
                <a:latin typeface="Arial" panose="020B0604020202020204" pitchFamily="34" charset="0"/>
              </a:rPr>
              <a:t>· </a:t>
            </a:r>
            <a:r>
              <a:rPr lang="zh-CN" altLang="en-US" smtClean="0">
                <a:latin typeface="Arial" panose="020B0604020202020204" pitchFamily="34" charset="0"/>
              </a:rPr>
              <a:t>增强应用的生命力 </a:t>
            </a:r>
          </a:p>
        </p:txBody>
      </p:sp>
    </p:spTree>
    <p:extLst>
      <p:ext uri="{BB962C8B-B14F-4D97-AF65-F5344CB8AC3E}">
        <p14:creationId xmlns:p14="http://schemas.microsoft.com/office/powerpoint/2010/main" val="106553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2E54381-CFAB-44B3-9A97-6B6BDF2E104F}" type="slidenum">
              <a:rPr lang="en-US" altLang="zh-CN" sz="1200">
                <a:ea typeface="宋体" panose="02010600030101010101" pitchFamily="2" charset="-122"/>
              </a:rPr>
              <a:pPr/>
              <a:t>13</a:t>
            </a:fld>
            <a:endParaRPr lang="en-US" altLang="zh-CN" sz="1200">
              <a:ea typeface="宋体" panose="02010600030101010101" pitchFamily="2" charset="-122"/>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89104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3EAB1A60-33EB-4B08-B567-DC8C50E8F7AD}" type="slidenum">
              <a:rPr lang="en-US" altLang="zh-CN" sz="1200">
                <a:ea typeface="宋体" panose="02010600030101010101" pitchFamily="2" charset="-122"/>
              </a:rPr>
              <a:pPr/>
              <a:t>14</a:t>
            </a:fld>
            <a:endParaRPr lang="en-US" altLang="zh-CN" sz="1200">
              <a:ea typeface="宋体" panose="02010600030101010101" pitchFamily="2"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080594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A50A37E4-9EC8-4BCC-95A4-A6F9580193EB}" type="slidenum">
              <a:rPr lang="en-US" altLang="zh-CN" sz="1200">
                <a:ea typeface="宋体" panose="02010600030101010101" pitchFamily="2" charset="-122"/>
              </a:rPr>
              <a:pPr/>
              <a:t>15</a:t>
            </a:fld>
            <a:endParaRPr lang="en-US" altLang="zh-CN" sz="1200">
              <a:ea typeface="宋体" panose="02010600030101010101" pitchFamily="2" charset="-122"/>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54125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8F24DA8-4259-497B-83B3-DFA535CF3F53}" type="slidenum">
              <a:rPr lang="en-US" altLang="zh-CN" sz="1200">
                <a:ea typeface="宋体" panose="02010600030101010101" pitchFamily="2" charset="-122"/>
              </a:rPr>
              <a:pPr/>
              <a:t>21</a:t>
            </a:fld>
            <a:endParaRPr lang="en-US" altLang="zh-CN" sz="1200">
              <a:ea typeface="宋体" panose="02010600030101010101" pitchFamily="2"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软件工程的最终目的是摆脱手工生产软件的状况，逐步实现软件研制和维护的自动化。 </a:t>
            </a:r>
          </a:p>
        </p:txBody>
      </p:sp>
    </p:spTree>
    <p:extLst>
      <p:ext uri="{BB962C8B-B14F-4D97-AF65-F5344CB8AC3E}">
        <p14:creationId xmlns:p14="http://schemas.microsoft.com/office/powerpoint/2010/main" val="492222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2B80259A-A0C1-4422-A283-BCE19FEC99FB}" type="slidenum">
              <a:rPr lang="en-US" altLang="zh-CN" sz="1200">
                <a:ea typeface="宋体" panose="02010600030101010101" pitchFamily="2" charset="-122"/>
              </a:rPr>
              <a:pPr/>
              <a:t>22</a:t>
            </a:fld>
            <a:endParaRPr lang="en-US" altLang="zh-CN" sz="1200">
              <a:ea typeface="宋体" panose="02010600030101010101" pitchFamily="2" charset="-122"/>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软件工程的最终目的是摆脱手工生产软件的状况，逐步实现软件研制和维护的自动化。 </a:t>
            </a:r>
          </a:p>
        </p:txBody>
      </p:sp>
    </p:spTree>
    <p:extLst>
      <p:ext uri="{BB962C8B-B14F-4D97-AF65-F5344CB8AC3E}">
        <p14:creationId xmlns:p14="http://schemas.microsoft.com/office/powerpoint/2010/main" val="343990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A2DC6B7A-D6CD-44A6-B4BE-D387DF76AB1B}" type="datetime1">
              <a:rPr lang="zh-CN" altLang="en-US" smtClean="0"/>
              <a:t>2019/8/28</a:t>
            </a:fld>
            <a:endParaRPr lang="en-US" altLang="zh-CN"/>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r>
              <a:rPr lang="en-US" altLang="zh-CN" smtClean="0"/>
              <a:t>© 2014-2018 BUPT TSEG</a:t>
            </a:r>
            <a:endParaRPr lang="en-US" altLang="zh-CN"/>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D4CBECFB-BAAF-4F60-B969-B6634AA3C49B}" type="slidenum">
              <a:rPr lang="en-US" altLang="zh-CN" smtClean="0"/>
              <a:pPr/>
              <a:t>‹#›</a:t>
            </a:fld>
            <a:endParaRPr lang="en-US" altLang="zh-CN"/>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54541370"/>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88000">
              <a:schemeClr val="bg1">
                <a:lumMod val="85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19176" y="138542"/>
            <a:ext cx="10765455" cy="645258"/>
          </a:xfrm>
        </p:spPr>
        <p:txBody>
          <a:bodyPr>
            <a:normAutofit/>
          </a:bodyPr>
          <a:lstStyle>
            <a:lvl1pPr algn="r">
              <a:defRPr sz="28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07368" y="922341"/>
            <a:ext cx="11377263" cy="5254622"/>
          </a:xfrm>
        </p:spPr>
        <p:txBody>
          <a:bodyPr/>
          <a:lstStyle>
            <a:lvl1pPr>
              <a:lnSpc>
                <a:spcPct val="100000"/>
              </a:lnSpc>
              <a:spcAft>
                <a:spcPts val="450"/>
              </a:spcAft>
              <a:defRPr sz="2400" baseline="0">
                <a:solidFill>
                  <a:schemeClr val="tx1"/>
                </a:solidFill>
                <a:latin typeface="微软雅黑" panose="020B0503020204020204" pitchFamily="34" charset="-122"/>
                <a:ea typeface="微软雅黑" panose="020B0503020204020204" pitchFamily="34" charset="-122"/>
              </a:defRPr>
            </a:lvl1pPr>
            <a:lvl2pPr>
              <a:lnSpc>
                <a:spcPct val="100000"/>
              </a:lnSpc>
              <a:spcAft>
                <a:spcPts val="450"/>
              </a:spcAft>
              <a:defRPr sz="2200" baseline="0">
                <a:solidFill>
                  <a:schemeClr val="tx1"/>
                </a:solidFill>
                <a:latin typeface="微软雅黑" panose="020B0503020204020204" pitchFamily="34" charset="-122"/>
                <a:ea typeface="微软雅黑" panose="020B0503020204020204" pitchFamily="34" charset="-122"/>
              </a:defRPr>
            </a:lvl2pPr>
            <a:lvl3pPr>
              <a:lnSpc>
                <a:spcPct val="100000"/>
              </a:lnSpc>
              <a:spcAft>
                <a:spcPts val="450"/>
              </a:spcAft>
              <a:defRPr sz="20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7" name="文本框 6"/>
          <p:cNvSpPr txBox="1"/>
          <p:nvPr/>
        </p:nvSpPr>
        <p:spPr>
          <a:xfrm>
            <a:off x="2" y="1"/>
            <a:ext cx="1019175" cy="646331"/>
          </a:xfrm>
          <a:prstGeom prst="rect">
            <a:avLst/>
          </a:prstGeom>
          <a:noFill/>
        </p:spPr>
        <p:txBody>
          <a:bodyPr wrap="square" rtlCol="0">
            <a:spAutoFit/>
          </a:bodyPr>
          <a:lstStyle/>
          <a:p>
            <a:r>
              <a:rPr lang="en-US" altLang="zh-CN" sz="1800" dirty="0" smtClean="0">
                <a:solidFill>
                  <a:schemeClr val="tx1"/>
                </a:solidFill>
                <a:latin typeface="MV Boli" panose="02000500030200090000" pitchFamily="2" charset="0"/>
                <a:ea typeface="Segoe UI" panose="020B0502040204020203" pitchFamily="34" charset="0"/>
                <a:cs typeface="MV Boli" panose="02000500030200090000" pitchFamily="2" charset="0"/>
              </a:rPr>
              <a:t>BUPT</a:t>
            </a:r>
            <a:r>
              <a:rPr lang="en-US" altLang="zh-CN" sz="1800" dirty="0" smtClean="0">
                <a:solidFill>
                  <a:schemeClr val="tx1"/>
                </a:solidFill>
                <a:latin typeface="Impact" panose="020B0806030902050204" pitchFamily="34" charset="0"/>
                <a:ea typeface="Segoe UI" panose="020B0502040204020203" pitchFamily="34" charset="0"/>
                <a:cs typeface="Segoe UI" panose="020B0502040204020203" pitchFamily="34" charset="0"/>
              </a:rPr>
              <a:t> </a:t>
            </a:r>
            <a:r>
              <a:rPr lang="en-US" altLang="zh-CN" sz="1800" dirty="0">
                <a:solidFill>
                  <a:schemeClr val="tx1"/>
                </a:solidFill>
                <a:latin typeface="MV Boli" panose="02000500030200090000" pitchFamily="2" charset="0"/>
                <a:ea typeface="Segoe UI" panose="020B0502040204020203" pitchFamily="34" charset="0"/>
                <a:cs typeface="MV Boli" panose="02000500030200090000" pitchFamily="2" charset="0"/>
              </a:rPr>
              <a:t>TSEG</a:t>
            </a:r>
            <a:endParaRPr lang="zh-CN" altLang="en-US" sz="1800" dirty="0">
              <a:solidFill>
                <a:schemeClr val="tx1"/>
              </a:solidFill>
              <a:latin typeface="MV Boli" panose="02000500030200090000" pitchFamily="2" charset="0"/>
              <a:ea typeface="Segoe UI" panose="020B0502040204020203" pitchFamily="34" charset="0"/>
              <a:cs typeface="MV Boli" panose="02000500030200090000" pitchFamily="2" charset="0"/>
            </a:endParaRPr>
          </a:p>
        </p:txBody>
      </p:sp>
      <p:sp>
        <p:nvSpPr>
          <p:cNvPr id="11" name="日期占位符 10"/>
          <p:cNvSpPr>
            <a:spLocks noGrp="1"/>
          </p:cNvSpPr>
          <p:nvPr>
            <p:ph type="dt" sz="half" idx="10"/>
          </p:nvPr>
        </p:nvSpPr>
        <p:spPr/>
        <p:txBody>
          <a:bodyPr/>
          <a:lstStyle/>
          <a:p>
            <a:fld id="{7E6739BF-C30C-4A35-8BEC-D7EF64F81437}" type="datetime1">
              <a:rPr lang="zh-CN" altLang="en-US" smtClean="0"/>
              <a:t>2019/8/28</a:t>
            </a:fld>
            <a:endParaRPr lang="en-US" altLang="zh-CN"/>
          </a:p>
        </p:txBody>
      </p:sp>
      <p:sp>
        <p:nvSpPr>
          <p:cNvPr id="12" name="页脚占位符 11"/>
          <p:cNvSpPr>
            <a:spLocks noGrp="1"/>
          </p:cNvSpPr>
          <p:nvPr>
            <p:ph type="ftr" sz="quarter" idx="11"/>
          </p:nvPr>
        </p:nvSpPr>
        <p:spPr/>
        <p:txBody>
          <a:bodyPr/>
          <a:lstStyle/>
          <a:p>
            <a:r>
              <a:rPr lang="en-US" altLang="zh-CN" dirty="0" smtClean="0"/>
              <a:t>© 2014-2018 BUPT TSEG</a:t>
            </a:r>
            <a:endParaRPr lang="en-US" altLang="zh-CN" dirty="0"/>
          </a:p>
        </p:txBody>
      </p:sp>
      <p:sp>
        <p:nvSpPr>
          <p:cNvPr id="13" name="灯片编号占位符 12"/>
          <p:cNvSpPr>
            <a:spLocks noGrp="1"/>
          </p:cNvSpPr>
          <p:nvPr>
            <p:ph type="sldNum" sz="quarter" idx="12"/>
          </p:nvPr>
        </p:nvSpPr>
        <p:spPr/>
        <p:txBody>
          <a:bodyPr/>
          <a:lstStyle/>
          <a:p>
            <a:fld id="{BB8F36B6-E69B-46DC-BD69-409530B6DB32}" type="slidenum">
              <a:rPr lang="en-US" altLang="zh-CN" smtClean="0"/>
              <a:pPr/>
              <a:t>‹#›</a:t>
            </a:fld>
            <a:endParaRPr lang="en-US" altLang="zh-CN" dirty="0"/>
          </a:p>
        </p:txBody>
      </p:sp>
    </p:spTree>
    <p:extLst>
      <p:ext uri="{BB962C8B-B14F-4D97-AF65-F5344CB8AC3E}">
        <p14:creationId xmlns:p14="http://schemas.microsoft.com/office/powerpoint/2010/main" val="859319322"/>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0910040-1E61-49D9-ACD5-766D80333E29}" type="datetime1">
              <a:rPr lang="zh-CN" altLang="en-US" smtClean="0"/>
              <a:t>2019/8/28</a:t>
            </a:fld>
            <a:endParaRPr lang="en-US" altLang="zh-CN"/>
          </a:p>
        </p:txBody>
      </p:sp>
      <p:sp>
        <p:nvSpPr>
          <p:cNvPr id="6" name="页脚占位符 5"/>
          <p:cNvSpPr>
            <a:spLocks noGrp="1"/>
          </p:cNvSpPr>
          <p:nvPr>
            <p:ph type="ftr" sz="quarter" idx="11"/>
          </p:nvPr>
        </p:nvSpPr>
        <p:spPr/>
        <p:txBody>
          <a:bodyPr/>
          <a:lstStyle/>
          <a:p>
            <a:r>
              <a:rPr lang="en-US" altLang="zh-CN" smtClean="0"/>
              <a:t>© 2014-2018 BUPT TSEG</a:t>
            </a:r>
            <a:endParaRPr lang="en-US" altLang="zh-CN"/>
          </a:p>
        </p:txBody>
      </p:sp>
      <p:sp>
        <p:nvSpPr>
          <p:cNvPr id="7" name="灯片编号占位符 6"/>
          <p:cNvSpPr>
            <a:spLocks noGrp="1"/>
          </p:cNvSpPr>
          <p:nvPr>
            <p:ph type="sldNum" sz="quarter" idx="12"/>
          </p:nvPr>
        </p:nvSpPr>
        <p:spPr/>
        <p:txBody>
          <a:bodyPr/>
          <a:lstStyle/>
          <a:p>
            <a:fld id="{1785D4AB-BEF3-44A7-80A9-70F15845910A}" type="slidenum">
              <a:rPr lang="en-US" altLang="zh-CN" smtClean="0"/>
              <a:pPr/>
              <a:t>‹#›</a:t>
            </a:fld>
            <a:endParaRPr lang="en-US" altLang="zh-CN"/>
          </a:p>
        </p:txBody>
      </p:sp>
    </p:spTree>
    <p:extLst>
      <p:ext uri="{BB962C8B-B14F-4D97-AF65-F5344CB8AC3E}">
        <p14:creationId xmlns:p14="http://schemas.microsoft.com/office/powerpoint/2010/main" val="417694740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24DA28-3541-405B-80D3-8DF15E268B40}" type="datetime1">
              <a:rPr lang="zh-CN" altLang="en-US" smtClean="0"/>
              <a:t>2019/8/28</a:t>
            </a:fld>
            <a:endParaRPr lang="en-US" altLang="zh-CN"/>
          </a:p>
        </p:txBody>
      </p:sp>
      <p:sp>
        <p:nvSpPr>
          <p:cNvPr id="8" name="页脚占位符 7"/>
          <p:cNvSpPr>
            <a:spLocks noGrp="1"/>
          </p:cNvSpPr>
          <p:nvPr>
            <p:ph type="ftr" sz="quarter" idx="11"/>
          </p:nvPr>
        </p:nvSpPr>
        <p:spPr/>
        <p:txBody>
          <a:bodyPr/>
          <a:lstStyle/>
          <a:p>
            <a:r>
              <a:rPr lang="en-US" altLang="zh-CN" smtClean="0"/>
              <a:t>© 2014-2018 BUPT TSEG</a:t>
            </a:r>
            <a:endParaRPr lang="en-US" altLang="zh-CN"/>
          </a:p>
        </p:txBody>
      </p:sp>
      <p:sp>
        <p:nvSpPr>
          <p:cNvPr id="9" name="灯片编号占位符 8"/>
          <p:cNvSpPr>
            <a:spLocks noGrp="1"/>
          </p:cNvSpPr>
          <p:nvPr>
            <p:ph type="sldNum" sz="quarter" idx="12"/>
          </p:nvPr>
        </p:nvSpPr>
        <p:spPr/>
        <p:txBody>
          <a:bodyPr/>
          <a:lstStyle/>
          <a:p>
            <a:fld id="{C97E3893-382F-40D2-A136-F7A947AAA86A}" type="slidenum">
              <a:rPr lang="en-US" altLang="zh-CN" smtClean="0"/>
              <a:pPr/>
              <a:t>‹#›</a:t>
            </a:fld>
            <a:endParaRPr lang="en-US" altLang="zh-CN"/>
          </a:p>
        </p:txBody>
      </p:sp>
    </p:spTree>
    <p:extLst>
      <p:ext uri="{BB962C8B-B14F-4D97-AF65-F5344CB8AC3E}">
        <p14:creationId xmlns:p14="http://schemas.microsoft.com/office/powerpoint/2010/main" val="4282196859"/>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7E6739BF-C30C-4A35-8BEC-D7EF64F81437}" type="datetime1">
              <a:rPr lang="zh-CN" altLang="en-US" smtClean="0"/>
              <a:t>2019/8/28</a:t>
            </a:fld>
            <a:endParaRPr lang="en-US" altLang="zh-CN"/>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smtClean="0"/>
              <a:t>© 2014-2018 BUPT TSEG</a:t>
            </a:r>
            <a:endParaRPr lang="en-US" altLang="zh-CN"/>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8F36B6-E69B-46DC-BD69-409530B6DB32}" type="slidenum">
              <a:rPr lang="en-US" altLang="zh-CN" smtClean="0"/>
              <a:pPr/>
              <a:t>‹#›</a:t>
            </a:fld>
            <a:endParaRPr lang="en-US" altLang="zh-CN"/>
          </a:p>
        </p:txBody>
      </p:sp>
    </p:spTree>
    <p:extLst>
      <p:ext uri="{BB962C8B-B14F-4D97-AF65-F5344CB8AC3E}">
        <p14:creationId xmlns:p14="http://schemas.microsoft.com/office/powerpoint/2010/main" val="391159375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30496"/>
            <a:ext cx="1408988" cy="830997"/>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24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2400"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24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24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338554"/>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剩余章节</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839804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软件的逆向工程和再工程</a:t>
            </a:r>
          </a:p>
        </p:txBody>
      </p:sp>
      <p:sp>
        <p:nvSpPr>
          <p:cNvPr id="3" name="内容占位符 2"/>
          <p:cNvSpPr>
            <a:spLocks noGrp="1"/>
          </p:cNvSpPr>
          <p:nvPr>
            <p:ph idx="1"/>
          </p:nvPr>
        </p:nvSpPr>
        <p:spPr/>
        <p:txBody>
          <a:bodyPr/>
          <a:lstStyle/>
          <a:p>
            <a:r>
              <a:rPr lang="zh-CN" altLang="en-US" dirty="0"/>
              <a:t>术语“逆向工程”来自硬件。成功的逆向工程应当通过考察产品的实际样品，导出该产品的一个或多个设计与制造的规格说明。 </a:t>
            </a:r>
          </a:p>
          <a:p>
            <a:r>
              <a:rPr lang="zh-CN" altLang="en-US" dirty="0"/>
              <a:t>软件的逆向工程是分析程序，是设计恢复的过程，需要从已存在程序中抽取数据结构、体系结构和程序设计信息。</a:t>
            </a:r>
            <a:r>
              <a:rPr lang="zh-CN" altLang="en-US" sz="2800" dirty="0"/>
              <a:t> </a:t>
            </a:r>
          </a:p>
          <a:p>
            <a:endParaRPr lang="zh-CN" altLang="en-US" dirty="0"/>
          </a:p>
        </p:txBody>
      </p:sp>
      <p:grpSp>
        <p:nvGrpSpPr>
          <p:cNvPr id="4" name="Group 98"/>
          <p:cNvGrpSpPr>
            <a:grpSpLocks/>
          </p:cNvGrpSpPr>
          <p:nvPr/>
        </p:nvGrpSpPr>
        <p:grpSpPr bwMode="auto">
          <a:xfrm>
            <a:off x="3575720" y="2780928"/>
            <a:ext cx="5040560" cy="3168352"/>
            <a:chOff x="2340" y="1440"/>
            <a:chExt cx="7320" cy="4560"/>
          </a:xfrm>
        </p:grpSpPr>
        <p:grpSp>
          <p:nvGrpSpPr>
            <p:cNvPr id="5" name="Group 99"/>
            <p:cNvGrpSpPr>
              <a:grpSpLocks/>
            </p:cNvGrpSpPr>
            <p:nvPr/>
          </p:nvGrpSpPr>
          <p:grpSpPr bwMode="auto">
            <a:xfrm>
              <a:off x="2340" y="1440"/>
              <a:ext cx="7320" cy="4560"/>
              <a:chOff x="2352" y="5676"/>
              <a:chExt cx="7320" cy="4560"/>
            </a:xfrm>
          </p:grpSpPr>
          <p:sp>
            <p:nvSpPr>
              <p:cNvPr id="8" name="Text Box 100"/>
              <p:cNvSpPr txBox="1">
                <a:spLocks noChangeArrowheads="1"/>
              </p:cNvSpPr>
              <p:nvPr/>
            </p:nvSpPr>
            <p:spPr bwMode="auto">
              <a:xfrm>
                <a:off x="2352" y="5676"/>
                <a:ext cx="7320" cy="4560"/>
              </a:xfrm>
              <a:prstGeom prst="rect">
                <a:avLst/>
              </a:prstGeom>
              <a:solidFill>
                <a:srgbClr val="FFFFFF"/>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just"/>
                <a:endParaRPr lang="en-US" altLang="zh-CN" sz="1000" dirty="0">
                  <a:latin typeface="Times New Roman" panose="02020603050405020304" pitchFamily="18" charset="0"/>
                  <a:ea typeface="宋体" panose="02010600030101010101" pitchFamily="2" charset="-122"/>
                </a:endParaRPr>
              </a:p>
              <a:p>
                <a:pPr algn="ctr"/>
                <a:r>
                  <a:rPr lang="zh-CN" altLang="en-US" sz="900" b="1" dirty="0">
                    <a:latin typeface="Times New Roman" panose="02020603050405020304" pitchFamily="18" charset="0"/>
                    <a:ea typeface="宋体" panose="02010600030101010101" pitchFamily="2" charset="-122"/>
                  </a:rPr>
                  <a:t>图</a:t>
                </a:r>
                <a:r>
                  <a:rPr lang="en-US" altLang="zh-CN" sz="900" b="1" dirty="0">
                    <a:latin typeface="Times New Roman" panose="02020603050405020304" pitchFamily="18" charset="0"/>
                    <a:ea typeface="宋体" panose="02010600030101010101" pitchFamily="2" charset="-122"/>
                  </a:rPr>
                  <a:t>13-7 </a:t>
                </a:r>
                <a:r>
                  <a:rPr lang="zh-CN" altLang="en-US" sz="900" b="1" dirty="0">
                    <a:latin typeface="Times New Roman" panose="02020603050405020304" pitchFamily="18" charset="0"/>
                    <a:ea typeface="宋体" panose="02010600030101010101" pitchFamily="2" charset="-122"/>
                  </a:rPr>
                  <a:t>逆向工程过程</a:t>
                </a:r>
                <a:endParaRPr lang="zh-CN" altLang="en-US" dirty="0"/>
              </a:p>
            </p:txBody>
          </p:sp>
          <p:sp>
            <p:nvSpPr>
              <p:cNvPr id="9" name="Line 101"/>
              <p:cNvSpPr>
                <a:spLocks noChangeShapeType="1"/>
              </p:cNvSpPr>
              <p:nvPr/>
            </p:nvSpPr>
            <p:spPr bwMode="auto">
              <a:xfrm flipV="1">
                <a:off x="3432" y="7944"/>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02"/>
              <p:cNvSpPr>
                <a:spLocks noChangeShapeType="1"/>
              </p:cNvSpPr>
              <p:nvPr/>
            </p:nvSpPr>
            <p:spPr bwMode="auto">
              <a:xfrm>
                <a:off x="5772" y="8484"/>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03"/>
              <p:cNvSpPr>
                <a:spLocks noChangeShapeType="1"/>
              </p:cNvSpPr>
              <p:nvPr/>
            </p:nvSpPr>
            <p:spPr bwMode="auto">
              <a:xfrm>
                <a:off x="8292" y="621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4"/>
              <p:cNvSpPr>
                <a:spLocks noChangeShapeType="1"/>
              </p:cNvSpPr>
              <p:nvPr/>
            </p:nvSpPr>
            <p:spPr bwMode="auto">
              <a:xfrm>
                <a:off x="8292" y="675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05"/>
              <p:cNvSpPr>
                <a:spLocks noChangeShapeType="1"/>
              </p:cNvSpPr>
              <p:nvPr/>
            </p:nvSpPr>
            <p:spPr bwMode="auto">
              <a:xfrm>
                <a:off x="8292" y="729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6"/>
              <p:cNvSpPr>
                <a:spLocks noChangeShapeType="1"/>
              </p:cNvSpPr>
              <p:nvPr/>
            </p:nvSpPr>
            <p:spPr bwMode="auto">
              <a:xfrm>
                <a:off x="8292" y="783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07"/>
              <p:cNvSpPr>
                <a:spLocks noChangeShapeType="1"/>
              </p:cNvSpPr>
              <p:nvPr/>
            </p:nvSpPr>
            <p:spPr bwMode="auto">
              <a:xfrm>
                <a:off x="8292" y="8964"/>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08"/>
              <p:cNvSpPr>
                <a:spLocks noChangeShapeType="1"/>
              </p:cNvSpPr>
              <p:nvPr/>
            </p:nvSpPr>
            <p:spPr bwMode="auto">
              <a:xfrm flipV="1">
                <a:off x="3432" y="9024"/>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 name="Group 109"/>
              <p:cNvGrpSpPr>
                <a:grpSpLocks/>
              </p:cNvGrpSpPr>
              <p:nvPr/>
            </p:nvGrpSpPr>
            <p:grpSpPr bwMode="auto">
              <a:xfrm>
                <a:off x="2652" y="5772"/>
                <a:ext cx="6300" cy="4008"/>
                <a:chOff x="2652" y="5736"/>
                <a:chExt cx="6300" cy="4008"/>
              </a:xfrm>
            </p:grpSpPr>
            <p:sp>
              <p:nvSpPr>
                <p:cNvPr id="18" name="Line 110"/>
                <p:cNvSpPr>
                  <a:spLocks noChangeShapeType="1"/>
                </p:cNvSpPr>
                <p:nvPr/>
              </p:nvSpPr>
              <p:spPr bwMode="auto">
                <a:xfrm flipV="1">
                  <a:off x="3432" y="6159"/>
                  <a:ext cx="0" cy="3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11"/>
                <p:cNvSpPr txBox="1">
                  <a:spLocks noChangeArrowheads="1"/>
                </p:cNvSpPr>
                <p:nvPr/>
              </p:nvSpPr>
              <p:spPr bwMode="auto">
                <a:xfrm>
                  <a:off x="2652" y="5856"/>
                  <a:ext cx="1620" cy="4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非结构化源代码</a:t>
                  </a:r>
                  <a:endParaRPr lang="zh-CN" altLang="en-US"/>
                </a:p>
              </p:txBody>
            </p:sp>
            <p:sp>
              <p:nvSpPr>
                <p:cNvPr id="20" name="Line 112"/>
                <p:cNvSpPr>
                  <a:spLocks noChangeShapeType="1"/>
                </p:cNvSpPr>
                <p:nvPr/>
              </p:nvSpPr>
              <p:spPr bwMode="auto">
                <a:xfrm flipV="1">
                  <a:off x="3432" y="573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Text Box 113"/>
                <p:cNvSpPr txBox="1">
                  <a:spLocks noChangeArrowheads="1"/>
                </p:cNvSpPr>
                <p:nvPr/>
              </p:nvSpPr>
              <p:spPr bwMode="auto">
                <a:xfrm>
                  <a:off x="2772" y="6936"/>
                  <a:ext cx="1500" cy="4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结构化源代码</a:t>
                  </a:r>
                  <a:endParaRPr lang="zh-CN" altLang="en-US"/>
                </a:p>
              </p:txBody>
            </p:sp>
            <p:sp>
              <p:nvSpPr>
                <p:cNvPr id="22" name="Line 114"/>
                <p:cNvSpPr>
                  <a:spLocks noChangeShapeType="1"/>
                </p:cNvSpPr>
                <p:nvPr/>
              </p:nvSpPr>
              <p:spPr bwMode="auto">
                <a:xfrm flipV="1">
                  <a:off x="3432" y="7236"/>
                  <a:ext cx="0" cy="3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115"/>
                <p:cNvSpPr txBox="1">
                  <a:spLocks noChangeArrowheads="1"/>
                </p:cNvSpPr>
                <p:nvPr/>
              </p:nvSpPr>
              <p:spPr bwMode="auto">
                <a:xfrm>
                  <a:off x="2652" y="8064"/>
                  <a:ext cx="1560" cy="4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初始的规格说明</a:t>
                  </a:r>
                  <a:endParaRPr lang="zh-CN" altLang="en-US"/>
                </a:p>
              </p:txBody>
            </p:sp>
            <p:sp>
              <p:nvSpPr>
                <p:cNvPr id="24" name="Text Box 116"/>
                <p:cNvSpPr txBox="1">
                  <a:spLocks noChangeArrowheads="1"/>
                </p:cNvSpPr>
                <p:nvPr/>
              </p:nvSpPr>
              <p:spPr bwMode="auto">
                <a:xfrm>
                  <a:off x="2652" y="9144"/>
                  <a:ext cx="1560" cy="4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最终的规格说明</a:t>
                  </a:r>
                  <a:endParaRPr lang="zh-CN" altLang="en-US"/>
                </a:p>
              </p:txBody>
            </p:sp>
            <p:sp>
              <p:nvSpPr>
                <p:cNvPr id="25" name="Line 117"/>
                <p:cNvSpPr>
                  <a:spLocks noChangeShapeType="1"/>
                </p:cNvSpPr>
                <p:nvPr/>
              </p:nvSpPr>
              <p:spPr bwMode="auto">
                <a:xfrm flipH="1" flipV="1">
                  <a:off x="3432" y="9444"/>
                  <a:ext cx="0" cy="3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 name="Rectangle 118"/>
                <p:cNvSpPr>
                  <a:spLocks noChangeArrowheads="1"/>
                </p:cNvSpPr>
                <p:nvPr/>
              </p:nvSpPr>
              <p:spPr bwMode="auto">
                <a:xfrm>
                  <a:off x="5112" y="7535"/>
                  <a:ext cx="1260" cy="360"/>
                </a:xfrm>
                <a:prstGeom prst="rect">
                  <a:avLst/>
                </a:prstGeom>
                <a:solidFill>
                  <a:srgbClr val="FFFFFF"/>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zh-CN" altLang="en-US" sz="900">
                      <a:latin typeface="Times New Roman" pitchFamily="18" charset="0"/>
                    </a:rPr>
                    <a:t>理解界面</a:t>
                  </a:r>
                  <a:endParaRPr lang="zh-CN" altLang="en-US">
                    <a:latin typeface="Arial" charset="0"/>
                  </a:endParaRPr>
                </a:p>
              </p:txBody>
            </p:sp>
            <p:sp>
              <p:nvSpPr>
                <p:cNvPr id="27" name="Line 119"/>
                <p:cNvSpPr>
                  <a:spLocks noChangeShapeType="1"/>
                </p:cNvSpPr>
                <p:nvPr/>
              </p:nvSpPr>
              <p:spPr bwMode="auto">
                <a:xfrm>
                  <a:off x="5772" y="681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20"/>
                <p:cNvSpPr>
                  <a:spLocks noChangeShapeType="1"/>
                </p:cNvSpPr>
                <p:nvPr/>
              </p:nvSpPr>
              <p:spPr bwMode="auto">
                <a:xfrm>
                  <a:off x="5772" y="735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21"/>
                <p:cNvSpPr>
                  <a:spLocks noChangeShapeType="1"/>
                </p:cNvSpPr>
                <p:nvPr/>
              </p:nvSpPr>
              <p:spPr bwMode="auto">
                <a:xfrm flipV="1">
                  <a:off x="4092" y="6816"/>
                  <a:ext cx="168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22"/>
                <p:cNvSpPr>
                  <a:spLocks noChangeShapeType="1"/>
                </p:cNvSpPr>
                <p:nvPr/>
              </p:nvSpPr>
              <p:spPr bwMode="auto">
                <a:xfrm>
                  <a:off x="5772" y="7896"/>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Rectangle 123"/>
                <p:cNvSpPr>
                  <a:spLocks noChangeArrowheads="1"/>
                </p:cNvSpPr>
                <p:nvPr/>
              </p:nvSpPr>
              <p:spPr bwMode="auto">
                <a:xfrm>
                  <a:off x="5112" y="6983"/>
                  <a:ext cx="1260" cy="362"/>
                </a:xfrm>
                <a:prstGeom prst="rect">
                  <a:avLst/>
                </a:prstGeom>
                <a:solidFill>
                  <a:srgbClr val="FFFFFF"/>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zh-CN" altLang="en-US" sz="900">
                      <a:latin typeface="Times New Roman" pitchFamily="18" charset="0"/>
                    </a:rPr>
                    <a:t>理解处理</a:t>
                  </a:r>
                  <a:endParaRPr lang="zh-CN" altLang="en-US">
                    <a:latin typeface="Arial" charset="0"/>
                  </a:endParaRPr>
                </a:p>
              </p:txBody>
            </p:sp>
            <p:sp>
              <p:nvSpPr>
                <p:cNvPr id="32" name="Line 124"/>
                <p:cNvSpPr>
                  <a:spLocks noChangeShapeType="1"/>
                </p:cNvSpPr>
                <p:nvPr/>
              </p:nvSpPr>
              <p:spPr bwMode="auto">
                <a:xfrm>
                  <a:off x="4092" y="7956"/>
                  <a:ext cx="1680" cy="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125"/>
                <p:cNvSpPr>
                  <a:spLocks noChangeArrowheads="1"/>
                </p:cNvSpPr>
                <p:nvPr/>
              </p:nvSpPr>
              <p:spPr bwMode="auto">
                <a:xfrm>
                  <a:off x="5112" y="8065"/>
                  <a:ext cx="1260" cy="360"/>
                </a:xfrm>
                <a:prstGeom prst="rect">
                  <a:avLst/>
                </a:prstGeom>
                <a:solidFill>
                  <a:srgbClr val="FFFFFF"/>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zh-CN" altLang="en-US" sz="900">
                      <a:latin typeface="Times New Roman" pitchFamily="18" charset="0"/>
                    </a:rPr>
                    <a:t>理解数据</a:t>
                  </a:r>
                  <a:endParaRPr lang="zh-CN" altLang="en-US">
                    <a:latin typeface="Arial" charset="0"/>
                  </a:endParaRPr>
                </a:p>
              </p:txBody>
            </p:sp>
            <p:sp>
              <p:nvSpPr>
                <p:cNvPr id="34" name="Rectangle 126"/>
                <p:cNvSpPr>
                  <a:spLocks noChangeArrowheads="1"/>
                </p:cNvSpPr>
                <p:nvPr/>
              </p:nvSpPr>
              <p:spPr bwMode="auto">
                <a:xfrm>
                  <a:off x="7692" y="6935"/>
                  <a:ext cx="1260" cy="360"/>
                </a:xfrm>
                <a:prstGeom prst="rect">
                  <a:avLst/>
                </a:prstGeom>
                <a:solidFill>
                  <a:srgbClr val="FFFFFF"/>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zh-CN" altLang="en-US" sz="900">
                      <a:latin typeface="Times New Roman" pitchFamily="18" charset="0"/>
                    </a:rPr>
                    <a:t>分析模式</a:t>
                  </a:r>
                  <a:endParaRPr lang="zh-CN" altLang="en-US">
                    <a:latin typeface="Arial" charset="0"/>
                  </a:endParaRPr>
                </a:p>
              </p:txBody>
            </p:sp>
            <p:sp>
              <p:nvSpPr>
                <p:cNvPr id="35" name="Rectangle 127"/>
                <p:cNvSpPr>
                  <a:spLocks noChangeArrowheads="1"/>
                </p:cNvSpPr>
                <p:nvPr/>
              </p:nvSpPr>
              <p:spPr bwMode="auto">
                <a:xfrm>
                  <a:off x="7692" y="7475"/>
                  <a:ext cx="1260" cy="360"/>
                </a:xfrm>
                <a:prstGeom prst="rect">
                  <a:avLst/>
                </a:prstGeom>
                <a:solidFill>
                  <a:srgbClr val="FFFFFF"/>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zh-CN" altLang="en-US" sz="900">
                      <a:latin typeface="Times New Roman" pitchFamily="18" charset="0"/>
                    </a:rPr>
                    <a:t>分析模块</a:t>
                  </a:r>
                  <a:endParaRPr lang="zh-CN" altLang="en-US">
                    <a:latin typeface="Arial" charset="0"/>
                  </a:endParaRPr>
                </a:p>
              </p:txBody>
            </p:sp>
            <p:sp>
              <p:nvSpPr>
                <p:cNvPr id="36" name="Rectangle 128"/>
                <p:cNvSpPr>
                  <a:spLocks noChangeArrowheads="1"/>
                </p:cNvSpPr>
                <p:nvPr/>
              </p:nvSpPr>
              <p:spPr bwMode="auto">
                <a:xfrm>
                  <a:off x="7692" y="8015"/>
                  <a:ext cx="1260" cy="363"/>
                </a:xfrm>
                <a:prstGeom prst="rect">
                  <a:avLst/>
                </a:prstGeom>
                <a:solidFill>
                  <a:srgbClr val="FFFFFF"/>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zh-CN" altLang="en-US" sz="900">
                      <a:latin typeface="Times New Roman" pitchFamily="18" charset="0"/>
                    </a:rPr>
                    <a:t>分析程序</a:t>
                  </a:r>
                  <a:endParaRPr lang="zh-CN" altLang="en-US">
                    <a:latin typeface="Arial" charset="0"/>
                  </a:endParaRPr>
                </a:p>
              </p:txBody>
            </p:sp>
            <p:sp>
              <p:nvSpPr>
                <p:cNvPr id="37" name="Line 129"/>
                <p:cNvSpPr>
                  <a:spLocks noChangeShapeType="1"/>
                </p:cNvSpPr>
                <p:nvPr/>
              </p:nvSpPr>
              <p:spPr bwMode="auto">
                <a:xfrm>
                  <a:off x="8292" y="8424"/>
                  <a:ext cx="0" cy="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30"/>
                <p:cNvSpPr>
                  <a:spLocks noChangeShapeType="1"/>
                </p:cNvSpPr>
                <p:nvPr/>
              </p:nvSpPr>
              <p:spPr bwMode="auto">
                <a:xfrm flipV="1">
                  <a:off x="6432" y="6216"/>
                  <a:ext cx="1860" cy="7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Rectangle 131"/>
                <p:cNvSpPr>
                  <a:spLocks noChangeArrowheads="1"/>
                </p:cNvSpPr>
                <p:nvPr/>
              </p:nvSpPr>
              <p:spPr bwMode="auto">
                <a:xfrm>
                  <a:off x="7692" y="6395"/>
                  <a:ext cx="1260" cy="360"/>
                </a:xfrm>
                <a:prstGeom prst="rect">
                  <a:avLst/>
                </a:prstGeom>
                <a:solidFill>
                  <a:srgbClr val="FFFFFF"/>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zh-CN" altLang="en-US" sz="900">
                      <a:latin typeface="Times New Roman" pitchFamily="18" charset="0"/>
                    </a:rPr>
                    <a:t>分析语句</a:t>
                  </a:r>
                  <a:endParaRPr lang="zh-CN" altLang="en-US">
                    <a:latin typeface="Arial" charset="0"/>
                  </a:endParaRPr>
                </a:p>
              </p:txBody>
            </p:sp>
            <p:sp>
              <p:nvSpPr>
                <p:cNvPr id="40" name="Line 132"/>
                <p:cNvSpPr>
                  <a:spLocks noChangeShapeType="1"/>
                </p:cNvSpPr>
                <p:nvPr/>
              </p:nvSpPr>
              <p:spPr bwMode="auto">
                <a:xfrm>
                  <a:off x="6432" y="7356"/>
                  <a:ext cx="1860" cy="1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133"/>
                <p:cNvSpPr>
                  <a:spLocks noChangeArrowheads="1"/>
                </p:cNvSpPr>
                <p:nvPr/>
              </p:nvSpPr>
              <p:spPr bwMode="auto">
                <a:xfrm>
                  <a:off x="7692" y="8605"/>
                  <a:ext cx="1260" cy="360"/>
                </a:xfrm>
                <a:prstGeom prst="rect">
                  <a:avLst/>
                </a:prstGeom>
                <a:solidFill>
                  <a:srgbClr val="FFFFFF"/>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zh-CN" altLang="en-US" sz="900">
                      <a:latin typeface="Times New Roman" pitchFamily="18" charset="0"/>
                    </a:rPr>
                    <a:t>分析系统</a:t>
                  </a:r>
                  <a:endParaRPr lang="zh-CN" altLang="en-US">
                    <a:latin typeface="Arial" charset="0"/>
                  </a:endParaRPr>
                </a:p>
              </p:txBody>
            </p:sp>
            <p:sp>
              <p:nvSpPr>
                <p:cNvPr id="42" name="Rectangle 134"/>
                <p:cNvSpPr>
                  <a:spLocks noChangeArrowheads="1"/>
                </p:cNvSpPr>
                <p:nvPr/>
              </p:nvSpPr>
              <p:spPr bwMode="auto">
                <a:xfrm>
                  <a:off x="2772" y="8665"/>
                  <a:ext cx="1260" cy="360"/>
                </a:xfrm>
                <a:prstGeom prst="rect">
                  <a:avLst/>
                </a:prstGeom>
                <a:solidFill>
                  <a:srgbClr val="FFFFFF"/>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zh-CN" altLang="en-US" sz="900">
                      <a:latin typeface="Times New Roman" pitchFamily="18" charset="0"/>
                    </a:rPr>
                    <a:t>求精与简化</a:t>
                  </a:r>
                  <a:endParaRPr lang="zh-CN" altLang="en-US">
                    <a:latin typeface="Arial" charset="0"/>
                  </a:endParaRPr>
                </a:p>
              </p:txBody>
            </p:sp>
            <p:sp>
              <p:nvSpPr>
                <p:cNvPr id="43" name="Rectangle 135"/>
                <p:cNvSpPr>
                  <a:spLocks noChangeArrowheads="1"/>
                </p:cNvSpPr>
                <p:nvPr/>
              </p:nvSpPr>
              <p:spPr bwMode="auto">
                <a:xfrm>
                  <a:off x="2772" y="7585"/>
                  <a:ext cx="1260" cy="360"/>
                </a:xfrm>
                <a:prstGeom prst="rect">
                  <a:avLst/>
                </a:prstGeom>
                <a:solidFill>
                  <a:srgbClr val="FFFFFF"/>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zh-CN" altLang="en-US" sz="900">
                      <a:latin typeface="Times New Roman" pitchFamily="18" charset="0"/>
                    </a:rPr>
                    <a:t>提取抽象</a:t>
                  </a:r>
                  <a:endParaRPr lang="zh-CN" altLang="en-US">
                    <a:latin typeface="Arial" charset="0"/>
                  </a:endParaRPr>
                </a:p>
              </p:txBody>
            </p:sp>
            <p:sp>
              <p:nvSpPr>
                <p:cNvPr id="44" name="Rectangle 136"/>
                <p:cNvSpPr>
                  <a:spLocks noChangeArrowheads="1"/>
                </p:cNvSpPr>
                <p:nvPr/>
              </p:nvSpPr>
              <p:spPr bwMode="auto">
                <a:xfrm>
                  <a:off x="2772" y="6455"/>
                  <a:ext cx="1260" cy="360"/>
                </a:xfrm>
                <a:prstGeom prst="rect">
                  <a:avLst/>
                </a:prstGeom>
                <a:solidFill>
                  <a:srgbClr val="FFFFFF"/>
                </a:solidFill>
                <a:ln w="9525">
                  <a:solidFill>
                    <a:schemeClr val="tx1"/>
                  </a:solidFill>
                  <a:miter lim="800000"/>
                  <a:headEnd/>
                  <a:tailEnd/>
                </a:ln>
                <a:effectLst>
                  <a:outerShdw dist="35921" dir="2700000" algn="ctr" rotWithShape="0">
                    <a:srgbClr val="808080"/>
                  </a:outerShdw>
                </a:effectLst>
              </p:spPr>
              <p:txBody>
                <a:bodyPr/>
                <a:lstStyle/>
                <a:p>
                  <a:pPr algn="ctr">
                    <a:defRPr/>
                  </a:pPr>
                  <a:r>
                    <a:rPr lang="zh-CN" altLang="en-US" sz="900">
                      <a:latin typeface="Times New Roman" pitchFamily="18" charset="0"/>
                    </a:rPr>
                    <a:t>重构代码</a:t>
                  </a:r>
                  <a:endParaRPr lang="zh-CN" altLang="en-US">
                    <a:latin typeface="Arial" charset="0"/>
                  </a:endParaRPr>
                </a:p>
              </p:txBody>
            </p:sp>
          </p:grpSp>
        </p:grpSp>
        <p:sp>
          <p:nvSpPr>
            <p:cNvPr id="6" name="Line 137"/>
            <p:cNvSpPr>
              <a:spLocks noChangeShapeType="1"/>
            </p:cNvSpPr>
            <p:nvPr/>
          </p:nvSpPr>
          <p:spPr bwMode="auto">
            <a:xfrm>
              <a:off x="3420" y="2658"/>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38"/>
            <p:cNvSpPr>
              <a:spLocks noChangeShapeType="1"/>
            </p:cNvSpPr>
            <p:nvPr/>
          </p:nvSpPr>
          <p:spPr bwMode="auto">
            <a:xfrm>
              <a:off x="3435" y="4143"/>
              <a:ext cx="0" cy="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68523295"/>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zh-CN" altLang="en-US" smtClean="0"/>
              <a:t>软件的再工程</a:t>
            </a:r>
          </a:p>
        </p:txBody>
      </p:sp>
      <p:sp>
        <p:nvSpPr>
          <p:cNvPr id="1029" name="Rectangle 3"/>
          <p:cNvSpPr>
            <a:spLocks noGrp="1" noChangeArrowheads="1"/>
          </p:cNvSpPr>
          <p:nvPr>
            <p:ph type="body" idx="1"/>
          </p:nvPr>
        </p:nvSpPr>
        <p:spPr>
          <a:xfrm>
            <a:off x="695399" y="908720"/>
            <a:ext cx="11089231" cy="5215855"/>
          </a:xfrm>
        </p:spPr>
        <p:txBody>
          <a:bodyPr>
            <a:normAutofit/>
          </a:bodyPr>
          <a:lstStyle/>
          <a:p>
            <a:r>
              <a:rPr lang="zh-CN" altLang="en-US" dirty="0"/>
              <a:t>软件再工程是一类软件工程活动，是一个工程过程，它将逆向工程、重构和正向工程组合起来，将现存系统重新构造为新的形式。</a:t>
            </a:r>
          </a:p>
          <a:p>
            <a:r>
              <a:rPr lang="zh-CN" altLang="en-US" dirty="0"/>
              <a:t>再工程的基础是系统理解，包括对运行系统、源代码、设计、分析、文档等的全面理解。</a:t>
            </a:r>
          </a:p>
          <a:p>
            <a:r>
              <a:rPr lang="zh-CN" altLang="en-US" dirty="0"/>
              <a:t>在这些理解的基础上，执行重构生成一个设计，它产生与原来程序相同的功能，但具有比原来程序更高的质量。 </a:t>
            </a:r>
          </a:p>
        </p:txBody>
      </p:sp>
      <p:sp>
        <p:nvSpPr>
          <p:cNvPr id="1030" name="Rectangle 5"/>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aphicFrame>
        <p:nvGraphicFramePr>
          <p:cNvPr id="1026" name="Object 4"/>
          <p:cNvGraphicFramePr>
            <a:graphicFrameLocks noChangeAspect="1"/>
          </p:cNvGraphicFramePr>
          <p:nvPr>
            <p:extLst>
              <p:ext uri="{D42A27DB-BD31-4B8C-83A1-F6EECF244321}">
                <p14:modId xmlns:p14="http://schemas.microsoft.com/office/powerpoint/2010/main" val="878558382"/>
              </p:ext>
            </p:extLst>
          </p:nvPr>
        </p:nvGraphicFramePr>
        <p:xfrm>
          <a:off x="3647460" y="3717032"/>
          <a:ext cx="2232025" cy="2232025"/>
        </p:xfrm>
        <a:graphic>
          <a:graphicData uri="http://schemas.openxmlformats.org/presentationml/2006/ole">
            <mc:AlternateContent xmlns:mc="http://schemas.openxmlformats.org/markup-compatibility/2006">
              <mc:Choice xmlns:v="urn:schemas-microsoft-com:vml" Requires="v">
                <p:oleObj spid="_x0000_s352267" r:id="rId3" imgW="3657600" imgH="3657600" progId="Photoshop.Image.8">
                  <p:embed/>
                </p:oleObj>
              </mc:Choice>
              <mc:Fallback>
                <p:oleObj r:id="rId3" imgW="3657600" imgH="3657600" progId="Photoshop.Image.8">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460" y="3717032"/>
                        <a:ext cx="2232025" cy="2232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6"/>
          <p:cNvSpPr>
            <a:spLocks noChangeArrowheads="1"/>
          </p:cNvSpPr>
          <p:nvPr/>
        </p:nvSpPr>
        <p:spPr bwMode="auto">
          <a:xfrm>
            <a:off x="6240014" y="3809106"/>
            <a:ext cx="2735263"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eaLnBrk="1" hangingPunct="1">
              <a:lnSpc>
                <a:spcPct val="100000"/>
              </a:lnSpc>
            </a:pPr>
            <a:r>
              <a:rPr lang="zh-CN" altLang="en-US" sz="1600" dirty="0"/>
              <a:t>该模型是一个循环模型，模型组成部分的每一个活动都有可能被重复，且对于任意一个特定的循环来说，过程可以在完成任意一个活动之后终止。在某些情况下这些活动以线性顺序发生，但也有的时候交错发生。 </a:t>
            </a:r>
          </a:p>
        </p:txBody>
      </p:sp>
    </p:spTree>
    <p:extLst>
      <p:ext uri="{BB962C8B-B14F-4D97-AF65-F5344CB8AC3E}">
        <p14:creationId xmlns:p14="http://schemas.microsoft.com/office/powerpoint/2010/main" val="3072803804"/>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软件项目管理</a:t>
            </a:r>
          </a:p>
        </p:txBody>
      </p:sp>
      <p:sp>
        <p:nvSpPr>
          <p:cNvPr id="21507" name="Rectangle 3"/>
          <p:cNvSpPr>
            <a:spLocks noGrp="1" noChangeArrowheads="1"/>
          </p:cNvSpPr>
          <p:nvPr>
            <p:ph type="body" idx="1"/>
          </p:nvPr>
        </p:nvSpPr>
        <p:spPr/>
        <p:txBody>
          <a:bodyPr/>
          <a:lstStyle/>
          <a:p>
            <a:r>
              <a:rPr lang="zh-CN" altLang="en-US" smtClean="0"/>
              <a:t>项目和软件项目的定义</a:t>
            </a:r>
          </a:p>
          <a:p>
            <a:r>
              <a:rPr lang="zh-CN" altLang="en-US" smtClean="0"/>
              <a:t>软件项目管理过程</a:t>
            </a:r>
          </a:p>
          <a:p>
            <a:r>
              <a:rPr lang="zh-CN" altLang="en-US" smtClean="0"/>
              <a:t>软件项目度量</a:t>
            </a:r>
          </a:p>
          <a:p>
            <a:pPr lvl="1"/>
            <a:r>
              <a:rPr lang="zh-CN" altLang="en-US" smtClean="0"/>
              <a:t>软件规模度量</a:t>
            </a:r>
          </a:p>
          <a:p>
            <a:pPr lvl="1"/>
            <a:r>
              <a:rPr lang="zh-CN" altLang="en-US" smtClean="0"/>
              <a:t>软件项目估算</a:t>
            </a:r>
          </a:p>
          <a:p>
            <a:r>
              <a:rPr lang="zh-CN" altLang="en-US" smtClean="0"/>
              <a:t>软件项目进度安排</a:t>
            </a:r>
          </a:p>
          <a:p>
            <a:r>
              <a:rPr lang="zh-CN" altLang="en-US" smtClean="0"/>
              <a:t>软件项目的组织结构</a:t>
            </a:r>
          </a:p>
        </p:txBody>
      </p:sp>
    </p:spTree>
    <p:extLst>
      <p:ext uri="{BB962C8B-B14F-4D97-AF65-F5344CB8AC3E}">
        <p14:creationId xmlns:p14="http://schemas.microsoft.com/office/powerpoint/2010/main" val="2862504392"/>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507">
                                            <p:txEl>
                                              <p:pRg st="3" end="3"/>
                                            </p:txEl>
                                          </p:spTgt>
                                        </p:tgtEl>
                                        <p:attrNameLst>
                                          <p:attrName>style.visibility</p:attrName>
                                        </p:attrNameLst>
                                      </p:cBhvr>
                                      <p:to>
                                        <p:strVal val="visible"/>
                                      </p:to>
                                    </p:set>
                                    <p:anim calcmode="lin" valueType="num">
                                      <p:cBhvr additive="base">
                                        <p:cTn id="23"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50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 calcmode="lin" valueType="num">
                                      <p:cBhvr additive="base">
                                        <p:cTn id="27"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1507">
                                            <p:txEl>
                                              <p:pRg st="5" end="5"/>
                                            </p:txEl>
                                          </p:spTgt>
                                        </p:tgtEl>
                                        <p:attrNameLst>
                                          <p:attrName>style.visibility</p:attrName>
                                        </p:attrNameLst>
                                      </p:cBhvr>
                                      <p:to>
                                        <p:strVal val="visible"/>
                                      </p:to>
                                    </p:set>
                                    <p:anim calcmode="lin" valueType="num">
                                      <p:cBhvr additive="base">
                                        <p:cTn id="33" dur="5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507">
                                            <p:txEl>
                                              <p:pRg st="6" end="6"/>
                                            </p:txEl>
                                          </p:spTgt>
                                        </p:tgtEl>
                                        <p:attrNameLst>
                                          <p:attrName>style.visibility</p:attrName>
                                        </p:attrNameLst>
                                      </p:cBhvr>
                                      <p:to>
                                        <p:strVal val="visible"/>
                                      </p:to>
                                    </p:set>
                                    <p:anim calcmode="lin" valueType="num">
                                      <p:cBhvr additive="base">
                                        <p:cTn id="39" dur="5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5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smtClean="0"/>
              <a:t>项目和软件项目的定义</a:t>
            </a:r>
          </a:p>
        </p:txBody>
      </p:sp>
      <p:sp>
        <p:nvSpPr>
          <p:cNvPr id="16388" name="Rectangle 3"/>
          <p:cNvSpPr>
            <a:spLocks noGrp="1" noChangeArrowheads="1"/>
          </p:cNvSpPr>
          <p:nvPr>
            <p:ph type="body" idx="1"/>
          </p:nvPr>
        </p:nvSpPr>
        <p:spPr/>
        <p:txBody>
          <a:bodyPr/>
          <a:lstStyle/>
          <a:p>
            <a:r>
              <a:rPr lang="zh-CN" altLang="en-US" sz="2800" dirty="0"/>
              <a:t>项目，是一项为了创造某一唯一的产品或服务的时限性工作。具有以下特征：</a:t>
            </a:r>
          </a:p>
          <a:p>
            <a:pPr lvl="1">
              <a:lnSpc>
                <a:spcPct val="80000"/>
              </a:lnSpc>
            </a:pPr>
            <a:r>
              <a:rPr lang="zh-CN" altLang="en-US" sz="2400" dirty="0"/>
              <a:t>需要由人来完成；</a:t>
            </a:r>
          </a:p>
          <a:p>
            <a:pPr lvl="1">
              <a:lnSpc>
                <a:spcPct val="80000"/>
              </a:lnSpc>
            </a:pPr>
            <a:r>
              <a:rPr lang="zh-CN" altLang="en-US" sz="2400" dirty="0"/>
              <a:t>受到有限资源的限制；</a:t>
            </a:r>
          </a:p>
          <a:p>
            <a:pPr lvl="1">
              <a:lnSpc>
                <a:spcPct val="80000"/>
              </a:lnSpc>
            </a:pPr>
            <a:r>
              <a:rPr lang="zh-CN" altLang="en-US" sz="2400" dirty="0"/>
              <a:t>需要计划、执行和控制。</a:t>
            </a:r>
          </a:p>
          <a:p>
            <a:pPr>
              <a:lnSpc>
                <a:spcPct val="80000"/>
              </a:lnSpc>
            </a:pPr>
            <a:r>
              <a:rPr lang="zh-CN" altLang="en-US" sz="2800" dirty="0"/>
              <a:t>软件项目是一种成果体现为软件产品的项目，其特有的特征表现为：</a:t>
            </a:r>
          </a:p>
          <a:p>
            <a:pPr lvl="1">
              <a:lnSpc>
                <a:spcPct val="80000"/>
              </a:lnSpc>
            </a:pPr>
            <a:r>
              <a:rPr lang="zh-CN" altLang="en-US" sz="2400" dirty="0"/>
              <a:t>软件产品是无形的；</a:t>
            </a:r>
          </a:p>
          <a:p>
            <a:pPr lvl="1">
              <a:lnSpc>
                <a:spcPct val="80000"/>
              </a:lnSpc>
            </a:pPr>
            <a:r>
              <a:rPr lang="zh-CN" altLang="en-US" sz="2400" dirty="0"/>
              <a:t>软件产品没有标准的软件过程 ；</a:t>
            </a:r>
          </a:p>
          <a:p>
            <a:pPr lvl="1">
              <a:lnSpc>
                <a:spcPct val="80000"/>
              </a:lnSpc>
            </a:pPr>
            <a:r>
              <a:rPr lang="zh-CN" altLang="en-US" sz="2400" dirty="0"/>
              <a:t>大型软件项目开发常常是“一次性的”。 </a:t>
            </a:r>
          </a:p>
        </p:txBody>
      </p:sp>
    </p:spTree>
    <p:extLst>
      <p:ext uri="{BB962C8B-B14F-4D97-AF65-F5344CB8AC3E}">
        <p14:creationId xmlns:p14="http://schemas.microsoft.com/office/powerpoint/2010/main" val="3818310502"/>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smtClean="0"/>
              <a:t>项目的管理过程</a:t>
            </a:r>
          </a:p>
        </p:txBody>
      </p:sp>
      <p:sp>
        <p:nvSpPr>
          <p:cNvPr id="17412" name="Rectangle 3"/>
          <p:cNvSpPr>
            <a:spLocks noGrp="1" noChangeArrowheads="1"/>
          </p:cNvSpPr>
          <p:nvPr>
            <p:ph type="body" idx="1"/>
          </p:nvPr>
        </p:nvSpPr>
        <p:spPr>
          <a:xfrm>
            <a:off x="479376" y="783800"/>
            <a:ext cx="11172824" cy="5237488"/>
          </a:xfrm>
        </p:spPr>
        <p:txBody>
          <a:bodyPr>
            <a:normAutofit lnSpcReduction="10000"/>
          </a:bodyPr>
          <a:lstStyle/>
          <a:p>
            <a:pPr marL="457200" indent="-457200">
              <a:spcBef>
                <a:spcPct val="30000"/>
              </a:spcBef>
            </a:pPr>
            <a:r>
              <a:rPr lang="zh-CN" altLang="en-US" sz="2000" dirty="0"/>
              <a:t>项目管理就是为了满足甚至超越项目干系人员对项目的需求和期望的一些活动，并将理论知识、技能、工具和技巧应用到项目的活动中。</a:t>
            </a:r>
          </a:p>
          <a:p>
            <a:pPr marL="457200" indent="-457200">
              <a:spcBef>
                <a:spcPct val="30000"/>
              </a:spcBef>
            </a:pPr>
            <a:r>
              <a:rPr lang="zh-CN" altLang="en-US" sz="2000" dirty="0"/>
              <a:t>项目管理包括以下九个知识领域：</a:t>
            </a:r>
          </a:p>
          <a:p>
            <a:pPr marL="1011238" lvl="1" indent="-381000">
              <a:spcBef>
                <a:spcPct val="30000"/>
              </a:spcBef>
              <a:buClr>
                <a:schemeClr val="bg2"/>
              </a:buClr>
              <a:buSzPct val="75000"/>
              <a:buFont typeface="Wingdings" panose="05000000000000000000" pitchFamily="2" charset="2"/>
              <a:buAutoNum type="arabicPeriod"/>
            </a:pPr>
            <a:r>
              <a:rPr lang="zh-CN" altLang="en-US" sz="1800" dirty="0"/>
              <a:t>综合管理：将项目管理各种必要要素综合为整体的过程和活动，并在项目管理过程组范围内识别、定义、组合、统一并协调。 </a:t>
            </a:r>
          </a:p>
          <a:p>
            <a:pPr marL="1011238" lvl="1" indent="-381000">
              <a:spcBef>
                <a:spcPct val="30000"/>
              </a:spcBef>
              <a:buClr>
                <a:schemeClr val="bg2"/>
              </a:buClr>
              <a:buSzPct val="75000"/>
              <a:buFont typeface="Wingdings" panose="05000000000000000000" pitchFamily="2" charset="2"/>
              <a:buAutoNum type="arabicPeriod"/>
            </a:pPr>
            <a:r>
              <a:rPr lang="zh-CN" altLang="en-US" sz="1800" dirty="0"/>
              <a:t>范围管理：界定为了确保成功地完成项目所需要做的工作，也是仅仅被要求做的工作。 </a:t>
            </a:r>
          </a:p>
          <a:p>
            <a:pPr marL="1011238" lvl="1" indent="-381000">
              <a:spcBef>
                <a:spcPct val="30000"/>
              </a:spcBef>
              <a:buClr>
                <a:schemeClr val="bg2"/>
              </a:buClr>
              <a:buSzPct val="75000"/>
              <a:buFont typeface="Wingdings" panose="05000000000000000000" pitchFamily="2" charset="2"/>
              <a:buAutoNum type="arabicPeriod"/>
            </a:pPr>
            <a:r>
              <a:rPr lang="zh-CN" altLang="en-US" sz="1800" dirty="0"/>
              <a:t>时间管理：阐述确保项目按时完成所需的各项过程。</a:t>
            </a:r>
          </a:p>
          <a:p>
            <a:pPr marL="1011238" lvl="1" indent="-381000">
              <a:spcBef>
                <a:spcPct val="30000"/>
              </a:spcBef>
              <a:buClr>
                <a:schemeClr val="bg2"/>
              </a:buClr>
              <a:buSzPct val="75000"/>
              <a:buFont typeface="Wingdings" panose="05000000000000000000" pitchFamily="2" charset="2"/>
              <a:buAutoNum type="arabicPeriod"/>
            </a:pPr>
            <a:r>
              <a:rPr lang="zh-CN" altLang="en-US" sz="1800" dirty="0"/>
              <a:t>成本管理：阐述了确保项目按照规定预算完成需要进行的费用规划、估算、预算的各项过程。 </a:t>
            </a:r>
          </a:p>
          <a:p>
            <a:pPr marL="1011238" lvl="1" indent="-381000">
              <a:spcBef>
                <a:spcPct val="30000"/>
              </a:spcBef>
              <a:buClr>
                <a:schemeClr val="bg2"/>
              </a:buClr>
              <a:buSzPct val="75000"/>
              <a:buFont typeface="Wingdings" panose="05000000000000000000" pitchFamily="2" charset="2"/>
              <a:buAutoNum type="arabicPeriod"/>
            </a:pPr>
            <a:r>
              <a:rPr lang="zh-CN" altLang="en-US" sz="1800" dirty="0"/>
              <a:t>质量管理：阐述了确保项目达到其既定质量要求所需实施的各项过程。</a:t>
            </a:r>
          </a:p>
          <a:p>
            <a:pPr marL="1011238" lvl="1" indent="-381000">
              <a:spcBef>
                <a:spcPct val="30000"/>
              </a:spcBef>
              <a:buClr>
                <a:schemeClr val="bg2"/>
              </a:buClr>
              <a:buSzPct val="75000"/>
              <a:buFont typeface="Wingdings" panose="05000000000000000000" pitchFamily="2" charset="2"/>
              <a:buAutoNum type="arabicPeriod"/>
            </a:pPr>
            <a:r>
              <a:rPr lang="zh-CN" altLang="en-US" sz="1800" dirty="0"/>
              <a:t>人力资源管理：阐述了组织和管理项目团队的各个过程。  </a:t>
            </a:r>
          </a:p>
          <a:p>
            <a:pPr marL="1011238" lvl="1" indent="-381000">
              <a:spcBef>
                <a:spcPct val="30000"/>
              </a:spcBef>
              <a:buClr>
                <a:schemeClr val="bg2"/>
              </a:buClr>
              <a:buSzPct val="75000"/>
              <a:buFont typeface="Wingdings" panose="05000000000000000000" pitchFamily="2" charset="2"/>
              <a:buAutoNum type="arabicPeriod"/>
            </a:pPr>
            <a:r>
              <a:rPr lang="zh-CN" altLang="en-US" sz="1800" dirty="0"/>
              <a:t>沟通管理：阐述了为确保项目信息及时而恰当地提取、收集、传输、存储和最终处置而需要实施的一系列过程。 </a:t>
            </a:r>
          </a:p>
          <a:p>
            <a:pPr marL="1011238" lvl="1" indent="-381000">
              <a:spcBef>
                <a:spcPct val="30000"/>
              </a:spcBef>
              <a:buClr>
                <a:schemeClr val="bg2"/>
              </a:buClr>
              <a:buSzPct val="75000"/>
              <a:buFont typeface="Wingdings" panose="05000000000000000000" pitchFamily="2" charset="2"/>
              <a:buAutoNum type="arabicPeriod"/>
            </a:pPr>
            <a:r>
              <a:rPr lang="zh-CN" altLang="en-US" sz="1800" dirty="0"/>
              <a:t>风险管理：阐述了与项目风险管理有关的过程。</a:t>
            </a:r>
            <a:r>
              <a:rPr lang="zh-CN" altLang="en-US" sz="2000" dirty="0"/>
              <a:t> </a:t>
            </a:r>
          </a:p>
          <a:p>
            <a:pPr marL="1011238" lvl="1" indent="-381000">
              <a:spcBef>
                <a:spcPct val="30000"/>
              </a:spcBef>
              <a:buClr>
                <a:schemeClr val="bg2"/>
              </a:buClr>
              <a:buSzPct val="75000"/>
              <a:buFont typeface="Wingdings" panose="05000000000000000000" pitchFamily="2" charset="2"/>
              <a:buAutoNum type="arabicPeriod"/>
            </a:pPr>
            <a:r>
              <a:rPr lang="zh-CN" altLang="en-US" sz="1800" dirty="0"/>
              <a:t>采购管理：阐述了采购或取得产品、服务或成果，以及合同管理所需的各过程。 </a:t>
            </a:r>
          </a:p>
        </p:txBody>
      </p:sp>
    </p:spTree>
    <p:extLst>
      <p:ext uri="{BB962C8B-B14F-4D97-AF65-F5344CB8AC3E}">
        <p14:creationId xmlns:p14="http://schemas.microsoft.com/office/powerpoint/2010/main" val="3330949490"/>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smtClean="0"/>
              <a:t>项目目标及其制约因素</a:t>
            </a:r>
          </a:p>
        </p:txBody>
      </p:sp>
      <p:sp>
        <p:nvSpPr>
          <p:cNvPr id="23555" name="Rectangle 3"/>
          <p:cNvSpPr>
            <a:spLocks noGrp="1" noChangeArrowheads="1"/>
          </p:cNvSpPr>
          <p:nvPr>
            <p:ph type="body" idx="1"/>
          </p:nvPr>
        </p:nvSpPr>
        <p:spPr/>
        <p:txBody>
          <a:bodyPr/>
          <a:lstStyle/>
          <a:p>
            <a:r>
              <a:rPr lang="zh-CN" altLang="en-US" sz="2800"/>
              <a:t>项目目标就是在一定时间、预算内完成工作的范围，以使客户满意。 </a:t>
            </a:r>
          </a:p>
          <a:p>
            <a:r>
              <a:rPr lang="zh-CN" altLang="en-US" sz="2800"/>
              <a:t>实现项目目标要受到四个因素的制约，它们是： </a:t>
            </a:r>
          </a:p>
          <a:p>
            <a:pPr lvl="1"/>
            <a:r>
              <a:rPr lang="zh-CN" altLang="en-US" sz="2400"/>
              <a:t>项目范围是为使客户满意必须做的所有工作；</a:t>
            </a:r>
          </a:p>
          <a:p>
            <a:pPr lvl="1"/>
            <a:r>
              <a:rPr lang="zh-CN" altLang="en-US" sz="2400"/>
              <a:t>项目成本就是完成项目所需要的费用，它必须在客户为这个项目提供的资金限额以内；</a:t>
            </a:r>
          </a:p>
          <a:p>
            <a:pPr lvl="1"/>
            <a:r>
              <a:rPr lang="zh-CN" altLang="en-US" sz="2400"/>
              <a:t>项目进度是安排每项任务的起止时间以及所需的资源等，是为项目描绘的一个过程蓝图。</a:t>
            </a:r>
          </a:p>
          <a:p>
            <a:pPr lvl="1"/>
            <a:r>
              <a:rPr lang="zh-CN" altLang="en-US" sz="2400"/>
              <a:t>客户满意度：是指完成的项目质量是否达到预期的效果。 </a:t>
            </a:r>
          </a:p>
        </p:txBody>
      </p:sp>
    </p:spTree>
    <p:extLst>
      <p:ext uri="{BB962C8B-B14F-4D97-AF65-F5344CB8AC3E}">
        <p14:creationId xmlns:p14="http://schemas.microsoft.com/office/powerpoint/2010/main" val="3841613142"/>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5" dur="500"/>
                                        <p:tgtEl>
                                          <p:spTgt spid="2355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8" dur="500"/>
                                        <p:tgtEl>
                                          <p:spTgt spid="2355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1" dur="500"/>
                                        <p:tgtEl>
                                          <p:spTgt spid="2355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24"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smtClean="0"/>
              <a:t>软件项目管理过程</a:t>
            </a:r>
          </a:p>
        </p:txBody>
      </p:sp>
      <p:sp>
        <p:nvSpPr>
          <p:cNvPr id="19460" name="Rectangle 3"/>
          <p:cNvSpPr>
            <a:spLocks noGrp="1" noChangeArrowheads="1"/>
          </p:cNvSpPr>
          <p:nvPr>
            <p:ph type="body" idx="1"/>
          </p:nvPr>
        </p:nvSpPr>
        <p:spPr/>
        <p:txBody>
          <a:bodyPr/>
          <a:lstStyle/>
          <a:p>
            <a:pPr>
              <a:spcBef>
                <a:spcPct val="35000"/>
              </a:spcBef>
            </a:pPr>
            <a:r>
              <a:rPr lang="zh-CN" altLang="en-US" dirty="0"/>
              <a:t>启动软件项目：这是软件项目管理的第一个过程，目的是确定软件项目的目标、范围。通常，软件人员和用户是在系统需求工程阶段确定项目的目标和范围的；</a:t>
            </a:r>
          </a:p>
          <a:p>
            <a:pPr>
              <a:spcBef>
                <a:spcPct val="35000"/>
              </a:spcBef>
            </a:pPr>
            <a:r>
              <a:rPr lang="zh-CN" altLang="en-US" dirty="0"/>
              <a:t>制定项目计划：项目计划是建立项目行动指南的基准，包括对软件项目的估算、风险分析、进度安排、人员的选择与配备等；</a:t>
            </a:r>
          </a:p>
          <a:p>
            <a:pPr>
              <a:spcBef>
                <a:spcPct val="35000"/>
              </a:spcBef>
            </a:pPr>
            <a:r>
              <a:rPr lang="zh-CN" altLang="en-US" dirty="0"/>
              <a:t>项目计划的执行：根据定义的计划由具体的人员实施的各项活动；</a:t>
            </a:r>
          </a:p>
          <a:p>
            <a:pPr>
              <a:spcBef>
                <a:spcPct val="35000"/>
              </a:spcBef>
            </a:pPr>
            <a:r>
              <a:rPr lang="zh-CN" altLang="en-US" dirty="0"/>
              <a:t>项目的控制：在项目的执行过程中所必须的监督、跟踪和控制活动，保证按时保质地完成计划的任务；</a:t>
            </a:r>
          </a:p>
          <a:p>
            <a:pPr>
              <a:spcBef>
                <a:spcPct val="35000"/>
              </a:spcBef>
            </a:pPr>
            <a:r>
              <a:rPr lang="zh-CN" altLang="en-US" dirty="0"/>
              <a:t>项目结束：在项目执行完毕时进行的总结。</a:t>
            </a:r>
          </a:p>
        </p:txBody>
      </p:sp>
    </p:spTree>
    <p:extLst>
      <p:ext uri="{BB962C8B-B14F-4D97-AF65-F5344CB8AC3E}">
        <p14:creationId xmlns:p14="http://schemas.microsoft.com/office/powerpoint/2010/main" val="3380954517"/>
      </p:ext>
    </p:extLst>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smtClean="0"/>
              <a:t>软件项目度量</a:t>
            </a:r>
          </a:p>
        </p:txBody>
      </p:sp>
      <p:sp>
        <p:nvSpPr>
          <p:cNvPr id="24579" name="Rectangle 3"/>
          <p:cNvSpPr>
            <a:spLocks noGrp="1" noChangeArrowheads="1"/>
          </p:cNvSpPr>
          <p:nvPr>
            <p:ph type="body" idx="1"/>
          </p:nvPr>
        </p:nvSpPr>
        <p:spPr/>
        <p:txBody>
          <a:bodyPr/>
          <a:lstStyle/>
          <a:p>
            <a:r>
              <a:rPr lang="zh-CN" altLang="en-US" sz="2800" dirty="0"/>
              <a:t>所谓度量，是指根据已明确的规则把数字或符号指定给现实世界中实体的某一属性，以便阐述实体的某种状态。 </a:t>
            </a:r>
          </a:p>
          <a:p>
            <a:r>
              <a:rPr lang="zh-CN" altLang="en-US" sz="2800" dirty="0"/>
              <a:t>软件度量涉及的范围较广，其度量实体大致划分为三大类：</a:t>
            </a:r>
          </a:p>
          <a:p>
            <a:pPr lvl="1"/>
            <a:r>
              <a:rPr lang="zh-CN" altLang="en-US" sz="2400" dirty="0"/>
              <a:t>产品：是指在软件开发过程中产生的各种中间产品、发布的资料和文档等，如规格说明书、设计模型、代码、测试用例等。</a:t>
            </a:r>
          </a:p>
          <a:p>
            <a:pPr lvl="1"/>
            <a:r>
              <a:rPr lang="zh-CN" altLang="en-US" sz="2400" dirty="0"/>
              <a:t>过程：是与软件相关的一些活动，如编制规格说明书、详细设计、测试等活动。</a:t>
            </a:r>
          </a:p>
          <a:p>
            <a:pPr lvl="1"/>
            <a:r>
              <a:rPr lang="zh-CN" altLang="en-US" sz="2400" dirty="0"/>
              <a:t>资源：是指开发过程中使用的资源，包括人员、团队、软件和硬件、办公地点等。</a:t>
            </a:r>
          </a:p>
        </p:txBody>
      </p:sp>
    </p:spTree>
    <p:extLst>
      <p:ext uri="{BB962C8B-B14F-4D97-AF65-F5344CB8AC3E}">
        <p14:creationId xmlns:p14="http://schemas.microsoft.com/office/powerpoint/2010/main" val="1727340614"/>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5" dur="500"/>
                                        <p:tgtEl>
                                          <p:spTgt spid="245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8" dur="500"/>
                                        <p:tgtEl>
                                          <p:spTgt spid="2457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1"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smtClean="0"/>
              <a:t>软件度量的内容</a:t>
            </a:r>
          </a:p>
        </p:txBody>
      </p:sp>
      <p:sp>
        <p:nvSpPr>
          <p:cNvPr id="60419" name="Rectangle 3"/>
          <p:cNvSpPr>
            <a:spLocks noGrp="1" noChangeArrowheads="1"/>
          </p:cNvSpPr>
          <p:nvPr>
            <p:ph type="body" idx="1"/>
          </p:nvPr>
        </p:nvSpPr>
        <p:spPr/>
        <p:txBody>
          <a:bodyPr/>
          <a:lstStyle/>
          <a:p>
            <a:pPr>
              <a:spcBef>
                <a:spcPct val="30000"/>
              </a:spcBef>
            </a:pPr>
            <a:r>
              <a:rPr lang="zh-CN" altLang="en-US" sz="2800" dirty="0"/>
              <a:t>软件度量就是为了获取上述实体属性的值。这些实体的属性又划分为内部属性和外部属性。</a:t>
            </a:r>
          </a:p>
          <a:p>
            <a:pPr lvl="1">
              <a:spcBef>
                <a:spcPct val="30000"/>
              </a:spcBef>
            </a:pPr>
            <a:r>
              <a:rPr lang="zh-CN" altLang="en-US" sz="2400" dirty="0"/>
              <a:t>内部属性：是能够纯粹用实体自身来度量的属性。如产品中设计模块实体的内部属性有：规模、可复用性、耦合度、内聚度等。</a:t>
            </a:r>
          </a:p>
          <a:p>
            <a:pPr lvl="1">
              <a:spcBef>
                <a:spcPct val="30000"/>
              </a:spcBef>
            </a:pPr>
            <a:r>
              <a:rPr lang="zh-CN" altLang="en-US" sz="2400" dirty="0"/>
              <a:t>外部属性：是指由实体与其相关环境一起共同才能度量的属性。如产品中设计模块实体的外部属性有质量、复杂性、可维护性等。</a:t>
            </a:r>
          </a:p>
          <a:p>
            <a:pPr>
              <a:spcBef>
                <a:spcPct val="30000"/>
              </a:spcBef>
            </a:pPr>
            <a:r>
              <a:rPr lang="zh-CN" altLang="en-US" sz="2800" dirty="0"/>
              <a:t>实体属性的度量又可分为直接度量和间接度量：</a:t>
            </a:r>
          </a:p>
          <a:p>
            <a:pPr lvl="1">
              <a:spcBef>
                <a:spcPct val="30000"/>
              </a:spcBef>
            </a:pPr>
            <a:r>
              <a:rPr lang="zh-CN" altLang="en-US" sz="2400" dirty="0"/>
              <a:t>直接度量：指实体属性的度量不依赖于其他属性的度量。 </a:t>
            </a:r>
          </a:p>
          <a:p>
            <a:pPr lvl="1">
              <a:spcBef>
                <a:spcPct val="30000"/>
              </a:spcBef>
            </a:pPr>
            <a:r>
              <a:rPr lang="zh-CN" altLang="en-US" sz="2400" dirty="0"/>
              <a:t>间接度量：指实体属性的度量与一个或多个其他属性的度量标准有关。 </a:t>
            </a:r>
          </a:p>
        </p:txBody>
      </p:sp>
    </p:spTree>
    <p:extLst>
      <p:ext uri="{BB962C8B-B14F-4D97-AF65-F5344CB8AC3E}">
        <p14:creationId xmlns:p14="http://schemas.microsoft.com/office/powerpoint/2010/main" val="1712709438"/>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0" dur="500"/>
                                        <p:tgtEl>
                                          <p:spTgt spid="604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3" dur="500"/>
                                        <p:tgtEl>
                                          <p:spTgt spid="6041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8" dur="500"/>
                                        <p:tgtEl>
                                          <p:spTgt spid="6041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1" dur="500"/>
                                        <p:tgtEl>
                                          <p:spTgt spid="6041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4"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smtClean="0"/>
              <a:t>软件项目规模度量</a:t>
            </a:r>
          </a:p>
        </p:txBody>
      </p:sp>
      <p:sp>
        <p:nvSpPr>
          <p:cNvPr id="22532" name="Rectangle 3"/>
          <p:cNvSpPr>
            <a:spLocks noGrp="1" noChangeArrowheads="1"/>
          </p:cNvSpPr>
          <p:nvPr>
            <p:ph type="body" idx="1"/>
          </p:nvPr>
        </p:nvSpPr>
        <p:spPr/>
        <p:txBody>
          <a:bodyPr/>
          <a:lstStyle/>
          <a:p>
            <a:r>
              <a:rPr lang="zh-CN" altLang="en-US" sz="2800" dirty="0"/>
              <a:t>其主要目的是为软件项目估算建立基线，是估算软件项目工作量、编制成本预算、策划合理项目进度的基础。</a:t>
            </a:r>
          </a:p>
          <a:p>
            <a:r>
              <a:rPr lang="zh-CN" altLang="en-US" sz="2800" dirty="0"/>
              <a:t>其度量对象包括软件产品、软件开发过程和软件资源；</a:t>
            </a:r>
          </a:p>
          <a:p>
            <a:r>
              <a:rPr lang="zh-CN" altLang="en-US" sz="2800" dirty="0"/>
              <a:t>需要度量的属性包括：</a:t>
            </a:r>
          </a:p>
          <a:p>
            <a:pPr lvl="1"/>
            <a:r>
              <a:rPr lang="zh-CN" altLang="en-US" sz="2400" dirty="0"/>
              <a:t>项目投入的费用、投入的人力、持续的时间；</a:t>
            </a:r>
          </a:p>
          <a:p>
            <a:pPr lvl="1"/>
            <a:r>
              <a:rPr lang="zh-CN" altLang="en-US" sz="2400" dirty="0"/>
              <a:t>产生的代码行数、完成的功能点数；</a:t>
            </a:r>
          </a:p>
          <a:p>
            <a:pPr lvl="1"/>
            <a:r>
              <a:rPr lang="zh-CN" altLang="en-US" sz="2400" dirty="0"/>
              <a:t>发生的错误数；</a:t>
            </a:r>
          </a:p>
          <a:p>
            <a:pPr lvl="1"/>
            <a:r>
              <a:rPr lang="zh-CN" altLang="en-US" sz="2400" dirty="0"/>
              <a:t>软件的生产率、软件质量等。 </a:t>
            </a:r>
          </a:p>
        </p:txBody>
      </p:sp>
    </p:spTree>
    <p:extLst>
      <p:ext uri="{BB962C8B-B14F-4D97-AF65-F5344CB8AC3E}">
        <p14:creationId xmlns:p14="http://schemas.microsoft.com/office/powerpoint/2010/main" val="1578854653"/>
      </p:ext>
    </p:extLst>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mtClean="0"/>
              <a:t>主要内容</a:t>
            </a:r>
          </a:p>
        </p:txBody>
      </p:sp>
      <p:sp>
        <p:nvSpPr>
          <p:cNvPr id="6148" name="Rectangle 3"/>
          <p:cNvSpPr>
            <a:spLocks noGrp="1" noChangeArrowheads="1"/>
          </p:cNvSpPr>
          <p:nvPr>
            <p:ph type="body" idx="1"/>
          </p:nvPr>
        </p:nvSpPr>
        <p:spPr/>
        <p:txBody>
          <a:bodyPr/>
          <a:lstStyle/>
          <a:p>
            <a:r>
              <a:rPr lang="zh-CN" altLang="en-US" dirty="0" smtClean="0"/>
              <a:t>软件维护</a:t>
            </a:r>
          </a:p>
          <a:p>
            <a:r>
              <a:rPr lang="zh-CN" altLang="en-US" dirty="0" smtClean="0"/>
              <a:t>软件项目管理</a:t>
            </a:r>
          </a:p>
          <a:p>
            <a:endParaRPr lang="zh-CN" altLang="en-US" dirty="0" smtClean="0"/>
          </a:p>
          <a:p>
            <a:pPr>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832704691"/>
      </p:ext>
    </p:extLst>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代码行度量方法</a:t>
            </a:r>
          </a:p>
        </p:txBody>
      </p:sp>
      <p:sp>
        <p:nvSpPr>
          <p:cNvPr id="3" name="内容占位符 2"/>
          <p:cNvSpPr>
            <a:spLocks noGrp="1"/>
          </p:cNvSpPr>
          <p:nvPr>
            <p:ph idx="1"/>
          </p:nvPr>
        </p:nvSpPr>
        <p:spPr/>
        <p:txBody>
          <a:bodyPr/>
          <a:lstStyle/>
          <a:p>
            <a:r>
              <a:rPr lang="zh-CN" altLang="en-US" dirty="0"/>
              <a:t>代码行指所有的可执行的源代码行数，包括可交付的动作和控制语句、数据定义、数据类型声明等。 </a:t>
            </a:r>
          </a:p>
          <a:p>
            <a:endParaRPr lang="en-US" altLang="zh-CN" dirty="0" smtClean="0"/>
          </a:p>
          <a:p>
            <a:endParaRPr lang="en-US" altLang="zh-CN" dirty="0"/>
          </a:p>
          <a:p>
            <a:endParaRPr lang="en-US" altLang="zh-CN" dirty="0" smtClean="0"/>
          </a:p>
          <a:p>
            <a:endParaRPr lang="en-US" altLang="zh-CN" dirty="0"/>
          </a:p>
          <a:p>
            <a:pPr lvl="1"/>
            <a:r>
              <a:rPr lang="zh-CN" altLang="en-US" sz="2000" dirty="0"/>
              <a:t>生产率＝</a:t>
            </a:r>
            <a:r>
              <a:rPr lang="en-US" altLang="zh-CN" sz="2000" dirty="0"/>
              <a:t>KLOC</a:t>
            </a:r>
            <a:r>
              <a:rPr lang="zh-CN" altLang="en-US" sz="2000" dirty="0"/>
              <a:t>／工作量（人月数）</a:t>
            </a:r>
          </a:p>
          <a:p>
            <a:pPr lvl="1"/>
            <a:r>
              <a:rPr lang="zh-CN" altLang="en-US" sz="2000" dirty="0"/>
              <a:t>质量＝错误数／</a:t>
            </a:r>
            <a:r>
              <a:rPr lang="en-US" altLang="zh-CN" sz="2000" dirty="0"/>
              <a:t>KLOC</a:t>
            </a:r>
          </a:p>
          <a:p>
            <a:pPr lvl="1"/>
            <a:r>
              <a:rPr lang="zh-CN" altLang="en-US" sz="2000" dirty="0"/>
              <a:t>单位成本＝成本／ </a:t>
            </a:r>
            <a:r>
              <a:rPr lang="en-US" altLang="zh-CN" sz="2000" dirty="0"/>
              <a:t>KLOC</a:t>
            </a:r>
          </a:p>
          <a:p>
            <a:pPr lvl="1"/>
            <a:r>
              <a:rPr lang="zh-CN" altLang="en-US" sz="2000" dirty="0"/>
              <a:t>单位文档＝文档页数／</a:t>
            </a:r>
            <a:r>
              <a:rPr lang="en-US" altLang="zh-CN" sz="2000" dirty="0"/>
              <a:t>KLOC</a:t>
            </a:r>
            <a:endParaRPr lang="en-US" altLang="zh-CN" sz="2000" dirty="0">
              <a:solidFill>
                <a:srgbClr val="000000"/>
              </a:solidFill>
              <a:ea typeface="宋体" panose="02010600030101010101" pitchFamily="2" charset="-122"/>
              <a:cs typeface="Times New Roman" panose="02020603050405020304" pitchFamily="18" charset="0"/>
            </a:endParaRPr>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135560" y="2060848"/>
            <a:ext cx="7084166" cy="1713124"/>
          </a:xfrm>
          <a:prstGeom prst="rect">
            <a:avLst/>
          </a:prstGeom>
        </p:spPr>
      </p:pic>
    </p:spTree>
    <p:extLst>
      <p:ext uri="{BB962C8B-B14F-4D97-AF65-F5344CB8AC3E}">
        <p14:creationId xmlns:p14="http://schemas.microsoft.com/office/powerpoint/2010/main" val="4091383694"/>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smtClean="0"/>
              <a:t>功能点度量</a:t>
            </a:r>
          </a:p>
        </p:txBody>
      </p:sp>
      <p:sp>
        <p:nvSpPr>
          <p:cNvPr id="24580" name="Rectangle 3"/>
          <p:cNvSpPr>
            <a:spLocks noGrp="1" noChangeArrowheads="1"/>
          </p:cNvSpPr>
          <p:nvPr>
            <p:ph type="body" idx="1"/>
          </p:nvPr>
        </p:nvSpPr>
        <p:spPr>
          <a:xfrm>
            <a:off x="623392" y="980728"/>
            <a:ext cx="10801200" cy="5068888"/>
          </a:xfrm>
        </p:spPr>
        <p:txBody>
          <a:bodyPr>
            <a:normAutofit fontScale="85000" lnSpcReduction="10000"/>
          </a:bodyPr>
          <a:lstStyle/>
          <a:p>
            <a:pPr>
              <a:lnSpc>
                <a:spcPct val="110000"/>
              </a:lnSpc>
              <a:spcBef>
                <a:spcPct val="30000"/>
              </a:spcBef>
            </a:pPr>
            <a:r>
              <a:rPr lang="zh-CN" altLang="en-US" dirty="0"/>
              <a:t>功能点度量方法是由</a:t>
            </a:r>
            <a:r>
              <a:rPr lang="en-US" altLang="zh-CN" dirty="0"/>
              <a:t>IBM</a:t>
            </a:r>
            <a:r>
              <a:rPr lang="zh-CN" altLang="en-US" dirty="0"/>
              <a:t>公司的工程师（</a:t>
            </a:r>
            <a:r>
              <a:rPr lang="en-US" altLang="zh-CN" dirty="0"/>
              <a:t>Allan Albrecht</a:t>
            </a:r>
            <a:r>
              <a:rPr lang="zh-CN" altLang="en-US" dirty="0"/>
              <a:t>）于</a:t>
            </a:r>
            <a:r>
              <a:rPr lang="en-US" altLang="zh-CN" dirty="0"/>
              <a:t>20</a:t>
            </a:r>
            <a:r>
              <a:rPr lang="zh-CN" altLang="en-US" dirty="0"/>
              <a:t>世纪</a:t>
            </a:r>
            <a:r>
              <a:rPr lang="en-US" altLang="zh-CN" dirty="0"/>
              <a:t>70</a:t>
            </a:r>
            <a:r>
              <a:rPr lang="zh-CN" altLang="en-US" dirty="0"/>
              <a:t>年代提出的，是一种生产率度量法。 </a:t>
            </a:r>
          </a:p>
          <a:p>
            <a:pPr>
              <a:lnSpc>
                <a:spcPct val="110000"/>
              </a:lnSpc>
              <a:spcBef>
                <a:spcPct val="30000"/>
              </a:spcBef>
            </a:pPr>
            <a:r>
              <a:rPr lang="zh-CN" altLang="en-US" dirty="0"/>
              <a:t>该方法利用程序的“功能性”和“实用性”，及有关软件数据域的一些计数度量和软件复杂性估计的经验关系式，导出功能点。</a:t>
            </a:r>
          </a:p>
          <a:p>
            <a:pPr>
              <a:lnSpc>
                <a:spcPct val="110000"/>
              </a:lnSpc>
              <a:spcBef>
                <a:spcPct val="30000"/>
              </a:spcBef>
            </a:pPr>
            <a:r>
              <a:rPr lang="zh-CN" altLang="en-US" dirty="0"/>
              <a:t>功能点度量方法需要事先确定五个数据域特征计数：</a:t>
            </a:r>
          </a:p>
          <a:p>
            <a:pPr lvl="1">
              <a:lnSpc>
                <a:spcPct val="110000"/>
              </a:lnSpc>
              <a:spcBef>
                <a:spcPct val="30000"/>
              </a:spcBef>
            </a:pPr>
            <a:r>
              <a:rPr lang="zh-CN" altLang="en-US" sz="2000" dirty="0"/>
              <a:t>外部输入数：对每个用户的输入进行计数。</a:t>
            </a:r>
          </a:p>
          <a:p>
            <a:pPr lvl="1">
              <a:lnSpc>
                <a:spcPct val="110000"/>
              </a:lnSpc>
              <a:spcBef>
                <a:spcPct val="30000"/>
              </a:spcBef>
            </a:pPr>
            <a:r>
              <a:rPr lang="zh-CN" altLang="en-US" sz="2000" dirty="0"/>
              <a:t>外部输出数：对每个用户得到的输出进行计数。  </a:t>
            </a:r>
          </a:p>
          <a:p>
            <a:pPr lvl="1">
              <a:lnSpc>
                <a:spcPct val="110000"/>
              </a:lnSpc>
              <a:spcBef>
                <a:spcPct val="30000"/>
              </a:spcBef>
            </a:pPr>
            <a:r>
              <a:rPr lang="zh-CN" altLang="en-US" sz="2000" dirty="0"/>
              <a:t>外部查询数：一个查询被定义为一次联机输入。</a:t>
            </a:r>
          </a:p>
          <a:p>
            <a:pPr lvl="1">
              <a:lnSpc>
                <a:spcPct val="110000"/>
              </a:lnSpc>
              <a:spcBef>
                <a:spcPct val="30000"/>
              </a:spcBef>
            </a:pPr>
            <a:r>
              <a:rPr lang="zh-CN" altLang="en-US" sz="2000" dirty="0"/>
              <a:t>内部逻辑文件数：每一个逻辑主文件都应计数。  </a:t>
            </a:r>
          </a:p>
          <a:p>
            <a:pPr lvl="1">
              <a:lnSpc>
                <a:spcPct val="110000"/>
              </a:lnSpc>
              <a:spcBef>
                <a:spcPct val="30000"/>
              </a:spcBef>
            </a:pPr>
            <a:r>
              <a:rPr lang="zh-CN" altLang="en-US" sz="2000" dirty="0"/>
              <a:t>外部接口文件数：对所有将信息传送到另一个系统中的接口（如磁带、磁盘和可读写光盘上的数据文件）均应计数。 </a:t>
            </a:r>
          </a:p>
          <a:p>
            <a:pPr>
              <a:lnSpc>
                <a:spcPct val="110000"/>
              </a:lnSpc>
              <a:spcBef>
                <a:spcPct val="30000"/>
              </a:spcBef>
            </a:pPr>
            <a:r>
              <a:rPr lang="zh-CN" altLang="en-US" dirty="0"/>
              <a:t>计算调整后的功能点：</a:t>
            </a:r>
          </a:p>
          <a:p>
            <a:pPr lvl="1">
              <a:lnSpc>
                <a:spcPct val="110000"/>
              </a:lnSpc>
              <a:spcBef>
                <a:spcPct val="30000"/>
              </a:spcBef>
            </a:pPr>
            <a:r>
              <a:rPr lang="en-US" altLang="zh-CN" sz="2000" dirty="0"/>
              <a:t>FP</a:t>
            </a:r>
            <a:r>
              <a:rPr lang="zh-CN" altLang="en-US" sz="2000" dirty="0"/>
              <a:t>＝总计数</a:t>
            </a:r>
            <a:r>
              <a:rPr lang="en-US" altLang="zh-CN" sz="2000" dirty="0"/>
              <a:t>×</a:t>
            </a:r>
            <a:r>
              <a:rPr lang="zh-CN" altLang="en-US" sz="2000" dirty="0"/>
              <a:t>（</a:t>
            </a:r>
            <a:r>
              <a:rPr lang="en-US" altLang="zh-CN" sz="2000" dirty="0"/>
              <a:t>0.65</a:t>
            </a:r>
            <a:r>
              <a:rPr lang="zh-CN" altLang="en-US" sz="2000" dirty="0"/>
              <a:t>＋</a:t>
            </a:r>
            <a:r>
              <a:rPr lang="en-US" altLang="zh-CN" sz="2000" dirty="0"/>
              <a:t>0.01×sum</a:t>
            </a:r>
            <a:r>
              <a:rPr lang="zh-CN" altLang="en-US" sz="2000" dirty="0"/>
              <a:t>（</a:t>
            </a:r>
            <a:r>
              <a:rPr lang="en-US" altLang="zh-CN" sz="2000" dirty="0"/>
              <a:t>Fi</a:t>
            </a:r>
            <a:r>
              <a:rPr lang="zh-CN" altLang="en-US" sz="2000" dirty="0"/>
              <a:t>）），</a:t>
            </a:r>
            <a:r>
              <a:rPr lang="en-US" altLang="zh-CN" sz="2000" dirty="0"/>
              <a:t>Fi</a:t>
            </a:r>
            <a:r>
              <a:rPr lang="zh-CN" altLang="en-US" sz="2000" dirty="0"/>
              <a:t>为环境因素</a:t>
            </a:r>
          </a:p>
        </p:txBody>
      </p:sp>
    </p:spTree>
    <p:extLst>
      <p:ext uri="{BB962C8B-B14F-4D97-AF65-F5344CB8AC3E}">
        <p14:creationId xmlns:p14="http://schemas.microsoft.com/office/powerpoint/2010/main" val="3625255931"/>
      </p:ext>
    </p:extLst>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smtClean="0"/>
              <a:t>软件项目估算</a:t>
            </a:r>
          </a:p>
        </p:txBody>
      </p:sp>
      <p:sp>
        <p:nvSpPr>
          <p:cNvPr id="25604" name="Rectangle 3"/>
          <p:cNvSpPr>
            <a:spLocks noGrp="1" noChangeArrowheads="1"/>
          </p:cNvSpPr>
          <p:nvPr>
            <p:ph type="body" idx="1"/>
          </p:nvPr>
        </p:nvSpPr>
        <p:spPr>
          <a:xfrm>
            <a:off x="839415" y="1196975"/>
            <a:ext cx="10945215" cy="5068888"/>
          </a:xfrm>
        </p:spPr>
        <p:txBody>
          <a:bodyPr/>
          <a:lstStyle/>
          <a:p>
            <a:r>
              <a:rPr lang="zh-CN" altLang="en-US" dirty="0"/>
              <a:t>为了制定合理有效的项目计划，就必须事先进行项目估算，确定项目的范围、所需的资源、所能投入的成本以及项目开发所必需的时间。</a:t>
            </a:r>
          </a:p>
          <a:p>
            <a:pPr lvl="1"/>
            <a:r>
              <a:rPr lang="zh-CN" altLang="en-US" sz="2000" dirty="0"/>
              <a:t>明确项目范围：包括软件功能、性能、约束、接口和可靠性等 ；</a:t>
            </a:r>
          </a:p>
          <a:p>
            <a:pPr lvl="1"/>
            <a:r>
              <a:rPr lang="zh-CN" altLang="en-US" sz="2000" dirty="0"/>
              <a:t>估算项目资源：包括人力资源、开发环境及可复用的软件构件；</a:t>
            </a:r>
          </a:p>
          <a:p>
            <a:pPr lvl="1"/>
            <a:r>
              <a:rPr lang="zh-CN" altLang="en-US" sz="2000" dirty="0"/>
              <a:t>估算成本和工作量：根据软件项目的规模以及以往的经验建立估算项目基线以计算项目的成本和工作量；</a:t>
            </a:r>
          </a:p>
          <a:p>
            <a:pPr lvl="2"/>
            <a:r>
              <a:rPr lang="zh-CN" altLang="en-US" sz="1800" dirty="0"/>
              <a:t>基于分解技术的估算模型</a:t>
            </a:r>
          </a:p>
          <a:p>
            <a:pPr lvl="2"/>
            <a:r>
              <a:rPr lang="zh-CN" altLang="en-US" sz="1800" dirty="0"/>
              <a:t>基于经验的估算模型</a:t>
            </a:r>
          </a:p>
          <a:p>
            <a:pPr lvl="2"/>
            <a:r>
              <a:rPr lang="en-US" altLang="zh-CN" sz="1800" dirty="0"/>
              <a:t>COCOMO</a:t>
            </a:r>
            <a:r>
              <a:rPr lang="zh-CN" altLang="en-US" sz="1800" dirty="0"/>
              <a:t>模型等</a:t>
            </a:r>
          </a:p>
          <a:p>
            <a:pPr lvl="1"/>
            <a:r>
              <a:rPr lang="zh-CN" altLang="en-US" sz="2000" dirty="0"/>
              <a:t>确定项目的开发时间：根据上述三项内容及甘特图和</a:t>
            </a:r>
            <a:r>
              <a:rPr lang="en-US" altLang="zh-CN" sz="2000" dirty="0"/>
              <a:t>PERT</a:t>
            </a:r>
            <a:r>
              <a:rPr lang="zh-CN" altLang="en-US" sz="2000" dirty="0"/>
              <a:t>技术确定每项任务的关键路径，最终可得到最短、最合理和最长的项目开发时间，从而制定一个合理的项目开发计划。</a:t>
            </a:r>
          </a:p>
        </p:txBody>
      </p:sp>
    </p:spTree>
    <p:extLst>
      <p:ext uri="{BB962C8B-B14F-4D97-AF65-F5344CB8AC3E}">
        <p14:creationId xmlns:p14="http://schemas.microsoft.com/office/powerpoint/2010/main" val="787333250"/>
      </p:ext>
    </p:extLst>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smtClean="0"/>
              <a:t>软件项目的进度安排</a:t>
            </a:r>
          </a:p>
        </p:txBody>
      </p:sp>
      <p:sp>
        <p:nvSpPr>
          <p:cNvPr id="27651" name="Rectangle 3"/>
          <p:cNvSpPr>
            <a:spLocks noGrp="1" noChangeArrowheads="1"/>
          </p:cNvSpPr>
          <p:nvPr>
            <p:ph type="body" idx="1"/>
          </p:nvPr>
        </p:nvSpPr>
        <p:spPr/>
        <p:txBody>
          <a:bodyPr/>
          <a:lstStyle/>
          <a:p>
            <a:r>
              <a:rPr lang="zh-CN" altLang="en-US"/>
              <a:t>软件项目的进度计划和工作的实际进展情况，需要采用图示的方法描述，特别是表现各项任务之间进度的相互依赖关系。 </a:t>
            </a:r>
          </a:p>
          <a:p>
            <a:pPr lvl="1"/>
            <a:r>
              <a:rPr lang="zh-CN" altLang="en-US" sz="2000"/>
              <a:t>各任务的计划开始时间，完成时间；</a:t>
            </a:r>
          </a:p>
          <a:p>
            <a:pPr lvl="1"/>
            <a:r>
              <a:rPr lang="zh-CN" altLang="en-US" sz="2000"/>
              <a:t>各任务完成的标志（即○文档编写和△评审）；</a:t>
            </a:r>
          </a:p>
          <a:p>
            <a:pPr lvl="1"/>
            <a:r>
              <a:rPr lang="zh-CN" altLang="en-US" sz="2000"/>
              <a:t>各任务与参与工作的人数，各个任务与工作量之间的衔接情况；</a:t>
            </a:r>
          </a:p>
          <a:p>
            <a:pPr lvl="1"/>
            <a:r>
              <a:rPr lang="zh-CN" altLang="en-US" sz="2000"/>
              <a:t>完成各个任务所需的物理资源和数据资源。</a:t>
            </a:r>
          </a:p>
        </p:txBody>
      </p:sp>
      <p:pic>
        <p:nvPicPr>
          <p:cNvPr id="266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3178613"/>
            <a:ext cx="4534272" cy="2511631"/>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1670"/>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additive="base">
                                        <p:cTn id="19"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anim calcmode="lin" valueType="num">
                                      <p:cBhvr additive="base">
                                        <p:cTn id="23"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smtClean="0"/>
              <a:t>任务完成时间的估计 </a:t>
            </a:r>
          </a:p>
        </p:txBody>
      </p:sp>
      <p:sp>
        <p:nvSpPr>
          <p:cNvPr id="70659" name="Rectangle 3"/>
          <p:cNvSpPr>
            <a:spLocks noGrp="1" noChangeArrowheads="1"/>
          </p:cNvSpPr>
          <p:nvPr>
            <p:ph type="body" idx="1"/>
          </p:nvPr>
        </p:nvSpPr>
        <p:spPr/>
        <p:txBody>
          <a:bodyPr/>
          <a:lstStyle/>
          <a:p>
            <a:r>
              <a:rPr lang="zh-CN" altLang="en-US"/>
              <a:t>乐观时间</a:t>
            </a:r>
            <a:r>
              <a:rPr lang="en-US" altLang="zh-CN"/>
              <a:t>ai</a:t>
            </a:r>
            <a:r>
              <a:rPr lang="zh-CN" altLang="en-US"/>
              <a:t>：顺利的情况下，完成第</a:t>
            </a:r>
            <a:r>
              <a:rPr lang="en-US" altLang="zh-CN"/>
              <a:t>i</a:t>
            </a:r>
            <a:r>
              <a:rPr lang="zh-CN" altLang="en-US"/>
              <a:t>项任务的时间。</a:t>
            </a:r>
          </a:p>
          <a:p>
            <a:r>
              <a:rPr lang="zh-CN" altLang="en-US"/>
              <a:t>最可能时间</a:t>
            </a:r>
            <a:r>
              <a:rPr lang="en-US" altLang="zh-CN"/>
              <a:t>mi</a:t>
            </a:r>
            <a:r>
              <a:rPr lang="zh-CN" altLang="en-US"/>
              <a:t>：正常情况下完成第</a:t>
            </a:r>
            <a:r>
              <a:rPr lang="en-US" altLang="zh-CN"/>
              <a:t>i</a:t>
            </a:r>
            <a:r>
              <a:rPr lang="zh-CN" altLang="en-US"/>
              <a:t>项任务的时间。</a:t>
            </a:r>
          </a:p>
          <a:p>
            <a:r>
              <a:rPr lang="zh-CN" altLang="en-US"/>
              <a:t>悲观时间</a:t>
            </a:r>
            <a:r>
              <a:rPr lang="en-US" altLang="zh-CN"/>
              <a:t>bi</a:t>
            </a:r>
            <a:r>
              <a:rPr lang="zh-CN" altLang="en-US"/>
              <a:t>：最不利的情况下完成第</a:t>
            </a:r>
            <a:r>
              <a:rPr lang="en-US" altLang="zh-CN"/>
              <a:t>i</a:t>
            </a:r>
            <a:r>
              <a:rPr lang="zh-CN" altLang="en-US"/>
              <a:t>项任务的时间。</a:t>
            </a:r>
          </a:p>
          <a:p>
            <a:r>
              <a:rPr lang="zh-CN" altLang="en-US"/>
              <a:t>由此可算出第</a:t>
            </a:r>
            <a:r>
              <a:rPr lang="en-US" altLang="zh-CN"/>
              <a:t>i</a:t>
            </a:r>
            <a:r>
              <a:rPr lang="zh-CN" altLang="en-US"/>
              <a:t>个任务期望完成时间 </a:t>
            </a:r>
          </a:p>
          <a:p>
            <a:pPr lvl="1"/>
            <a:r>
              <a:rPr lang="en-US" altLang="zh-CN" sz="2000"/>
              <a:t>Ti = (ai+4mi+bi)/6</a:t>
            </a:r>
          </a:p>
          <a:p>
            <a:pPr lvl="1"/>
            <a:endParaRPr lang="en-US" altLang="zh-CN" sz="2000"/>
          </a:p>
        </p:txBody>
      </p:sp>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840" y="3284984"/>
            <a:ext cx="6600056" cy="267899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221457"/>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2" dur="500"/>
                                        <p:tgtEl>
                                          <p:spTgt spid="70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7" dur="500"/>
                                        <p:tgtEl>
                                          <p:spTgt spid="70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22" dur="500"/>
                                        <p:tgtEl>
                                          <p:spTgt spid="7065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0659">
                                            <p:txEl>
                                              <p:pRg st="4" end="4"/>
                                            </p:txEl>
                                          </p:spTgt>
                                        </p:tgtEl>
                                        <p:attrNameLst>
                                          <p:attrName>style.visibility</p:attrName>
                                        </p:attrNameLst>
                                      </p:cBhvr>
                                      <p:to>
                                        <p:strVal val="visible"/>
                                      </p:to>
                                    </p:set>
                                    <p:animEffect transition="in" filter="blinds(horizontal)">
                                      <p:cBhvr>
                                        <p:cTn id="25" dur="500"/>
                                        <p:tgtEl>
                                          <p:spTgt spid="70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smtClean="0"/>
              <a:t>软件项目的组织结构</a:t>
            </a:r>
          </a:p>
        </p:txBody>
      </p:sp>
      <p:sp>
        <p:nvSpPr>
          <p:cNvPr id="28676" name="Rectangle 3"/>
          <p:cNvSpPr>
            <a:spLocks noGrp="1" noChangeArrowheads="1"/>
          </p:cNvSpPr>
          <p:nvPr>
            <p:ph type="body" idx="1"/>
          </p:nvPr>
        </p:nvSpPr>
        <p:spPr/>
        <p:txBody>
          <a:bodyPr/>
          <a:lstStyle/>
          <a:p>
            <a:r>
              <a:rPr lang="zh-CN" altLang="en-US" sz="2800"/>
              <a:t>一个大型的软件项目参与人员通常组织成多个开发小组，每个小组有合适数量的参与人员，为了发现开发小组最大的工作效率，必须对项目小组成员进行有效地组织；其原则如下：</a:t>
            </a:r>
          </a:p>
          <a:p>
            <a:pPr lvl="1"/>
            <a:r>
              <a:rPr lang="zh-CN" altLang="en-US" sz="2400"/>
              <a:t>尽早落实责任：软件项目要尽早指定专人负责，使他有权有责。</a:t>
            </a:r>
          </a:p>
          <a:p>
            <a:pPr lvl="1"/>
            <a:r>
              <a:rPr lang="zh-CN" altLang="en-US" sz="2400"/>
              <a:t>减少接口：一个小组的生产率是和完成任务中存在的沟通途径数目成反比的。 </a:t>
            </a:r>
          </a:p>
          <a:p>
            <a:pPr lvl="1"/>
            <a:r>
              <a:rPr lang="zh-CN" altLang="en-US" sz="2400"/>
              <a:t>责权均衡：软件经理人员所负的责任应与授予给他的权力对等，不要出现有责无权或者有权无责的不对等情况。</a:t>
            </a:r>
          </a:p>
        </p:txBody>
      </p:sp>
    </p:spTree>
    <p:extLst>
      <p:ext uri="{BB962C8B-B14F-4D97-AF65-F5344CB8AC3E}">
        <p14:creationId xmlns:p14="http://schemas.microsoft.com/office/powerpoint/2010/main" val="1858716853"/>
      </p:ext>
    </p:extLst>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smtClean="0"/>
              <a:t>组织结构的模式</a:t>
            </a:r>
          </a:p>
        </p:txBody>
      </p:sp>
      <p:sp>
        <p:nvSpPr>
          <p:cNvPr id="29700" name="Rectangle 3"/>
          <p:cNvSpPr>
            <a:spLocks noGrp="1" noChangeArrowheads="1"/>
          </p:cNvSpPr>
          <p:nvPr>
            <p:ph type="body" idx="1"/>
          </p:nvPr>
        </p:nvSpPr>
        <p:spPr>
          <a:xfrm>
            <a:off x="796911" y="768763"/>
            <a:ext cx="10945215" cy="5187950"/>
          </a:xfrm>
        </p:spPr>
        <p:txBody>
          <a:bodyPr/>
          <a:lstStyle/>
          <a:p>
            <a:r>
              <a:rPr lang="zh-CN" altLang="en-US" sz="2000" dirty="0"/>
              <a:t>按课题划分的模式：把软件人员按课题组成小组</a:t>
            </a:r>
            <a:r>
              <a:rPr lang="zh-CN" altLang="en-US" sz="2000" dirty="0" smtClean="0"/>
              <a:t>，成员</a:t>
            </a:r>
            <a:r>
              <a:rPr lang="zh-CN" altLang="en-US" sz="2000" dirty="0"/>
              <a:t>自始至终参加所承担课题的各项任务。</a:t>
            </a:r>
          </a:p>
          <a:p>
            <a:r>
              <a:rPr lang="zh-CN" altLang="en-US" sz="2000" dirty="0"/>
              <a:t>按职能划分的模式：把参加开发项目的软件人员按任务的工作阶段划分成若干专业小组。待开发的软件产品在每个专业小组完成阶段加工以后，沿工序流水线向下传递。 </a:t>
            </a:r>
          </a:p>
          <a:p>
            <a:r>
              <a:rPr lang="zh-CN" altLang="en-US" sz="2000" dirty="0"/>
              <a:t>矩阵模式：一方面，按工作性质，成立一些专门组，如开发组、业务组、测试组等；另一方面，每一个项目又有它的经理人员负责管理。每个软件人员属于某一个专门组，又参加某一项目的工作。 </a:t>
            </a:r>
          </a:p>
        </p:txBody>
      </p:sp>
      <p:sp>
        <p:nvSpPr>
          <p:cNvPr id="29701" name="Rectangle 5"/>
          <p:cNvSpPr>
            <a:spLocks noChangeArrowheads="1"/>
          </p:cNvSpPr>
          <p:nvPr/>
        </p:nvSpPr>
        <p:spPr bwMode="auto">
          <a:xfrm>
            <a:off x="1524001" y="25361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pSp>
        <p:nvGrpSpPr>
          <p:cNvPr id="29702" name="Group 6"/>
          <p:cNvGrpSpPr>
            <a:grpSpLocks/>
          </p:cNvGrpSpPr>
          <p:nvPr/>
        </p:nvGrpSpPr>
        <p:grpSpPr bwMode="auto">
          <a:xfrm>
            <a:off x="3870906" y="3027125"/>
            <a:ext cx="5061994" cy="3143375"/>
            <a:chOff x="2157" y="7887"/>
            <a:chExt cx="7323" cy="4389"/>
          </a:xfrm>
        </p:grpSpPr>
        <p:sp>
          <p:nvSpPr>
            <p:cNvPr id="28679" name="Rectangle 7"/>
            <p:cNvSpPr>
              <a:spLocks noChangeArrowheads="1"/>
            </p:cNvSpPr>
            <p:nvPr/>
          </p:nvSpPr>
          <p:spPr bwMode="auto">
            <a:xfrm>
              <a:off x="5941" y="7887"/>
              <a:ext cx="96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05" name="Text Box 8"/>
            <p:cNvSpPr txBox="1">
              <a:spLocks noChangeArrowheads="1"/>
            </p:cNvSpPr>
            <p:nvPr/>
          </p:nvSpPr>
          <p:spPr bwMode="auto">
            <a:xfrm>
              <a:off x="6000" y="7893"/>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zh-CN"/>
            </a:p>
          </p:txBody>
        </p:sp>
        <p:sp>
          <p:nvSpPr>
            <p:cNvPr id="29706" name="Text Box 9"/>
            <p:cNvSpPr txBox="1">
              <a:spLocks noChangeArrowheads="1"/>
            </p:cNvSpPr>
            <p:nvPr/>
          </p:nvSpPr>
          <p:spPr bwMode="auto">
            <a:xfrm>
              <a:off x="606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zh-CN"/>
            </a:p>
          </p:txBody>
        </p:sp>
        <p:sp>
          <p:nvSpPr>
            <p:cNvPr id="29707" name="Text Box 10"/>
            <p:cNvSpPr txBox="1">
              <a:spLocks noChangeArrowheads="1"/>
            </p:cNvSpPr>
            <p:nvPr/>
          </p:nvSpPr>
          <p:spPr bwMode="auto">
            <a:xfrm>
              <a:off x="732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1000">
                  <a:latin typeface="Times New Roman" panose="02020603050405020304" pitchFamily="18" charset="0"/>
                  <a:ea typeface="宋体" panose="02010600030101010101" pitchFamily="2" charset="-122"/>
                </a:rPr>
                <a:t>试</a:t>
              </a:r>
              <a:endParaRPr lang="zh-CN" altLang="en-US"/>
            </a:p>
          </p:txBody>
        </p:sp>
        <p:sp>
          <p:nvSpPr>
            <p:cNvPr id="28683" name="Rectangle 11"/>
            <p:cNvSpPr>
              <a:spLocks noChangeArrowheads="1"/>
            </p:cNvSpPr>
            <p:nvPr/>
          </p:nvSpPr>
          <p:spPr bwMode="auto">
            <a:xfrm>
              <a:off x="7261" y="8557"/>
              <a:ext cx="720" cy="35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8684" name="Rectangle 12"/>
            <p:cNvSpPr>
              <a:spLocks noChangeArrowheads="1"/>
            </p:cNvSpPr>
            <p:nvPr/>
          </p:nvSpPr>
          <p:spPr bwMode="auto">
            <a:xfrm>
              <a:off x="3539" y="8557"/>
              <a:ext cx="660" cy="35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8685" name="Rectangle 13"/>
            <p:cNvSpPr>
              <a:spLocks noChangeArrowheads="1"/>
            </p:cNvSpPr>
            <p:nvPr/>
          </p:nvSpPr>
          <p:spPr bwMode="auto">
            <a:xfrm>
              <a:off x="2339" y="9095"/>
              <a:ext cx="780" cy="6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11" name="Text Box 14"/>
            <p:cNvSpPr txBox="1">
              <a:spLocks noChangeArrowheads="1"/>
            </p:cNvSpPr>
            <p:nvPr/>
          </p:nvSpPr>
          <p:spPr bwMode="auto">
            <a:xfrm>
              <a:off x="2340" y="9114"/>
              <a:ext cx="840"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en-US" altLang="zh-CN" sz="900">
                  <a:latin typeface="Times New Roman" panose="02020603050405020304" pitchFamily="18" charset="0"/>
                  <a:ea typeface="宋体" panose="02010600030101010101" pitchFamily="2" charset="-122"/>
                </a:rPr>
                <a:t> </a:t>
              </a:r>
              <a:r>
                <a:rPr lang="zh-CN" altLang="en-US" sz="900">
                  <a:latin typeface="Times New Roman" panose="02020603050405020304" pitchFamily="18" charset="0"/>
                  <a:ea typeface="宋体" panose="02010600030101010101" pitchFamily="2" charset="-122"/>
                </a:rPr>
                <a:t>产品</a:t>
              </a:r>
            </a:p>
            <a:p>
              <a:pPr algn="just"/>
              <a:r>
                <a:rPr lang="zh-CN" altLang="en-US" sz="900">
                  <a:latin typeface="Times New Roman" panose="02020603050405020304" pitchFamily="18" charset="0"/>
                  <a:ea typeface="宋体" panose="02010600030101010101" pitchFamily="2" charset="-122"/>
                </a:rPr>
                <a:t>经理</a:t>
              </a:r>
              <a:r>
                <a:rPr lang="en-US" altLang="zh-CN" sz="900">
                  <a:latin typeface="Times New Roman" panose="02020603050405020304" pitchFamily="18" charset="0"/>
                  <a:ea typeface="宋体" panose="02010600030101010101" pitchFamily="2" charset="-122"/>
                </a:rPr>
                <a:t>1</a:t>
              </a:r>
              <a:endParaRPr lang="en-US" altLang="zh-CN"/>
            </a:p>
          </p:txBody>
        </p:sp>
        <p:sp>
          <p:nvSpPr>
            <p:cNvPr id="28687" name="Rectangle 15"/>
            <p:cNvSpPr>
              <a:spLocks noChangeArrowheads="1"/>
            </p:cNvSpPr>
            <p:nvPr/>
          </p:nvSpPr>
          <p:spPr bwMode="auto">
            <a:xfrm>
              <a:off x="3359" y="9635"/>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13" name="Text Box 16"/>
            <p:cNvSpPr txBox="1">
              <a:spLocks noChangeArrowheads="1"/>
            </p:cNvSpPr>
            <p:nvPr/>
          </p:nvSpPr>
          <p:spPr bwMode="auto">
            <a:xfrm>
              <a:off x="336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1</a:t>
              </a:r>
              <a:endParaRPr lang="en-US" altLang="zh-CN"/>
            </a:p>
          </p:txBody>
        </p:sp>
        <p:sp>
          <p:nvSpPr>
            <p:cNvPr id="29714" name="Text Box 17"/>
            <p:cNvSpPr txBox="1">
              <a:spLocks noChangeArrowheads="1"/>
            </p:cNvSpPr>
            <p:nvPr/>
          </p:nvSpPr>
          <p:spPr bwMode="auto">
            <a:xfrm>
              <a:off x="354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开发</a:t>
              </a:r>
              <a:endParaRPr lang="zh-CN" altLang="en-US"/>
            </a:p>
          </p:txBody>
        </p:sp>
        <p:sp>
          <p:nvSpPr>
            <p:cNvPr id="29715" name="Line 18"/>
            <p:cNvSpPr>
              <a:spLocks noChangeShapeType="1"/>
            </p:cNvSpPr>
            <p:nvPr/>
          </p:nvSpPr>
          <p:spPr bwMode="auto">
            <a:xfrm>
              <a:off x="4440" y="8736"/>
              <a:ext cx="0" cy="3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19"/>
            <p:cNvSpPr>
              <a:spLocks noChangeShapeType="1"/>
            </p:cNvSpPr>
            <p:nvPr/>
          </p:nvSpPr>
          <p:spPr bwMode="auto">
            <a:xfrm flipH="1">
              <a:off x="4200" y="8736"/>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20"/>
            <p:cNvSpPr>
              <a:spLocks noChangeShapeType="1"/>
            </p:cNvSpPr>
            <p:nvPr/>
          </p:nvSpPr>
          <p:spPr bwMode="auto">
            <a:xfrm flipH="1">
              <a:off x="4260" y="98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21"/>
            <p:cNvSpPr>
              <a:spLocks noChangeShapeType="1"/>
            </p:cNvSpPr>
            <p:nvPr/>
          </p:nvSpPr>
          <p:spPr bwMode="auto">
            <a:xfrm>
              <a:off x="3120" y="9396"/>
              <a:ext cx="576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Rectangle 22"/>
            <p:cNvSpPr>
              <a:spLocks noChangeArrowheads="1"/>
            </p:cNvSpPr>
            <p:nvPr/>
          </p:nvSpPr>
          <p:spPr bwMode="auto">
            <a:xfrm>
              <a:off x="4799" y="8557"/>
              <a:ext cx="662" cy="35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8695" name="Rectangle 23"/>
            <p:cNvSpPr>
              <a:spLocks noChangeArrowheads="1"/>
            </p:cNvSpPr>
            <p:nvPr/>
          </p:nvSpPr>
          <p:spPr bwMode="auto">
            <a:xfrm>
              <a:off x="4619" y="9635"/>
              <a:ext cx="902"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8696" name="Rectangle 24"/>
            <p:cNvSpPr>
              <a:spLocks noChangeArrowheads="1"/>
            </p:cNvSpPr>
            <p:nvPr/>
          </p:nvSpPr>
          <p:spPr bwMode="auto">
            <a:xfrm>
              <a:off x="5881" y="9635"/>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8697" name="Rectangle 25"/>
            <p:cNvSpPr>
              <a:spLocks noChangeArrowheads="1"/>
            </p:cNvSpPr>
            <p:nvPr/>
          </p:nvSpPr>
          <p:spPr bwMode="auto">
            <a:xfrm>
              <a:off x="7141" y="9635"/>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23" name="Line 26"/>
            <p:cNvSpPr>
              <a:spLocks noChangeShapeType="1"/>
            </p:cNvSpPr>
            <p:nvPr/>
          </p:nvSpPr>
          <p:spPr bwMode="auto">
            <a:xfrm flipH="1">
              <a:off x="5520" y="98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4" name="Text Box 27"/>
            <p:cNvSpPr txBox="1">
              <a:spLocks noChangeArrowheads="1"/>
            </p:cNvSpPr>
            <p:nvPr/>
          </p:nvSpPr>
          <p:spPr bwMode="auto">
            <a:xfrm>
              <a:off x="462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1</a:t>
              </a:r>
              <a:endParaRPr lang="en-US" altLang="zh-CN"/>
            </a:p>
          </p:txBody>
        </p:sp>
        <p:sp>
          <p:nvSpPr>
            <p:cNvPr id="29725" name="Line 28"/>
            <p:cNvSpPr>
              <a:spLocks noChangeShapeType="1"/>
            </p:cNvSpPr>
            <p:nvPr/>
          </p:nvSpPr>
          <p:spPr bwMode="auto">
            <a:xfrm>
              <a:off x="5700" y="8736"/>
              <a:ext cx="0" cy="3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6" name="Line 29"/>
            <p:cNvSpPr>
              <a:spLocks noChangeShapeType="1"/>
            </p:cNvSpPr>
            <p:nvPr/>
          </p:nvSpPr>
          <p:spPr bwMode="auto">
            <a:xfrm flipH="1">
              <a:off x="5460" y="8736"/>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7" name="Text Box 30"/>
            <p:cNvSpPr txBox="1">
              <a:spLocks noChangeArrowheads="1"/>
            </p:cNvSpPr>
            <p:nvPr/>
          </p:nvSpPr>
          <p:spPr bwMode="auto">
            <a:xfrm>
              <a:off x="480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业务</a:t>
              </a:r>
              <a:endParaRPr lang="zh-CN" altLang="en-US"/>
            </a:p>
          </p:txBody>
        </p:sp>
        <p:sp>
          <p:nvSpPr>
            <p:cNvPr id="29728" name="Text Box 31"/>
            <p:cNvSpPr txBox="1">
              <a:spLocks noChangeArrowheads="1"/>
            </p:cNvSpPr>
            <p:nvPr/>
          </p:nvSpPr>
          <p:spPr bwMode="auto">
            <a:xfrm>
              <a:off x="588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1</a:t>
              </a:r>
              <a:endParaRPr lang="en-US" altLang="zh-CN"/>
            </a:p>
          </p:txBody>
        </p:sp>
        <p:sp>
          <p:nvSpPr>
            <p:cNvPr id="29729" name="Line 32"/>
            <p:cNvSpPr>
              <a:spLocks noChangeShapeType="1"/>
            </p:cNvSpPr>
            <p:nvPr/>
          </p:nvSpPr>
          <p:spPr bwMode="auto">
            <a:xfrm flipH="1">
              <a:off x="6780" y="98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0" name="Line 33"/>
            <p:cNvSpPr>
              <a:spLocks noChangeShapeType="1"/>
            </p:cNvSpPr>
            <p:nvPr/>
          </p:nvSpPr>
          <p:spPr bwMode="auto">
            <a:xfrm>
              <a:off x="6960" y="8736"/>
              <a:ext cx="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Rectangle 34"/>
            <p:cNvSpPr>
              <a:spLocks noChangeArrowheads="1"/>
            </p:cNvSpPr>
            <p:nvPr/>
          </p:nvSpPr>
          <p:spPr bwMode="auto">
            <a:xfrm>
              <a:off x="6061" y="8557"/>
              <a:ext cx="660" cy="35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32" name="Line 35"/>
            <p:cNvSpPr>
              <a:spLocks noChangeShapeType="1"/>
            </p:cNvSpPr>
            <p:nvPr/>
          </p:nvSpPr>
          <p:spPr bwMode="auto">
            <a:xfrm flipH="1">
              <a:off x="6720" y="8736"/>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3" name="Text Box 36"/>
            <p:cNvSpPr txBox="1">
              <a:spLocks noChangeArrowheads="1"/>
            </p:cNvSpPr>
            <p:nvPr/>
          </p:nvSpPr>
          <p:spPr bwMode="auto">
            <a:xfrm>
              <a:off x="714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1</a:t>
              </a:r>
              <a:endParaRPr lang="en-US" altLang="zh-CN"/>
            </a:p>
          </p:txBody>
        </p:sp>
        <p:sp>
          <p:nvSpPr>
            <p:cNvPr id="29734" name="Line 37"/>
            <p:cNvSpPr>
              <a:spLocks noChangeShapeType="1"/>
            </p:cNvSpPr>
            <p:nvPr/>
          </p:nvSpPr>
          <p:spPr bwMode="auto">
            <a:xfrm flipH="1">
              <a:off x="8040" y="98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Line 38"/>
            <p:cNvSpPr>
              <a:spLocks noChangeShapeType="1"/>
            </p:cNvSpPr>
            <p:nvPr/>
          </p:nvSpPr>
          <p:spPr bwMode="auto">
            <a:xfrm>
              <a:off x="8220" y="8736"/>
              <a:ext cx="0" cy="3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1" name="Rectangle 39"/>
            <p:cNvSpPr>
              <a:spLocks noChangeArrowheads="1"/>
            </p:cNvSpPr>
            <p:nvPr/>
          </p:nvSpPr>
          <p:spPr bwMode="auto">
            <a:xfrm>
              <a:off x="8400" y="9635"/>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37" name="Line 40"/>
            <p:cNvSpPr>
              <a:spLocks noChangeShapeType="1"/>
            </p:cNvSpPr>
            <p:nvPr/>
          </p:nvSpPr>
          <p:spPr bwMode="auto">
            <a:xfrm flipH="1">
              <a:off x="7980" y="8736"/>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8" name="Text Box 41"/>
            <p:cNvSpPr txBox="1">
              <a:spLocks noChangeArrowheads="1"/>
            </p:cNvSpPr>
            <p:nvPr/>
          </p:nvSpPr>
          <p:spPr bwMode="auto">
            <a:xfrm>
              <a:off x="8400" y="963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1</a:t>
              </a:r>
              <a:endParaRPr lang="en-US" altLang="zh-CN"/>
            </a:p>
          </p:txBody>
        </p:sp>
        <p:sp>
          <p:nvSpPr>
            <p:cNvPr id="29739" name="Line 42"/>
            <p:cNvSpPr>
              <a:spLocks noChangeShapeType="1"/>
            </p:cNvSpPr>
            <p:nvPr/>
          </p:nvSpPr>
          <p:spPr bwMode="auto">
            <a:xfrm flipH="1">
              <a:off x="9300" y="98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5" name="Rectangle 43"/>
            <p:cNvSpPr>
              <a:spLocks noChangeArrowheads="1"/>
            </p:cNvSpPr>
            <p:nvPr/>
          </p:nvSpPr>
          <p:spPr bwMode="auto">
            <a:xfrm>
              <a:off x="8520" y="8557"/>
              <a:ext cx="720" cy="358"/>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41" name="Line 44"/>
            <p:cNvSpPr>
              <a:spLocks noChangeShapeType="1"/>
            </p:cNvSpPr>
            <p:nvPr/>
          </p:nvSpPr>
          <p:spPr bwMode="auto">
            <a:xfrm flipH="1">
              <a:off x="9240" y="8736"/>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2" name="Line 45"/>
            <p:cNvSpPr>
              <a:spLocks noChangeShapeType="1"/>
            </p:cNvSpPr>
            <p:nvPr/>
          </p:nvSpPr>
          <p:spPr bwMode="auto">
            <a:xfrm>
              <a:off x="9480" y="8736"/>
              <a:ext cx="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3" name="Text Box 46"/>
            <p:cNvSpPr txBox="1">
              <a:spLocks noChangeArrowheads="1"/>
            </p:cNvSpPr>
            <p:nvPr/>
          </p:nvSpPr>
          <p:spPr bwMode="auto">
            <a:xfrm>
              <a:off x="8580" y="8556"/>
              <a:ext cx="6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维护</a:t>
              </a:r>
              <a:endParaRPr lang="zh-CN" altLang="en-US"/>
            </a:p>
          </p:txBody>
        </p:sp>
        <p:sp>
          <p:nvSpPr>
            <p:cNvPr id="29744" name="Line 47"/>
            <p:cNvSpPr>
              <a:spLocks noChangeShapeType="1"/>
            </p:cNvSpPr>
            <p:nvPr/>
          </p:nvSpPr>
          <p:spPr bwMode="auto">
            <a:xfrm>
              <a:off x="8880" y="939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5" name="Line 48"/>
            <p:cNvSpPr>
              <a:spLocks noChangeShapeType="1"/>
            </p:cNvSpPr>
            <p:nvPr/>
          </p:nvSpPr>
          <p:spPr bwMode="auto">
            <a:xfrm>
              <a:off x="7620" y="939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6" name="Line 49"/>
            <p:cNvSpPr>
              <a:spLocks noChangeShapeType="1"/>
            </p:cNvSpPr>
            <p:nvPr/>
          </p:nvSpPr>
          <p:spPr bwMode="auto">
            <a:xfrm>
              <a:off x="6360" y="939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7" name="Line 50"/>
            <p:cNvSpPr>
              <a:spLocks noChangeShapeType="1"/>
            </p:cNvSpPr>
            <p:nvPr/>
          </p:nvSpPr>
          <p:spPr bwMode="auto">
            <a:xfrm>
              <a:off x="5100" y="939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8" name="Line 51"/>
            <p:cNvSpPr>
              <a:spLocks noChangeShapeType="1"/>
            </p:cNvSpPr>
            <p:nvPr/>
          </p:nvSpPr>
          <p:spPr bwMode="auto">
            <a:xfrm>
              <a:off x="3840" y="939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9" name="Line 52"/>
            <p:cNvSpPr>
              <a:spLocks noChangeShapeType="1"/>
            </p:cNvSpPr>
            <p:nvPr/>
          </p:nvSpPr>
          <p:spPr bwMode="auto">
            <a:xfrm>
              <a:off x="6420" y="8256"/>
              <a:ext cx="0" cy="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0" name="Line 53"/>
            <p:cNvSpPr>
              <a:spLocks noChangeShapeType="1"/>
            </p:cNvSpPr>
            <p:nvPr/>
          </p:nvSpPr>
          <p:spPr bwMode="auto">
            <a:xfrm>
              <a:off x="3900" y="8376"/>
              <a:ext cx="4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1" name="Line 54"/>
            <p:cNvSpPr>
              <a:spLocks noChangeShapeType="1"/>
            </p:cNvSpPr>
            <p:nvPr/>
          </p:nvSpPr>
          <p:spPr bwMode="auto">
            <a:xfrm>
              <a:off x="3900" y="8388"/>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2" name="Line 55"/>
            <p:cNvSpPr>
              <a:spLocks noChangeShapeType="1"/>
            </p:cNvSpPr>
            <p:nvPr/>
          </p:nvSpPr>
          <p:spPr bwMode="auto">
            <a:xfrm>
              <a:off x="5100" y="8376"/>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3" name="Line 56"/>
            <p:cNvSpPr>
              <a:spLocks noChangeShapeType="1"/>
            </p:cNvSpPr>
            <p:nvPr/>
          </p:nvSpPr>
          <p:spPr bwMode="auto">
            <a:xfrm>
              <a:off x="7620" y="8376"/>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4" name="Line 57"/>
            <p:cNvSpPr>
              <a:spLocks noChangeShapeType="1"/>
            </p:cNvSpPr>
            <p:nvPr/>
          </p:nvSpPr>
          <p:spPr bwMode="auto">
            <a:xfrm>
              <a:off x="8880" y="8376"/>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5" name="Line 58"/>
            <p:cNvSpPr>
              <a:spLocks noChangeShapeType="1"/>
            </p:cNvSpPr>
            <p:nvPr/>
          </p:nvSpPr>
          <p:spPr bwMode="auto">
            <a:xfrm flipH="1">
              <a:off x="2160" y="8016"/>
              <a:ext cx="37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6" name="Line 59"/>
            <p:cNvSpPr>
              <a:spLocks noChangeShapeType="1"/>
            </p:cNvSpPr>
            <p:nvPr/>
          </p:nvSpPr>
          <p:spPr bwMode="auto">
            <a:xfrm>
              <a:off x="2157" y="8016"/>
              <a:ext cx="3" cy="35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7" name="Line 60"/>
            <p:cNvSpPr>
              <a:spLocks noChangeShapeType="1"/>
            </p:cNvSpPr>
            <p:nvPr/>
          </p:nvSpPr>
          <p:spPr bwMode="auto">
            <a:xfrm flipH="1">
              <a:off x="2160" y="9396"/>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3" name="Rectangle 61"/>
            <p:cNvSpPr>
              <a:spLocks noChangeArrowheads="1"/>
            </p:cNvSpPr>
            <p:nvPr/>
          </p:nvSpPr>
          <p:spPr bwMode="auto">
            <a:xfrm>
              <a:off x="2339" y="10175"/>
              <a:ext cx="780" cy="6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59" name="Text Box 62"/>
            <p:cNvSpPr txBox="1">
              <a:spLocks noChangeArrowheads="1"/>
            </p:cNvSpPr>
            <p:nvPr/>
          </p:nvSpPr>
          <p:spPr bwMode="auto">
            <a:xfrm>
              <a:off x="2340" y="10194"/>
              <a:ext cx="840"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en-US" altLang="zh-CN" sz="900">
                  <a:latin typeface="Times New Roman" panose="02020603050405020304" pitchFamily="18" charset="0"/>
                  <a:ea typeface="宋体" panose="02010600030101010101" pitchFamily="2" charset="-122"/>
                </a:rPr>
                <a:t> </a:t>
              </a:r>
              <a:r>
                <a:rPr lang="zh-CN" altLang="en-US" sz="900">
                  <a:latin typeface="Times New Roman" panose="02020603050405020304" pitchFamily="18" charset="0"/>
                  <a:ea typeface="宋体" panose="02010600030101010101" pitchFamily="2" charset="-122"/>
                </a:rPr>
                <a:t>产品</a:t>
              </a:r>
            </a:p>
            <a:p>
              <a:pPr algn="just"/>
              <a:r>
                <a:rPr lang="zh-CN" altLang="en-US" sz="900">
                  <a:latin typeface="Times New Roman" panose="02020603050405020304" pitchFamily="18" charset="0"/>
                  <a:ea typeface="宋体" panose="02010600030101010101" pitchFamily="2" charset="-122"/>
                </a:rPr>
                <a:t>经理</a:t>
              </a:r>
              <a:r>
                <a:rPr lang="en-US" altLang="zh-CN" sz="900">
                  <a:latin typeface="Times New Roman" panose="02020603050405020304" pitchFamily="18" charset="0"/>
                  <a:ea typeface="宋体" panose="02010600030101010101" pitchFamily="2" charset="-122"/>
                </a:rPr>
                <a:t>2</a:t>
              </a:r>
              <a:endParaRPr lang="en-US" altLang="zh-CN"/>
            </a:p>
          </p:txBody>
        </p:sp>
        <p:sp>
          <p:nvSpPr>
            <p:cNvPr id="28735" name="Rectangle 63"/>
            <p:cNvSpPr>
              <a:spLocks noChangeArrowheads="1"/>
            </p:cNvSpPr>
            <p:nvPr/>
          </p:nvSpPr>
          <p:spPr bwMode="auto">
            <a:xfrm>
              <a:off x="3359" y="10715"/>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61" name="Text Box 64"/>
            <p:cNvSpPr txBox="1">
              <a:spLocks noChangeArrowheads="1"/>
            </p:cNvSpPr>
            <p:nvPr/>
          </p:nvSpPr>
          <p:spPr bwMode="auto">
            <a:xfrm>
              <a:off x="3360" y="1071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2</a:t>
              </a:r>
              <a:endParaRPr lang="en-US" altLang="zh-CN"/>
            </a:p>
          </p:txBody>
        </p:sp>
        <p:sp>
          <p:nvSpPr>
            <p:cNvPr id="29762" name="Line 65"/>
            <p:cNvSpPr>
              <a:spLocks noChangeShapeType="1"/>
            </p:cNvSpPr>
            <p:nvPr/>
          </p:nvSpPr>
          <p:spPr bwMode="auto">
            <a:xfrm flipH="1">
              <a:off x="4260" y="1089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3" name="Line 66"/>
            <p:cNvSpPr>
              <a:spLocks noChangeShapeType="1"/>
            </p:cNvSpPr>
            <p:nvPr/>
          </p:nvSpPr>
          <p:spPr bwMode="auto">
            <a:xfrm>
              <a:off x="3120" y="10476"/>
              <a:ext cx="19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9" name="Rectangle 67"/>
            <p:cNvSpPr>
              <a:spLocks noChangeArrowheads="1"/>
            </p:cNvSpPr>
            <p:nvPr/>
          </p:nvSpPr>
          <p:spPr bwMode="auto">
            <a:xfrm>
              <a:off x="4619" y="10715"/>
              <a:ext cx="902"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65" name="Line 68"/>
            <p:cNvSpPr>
              <a:spLocks noChangeShapeType="1"/>
            </p:cNvSpPr>
            <p:nvPr/>
          </p:nvSpPr>
          <p:spPr bwMode="auto">
            <a:xfrm flipH="1">
              <a:off x="5520" y="1089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6" name="Text Box 69"/>
            <p:cNvSpPr txBox="1">
              <a:spLocks noChangeArrowheads="1"/>
            </p:cNvSpPr>
            <p:nvPr/>
          </p:nvSpPr>
          <p:spPr bwMode="auto">
            <a:xfrm>
              <a:off x="4620" y="1071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2</a:t>
              </a:r>
              <a:endParaRPr lang="en-US" altLang="zh-CN"/>
            </a:p>
          </p:txBody>
        </p:sp>
        <p:sp>
          <p:nvSpPr>
            <p:cNvPr id="29767" name="Line 70"/>
            <p:cNvSpPr>
              <a:spLocks noChangeShapeType="1"/>
            </p:cNvSpPr>
            <p:nvPr/>
          </p:nvSpPr>
          <p:spPr bwMode="auto">
            <a:xfrm>
              <a:off x="5100" y="1047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8" name="Line 71"/>
            <p:cNvSpPr>
              <a:spLocks noChangeShapeType="1"/>
            </p:cNvSpPr>
            <p:nvPr/>
          </p:nvSpPr>
          <p:spPr bwMode="auto">
            <a:xfrm>
              <a:off x="3840" y="1047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4" name="Rectangle 72"/>
            <p:cNvSpPr>
              <a:spLocks noChangeArrowheads="1"/>
            </p:cNvSpPr>
            <p:nvPr/>
          </p:nvSpPr>
          <p:spPr bwMode="auto">
            <a:xfrm>
              <a:off x="2339" y="11256"/>
              <a:ext cx="780" cy="60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70" name="Text Box 73"/>
            <p:cNvSpPr txBox="1">
              <a:spLocks noChangeArrowheads="1"/>
            </p:cNvSpPr>
            <p:nvPr/>
          </p:nvSpPr>
          <p:spPr bwMode="auto">
            <a:xfrm>
              <a:off x="2340" y="11274"/>
              <a:ext cx="840"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en-US" altLang="zh-CN" sz="900">
                  <a:latin typeface="Times New Roman" panose="02020603050405020304" pitchFamily="18" charset="0"/>
                  <a:ea typeface="宋体" panose="02010600030101010101" pitchFamily="2" charset="-122"/>
                </a:rPr>
                <a:t> </a:t>
              </a:r>
              <a:r>
                <a:rPr lang="zh-CN" altLang="en-US" sz="900">
                  <a:latin typeface="Times New Roman" panose="02020603050405020304" pitchFamily="18" charset="0"/>
                  <a:ea typeface="宋体" panose="02010600030101010101" pitchFamily="2" charset="-122"/>
                </a:rPr>
                <a:t>产品</a:t>
              </a:r>
            </a:p>
            <a:p>
              <a:pPr algn="just"/>
              <a:r>
                <a:rPr lang="zh-CN" altLang="en-US" sz="900">
                  <a:latin typeface="Times New Roman" panose="02020603050405020304" pitchFamily="18" charset="0"/>
                  <a:ea typeface="宋体" panose="02010600030101010101" pitchFamily="2" charset="-122"/>
                </a:rPr>
                <a:t>经理</a:t>
              </a:r>
              <a:r>
                <a:rPr lang="en-US" altLang="zh-CN" sz="900">
                  <a:latin typeface="Times New Roman" panose="02020603050405020304" pitchFamily="18" charset="0"/>
                  <a:ea typeface="宋体" panose="02010600030101010101" pitchFamily="2" charset="-122"/>
                </a:rPr>
                <a:t>3</a:t>
              </a:r>
              <a:endParaRPr lang="en-US" altLang="zh-CN"/>
            </a:p>
          </p:txBody>
        </p:sp>
        <p:sp>
          <p:nvSpPr>
            <p:cNvPr id="28746" name="Rectangle 74"/>
            <p:cNvSpPr>
              <a:spLocks noChangeArrowheads="1"/>
            </p:cNvSpPr>
            <p:nvPr/>
          </p:nvSpPr>
          <p:spPr bwMode="auto">
            <a:xfrm>
              <a:off x="3359" y="11796"/>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72" name="Text Box 75"/>
            <p:cNvSpPr txBox="1">
              <a:spLocks noChangeArrowheads="1"/>
            </p:cNvSpPr>
            <p:nvPr/>
          </p:nvSpPr>
          <p:spPr bwMode="auto">
            <a:xfrm>
              <a:off x="3360" y="1179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3</a:t>
              </a:r>
              <a:endParaRPr lang="en-US" altLang="zh-CN"/>
            </a:p>
          </p:txBody>
        </p:sp>
        <p:sp>
          <p:nvSpPr>
            <p:cNvPr id="29773" name="Line 76"/>
            <p:cNvSpPr>
              <a:spLocks noChangeShapeType="1"/>
            </p:cNvSpPr>
            <p:nvPr/>
          </p:nvSpPr>
          <p:spPr bwMode="auto">
            <a:xfrm flipH="1">
              <a:off x="4260" y="119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4" name="Line 77"/>
            <p:cNvSpPr>
              <a:spLocks noChangeShapeType="1"/>
            </p:cNvSpPr>
            <p:nvPr/>
          </p:nvSpPr>
          <p:spPr bwMode="auto">
            <a:xfrm>
              <a:off x="3120" y="11556"/>
              <a:ext cx="45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50" name="Rectangle 78"/>
            <p:cNvSpPr>
              <a:spLocks noChangeArrowheads="1"/>
            </p:cNvSpPr>
            <p:nvPr/>
          </p:nvSpPr>
          <p:spPr bwMode="auto">
            <a:xfrm>
              <a:off x="4619" y="11796"/>
              <a:ext cx="902"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76" name="Line 79"/>
            <p:cNvSpPr>
              <a:spLocks noChangeShapeType="1"/>
            </p:cNvSpPr>
            <p:nvPr/>
          </p:nvSpPr>
          <p:spPr bwMode="auto">
            <a:xfrm flipH="1">
              <a:off x="5520" y="119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7" name="Text Box 80"/>
            <p:cNvSpPr txBox="1">
              <a:spLocks noChangeArrowheads="1"/>
            </p:cNvSpPr>
            <p:nvPr/>
          </p:nvSpPr>
          <p:spPr bwMode="auto">
            <a:xfrm>
              <a:off x="4620" y="1179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3</a:t>
              </a:r>
              <a:endParaRPr lang="en-US" altLang="zh-CN"/>
            </a:p>
          </p:txBody>
        </p:sp>
        <p:sp>
          <p:nvSpPr>
            <p:cNvPr id="29778" name="Line 81"/>
            <p:cNvSpPr>
              <a:spLocks noChangeShapeType="1"/>
            </p:cNvSpPr>
            <p:nvPr/>
          </p:nvSpPr>
          <p:spPr bwMode="auto">
            <a:xfrm flipH="1">
              <a:off x="8040" y="1203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9" name="Line 82"/>
            <p:cNvSpPr>
              <a:spLocks noChangeShapeType="1"/>
            </p:cNvSpPr>
            <p:nvPr/>
          </p:nvSpPr>
          <p:spPr bwMode="auto">
            <a:xfrm>
              <a:off x="7620" y="1155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0" name="Line 83"/>
            <p:cNvSpPr>
              <a:spLocks noChangeShapeType="1"/>
            </p:cNvSpPr>
            <p:nvPr/>
          </p:nvSpPr>
          <p:spPr bwMode="auto">
            <a:xfrm>
              <a:off x="5100" y="1155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1" name="Line 84"/>
            <p:cNvSpPr>
              <a:spLocks noChangeShapeType="1"/>
            </p:cNvSpPr>
            <p:nvPr/>
          </p:nvSpPr>
          <p:spPr bwMode="auto">
            <a:xfrm>
              <a:off x="3840" y="1155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2" name="Line 85"/>
            <p:cNvSpPr>
              <a:spLocks noChangeShapeType="1"/>
            </p:cNvSpPr>
            <p:nvPr/>
          </p:nvSpPr>
          <p:spPr bwMode="auto">
            <a:xfrm flipH="1">
              <a:off x="2160" y="11556"/>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3" name="Line 86"/>
            <p:cNvSpPr>
              <a:spLocks noChangeShapeType="1"/>
            </p:cNvSpPr>
            <p:nvPr/>
          </p:nvSpPr>
          <p:spPr bwMode="auto">
            <a:xfrm flipH="1">
              <a:off x="2160" y="10476"/>
              <a:ext cx="18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59" name="Rectangle 87"/>
            <p:cNvSpPr>
              <a:spLocks noChangeArrowheads="1"/>
            </p:cNvSpPr>
            <p:nvPr/>
          </p:nvSpPr>
          <p:spPr bwMode="auto">
            <a:xfrm>
              <a:off x="7141" y="11796"/>
              <a:ext cx="900" cy="360"/>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p>
              <a:pPr>
                <a:defRPr/>
              </a:pPr>
              <a:endParaRPr lang="zh-CN" altLang="en-US">
                <a:latin typeface="Arial" charset="0"/>
              </a:endParaRPr>
            </a:p>
          </p:txBody>
        </p:sp>
        <p:sp>
          <p:nvSpPr>
            <p:cNvPr id="29785" name="Text Box 88"/>
            <p:cNvSpPr txBox="1">
              <a:spLocks noChangeArrowheads="1"/>
            </p:cNvSpPr>
            <p:nvPr/>
          </p:nvSpPr>
          <p:spPr bwMode="auto">
            <a:xfrm>
              <a:off x="7140" y="11796"/>
              <a:ext cx="10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r>
                <a:rPr lang="zh-CN" altLang="en-US" sz="900">
                  <a:latin typeface="Times New Roman" panose="02020603050405020304" pitchFamily="18" charset="0"/>
                  <a:ea typeface="宋体" panose="02010600030101010101" pitchFamily="2" charset="-122"/>
                </a:rPr>
                <a:t>子项目</a:t>
              </a:r>
              <a:r>
                <a:rPr lang="en-US" altLang="zh-CN" sz="900">
                  <a:latin typeface="Times New Roman" panose="02020603050405020304" pitchFamily="18" charset="0"/>
                  <a:ea typeface="宋体" panose="02010600030101010101" pitchFamily="2" charset="-122"/>
                </a:rPr>
                <a:t>3</a:t>
              </a:r>
              <a:endParaRPr lang="en-US" altLang="zh-CN"/>
            </a:p>
          </p:txBody>
        </p:sp>
      </p:grpSp>
      <p:sp>
        <p:nvSpPr>
          <p:cNvPr id="29703" name="Text Box 89"/>
          <p:cNvSpPr txBox="1">
            <a:spLocks noChangeArrowheads="1"/>
          </p:cNvSpPr>
          <p:nvPr/>
        </p:nvSpPr>
        <p:spPr bwMode="auto">
          <a:xfrm>
            <a:off x="6383339" y="3716339"/>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zh-CN" altLang="en-US" sz="1200"/>
              <a:t>总经理</a:t>
            </a:r>
          </a:p>
        </p:txBody>
      </p:sp>
    </p:spTree>
    <p:extLst>
      <p:ext uri="{BB962C8B-B14F-4D97-AF65-F5344CB8AC3E}">
        <p14:creationId xmlns:p14="http://schemas.microsoft.com/office/powerpoint/2010/main" val="2911556178"/>
      </p:ext>
    </p:extLst>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软件维护</a:t>
            </a:r>
          </a:p>
        </p:txBody>
      </p:sp>
      <p:sp>
        <p:nvSpPr>
          <p:cNvPr id="7172" name="Rectangle 3"/>
          <p:cNvSpPr>
            <a:spLocks noGrp="1" noChangeArrowheads="1"/>
          </p:cNvSpPr>
          <p:nvPr>
            <p:ph type="body" idx="1"/>
          </p:nvPr>
        </p:nvSpPr>
        <p:spPr/>
        <p:txBody>
          <a:bodyPr/>
          <a:lstStyle/>
          <a:p>
            <a:r>
              <a:rPr lang="zh-CN" altLang="en-US" dirty="0" smtClean="0"/>
              <a:t>软件维护的定义</a:t>
            </a:r>
          </a:p>
          <a:p>
            <a:r>
              <a:rPr lang="zh-CN" altLang="en-US" dirty="0" smtClean="0"/>
              <a:t>软件维护的分类</a:t>
            </a:r>
          </a:p>
          <a:p>
            <a:r>
              <a:rPr lang="zh-CN" altLang="en-US" dirty="0" smtClean="0"/>
              <a:t>软件维护的活动</a:t>
            </a:r>
          </a:p>
          <a:p>
            <a:r>
              <a:rPr lang="zh-CN" altLang="en-US" dirty="0" smtClean="0"/>
              <a:t>软件的逆向和再工程</a:t>
            </a:r>
          </a:p>
          <a:p>
            <a:endParaRPr lang="en-US" altLang="zh-CN" dirty="0" smtClean="0"/>
          </a:p>
        </p:txBody>
      </p:sp>
    </p:spTree>
    <p:extLst>
      <p:ext uri="{BB962C8B-B14F-4D97-AF65-F5344CB8AC3E}">
        <p14:creationId xmlns:p14="http://schemas.microsoft.com/office/powerpoint/2010/main" val="4150870663"/>
      </p:ext>
    </p:extLst>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smtClean="0"/>
              <a:t>软件维护的定义和分类</a:t>
            </a:r>
          </a:p>
        </p:txBody>
      </p:sp>
      <p:sp>
        <p:nvSpPr>
          <p:cNvPr id="18435" name="Rectangle 3"/>
          <p:cNvSpPr>
            <a:spLocks noGrp="1" noChangeArrowheads="1"/>
          </p:cNvSpPr>
          <p:nvPr>
            <p:ph type="body" idx="1"/>
          </p:nvPr>
        </p:nvSpPr>
        <p:spPr/>
        <p:txBody>
          <a:bodyPr/>
          <a:lstStyle/>
          <a:p>
            <a:pPr>
              <a:spcBef>
                <a:spcPct val="30000"/>
              </a:spcBef>
            </a:pPr>
            <a:r>
              <a:rPr lang="zh-CN" altLang="en-US" sz="2800" dirty="0"/>
              <a:t>在软件已经交付使用之后，为了改正错误或满足新的需要而修改软件的过程，即在软件运行∕维护阶段对软件产品所进行的一切改动。 </a:t>
            </a:r>
          </a:p>
          <a:p>
            <a:pPr lvl="1"/>
            <a:r>
              <a:rPr lang="zh-CN" altLang="en-US" sz="2400" dirty="0"/>
              <a:t>改正在系统运行过程中暴露出来的一些潜在程序错误或设计缺陷，称为改正性维护。</a:t>
            </a:r>
          </a:p>
          <a:p>
            <a:pPr lvl="1"/>
            <a:r>
              <a:rPr lang="zh-CN" altLang="en-US" sz="2400" dirty="0"/>
              <a:t>为了适应在软件使用过程中数据环境发生变化或处理环境发生变化而进行的软件修改，称为适应性维护。</a:t>
            </a:r>
          </a:p>
          <a:p>
            <a:pPr lvl="1"/>
            <a:r>
              <a:rPr lang="zh-CN" altLang="en-US" sz="2400" dirty="0"/>
              <a:t>为满足用户的其他要求，就需要修改软件并把这些要求纳入到软件之中，称为完善性维护。</a:t>
            </a:r>
          </a:p>
          <a:p>
            <a:pPr lvl="1"/>
            <a:r>
              <a:rPr lang="zh-CN" altLang="en-US" sz="2400" dirty="0"/>
              <a:t>为了提高软件的可维护性、可靠性等而事先进行的软件改动，称为预防性维护。</a:t>
            </a:r>
          </a:p>
        </p:txBody>
      </p:sp>
    </p:spTree>
    <p:extLst>
      <p:ext uri="{BB962C8B-B14F-4D97-AF65-F5344CB8AC3E}">
        <p14:creationId xmlns:p14="http://schemas.microsoft.com/office/powerpoint/2010/main" val="368658112"/>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smtClean="0"/>
              <a:t>影响软件维护工作量的因素</a:t>
            </a:r>
          </a:p>
        </p:txBody>
      </p:sp>
      <p:sp>
        <p:nvSpPr>
          <p:cNvPr id="19459" name="Rectangle 3"/>
          <p:cNvSpPr>
            <a:spLocks noGrp="1" noChangeArrowheads="1"/>
          </p:cNvSpPr>
          <p:nvPr>
            <p:ph type="body" idx="1"/>
          </p:nvPr>
        </p:nvSpPr>
        <p:spPr/>
        <p:txBody>
          <a:bodyPr/>
          <a:lstStyle/>
          <a:p>
            <a:pPr>
              <a:spcBef>
                <a:spcPct val="30000"/>
              </a:spcBef>
            </a:pPr>
            <a:r>
              <a:rPr lang="zh-CN" altLang="en-US" dirty="0"/>
              <a:t>系统大小：系统越大，理解掌握起来越困难。系统越大，所执行功能越复杂。因而需要更多的维护工作量。</a:t>
            </a:r>
          </a:p>
          <a:p>
            <a:pPr>
              <a:spcBef>
                <a:spcPct val="30000"/>
              </a:spcBef>
            </a:pPr>
            <a:r>
              <a:rPr lang="zh-CN" altLang="en-US" dirty="0"/>
              <a:t>程序设计语言：使用强功能的程序设计语言可以控制程序的规模。语言的功能越强，生成程序的模块化和结构化程度越高，所需的指令数就越少，程序的可读性越好。</a:t>
            </a:r>
          </a:p>
          <a:p>
            <a:pPr>
              <a:spcBef>
                <a:spcPct val="30000"/>
              </a:spcBef>
            </a:pPr>
            <a:r>
              <a:rPr lang="zh-CN" altLang="en-US" dirty="0"/>
              <a:t>系统年龄：系统随着不断的修改，结构越来越乱；由于维护人员经常更换，程序又变得越来越难于理解；长期的维护过程中文档在许多地方与程序实现变得不一致。</a:t>
            </a:r>
          </a:p>
          <a:p>
            <a:pPr>
              <a:spcBef>
                <a:spcPct val="30000"/>
              </a:spcBef>
            </a:pPr>
            <a:r>
              <a:rPr lang="zh-CN" altLang="en-US" dirty="0"/>
              <a:t>其它：例如，应用的类型、数学模型、任务的难度、开关与标记、</a:t>
            </a:r>
            <a:r>
              <a:rPr lang="en-US" altLang="zh-CN" dirty="0"/>
              <a:t>IF</a:t>
            </a:r>
            <a:r>
              <a:rPr lang="zh-CN" altLang="en-US" dirty="0"/>
              <a:t>嵌套深度、索引或下标数等，对维护工作量都有影响。</a:t>
            </a:r>
          </a:p>
        </p:txBody>
      </p:sp>
    </p:spTree>
    <p:extLst>
      <p:ext uri="{BB962C8B-B14F-4D97-AF65-F5344CB8AC3E}">
        <p14:creationId xmlns:p14="http://schemas.microsoft.com/office/powerpoint/2010/main" val="1685075001"/>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smtClean="0"/>
              <a:t>软件维护中的典型问题</a:t>
            </a:r>
          </a:p>
        </p:txBody>
      </p:sp>
      <p:sp>
        <p:nvSpPr>
          <p:cNvPr id="20483" name="Rectangle 3"/>
          <p:cNvSpPr>
            <a:spLocks noGrp="1" noChangeArrowheads="1"/>
          </p:cNvSpPr>
          <p:nvPr>
            <p:ph type="body" idx="1"/>
          </p:nvPr>
        </p:nvSpPr>
        <p:spPr/>
        <p:txBody>
          <a:bodyPr/>
          <a:lstStyle/>
          <a:p>
            <a:r>
              <a:rPr lang="zh-CN" altLang="en-US" sz="2800"/>
              <a:t>首先软件维护人员大多数情况下不是软件开发人员，为此他们会遇到以下问题：</a:t>
            </a:r>
          </a:p>
          <a:p>
            <a:pPr lvl="1"/>
            <a:r>
              <a:rPr lang="zh-CN" altLang="en-US" sz="2400"/>
              <a:t>阅读和理解别人写的程序非常困难。</a:t>
            </a:r>
          </a:p>
          <a:p>
            <a:pPr lvl="1"/>
            <a:r>
              <a:rPr lang="zh-CN" altLang="en-US" sz="2400"/>
              <a:t>需要维护的软件往往没有合格的文档，或者文档资料明显不足。</a:t>
            </a:r>
          </a:p>
          <a:p>
            <a:pPr lvl="1"/>
            <a:r>
              <a:rPr lang="zh-CN" altLang="en-US" sz="2400"/>
              <a:t>不能指望开发人员仔细说明软件。</a:t>
            </a:r>
          </a:p>
          <a:p>
            <a:pPr lvl="1"/>
            <a:r>
              <a:rPr lang="zh-CN" altLang="en-US" sz="2400"/>
              <a:t>决大多数软件在设计时没有考虑将来的修改，从而导致了软件的可维护性很差。</a:t>
            </a:r>
          </a:p>
          <a:p>
            <a:pPr lvl="1"/>
            <a:r>
              <a:rPr lang="zh-CN" altLang="en-US" sz="2400"/>
              <a:t>软件维护不是一项吸引人的工作，由于以上原因经常导致维护出现困难，从而使软件维护人员产生厌烦和挫折感。</a:t>
            </a:r>
          </a:p>
        </p:txBody>
      </p:sp>
    </p:spTree>
    <p:extLst>
      <p:ext uri="{BB962C8B-B14F-4D97-AF65-F5344CB8AC3E}">
        <p14:creationId xmlns:p14="http://schemas.microsoft.com/office/powerpoint/2010/main" val="1289859711"/>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calcmode="lin" valueType="num">
                                      <p:cBhvr additive="base">
                                        <p:cTn id="11"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calcmode="lin" valueType="num">
                                      <p:cBhvr additive="base">
                                        <p:cTn id="15"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 calcmode="lin" valueType="num">
                                      <p:cBhvr additive="base">
                                        <p:cTn id="23"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 calcmode="lin" valueType="num">
                                      <p:cBhvr additive="base">
                                        <p:cTn id="27"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altLang="en-US" smtClean="0"/>
              <a:t>软件维护的活动</a:t>
            </a:r>
          </a:p>
        </p:txBody>
      </p:sp>
      <p:sp>
        <p:nvSpPr>
          <p:cNvPr id="39939" name="Rectangle 3"/>
          <p:cNvSpPr>
            <a:spLocks noGrp="1" noChangeArrowheads="1"/>
          </p:cNvSpPr>
          <p:nvPr>
            <p:ph type="body" idx="1"/>
          </p:nvPr>
        </p:nvSpPr>
        <p:spPr/>
        <p:txBody>
          <a:bodyPr/>
          <a:lstStyle/>
          <a:p>
            <a:r>
              <a:rPr lang="zh-CN" altLang="en-US" sz="2800"/>
              <a:t>为了有效地进行软件维护，就必须：</a:t>
            </a:r>
          </a:p>
          <a:p>
            <a:pPr lvl="1"/>
            <a:r>
              <a:rPr lang="zh-CN" altLang="en-US" sz="2400"/>
              <a:t>建立维护机构</a:t>
            </a:r>
          </a:p>
          <a:p>
            <a:pPr lvl="1"/>
            <a:r>
              <a:rPr lang="zh-CN" altLang="en-US" sz="2400"/>
              <a:t>给出软件维护的工作管理流程</a:t>
            </a:r>
          </a:p>
          <a:p>
            <a:pPr lvl="1"/>
            <a:r>
              <a:rPr lang="zh-CN" altLang="en-US" sz="2400"/>
              <a:t>为每一个维护申请规定标准的处理步骤</a:t>
            </a:r>
          </a:p>
          <a:p>
            <a:pPr>
              <a:buFont typeface="Wingdings" panose="05000000000000000000" pitchFamily="2" charset="2"/>
              <a:buNone/>
            </a:pPr>
            <a:endParaRPr lang="en-US" altLang="zh-CN" sz="2800"/>
          </a:p>
        </p:txBody>
      </p:sp>
      <p:pic>
        <p:nvPicPr>
          <p:cNvPr id="112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3140968"/>
            <a:ext cx="3830637"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980041"/>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0" dur="500"/>
                                        <p:tgtEl>
                                          <p:spTgt spid="3993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3" dur="500"/>
                                        <p:tgtEl>
                                          <p:spTgt spid="3993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16"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smtClean="0"/>
              <a:t>软件维护的管理工作流程</a:t>
            </a:r>
          </a:p>
        </p:txBody>
      </p:sp>
      <p:sp>
        <p:nvSpPr>
          <p:cNvPr id="12292" name="Rectangle 5"/>
          <p:cNvSpPr>
            <a:spLocks noChangeArrowheads="1"/>
          </p:cNvSpPr>
          <p:nvPr/>
        </p:nvSpPr>
        <p:spPr bwMode="auto">
          <a:xfrm>
            <a:off x="1524001" y="2459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grpSp>
        <p:nvGrpSpPr>
          <p:cNvPr id="12293" name="Group 9"/>
          <p:cNvGrpSpPr>
            <a:grpSpLocks/>
          </p:cNvGrpSpPr>
          <p:nvPr/>
        </p:nvGrpSpPr>
        <p:grpSpPr bwMode="auto">
          <a:xfrm>
            <a:off x="2279576" y="783800"/>
            <a:ext cx="6588125" cy="4797425"/>
            <a:chOff x="0" y="0"/>
            <a:chExt cx="5760" cy="4320"/>
          </a:xfrm>
        </p:grpSpPr>
        <p:pic>
          <p:nvPicPr>
            <p:cNvPr id="1229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760" cy="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56"/>
              <a:ext cx="5760"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9650637"/>
      </p:ext>
    </p:extLst>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smtClean="0"/>
              <a:t>软件维护的标准化</a:t>
            </a:r>
          </a:p>
        </p:txBody>
      </p:sp>
      <p:sp>
        <p:nvSpPr>
          <p:cNvPr id="13316" name="Rectangle 3"/>
          <p:cNvSpPr>
            <a:spLocks noGrp="1" noChangeArrowheads="1"/>
          </p:cNvSpPr>
          <p:nvPr>
            <p:ph type="body" idx="1"/>
          </p:nvPr>
        </p:nvSpPr>
        <p:spPr>
          <a:xfrm>
            <a:off x="839416" y="1125538"/>
            <a:ext cx="10729192" cy="4895750"/>
          </a:xfrm>
        </p:spPr>
        <p:txBody>
          <a:bodyPr>
            <a:normAutofit lnSpcReduction="10000"/>
          </a:bodyPr>
          <a:lstStyle/>
          <a:p>
            <a:pPr>
              <a:spcBef>
                <a:spcPct val="30000"/>
              </a:spcBef>
            </a:pPr>
            <a:r>
              <a:rPr lang="zh-CN" altLang="en-US" sz="2200" dirty="0"/>
              <a:t>修改请求：一般由用户、程序员或管理人员提出，是软件维护的开始；</a:t>
            </a:r>
          </a:p>
          <a:p>
            <a:pPr>
              <a:spcBef>
                <a:spcPct val="30000"/>
              </a:spcBef>
            </a:pPr>
            <a:r>
              <a:rPr lang="zh-CN" altLang="en-US" sz="2200" dirty="0"/>
              <a:t>分类与鉴别：根据修改请求，由维护机构来确认其维护类别，给一个编号，并输入数据库保存；</a:t>
            </a:r>
          </a:p>
          <a:p>
            <a:pPr>
              <a:spcBef>
                <a:spcPct val="30000"/>
              </a:spcBef>
            </a:pPr>
            <a:r>
              <a:rPr lang="zh-CN" altLang="en-US" sz="2200" dirty="0"/>
              <a:t>分析：先进行维护的可行性分析，然后进行详细分析； </a:t>
            </a:r>
          </a:p>
          <a:p>
            <a:pPr>
              <a:spcBef>
                <a:spcPct val="30000"/>
              </a:spcBef>
            </a:pPr>
            <a:r>
              <a:rPr lang="zh-CN" altLang="en-US" sz="2200" dirty="0"/>
              <a:t>设计：汇总全部信息开始更改，本阶段应更改设计的基线、更改测试计划、修订详细分析结果、核实维护需求；</a:t>
            </a:r>
          </a:p>
          <a:p>
            <a:pPr>
              <a:spcBef>
                <a:spcPct val="30000"/>
              </a:spcBef>
            </a:pPr>
            <a:r>
              <a:rPr lang="zh-CN" altLang="en-US" sz="2200" dirty="0"/>
              <a:t>实现：制定程序更改计划并进行软件更改。包括编码、单元测试、集成、风险分析、测试准备审查、更新文档；</a:t>
            </a:r>
          </a:p>
          <a:p>
            <a:pPr>
              <a:spcBef>
                <a:spcPct val="30000"/>
              </a:spcBef>
            </a:pPr>
            <a:r>
              <a:rPr lang="zh-CN" altLang="en-US" sz="2200" dirty="0"/>
              <a:t>系统测试：主要进行程序之间的接口测试，以确保加入了修改的软件满足原来的需求，回归测试是确保不要引入新的错误；</a:t>
            </a:r>
          </a:p>
          <a:p>
            <a:pPr>
              <a:spcBef>
                <a:spcPct val="30000"/>
              </a:spcBef>
            </a:pPr>
            <a:r>
              <a:rPr lang="zh-CN" altLang="en-US" sz="2200" dirty="0"/>
              <a:t>验收测试：最终的综合测试，由客户、用户和第三方共同进行；</a:t>
            </a:r>
          </a:p>
          <a:p>
            <a:pPr>
              <a:spcBef>
                <a:spcPct val="30000"/>
              </a:spcBef>
            </a:pPr>
            <a:r>
              <a:rPr lang="zh-CN" altLang="en-US" sz="2200" dirty="0"/>
              <a:t>交付：此阶段是将新的系统交给用户安装并运行。</a:t>
            </a:r>
          </a:p>
        </p:txBody>
      </p:sp>
    </p:spTree>
    <p:extLst>
      <p:ext uri="{BB962C8B-B14F-4D97-AF65-F5344CB8AC3E}">
        <p14:creationId xmlns:p14="http://schemas.microsoft.com/office/powerpoint/2010/main" val="4145706188"/>
      </p:ext>
    </p:extLst>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SE" id="{A07883BC-681C-4605-833D-EA15AC2F861B}" vid="{6EC27ADE-4BC2-4057-92DB-59A5C7B415A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2015SE</Template>
  <TotalTime>7083</TotalTime>
  <Words>2814</Words>
  <Application>Microsoft Office PowerPoint</Application>
  <PresentationFormat>宽屏</PresentationFormat>
  <Paragraphs>229</Paragraphs>
  <Slides>26</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9" baseType="lpstr">
      <vt:lpstr>华文细黑</vt:lpstr>
      <vt:lpstr>宋体</vt:lpstr>
      <vt:lpstr>微软雅黑</vt:lpstr>
      <vt:lpstr>Arial</vt:lpstr>
      <vt:lpstr>Calibri</vt:lpstr>
      <vt:lpstr>Calibri Light</vt:lpstr>
      <vt:lpstr>Impact</vt:lpstr>
      <vt:lpstr>MV Boli</vt:lpstr>
      <vt:lpstr>Segoe UI</vt:lpstr>
      <vt:lpstr>Times New Roman</vt:lpstr>
      <vt:lpstr>Wingdings</vt:lpstr>
      <vt:lpstr>2015SE</vt:lpstr>
      <vt:lpstr>Photoshop.Image.8</vt:lpstr>
      <vt:lpstr>PowerPoint 演示文稿</vt:lpstr>
      <vt:lpstr>主要内容</vt:lpstr>
      <vt:lpstr>软件维护</vt:lpstr>
      <vt:lpstr>软件维护的定义和分类</vt:lpstr>
      <vt:lpstr>影响软件维护工作量的因素</vt:lpstr>
      <vt:lpstr>软件维护中的典型问题</vt:lpstr>
      <vt:lpstr>软件维护的活动</vt:lpstr>
      <vt:lpstr>软件维护的管理工作流程</vt:lpstr>
      <vt:lpstr>软件维护的标准化</vt:lpstr>
      <vt:lpstr>软件的逆向工程和再工程</vt:lpstr>
      <vt:lpstr>软件的再工程</vt:lpstr>
      <vt:lpstr>软件项目管理</vt:lpstr>
      <vt:lpstr>项目和软件项目的定义</vt:lpstr>
      <vt:lpstr>项目的管理过程</vt:lpstr>
      <vt:lpstr>项目目标及其制约因素</vt:lpstr>
      <vt:lpstr>软件项目管理过程</vt:lpstr>
      <vt:lpstr>软件项目度量</vt:lpstr>
      <vt:lpstr>软件度量的内容</vt:lpstr>
      <vt:lpstr>软件项目规模度量</vt:lpstr>
      <vt:lpstr>代码行度量方法</vt:lpstr>
      <vt:lpstr>功能点度量</vt:lpstr>
      <vt:lpstr>软件项目估算</vt:lpstr>
      <vt:lpstr>软件项目的进度安排</vt:lpstr>
      <vt:lpstr>任务完成时间的估计 </vt:lpstr>
      <vt:lpstr>软件项目的组织结构</vt:lpstr>
      <vt:lpstr>组织结构的模式</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殷人昆</dc:creator>
  <cp:lastModifiedBy>pirenjie</cp:lastModifiedBy>
  <cp:revision>201</cp:revision>
  <dcterms:created xsi:type="dcterms:W3CDTF">1999-04-15T21:26:42Z</dcterms:created>
  <dcterms:modified xsi:type="dcterms:W3CDTF">2019-08-28T05:29:21Z</dcterms:modified>
</cp:coreProperties>
</file>