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312" r:id="rId2"/>
    <p:sldId id="314" r:id="rId3"/>
    <p:sldId id="610" r:id="rId4"/>
    <p:sldId id="666" r:id="rId5"/>
    <p:sldId id="667" r:id="rId6"/>
    <p:sldId id="668" r:id="rId7"/>
    <p:sldId id="690" r:id="rId8"/>
    <p:sldId id="689" r:id="rId9"/>
    <p:sldId id="697" r:id="rId10"/>
    <p:sldId id="698" r:id="rId11"/>
    <p:sldId id="691" r:id="rId12"/>
    <p:sldId id="692" r:id="rId13"/>
    <p:sldId id="670" r:id="rId14"/>
    <p:sldId id="671" r:id="rId15"/>
    <p:sldId id="672" r:id="rId16"/>
    <p:sldId id="673" r:id="rId17"/>
    <p:sldId id="699" r:id="rId18"/>
    <p:sldId id="674" r:id="rId19"/>
    <p:sldId id="675" r:id="rId20"/>
    <p:sldId id="676" r:id="rId21"/>
    <p:sldId id="685" r:id="rId22"/>
    <p:sldId id="677" r:id="rId23"/>
    <p:sldId id="702" r:id="rId24"/>
    <p:sldId id="703" r:id="rId25"/>
    <p:sldId id="704" r:id="rId26"/>
    <p:sldId id="705" r:id="rId27"/>
    <p:sldId id="706" r:id="rId28"/>
    <p:sldId id="707" r:id="rId29"/>
    <p:sldId id="708" r:id="rId30"/>
    <p:sldId id="709" r:id="rId31"/>
    <p:sldId id="710" r:id="rId32"/>
    <p:sldId id="701" r:id="rId33"/>
    <p:sldId id="712" r:id="rId34"/>
    <p:sldId id="713" r:id="rId35"/>
    <p:sldId id="714" r:id="rId36"/>
    <p:sldId id="715" r:id="rId37"/>
    <p:sldId id="711" r:id="rId38"/>
    <p:sldId id="678" r:id="rId39"/>
    <p:sldId id="679" r:id="rId40"/>
    <p:sldId id="693" r:id="rId41"/>
    <p:sldId id="680" r:id="rId42"/>
    <p:sldId id="682" r:id="rId43"/>
    <p:sldId id="716" r:id="rId44"/>
    <p:sldId id="717" r:id="rId45"/>
    <p:sldId id="718" r:id="rId46"/>
    <p:sldId id="683" r:id="rId47"/>
  </p:sldIdLst>
  <p:sldSz cx="12192000" cy="6858000"/>
  <p:notesSz cx="6858000" cy="9144000"/>
  <p:custDataLst>
    <p:tags r:id="rId49"/>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Light" panose="020B0502040204020203"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Light" panose="020B0502040204020203"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Light" panose="020B0502040204020203"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Light" panose="020B0502040204020203"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Light" panose="020B0502040204020203"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Light" panose="020B0502040204020203"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Light" panose="020B0502040204020203"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Light" panose="020B0502040204020203"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Light" panose="020B0502040204020203" pitchFamily="34"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B1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92061" autoAdjust="0"/>
  </p:normalViewPr>
  <p:slideViewPr>
    <p:cSldViewPr snapToGrid="0">
      <p:cViewPr>
        <p:scale>
          <a:sx n="103" d="100"/>
          <a:sy n="103" d="100"/>
        </p:scale>
        <p:origin x="816" y="19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856674E9-F16F-4376-A392-6094BCA4A48F}" type="datetimeFigureOut">
              <a:rPr lang="zh-CN" altLang="en-US"/>
              <a:pPr>
                <a:defRPr/>
              </a:pPr>
              <a:t>2020/12/14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9B59BFD3-8DE0-446A-8EBA-050224A7484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1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微软雅黑 Light" panose="020B0502040204020203" pitchFamily="34" charset="-122"/>
              </a:defRPr>
            </a:lvl1pPr>
            <a:lvl2pPr marL="742950" indent="-285750">
              <a:defRPr>
                <a:solidFill>
                  <a:schemeClr val="tx1"/>
                </a:solidFill>
                <a:latin typeface="Arial" panose="020B0604020202020204" pitchFamily="34" charset="0"/>
                <a:ea typeface="微软雅黑 Light" panose="020B0502040204020203" pitchFamily="34" charset="-122"/>
              </a:defRPr>
            </a:lvl2pPr>
            <a:lvl3pPr marL="1143000" indent="-228600">
              <a:defRPr>
                <a:solidFill>
                  <a:schemeClr val="tx1"/>
                </a:solidFill>
                <a:latin typeface="Arial" panose="020B0604020202020204" pitchFamily="34" charset="0"/>
                <a:ea typeface="微软雅黑 Light" panose="020B0502040204020203" pitchFamily="34" charset="-122"/>
              </a:defRPr>
            </a:lvl3pPr>
            <a:lvl4pPr marL="1600200" indent="-228600">
              <a:defRPr>
                <a:solidFill>
                  <a:schemeClr val="tx1"/>
                </a:solidFill>
                <a:latin typeface="Arial" panose="020B0604020202020204" pitchFamily="34" charset="0"/>
                <a:ea typeface="微软雅黑 Light" panose="020B0502040204020203" pitchFamily="34" charset="-122"/>
              </a:defRPr>
            </a:lvl4pPr>
            <a:lvl5pPr marL="2057400" indent="-228600">
              <a:defRPr>
                <a:solidFill>
                  <a:schemeClr val="tx1"/>
                </a:solidFill>
                <a:latin typeface="Arial" panose="020B0604020202020204" pitchFamily="34" charset="0"/>
                <a:ea typeface="微软雅黑 Light" panose="020B0502040204020203"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9pPr>
          </a:lstStyle>
          <a:p>
            <a:pPr fontAlgn="base">
              <a:spcBef>
                <a:spcPct val="0"/>
              </a:spcBef>
              <a:spcAft>
                <a:spcPct val="0"/>
              </a:spcAft>
            </a:pPr>
            <a:fld id="{94794771-2E61-498A-A6BD-6F19FA32D2BF}" type="slidenum">
              <a:rPr lang="zh-CN" altLang="en-US">
                <a:latin typeface="Calibri" panose="020F0502020204030204" pitchFamily="34" charset="0"/>
                <a:ea typeface="宋体" panose="02010600030101010101" pitchFamily="2" charset="-122"/>
              </a:rPr>
              <a:pPr fontAlgn="base">
                <a:spcBef>
                  <a:spcPct val="0"/>
                </a:spcBef>
                <a:spcAft>
                  <a:spcPct val="0"/>
                </a:spcAft>
              </a:pPr>
              <a:t>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pic>
        <p:nvPicPr>
          <p:cNvPr id="3" name="图片 2"/>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72799" y="294393"/>
            <a:ext cx="1754647" cy="52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userDrawn="1"/>
        </p:nvSpPr>
        <p:spPr>
          <a:xfrm flipV="1">
            <a:off x="168275" y="1047751"/>
            <a:ext cx="11855451" cy="60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标题占位符 1"/>
          <p:cNvSpPr>
            <a:spLocks noGrp="1"/>
          </p:cNvSpPr>
          <p:nvPr>
            <p:ph type="title"/>
          </p:nvPr>
        </p:nvSpPr>
        <p:spPr bwMode="auto">
          <a:xfrm>
            <a:off x="250371" y="321814"/>
            <a:ext cx="6986452" cy="90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1"/>
            </a:lvl1pPr>
          </a:lstStyle>
          <a:p>
            <a:pPr lvl="0"/>
            <a:r>
              <a:rPr lang="zh-CN" altLang="en-US" dirty="0"/>
              <a:t>单击此处编辑母版标题样式</a:t>
            </a:r>
          </a:p>
        </p:txBody>
      </p:sp>
    </p:spTree>
    <p:extLst>
      <p:ext uri="{BB962C8B-B14F-4D97-AF65-F5344CB8AC3E}">
        <p14:creationId xmlns:p14="http://schemas.microsoft.com/office/powerpoint/2010/main" val="53694424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263434" y="374066"/>
            <a:ext cx="6202680" cy="90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DBBE6C3E-8A22-43C2-824F-CF0FD8C24B7E}" type="datetimeFigureOut">
              <a:rPr lang="zh-CN" altLang="en-US"/>
              <a:pPr>
                <a:defRPr/>
              </a:pPr>
              <a:t>2020/12/14</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a:defRPr/>
            </a:pPr>
            <a:fld id="{AEEFF87B-9E66-44EE-ADE3-92106CCA67F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rtl="0" fontAlgn="base">
        <a:lnSpc>
          <a:spcPct val="90000"/>
        </a:lnSpc>
        <a:spcBef>
          <a:spcPct val="0"/>
        </a:spcBef>
        <a:spcAft>
          <a:spcPct val="0"/>
        </a:spcAft>
        <a:defRPr sz="28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Arial" panose="020B0604020202020204" pitchFamily="34" charset="0"/>
          <a:ea typeface="微软雅黑 Light" panose="020B0502040204020203" pitchFamily="34" charset="-122"/>
        </a:defRPr>
      </a:lvl2pPr>
      <a:lvl3pPr algn="l" rtl="0" fontAlgn="base">
        <a:lnSpc>
          <a:spcPct val="90000"/>
        </a:lnSpc>
        <a:spcBef>
          <a:spcPct val="0"/>
        </a:spcBef>
        <a:spcAft>
          <a:spcPct val="0"/>
        </a:spcAft>
        <a:defRPr sz="4400">
          <a:solidFill>
            <a:schemeClr val="tx1"/>
          </a:solidFill>
          <a:latin typeface="Arial" panose="020B0604020202020204" pitchFamily="34" charset="0"/>
          <a:ea typeface="微软雅黑 Light" panose="020B0502040204020203" pitchFamily="34" charset="-122"/>
        </a:defRPr>
      </a:lvl3pPr>
      <a:lvl4pPr algn="l" rtl="0" fontAlgn="base">
        <a:lnSpc>
          <a:spcPct val="90000"/>
        </a:lnSpc>
        <a:spcBef>
          <a:spcPct val="0"/>
        </a:spcBef>
        <a:spcAft>
          <a:spcPct val="0"/>
        </a:spcAft>
        <a:defRPr sz="4400">
          <a:solidFill>
            <a:schemeClr val="tx1"/>
          </a:solidFill>
          <a:latin typeface="Arial" panose="020B0604020202020204" pitchFamily="34" charset="0"/>
          <a:ea typeface="微软雅黑 Light" panose="020B0502040204020203" pitchFamily="34" charset="-122"/>
        </a:defRPr>
      </a:lvl4pPr>
      <a:lvl5pPr algn="l" rtl="0" fontAlgn="base">
        <a:lnSpc>
          <a:spcPct val="90000"/>
        </a:lnSpc>
        <a:spcBef>
          <a:spcPct val="0"/>
        </a:spcBef>
        <a:spcAft>
          <a:spcPct val="0"/>
        </a:spcAft>
        <a:defRPr sz="4400">
          <a:solidFill>
            <a:schemeClr val="tx1"/>
          </a:solidFill>
          <a:latin typeface="Arial" panose="020B0604020202020204" pitchFamily="34" charset="0"/>
          <a:ea typeface="微软雅黑 Light" panose="020B0502040204020203" pitchFamily="34" charset="-122"/>
        </a:defRPr>
      </a:lvl5pPr>
      <a:lvl6pPr marL="457189" algn="l" rtl="0" fontAlgn="base">
        <a:lnSpc>
          <a:spcPct val="90000"/>
        </a:lnSpc>
        <a:spcBef>
          <a:spcPct val="0"/>
        </a:spcBef>
        <a:spcAft>
          <a:spcPct val="0"/>
        </a:spcAft>
        <a:defRPr sz="4400">
          <a:solidFill>
            <a:schemeClr val="tx1"/>
          </a:solidFill>
          <a:latin typeface="Arial" panose="020B0604020202020204" pitchFamily="34" charset="0"/>
          <a:ea typeface="微软雅黑 Light" panose="020B0502040204020203" pitchFamily="34" charset="-122"/>
        </a:defRPr>
      </a:lvl6pPr>
      <a:lvl7pPr marL="914377" algn="l" rtl="0" fontAlgn="base">
        <a:lnSpc>
          <a:spcPct val="90000"/>
        </a:lnSpc>
        <a:spcBef>
          <a:spcPct val="0"/>
        </a:spcBef>
        <a:spcAft>
          <a:spcPct val="0"/>
        </a:spcAft>
        <a:defRPr sz="4400">
          <a:solidFill>
            <a:schemeClr val="tx1"/>
          </a:solidFill>
          <a:latin typeface="Arial" panose="020B0604020202020204" pitchFamily="34" charset="0"/>
          <a:ea typeface="微软雅黑 Light" panose="020B0502040204020203" pitchFamily="34" charset="-122"/>
        </a:defRPr>
      </a:lvl7pPr>
      <a:lvl8pPr marL="1371566" algn="l" rtl="0" fontAlgn="base">
        <a:lnSpc>
          <a:spcPct val="90000"/>
        </a:lnSpc>
        <a:spcBef>
          <a:spcPct val="0"/>
        </a:spcBef>
        <a:spcAft>
          <a:spcPct val="0"/>
        </a:spcAft>
        <a:defRPr sz="4400">
          <a:solidFill>
            <a:schemeClr val="tx1"/>
          </a:solidFill>
          <a:latin typeface="Arial" panose="020B0604020202020204" pitchFamily="34" charset="0"/>
          <a:ea typeface="微软雅黑 Light" panose="020B0502040204020203" pitchFamily="34" charset="-122"/>
        </a:defRPr>
      </a:lvl8pPr>
      <a:lvl9pPr marL="1828754" algn="l" rtl="0" fontAlgn="base">
        <a:lnSpc>
          <a:spcPct val="90000"/>
        </a:lnSpc>
        <a:spcBef>
          <a:spcPct val="0"/>
        </a:spcBef>
        <a:spcAft>
          <a:spcPct val="0"/>
        </a:spcAft>
        <a:defRPr sz="4400">
          <a:solidFill>
            <a:schemeClr val="tx1"/>
          </a:solidFill>
          <a:latin typeface="Arial" panose="020B0604020202020204" pitchFamily="34" charset="0"/>
          <a:ea typeface="微软雅黑 Light" panose="020B0502040204020203" pitchFamily="34" charset="-122"/>
        </a:defRPr>
      </a:lvl9pPr>
    </p:titleStyle>
    <p:bodyStyle>
      <a:lvl1pPr marL="228594" indent="-228594"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783" indent="-228594"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2971" indent="-228594"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160" indent="-228594"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349" indent="-228594"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spring.io/spring-security/site/docs/5.2.2.BUILD-SNAPSHOT/reference/htmlsingle/"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ocs.spring.io/spring-security/site/docs/5.2.2.BUILD-SNAPSHOT/reference/htmlsingle/"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127.0.0.1:8080/login" TargetMode="External"/><Relationship Id="rId2" Type="http://schemas.openxmlformats.org/officeDocument/2006/relationships/hyperlink" Target="http://127.0.0.1:8080/" TargetMode="Externa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hyperlink" Target="http://127.0.0.1:8080/" TargetMode="External"/><Relationship Id="rId2" Type="http://schemas.openxmlformats.org/officeDocument/2006/relationships/hyperlink" Target="http://127.0.0.1:8080/logout" TargetMode="Externa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127.0.0.1:8080/login" TargetMode="External"/><Relationship Id="rId2" Type="http://schemas.openxmlformats.org/officeDocument/2006/relationships/hyperlink" Target="http://127.0.0.1:8080/" TargetMode="Externa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hiro.apache.org/"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a:xfrm>
            <a:off x="0" y="1246188"/>
            <a:ext cx="12192000" cy="396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p:cNvSpPr txBox="1"/>
          <p:nvPr/>
        </p:nvSpPr>
        <p:spPr>
          <a:xfrm>
            <a:off x="1728789" y="2525714"/>
            <a:ext cx="8734425" cy="769441"/>
          </a:xfrm>
          <a:prstGeom prst="rect">
            <a:avLst/>
          </a:prstGeom>
          <a:noFill/>
        </p:spPr>
        <p:txBody>
          <a:bodyPr>
            <a:spAutoFit/>
          </a:bodyPr>
          <a:lstStyle/>
          <a:p>
            <a:pPr algn="ctr" eaLnBrk="1" fontAlgn="auto" hangingPunct="1">
              <a:spcBef>
                <a:spcPts val="0"/>
              </a:spcBef>
              <a:spcAft>
                <a:spcPts val="0"/>
              </a:spcAft>
              <a:defRPr/>
            </a:pPr>
            <a:r>
              <a:rPr lang="en-US" altLang="zh-CN" sz="4400" dirty="0">
                <a:solidFill>
                  <a:schemeClr val="bg1"/>
                </a:solidFill>
                <a:latin typeface="+mn-ea"/>
                <a:ea typeface="+mn-ea"/>
              </a:rPr>
              <a:t>Web</a:t>
            </a:r>
            <a:r>
              <a:rPr lang="zh-CN" altLang="en-US" sz="4400" dirty="0">
                <a:solidFill>
                  <a:schemeClr val="bg1"/>
                </a:solidFill>
                <a:latin typeface="+mn-ea"/>
                <a:ea typeface="+mn-ea"/>
              </a:rPr>
              <a:t>开发技术基础</a:t>
            </a:r>
          </a:p>
        </p:txBody>
      </p:sp>
      <p:sp>
        <p:nvSpPr>
          <p:cNvPr id="4" name="任意多边形 3"/>
          <p:cNvSpPr/>
          <p:nvPr/>
        </p:nvSpPr>
        <p:spPr>
          <a:xfrm>
            <a:off x="2057401" y="1957389"/>
            <a:ext cx="8088313" cy="2419351"/>
          </a:xfrm>
          <a:custGeom>
            <a:avLst/>
            <a:gdLst>
              <a:gd name="connsiteX0" fmla="*/ 2728913 w 8086725"/>
              <a:gd name="connsiteY0" fmla="*/ 0 h 2628900"/>
              <a:gd name="connsiteX1" fmla="*/ 14288 w 8086725"/>
              <a:gd name="connsiteY1" fmla="*/ 0 h 2628900"/>
              <a:gd name="connsiteX2" fmla="*/ 0 w 8086725"/>
              <a:gd name="connsiteY2" fmla="*/ 2621757 h 2628900"/>
              <a:gd name="connsiteX3" fmla="*/ 8086725 w 8086725"/>
              <a:gd name="connsiteY3" fmla="*/ 2628900 h 2628900"/>
              <a:gd name="connsiteX4" fmla="*/ 8065294 w 8086725"/>
              <a:gd name="connsiteY4" fmla="*/ 7144 h 2628900"/>
              <a:gd name="connsiteX5" fmla="*/ 5200650 w 8086725"/>
              <a:gd name="connsiteY5" fmla="*/ 0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86725" h="2628900">
                <a:moveTo>
                  <a:pt x="2728913" y="0"/>
                </a:moveTo>
                <a:lnTo>
                  <a:pt x="14288" y="0"/>
                </a:lnTo>
                <a:cubicBezTo>
                  <a:pt x="9525" y="873919"/>
                  <a:pt x="4763" y="1747838"/>
                  <a:pt x="0" y="2621757"/>
                </a:cubicBezTo>
                <a:lnTo>
                  <a:pt x="8086725" y="2628900"/>
                </a:lnTo>
                <a:lnTo>
                  <a:pt x="8065294" y="7144"/>
                </a:lnTo>
                <a:lnTo>
                  <a:pt x="520065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1">
              <a:solidFill>
                <a:schemeClr val="bg1"/>
              </a:solidFill>
            </a:endParaRPr>
          </a:p>
        </p:txBody>
      </p:sp>
      <p:sp>
        <p:nvSpPr>
          <p:cNvPr id="4101" name="文本框 1"/>
          <p:cNvSpPr txBox="1">
            <a:spLocks noChangeArrowheads="1"/>
          </p:cNvSpPr>
          <p:nvPr/>
        </p:nvSpPr>
        <p:spPr bwMode="auto">
          <a:xfrm>
            <a:off x="4493753" y="1762384"/>
            <a:ext cx="31448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Light" panose="020B0502040204020203" pitchFamily="34" charset="-122"/>
              </a:defRPr>
            </a:lvl1pPr>
            <a:lvl2pPr marL="742950" indent="-285750">
              <a:defRPr>
                <a:solidFill>
                  <a:schemeClr val="tx1"/>
                </a:solidFill>
                <a:latin typeface="Arial" panose="020B0604020202020204" pitchFamily="34" charset="0"/>
                <a:ea typeface="微软雅黑 Light" panose="020B0502040204020203" pitchFamily="34" charset="-122"/>
              </a:defRPr>
            </a:lvl2pPr>
            <a:lvl3pPr marL="1143000" indent="-228600">
              <a:defRPr>
                <a:solidFill>
                  <a:schemeClr val="tx1"/>
                </a:solidFill>
                <a:latin typeface="Arial" panose="020B0604020202020204" pitchFamily="34" charset="0"/>
                <a:ea typeface="微软雅黑 Light" panose="020B0502040204020203" pitchFamily="34" charset="-122"/>
              </a:defRPr>
            </a:lvl3pPr>
            <a:lvl4pPr marL="1600200" indent="-228600">
              <a:defRPr>
                <a:solidFill>
                  <a:schemeClr val="tx1"/>
                </a:solidFill>
                <a:latin typeface="Arial" panose="020B0604020202020204" pitchFamily="34" charset="0"/>
                <a:ea typeface="微软雅黑 Light" panose="020B0502040204020203" pitchFamily="34" charset="-122"/>
              </a:defRPr>
            </a:lvl4pPr>
            <a:lvl5pPr marL="2057400" indent="-228600">
              <a:defRPr>
                <a:solidFill>
                  <a:schemeClr val="tx1"/>
                </a:solidFill>
                <a:latin typeface="Arial" panose="020B0604020202020204" pitchFamily="34" charset="0"/>
                <a:ea typeface="微软雅黑 Light" panose="020B0502040204020203"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9pPr>
          </a:lstStyle>
          <a:p>
            <a:pPr algn="ctr" eaLnBrk="1" hangingPunct="1"/>
            <a:r>
              <a:rPr lang="en-US" altLang="zh-CN" sz="2000" dirty="0">
                <a:solidFill>
                  <a:schemeClr val="bg1"/>
                </a:solidFill>
                <a:latin typeface="华文细黑" panose="02010600040101010101" pitchFamily="2" charset="-122"/>
                <a:ea typeface="华文细黑" panose="02010600040101010101" pitchFamily="2" charset="-122"/>
              </a:rPr>
              <a:t>Web Programming</a:t>
            </a:r>
            <a:endParaRPr lang="zh-CN" altLang="en-US" sz="2000" dirty="0">
              <a:solidFill>
                <a:schemeClr val="bg1"/>
              </a:solidFill>
              <a:latin typeface="华文细黑" panose="02010600040101010101" pitchFamily="2" charset="-122"/>
              <a:ea typeface="华文细黑" panose="02010600040101010101" pitchFamily="2" charset="-122"/>
            </a:endParaRPr>
          </a:p>
        </p:txBody>
      </p:sp>
      <p:sp>
        <p:nvSpPr>
          <p:cNvPr id="11" name="Rectangle 37"/>
          <p:cNvSpPr/>
          <p:nvPr/>
        </p:nvSpPr>
        <p:spPr>
          <a:xfrm>
            <a:off x="2790826" y="3640139"/>
            <a:ext cx="6610351" cy="501612"/>
          </a:xfrm>
          <a:prstGeom prst="rect">
            <a:avLst/>
          </a:prstGeom>
        </p:spPr>
        <p:txBody>
          <a:bodyPr>
            <a:spAutoFit/>
          </a:bodyPr>
          <a:lstStyle/>
          <a:p>
            <a:pPr algn="ctr" eaLnBrk="1" fontAlgn="auto" hangingPunct="1">
              <a:lnSpc>
                <a:spcPct val="150000"/>
              </a:lnSpc>
              <a:spcBef>
                <a:spcPts val="0"/>
              </a:spcBef>
              <a:spcAft>
                <a:spcPts val="0"/>
              </a:spcAft>
              <a:defRPr/>
            </a:pPr>
            <a:r>
              <a:rPr lang="zh-CN" altLang="en-US" sz="2000" dirty="0">
                <a:solidFill>
                  <a:schemeClr val="bg1"/>
                </a:solidFill>
                <a:latin typeface="+mn-ea"/>
                <a:ea typeface="+mn-ea"/>
                <a:cs typeface="Lao UI" panose="020B0502040204020203" pitchFamily="34" charset="0"/>
              </a:rPr>
              <a:t>第</a:t>
            </a:r>
            <a:r>
              <a:rPr lang="en-US" altLang="zh-CN" sz="2000" dirty="0">
                <a:solidFill>
                  <a:schemeClr val="bg1"/>
                </a:solidFill>
                <a:latin typeface="+mn-ea"/>
                <a:ea typeface="+mn-ea"/>
                <a:cs typeface="Lao UI" panose="020B0502040204020203" pitchFamily="34" charset="0"/>
              </a:rPr>
              <a:t>11</a:t>
            </a:r>
            <a:r>
              <a:rPr lang="zh-CN" altLang="en-US" sz="2000" dirty="0">
                <a:solidFill>
                  <a:schemeClr val="bg1"/>
                </a:solidFill>
                <a:latin typeface="+mn-ea"/>
                <a:ea typeface="+mn-ea"/>
                <a:cs typeface="Lao UI" panose="020B0502040204020203" pitchFamily="34" charset="0"/>
              </a:rPr>
              <a:t>章 </a:t>
            </a:r>
            <a:r>
              <a:rPr lang="en-US" altLang="zh-CN" sz="2000" dirty="0">
                <a:solidFill>
                  <a:schemeClr val="bg1"/>
                </a:solidFill>
                <a:latin typeface="+mn-ea"/>
                <a:ea typeface="+mn-ea"/>
                <a:cs typeface="Lao UI" panose="020B0502040204020203" pitchFamily="34" charset="0"/>
              </a:rPr>
              <a:t>Spring Security</a:t>
            </a:r>
          </a:p>
        </p:txBody>
      </p:sp>
      <p:sp>
        <p:nvSpPr>
          <p:cNvPr id="17" name="椭圆 16"/>
          <p:cNvSpPr/>
          <p:nvPr/>
        </p:nvSpPr>
        <p:spPr>
          <a:xfrm>
            <a:off x="3263900" y="4673600"/>
            <a:ext cx="287339" cy="28733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4104" name="Freeform 5"/>
          <p:cNvSpPr>
            <a:spLocks noChangeAspect="1"/>
          </p:cNvSpPr>
          <p:nvPr/>
        </p:nvSpPr>
        <p:spPr bwMode="auto">
          <a:xfrm>
            <a:off x="3316288" y="4727575"/>
            <a:ext cx="173037" cy="173039"/>
          </a:xfrm>
          <a:custGeom>
            <a:avLst/>
            <a:gdLst>
              <a:gd name="T0" fmla="*/ 2147483646 w 294"/>
              <a:gd name="T1" fmla="*/ 2147483646 h 294"/>
              <a:gd name="T2" fmla="*/ 2147483646 w 294"/>
              <a:gd name="T3" fmla="*/ 2147483646 h 294"/>
              <a:gd name="T4" fmla="*/ 2147483646 w 294"/>
              <a:gd name="T5" fmla="*/ 2147483646 h 294"/>
              <a:gd name="T6" fmla="*/ 2147483646 w 294"/>
              <a:gd name="T7" fmla="*/ 2147483646 h 294"/>
              <a:gd name="T8" fmla="*/ 2147483646 w 294"/>
              <a:gd name="T9" fmla="*/ 0 h 294"/>
              <a:gd name="T10" fmla="*/ 0 w 294"/>
              <a:gd name="T11" fmla="*/ 2147483646 h 294"/>
              <a:gd name="T12" fmla="*/ 2147483646 w 294"/>
              <a:gd name="T13" fmla="*/ 2147483646 h 294"/>
              <a:gd name="T14" fmla="*/ 2147483646 w 294"/>
              <a:gd name="T15" fmla="*/ 2147483646 h 294"/>
              <a:gd name="T16" fmla="*/ 2147483646 w 294"/>
              <a:gd name="T17" fmla="*/ 2147483646 h 294"/>
              <a:gd name="T18" fmla="*/ 2147483646 w 294"/>
              <a:gd name="T19" fmla="*/ 2147483646 h 294"/>
              <a:gd name="T20" fmla="*/ 2147483646 w 294"/>
              <a:gd name="T21" fmla="*/ 2147483646 h 294"/>
              <a:gd name="T22" fmla="*/ 2147483646 w 294"/>
              <a:gd name="T23" fmla="*/ 2147483646 h 294"/>
              <a:gd name="T24" fmla="*/ 2147483646 w 294"/>
              <a:gd name="T25" fmla="*/ 2147483646 h 294"/>
              <a:gd name="T26" fmla="*/ 2147483646 w 294"/>
              <a:gd name="T27" fmla="*/ 2147483646 h 294"/>
              <a:gd name="T28" fmla="*/ 2147483646 w 294"/>
              <a:gd name="T29" fmla="*/ 2147483646 h 294"/>
              <a:gd name="T30" fmla="*/ 2147483646 w 294"/>
              <a:gd name="T31" fmla="*/ 2147483646 h 2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294">
                <a:moveTo>
                  <a:pt x="254" y="107"/>
                </a:moveTo>
                <a:lnTo>
                  <a:pt x="254" y="13"/>
                </a:lnTo>
                <a:lnTo>
                  <a:pt x="201" y="13"/>
                </a:lnTo>
                <a:lnTo>
                  <a:pt x="201" y="53"/>
                </a:lnTo>
                <a:lnTo>
                  <a:pt x="147" y="0"/>
                </a:lnTo>
                <a:lnTo>
                  <a:pt x="0" y="147"/>
                </a:lnTo>
                <a:lnTo>
                  <a:pt x="27" y="147"/>
                </a:lnTo>
                <a:lnTo>
                  <a:pt x="27" y="294"/>
                </a:lnTo>
                <a:lnTo>
                  <a:pt x="107" y="294"/>
                </a:lnTo>
                <a:lnTo>
                  <a:pt x="107" y="174"/>
                </a:lnTo>
                <a:lnTo>
                  <a:pt x="187" y="174"/>
                </a:lnTo>
                <a:lnTo>
                  <a:pt x="187" y="294"/>
                </a:lnTo>
                <a:lnTo>
                  <a:pt x="268" y="294"/>
                </a:lnTo>
                <a:lnTo>
                  <a:pt x="268" y="147"/>
                </a:lnTo>
                <a:lnTo>
                  <a:pt x="294" y="147"/>
                </a:lnTo>
                <a:lnTo>
                  <a:pt x="254" y="1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5" name="文本框 19"/>
          <p:cNvSpPr txBox="1">
            <a:spLocks noChangeArrowheads="1"/>
          </p:cNvSpPr>
          <p:nvPr/>
        </p:nvSpPr>
        <p:spPr bwMode="auto">
          <a:xfrm>
            <a:off x="3609975" y="4635500"/>
            <a:ext cx="26304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Light" panose="020B0502040204020203" pitchFamily="34" charset="-122"/>
              </a:defRPr>
            </a:lvl1pPr>
            <a:lvl2pPr marL="742950" indent="-285750">
              <a:defRPr>
                <a:solidFill>
                  <a:schemeClr val="tx1"/>
                </a:solidFill>
                <a:latin typeface="Arial" panose="020B0604020202020204" pitchFamily="34" charset="0"/>
                <a:ea typeface="微软雅黑 Light" panose="020B0502040204020203" pitchFamily="34" charset="-122"/>
              </a:defRPr>
            </a:lvl2pPr>
            <a:lvl3pPr marL="1143000" indent="-228600">
              <a:defRPr>
                <a:solidFill>
                  <a:schemeClr val="tx1"/>
                </a:solidFill>
                <a:latin typeface="Arial" panose="020B0604020202020204" pitchFamily="34" charset="0"/>
                <a:ea typeface="微软雅黑 Light" panose="020B0502040204020203" pitchFamily="34" charset="-122"/>
              </a:defRPr>
            </a:lvl3pPr>
            <a:lvl4pPr marL="1600200" indent="-228600">
              <a:defRPr>
                <a:solidFill>
                  <a:schemeClr val="tx1"/>
                </a:solidFill>
                <a:latin typeface="Arial" panose="020B0604020202020204" pitchFamily="34" charset="0"/>
                <a:ea typeface="微软雅黑 Light" panose="020B0502040204020203" pitchFamily="34" charset="-122"/>
              </a:defRPr>
            </a:lvl4pPr>
            <a:lvl5pPr marL="2057400" indent="-228600">
              <a:defRPr>
                <a:solidFill>
                  <a:schemeClr val="tx1"/>
                </a:solidFill>
                <a:latin typeface="Arial" panose="020B0604020202020204" pitchFamily="34" charset="0"/>
                <a:ea typeface="微软雅黑 Light" panose="020B0502040204020203"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9pPr>
          </a:lstStyle>
          <a:p>
            <a:pPr eaLnBrk="1" hangingPunct="1"/>
            <a:r>
              <a:rPr lang="zh-CN" altLang="en-US" dirty="0">
                <a:solidFill>
                  <a:schemeClr val="bg1"/>
                </a:solidFill>
              </a:rPr>
              <a:t>计算机学院</a:t>
            </a:r>
          </a:p>
        </p:txBody>
      </p:sp>
      <p:sp>
        <p:nvSpPr>
          <p:cNvPr id="13" name="椭圆 12"/>
          <p:cNvSpPr>
            <a:spLocks noChangeAspect="1"/>
          </p:cNvSpPr>
          <p:nvPr/>
        </p:nvSpPr>
        <p:spPr>
          <a:xfrm>
            <a:off x="6705600" y="4673600"/>
            <a:ext cx="288925" cy="28733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15" name="KSO_Shape"/>
          <p:cNvSpPr>
            <a:spLocks noChangeAspect="1"/>
          </p:cNvSpPr>
          <p:nvPr/>
        </p:nvSpPr>
        <p:spPr bwMode="auto">
          <a:xfrm>
            <a:off x="6769101" y="4718051"/>
            <a:ext cx="142875" cy="180975"/>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chemeClr val="accent1"/>
          </a:solidFill>
          <a:ln>
            <a:noFill/>
          </a:ln>
          <a:extLst/>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chemeClr val="bg1"/>
              </a:solidFill>
              <a:latin typeface="+mn-lt"/>
              <a:ea typeface="+mn-ea"/>
            </a:endParaRPr>
          </a:p>
        </p:txBody>
      </p:sp>
      <p:sp>
        <p:nvSpPr>
          <p:cNvPr id="4108" name="文本框 20"/>
          <p:cNvSpPr txBox="1">
            <a:spLocks noChangeArrowheads="1"/>
          </p:cNvSpPr>
          <p:nvPr/>
        </p:nvSpPr>
        <p:spPr bwMode="auto">
          <a:xfrm>
            <a:off x="7032625" y="4635501"/>
            <a:ext cx="1819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Light" panose="020B0502040204020203" pitchFamily="34" charset="-122"/>
              </a:defRPr>
            </a:lvl1pPr>
            <a:lvl2pPr marL="742950" indent="-285750">
              <a:defRPr>
                <a:solidFill>
                  <a:schemeClr val="tx1"/>
                </a:solidFill>
                <a:latin typeface="Arial" panose="020B0604020202020204" pitchFamily="34" charset="0"/>
                <a:ea typeface="微软雅黑 Light" panose="020B0502040204020203" pitchFamily="34" charset="-122"/>
              </a:defRPr>
            </a:lvl2pPr>
            <a:lvl3pPr marL="1143000" indent="-228600">
              <a:defRPr>
                <a:solidFill>
                  <a:schemeClr val="tx1"/>
                </a:solidFill>
                <a:latin typeface="Arial" panose="020B0604020202020204" pitchFamily="34" charset="0"/>
                <a:ea typeface="微软雅黑 Light" panose="020B0502040204020203" pitchFamily="34" charset="-122"/>
              </a:defRPr>
            </a:lvl3pPr>
            <a:lvl4pPr marL="1600200" indent="-228600">
              <a:defRPr>
                <a:solidFill>
                  <a:schemeClr val="tx1"/>
                </a:solidFill>
                <a:latin typeface="Arial" panose="020B0604020202020204" pitchFamily="34" charset="0"/>
                <a:ea typeface="微软雅黑 Light" panose="020B0502040204020203" pitchFamily="34" charset="-122"/>
              </a:defRPr>
            </a:lvl4pPr>
            <a:lvl5pPr marL="2057400" indent="-228600">
              <a:defRPr>
                <a:solidFill>
                  <a:schemeClr val="tx1"/>
                </a:solidFill>
                <a:latin typeface="Arial" panose="020B0604020202020204" pitchFamily="34" charset="0"/>
                <a:ea typeface="微软雅黑 Light" panose="020B0502040204020203"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9pPr>
          </a:lstStyle>
          <a:p>
            <a:pPr eaLnBrk="1" hangingPunct="1"/>
            <a:r>
              <a:rPr lang="zh-CN" altLang="en-US" dirty="0">
                <a:solidFill>
                  <a:schemeClr val="bg1"/>
                </a:solidFill>
              </a:rPr>
              <a:t>授课人：王尊亮</a:t>
            </a:r>
          </a:p>
        </p:txBody>
      </p:sp>
    </p:spTree>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11.1 Spring Security</a:t>
            </a:r>
            <a:r>
              <a:rPr lang="zh-CN" altLang="en-US" b="0" kern="1800" dirty="0">
                <a:latin typeface="Times New Roman"/>
              </a:rPr>
              <a:t>概述</a:t>
            </a:r>
          </a:p>
        </p:txBody>
      </p:sp>
      <p:sp>
        <p:nvSpPr>
          <p:cNvPr id="3" name="文本框 2"/>
          <p:cNvSpPr txBox="1"/>
          <p:nvPr/>
        </p:nvSpPr>
        <p:spPr>
          <a:xfrm>
            <a:off x="250370" y="1223784"/>
            <a:ext cx="11551105" cy="4914166"/>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11.1.2  Spring Security</a:t>
            </a:r>
            <a:r>
              <a:rPr lang="zh-CN" altLang="en-US" sz="2000" dirty="0"/>
              <a:t>简介，</a:t>
            </a:r>
            <a:r>
              <a:rPr lang="zh-CN" altLang="en-US" sz="2000" dirty="0">
                <a:hlinkClick r:id="rId2"/>
              </a:rPr>
              <a:t>文档地址</a:t>
            </a:r>
            <a:endParaRPr lang="en-US" altLang="zh-CN" sz="2000" dirty="0"/>
          </a:p>
          <a:p>
            <a:pPr marL="109855">
              <a:lnSpc>
                <a:spcPct val="150000"/>
              </a:lnSpc>
              <a:spcBef>
                <a:spcPts val="400"/>
              </a:spcBef>
              <a:buClr>
                <a:schemeClr val="accent1"/>
              </a:buClr>
              <a:buSzPct val="68000"/>
            </a:pPr>
            <a:r>
              <a:rPr lang="en-US" altLang="zh-CN" sz="2000" dirty="0">
                <a:sym typeface="+mn-ea"/>
              </a:rPr>
              <a:t>     </a:t>
            </a:r>
            <a:r>
              <a:rPr lang="en-US" altLang="zh-CN" sz="2000" dirty="0"/>
              <a:t>Spring security </a:t>
            </a:r>
            <a:r>
              <a:rPr lang="zh-CN" altLang="en-US" sz="2000" dirty="0"/>
              <a:t>是一个强大的和高度可定制的身份验证和访问控制框架</a:t>
            </a:r>
            <a:r>
              <a:rPr lang="zh-CN" altLang="en-US" sz="2000" dirty="0">
                <a:sym typeface="+mn-ea"/>
              </a:rPr>
              <a:t>，支持身份验证、授权、以及多项安全漏洞防护。</a:t>
            </a:r>
            <a:endParaRPr lang="en-US" altLang="zh-CN" sz="2000" dirty="0">
              <a:sym typeface="+mn-ea"/>
            </a:endParaRPr>
          </a:p>
          <a:p>
            <a:pPr marL="109855">
              <a:lnSpc>
                <a:spcPct val="150000"/>
              </a:lnSpc>
              <a:spcBef>
                <a:spcPts val="400"/>
              </a:spcBef>
              <a:buClr>
                <a:schemeClr val="accent1"/>
              </a:buClr>
              <a:buSzPct val="68000"/>
            </a:pPr>
            <a:r>
              <a:rPr lang="en-US" altLang="zh-CN" sz="2000" dirty="0">
                <a:sym typeface="+mn-ea"/>
              </a:rPr>
              <a:t>      </a:t>
            </a:r>
            <a:r>
              <a:rPr lang="zh-CN" altLang="en-US" sz="2000" dirty="0">
                <a:sym typeface="+mn-ea"/>
              </a:rPr>
              <a:t>身份验证方式包括：内存中的用户身份验证、</a:t>
            </a:r>
            <a:r>
              <a:rPr lang="en-US" altLang="zh-CN" sz="2000" dirty="0">
                <a:sym typeface="+mn-ea"/>
              </a:rPr>
              <a:t>JDBC</a:t>
            </a:r>
            <a:r>
              <a:rPr lang="zh-CN" altLang="en-US" sz="2000" dirty="0">
                <a:sym typeface="+mn-ea"/>
              </a:rPr>
              <a:t>中的用户身份验证、</a:t>
            </a:r>
            <a:r>
              <a:rPr lang="en-US" altLang="zh-CN" sz="2000" dirty="0">
                <a:sym typeface="+mn-ea"/>
              </a:rPr>
              <a:t>LDAP</a:t>
            </a:r>
            <a:r>
              <a:rPr lang="zh-CN" altLang="en-US" sz="2000" dirty="0">
                <a:sym typeface="+mn-ea"/>
              </a:rPr>
              <a:t>用户身份验证、</a:t>
            </a:r>
            <a:r>
              <a:rPr lang="en-US" altLang="zh-CN" sz="2000" dirty="0">
                <a:sym typeface="+mn-ea"/>
              </a:rPr>
              <a:t>Active Directory</a:t>
            </a:r>
            <a:r>
              <a:rPr lang="zh-CN" altLang="en-US" sz="2000" dirty="0">
                <a:sym typeface="+mn-ea"/>
              </a:rPr>
              <a:t>（活动目录）用户身份验证、</a:t>
            </a:r>
            <a:r>
              <a:rPr lang="en-US" altLang="zh-CN" sz="2000" dirty="0">
                <a:sym typeface="+mn-ea"/>
              </a:rPr>
              <a:t>Remember-Me</a:t>
            </a:r>
            <a:r>
              <a:rPr lang="zh-CN" altLang="en-US" sz="2000" dirty="0">
                <a:sym typeface="+mn-ea"/>
              </a:rPr>
              <a:t>型用户身份验证、</a:t>
            </a:r>
            <a:r>
              <a:rPr lang="en-US" altLang="zh-CN" sz="2000" dirty="0">
                <a:sym typeface="+mn-ea"/>
              </a:rPr>
              <a:t>CAS</a:t>
            </a:r>
            <a:r>
              <a:rPr lang="zh-CN" altLang="en-US" sz="2000" dirty="0">
                <a:sym typeface="+mn-ea"/>
              </a:rPr>
              <a:t>用户身份验证、</a:t>
            </a:r>
            <a:r>
              <a:rPr lang="en-US" altLang="zh-CN" sz="2000" dirty="0">
                <a:sym typeface="+mn-ea"/>
              </a:rPr>
              <a:t>X.509</a:t>
            </a:r>
            <a:r>
              <a:rPr lang="zh-CN" altLang="en-US" sz="2000" dirty="0">
                <a:sym typeface="+mn-ea"/>
              </a:rPr>
              <a:t>用户身份验证、</a:t>
            </a:r>
            <a:r>
              <a:rPr lang="en-US" altLang="zh-CN" sz="2000" dirty="0">
                <a:sym typeface="+mn-ea"/>
              </a:rPr>
              <a:t>OAuth2</a:t>
            </a:r>
            <a:r>
              <a:rPr lang="zh-CN" altLang="en-US" sz="2000" dirty="0">
                <a:sym typeface="+mn-ea"/>
              </a:rPr>
              <a:t>等</a:t>
            </a:r>
            <a:endParaRPr lang="en-US" altLang="zh-CN" sz="2000" dirty="0">
              <a:sym typeface="+mn-ea"/>
            </a:endParaRPr>
          </a:p>
          <a:p>
            <a:pPr marL="109855">
              <a:lnSpc>
                <a:spcPct val="150000"/>
              </a:lnSpc>
              <a:spcBef>
                <a:spcPts val="400"/>
              </a:spcBef>
              <a:buClr>
                <a:schemeClr val="accent1"/>
              </a:buClr>
              <a:buSzPct val="68000"/>
            </a:pPr>
            <a:r>
              <a:rPr lang="en-US" altLang="zh-CN" sz="2000" dirty="0">
                <a:sym typeface="+mn-ea"/>
              </a:rPr>
              <a:t>      </a:t>
            </a:r>
            <a:r>
              <a:rPr lang="zh-CN" altLang="en-US" sz="2000" dirty="0">
                <a:sym typeface="+mn-ea"/>
              </a:rPr>
              <a:t>授权方式包括：角色权限、</a:t>
            </a:r>
            <a:r>
              <a:rPr lang="zh-CN" altLang="en-US" sz="2000" dirty="0"/>
              <a:t>通过表达式控制</a:t>
            </a:r>
            <a:r>
              <a:rPr lang="en-US" altLang="zh-CN" sz="2000" dirty="0"/>
              <a:t>URL</a:t>
            </a:r>
            <a:r>
              <a:rPr lang="zh-CN" altLang="en-US" sz="2000" dirty="0"/>
              <a:t>权限以及方法权限等、基于</a:t>
            </a:r>
            <a:r>
              <a:rPr lang="en-US" altLang="zh-CN" sz="2000" dirty="0"/>
              <a:t>ACL</a:t>
            </a:r>
            <a:r>
              <a:rPr lang="zh-CN" altLang="en-US" sz="2000" dirty="0"/>
              <a:t>的领域对象安全等特性</a:t>
            </a:r>
            <a:endParaRPr lang="en-US" altLang="zh-CN" sz="2000" dirty="0"/>
          </a:p>
          <a:p>
            <a:pPr marL="109855">
              <a:lnSpc>
                <a:spcPct val="150000"/>
              </a:lnSpc>
              <a:spcBef>
                <a:spcPts val="400"/>
              </a:spcBef>
              <a:buClr>
                <a:schemeClr val="accent1"/>
              </a:buClr>
              <a:buSzPct val="68000"/>
            </a:pPr>
            <a:r>
              <a:rPr lang="en-US" altLang="zh-CN" sz="2000" dirty="0"/>
              <a:t>      </a:t>
            </a:r>
            <a:r>
              <a:rPr lang="zh-CN" altLang="en-US" sz="2000" dirty="0"/>
              <a:t>安全漏洞防护包括：</a:t>
            </a:r>
            <a:r>
              <a:rPr lang="en-US" altLang="zh-CN" sz="2000" dirty="0"/>
              <a:t>CSRF</a:t>
            </a:r>
            <a:r>
              <a:rPr lang="zh-CN" altLang="en-US" sz="2000" dirty="0"/>
              <a:t>（跨域请求伪造）防护、</a:t>
            </a:r>
            <a:r>
              <a:rPr lang="en-US" altLang="zh-CN" sz="2000" dirty="0" err="1"/>
              <a:t>xss</a:t>
            </a:r>
            <a:r>
              <a:rPr lang="zh-CN" altLang="en-US" sz="2000" dirty="0"/>
              <a:t>攻击防护以及其它一些</a:t>
            </a:r>
            <a:r>
              <a:rPr lang="en-US" altLang="zh-CN" sz="2000" dirty="0"/>
              <a:t>HTTP</a:t>
            </a:r>
            <a:r>
              <a:rPr lang="zh-CN" altLang="en-US" sz="2000" dirty="0"/>
              <a:t>响应报头安全措施。</a:t>
            </a:r>
            <a:endParaRPr lang="en-US" altLang="zh-CN" sz="2000" dirty="0">
              <a:sym typeface="+mn-ea"/>
            </a:endParaRPr>
          </a:p>
        </p:txBody>
      </p:sp>
    </p:spTree>
    <p:extLst>
      <p:ext uri="{BB962C8B-B14F-4D97-AF65-F5344CB8AC3E}">
        <p14:creationId xmlns:p14="http://schemas.microsoft.com/office/powerpoint/2010/main" val="2257833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11.1 Spring Security</a:t>
            </a:r>
            <a:r>
              <a:rPr lang="zh-CN" altLang="en-US" b="0" kern="1800" dirty="0">
                <a:latin typeface="Times New Roman"/>
              </a:rPr>
              <a:t>概述</a:t>
            </a:r>
          </a:p>
        </p:txBody>
      </p:sp>
      <p:sp>
        <p:nvSpPr>
          <p:cNvPr id="3" name="文本框 2"/>
          <p:cNvSpPr txBox="1"/>
          <p:nvPr/>
        </p:nvSpPr>
        <p:spPr>
          <a:xfrm>
            <a:off x="250370" y="1223784"/>
            <a:ext cx="11551105" cy="2605842"/>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11.1.2  Spring Security</a:t>
            </a:r>
            <a:r>
              <a:rPr lang="zh-CN" altLang="en-US" sz="2000" dirty="0"/>
              <a:t>简介，</a:t>
            </a:r>
            <a:r>
              <a:rPr lang="zh-CN" altLang="en-US" sz="2000" dirty="0">
                <a:hlinkClick r:id="rId2"/>
              </a:rPr>
              <a:t>文档地址</a:t>
            </a:r>
            <a:endParaRPr lang="en-US" altLang="zh-CN" sz="2000" dirty="0"/>
          </a:p>
          <a:p>
            <a:pPr marL="109855">
              <a:lnSpc>
                <a:spcPct val="150000"/>
              </a:lnSpc>
              <a:spcBef>
                <a:spcPts val="400"/>
              </a:spcBef>
              <a:buClr>
                <a:schemeClr val="accent1"/>
              </a:buClr>
              <a:buSzPct val="68000"/>
            </a:pPr>
            <a:r>
              <a:rPr lang="en-US" altLang="zh-CN" sz="2000" dirty="0">
                <a:sym typeface="+mn-ea"/>
              </a:rPr>
              <a:t>     </a:t>
            </a:r>
            <a:r>
              <a:rPr lang="en-US" altLang="zh-CN" sz="2000" dirty="0"/>
              <a:t>Spring security </a:t>
            </a:r>
            <a:r>
              <a:rPr lang="zh-CN" altLang="en-US" sz="2000" dirty="0"/>
              <a:t>基于表达式的权限控制示例：</a:t>
            </a:r>
            <a:endParaRPr lang="en-US" altLang="zh-CN" sz="2000" dirty="0"/>
          </a:p>
          <a:p>
            <a:pPr marL="109855">
              <a:lnSpc>
                <a:spcPct val="150000"/>
              </a:lnSpc>
              <a:spcBef>
                <a:spcPts val="400"/>
              </a:spcBef>
              <a:buClr>
                <a:schemeClr val="accent1"/>
              </a:buClr>
              <a:buSzPct val="68000"/>
            </a:pPr>
            <a:endParaRPr lang="en-US" altLang="zh-CN" sz="2000" dirty="0">
              <a:sym typeface="+mn-ea"/>
            </a:endParaRPr>
          </a:p>
          <a:p>
            <a:pPr marL="109855">
              <a:lnSpc>
                <a:spcPct val="150000"/>
              </a:lnSpc>
              <a:spcBef>
                <a:spcPts val="400"/>
              </a:spcBef>
              <a:buClr>
                <a:schemeClr val="accent1"/>
              </a:buClr>
              <a:buSzPct val="68000"/>
            </a:pPr>
            <a:endParaRPr lang="en-US" altLang="zh-CN" sz="2000" dirty="0"/>
          </a:p>
          <a:p>
            <a:pPr marL="109855">
              <a:lnSpc>
                <a:spcPct val="150000"/>
              </a:lnSpc>
              <a:spcBef>
                <a:spcPts val="400"/>
              </a:spcBef>
              <a:buClr>
                <a:schemeClr val="accent1"/>
              </a:buClr>
              <a:buSzPct val="68000"/>
            </a:pPr>
            <a:endParaRPr lang="en-US" altLang="zh-CN" sz="2000" dirty="0">
              <a:sym typeface="+mn-ea"/>
            </a:endParaRPr>
          </a:p>
        </p:txBody>
      </p:sp>
      <p:pic>
        <p:nvPicPr>
          <p:cNvPr id="4" name="图片 3"/>
          <p:cNvPicPr>
            <a:picLocks noChangeAspect="1"/>
          </p:cNvPicPr>
          <p:nvPr/>
        </p:nvPicPr>
        <p:blipFill>
          <a:blip r:embed="rId3"/>
          <a:stretch>
            <a:fillRect/>
          </a:stretch>
        </p:blipFill>
        <p:spPr>
          <a:xfrm>
            <a:off x="1478972" y="2526704"/>
            <a:ext cx="9058437" cy="3569295"/>
          </a:xfrm>
          <a:prstGeom prst="rect">
            <a:avLst/>
          </a:prstGeom>
        </p:spPr>
      </p:pic>
    </p:spTree>
    <p:extLst>
      <p:ext uri="{BB962C8B-B14F-4D97-AF65-F5344CB8AC3E}">
        <p14:creationId xmlns:p14="http://schemas.microsoft.com/office/powerpoint/2010/main" val="1114408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11.1 Spring Security</a:t>
            </a:r>
            <a:r>
              <a:rPr lang="zh-CN" altLang="en-US" b="0" kern="1800" dirty="0">
                <a:latin typeface="Times New Roman"/>
              </a:rPr>
              <a:t>概述</a:t>
            </a:r>
          </a:p>
        </p:txBody>
      </p:sp>
      <p:sp>
        <p:nvSpPr>
          <p:cNvPr id="3" name="文本框 2"/>
          <p:cNvSpPr txBox="1"/>
          <p:nvPr/>
        </p:nvSpPr>
        <p:spPr>
          <a:xfrm>
            <a:off x="250370" y="1223784"/>
            <a:ext cx="11551105" cy="3067506"/>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11.1.2  Spring Security</a:t>
            </a:r>
            <a:r>
              <a:rPr lang="zh-CN" altLang="en-US" sz="2000" dirty="0"/>
              <a:t>简介</a:t>
            </a:r>
            <a:endParaRPr lang="en-US" altLang="zh-CN" sz="2000" dirty="0"/>
          </a:p>
          <a:p>
            <a:pPr marL="109855">
              <a:lnSpc>
                <a:spcPct val="150000"/>
              </a:lnSpc>
              <a:spcBef>
                <a:spcPts val="400"/>
              </a:spcBef>
              <a:buClr>
                <a:schemeClr val="accent1"/>
              </a:buClr>
              <a:buSzPct val="68000"/>
            </a:pPr>
            <a:r>
              <a:rPr lang="en-US" altLang="zh-CN" sz="2000" dirty="0">
                <a:sym typeface="+mn-ea"/>
              </a:rPr>
              <a:t>     </a:t>
            </a:r>
            <a:r>
              <a:rPr lang="en-US" altLang="zh-CN" sz="2000" dirty="0"/>
              <a:t>Spring security </a:t>
            </a:r>
            <a:r>
              <a:rPr lang="zh-CN" altLang="en-US" sz="2000" dirty="0"/>
              <a:t>的引入方式，在创建</a:t>
            </a:r>
            <a:r>
              <a:rPr lang="en-US" altLang="zh-CN" sz="2000" dirty="0"/>
              <a:t>spring boot</a:t>
            </a:r>
            <a:r>
              <a:rPr lang="zh-CN" altLang="en-US" sz="2000" dirty="0"/>
              <a:t>项目时勾选</a:t>
            </a:r>
            <a:r>
              <a:rPr lang="en-US" altLang="zh-CN" sz="2000" dirty="0"/>
              <a:t>security</a:t>
            </a:r>
            <a:r>
              <a:rPr lang="zh-CN" altLang="en-US" sz="2000" dirty="0"/>
              <a:t>中的</a:t>
            </a:r>
            <a:r>
              <a:rPr lang="en-US" altLang="zh-CN" sz="2000" dirty="0"/>
              <a:t>Spring Security</a:t>
            </a:r>
            <a:r>
              <a:rPr lang="zh-CN" altLang="en-US" sz="2000" dirty="0"/>
              <a:t>或者直接在</a:t>
            </a:r>
            <a:r>
              <a:rPr lang="en-US" altLang="zh-CN" sz="2000" dirty="0"/>
              <a:t>POM.xml</a:t>
            </a:r>
            <a:r>
              <a:rPr lang="zh-CN" altLang="en-US" sz="2000" dirty="0"/>
              <a:t>中添加下面的</a:t>
            </a:r>
            <a:r>
              <a:rPr lang="zh-CN" altLang="en-US" sz="2000" dirty="0">
                <a:sym typeface="+mn-ea"/>
              </a:rPr>
              <a:t>依赖</a:t>
            </a:r>
            <a:endParaRPr lang="en-US" altLang="zh-CN" sz="2000" dirty="0"/>
          </a:p>
          <a:p>
            <a:pPr marL="109855">
              <a:lnSpc>
                <a:spcPct val="150000"/>
              </a:lnSpc>
              <a:spcBef>
                <a:spcPts val="400"/>
              </a:spcBef>
              <a:buClr>
                <a:schemeClr val="accent1"/>
              </a:buClr>
              <a:buSzPct val="68000"/>
            </a:pPr>
            <a:endParaRPr lang="en-US" altLang="zh-CN" sz="2000" dirty="0">
              <a:sym typeface="+mn-ea"/>
            </a:endParaRPr>
          </a:p>
          <a:p>
            <a:pPr marL="109855">
              <a:lnSpc>
                <a:spcPct val="150000"/>
              </a:lnSpc>
              <a:spcBef>
                <a:spcPts val="400"/>
              </a:spcBef>
              <a:buClr>
                <a:schemeClr val="accent1"/>
              </a:buClr>
              <a:buSzPct val="68000"/>
            </a:pPr>
            <a:endParaRPr lang="en-US" altLang="zh-CN" sz="2000" dirty="0"/>
          </a:p>
          <a:p>
            <a:pPr marL="109855">
              <a:lnSpc>
                <a:spcPct val="150000"/>
              </a:lnSpc>
              <a:spcBef>
                <a:spcPts val="400"/>
              </a:spcBef>
              <a:buClr>
                <a:schemeClr val="accent1"/>
              </a:buClr>
              <a:buSzPct val="68000"/>
            </a:pPr>
            <a:endParaRPr lang="en-US" altLang="zh-CN" sz="2000" dirty="0">
              <a:sym typeface="+mn-ea"/>
            </a:endParaRPr>
          </a:p>
        </p:txBody>
      </p:sp>
      <p:pic>
        <p:nvPicPr>
          <p:cNvPr id="5" name="图片 4"/>
          <p:cNvPicPr>
            <a:picLocks noChangeAspect="1"/>
          </p:cNvPicPr>
          <p:nvPr/>
        </p:nvPicPr>
        <p:blipFill>
          <a:blip r:embed="rId2"/>
          <a:stretch>
            <a:fillRect/>
          </a:stretch>
        </p:blipFill>
        <p:spPr>
          <a:xfrm>
            <a:off x="2397168" y="4930487"/>
            <a:ext cx="7257506" cy="1328329"/>
          </a:xfrm>
          <a:prstGeom prst="rect">
            <a:avLst/>
          </a:prstGeom>
        </p:spPr>
      </p:pic>
      <p:pic>
        <p:nvPicPr>
          <p:cNvPr id="4" name="图片 3"/>
          <p:cNvPicPr>
            <a:picLocks noChangeAspect="1"/>
          </p:cNvPicPr>
          <p:nvPr/>
        </p:nvPicPr>
        <p:blipFill>
          <a:blip r:embed="rId3"/>
          <a:stretch>
            <a:fillRect/>
          </a:stretch>
        </p:blipFill>
        <p:spPr>
          <a:xfrm>
            <a:off x="2549730" y="2848983"/>
            <a:ext cx="6952381" cy="1761905"/>
          </a:xfrm>
          <a:prstGeom prst="rect">
            <a:avLst/>
          </a:prstGeom>
        </p:spPr>
      </p:pic>
    </p:spTree>
    <p:extLst>
      <p:ext uri="{BB962C8B-B14F-4D97-AF65-F5344CB8AC3E}">
        <p14:creationId xmlns:p14="http://schemas.microsoft.com/office/powerpoint/2010/main" val="410860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11.2 Spring Security</a:t>
            </a:r>
            <a:r>
              <a:rPr lang="zh-CN" altLang="en-US" b="0" kern="1800" dirty="0">
                <a:latin typeface="Times New Roman"/>
              </a:rPr>
              <a:t>实践</a:t>
            </a:r>
          </a:p>
        </p:txBody>
      </p:sp>
      <p:sp>
        <p:nvSpPr>
          <p:cNvPr id="3" name="文本框 2"/>
          <p:cNvSpPr txBox="1"/>
          <p:nvPr/>
        </p:nvSpPr>
        <p:spPr>
          <a:xfrm>
            <a:off x="250370" y="1223784"/>
            <a:ext cx="11551105" cy="2092881"/>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11.2.1 </a:t>
            </a:r>
            <a:r>
              <a:rPr lang="en-US" altLang="zh-CN" sz="2000" dirty="0">
                <a:latin typeface="宋体" panose="02010600030101010101" pitchFamily="2" charset="-122"/>
                <a:ea typeface="宋体" panose="02010600030101010101" pitchFamily="2" charset="-122"/>
              </a:rPr>
              <a:t>HelloWorld</a:t>
            </a:r>
          </a:p>
          <a:p>
            <a:pPr marL="109855">
              <a:lnSpc>
                <a:spcPct val="150000"/>
              </a:lnSpc>
              <a:spcBef>
                <a:spcPts val="400"/>
              </a:spcBef>
              <a:buClr>
                <a:schemeClr val="accent1"/>
              </a:buClr>
              <a:buSzPct val="68000"/>
            </a:pPr>
            <a:r>
              <a:rPr lang="en-US" altLang="zh-CN" sz="2000" dirty="0">
                <a:sym typeface="+mn-ea"/>
              </a:rPr>
              <a:t>     </a:t>
            </a:r>
            <a:r>
              <a:rPr lang="zh-CN" altLang="en-US" sz="2000" dirty="0">
                <a:sym typeface="+mn-ea"/>
              </a:rPr>
              <a:t>创建</a:t>
            </a:r>
            <a:r>
              <a:rPr lang="en-US" altLang="zh-CN" sz="2000" dirty="0">
                <a:sym typeface="+mn-ea"/>
              </a:rPr>
              <a:t>spring boot</a:t>
            </a:r>
            <a:r>
              <a:rPr lang="zh-CN" altLang="en-US" sz="2000" dirty="0">
                <a:sym typeface="+mn-ea"/>
              </a:rPr>
              <a:t>项目</a:t>
            </a:r>
            <a:r>
              <a:rPr lang="en-US" altLang="zh-CN" sz="2000" dirty="0">
                <a:sym typeface="+mn-ea"/>
              </a:rPr>
              <a:t>ch11_1,</a:t>
            </a:r>
            <a:r>
              <a:rPr lang="zh-CN" altLang="en-US" sz="2000" dirty="0">
                <a:sym typeface="+mn-ea"/>
              </a:rPr>
              <a:t>勾选如下图有所示的依赖：</a:t>
            </a:r>
            <a:endParaRPr lang="en-US" altLang="zh-CN" sz="2000" dirty="0"/>
          </a:p>
          <a:p>
            <a:pPr marL="109855">
              <a:lnSpc>
                <a:spcPct val="150000"/>
              </a:lnSpc>
              <a:spcBef>
                <a:spcPts val="400"/>
              </a:spcBef>
              <a:buClr>
                <a:schemeClr val="accent1"/>
              </a:buClr>
              <a:buSzPct val="68000"/>
            </a:pPr>
            <a:endParaRPr lang="en-US" altLang="zh-CN" sz="2000" dirty="0"/>
          </a:p>
          <a:p>
            <a:pPr marL="109855">
              <a:lnSpc>
                <a:spcPct val="150000"/>
              </a:lnSpc>
              <a:spcBef>
                <a:spcPts val="400"/>
              </a:spcBef>
              <a:buClr>
                <a:schemeClr val="accent1"/>
              </a:buClr>
              <a:buSzPct val="68000"/>
            </a:pPr>
            <a:endParaRPr lang="en-US" altLang="zh-CN" sz="2000" dirty="0">
              <a:sym typeface="+mn-ea"/>
            </a:endParaRPr>
          </a:p>
        </p:txBody>
      </p:sp>
      <p:pic>
        <p:nvPicPr>
          <p:cNvPr id="4" name="图片 3"/>
          <p:cNvPicPr>
            <a:picLocks noChangeAspect="1"/>
          </p:cNvPicPr>
          <p:nvPr/>
        </p:nvPicPr>
        <p:blipFill>
          <a:blip r:embed="rId2"/>
          <a:stretch>
            <a:fillRect/>
          </a:stretch>
        </p:blipFill>
        <p:spPr>
          <a:xfrm>
            <a:off x="7014160" y="1729295"/>
            <a:ext cx="3944992" cy="4298445"/>
          </a:xfrm>
          <a:prstGeom prst="rect">
            <a:avLst/>
          </a:prstGeom>
        </p:spPr>
      </p:pic>
      <p:pic>
        <p:nvPicPr>
          <p:cNvPr id="6" name="图片 5">
            <a:extLst>
              <a:ext uri="{FF2B5EF4-FFF2-40B4-BE49-F238E27FC236}">
                <a16:creationId xmlns:a16="http://schemas.microsoft.com/office/drawing/2014/main" id="{EC6BA49B-E5ED-F34E-B4E5-B313EE5349BD}"/>
              </a:ext>
            </a:extLst>
          </p:cNvPr>
          <p:cNvPicPr>
            <a:picLocks noChangeAspect="1"/>
          </p:cNvPicPr>
          <p:nvPr/>
        </p:nvPicPr>
        <p:blipFill>
          <a:blip r:embed="rId3"/>
          <a:stretch>
            <a:fillRect/>
          </a:stretch>
        </p:blipFill>
        <p:spPr>
          <a:xfrm>
            <a:off x="1112109" y="2308176"/>
            <a:ext cx="5251622" cy="4310542"/>
          </a:xfrm>
          <a:prstGeom prst="rect">
            <a:avLst/>
          </a:prstGeom>
        </p:spPr>
      </p:pic>
    </p:spTree>
    <p:extLst>
      <p:ext uri="{BB962C8B-B14F-4D97-AF65-F5344CB8AC3E}">
        <p14:creationId xmlns:p14="http://schemas.microsoft.com/office/powerpoint/2010/main" val="3477560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11.2 Spring Security</a:t>
            </a:r>
            <a:r>
              <a:rPr lang="zh-CN" altLang="en-US" b="0" kern="1800" dirty="0">
                <a:latin typeface="Times New Roman"/>
              </a:rPr>
              <a:t>实践</a:t>
            </a:r>
          </a:p>
        </p:txBody>
      </p:sp>
      <p:sp>
        <p:nvSpPr>
          <p:cNvPr id="3" name="文本框 2"/>
          <p:cNvSpPr txBox="1"/>
          <p:nvPr/>
        </p:nvSpPr>
        <p:spPr>
          <a:xfrm>
            <a:off x="250370" y="1223784"/>
            <a:ext cx="11551105" cy="2092881"/>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11.2.1 </a:t>
            </a:r>
            <a:r>
              <a:rPr lang="en-US" altLang="zh-CN" sz="2000" dirty="0">
                <a:latin typeface="宋体" panose="02010600030101010101" pitchFamily="2" charset="-122"/>
                <a:ea typeface="宋体" panose="02010600030101010101" pitchFamily="2" charset="-122"/>
              </a:rPr>
              <a:t>Spring Security HelloWorld</a:t>
            </a:r>
          </a:p>
          <a:p>
            <a:pPr marL="109855">
              <a:lnSpc>
                <a:spcPct val="150000"/>
              </a:lnSpc>
              <a:spcBef>
                <a:spcPts val="400"/>
              </a:spcBef>
              <a:buClr>
                <a:schemeClr val="accent1"/>
              </a:buClr>
              <a:buSzPct val="68000"/>
            </a:pPr>
            <a:r>
              <a:rPr lang="en-US" altLang="zh-CN" sz="2000" dirty="0">
                <a:sym typeface="+mn-ea"/>
              </a:rPr>
              <a:t>     </a:t>
            </a:r>
            <a:r>
              <a:rPr lang="zh-CN" altLang="en-US" sz="2000" dirty="0">
                <a:sym typeface="+mn-ea"/>
              </a:rPr>
              <a:t>运行项目观察控制台输出，浏览器访问系统</a:t>
            </a:r>
            <a:endParaRPr lang="en-US" altLang="zh-CN" sz="2000" dirty="0"/>
          </a:p>
          <a:p>
            <a:pPr marL="109855">
              <a:lnSpc>
                <a:spcPct val="150000"/>
              </a:lnSpc>
              <a:spcBef>
                <a:spcPts val="400"/>
              </a:spcBef>
              <a:buClr>
                <a:schemeClr val="accent1"/>
              </a:buClr>
              <a:buSzPct val="68000"/>
            </a:pPr>
            <a:endParaRPr lang="en-US" altLang="zh-CN" sz="2000" dirty="0"/>
          </a:p>
          <a:p>
            <a:pPr marL="109855">
              <a:lnSpc>
                <a:spcPct val="150000"/>
              </a:lnSpc>
              <a:spcBef>
                <a:spcPts val="400"/>
              </a:spcBef>
              <a:buClr>
                <a:schemeClr val="accent1"/>
              </a:buClr>
              <a:buSzPct val="68000"/>
            </a:pPr>
            <a:endParaRPr lang="en-US" altLang="zh-CN" sz="2000" dirty="0">
              <a:sym typeface="+mn-ea"/>
            </a:endParaRPr>
          </a:p>
        </p:txBody>
      </p:sp>
      <p:pic>
        <p:nvPicPr>
          <p:cNvPr id="6" name="图片 5"/>
          <p:cNvPicPr>
            <a:picLocks noChangeAspect="1"/>
          </p:cNvPicPr>
          <p:nvPr/>
        </p:nvPicPr>
        <p:blipFill>
          <a:blip r:embed="rId2"/>
          <a:stretch>
            <a:fillRect/>
          </a:stretch>
        </p:blipFill>
        <p:spPr>
          <a:xfrm>
            <a:off x="820924" y="2464977"/>
            <a:ext cx="3882807" cy="1151680"/>
          </a:xfrm>
          <a:prstGeom prst="rect">
            <a:avLst/>
          </a:prstGeom>
        </p:spPr>
      </p:pic>
      <p:pic>
        <p:nvPicPr>
          <p:cNvPr id="7" name="图片 6"/>
          <p:cNvPicPr>
            <a:picLocks noChangeAspect="1"/>
          </p:cNvPicPr>
          <p:nvPr/>
        </p:nvPicPr>
        <p:blipFill>
          <a:blip r:embed="rId3"/>
          <a:stretch>
            <a:fillRect/>
          </a:stretch>
        </p:blipFill>
        <p:spPr>
          <a:xfrm>
            <a:off x="514478" y="4816154"/>
            <a:ext cx="7723809" cy="523810"/>
          </a:xfrm>
          <a:prstGeom prst="rect">
            <a:avLst/>
          </a:prstGeom>
        </p:spPr>
      </p:pic>
      <p:sp>
        <p:nvSpPr>
          <p:cNvPr id="8" name="文本框 7"/>
          <p:cNvSpPr txBox="1"/>
          <p:nvPr/>
        </p:nvSpPr>
        <p:spPr>
          <a:xfrm>
            <a:off x="820924" y="5500048"/>
            <a:ext cx="2262158" cy="369332"/>
          </a:xfrm>
          <a:prstGeom prst="rect">
            <a:avLst/>
          </a:prstGeom>
          <a:noFill/>
        </p:spPr>
        <p:txBody>
          <a:bodyPr wrap="none" rtlCol="0">
            <a:spAutoFit/>
          </a:bodyPr>
          <a:lstStyle/>
          <a:p>
            <a:r>
              <a:rPr lang="zh-CN" altLang="en-US" dirty="0"/>
              <a:t>控制台输出随机密码</a:t>
            </a:r>
          </a:p>
        </p:txBody>
      </p:sp>
      <p:pic>
        <p:nvPicPr>
          <p:cNvPr id="9" name="图片 8"/>
          <p:cNvPicPr>
            <a:picLocks noChangeAspect="1"/>
          </p:cNvPicPr>
          <p:nvPr/>
        </p:nvPicPr>
        <p:blipFill>
          <a:blip r:embed="rId4"/>
          <a:stretch>
            <a:fillRect/>
          </a:stretch>
        </p:blipFill>
        <p:spPr>
          <a:xfrm>
            <a:off x="6801742" y="1559262"/>
            <a:ext cx="4047619" cy="2657143"/>
          </a:xfrm>
          <a:prstGeom prst="rect">
            <a:avLst/>
          </a:prstGeom>
        </p:spPr>
      </p:pic>
      <p:sp>
        <p:nvSpPr>
          <p:cNvPr id="10" name="文本框 9"/>
          <p:cNvSpPr txBox="1"/>
          <p:nvPr/>
        </p:nvSpPr>
        <p:spPr>
          <a:xfrm>
            <a:off x="6249348" y="4446822"/>
            <a:ext cx="5942652" cy="369332"/>
          </a:xfrm>
          <a:prstGeom prst="rect">
            <a:avLst/>
          </a:prstGeom>
          <a:noFill/>
        </p:spPr>
        <p:txBody>
          <a:bodyPr wrap="none" rtlCol="0">
            <a:spAutoFit/>
          </a:bodyPr>
          <a:lstStyle/>
          <a:p>
            <a:r>
              <a:rPr lang="zh-CN" altLang="en-US" dirty="0"/>
              <a:t>输入用户名</a:t>
            </a:r>
            <a:r>
              <a:rPr lang="en-US" altLang="zh-CN" dirty="0"/>
              <a:t>user</a:t>
            </a:r>
            <a:r>
              <a:rPr lang="zh-CN" altLang="en-US" dirty="0"/>
              <a:t>，密码为控制台随机密码后可以继续访问</a:t>
            </a:r>
          </a:p>
        </p:txBody>
      </p:sp>
    </p:spTree>
    <p:extLst>
      <p:ext uri="{BB962C8B-B14F-4D97-AF65-F5344CB8AC3E}">
        <p14:creationId xmlns:p14="http://schemas.microsoft.com/office/powerpoint/2010/main" val="3146762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11.2 Spring Security</a:t>
            </a:r>
            <a:r>
              <a:rPr lang="zh-CN" altLang="en-US" b="0" kern="1800" dirty="0">
                <a:latin typeface="Times New Roman"/>
              </a:rPr>
              <a:t>实践</a:t>
            </a:r>
          </a:p>
        </p:txBody>
      </p:sp>
      <p:sp>
        <p:nvSpPr>
          <p:cNvPr id="3" name="文本框 2"/>
          <p:cNvSpPr txBox="1"/>
          <p:nvPr/>
        </p:nvSpPr>
        <p:spPr>
          <a:xfrm>
            <a:off x="250370" y="1223784"/>
            <a:ext cx="11551105" cy="2092881"/>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11.2.1 </a:t>
            </a:r>
            <a:r>
              <a:rPr lang="en-US" altLang="zh-CN" sz="2000" dirty="0">
                <a:latin typeface="宋体" panose="02010600030101010101" pitchFamily="2" charset="-122"/>
                <a:ea typeface="宋体" panose="02010600030101010101" pitchFamily="2" charset="-122"/>
              </a:rPr>
              <a:t>Spring Security HelloWorld</a:t>
            </a:r>
          </a:p>
          <a:p>
            <a:pPr marL="109855">
              <a:lnSpc>
                <a:spcPct val="150000"/>
              </a:lnSpc>
              <a:spcBef>
                <a:spcPts val="400"/>
              </a:spcBef>
              <a:buClr>
                <a:schemeClr val="accent1"/>
              </a:buClr>
              <a:buSzPct val="68000"/>
            </a:pPr>
            <a:r>
              <a:rPr lang="en-US" altLang="zh-CN" sz="2000" dirty="0">
                <a:sym typeface="+mn-ea"/>
              </a:rPr>
              <a:t>     </a:t>
            </a:r>
            <a:r>
              <a:rPr lang="zh-CN" altLang="en-US" sz="2000" dirty="0">
                <a:sym typeface="+mn-ea"/>
              </a:rPr>
              <a:t>可以在</a:t>
            </a:r>
            <a:r>
              <a:rPr lang="en-US" altLang="zh-CN" sz="2000" dirty="0" err="1">
                <a:sym typeface="+mn-ea"/>
              </a:rPr>
              <a:t>application.properties</a:t>
            </a:r>
            <a:r>
              <a:rPr lang="zh-CN" altLang="en-US" sz="2000" dirty="0">
                <a:sym typeface="+mn-ea"/>
              </a:rPr>
              <a:t>文件中设置进入系统的用户名及密码</a:t>
            </a:r>
            <a:endParaRPr lang="en-US" altLang="zh-CN" sz="2000" dirty="0"/>
          </a:p>
          <a:p>
            <a:pPr marL="109855">
              <a:lnSpc>
                <a:spcPct val="150000"/>
              </a:lnSpc>
              <a:spcBef>
                <a:spcPts val="400"/>
              </a:spcBef>
              <a:buClr>
                <a:schemeClr val="accent1"/>
              </a:buClr>
              <a:buSzPct val="68000"/>
            </a:pPr>
            <a:endParaRPr lang="en-US" altLang="zh-CN" sz="2000" dirty="0"/>
          </a:p>
          <a:p>
            <a:pPr marL="109855">
              <a:lnSpc>
                <a:spcPct val="150000"/>
              </a:lnSpc>
              <a:spcBef>
                <a:spcPts val="400"/>
              </a:spcBef>
              <a:buClr>
                <a:schemeClr val="accent1"/>
              </a:buClr>
              <a:buSzPct val="68000"/>
            </a:pPr>
            <a:endParaRPr lang="en-US" altLang="zh-CN" sz="2000" dirty="0">
              <a:sym typeface="+mn-ea"/>
            </a:endParaRPr>
          </a:p>
        </p:txBody>
      </p:sp>
      <p:pic>
        <p:nvPicPr>
          <p:cNvPr id="4" name="图片 3"/>
          <p:cNvPicPr>
            <a:picLocks noChangeAspect="1"/>
          </p:cNvPicPr>
          <p:nvPr/>
        </p:nvPicPr>
        <p:blipFill>
          <a:blip r:embed="rId2"/>
          <a:stretch>
            <a:fillRect/>
          </a:stretch>
        </p:blipFill>
        <p:spPr>
          <a:xfrm>
            <a:off x="3326644" y="2665969"/>
            <a:ext cx="4617763" cy="841506"/>
          </a:xfrm>
          <a:prstGeom prst="rect">
            <a:avLst/>
          </a:prstGeom>
        </p:spPr>
      </p:pic>
      <p:pic>
        <p:nvPicPr>
          <p:cNvPr id="5" name="图片 4"/>
          <p:cNvPicPr>
            <a:picLocks noChangeAspect="1"/>
          </p:cNvPicPr>
          <p:nvPr/>
        </p:nvPicPr>
        <p:blipFill>
          <a:blip r:embed="rId3"/>
          <a:stretch>
            <a:fillRect/>
          </a:stretch>
        </p:blipFill>
        <p:spPr>
          <a:xfrm>
            <a:off x="3512974" y="3673469"/>
            <a:ext cx="3828571" cy="2552381"/>
          </a:xfrm>
          <a:prstGeom prst="rect">
            <a:avLst/>
          </a:prstGeom>
        </p:spPr>
      </p:pic>
    </p:spTree>
    <p:extLst>
      <p:ext uri="{BB962C8B-B14F-4D97-AF65-F5344CB8AC3E}">
        <p14:creationId xmlns:p14="http://schemas.microsoft.com/office/powerpoint/2010/main" val="110617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11.2 Spring Security</a:t>
            </a:r>
            <a:r>
              <a:rPr lang="zh-CN" altLang="en-US" b="0" kern="1800" dirty="0">
                <a:latin typeface="Times New Roman"/>
              </a:rPr>
              <a:t>实践</a:t>
            </a:r>
          </a:p>
        </p:txBody>
      </p:sp>
      <p:sp>
        <p:nvSpPr>
          <p:cNvPr id="3" name="文本框 2"/>
          <p:cNvSpPr txBox="1"/>
          <p:nvPr/>
        </p:nvSpPr>
        <p:spPr>
          <a:xfrm>
            <a:off x="250370" y="1223784"/>
            <a:ext cx="11551105" cy="4544834"/>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11.2.2 </a:t>
            </a:r>
            <a:r>
              <a:rPr lang="zh-CN" altLang="en-US" sz="2000" dirty="0"/>
              <a:t>用户身份验证</a:t>
            </a:r>
            <a:endParaRPr lang="en-US" altLang="zh-CN" sz="2000" dirty="0"/>
          </a:p>
          <a:p>
            <a:pPr marL="109855">
              <a:lnSpc>
                <a:spcPct val="150000"/>
              </a:lnSpc>
              <a:spcBef>
                <a:spcPts val="400"/>
              </a:spcBef>
              <a:buClr>
                <a:schemeClr val="accent1"/>
              </a:buClr>
              <a:buSzPct val="68000"/>
            </a:pPr>
            <a:r>
              <a:rPr lang="zh-CN" altLang="en-US" sz="2400" dirty="0">
                <a:latin typeface="+mn-ea"/>
                <a:ea typeface="+mn-ea"/>
              </a:rPr>
              <a:t>用户身份验证需要我们</a:t>
            </a:r>
            <a:r>
              <a:rPr lang="zh-CN" altLang="en-US" sz="2400" dirty="0">
                <a:solidFill>
                  <a:srgbClr val="FF0000"/>
                </a:solidFill>
                <a:latin typeface="+mn-ea"/>
                <a:ea typeface="+mn-ea"/>
              </a:rPr>
              <a:t>使用某种方法把用户数据的来源</a:t>
            </a:r>
            <a:r>
              <a:rPr lang="zh-CN" altLang="en-US" sz="2400" dirty="0">
                <a:latin typeface="+mn-ea"/>
                <a:ea typeface="+mn-ea"/>
              </a:rPr>
              <a:t>告诉</a:t>
            </a:r>
            <a:r>
              <a:rPr lang="en-US" altLang="zh-CN" sz="2400" dirty="0">
                <a:latin typeface="+mn-ea"/>
                <a:ea typeface="+mn-ea"/>
              </a:rPr>
              <a:t>Spring Security</a:t>
            </a:r>
            <a:r>
              <a:rPr lang="zh-CN" altLang="en-US" sz="2400" dirty="0">
                <a:latin typeface="+mn-ea"/>
                <a:ea typeface="+mn-ea"/>
              </a:rPr>
              <a:t>框架。</a:t>
            </a:r>
            <a:endParaRPr lang="en-US" altLang="zh-CN" sz="2400" dirty="0">
              <a:latin typeface="+mn-ea"/>
              <a:ea typeface="+mn-ea"/>
            </a:endParaRPr>
          </a:p>
          <a:p>
            <a:pPr marL="109855">
              <a:lnSpc>
                <a:spcPct val="150000"/>
              </a:lnSpc>
              <a:spcBef>
                <a:spcPts val="400"/>
              </a:spcBef>
              <a:buClr>
                <a:schemeClr val="accent1"/>
              </a:buClr>
              <a:buSzPct val="68000"/>
            </a:pPr>
            <a:r>
              <a:rPr lang="zh-CN" altLang="en-US" sz="2000" dirty="0">
                <a:latin typeface="+mn-ea"/>
                <a:ea typeface="+mn-ea"/>
              </a:rPr>
              <a:t>方法</a:t>
            </a:r>
            <a:r>
              <a:rPr lang="en-US" altLang="zh-CN" sz="2000" dirty="0">
                <a:latin typeface="+mn-ea"/>
                <a:ea typeface="+mn-ea"/>
              </a:rPr>
              <a:t>1</a:t>
            </a:r>
            <a:r>
              <a:rPr lang="zh-CN" altLang="en-US" sz="2000" dirty="0">
                <a:latin typeface="+mn-ea"/>
                <a:ea typeface="+mn-ea"/>
              </a:rPr>
              <a:t>：使用内存中的用户，即我们通过框架提供的方法在内存中添加一些用户，并配置用户的密码及角色权限等。由于用户不方便进行添加删除修改密码等操作，所以主要是开发阶段测试用，缺少实用价值。（示例程序</a:t>
            </a:r>
            <a:r>
              <a:rPr lang="en-US" altLang="zh-CN" sz="2000" dirty="0">
                <a:latin typeface="+mn-ea"/>
                <a:ea typeface="+mn-ea"/>
              </a:rPr>
              <a:t>ch11_2</a:t>
            </a:r>
            <a:r>
              <a:rPr lang="zh-CN" altLang="en-US" sz="2000" dirty="0">
                <a:latin typeface="+mn-ea"/>
                <a:ea typeface="+mn-ea"/>
              </a:rPr>
              <a:t>）</a:t>
            </a:r>
            <a:endParaRPr lang="en-US" altLang="zh-CN" sz="2000" dirty="0">
              <a:latin typeface="+mn-ea"/>
              <a:ea typeface="+mn-ea"/>
            </a:endParaRPr>
          </a:p>
          <a:p>
            <a:pPr marL="109855">
              <a:lnSpc>
                <a:spcPct val="150000"/>
              </a:lnSpc>
              <a:spcBef>
                <a:spcPts val="400"/>
              </a:spcBef>
              <a:buClr>
                <a:schemeClr val="accent1"/>
              </a:buClr>
              <a:buSzPct val="68000"/>
            </a:pPr>
            <a:r>
              <a:rPr lang="zh-CN" altLang="en-US" sz="2000" dirty="0">
                <a:latin typeface="+mn-ea"/>
                <a:ea typeface="+mn-ea"/>
              </a:rPr>
              <a:t>方法</a:t>
            </a:r>
            <a:r>
              <a:rPr lang="en-US" altLang="zh-CN" sz="2000" dirty="0">
                <a:latin typeface="+mn-ea"/>
                <a:ea typeface="+mn-ea"/>
              </a:rPr>
              <a:t>2</a:t>
            </a:r>
            <a:r>
              <a:rPr lang="zh-CN" altLang="en-US" sz="2000" dirty="0">
                <a:latin typeface="+mn-ea"/>
                <a:ea typeface="+mn-ea"/>
              </a:rPr>
              <a:t>：使用</a:t>
            </a:r>
            <a:r>
              <a:rPr lang="en-US" altLang="zh-CN" sz="2000" dirty="0">
                <a:latin typeface="+mn-ea"/>
                <a:ea typeface="+mn-ea"/>
              </a:rPr>
              <a:t>JDBC</a:t>
            </a:r>
            <a:r>
              <a:rPr lang="zh-CN" altLang="en-US" sz="2000" dirty="0">
                <a:latin typeface="+mn-ea"/>
                <a:ea typeface="+mn-ea"/>
              </a:rPr>
              <a:t>中的用户，即我们自己有用户、角色、权限等数据库表，然后通过</a:t>
            </a:r>
            <a:r>
              <a:rPr lang="en-US" altLang="zh-CN" sz="2000" dirty="0">
                <a:latin typeface="+mn-ea"/>
                <a:ea typeface="+mn-ea"/>
              </a:rPr>
              <a:t>JDBC SQL</a:t>
            </a:r>
            <a:r>
              <a:rPr lang="zh-CN" altLang="en-US" sz="2000" dirty="0">
                <a:latin typeface="+mn-ea"/>
                <a:ea typeface="+mn-ea"/>
              </a:rPr>
              <a:t>语句的形式告诉框架如何从我们的用户表中查询用户及用户权限等信息。</a:t>
            </a:r>
            <a:r>
              <a:rPr lang="zh-CN" altLang="en-US" sz="2000" dirty="0">
                <a:latin typeface="+mn-ea"/>
              </a:rPr>
              <a:t>（示例程序</a:t>
            </a:r>
            <a:r>
              <a:rPr lang="en-US" altLang="zh-CN" sz="2000" dirty="0">
                <a:latin typeface="+mn-ea"/>
              </a:rPr>
              <a:t>ch11_3</a:t>
            </a:r>
            <a:r>
              <a:rPr lang="zh-CN" altLang="en-US" sz="2000" dirty="0">
                <a:latin typeface="+mn-ea"/>
              </a:rPr>
              <a:t>）</a:t>
            </a:r>
            <a:endParaRPr lang="en-US" altLang="zh-CN" sz="2000" dirty="0">
              <a:latin typeface="+mn-ea"/>
            </a:endParaRPr>
          </a:p>
          <a:p>
            <a:pPr marL="109855">
              <a:lnSpc>
                <a:spcPct val="150000"/>
              </a:lnSpc>
              <a:spcBef>
                <a:spcPts val="400"/>
              </a:spcBef>
              <a:buClr>
                <a:schemeClr val="accent1"/>
              </a:buClr>
              <a:buSzPct val="68000"/>
            </a:pPr>
            <a:r>
              <a:rPr lang="zh-CN" altLang="en-US" sz="2000" dirty="0">
                <a:latin typeface="+mn-ea"/>
                <a:ea typeface="+mn-ea"/>
              </a:rPr>
              <a:t>方法</a:t>
            </a:r>
            <a:r>
              <a:rPr lang="en-US" altLang="zh-CN" sz="2000" dirty="0">
                <a:latin typeface="+mn-ea"/>
                <a:ea typeface="+mn-ea"/>
              </a:rPr>
              <a:t>3</a:t>
            </a:r>
            <a:r>
              <a:rPr lang="zh-CN" altLang="en-US" sz="2000" dirty="0">
                <a:latin typeface="+mn-ea"/>
                <a:ea typeface="+mn-ea"/>
              </a:rPr>
              <a:t>：使用自定义用户服务，即通过实现</a:t>
            </a:r>
            <a:r>
              <a:rPr lang="zh-CN" altLang="zh-CN" sz="2000" dirty="0">
                <a:solidFill>
                  <a:srgbClr val="000000"/>
                </a:solidFill>
                <a:latin typeface="宋体" panose="02010600030101010101" pitchFamily="2" charset="-122"/>
                <a:ea typeface="宋体" panose="02010600030101010101" pitchFamily="2" charset="-122"/>
              </a:rPr>
              <a:t>UserDetails</a:t>
            </a:r>
            <a:r>
              <a:rPr lang="zh-CN" altLang="en-US" sz="2000" dirty="0">
                <a:solidFill>
                  <a:srgbClr val="000000"/>
                </a:solidFill>
                <a:latin typeface="宋体" panose="02010600030101010101" pitchFamily="2" charset="-122"/>
                <a:ea typeface="宋体" panose="02010600030101010101" pitchFamily="2" charset="-122"/>
              </a:rPr>
              <a:t>、</a:t>
            </a:r>
            <a:r>
              <a:rPr lang="zh-CN" altLang="zh-CN" sz="2000" dirty="0">
                <a:solidFill>
                  <a:srgbClr val="000000"/>
                </a:solidFill>
                <a:latin typeface="宋体" panose="02010600030101010101" pitchFamily="2" charset="-122"/>
                <a:ea typeface="宋体" panose="02010600030101010101" pitchFamily="2" charset="-122"/>
              </a:rPr>
              <a:t> UserDetailsService</a:t>
            </a:r>
            <a:r>
              <a:rPr lang="zh-CN" altLang="en-US" sz="2000" dirty="0">
                <a:solidFill>
                  <a:srgbClr val="000000"/>
                </a:solidFill>
                <a:latin typeface="宋体" panose="02010600030101010101" pitchFamily="2" charset="-122"/>
                <a:ea typeface="宋体" panose="02010600030101010101" pitchFamily="2" charset="-122"/>
              </a:rPr>
              <a:t>等接口的方式实现更通用的用户及角色权限等设置。</a:t>
            </a:r>
            <a:r>
              <a:rPr lang="zh-CN" altLang="en-US" sz="2000" dirty="0">
                <a:latin typeface="+mn-ea"/>
              </a:rPr>
              <a:t>（示例程序</a:t>
            </a:r>
            <a:r>
              <a:rPr lang="en-US" altLang="zh-CN" sz="2000" dirty="0">
                <a:latin typeface="+mn-ea"/>
              </a:rPr>
              <a:t>ch11_4</a:t>
            </a:r>
            <a:r>
              <a:rPr lang="zh-CN" altLang="en-US" sz="2000" dirty="0">
                <a:latin typeface="+mn-ea"/>
              </a:rPr>
              <a:t>）</a:t>
            </a:r>
            <a:endParaRPr lang="en-US" altLang="zh-CN" sz="2000" dirty="0">
              <a:sym typeface="+mn-ea"/>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8387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11.2 Spring Security</a:t>
            </a:r>
            <a:r>
              <a:rPr lang="zh-CN" altLang="en-US" b="0" kern="1800" dirty="0">
                <a:latin typeface="Times New Roman"/>
              </a:rPr>
              <a:t>实践</a:t>
            </a:r>
          </a:p>
        </p:txBody>
      </p:sp>
      <p:sp>
        <p:nvSpPr>
          <p:cNvPr id="3" name="文本框 2"/>
          <p:cNvSpPr txBox="1"/>
          <p:nvPr/>
        </p:nvSpPr>
        <p:spPr>
          <a:xfrm>
            <a:off x="250370" y="1223784"/>
            <a:ext cx="11551105" cy="3118803"/>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11.2.2 </a:t>
            </a:r>
            <a:r>
              <a:rPr lang="zh-CN" altLang="en-US" sz="2000" dirty="0"/>
              <a:t>用户身份验证</a:t>
            </a:r>
            <a:endParaRPr lang="en-US" altLang="zh-CN" sz="2000" dirty="0"/>
          </a:p>
          <a:p>
            <a:pPr marL="109855">
              <a:lnSpc>
                <a:spcPct val="150000"/>
              </a:lnSpc>
              <a:spcBef>
                <a:spcPts val="400"/>
              </a:spcBef>
              <a:buClr>
                <a:schemeClr val="accent1"/>
              </a:buClr>
              <a:buSzPct val="68000"/>
            </a:pPr>
            <a:r>
              <a:rPr lang="zh-CN" altLang="en-US" sz="2000" dirty="0">
                <a:latin typeface="宋体" panose="02010600030101010101" pitchFamily="2" charset="-122"/>
                <a:ea typeface="宋体" panose="02010600030101010101" pitchFamily="2" charset="-122"/>
              </a:rPr>
              <a:t>方法</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：使用内存用户</a:t>
            </a: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r>
              <a:rPr lang="zh-CN" altLang="en-US" sz="2000" dirty="0">
                <a:latin typeface="宋体" panose="02010600030101010101" pitchFamily="2" charset="-122"/>
                <a:ea typeface="宋体" panose="02010600030101010101" pitchFamily="2" charset="-122"/>
              </a:rPr>
              <a:t>创建项目</a:t>
            </a:r>
            <a:r>
              <a:rPr lang="en-US" altLang="zh-CN" sz="2000" dirty="0">
                <a:latin typeface="宋体" panose="02010600030101010101" pitchFamily="2" charset="-122"/>
                <a:ea typeface="宋体" panose="02010600030101010101" pitchFamily="2" charset="-122"/>
              </a:rPr>
              <a:t>ch11_2,</a:t>
            </a:r>
            <a:r>
              <a:rPr lang="zh-CN" altLang="en-US" sz="2000" dirty="0">
                <a:sym typeface="+mn-ea"/>
              </a:rPr>
              <a:t>勾选如下图有所示的依赖：</a:t>
            </a:r>
            <a:endParaRPr lang="en-US" altLang="zh-CN" sz="2000" dirty="0"/>
          </a:p>
          <a:p>
            <a:pPr marL="109855">
              <a:lnSpc>
                <a:spcPct val="150000"/>
              </a:lnSpc>
              <a:spcBef>
                <a:spcPts val="400"/>
              </a:spcBef>
              <a:buClr>
                <a:schemeClr val="accent1"/>
              </a:buClr>
              <a:buSzPct val="68000"/>
            </a:pP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endParaRPr lang="en-US" altLang="zh-CN" sz="2000" dirty="0"/>
          </a:p>
          <a:p>
            <a:pPr marL="109855">
              <a:lnSpc>
                <a:spcPct val="150000"/>
              </a:lnSpc>
              <a:spcBef>
                <a:spcPts val="400"/>
              </a:spcBef>
              <a:buClr>
                <a:schemeClr val="accent1"/>
              </a:buClr>
              <a:buSzPct val="68000"/>
            </a:pPr>
            <a:endParaRPr lang="en-US" altLang="zh-CN" sz="2000" dirty="0">
              <a:sym typeface="+mn-ea"/>
            </a:endParaRPr>
          </a:p>
        </p:txBody>
      </p:sp>
      <p:pic>
        <p:nvPicPr>
          <p:cNvPr id="6" name="图片 5"/>
          <p:cNvPicPr>
            <a:picLocks noChangeAspect="1"/>
          </p:cNvPicPr>
          <p:nvPr/>
        </p:nvPicPr>
        <p:blipFill>
          <a:blip r:embed="rId2"/>
          <a:stretch>
            <a:fillRect/>
          </a:stretch>
        </p:blipFill>
        <p:spPr>
          <a:xfrm>
            <a:off x="7014160" y="1729295"/>
            <a:ext cx="3944992" cy="4298445"/>
          </a:xfrm>
          <a:prstGeom prst="rect">
            <a:avLst/>
          </a:prstGeom>
        </p:spPr>
      </p:pic>
    </p:spTree>
    <p:extLst>
      <p:ext uri="{BB962C8B-B14F-4D97-AF65-F5344CB8AC3E}">
        <p14:creationId xmlns:p14="http://schemas.microsoft.com/office/powerpoint/2010/main" val="3154866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11.2 Spring Security</a:t>
            </a:r>
            <a:r>
              <a:rPr lang="zh-CN" altLang="en-US" b="0" kern="1800" dirty="0">
                <a:latin typeface="Times New Roman"/>
              </a:rPr>
              <a:t>实践</a:t>
            </a:r>
          </a:p>
        </p:txBody>
      </p:sp>
      <p:sp>
        <p:nvSpPr>
          <p:cNvPr id="3" name="文本框 2"/>
          <p:cNvSpPr txBox="1"/>
          <p:nvPr/>
        </p:nvSpPr>
        <p:spPr>
          <a:xfrm>
            <a:off x="250370" y="1223784"/>
            <a:ext cx="11551105" cy="3118803"/>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11.2.2</a:t>
            </a:r>
            <a:r>
              <a:rPr lang="zh-CN" altLang="en-US" sz="2000" dirty="0"/>
              <a:t>用户身份验证</a:t>
            </a:r>
            <a:endParaRPr lang="en-US" altLang="zh-CN" sz="2000" dirty="0"/>
          </a:p>
          <a:p>
            <a:pPr marL="109855">
              <a:lnSpc>
                <a:spcPct val="150000"/>
              </a:lnSpc>
              <a:spcBef>
                <a:spcPts val="400"/>
              </a:spcBef>
              <a:buClr>
                <a:schemeClr val="accent1"/>
              </a:buClr>
              <a:buSzPct val="68000"/>
            </a:pPr>
            <a:r>
              <a:rPr lang="zh-CN" altLang="en-US" sz="2000" dirty="0">
                <a:latin typeface="宋体" panose="02010600030101010101" pitchFamily="2" charset="-122"/>
                <a:ea typeface="宋体" panose="02010600030101010101" pitchFamily="2" charset="-122"/>
              </a:rPr>
              <a:t>方法</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：使用内存用户</a:t>
            </a: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r>
              <a:rPr lang="zh-CN" altLang="en-US" sz="2000" dirty="0">
                <a:latin typeface="宋体" panose="02010600030101010101" pitchFamily="2" charset="-122"/>
                <a:ea typeface="宋体" panose="02010600030101010101" pitchFamily="2" charset="-122"/>
                <a:sym typeface="+mn-ea"/>
              </a:rPr>
              <a:t>编写</a:t>
            </a:r>
            <a:r>
              <a:rPr lang="en-US" altLang="zh-CN" sz="2000" dirty="0">
                <a:latin typeface="宋体" panose="02010600030101010101" pitchFamily="2" charset="-122"/>
                <a:ea typeface="宋体" panose="02010600030101010101" pitchFamily="2" charset="-122"/>
                <a:sym typeface="+mn-ea"/>
              </a:rPr>
              <a:t>controller</a:t>
            </a:r>
            <a:r>
              <a:rPr lang="zh-CN" altLang="en-US" sz="2000" dirty="0">
                <a:latin typeface="宋体" panose="02010600030101010101" pitchFamily="2" charset="-122"/>
                <a:ea typeface="宋体" panose="02010600030101010101" pitchFamily="2" charset="-122"/>
                <a:sym typeface="+mn-ea"/>
              </a:rPr>
              <a:t>及</a:t>
            </a:r>
            <a:r>
              <a:rPr lang="zh-CN" altLang="en-US" sz="2000" dirty="0">
                <a:sym typeface="+mn-ea"/>
              </a:rPr>
              <a:t> </a:t>
            </a:r>
            <a:r>
              <a:rPr lang="en-US" altLang="zh-CN" sz="2000" dirty="0">
                <a:sym typeface="+mn-ea"/>
              </a:rPr>
              <a:t>index.html</a:t>
            </a:r>
            <a:r>
              <a:rPr lang="zh-CN" altLang="en-US" sz="2000" dirty="0">
                <a:sym typeface="+mn-ea"/>
              </a:rPr>
              <a:t>：</a:t>
            </a:r>
            <a:endParaRPr lang="en-US" altLang="zh-CN" sz="2000" dirty="0"/>
          </a:p>
          <a:p>
            <a:pPr marL="109855">
              <a:lnSpc>
                <a:spcPct val="150000"/>
              </a:lnSpc>
              <a:spcBef>
                <a:spcPts val="400"/>
              </a:spcBef>
              <a:buClr>
                <a:schemeClr val="accent1"/>
              </a:buClr>
              <a:buSzPct val="68000"/>
            </a:pP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endParaRPr lang="en-US" altLang="zh-CN" sz="2000" dirty="0"/>
          </a:p>
          <a:p>
            <a:pPr marL="109855">
              <a:lnSpc>
                <a:spcPct val="150000"/>
              </a:lnSpc>
              <a:spcBef>
                <a:spcPts val="400"/>
              </a:spcBef>
              <a:buClr>
                <a:schemeClr val="accent1"/>
              </a:buClr>
              <a:buSzPct val="68000"/>
            </a:pPr>
            <a:endParaRPr lang="en-US" altLang="zh-CN" sz="2000" dirty="0">
              <a:sym typeface="+mn-ea"/>
            </a:endParaRPr>
          </a:p>
        </p:txBody>
      </p:sp>
      <p:pic>
        <p:nvPicPr>
          <p:cNvPr id="4" name="图片 3"/>
          <p:cNvPicPr>
            <a:picLocks noChangeAspect="1"/>
          </p:cNvPicPr>
          <p:nvPr/>
        </p:nvPicPr>
        <p:blipFill>
          <a:blip r:embed="rId2"/>
          <a:stretch>
            <a:fillRect/>
          </a:stretch>
        </p:blipFill>
        <p:spPr>
          <a:xfrm>
            <a:off x="7682800" y="3019406"/>
            <a:ext cx="4190476" cy="2104762"/>
          </a:xfrm>
          <a:prstGeom prst="rect">
            <a:avLst/>
          </a:prstGeom>
        </p:spPr>
      </p:pic>
      <p:pic>
        <p:nvPicPr>
          <p:cNvPr id="5" name="图片 4"/>
          <p:cNvPicPr>
            <a:picLocks noChangeAspect="1"/>
          </p:cNvPicPr>
          <p:nvPr/>
        </p:nvPicPr>
        <p:blipFill>
          <a:blip r:embed="rId3"/>
          <a:stretch>
            <a:fillRect/>
          </a:stretch>
        </p:blipFill>
        <p:spPr>
          <a:xfrm>
            <a:off x="480871" y="2914330"/>
            <a:ext cx="6971428" cy="3638095"/>
          </a:xfrm>
          <a:prstGeom prst="rect">
            <a:avLst/>
          </a:prstGeom>
        </p:spPr>
      </p:pic>
    </p:spTree>
    <p:extLst>
      <p:ext uri="{BB962C8B-B14F-4D97-AF65-F5344CB8AC3E}">
        <p14:creationId xmlns:p14="http://schemas.microsoft.com/office/powerpoint/2010/main" val="589938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11.2 Spring Security</a:t>
            </a:r>
            <a:r>
              <a:rPr lang="zh-CN" altLang="en-US" b="0" kern="1800" dirty="0">
                <a:latin typeface="Times New Roman"/>
              </a:rPr>
              <a:t>实践</a:t>
            </a:r>
          </a:p>
        </p:txBody>
      </p:sp>
      <p:sp>
        <p:nvSpPr>
          <p:cNvPr id="3" name="文本框 2"/>
          <p:cNvSpPr txBox="1"/>
          <p:nvPr/>
        </p:nvSpPr>
        <p:spPr>
          <a:xfrm>
            <a:off x="250370" y="1223784"/>
            <a:ext cx="11551105" cy="3118803"/>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11.2.2</a:t>
            </a:r>
            <a:r>
              <a:rPr lang="zh-CN" altLang="en-US" sz="2000" dirty="0"/>
              <a:t>用户身份验证</a:t>
            </a:r>
            <a:endParaRPr lang="en-US" altLang="zh-CN" sz="2000" dirty="0"/>
          </a:p>
          <a:p>
            <a:pPr marL="109855">
              <a:lnSpc>
                <a:spcPct val="150000"/>
              </a:lnSpc>
              <a:spcBef>
                <a:spcPts val="400"/>
              </a:spcBef>
              <a:buClr>
                <a:schemeClr val="accent1"/>
              </a:buClr>
              <a:buSzPct val="68000"/>
            </a:pPr>
            <a:r>
              <a:rPr lang="zh-CN" altLang="en-US" sz="2000" dirty="0">
                <a:latin typeface="宋体" panose="02010600030101010101" pitchFamily="2" charset="-122"/>
                <a:ea typeface="宋体" panose="02010600030101010101" pitchFamily="2" charset="-122"/>
              </a:rPr>
              <a:t>方法</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：使用内存用户</a:t>
            </a: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r>
              <a:rPr lang="zh-CN" altLang="en-US" sz="2000" dirty="0">
                <a:latin typeface="宋体" panose="02010600030101010101" pitchFamily="2" charset="-122"/>
                <a:ea typeface="宋体" panose="02010600030101010101" pitchFamily="2" charset="-122"/>
                <a:sym typeface="+mn-ea"/>
              </a:rPr>
              <a:t>编写</a:t>
            </a:r>
            <a:r>
              <a:rPr lang="en-US" altLang="zh-CN" sz="2000" dirty="0" err="1">
                <a:latin typeface="宋体" panose="02010600030101010101" pitchFamily="2" charset="-122"/>
                <a:ea typeface="宋体" panose="02010600030101010101" pitchFamily="2" charset="-122"/>
                <a:sym typeface="+mn-ea"/>
              </a:rPr>
              <a:t>WebSecurityConfig</a:t>
            </a:r>
            <a:r>
              <a:rPr lang="zh-CN" altLang="en-US" sz="2000" dirty="0">
                <a:sym typeface="+mn-ea"/>
              </a:rPr>
              <a:t>：</a:t>
            </a:r>
            <a:endParaRPr lang="en-US" altLang="zh-CN" sz="2000" dirty="0"/>
          </a:p>
          <a:p>
            <a:pPr marL="109855">
              <a:lnSpc>
                <a:spcPct val="150000"/>
              </a:lnSpc>
              <a:spcBef>
                <a:spcPts val="400"/>
              </a:spcBef>
              <a:buClr>
                <a:schemeClr val="accent1"/>
              </a:buClr>
              <a:buSzPct val="68000"/>
            </a:pP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endParaRPr lang="en-US" altLang="zh-CN" sz="2000" dirty="0"/>
          </a:p>
          <a:p>
            <a:pPr marL="109855">
              <a:lnSpc>
                <a:spcPct val="150000"/>
              </a:lnSpc>
              <a:spcBef>
                <a:spcPts val="400"/>
              </a:spcBef>
              <a:buClr>
                <a:schemeClr val="accent1"/>
              </a:buClr>
              <a:buSzPct val="68000"/>
            </a:pPr>
            <a:endParaRPr lang="en-US" altLang="zh-CN" sz="2000" dirty="0">
              <a:sym typeface="+mn-ea"/>
            </a:endParaRPr>
          </a:p>
        </p:txBody>
      </p:sp>
      <p:pic>
        <p:nvPicPr>
          <p:cNvPr id="6" name="图片 5"/>
          <p:cNvPicPr>
            <a:picLocks noChangeAspect="1"/>
          </p:cNvPicPr>
          <p:nvPr/>
        </p:nvPicPr>
        <p:blipFill>
          <a:blip r:embed="rId2"/>
          <a:stretch>
            <a:fillRect/>
          </a:stretch>
        </p:blipFill>
        <p:spPr>
          <a:xfrm>
            <a:off x="3743597" y="1223784"/>
            <a:ext cx="7925316" cy="5409028"/>
          </a:xfrm>
          <a:prstGeom prst="rect">
            <a:avLst/>
          </a:prstGeom>
        </p:spPr>
      </p:pic>
    </p:spTree>
    <p:extLst>
      <p:ext uri="{BB962C8B-B14F-4D97-AF65-F5344CB8AC3E}">
        <p14:creationId xmlns:p14="http://schemas.microsoft.com/office/powerpoint/2010/main" val="876935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11</a:t>
            </a:r>
            <a:r>
              <a:rPr lang="zh-CN" altLang="en-US" dirty="0"/>
              <a:t>章 </a:t>
            </a:r>
            <a:r>
              <a:rPr lang="en-US" altLang="zh-CN" dirty="0"/>
              <a:t>Spring Security</a:t>
            </a:r>
            <a:endParaRPr lang="zh-CN" altLang="en-US" dirty="0"/>
          </a:p>
        </p:txBody>
      </p:sp>
      <p:sp>
        <p:nvSpPr>
          <p:cNvPr id="3" name="Rectangle 43"/>
          <p:cNvSpPr>
            <a:spLocks noChangeArrowheads="1"/>
          </p:cNvSpPr>
          <p:nvPr/>
        </p:nvSpPr>
        <p:spPr bwMode="auto">
          <a:xfrm>
            <a:off x="788988" y="1212943"/>
            <a:ext cx="3555782" cy="3536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50000"/>
              </a:lnSpc>
              <a:spcBef>
                <a:spcPct val="30000"/>
              </a:spcBef>
              <a:buClr>
                <a:schemeClr val="tx1"/>
              </a:buClr>
              <a:buSzPct val="75000"/>
              <a:buNone/>
            </a:pPr>
            <a:r>
              <a:rPr lang="en-US" altLang="zh-CN" sz="2000" dirty="0">
                <a:solidFill>
                  <a:schemeClr val="tx1"/>
                </a:solidFill>
                <a:latin typeface="宋体" panose="02010600030101010101" pitchFamily="2" charset="-122"/>
                <a:ea typeface="宋体" panose="02010600030101010101" pitchFamily="2" charset="-122"/>
              </a:rPr>
              <a:t>11.1 Spring Security</a:t>
            </a:r>
            <a:r>
              <a:rPr lang="zh-CN" altLang="en-US" sz="2000" dirty="0">
                <a:solidFill>
                  <a:schemeClr val="tx1"/>
                </a:solidFill>
                <a:latin typeface="宋体" panose="02010600030101010101" pitchFamily="2" charset="-122"/>
                <a:ea typeface="宋体" panose="02010600030101010101" pitchFamily="2" charset="-122"/>
              </a:rPr>
              <a:t>概述</a:t>
            </a:r>
            <a:endParaRPr lang="en-US" altLang="zh-CN" sz="2000" dirty="0">
              <a:solidFill>
                <a:schemeClr val="tx1"/>
              </a:solidFill>
              <a:latin typeface="宋体" panose="02010600030101010101" pitchFamily="2" charset="-122"/>
              <a:ea typeface="宋体" panose="02010600030101010101" pitchFamily="2" charset="-122"/>
            </a:endParaRPr>
          </a:p>
          <a:p>
            <a:pPr marL="285750" indent="-285750">
              <a:lnSpc>
                <a:spcPct val="150000"/>
              </a:lnSpc>
              <a:spcBef>
                <a:spcPct val="30000"/>
              </a:spcBef>
              <a:buClr>
                <a:schemeClr val="tx1"/>
              </a:buClr>
              <a:buSzPct val="75000"/>
              <a:buFont typeface="Arial" panose="020B0604020202020204" pitchFamily="34" charset="0"/>
              <a:buChar char="•"/>
            </a:pPr>
            <a:r>
              <a:rPr lang="en-US" altLang="zh-CN" sz="1800" b="0" dirty="0">
                <a:solidFill>
                  <a:schemeClr val="tx1"/>
                </a:solidFill>
                <a:latin typeface="宋体" panose="02010600030101010101" pitchFamily="2" charset="-122"/>
                <a:ea typeface="宋体" panose="02010600030101010101" pitchFamily="2" charset="-122"/>
              </a:rPr>
              <a:t>11.1.1 Web</a:t>
            </a:r>
            <a:r>
              <a:rPr lang="zh-CN" altLang="en-US" sz="1800" b="0" dirty="0">
                <a:solidFill>
                  <a:schemeClr val="tx1"/>
                </a:solidFill>
                <a:latin typeface="宋体" panose="02010600030101010101" pitchFamily="2" charset="-122"/>
                <a:ea typeface="宋体" panose="02010600030101010101" pitchFamily="2" charset="-122"/>
              </a:rPr>
              <a:t>认证授权概述</a:t>
            </a:r>
            <a:endParaRPr lang="en-US" altLang="zh-CN" sz="1800" b="0" dirty="0">
              <a:solidFill>
                <a:schemeClr val="tx1"/>
              </a:solidFill>
              <a:latin typeface="宋体" panose="02010600030101010101" pitchFamily="2" charset="-122"/>
              <a:ea typeface="宋体" panose="02010600030101010101" pitchFamily="2" charset="-122"/>
            </a:endParaRPr>
          </a:p>
          <a:p>
            <a:pPr marL="285750" indent="-285750">
              <a:lnSpc>
                <a:spcPct val="150000"/>
              </a:lnSpc>
              <a:spcBef>
                <a:spcPct val="30000"/>
              </a:spcBef>
              <a:buClr>
                <a:schemeClr val="tx1"/>
              </a:buClr>
              <a:buSzPct val="75000"/>
              <a:buFont typeface="Arial" panose="020B0604020202020204" pitchFamily="34" charset="0"/>
              <a:buChar char="•"/>
            </a:pPr>
            <a:r>
              <a:rPr lang="en-US" altLang="zh-CN" sz="1800" b="0" dirty="0">
                <a:solidFill>
                  <a:schemeClr val="tx1"/>
                </a:solidFill>
                <a:latin typeface="宋体" panose="02010600030101010101" pitchFamily="2" charset="-122"/>
                <a:ea typeface="宋体" panose="02010600030101010101" pitchFamily="2" charset="-122"/>
              </a:rPr>
              <a:t>11.1.2 Spring Security</a:t>
            </a:r>
            <a:r>
              <a:rPr lang="zh-CN" altLang="en-US" sz="1800" b="0" dirty="0">
                <a:solidFill>
                  <a:schemeClr val="tx1"/>
                </a:solidFill>
                <a:latin typeface="宋体" panose="02010600030101010101" pitchFamily="2" charset="-122"/>
                <a:ea typeface="宋体" panose="02010600030101010101" pitchFamily="2" charset="-122"/>
              </a:rPr>
              <a:t>简介</a:t>
            </a:r>
            <a:endParaRPr lang="en-US" altLang="zh-CN" sz="1800" b="0" dirty="0">
              <a:solidFill>
                <a:schemeClr val="tx1"/>
              </a:solidFill>
              <a:latin typeface="宋体" panose="02010600030101010101" pitchFamily="2" charset="-122"/>
              <a:ea typeface="宋体" panose="02010600030101010101" pitchFamily="2" charset="-122"/>
            </a:endParaRPr>
          </a:p>
          <a:p>
            <a:pPr>
              <a:lnSpc>
                <a:spcPct val="150000"/>
              </a:lnSpc>
              <a:spcBef>
                <a:spcPct val="30000"/>
              </a:spcBef>
              <a:buClr>
                <a:schemeClr val="tx1"/>
              </a:buClr>
              <a:buSzPct val="75000"/>
              <a:buNone/>
            </a:pPr>
            <a:r>
              <a:rPr lang="en-US" altLang="zh-CN" sz="2000" dirty="0">
                <a:solidFill>
                  <a:schemeClr val="tx1"/>
                </a:solidFill>
                <a:latin typeface="宋体" panose="02010600030101010101" pitchFamily="2" charset="-122"/>
                <a:ea typeface="宋体" panose="02010600030101010101" pitchFamily="2" charset="-122"/>
              </a:rPr>
              <a:t>11.2 Spring Security</a:t>
            </a:r>
            <a:r>
              <a:rPr lang="zh-CN" altLang="en-US" sz="2000" dirty="0">
                <a:solidFill>
                  <a:schemeClr val="tx1"/>
                </a:solidFill>
                <a:latin typeface="宋体" panose="02010600030101010101" pitchFamily="2" charset="-122"/>
                <a:ea typeface="宋体" panose="02010600030101010101" pitchFamily="2" charset="-122"/>
              </a:rPr>
              <a:t>实践</a:t>
            </a:r>
            <a:endParaRPr lang="en-US" altLang="zh-CN" sz="2000" dirty="0">
              <a:solidFill>
                <a:schemeClr val="tx1"/>
              </a:solidFill>
              <a:latin typeface="宋体" panose="02010600030101010101" pitchFamily="2" charset="-122"/>
              <a:ea typeface="宋体" panose="02010600030101010101" pitchFamily="2" charset="-122"/>
            </a:endParaRPr>
          </a:p>
          <a:p>
            <a:pPr marL="285750" indent="-285750">
              <a:lnSpc>
                <a:spcPct val="150000"/>
              </a:lnSpc>
              <a:spcBef>
                <a:spcPct val="30000"/>
              </a:spcBef>
              <a:buClr>
                <a:schemeClr val="tx1"/>
              </a:buClr>
              <a:buSzPct val="75000"/>
              <a:buFont typeface="Arial" panose="020B0604020202020204" pitchFamily="34" charset="0"/>
              <a:buChar char="•"/>
            </a:pPr>
            <a:r>
              <a:rPr lang="en-US" altLang="zh-CN" sz="1800" b="0" dirty="0">
                <a:solidFill>
                  <a:schemeClr val="tx1"/>
                </a:solidFill>
                <a:latin typeface="宋体" panose="02010600030101010101" pitchFamily="2" charset="-122"/>
                <a:ea typeface="宋体" panose="02010600030101010101" pitchFamily="2" charset="-122"/>
              </a:rPr>
              <a:t>11.2.1 HelloWorld</a:t>
            </a:r>
          </a:p>
          <a:p>
            <a:pPr marL="285750" indent="-285750">
              <a:lnSpc>
                <a:spcPct val="150000"/>
              </a:lnSpc>
              <a:spcBef>
                <a:spcPct val="30000"/>
              </a:spcBef>
              <a:buClr>
                <a:schemeClr val="tx1"/>
              </a:buClr>
              <a:buSzPct val="75000"/>
              <a:buFont typeface="Arial" panose="020B0604020202020204" pitchFamily="34" charset="0"/>
              <a:buChar char="•"/>
            </a:pPr>
            <a:r>
              <a:rPr lang="en-US" altLang="zh-CN" sz="1800" b="0" dirty="0">
                <a:solidFill>
                  <a:schemeClr val="tx1"/>
                </a:solidFill>
                <a:latin typeface="宋体" panose="02010600030101010101" pitchFamily="2" charset="-122"/>
                <a:ea typeface="宋体" panose="02010600030101010101" pitchFamily="2" charset="-122"/>
              </a:rPr>
              <a:t>11.2.2 </a:t>
            </a:r>
            <a:r>
              <a:rPr lang="zh-CN" altLang="en-US" sz="1800" b="0" dirty="0">
                <a:solidFill>
                  <a:schemeClr val="tx1"/>
                </a:solidFill>
                <a:latin typeface="宋体" panose="02010600030101010101" pitchFamily="2" charset="-122"/>
                <a:ea typeface="宋体" panose="02010600030101010101" pitchFamily="2" charset="-122"/>
              </a:rPr>
              <a:t>用户身份验证</a:t>
            </a:r>
          </a:p>
          <a:p>
            <a:pPr marL="285750" indent="-285750">
              <a:lnSpc>
                <a:spcPct val="150000"/>
              </a:lnSpc>
              <a:spcBef>
                <a:spcPct val="30000"/>
              </a:spcBef>
              <a:buClr>
                <a:schemeClr val="tx1"/>
              </a:buClr>
              <a:buSzPct val="75000"/>
              <a:buFont typeface="Arial" panose="020B0604020202020204" pitchFamily="34" charset="0"/>
              <a:buChar char="•"/>
            </a:pPr>
            <a:r>
              <a:rPr lang="en-US" altLang="zh-CN" sz="1800" b="0" dirty="0">
                <a:solidFill>
                  <a:schemeClr val="tx1"/>
                </a:solidFill>
                <a:latin typeface="宋体" panose="02010600030101010101" pitchFamily="2" charset="-122"/>
                <a:ea typeface="宋体" panose="02010600030101010101" pitchFamily="2" charset="-122"/>
              </a:rPr>
              <a:t>11.2.3 </a:t>
            </a:r>
            <a:r>
              <a:rPr lang="zh-CN" altLang="en-US" sz="1800" b="0" dirty="0">
                <a:solidFill>
                  <a:schemeClr val="tx1"/>
                </a:solidFill>
                <a:latin typeface="宋体" panose="02010600030101010101" pitchFamily="2" charset="-122"/>
                <a:ea typeface="宋体" panose="02010600030101010101" pitchFamily="2" charset="-122"/>
              </a:rPr>
              <a:t>授权</a:t>
            </a:r>
            <a:endParaRPr lang="en-US" altLang="zh-CN" sz="1800" b="0" dirty="0">
              <a:solidFill>
                <a:schemeClr val="tx1"/>
              </a:solidFill>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2"/>
          <a:stretch>
            <a:fillRect/>
          </a:stretch>
        </p:blipFill>
        <p:spPr>
          <a:xfrm>
            <a:off x="7236823" y="2514813"/>
            <a:ext cx="2933333" cy="3428571"/>
          </a:xfrm>
          <a:prstGeom prst="rect">
            <a:avLst/>
          </a:prstGeom>
        </p:spPr>
      </p:pic>
    </p:spTree>
    <p:extLst>
      <p:ext uri="{BB962C8B-B14F-4D97-AF65-F5344CB8AC3E}">
        <p14:creationId xmlns:p14="http://schemas.microsoft.com/office/powerpoint/2010/main" val="2923347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11.2 Spring Security</a:t>
            </a:r>
            <a:r>
              <a:rPr lang="zh-CN" altLang="en-US" b="0" kern="1800" dirty="0">
                <a:latin typeface="Times New Roman"/>
              </a:rPr>
              <a:t>实践</a:t>
            </a:r>
          </a:p>
        </p:txBody>
      </p:sp>
      <p:sp>
        <p:nvSpPr>
          <p:cNvPr id="3" name="文本框 2"/>
          <p:cNvSpPr txBox="1"/>
          <p:nvPr/>
        </p:nvSpPr>
        <p:spPr>
          <a:xfrm>
            <a:off x="250370" y="1223784"/>
            <a:ext cx="11551105" cy="3118803"/>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11.2.2</a:t>
            </a:r>
            <a:r>
              <a:rPr lang="zh-CN" altLang="en-US" sz="2000" dirty="0"/>
              <a:t>用户身份验证</a:t>
            </a:r>
            <a:endParaRPr lang="en-US" altLang="zh-CN" sz="2000" dirty="0"/>
          </a:p>
          <a:p>
            <a:pPr marL="109855">
              <a:lnSpc>
                <a:spcPct val="150000"/>
              </a:lnSpc>
              <a:spcBef>
                <a:spcPts val="400"/>
              </a:spcBef>
              <a:buClr>
                <a:schemeClr val="accent1"/>
              </a:buClr>
              <a:buSzPct val="68000"/>
            </a:pPr>
            <a:r>
              <a:rPr lang="zh-CN" altLang="en-US" sz="2000" dirty="0">
                <a:latin typeface="宋体" panose="02010600030101010101" pitchFamily="2" charset="-122"/>
                <a:ea typeface="宋体" panose="02010600030101010101" pitchFamily="2" charset="-122"/>
              </a:rPr>
              <a:t>方法</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：使用内存用户</a:t>
            </a: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r>
              <a:rPr lang="zh-CN" altLang="en-US" sz="2000" dirty="0">
                <a:latin typeface="宋体" panose="02010600030101010101" pitchFamily="2" charset="-122"/>
                <a:ea typeface="宋体" panose="02010600030101010101" pitchFamily="2" charset="-122"/>
                <a:sym typeface="+mn-ea"/>
              </a:rPr>
              <a:t>运行系统</a:t>
            </a:r>
            <a:r>
              <a:rPr lang="zh-CN" altLang="en-US" sz="2000" dirty="0">
                <a:sym typeface="+mn-ea"/>
              </a:rPr>
              <a:t>：访问</a:t>
            </a:r>
            <a:r>
              <a:rPr lang="en-US" altLang="zh-CN" sz="2000" dirty="0">
                <a:hlinkClick r:id="rId2"/>
              </a:rPr>
              <a:t>http://127.0.0.1:8080/</a:t>
            </a:r>
            <a:r>
              <a:rPr lang="zh-CN" altLang="en-US" sz="2000" dirty="0"/>
              <a:t>，会自动跳转到</a:t>
            </a:r>
            <a:r>
              <a:rPr lang="en-US" altLang="zh-CN" sz="2000" dirty="0">
                <a:hlinkClick r:id="rId3"/>
              </a:rPr>
              <a:t>http://127.0.0.1:8080/login</a:t>
            </a:r>
            <a:endParaRPr lang="en-US" altLang="zh-CN" sz="2000" dirty="0"/>
          </a:p>
          <a:p>
            <a:pPr marL="109855">
              <a:lnSpc>
                <a:spcPct val="150000"/>
              </a:lnSpc>
              <a:spcBef>
                <a:spcPts val="400"/>
              </a:spcBef>
              <a:buClr>
                <a:schemeClr val="accent1"/>
              </a:buClr>
              <a:buSzPct val="68000"/>
            </a:pP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endParaRPr lang="en-US" altLang="zh-CN" sz="2000" dirty="0"/>
          </a:p>
          <a:p>
            <a:pPr marL="109855">
              <a:lnSpc>
                <a:spcPct val="150000"/>
              </a:lnSpc>
              <a:spcBef>
                <a:spcPts val="400"/>
              </a:spcBef>
              <a:buClr>
                <a:schemeClr val="accent1"/>
              </a:buClr>
              <a:buSzPct val="68000"/>
            </a:pPr>
            <a:endParaRPr lang="en-US" altLang="zh-CN" sz="2000" dirty="0">
              <a:sym typeface="+mn-ea"/>
            </a:endParaRPr>
          </a:p>
        </p:txBody>
      </p:sp>
      <p:pic>
        <p:nvPicPr>
          <p:cNvPr id="4" name="图片 3"/>
          <p:cNvPicPr>
            <a:picLocks noChangeAspect="1"/>
          </p:cNvPicPr>
          <p:nvPr/>
        </p:nvPicPr>
        <p:blipFill>
          <a:blip r:embed="rId4"/>
          <a:stretch>
            <a:fillRect/>
          </a:stretch>
        </p:blipFill>
        <p:spPr>
          <a:xfrm>
            <a:off x="166207" y="3064890"/>
            <a:ext cx="4628571" cy="2790476"/>
          </a:xfrm>
          <a:prstGeom prst="rect">
            <a:avLst/>
          </a:prstGeom>
        </p:spPr>
      </p:pic>
      <p:sp>
        <p:nvSpPr>
          <p:cNvPr id="5" name="文本框 4"/>
          <p:cNvSpPr txBox="1"/>
          <p:nvPr/>
        </p:nvSpPr>
        <p:spPr>
          <a:xfrm>
            <a:off x="3505798" y="5839324"/>
            <a:ext cx="3877985" cy="369332"/>
          </a:xfrm>
          <a:prstGeom prst="rect">
            <a:avLst/>
          </a:prstGeom>
          <a:noFill/>
        </p:spPr>
        <p:txBody>
          <a:bodyPr wrap="none" rtlCol="0">
            <a:spAutoFit/>
          </a:bodyPr>
          <a:lstStyle/>
          <a:p>
            <a:r>
              <a:rPr lang="zh-CN" altLang="en-US" dirty="0"/>
              <a:t>输入用户名密码正确时，跳转到首页</a:t>
            </a:r>
          </a:p>
        </p:txBody>
      </p:sp>
      <p:pic>
        <p:nvPicPr>
          <p:cNvPr id="7" name="图片 6"/>
          <p:cNvPicPr>
            <a:picLocks noChangeAspect="1"/>
          </p:cNvPicPr>
          <p:nvPr/>
        </p:nvPicPr>
        <p:blipFill>
          <a:blip r:embed="rId5"/>
          <a:stretch>
            <a:fillRect/>
          </a:stretch>
        </p:blipFill>
        <p:spPr>
          <a:xfrm>
            <a:off x="4959151" y="2879629"/>
            <a:ext cx="3514286" cy="2838095"/>
          </a:xfrm>
          <a:prstGeom prst="rect">
            <a:avLst/>
          </a:prstGeom>
        </p:spPr>
      </p:pic>
      <p:pic>
        <p:nvPicPr>
          <p:cNvPr id="8" name="图片 7"/>
          <p:cNvPicPr>
            <a:picLocks noChangeAspect="1"/>
          </p:cNvPicPr>
          <p:nvPr/>
        </p:nvPicPr>
        <p:blipFill>
          <a:blip r:embed="rId6"/>
          <a:stretch>
            <a:fillRect/>
          </a:stretch>
        </p:blipFill>
        <p:spPr>
          <a:xfrm>
            <a:off x="8815018" y="3615883"/>
            <a:ext cx="3066667" cy="1133333"/>
          </a:xfrm>
          <a:prstGeom prst="rect">
            <a:avLst/>
          </a:prstGeom>
        </p:spPr>
      </p:pic>
    </p:spTree>
    <p:extLst>
      <p:ext uri="{BB962C8B-B14F-4D97-AF65-F5344CB8AC3E}">
        <p14:creationId xmlns:p14="http://schemas.microsoft.com/office/powerpoint/2010/main" val="3028206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11.2 Spring Security</a:t>
            </a:r>
            <a:r>
              <a:rPr lang="zh-CN" altLang="en-US" b="0" kern="1800" dirty="0">
                <a:latin typeface="Times New Roman"/>
              </a:rPr>
              <a:t>实践</a:t>
            </a:r>
          </a:p>
        </p:txBody>
      </p:sp>
      <p:sp>
        <p:nvSpPr>
          <p:cNvPr id="3" name="文本框 2"/>
          <p:cNvSpPr txBox="1"/>
          <p:nvPr/>
        </p:nvSpPr>
        <p:spPr>
          <a:xfrm>
            <a:off x="250370" y="1223784"/>
            <a:ext cx="11551105" cy="3118803"/>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11.2.2</a:t>
            </a:r>
            <a:r>
              <a:rPr lang="zh-CN" altLang="en-US" sz="2000" dirty="0"/>
              <a:t>用户身份验证</a:t>
            </a:r>
            <a:endParaRPr lang="en-US" altLang="zh-CN" sz="2000" dirty="0"/>
          </a:p>
          <a:p>
            <a:pPr marL="109855">
              <a:lnSpc>
                <a:spcPct val="150000"/>
              </a:lnSpc>
              <a:spcBef>
                <a:spcPts val="400"/>
              </a:spcBef>
              <a:buClr>
                <a:schemeClr val="accent1"/>
              </a:buClr>
              <a:buSzPct val="68000"/>
            </a:pPr>
            <a:r>
              <a:rPr lang="zh-CN" altLang="en-US" sz="2000" dirty="0">
                <a:latin typeface="宋体" panose="02010600030101010101" pitchFamily="2" charset="-122"/>
                <a:ea typeface="宋体" panose="02010600030101010101" pitchFamily="2" charset="-122"/>
              </a:rPr>
              <a:t>方法</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：使用内存用户</a:t>
            </a: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r>
              <a:rPr lang="zh-CN" altLang="en-US" sz="2000" dirty="0">
                <a:latin typeface="宋体" panose="02010600030101010101" pitchFamily="2" charset="-122"/>
                <a:ea typeface="宋体" panose="02010600030101010101" pitchFamily="2" charset="-122"/>
                <a:sym typeface="+mn-ea"/>
              </a:rPr>
              <a:t>运行系统</a:t>
            </a:r>
            <a:r>
              <a:rPr lang="zh-CN" altLang="en-US" sz="2000" dirty="0">
                <a:sym typeface="+mn-ea"/>
              </a:rPr>
              <a:t>：访问</a:t>
            </a:r>
            <a:r>
              <a:rPr lang="en-US" altLang="zh-CN" sz="2000" dirty="0">
                <a:hlinkClick r:id="rId2"/>
              </a:rPr>
              <a:t>http://127.0.0.1:8080/logout </a:t>
            </a:r>
            <a:r>
              <a:rPr lang="en-US" altLang="zh-CN" sz="2000" dirty="0">
                <a:hlinkClick r:id="rId3"/>
              </a:rPr>
              <a:t>/</a:t>
            </a:r>
            <a:endParaRPr lang="en-US" altLang="zh-CN" sz="2000" dirty="0"/>
          </a:p>
          <a:p>
            <a:pPr marL="109855">
              <a:lnSpc>
                <a:spcPct val="150000"/>
              </a:lnSpc>
              <a:spcBef>
                <a:spcPts val="400"/>
              </a:spcBef>
              <a:buClr>
                <a:schemeClr val="accent1"/>
              </a:buClr>
              <a:buSzPct val="68000"/>
            </a:pP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endParaRPr lang="en-US" altLang="zh-CN" sz="2000" dirty="0"/>
          </a:p>
          <a:p>
            <a:pPr marL="109855">
              <a:lnSpc>
                <a:spcPct val="150000"/>
              </a:lnSpc>
              <a:spcBef>
                <a:spcPts val="400"/>
              </a:spcBef>
              <a:buClr>
                <a:schemeClr val="accent1"/>
              </a:buClr>
              <a:buSzPct val="68000"/>
            </a:pPr>
            <a:endParaRPr lang="en-US" altLang="zh-CN" sz="2000" dirty="0">
              <a:sym typeface="+mn-ea"/>
            </a:endParaRPr>
          </a:p>
        </p:txBody>
      </p:sp>
      <p:pic>
        <p:nvPicPr>
          <p:cNvPr id="6" name="图片 5"/>
          <p:cNvPicPr>
            <a:picLocks noChangeAspect="1"/>
          </p:cNvPicPr>
          <p:nvPr/>
        </p:nvPicPr>
        <p:blipFill>
          <a:blip r:embed="rId4"/>
          <a:stretch>
            <a:fillRect/>
          </a:stretch>
        </p:blipFill>
        <p:spPr>
          <a:xfrm>
            <a:off x="1311673" y="3330271"/>
            <a:ext cx="4104762" cy="1914286"/>
          </a:xfrm>
          <a:prstGeom prst="rect">
            <a:avLst/>
          </a:prstGeom>
        </p:spPr>
      </p:pic>
      <p:pic>
        <p:nvPicPr>
          <p:cNvPr id="9" name="图片 8"/>
          <p:cNvPicPr>
            <a:picLocks noChangeAspect="1"/>
          </p:cNvPicPr>
          <p:nvPr/>
        </p:nvPicPr>
        <p:blipFill>
          <a:blip r:embed="rId5"/>
          <a:stretch>
            <a:fillRect/>
          </a:stretch>
        </p:blipFill>
        <p:spPr>
          <a:xfrm>
            <a:off x="6608955" y="2509896"/>
            <a:ext cx="4000000" cy="3095238"/>
          </a:xfrm>
          <a:prstGeom prst="rect">
            <a:avLst/>
          </a:prstGeom>
        </p:spPr>
      </p:pic>
    </p:spTree>
    <p:extLst>
      <p:ext uri="{BB962C8B-B14F-4D97-AF65-F5344CB8AC3E}">
        <p14:creationId xmlns:p14="http://schemas.microsoft.com/office/powerpoint/2010/main" val="4165582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11.2 Spring Security</a:t>
            </a:r>
            <a:r>
              <a:rPr lang="zh-CN" altLang="en-US" b="0" kern="1800" dirty="0">
                <a:latin typeface="Times New Roman"/>
              </a:rPr>
              <a:t>实践</a:t>
            </a:r>
          </a:p>
        </p:txBody>
      </p:sp>
      <p:sp>
        <p:nvSpPr>
          <p:cNvPr id="3" name="文本框 2"/>
          <p:cNvSpPr txBox="1"/>
          <p:nvPr/>
        </p:nvSpPr>
        <p:spPr>
          <a:xfrm>
            <a:off x="250370" y="1223784"/>
            <a:ext cx="11551105" cy="3118803"/>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11.2.2</a:t>
            </a:r>
            <a:r>
              <a:rPr lang="zh-CN" altLang="en-US" sz="2000" dirty="0"/>
              <a:t>用户身份验证</a:t>
            </a:r>
            <a:endParaRPr lang="en-US" altLang="zh-CN" sz="2000" dirty="0"/>
          </a:p>
          <a:p>
            <a:pPr marL="109855">
              <a:lnSpc>
                <a:spcPct val="150000"/>
              </a:lnSpc>
              <a:spcBef>
                <a:spcPts val="400"/>
              </a:spcBef>
              <a:buClr>
                <a:schemeClr val="accent1"/>
              </a:buClr>
              <a:buSzPct val="68000"/>
            </a:pPr>
            <a:r>
              <a:rPr lang="zh-CN" altLang="en-US" sz="2000" dirty="0"/>
              <a:t>方法</a:t>
            </a:r>
            <a:r>
              <a:rPr lang="en-US" altLang="zh-CN" sz="2000" dirty="0"/>
              <a:t>2</a:t>
            </a:r>
            <a:r>
              <a:rPr lang="zh-CN" altLang="en-US" sz="2000" dirty="0"/>
              <a:t>：</a:t>
            </a:r>
            <a:r>
              <a:rPr lang="en-US" altLang="zh-CN" sz="2000" dirty="0"/>
              <a:t> </a:t>
            </a:r>
            <a:r>
              <a:rPr lang="zh-CN" altLang="en-US" sz="2000" dirty="0">
                <a:latin typeface="宋体" panose="02010600030101010101" pitchFamily="2" charset="-122"/>
                <a:ea typeface="宋体" panose="02010600030101010101" pitchFamily="2" charset="-122"/>
              </a:rPr>
              <a:t>使用</a:t>
            </a:r>
            <a:r>
              <a:rPr lang="en-US" altLang="zh-CN" sz="2000" dirty="0">
                <a:latin typeface="宋体" panose="02010600030101010101" pitchFamily="2" charset="-122"/>
                <a:ea typeface="宋体" panose="02010600030101010101" pitchFamily="2" charset="-122"/>
              </a:rPr>
              <a:t>JDBC</a:t>
            </a:r>
            <a:r>
              <a:rPr lang="zh-CN" altLang="en-US" sz="2000" dirty="0">
                <a:latin typeface="宋体" panose="02010600030101010101" pitchFamily="2" charset="-122"/>
                <a:ea typeface="宋体" panose="02010600030101010101" pitchFamily="2" charset="-122"/>
              </a:rPr>
              <a:t>中的用户</a:t>
            </a: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r>
              <a:rPr lang="zh-CN" altLang="en-US" sz="2000" dirty="0">
                <a:latin typeface="宋体" panose="02010600030101010101" pitchFamily="2" charset="-122"/>
                <a:ea typeface="宋体" panose="02010600030101010101" pitchFamily="2" charset="-122"/>
              </a:rPr>
              <a:t>创建项目</a:t>
            </a:r>
            <a:r>
              <a:rPr lang="en-US" altLang="zh-CN" sz="2000" dirty="0">
                <a:latin typeface="宋体" panose="02010600030101010101" pitchFamily="2" charset="-122"/>
                <a:ea typeface="宋体" panose="02010600030101010101" pitchFamily="2" charset="-122"/>
              </a:rPr>
              <a:t>ch11_3,</a:t>
            </a:r>
            <a:r>
              <a:rPr lang="zh-CN" altLang="en-US" sz="2000" dirty="0">
                <a:sym typeface="+mn-ea"/>
              </a:rPr>
              <a:t>勾选如下图有所示的依赖：</a:t>
            </a:r>
            <a:endParaRPr lang="en-US" altLang="zh-CN" sz="2000" dirty="0"/>
          </a:p>
          <a:p>
            <a:pPr marL="109855">
              <a:lnSpc>
                <a:spcPct val="150000"/>
              </a:lnSpc>
              <a:spcBef>
                <a:spcPts val="400"/>
              </a:spcBef>
              <a:buClr>
                <a:schemeClr val="accent1"/>
              </a:buClr>
              <a:buSzPct val="68000"/>
            </a:pP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endParaRPr lang="en-US" altLang="zh-CN" sz="2000" dirty="0"/>
          </a:p>
          <a:p>
            <a:pPr marL="109855">
              <a:lnSpc>
                <a:spcPct val="150000"/>
              </a:lnSpc>
              <a:spcBef>
                <a:spcPts val="400"/>
              </a:spcBef>
              <a:buClr>
                <a:schemeClr val="accent1"/>
              </a:buClr>
              <a:buSzPct val="68000"/>
            </a:pPr>
            <a:endParaRPr lang="en-US" altLang="zh-CN" sz="2000" dirty="0">
              <a:sym typeface="+mn-ea"/>
            </a:endParaRPr>
          </a:p>
        </p:txBody>
      </p:sp>
      <p:pic>
        <p:nvPicPr>
          <p:cNvPr id="5" name="图片 4"/>
          <p:cNvPicPr>
            <a:picLocks noChangeAspect="1"/>
          </p:cNvPicPr>
          <p:nvPr/>
        </p:nvPicPr>
        <p:blipFill>
          <a:blip r:embed="rId2"/>
          <a:stretch>
            <a:fillRect/>
          </a:stretch>
        </p:blipFill>
        <p:spPr>
          <a:xfrm>
            <a:off x="6151849" y="1223784"/>
            <a:ext cx="4243435" cy="5174013"/>
          </a:xfrm>
          <a:prstGeom prst="rect">
            <a:avLst/>
          </a:prstGeom>
        </p:spPr>
      </p:pic>
    </p:spTree>
    <p:extLst>
      <p:ext uri="{BB962C8B-B14F-4D97-AF65-F5344CB8AC3E}">
        <p14:creationId xmlns:p14="http://schemas.microsoft.com/office/powerpoint/2010/main" val="3071836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11.2 Spring Security</a:t>
            </a:r>
            <a:r>
              <a:rPr lang="zh-CN" altLang="en-US" b="0" kern="1800" dirty="0">
                <a:latin typeface="Times New Roman"/>
              </a:rPr>
              <a:t>实践</a:t>
            </a:r>
          </a:p>
        </p:txBody>
      </p:sp>
      <p:sp>
        <p:nvSpPr>
          <p:cNvPr id="3" name="文本框 2"/>
          <p:cNvSpPr txBox="1"/>
          <p:nvPr/>
        </p:nvSpPr>
        <p:spPr>
          <a:xfrm>
            <a:off x="250370" y="1223784"/>
            <a:ext cx="11551105" cy="2605842"/>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11.2.2</a:t>
            </a:r>
            <a:r>
              <a:rPr lang="zh-CN" altLang="en-US" sz="2000" dirty="0"/>
              <a:t>用户身份验证</a:t>
            </a:r>
            <a:endParaRPr lang="en-US" altLang="zh-CN" sz="2000" dirty="0"/>
          </a:p>
          <a:p>
            <a:pPr marL="109855">
              <a:lnSpc>
                <a:spcPct val="150000"/>
              </a:lnSpc>
              <a:spcBef>
                <a:spcPts val="400"/>
              </a:spcBef>
              <a:buClr>
                <a:schemeClr val="accent1"/>
              </a:buClr>
              <a:buSzPct val="68000"/>
            </a:pPr>
            <a:r>
              <a:rPr lang="zh-CN" altLang="en-US" sz="2000" dirty="0"/>
              <a:t>方法</a:t>
            </a:r>
            <a:r>
              <a:rPr lang="en-US" altLang="zh-CN" sz="2000" dirty="0"/>
              <a:t>2</a:t>
            </a:r>
            <a:r>
              <a:rPr lang="zh-CN" altLang="en-US" sz="2000" dirty="0"/>
              <a:t>：</a:t>
            </a:r>
            <a:r>
              <a:rPr lang="en-US" altLang="zh-CN" sz="2000" dirty="0"/>
              <a:t> </a:t>
            </a:r>
            <a:r>
              <a:rPr lang="zh-CN" altLang="en-US" sz="2000" dirty="0">
                <a:latin typeface="宋体" panose="02010600030101010101" pitchFamily="2" charset="-122"/>
                <a:ea typeface="宋体" panose="02010600030101010101" pitchFamily="2" charset="-122"/>
              </a:rPr>
              <a:t>使用</a:t>
            </a:r>
            <a:r>
              <a:rPr lang="en-US" altLang="zh-CN" sz="2000" dirty="0">
                <a:latin typeface="宋体" panose="02010600030101010101" pitchFamily="2" charset="-122"/>
                <a:ea typeface="宋体" panose="02010600030101010101" pitchFamily="2" charset="-122"/>
              </a:rPr>
              <a:t>JDBC</a:t>
            </a:r>
            <a:r>
              <a:rPr lang="zh-CN" altLang="en-US" sz="2000" dirty="0">
                <a:latin typeface="宋体" panose="02010600030101010101" pitchFamily="2" charset="-122"/>
                <a:ea typeface="宋体" panose="02010600030101010101" pitchFamily="2" charset="-122"/>
              </a:rPr>
              <a:t>中的用户</a:t>
            </a: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r>
              <a:rPr lang="zh-CN" altLang="en-US" sz="2000" dirty="0">
                <a:latin typeface="宋体" panose="02010600030101010101" pitchFamily="2" charset="-122"/>
                <a:ea typeface="宋体" panose="02010600030101010101" pitchFamily="2" charset="-122"/>
              </a:rPr>
              <a:t>创建数据库 </a:t>
            </a:r>
            <a:r>
              <a:rPr lang="en-US" altLang="zh-CN" sz="2000" dirty="0">
                <a:latin typeface="宋体" panose="02010600030101010101" pitchFamily="2" charset="-122"/>
                <a:ea typeface="宋体" panose="02010600030101010101" pitchFamily="2" charset="-122"/>
              </a:rPr>
              <a:t>ch11_3,</a:t>
            </a:r>
            <a:r>
              <a:rPr lang="zh-CN" altLang="en-US" sz="2000" dirty="0">
                <a:latin typeface="宋体" panose="02010600030101010101" pitchFamily="2" charset="-122"/>
                <a:ea typeface="宋体" panose="02010600030101010101" pitchFamily="2" charset="-122"/>
              </a:rPr>
              <a:t>字符集与编码规则如图</a:t>
            </a: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endParaRPr lang="en-US" altLang="zh-CN" sz="2000" dirty="0"/>
          </a:p>
          <a:p>
            <a:pPr marL="109855">
              <a:lnSpc>
                <a:spcPct val="150000"/>
              </a:lnSpc>
              <a:spcBef>
                <a:spcPts val="400"/>
              </a:spcBef>
              <a:buClr>
                <a:schemeClr val="accent1"/>
              </a:buClr>
              <a:buSzPct val="68000"/>
            </a:pPr>
            <a:endParaRPr lang="en-US" altLang="zh-CN" sz="2000" dirty="0">
              <a:sym typeface="+mn-ea"/>
            </a:endParaRPr>
          </a:p>
        </p:txBody>
      </p:sp>
      <p:pic>
        <p:nvPicPr>
          <p:cNvPr id="5" name="图片 4"/>
          <p:cNvPicPr>
            <a:picLocks noChangeAspect="1"/>
          </p:cNvPicPr>
          <p:nvPr/>
        </p:nvPicPr>
        <p:blipFill>
          <a:blip r:embed="rId2"/>
          <a:stretch>
            <a:fillRect/>
          </a:stretch>
        </p:blipFill>
        <p:spPr>
          <a:xfrm>
            <a:off x="5658952" y="1387817"/>
            <a:ext cx="5939490" cy="5197054"/>
          </a:xfrm>
          <a:prstGeom prst="rect">
            <a:avLst/>
          </a:prstGeom>
        </p:spPr>
      </p:pic>
    </p:spTree>
    <p:extLst>
      <p:ext uri="{BB962C8B-B14F-4D97-AF65-F5344CB8AC3E}">
        <p14:creationId xmlns:p14="http://schemas.microsoft.com/office/powerpoint/2010/main" val="1829173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11.2 Spring Security</a:t>
            </a:r>
            <a:r>
              <a:rPr lang="zh-CN" altLang="en-US" b="0" kern="1800" dirty="0">
                <a:latin typeface="Times New Roman"/>
              </a:rPr>
              <a:t>实践</a:t>
            </a:r>
          </a:p>
        </p:txBody>
      </p:sp>
      <p:sp>
        <p:nvSpPr>
          <p:cNvPr id="3" name="文本框 2"/>
          <p:cNvSpPr txBox="1"/>
          <p:nvPr/>
        </p:nvSpPr>
        <p:spPr>
          <a:xfrm>
            <a:off x="250370" y="1223784"/>
            <a:ext cx="5011441" cy="2554545"/>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11.2.2</a:t>
            </a:r>
            <a:r>
              <a:rPr lang="zh-CN" altLang="en-US" sz="2000" dirty="0"/>
              <a:t>用户身份验证</a:t>
            </a:r>
            <a:endParaRPr lang="en-US" altLang="zh-CN" sz="2000" dirty="0"/>
          </a:p>
          <a:p>
            <a:pPr marL="109855">
              <a:lnSpc>
                <a:spcPct val="150000"/>
              </a:lnSpc>
              <a:spcBef>
                <a:spcPts val="400"/>
              </a:spcBef>
              <a:buClr>
                <a:schemeClr val="accent1"/>
              </a:buClr>
              <a:buSzPct val="68000"/>
            </a:pPr>
            <a:r>
              <a:rPr lang="zh-CN" altLang="en-US" sz="2000" dirty="0"/>
              <a:t>方法</a:t>
            </a:r>
            <a:r>
              <a:rPr lang="en-US" altLang="zh-CN" sz="2000" dirty="0"/>
              <a:t>2</a:t>
            </a:r>
            <a:r>
              <a:rPr lang="zh-CN" altLang="en-US" sz="2000" dirty="0"/>
              <a:t>：</a:t>
            </a:r>
            <a:r>
              <a:rPr lang="en-US" altLang="zh-CN" sz="2000" dirty="0"/>
              <a:t> </a:t>
            </a:r>
            <a:r>
              <a:rPr lang="zh-CN" altLang="en-US" sz="2000" dirty="0">
                <a:latin typeface="宋体" panose="02010600030101010101" pitchFamily="2" charset="-122"/>
                <a:ea typeface="宋体" panose="02010600030101010101" pitchFamily="2" charset="-122"/>
              </a:rPr>
              <a:t>使用</a:t>
            </a:r>
            <a:r>
              <a:rPr lang="en-US" altLang="zh-CN" sz="2000" dirty="0">
                <a:latin typeface="宋体" panose="02010600030101010101" pitchFamily="2" charset="-122"/>
                <a:ea typeface="宋体" panose="02010600030101010101" pitchFamily="2" charset="-122"/>
              </a:rPr>
              <a:t>JDBC</a:t>
            </a:r>
            <a:r>
              <a:rPr lang="zh-CN" altLang="en-US" sz="2000" dirty="0">
                <a:latin typeface="宋体" panose="02010600030101010101" pitchFamily="2" charset="-122"/>
                <a:ea typeface="宋体" panose="02010600030101010101" pitchFamily="2" charset="-122"/>
              </a:rPr>
              <a:t>中的用户</a:t>
            </a: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r>
              <a:rPr lang="zh-CN" altLang="en-US" sz="2000" dirty="0">
                <a:latin typeface="宋体" panose="02010600030101010101" pitchFamily="2" charset="-122"/>
                <a:ea typeface="宋体" panose="02010600030101010101" pitchFamily="2" charset="-122"/>
              </a:rPr>
              <a:t>执行</a:t>
            </a:r>
            <a:r>
              <a:rPr lang="en-US" altLang="zh-CN" sz="2000" dirty="0">
                <a:latin typeface="宋体" panose="02010600030101010101" pitchFamily="2" charset="-122"/>
                <a:ea typeface="宋体" panose="02010600030101010101" pitchFamily="2" charset="-122"/>
              </a:rPr>
              <a:t>ch11_3.sql,</a:t>
            </a:r>
            <a:r>
              <a:rPr lang="zh-CN" altLang="en-US" sz="2000" dirty="0">
                <a:latin typeface="宋体" panose="02010600030101010101" pitchFamily="2" charset="-122"/>
                <a:ea typeface="宋体" panose="02010600030101010101" pitchFamily="2" charset="-122"/>
              </a:rPr>
              <a:t>在数据库中创建表结构并导入数据</a:t>
            </a:r>
            <a:endParaRPr lang="en-US" altLang="zh-CN" sz="2000" dirty="0"/>
          </a:p>
          <a:p>
            <a:pPr marL="109855">
              <a:lnSpc>
                <a:spcPct val="150000"/>
              </a:lnSpc>
              <a:spcBef>
                <a:spcPts val="400"/>
              </a:spcBef>
              <a:buClr>
                <a:schemeClr val="accent1"/>
              </a:buClr>
              <a:buSzPct val="68000"/>
            </a:pPr>
            <a:endParaRPr lang="en-US" altLang="zh-CN" sz="2000" dirty="0">
              <a:sym typeface="+mn-ea"/>
            </a:endParaRPr>
          </a:p>
        </p:txBody>
      </p:sp>
      <p:pic>
        <p:nvPicPr>
          <p:cNvPr id="4" name="图片 3"/>
          <p:cNvPicPr>
            <a:picLocks noChangeAspect="1"/>
          </p:cNvPicPr>
          <p:nvPr/>
        </p:nvPicPr>
        <p:blipFill>
          <a:blip r:embed="rId2"/>
          <a:stretch>
            <a:fillRect/>
          </a:stretch>
        </p:blipFill>
        <p:spPr>
          <a:xfrm>
            <a:off x="493902" y="3593447"/>
            <a:ext cx="4524375" cy="2590800"/>
          </a:xfrm>
          <a:prstGeom prst="rect">
            <a:avLst/>
          </a:prstGeom>
        </p:spPr>
      </p:pic>
      <p:pic>
        <p:nvPicPr>
          <p:cNvPr id="6" name="图片 5"/>
          <p:cNvPicPr>
            <a:picLocks noChangeAspect="1"/>
          </p:cNvPicPr>
          <p:nvPr/>
        </p:nvPicPr>
        <p:blipFill>
          <a:blip r:embed="rId3"/>
          <a:stretch>
            <a:fillRect/>
          </a:stretch>
        </p:blipFill>
        <p:spPr>
          <a:xfrm>
            <a:off x="5018277" y="1114490"/>
            <a:ext cx="3961905" cy="3419048"/>
          </a:xfrm>
          <a:prstGeom prst="rect">
            <a:avLst/>
          </a:prstGeom>
        </p:spPr>
      </p:pic>
      <p:pic>
        <p:nvPicPr>
          <p:cNvPr id="7" name="图片 6"/>
          <p:cNvPicPr>
            <a:picLocks noChangeAspect="1"/>
          </p:cNvPicPr>
          <p:nvPr/>
        </p:nvPicPr>
        <p:blipFill>
          <a:blip r:embed="rId4"/>
          <a:stretch>
            <a:fillRect/>
          </a:stretch>
        </p:blipFill>
        <p:spPr>
          <a:xfrm>
            <a:off x="8598436" y="3593447"/>
            <a:ext cx="3593564" cy="3101177"/>
          </a:xfrm>
          <a:prstGeom prst="rect">
            <a:avLst/>
          </a:prstGeom>
        </p:spPr>
      </p:pic>
      <p:cxnSp>
        <p:nvCxnSpPr>
          <p:cNvPr id="9" name="直接箭头连接符 8"/>
          <p:cNvCxnSpPr/>
          <p:nvPr/>
        </p:nvCxnSpPr>
        <p:spPr>
          <a:xfrm flipV="1">
            <a:off x="6801853" y="4395537"/>
            <a:ext cx="882315" cy="134753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0" name="文本框 9"/>
          <p:cNvSpPr txBox="1"/>
          <p:nvPr/>
        </p:nvSpPr>
        <p:spPr>
          <a:xfrm>
            <a:off x="5967663" y="5743074"/>
            <a:ext cx="1107996" cy="369332"/>
          </a:xfrm>
          <a:prstGeom prst="rect">
            <a:avLst/>
          </a:prstGeom>
          <a:noFill/>
        </p:spPr>
        <p:txBody>
          <a:bodyPr wrap="none" rtlCol="0">
            <a:spAutoFit/>
          </a:bodyPr>
          <a:lstStyle/>
          <a:p>
            <a:r>
              <a:rPr lang="zh-CN" altLang="en-US" dirty="0"/>
              <a:t>点击开始</a:t>
            </a:r>
          </a:p>
        </p:txBody>
      </p:sp>
    </p:spTree>
    <p:extLst>
      <p:ext uri="{BB962C8B-B14F-4D97-AF65-F5344CB8AC3E}">
        <p14:creationId xmlns:p14="http://schemas.microsoft.com/office/powerpoint/2010/main" val="3560002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11.2 Spring Security</a:t>
            </a:r>
            <a:r>
              <a:rPr lang="zh-CN" altLang="en-US" b="0" kern="1800" dirty="0">
                <a:latin typeface="Times New Roman"/>
              </a:rPr>
              <a:t>实践</a:t>
            </a:r>
          </a:p>
        </p:txBody>
      </p:sp>
      <p:sp>
        <p:nvSpPr>
          <p:cNvPr id="3" name="文本框 2"/>
          <p:cNvSpPr txBox="1"/>
          <p:nvPr/>
        </p:nvSpPr>
        <p:spPr>
          <a:xfrm>
            <a:off x="250370" y="1223784"/>
            <a:ext cx="5011441" cy="1579920"/>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11.2.2</a:t>
            </a:r>
            <a:r>
              <a:rPr lang="zh-CN" altLang="en-US" sz="2000" dirty="0"/>
              <a:t>用户身份验证</a:t>
            </a:r>
            <a:endParaRPr lang="en-US" altLang="zh-CN" sz="2000" dirty="0"/>
          </a:p>
          <a:p>
            <a:pPr marL="109855">
              <a:lnSpc>
                <a:spcPct val="150000"/>
              </a:lnSpc>
              <a:spcBef>
                <a:spcPts val="400"/>
              </a:spcBef>
              <a:buClr>
                <a:schemeClr val="accent1"/>
              </a:buClr>
              <a:buSzPct val="68000"/>
            </a:pPr>
            <a:r>
              <a:rPr lang="zh-CN" altLang="en-US" sz="2000" dirty="0"/>
              <a:t>方法</a:t>
            </a:r>
            <a:r>
              <a:rPr lang="en-US" altLang="zh-CN" sz="2000" dirty="0"/>
              <a:t>2</a:t>
            </a:r>
            <a:r>
              <a:rPr lang="zh-CN" altLang="en-US" sz="2000" dirty="0"/>
              <a:t>：</a:t>
            </a:r>
            <a:r>
              <a:rPr lang="en-US" altLang="zh-CN" sz="2000" dirty="0"/>
              <a:t> </a:t>
            </a:r>
            <a:r>
              <a:rPr lang="zh-CN" altLang="en-US" sz="2000" dirty="0">
                <a:latin typeface="宋体" panose="02010600030101010101" pitchFamily="2" charset="-122"/>
                <a:ea typeface="宋体" panose="02010600030101010101" pitchFamily="2" charset="-122"/>
              </a:rPr>
              <a:t>使用</a:t>
            </a:r>
            <a:r>
              <a:rPr lang="en-US" altLang="zh-CN" sz="2000" dirty="0">
                <a:latin typeface="宋体" panose="02010600030101010101" pitchFamily="2" charset="-122"/>
                <a:ea typeface="宋体" panose="02010600030101010101" pitchFamily="2" charset="-122"/>
              </a:rPr>
              <a:t>JDBC</a:t>
            </a:r>
            <a:r>
              <a:rPr lang="zh-CN" altLang="en-US" sz="2000" dirty="0">
                <a:latin typeface="宋体" panose="02010600030101010101" pitchFamily="2" charset="-122"/>
                <a:ea typeface="宋体" panose="02010600030101010101" pitchFamily="2" charset="-122"/>
              </a:rPr>
              <a:t>中的用户</a:t>
            </a: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r>
              <a:rPr lang="zh-CN" altLang="en-US" sz="2000" dirty="0">
                <a:latin typeface="宋体" panose="02010600030101010101" pitchFamily="2" charset="-122"/>
                <a:ea typeface="宋体" panose="02010600030101010101" pitchFamily="2" charset="-122"/>
              </a:rPr>
              <a:t>创建好的表结构及数据如下图</a:t>
            </a:r>
            <a:endParaRPr lang="en-US" altLang="zh-CN" sz="2000" dirty="0">
              <a:sym typeface="+mn-ea"/>
            </a:endParaRPr>
          </a:p>
        </p:txBody>
      </p:sp>
      <p:pic>
        <p:nvPicPr>
          <p:cNvPr id="5" name="图片 4"/>
          <p:cNvPicPr>
            <a:picLocks noChangeAspect="1"/>
          </p:cNvPicPr>
          <p:nvPr/>
        </p:nvPicPr>
        <p:blipFill>
          <a:blip r:embed="rId2"/>
          <a:stretch>
            <a:fillRect/>
          </a:stretch>
        </p:blipFill>
        <p:spPr>
          <a:xfrm>
            <a:off x="250370" y="3106281"/>
            <a:ext cx="4323809" cy="2057143"/>
          </a:xfrm>
          <a:prstGeom prst="rect">
            <a:avLst/>
          </a:prstGeom>
        </p:spPr>
      </p:pic>
      <p:pic>
        <p:nvPicPr>
          <p:cNvPr id="8" name="图片 7"/>
          <p:cNvPicPr>
            <a:picLocks noChangeAspect="1"/>
          </p:cNvPicPr>
          <p:nvPr/>
        </p:nvPicPr>
        <p:blipFill>
          <a:blip r:embed="rId3"/>
          <a:stretch>
            <a:fillRect/>
          </a:stretch>
        </p:blipFill>
        <p:spPr>
          <a:xfrm>
            <a:off x="5071910" y="2526018"/>
            <a:ext cx="6803031" cy="1409117"/>
          </a:xfrm>
          <a:prstGeom prst="rect">
            <a:avLst/>
          </a:prstGeom>
        </p:spPr>
      </p:pic>
      <p:pic>
        <p:nvPicPr>
          <p:cNvPr id="11" name="图片 10"/>
          <p:cNvPicPr>
            <a:picLocks noChangeAspect="1"/>
          </p:cNvPicPr>
          <p:nvPr/>
        </p:nvPicPr>
        <p:blipFill>
          <a:blip r:embed="rId4"/>
          <a:stretch>
            <a:fillRect/>
          </a:stretch>
        </p:blipFill>
        <p:spPr>
          <a:xfrm>
            <a:off x="3253395" y="4810497"/>
            <a:ext cx="8004682" cy="1782807"/>
          </a:xfrm>
          <a:prstGeom prst="rect">
            <a:avLst/>
          </a:prstGeom>
        </p:spPr>
      </p:pic>
    </p:spTree>
    <p:extLst>
      <p:ext uri="{BB962C8B-B14F-4D97-AF65-F5344CB8AC3E}">
        <p14:creationId xmlns:p14="http://schemas.microsoft.com/office/powerpoint/2010/main" val="592374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11.2 Spring Security</a:t>
            </a:r>
            <a:r>
              <a:rPr lang="zh-CN" altLang="en-US" b="0" kern="1800" dirty="0">
                <a:latin typeface="Times New Roman"/>
              </a:rPr>
              <a:t>实践</a:t>
            </a:r>
          </a:p>
        </p:txBody>
      </p:sp>
      <p:sp>
        <p:nvSpPr>
          <p:cNvPr id="3" name="文本框 2"/>
          <p:cNvSpPr txBox="1"/>
          <p:nvPr/>
        </p:nvSpPr>
        <p:spPr>
          <a:xfrm>
            <a:off x="250370" y="1223784"/>
            <a:ext cx="9246556" cy="1579920"/>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11.2.2</a:t>
            </a:r>
            <a:r>
              <a:rPr lang="zh-CN" altLang="en-US" sz="2000" dirty="0"/>
              <a:t>用户身份验证</a:t>
            </a:r>
            <a:endParaRPr lang="en-US" altLang="zh-CN" sz="2000" dirty="0"/>
          </a:p>
          <a:p>
            <a:pPr marL="109855">
              <a:lnSpc>
                <a:spcPct val="150000"/>
              </a:lnSpc>
              <a:spcBef>
                <a:spcPts val="400"/>
              </a:spcBef>
              <a:buClr>
                <a:schemeClr val="accent1"/>
              </a:buClr>
              <a:buSzPct val="68000"/>
            </a:pPr>
            <a:r>
              <a:rPr lang="zh-CN" altLang="en-US" sz="2000" dirty="0"/>
              <a:t>方法</a:t>
            </a:r>
            <a:r>
              <a:rPr lang="en-US" altLang="zh-CN" sz="2000" dirty="0"/>
              <a:t>2</a:t>
            </a:r>
            <a:r>
              <a:rPr lang="zh-CN" altLang="en-US" sz="2000" dirty="0"/>
              <a:t>：</a:t>
            </a:r>
            <a:r>
              <a:rPr lang="en-US" altLang="zh-CN" sz="2000" dirty="0"/>
              <a:t> </a:t>
            </a:r>
            <a:r>
              <a:rPr lang="zh-CN" altLang="en-US" sz="2000" dirty="0">
                <a:latin typeface="宋体" panose="02010600030101010101" pitchFamily="2" charset="-122"/>
                <a:ea typeface="宋体" panose="02010600030101010101" pitchFamily="2" charset="-122"/>
              </a:rPr>
              <a:t>使用</a:t>
            </a:r>
            <a:r>
              <a:rPr lang="en-US" altLang="zh-CN" sz="2000" dirty="0">
                <a:latin typeface="宋体" panose="02010600030101010101" pitchFamily="2" charset="-122"/>
                <a:ea typeface="宋体" panose="02010600030101010101" pitchFamily="2" charset="-122"/>
              </a:rPr>
              <a:t>JDBC</a:t>
            </a:r>
            <a:r>
              <a:rPr lang="zh-CN" altLang="en-US" sz="2000" dirty="0">
                <a:latin typeface="宋体" panose="02010600030101010101" pitchFamily="2" charset="-122"/>
                <a:ea typeface="宋体" panose="02010600030101010101" pitchFamily="2" charset="-122"/>
              </a:rPr>
              <a:t>中的用户</a:t>
            </a: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r>
              <a:rPr lang="zh-CN" altLang="en-US" sz="2000" dirty="0">
                <a:latin typeface="宋体" panose="02010600030101010101" pitchFamily="2" charset="-122"/>
                <a:ea typeface="宋体" panose="02010600030101010101" pitchFamily="2" charset="-122"/>
              </a:rPr>
              <a:t>在项目的</a:t>
            </a:r>
            <a:r>
              <a:rPr lang="en-US" altLang="zh-CN" sz="2000" dirty="0" err="1">
                <a:latin typeface="宋体" panose="02010600030101010101" pitchFamily="2" charset="-122"/>
                <a:ea typeface="宋体" panose="02010600030101010101" pitchFamily="2" charset="-122"/>
              </a:rPr>
              <a:t>application.properties</a:t>
            </a:r>
            <a:r>
              <a:rPr lang="zh-CN" altLang="en-US" sz="2000" dirty="0">
                <a:latin typeface="宋体" panose="02010600030101010101" pitchFamily="2" charset="-122"/>
                <a:ea typeface="宋体" panose="02010600030101010101" pitchFamily="2" charset="-122"/>
              </a:rPr>
              <a:t>文件中配置</a:t>
            </a:r>
            <a:r>
              <a:rPr lang="en-US" altLang="zh-CN" sz="2000" dirty="0" err="1">
                <a:latin typeface="宋体" panose="02010600030101010101" pitchFamily="2" charset="-122"/>
                <a:ea typeface="宋体" panose="02010600030101010101" pitchFamily="2" charset="-122"/>
              </a:rPr>
              <a:t>datasource</a:t>
            </a:r>
            <a:r>
              <a:rPr lang="zh-CN" altLang="en-US" sz="2000" dirty="0">
                <a:latin typeface="宋体" panose="02010600030101010101" pitchFamily="2" charset="-122"/>
                <a:ea typeface="宋体" panose="02010600030101010101" pitchFamily="2" charset="-122"/>
              </a:rPr>
              <a:t>数据源信息</a:t>
            </a:r>
            <a:endParaRPr lang="en-US" altLang="zh-CN" sz="2000" dirty="0">
              <a:sym typeface="+mn-ea"/>
            </a:endParaRPr>
          </a:p>
        </p:txBody>
      </p:sp>
      <p:pic>
        <p:nvPicPr>
          <p:cNvPr id="4" name="图片 3"/>
          <p:cNvPicPr>
            <a:picLocks noChangeAspect="1"/>
          </p:cNvPicPr>
          <p:nvPr/>
        </p:nvPicPr>
        <p:blipFill>
          <a:blip r:embed="rId2"/>
          <a:stretch>
            <a:fillRect/>
          </a:stretch>
        </p:blipFill>
        <p:spPr>
          <a:xfrm>
            <a:off x="730937" y="2985476"/>
            <a:ext cx="10715748" cy="2918019"/>
          </a:xfrm>
          <a:prstGeom prst="rect">
            <a:avLst/>
          </a:prstGeom>
        </p:spPr>
      </p:pic>
    </p:spTree>
    <p:extLst>
      <p:ext uri="{BB962C8B-B14F-4D97-AF65-F5344CB8AC3E}">
        <p14:creationId xmlns:p14="http://schemas.microsoft.com/office/powerpoint/2010/main" val="3835432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11.2 Spring Security</a:t>
            </a:r>
            <a:r>
              <a:rPr lang="zh-CN" altLang="en-US" b="0" kern="1800" dirty="0">
                <a:latin typeface="Times New Roman"/>
              </a:rPr>
              <a:t>实践</a:t>
            </a:r>
          </a:p>
        </p:txBody>
      </p:sp>
      <p:sp>
        <p:nvSpPr>
          <p:cNvPr id="3" name="文本框 2"/>
          <p:cNvSpPr txBox="1"/>
          <p:nvPr/>
        </p:nvSpPr>
        <p:spPr>
          <a:xfrm>
            <a:off x="250370" y="1223784"/>
            <a:ext cx="11011188" cy="1579920"/>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11.2.2</a:t>
            </a:r>
            <a:r>
              <a:rPr lang="zh-CN" altLang="en-US" sz="2000" dirty="0"/>
              <a:t>用户身份验证</a:t>
            </a:r>
            <a:endParaRPr lang="en-US" altLang="zh-CN" sz="2000" dirty="0"/>
          </a:p>
          <a:p>
            <a:pPr marL="109855">
              <a:lnSpc>
                <a:spcPct val="150000"/>
              </a:lnSpc>
              <a:spcBef>
                <a:spcPts val="400"/>
              </a:spcBef>
              <a:buClr>
                <a:schemeClr val="accent1"/>
              </a:buClr>
              <a:buSzPct val="68000"/>
            </a:pPr>
            <a:r>
              <a:rPr lang="zh-CN" altLang="en-US" sz="2000" dirty="0"/>
              <a:t>方法</a:t>
            </a:r>
            <a:r>
              <a:rPr lang="en-US" altLang="zh-CN" sz="2000" dirty="0"/>
              <a:t>2</a:t>
            </a:r>
            <a:r>
              <a:rPr lang="zh-CN" altLang="en-US" sz="2000" dirty="0"/>
              <a:t>：</a:t>
            </a:r>
            <a:r>
              <a:rPr lang="en-US" altLang="zh-CN" sz="2000" dirty="0"/>
              <a:t> </a:t>
            </a:r>
            <a:r>
              <a:rPr lang="zh-CN" altLang="en-US" sz="2000" dirty="0">
                <a:latin typeface="宋体" panose="02010600030101010101" pitchFamily="2" charset="-122"/>
                <a:ea typeface="宋体" panose="02010600030101010101" pitchFamily="2" charset="-122"/>
              </a:rPr>
              <a:t>使用</a:t>
            </a:r>
            <a:r>
              <a:rPr lang="en-US" altLang="zh-CN" sz="2000" dirty="0">
                <a:latin typeface="宋体" panose="02010600030101010101" pitchFamily="2" charset="-122"/>
                <a:ea typeface="宋体" panose="02010600030101010101" pitchFamily="2" charset="-122"/>
              </a:rPr>
              <a:t>JDBC</a:t>
            </a:r>
            <a:r>
              <a:rPr lang="zh-CN" altLang="en-US" sz="2000" dirty="0">
                <a:latin typeface="宋体" panose="02010600030101010101" pitchFamily="2" charset="-122"/>
                <a:ea typeface="宋体" panose="02010600030101010101" pitchFamily="2" charset="-122"/>
              </a:rPr>
              <a:t>中的用户</a:t>
            </a: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r>
              <a:rPr lang="zh-CN" altLang="en-US" sz="2000" dirty="0">
                <a:latin typeface="宋体" panose="02010600030101010101" pitchFamily="2" charset="-122"/>
                <a:ea typeface="宋体" panose="02010600030101010101" pitchFamily="2" charset="-122"/>
              </a:rPr>
              <a:t>创建</a:t>
            </a:r>
            <a:r>
              <a:rPr lang="en-US" altLang="zh-CN" sz="2000" dirty="0">
                <a:latin typeface="宋体" panose="02010600030101010101" pitchFamily="2" charset="-122"/>
                <a:ea typeface="宋体" panose="02010600030101010101" pitchFamily="2" charset="-122"/>
              </a:rPr>
              <a:t>controller</a:t>
            </a:r>
            <a:r>
              <a:rPr lang="zh-CN" altLang="en-US" sz="2000" dirty="0">
                <a:latin typeface="宋体" panose="02010600030101010101" pitchFamily="2" charset="-122"/>
                <a:ea typeface="宋体" panose="02010600030101010101" pitchFamily="2" charset="-122"/>
              </a:rPr>
              <a:t>包及</a:t>
            </a:r>
            <a:r>
              <a:rPr lang="en-US" altLang="zh-CN" sz="2000" dirty="0" err="1">
                <a:latin typeface="宋体" panose="02010600030101010101" pitchFamily="2" charset="-122"/>
                <a:ea typeface="宋体" panose="02010600030101010101" pitchFamily="2" charset="-122"/>
              </a:rPr>
              <a:t>IndexController</a:t>
            </a:r>
            <a:r>
              <a:rPr lang="zh-CN" altLang="en-US" sz="2000" dirty="0">
                <a:latin typeface="宋体" panose="02010600030101010101" pitchFamily="2" charset="-122"/>
                <a:ea typeface="宋体" panose="02010600030101010101" pitchFamily="2" charset="-122"/>
              </a:rPr>
              <a:t>类，定义一个对应于</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请求的的方法，返回视图</a:t>
            </a:r>
            <a:r>
              <a:rPr lang="en-US" altLang="zh-CN" sz="2000" dirty="0">
                <a:latin typeface="宋体" panose="02010600030101010101" pitchFamily="2" charset="-122"/>
                <a:ea typeface="宋体" panose="02010600030101010101" pitchFamily="2" charset="-122"/>
              </a:rPr>
              <a:t>index</a:t>
            </a:r>
            <a:endParaRPr lang="en-US" altLang="zh-CN" sz="2000" dirty="0">
              <a:sym typeface="+mn-ea"/>
            </a:endParaRPr>
          </a:p>
        </p:txBody>
      </p:sp>
      <p:pic>
        <p:nvPicPr>
          <p:cNvPr id="5" name="图片 4"/>
          <p:cNvPicPr>
            <a:picLocks noChangeAspect="1"/>
          </p:cNvPicPr>
          <p:nvPr/>
        </p:nvPicPr>
        <p:blipFill>
          <a:blip r:embed="rId2"/>
          <a:stretch>
            <a:fillRect/>
          </a:stretch>
        </p:blipFill>
        <p:spPr>
          <a:xfrm>
            <a:off x="1190223" y="2922399"/>
            <a:ext cx="9619048" cy="3676190"/>
          </a:xfrm>
          <a:prstGeom prst="rect">
            <a:avLst/>
          </a:prstGeom>
        </p:spPr>
      </p:pic>
    </p:spTree>
    <p:extLst>
      <p:ext uri="{BB962C8B-B14F-4D97-AF65-F5344CB8AC3E}">
        <p14:creationId xmlns:p14="http://schemas.microsoft.com/office/powerpoint/2010/main" val="1638263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11.2 Spring Security</a:t>
            </a:r>
            <a:r>
              <a:rPr lang="zh-CN" altLang="en-US" b="0" kern="1800" dirty="0">
                <a:latin typeface="Times New Roman"/>
              </a:rPr>
              <a:t>实践</a:t>
            </a:r>
          </a:p>
        </p:txBody>
      </p:sp>
      <p:sp>
        <p:nvSpPr>
          <p:cNvPr id="3" name="文本框 2"/>
          <p:cNvSpPr txBox="1"/>
          <p:nvPr/>
        </p:nvSpPr>
        <p:spPr>
          <a:xfrm>
            <a:off x="250370" y="1223784"/>
            <a:ext cx="11011188" cy="2092881"/>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11.2.2</a:t>
            </a:r>
            <a:r>
              <a:rPr lang="zh-CN" altLang="en-US" sz="2000" dirty="0"/>
              <a:t>用户身份验证</a:t>
            </a:r>
            <a:endParaRPr lang="en-US" altLang="zh-CN" sz="2000" dirty="0"/>
          </a:p>
          <a:p>
            <a:pPr marL="109855">
              <a:lnSpc>
                <a:spcPct val="150000"/>
              </a:lnSpc>
              <a:spcBef>
                <a:spcPts val="400"/>
              </a:spcBef>
              <a:buClr>
                <a:schemeClr val="accent1"/>
              </a:buClr>
              <a:buSzPct val="68000"/>
            </a:pPr>
            <a:r>
              <a:rPr lang="zh-CN" altLang="en-US" sz="2000" dirty="0"/>
              <a:t>方法</a:t>
            </a:r>
            <a:r>
              <a:rPr lang="en-US" altLang="zh-CN" sz="2000" dirty="0"/>
              <a:t>2</a:t>
            </a:r>
            <a:r>
              <a:rPr lang="zh-CN" altLang="en-US" sz="2000" dirty="0"/>
              <a:t>：</a:t>
            </a:r>
            <a:r>
              <a:rPr lang="en-US" altLang="zh-CN" sz="2000" dirty="0"/>
              <a:t> </a:t>
            </a:r>
            <a:r>
              <a:rPr lang="zh-CN" altLang="en-US" sz="2000" dirty="0">
                <a:latin typeface="宋体" panose="02010600030101010101" pitchFamily="2" charset="-122"/>
                <a:ea typeface="宋体" panose="02010600030101010101" pitchFamily="2" charset="-122"/>
              </a:rPr>
              <a:t>使用</a:t>
            </a:r>
            <a:r>
              <a:rPr lang="en-US" altLang="zh-CN" sz="2000" dirty="0">
                <a:latin typeface="宋体" panose="02010600030101010101" pitchFamily="2" charset="-122"/>
                <a:ea typeface="宋体" panose="02010600030101010101" pitchFamily="2" charset="-122"/>
              </a:rPr>
              <a:t>JDBC</a:t>
            </a:r>
            <a:r>
              <a:rPr lang="zh-CN" altLang="en-US" sz="2000" dirty="0">
                <a:latin typeface="宋体" panose="02010600030101010101" pitchFamily="2" charset="-122"/>
                <a:ea typeface="宋体" panose="02010600030101010101" pitchFamily="2" charset="-122"/>
              </a:rPr>
              <a:t>中的用户</a:t>
            </a: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r>
              <a:rPr lang="zh-CN" altLang="en-US" sz="2000" dirty="0">
                <a:latin typeface="宋体" panose="02010600030101010101" pitchFamily="2" charset="-122"/>
                <a:ea typeface="宋体" panose="02010600030101010101" pitchFamily="2" charset="-122"/>
              </a:rPr>
              <a:t>在</a:t>
            </a:r>
            <a:r>
              <a:rPr lang="en-US" altLang="zh-CN" sz="2000" dirty="0">
                <a:latin typeface="宋体" panose="02010600030101010101" pitchFamily="2" charset="-122"/>
                <a:ea typeface="宋体" panose="02010600030101010101" pitchFamily="2" charset="-122"/>
              </a:rPr>
              <a:t>templates</a:t>
            </a:r>
            <a:r>
              <a:rPr lang="zh-CN" altLang="en-US" sz="2000" dirty="0">
                <a:latin typeface="宋体" panose="02010600030101010101" pitchFamily="2" charset="-122"/>
                <a:ea typeface="宋体" panose="02010600030101010101" pitchFamily="2" charset="-122"/>
              </a:rPr>
              <a:t>中创建</a:t>
            </a:r>
            <a:r>
              <a:rPr lang="en-US" altLang="zh-CN" sz="2000" dirty="0">
                <a:latin typeface="宋体" panose="02010600030101010101" pitchFamily="2" charset="-122"/>
                <a:ea typeface="宋体" panose="02010600030101010101" pitchFamily="2" charset="-122"/>
              </a:rPr>
              <a:t>index.html</a:t>
            </a:r>
            <a:r>
              <a:rPr lang="zh-CN" altLang="en-US" sz="2000" dirty="0">
                <a:latin typeface="宋体" panose="02010600030101010101" pitchFamily="2" charset="-122"/>
                <a:ea typeface="宋体" panose="02010600030101010101" pitchFamily="2" charset="-122"/>
              </a:rPr>
              <a:t>模板文件，添加</a:t>
            </a:r>
            <a:r>
              <a:rPr lang="zh-CN" altLang="zh-CN" sz="2000" dirty="0">
                <a:solidFill>
                  <a:srgbClr val="000000"/>
                </a:solidFill>
                <a:latin typeface="宋体" panose="02010600030101010101" pitchFamily="2" charset="-122"/>
                <a:ea typeface="宋体" panose="02010600030101010101" pitchFamily="2" charset="-122"/>
              </a:rPr>
              <a:t>&lt;</a:t>
            </a:r>
            <a:r>
              <a:rPr lang="zh-CN" altLang="zh-CN" sz="2000" b="1" dirty="0">
                <a:solidFill>
                  <a:srgbClr val="000080"/>
                </a:solidFill>
                <a:latin typeface="宋体" panose="02010600030101010101" pitchFamily="2" charset="-122"/>
                <a:ea typeface="宋体" panose="02010600030101010101" pitchFamily="2" charset="-122"/>
              </a:rPr>
              <a:t>h1</a:t>
            </a:r>
            <a:r>
              <a:rPr lang="zh-CN" altLang="zh-CN" sz="2000" dirty="0">
                <a:solidFill>
                  <a:srgbClr val="000000"/>
                </a:solidFill>
                <a:latin typeface="宋体" panose="02010600030101010101" pitchFamily="2" charset="-122"/>
                <a:ea typeface="宋体" panose="02010600030101010101" pitchFamily="2" charset="-122"/>
              </a:rPr>
              <a:t>&gt;Hello JDBC Authentication&lt;/</a:t>
            </a:r>
            <a:r>
              <a:rPr lang="zh-CN" altLang="zh-CN" sz="2000" b="1" dirty="0">
                <a:solidFill>
                  <a:srgbClr val="000080"/>
                </a:solidFill>
                <a:latin typeface="宋体" panose="02010600030101010101" pitchFamily="2" charset="-122"/>
                <a:ea typeface="宋体" panose="02010600030101010101" pitchFamily="2" charset="-122"/>
              </a:rPr>
              <a:t>h1</a:t>
            </a:r>
            <a:r>
              <a:rPr lang="zh-CN" altLang="zh-CN" sz="2000" dirty="0">
                <a:solidFill>
                  <a:srgbClr val="000000"/>
                </a:solidFill>
                <a:latin typeface="宋体" panose="02010600030101010101" pitchFamily="2" charset="-122"/>
                <a:ea typeface="宋体" panose="02010600030101010101" pitchFamily="2" charset="-122"/>
              </a:rPr>
              <a:t>&gt;</a:t>
            </a:r>
            <a:endParaRPr lang="zh-CN" altLang="zh-CN" sz="2800" dirty="0"/>
          </a:p>
          <a:p>
            <a:pPr marL="109855">
              <a:lnSpc>
                <a:spcPct val="150000"/>
              </a:lnSpc>
              <a:spcBef>
                <a:spcPts val="400"/>
              </a:spcBef>
              <a:buClr>
                <a:schemeClr val="accent1"/>
              </a:buClr>
              <a:buSzPct val="68000"/>
            </a:pPr>
            <a:endParaRPr lang="en-US" altLang="zh-CN" sz="2000" dirty="0">
              <a:sym typeface="+mn-ea"/>
            </a:endParaRPr>
          </a:p>
        </p:txBody>
      </p:sp>
      <p:pic>
        <p:nvPicPr>
          <p:cNvPr id="4" name="图片 3"/>
          <p:cNvPicPr>
            <a:picLocks noChangeAspect="1"/>
          </p:cNvPicPr>
          <p:nvPr/>
        </p:nvPicPr>
        <p:blipFill>
          <a:blip r:embed="rId2"/>
          <a:stretch>
            <a:fillRect/>
          </a:stretch>
        </p:blipFill>
        <p:spPr>
          <a:xfrm>
            <a:off x="2399785" y="2924155"/>
            <a:ext cx="7809524" cy="3704762"/>
          </a:xfrm>
          <a:prstGeom prst="rect">
            <a:avLst/>
          </a:prstGeom>
        </p:spPr>
      </p:pic>
      <p:sp>
        <p:nvSpPr>
          <p:cNvPr id="6"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93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11.2 Spring Security</a:t>
            </a:r>
            <a:r>
              <a:rPr lang="zh-CN" altLang="en-US" b="0" kern="1800" dirty="0">
                <a:latin typeface="Times New Roman"/>
              </a:rPr>
              <a:t>实践</a:t>
            </a:r>
          </a:p>
        </p:txBody>
      </p:sp>
      <p:sp>
        <p:nvSpPr>
          <p:cNvPr id="3" name="文本框 2"/>
          <p:cNvSpPr txBox="1"/>
          <p:nvPr/>
        </p:nvSpPr>
        <p:spPr>
          <a:xfrm>
            <a:off x="250370" y="1223784"/>
            <a:ext cx="11011188" cy="2041585"/>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11.2.2</a:t>
            </a:r>
            <a:r>
              <a:rPr lang="zh-CN" altLang="en-US" sz="2000" dirty="0"/>
              <a:t>用户身份验证</a:t>
            </a:r>
            <a:endParaRPr lang="en-US" altLang="zh-CN" sz="2000" dirty="0"/>
          </a:p>
          <a:p>
            <a:pPr marL="109855">
              <a:lnSpc>
                <a:spcPct val="150000"/>
              </a:lnSpc>
              <a:spcBef>
                <a:spcPts val="400"/>
              </a:spcBef>
              <a:buClr>
                <a:schemeClr val="accent1"/>
              </a:buClr>
              <a:buSzPct val="68000"/>
            </a:pPr>
            <a:r>
              <a:rPr lang="zh-CN" altLang="en-US" sz="2000" dirty="0"/>
              <a:t>方法</a:t>
            </a:r>
            <a:r>
              <a:rPr lang="en-US" altLang="zh-CN" sz="2000" dirty="0"/>
              <a:t>2</a:t>
            </a:r>
            <a:r>
              <a:rPr lang="zh-CN" altLang="en-US" sz="2000" dirty="0"/>
              <a:t>：</a:t>
            </a:r>
            <a:r>
              <a:rPr lang="en-US" altLang="zh-CN" sz="2000" dirty="0"/>
              <a:t> </a:t>
            </a:r>
            <a:r>
              <a:rPr lang="zh-CN" altLang="en-US" sz="2000" dirty="0">
                <a:latin typeface="宋体" panose="02010600030101010101" pitchFamily="2" charset="-122"/>
                <a:ea typeface="宋体" panose="02010600030101010101" pitchFamily="2" charset="-122"/>
              </a:rPr>
              <a:t>使用</a:t>
            </a:r>
            <a:r>
              <a:rPr lang="en-US" altLang="zh-CN" sz="2000" dirty="0">
                <a:latin typeface="宋体" panose="02010600030101010101" pitchFamily="2" charset="-122"/>
                <a:ea typeface="宋体" panose="02010600030101010101" pitchFamily="2" charset="-122"/>
              </a:rPr>
              <a:t>JDBC</a:t>
            </a:r>
            <a:r>
              <a:rPr lang="zh-CN" altLang="en-US" sz="2000" dirty="0">
                <a:latin typeface="宋体" panose="02010600030101010101" pitchFamily="2" charset="-122"/>
                <a:ea typeface="宋体" panose="02010600030101010101" pitchFamily="2" charset="-122"/>
              </a:rPr>
              <a:t>中的用户</a:t>
            </a: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r>
              <a:rPr lang="zh-CN" altLang="en-US" sz="2000" dirty="0">
                <a:latin typeface="宋体" panose="02010600030101010101" pitchFamily="2" charset="-122"/>
                <a:ea typeface="宋体" panose="02010600030101010101" pitchFamily="2" charset="-122"/>
              </a:rPr>
              <a:t>创建</a:t>
            </a:r>
            <a:r>
              <a:rPr lang="en-US" altLang="zh-CN" sz="2000" dirty="0" err="1">
                <a:latin typeface="宋体" panose="02010600030101010101" pitchFamily="2" charset="-122"/>
                <a:ea typeface="宋体" panose="02010600030101010101" pitchFamily="2" charset="-122"/>
              </a:rPr>
              <a:t>config</a:t>
            </a:r>
            <a:r>
              <a:rPr lang="zh-CN" altLang="en-US" sz="2000" dirty="0">
                <a:latin typeface="宋体" panose="02010600030101010101" pitchFamily="2" charset="-122"/>
                <a:ea typeface="宋体" panose="02010600030101010101" pitchFamily="2" charset="-122"/>
              </a:rPr>
              <a:t>包，以及</a:t>
            </a:r>
            <a:r>
              <a:rPr lang="en-US" altLang="zh-CN" sz="2000" dirty="0" err="1">
                <a:latin typeface="宋体" panose="02010600030101010101" pitchFamily="2" charset="-122"/>
                <a:ea typeface="宋体" panose="02010600030101010101" pitchFamily="2" charset="-122"/>
              </a:rPr>
              <a:t>WebSecurityConfig</a:t>
            </a:r>
            <a:r>
              <a:rPr lang="zh-CN" altLang="en-US" sz="2000" dirty="0">
                <a:latin typeface="宋体" panose="02010600030101010101" pitchFamily="2" charset="-122"/>
                <a:ea typeface="宋体" panose="02010600030101010101" pitchFamily="2" charset="-122"/>
              </a:rPr>
              <a:t>配置类，重写</a:t>
            </a:r>
            <a:r>
              <a:rPr lang="en-US" altLang="zh-CN" sz="2000" dirty="0">
                <a:latin typeface="宋体" panose="02010600030101010101" pitchFamily="2" charset="-122"/>
                <a:ea typeface="宋体" panose="02010600030101010101" pitchFamily="2" charset="-122"/>
              </a:rPr>
              <a:t>configure</a:t>
            </a:r>
            <a:r>
              <a:rPr lang="zh-CN" altLang="en-US" sz="2000" dirty="0">
                <a:latin typeface="宋体" panose="02010600030101010101" pitchFamily="2" charset="-122"/>
                <a:ea typeface="宋体" panose="02010600030101010101" pitchFamily="2" charset="-122"/>
              </a:rPr>
              <a:t>方法，配置使用</a:t>
            </a:r>
            <a:r>
              <a:rPr lang="en-US" altLang="zh-CN" sz="2000" dirty="0" err="1">
                <a:latin typeface="宋体" panose="02010600030101010101" pitchFamily="2" charset="-122"/>
                <a:ea typeface="宋体" panose="02010600030101010101" pitchFamily="2" charset="-122"/>
              </a:rPr>
              <a:t>jdbc</a:t>
            </a:r>
            <a:r>
              <a:rPr lang="zh-CN" altLang="en-US" sz="2000" dirty="0">
                <a:latin typeface="宋体" panose="02010600030101010101" pitchFamily="2" charset="-122"/>
                <a:ea typeface="宋体" panose="02010600030101010101" pitchFamily="2" charset="-122"/>
              </a:rPr>
              <a:t>验证时使用的两个</a:t>
            </a:r>
            <a:r>
              <a:rPr lang="en-US" altLang="zh-CN" sz="2000" dirty="0">
                <a:latin typeface="宋体" panose="02010600030101010101" pitchFamily="2" charset="-122"/>
                <a:ea typeface="宋体" panose="02010600030101010101" pitchFamily="2" charset="-122"/>
              </a:rPr>
              <a:t>SQL</a:t>
            </a:r>
            <a:r>
              <a:rPr lang="zh-CN" altLang="en-US" sz="2000" dirty="0">
                <a:latin typeface="宋体" panose="02010600030101010101" pitchFamily="2" charset="-122"/>
                <a:ea typeface="宋体" panose="02010600030101010101" pitchFamily="2" charset="-122"/>
              </a:rPr>
              <a:t>语句</a:t>
            </a:r>
            <a:endParaRPr lang="en-US" altLang="zh-CN" sz="2000" dirty="0">
              <a:sym typeface="+mn-ea"/>
            </a:endParaRPr>
          </a:p>
        </p:txBody>
      </p:sp>
      <p:sp>
        <p:nvSpPr>
          <p:cNvPr id="6"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5" name="图片 4"/>
          <p:cNvPicPr>
            <a:picLocks noChangeAspect="1"/>
          </p:cNvPicPr>
          <p:nvPr/>
        </p:nvPicPr>
        <p:blipFill>
          <a:blip r:embed="rId2"/>
          <a:stretch>
            <a:fillRect/>
          </a:stretch>
        </p:blipFill>
        <p:spPr>
          <a:xfrm>
            <a:off x="410791" y="3222187"/>
            <a:ext cx="11364114" cy="3635813"/>
          </a:xfrm>
          <a:prstGeom prst="rect">
            <a:avLst/>
          </a:prstGeom>
        </p:spPr>
      </p:pic>
    </p:spTree>
    <p:extLst>
      <p:ext uri="{BB962C8B-B14F-4D97-AF65-F5344CB8AC3E}">
        <p14:creationId xmlns:p14="http://schemas.microsoft.com/office/powerpoint/2010/main" val="271895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11.1 Spring Security</a:t>
            </a:r>
            <a:r>
              <a:rPr lang="zh-CN" altLang="en-US" b="0" kern="1800" dirty="0">
                <a:latin typeface="Times New Roman"/>
              </a:rPr>
              <a:t>概述</a:t>
            </a:r>
          </a:p>
        </p:txBody>
      </p:sp>
      <p:sp>
        <p:nvSpPr>
          <p:cNvPr id="3" name="文本框 2"/>
          <p:cNvSpPr txBox="1"/>
          <p:nvPr/>
        </p:nvSpPr>
        <p:spPr>
          <a:xfrm>
            <a:off x="250370" y="1223784"/>
            <a:ext cx="11551105" cy="4042132"/>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11.1.1  Web</a:t>
            </a:r>
            <a:r>
              <a:rPr lang="zh-CN" altLang="en-US" sz="2000" dirty="0"/>
              <a:t>认证授权概述</a:t>
            </a:r>
            <a:endParaRPr lang="en-US" altLang="zh-CN" sz="2000" dirty="0"/>
          </a:p>
          <a:p>
            <a:pPr marL="109855">
              <a:lnSpc>
                <a:spcPct val="150000"/>
              </a:lnSpc>
              <a:spcBef>
                <a:spcPts val="400"/>
              </a:spcBef>
              <a:buClr>
                <a:schemeClr val="accent1"/>
              </a:buClr>
              <a:buSzPct val="68000"/>
            </a:pPr>
            <a:r>
              <a:rPr lang="en-US" altLang="zh-CN" sz="2000" dirty="0">
                <a:sym typeface="+mn-ea"/>
              </a:rPr>
              <a:t>      Web</a:t>
            </a:r>
            <a:r>
              <a:rPr lang="zh-CN" altLang="en-US" sz="2000" dirty="0">
                <a:sym typeface="+mn-ea"/>
              </a:rPr>
              <a:t>系统需要的常见安全措施有：身份验证、授权以及常见安全漏洞防护。</a:t>
            </a:r>
            <a:endParaRPr lang="en-US" altLang="zh-CN" sz="2000" dirty="0">
              <a:sym typeface="+mn-ea"/>
            </a:endParaRPr>
          </a:p>
          <a:p>
            <a:pPr marL="109855">
              <a:lnSpc>
                <a:spcPct val="150000"/>
              </a:lnSpc>
              <a:spcBef>
                <a:spcPts val="400"/>
              </a:spcBef>
              <a:buClr>
                <a:schemeClr val="accent1"/>
              </a:buClr>
              <a:buSzPct val="68000"/>
            </a:pPr>
            <a:r>
              <a:rPr lang="en-US" altLang="zh-CN" sz="2000" dirty="0">
                <a:sym typeface="+mn-ea"/>
              </a:rPr>
              <a:t>      </a:t>
            </a:r>
            <a:r>
              <a:rPr lang="zh-CN" altLang="en-US" sz="2000" dirty="0">
                <a:sym typeface="+mn-ea"/>
              </a:rPr>
              <a:t>身份验证：</a:t>
            </a:r>
            <a:r>
              <a:rPr lang="en-US" altLang="zh-CN" sz="2000" dirty="0">
                <a:sym typeface="+mn-ea"/>
              </a:rPr>
              <a:t>authentication</a:t>
            </a:r>
            <a:r>
              <a:rPr lang="zh-CN" altLang="en-US" sz="2000" dirty="0">
                <a:sym typeface="+mn-ea"/>
              </a:rPr>
              <a:t>，确认用户的身份，</a:t>
            </a:r>
            <a:r>
              <a:rPr lang="en-US" altLang="zh-CN" sz="2000" dirty="0">
                <a:sym typeface="+mn-ea"/>
              </a:rPr>
              <a:t>Verifies you are who you say you are</a:t>
            </a:r>
            <a:r>
              <a:rPr lang="zh-CN" altLang="en-US" sz="2000" dirty="0">
                <a:sym typeface="+mn-ea"/>
              </a:rPr>
              <a:t>，常用方法有密码、手机验证码、</a:t>
            </a:r>
            <a:r>
              <a:rPr lang="en-US" altLang="zh-CN" sz="2000" dirty="0">
                <a:sym typeface="+mn-ea"/>
              </a:rPr>
              <a:t>U</a:t>
            </a:r>
            <a:r>
              <a:rPr lang="zh-CN" altLang="en-US" sz="2000" dirty="0">
                <a:sym typeface="+mn-ea"/>
              </a:rPr>
              <a:t>盾、指纹、</a:t>
            </a:r>
            <a:r>
              <a:rPr lang="en-US" altLang="zh-CN" sz="2000" dirty="0" err="1">
                <a:sym typeface="+mn-ea"/>
              </a:rPr>
              <a:t>FaceID</a:t>
            </a:r>
            <a:r>
              <a:rPr lang="zh-CN" altLang="en-US" sz="2000" dirty="0">
                <a:sym typeface="+mn-ea"/>
              </a:rPr>
              <a:t>等。</a:t>
            </a:r>
            <a:endParaRPr lang="en-US" altLang="zh-CN" sz="2000" dirty="0">
              <a:sym typeface="+mn-ea"/>
            </a:endParaRPr>
          </a:p>
          <a:p>
            <a:pPr marL="109855">
              <a:lnSpc>
                <a:spcPct val="150000"/>
              </a:lnSpc>
              <a:spcBef>
                <a:spcPts val="400"/>
              </a:spcBef>
              <a:buClr>
                <a:schemeClr val="accent1"/>
              </a:buClr>
              <a:buSzPct val="68000"/>
            </a:pPr>
            <a:r>
              <a:rPr lang="zh-CN" altLang="en-US" sz="2000" dirty="0">
                <a:sym typeface="+mn-ea"/>
              </a:rPr>
              <a:t>     授权：</a:t>
            </a:r>
            <a:r>
              <a:rPr lang="en-US" altLang="zh-CN" sz="2000" dirty="0">
                <a:sym typeface="+mn-ea"/>
              </a:rPr>
              <a:t>authorization</a:t>
            </a:r>
            <a:r>
              <a:rPr lang="zh-CN" altLang="en-US" sz="2000" dirty="0">
                <a:sym typeface="+mn-ea"/>
              </a:rPr>
              <a:t>，身份验证后决定了用户访问系统的能力以及达到的程度。</a:t>
            </a:r>
            <a:r>
              <a:rPr lang="en-US" altLang="zh-CN" sz="2000" dirty="0">
                <a:sym typeface="+mn-ea"/>
              </a:rPr>
              <a:t>Decides if you have permission to access a resource</a:t>
            </a:r>
          </a:p>
          <a:p>
            <a:pPr marL="109855">
              <a:lnSpc>
                <a:spcPct val="150000"/>
              </a:lnSpc>
              <a:spcBef>
                <a:spcPts val="400"/>
              </a:spcBef>
              <a:buClr>
                <a:schemeClr val="accent1"/>
              </a:buClr>
              <a:buSzPct val="68000"/>
            </a:pPr>
            <a:endParaRPr lang="en-US" altLang="zh-CN" sz="2000" dirty="0"/>
          </a:p>
          <a:p>
            <a:pPr marL="109855">
              <a:lnSpc>
                <a:spcPct val="150000"/>
              </a:lnSpc>
              <a:spcBef>
                <a:spcPts val="400"/>
              </a:spcBef>
              <a:buClr>
                <a:schemeClr val="accent1"/>
              </a:buClr>
              <a:buSzPct val="68000"/>
            </a:pPr>
            <a:endParaRPr lang="en-US" altLang="zh-CN" sz="2000" dirty="0">
              <a:sym typeface="+mn-ea"/>
            </a:endParaRPr>
          </a:p>
        </p:txBody>
      </p:sp>
      <p:pic>
        <p:nvPicPr>
          <p:cNvPr id="1028" name="Picture 4" descr="See the source image"/>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96316" y="3977647"/>
            <a:ext cx="5849439" cy="248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480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11.2 Spring Security</a:t>
            </a:r>
            <a:r>
              <a:rPr lang="zh-CN" altLang="en-US" b="0" kern="1800" dirty="0">
                <a:latin typeface="Times New Roman"/>
              </a:rPr>
              <a:t>实践</a:t>
            </a:r>
          </a:p>
        </p:txBody>
      </p:sp>
      <p:sp>
        <p:nvSpPr>
          <p:cNvPr id="3" name="文本框 2"/>
          <p:cNvSpPr txBox="1"/>
          <p:nvPr/>
        </p:nvSpPr>
        <p:spPr>
          <a:xfrm>
            <a:off x="250370" y="1223784"/>
            <a:ext cx="11011188" cy="4503797"/>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11.2.2</a:t>
            </a:r>
            <a:r>
              <a:rPr lang="zh-CN" altLang="en-US" sz="2000" dirty="0"/>
              <a:t>用户身份验证</a:t>
            </a:r>
            <a:endParaRPr lang="en-US" altLang="zh-CN" sz="2000" dirty="0"/>
          </a:p>
          <a:p>
            <a:pPr marL="109855">
              <a:lnSpc>
                <a:spcPct val="150000"/>
              </a:lnSpc>
              <a:spcBef>
                <a:spcPts val="400"/>
              </a:spcBef>
              <a:buClr>
                <a:schemeClr val="accent1"/>
              </a:buClr>
              <a:buSzPct val="68000"/>
            </a:pPr>
            <a:r>
              <a:rPr lang="zh-CN" altLang="en-US" sz="2000" dirty="0"/>
              <a:t>方法</a:t>
            </a:r>
            <a:r>
              <a:rPr lang="en-US" altLang="zh-CN" sz="2000" dirty="0"/>
              <a:t>2</a:t>
            </a:r>
            <a:r>
              <a:rPr lang="zh-CN" altLang="en-US" sz="2000" dirty="0"/>
              <a:t>：</a:t>
            </a:r>
            <a:r>
              <a:rPr lang="en-US" altLang="zh-CN" sz="2000" dirty="0"/>
              <a:t> </a:t>
            </a:r>
            <a:r>
              <a:rPr lang="zh-CN" altLang="en-US" sz="2000" dirty="0">
                <a:latin typeface="宋体" panose="02010600030101010101" pitchFamily="2" charset="-122"/>
                <a:ea typeface="宋体" panose="02010600030101010101" pitchFamily="2" charset="-122"/>
              </a:rPr>
              <a:t>使用</a:t>
            </a:r>
            <a:r>
              <a:rPr lang="en-US" altLang="zh-CN" sz="2000" dirty="0">
                <a:latin typeface="宋体" panose="02010600030101010101" pitchFamily="2" charset="-122"/>
                <a:ea typeface="宋体" panose="02010600030101010101" pitchFamily="2" charset="-122"/>
              </a:rPr>
              <a:t>JDBC</a:t>
            </a:r>
            <a:r>
              <a:rPr lang="zh-CN" altLang="en-US" sz="2000" dirty="0">
                <a:latin typeface="宋体" panose="02010600030101010101" pitchFamily="2" charset="-122"/>
                <a:ea typeface="宋体" panose="02010600030101010101" pitchFamily="2" charset="-122"/>
              </a:rPr>
              <a:t>中的用户</a:t>
            </a: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r>
              <a:rPr lang="zh-CN" altLang="en-US" sz="2000" dirty="0">
                <a:latin typeface="宋体" panose="02010600030101010101" pitchFamily="2" charset="-122"/>
                <a:ea typeface="宋体" panose="02010600030101010101" pitchFamily="2" charset="-122"/>
              </a:rPr>
              <a:t>下面这个语句：告诉框架当已知一个用户名时，如何能找到对应的密码用来验证。</a:t>
            </a: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r>
              <a:rPr lang="zh-CN" altLang="zh-CN" sz="2000" dirty="0">
                <a:solidFill>
                  <a:srgbClr val="000000"/>
                </a:solidFill>
                <a:latin typeface="宋体" panose="02010600030101010101" pitchFamily="2" charset="-122"/>
                <a:ea typeface="宋体" panose="02010600030101010101" pitchFamily="2" charset="-122"/>
              </a:rPr>
              <a:t>usersByUsernameQuery(</a:t>
            </a:r>
            <a:r>
              <a:rPr lang="zh-CN" altLang="zh-CN" sz="2000" b="1" dirty="0">
                <a:solidFill>
                  <a:srgbClr val="008000"/>
                </a:solidFill>
                <a:latin typeface="宋体" panose="02010600030101010101" pitchFamily="2" charset="-122"/>
                <a:ea typeface="宋体" panose="02010600030101010101" pitchFamily="2" charset="-122"/>
              </a:rPr>
              <a:t>"select username,password,enabled from myusers where username= ?"</a:t>
            </a:r>
            <a:r>
              <a:rPr lang="zh-CN" altLang="zh-CN" sz="2000" dirty="0">
                <a:solidFill>
                  <a:srgbClr val="000000"/>
                </a:solidFill>
                <a:latin typeface="宋体" panose="02010600030101010101" pitchFamily="2" charset="-122"/>
                <a:ea typeface="宋体" panose="02010600030101010101" pitchFamily="2" charset="-122"/>
              </a:rPr>
              <a:t>)</a:t>
            </a:r>
            <a:endParaRPr lang="en-US" altLang="zh-CN" sz="2000" dirty="0">
              <a:solidFill>
                <a:srgbClr val="000000"/>
              </a:solidFill>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r>
              <a:rPr lang="zh-CN" altLang="en-US" sz="2000" dirty="0">
                <a:solidFill>
                  <a:srgbClr val="000000"/>
                </a:solidFill>
                <a:latin typeface="宋体" panose="02010600030101010101" pitchFamily="2" charset="-122"/>
                <a:ea typeface="宋体" panose="02010600030101010101" pitchFamily="2" charset="-122"/>
              </a:rPr>
              <a:t>下面这个语句：告诉框架已知一个用户名时，如何能找到它对应的角色用来授权</a:t>
            </a:r>
            <a:br>
              <a:rPr lang="zh-CN" altLang="zh-CN" sz="2000" dirty="0">
                <a:solidFill>
                  <a:srgbClr val="000000"/>
                </a:solidFill>
                <a:latin typeface="宋体" panose="02010600030101010101" pitchFamily="2" charset="-122"/>
                <a:ea typeface="宋体" panose="02010600030101010101" pitchFamily="2" charset="-122"/>
              </a:rPr>
            </a:br>
            <a:r>
              <a:rPr lang="zh-CN" altLang="zh-CN" sz="2000" dirty="0">
                <a:solidFill>
                  <a:srgbClr val="000000"/>
                </a:solidFill>
                <a:latin typeface="宋体" panose="02010600030101010101" pitchFamily="2" charset="-122"/>
                <a:ea typeface="宋体" panose="02010600030101010101" pitchFamily="2" charset="-122"/>
              </a:rPr>
              <a:t>.authoritiesByUsernameQuery(</a:t>
            </a:r>
            <a:r>
              <a:rPr lang="zh-CN" altLang="zh-CN" sz="2000" b="1" dirty="0">
                <a:solidFill>
                  <a:srgbClr val="008000"/>
                </a:solidFill>
                <a:latin typeface="宋体" panose="02010600030101010101" pitchFamily="2" charset="-122"/>
                <a:ea typeface="宋体" panose="02010600030101010101" pitchFamily="2" charset="-122"/>
              </a:rPr>
              <a:t>"select role, username  from roles left join myusers on roles.user_id = myusers.id where username = ?"</a:t>
            </a:r>
            <a:r>
              <a:rPr lang="zh-CN" altLang="zh-CN" sz="2000" dirty="0">
                <a:solidFill>
                  <a:srgbClr val="000000"/>
                </a:solidFill>
                <a:latin typeface="宋体" panose="02010600030101010101" pitchFamily="2" charset="-122"/>
                <a:ea typeface="宋体" panose="02010600030101010101" pitchFamily="2" charset="-122"/>
              </a:rPr>
              <a:t>);</a:t>
            </a:r>
            <a:endParaRPr lang="zh-CN" altLang="zh-CN" sz="2800" dirty="0"/>
          </a:p>
          <a:p>
            <a:pPr marL="109855">
              <a:lnSpc>
                <a:spcPct val="150000"/>
              </a:lnSpc>
              <a:spcBef>
                <a:spcPts val="400"/>
              </a:spcBef>
              <a:buClr>
                <a:schemeClr val="accent1"/>
              </a:buClr>
              <a:buSzPct val="68000"/>
            </a:pPr>
            <a:endParaRPr lang="en-US" altLang="zh-CN" sz="2000" dirty="0">
              <a:latin typeface="宋体" panose="02010600030101010101" pitchFamily="2" charset="-122"/>
              <a:ea typeface="宋体" panose="02010600030101010101" pitchFamily="2" charset="-122"/>
            </a:endParaRPr>
          </a:p>
        </p:txBody>
      </p:sp>
      <p:sp>
        <p:nvSpPr>
          <p:cNvPr id="6"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0687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11.2 Spring Security</a:t>
            </a:r>
            <a:r>
              <a:rPr lang="zh-CN" altLang="en-US" b="0" kern="1800" dirty="0">
                <a:latin typeface="Times New Roman"/>
              </a:rPr>
              <a:t>实践</a:t>
            </a:r>
          </a:p>
        </p:txBody>
      </p:sp>
      <p:sp>
        <p:nvSpPr>
          <p:cNvPr id="3" name="文本框 2"/>
          <p:cNvSpPr txBox="1"/>
          <p:nvPr/>
        </p:nvSpPr>
        <p:spPr>
          <a:xfrm>
            <a:off x="250370" y="1223784"/>
            <a:ext cx="11011188" cy="2041585"/>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11.2.2</a:t>
            </a:r>
            <a:r>
              <a:rPr lang="zh-CN" altLang="en-US" sz="2000" dirty="0"/>
              <a:t>用户身份验证</a:t>
            </a:r>
            <a:endParaRPr lang="en-US" altLang="zh-CN" sz="2000" dirty="0"/>
          </a:p>
          <a:p>
            <a:pPr marL="109855">
              <a:lnSpc>
                <a:spcPct val="150000"/>
              </a:lnSpc>
              <a:spcBef>
                <a:spcPts val="400"/>
              </a:spcBef>
              <a:buClr>
                <a:schemeClr val="accent1"/>
              </a:buClr>
              <a:buSzPct val="68000"/>
            </a:pPr>
            <a:r>
              <a:rPr lang="zh-CN" altLang="en-US" sz="2000" dirty="0"/>
              <a:t>方法</a:t>
            </a:r>
            <a:r>
              <a:rPr lang="en-US" altLang="zh-CN" sz="2000" dirty="0"/>
              <a:t>2</a:t>
            </a:r>
            <a:r>
              <a:rPr lang="zh-CN" altLang="en-US" sz="2000" dirty="0"/>
              <a:t>：</a:t>
            </a:r>
            <a:r>
              <a:rPr lang="en-US" altLang="zh-CN" sz="2000" dirty="0"/>
              <a:t> </a:t>
            </a:r>
            <a:r>
              <a:rPr lang="zh-CN" altLang="en-US" sz="2000" dirty="0">
                <a:latin typeface="宋体" panose="02010600030101010101" pitchFamily="2" charset="-122"/>
                <a:ea typeface="宋体" panose="02010600030101010101" pitchFamily="2" charset="-122"/>
              </a:rPr>
              <a:t>使用</a:t>
            </a:r>
            <a:r>
              <a:rPr lang="en-US" altLang="zh-CN" sz="2000" dirty="0">
                <a:latin typeface="宋体" panose="02010600030101010101" pitchFamily="2" charset="-122"/>
                <a:ea typeface="宋体" panose="02010600030101010101" pitchFamily="2" charset="-122"/>
              </a:rPr>
              <a:t>JDBC</a:t>
            </a:r>
            <a:r>
              <a:rPr lang="zh-CN" altLang="en-US" sz="2000" dirty="0">
                <a:latin typeface="宋体" panose="02010600030101010101" pitchFamily="2" charset="-122"/>
                <a:ea typeface="宋体" panose="02010600030101010101" pitchFamily="2" charset="-122"/>
              </a:rPr>
              <a:t>中的用户</a:t>
            </a: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r>
              <a:rPr lang="zh-CN" altLang="en-US" sz="2000" dirty="0">
                <a:latin typeface="宋体" panose="02010600030101010101" pitchFamily="2" charset="-122"/>
                <a:ea typeface="宋体" panose="02010600030101010101" pitchFamily="2" charset="-122"/>
              </a:rPr>
              <a:t>测试，运行项目，在浏览器中输入 </a:t>
            </a:r>
            <a:r>
              <a:rPr lang="en-US" altLang="zh-CN" sz="2000" dirty="0">
                <a:latin typeface="宋体" panose="02010600030101010101" pitchFamily="2" charset="-122"/>
                <a:ea typeface="宋体" panose="02010600030101010101" pitchFamily="2" charset="-122"/>
                <a:hlinkClick r:id="rId2"/>
              </a:rPr>
              <a:t>http://127.0.0.1:8080</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系统自动重定向到</a:t>
            </a:r>
            <a:r>
              <a:rPr lang="en-US" altLang="zh-CN" sz="2000" dirty="0">
                <a:hlinkClick r:id="rId3"/>
              </a:rPr>
              <a:t>http://127.0.0.1:8080/login</a:t>
            </a:r>
            <a:r>
              <a:rPr lang="zh-CN" altLang="en-US" sz="2000" dirty="0"/>
              <a:t>，输入用户名</a:t>
            </a:r>
            <a:r>
              <a:rPr lang="en-US" altLang="zh-CN" sz="2000" dirty="0"/>
              <a:t>admin</a:t>
            </a:r>
            <a:r>
              <a:rPr lang="zh-CN" altLang="en-US" sz="2000" dirty="0"/>
              <a:t>，密码</a:t>
            </a:r>
            <a:r>
              <a:rPr lang="en-US" altLang="zh-CN" sz="2000" dirty="0"/>
              <a:t>123456</a:t>
            </a:r>
            <a:r>
              <a:rPr lang="zh-CN" altLang="en-US" sz="2000" dirty="0"/>
              <a:t>，登陆成功自动重定向到首页</a:t>
            </a:r>
            <a:endParaRPr lang="en-US" altLang="zh-CN" sz="2000" dirty="0">
              <a:latin typeface="宋体" panose="02010600030101010101" pitchFamily="2" charset="-122"/>
              <a:ea typeface="宋体" panose="02010600030101010101" pitchFamily="2" charset="-122"/>
            </a:endParaRPr>
          </a:p>
        </p:txBody>
      </p:sp>
      <p:sp>
        <p:nvSpPr>
          <p:cNvPr id="6"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5" name="图片 4"/>
          <p:cNvPicPr>
            <a:picLocks noChangeAspect="1"/>
          </p:cNvPicPr>
          <p:nvPr/>
        </p:nvPicPr>
        <p:blipFill>
          <a:blip r:embed="rId4"/>
          <a:stretch>
            <a:fillRect/>
          </a:stretch>
        </p:blipFill>
        <p:spPr>
          <a:xfrm>
            <a:off x="92365" y="3341567"/>
            <a:ext cx="4095238" cy="2638095"/>
          </a:xfrm>
          <a:prstGeom prst="rect">
            <a:avLst/>
          </a:prstGeom>
        </p:spPr>
      </p:pic>
      <p:pic>
        <p:nvPicPr>
          <p:cNvPr id="7" name="图片 6"/>
          <p:cNvPicPr>
            <a:picLocks noChangeAspect="1"/>
          </p:cNvPicPr>
          <p:nvPr/>
        </p:nvPicPr>
        <p:blipFill>
          <a:blip r:embed="rId5"/>
          <a:stretch>
            <a:fillRect/>
          </a:stretch>
        </p:blipFill>
        <p:spPr>
          <a:xfrm>
            <a:off x="5124058" y="3835315"/>
            <a:ext cx="5710835" cy="1650600"/>
          </a:xfrm>
          <a:prstGeom prst="rect">
            <a:avLst/>
          </a:prstGeom>
        </p:spPr>
      </p:pic>
    </p:spTree>
    <p:extLst>
      <p:ext uri="{BB962C8B-B14F-4D97-AF65-F5344CB8AC3E}">
        <p14:creationId xmlns:p14="http://schemas.microsoft.com/office/powerpoint/2010/main" val="2749112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11.2 Spring Security</a:t>
            </a:r>
            <a:r>
              <a:rPr lang="zh-CN" altLang="en-US" b="0" kern="1800" dirty="0">
                <a:latin typeface="Times New Roman"/>
              </a:rPr>
              <a:t>实践</a:t>
            </a:r>
          </a:p>
        </p:txBody>
      </p:sp>
      <p:sp>
        <p:nvSpPr>
          <p:cNvPr id="3" name="文本框 2"/>
          <p:cNvSpPr txBox="1"/>
          <p:nvPr/>
        </p:nvSpPr>
        <p:spPr>
          <a:xfrm>
            <a:off x="250370" y="1223784"/>
            <a:ext cx="11551105" cy="2548775"/>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11.2.2</a:t>
            </a:r>
            <a:r>
              <a:rPr lang="zh-CN" altLang="en-US" sz="2000" dirty="0"/>
              <a:t>用户身份验证</a:t>
            </a:r>
            <a:endParaRPr lang="en-US" altLang="zh-CN" sz="2000" dirty="0"/>
          </a:p>
          <a:p>
            <a:pPr marL="109855">
              <a:lnSpc>
                <a:spcPct val="150000"/>
              </a:lnSpc>
              <a:spcBef>
                <a:spcPts val="400"/>
              </a:spcBef>
              <a:buClr>
                <a:schemeClr val="accent1"/>
              </a:buClr>
              <a:buSzPct val="68000"/>
            </a:pPr>
            <a:r>
              <a:rPr lang="zh-CN" altLang="en-US" sz="2000" dirty="0"/>
              <a:t>方法</a:t>
            </a:r>
            <a:r>
              <a:rPr lang="en-US" altLang="zh-CN" sz="2000" dirty="0"/>
              <a:t>3</a:t>
            </a:r>
            <a:r>
              <a:rPr lang="zh-CN" altLang="en-US" sz="2000" dirty="0"/>
              <a:t>：</a:t>
            </a:r>
            <a:r>
              <a:rPr lang="en-US" altLang="zh-CN" sz="2000" dirty="0"/>
              <a:t> </a:t>
            </a:r>
            <a:r>
              <a:rPr lang="zh-CN" altLang="en-US" sz="2000" dirty="0">
                <a:latin typeface="宋体" panose="02010600030101010101" pitchFamily="2" charset="-122"/>
                <a:ea typeface="宋体" panose="02010600030101010101" pitchFamily="2" charset="-122"/>
              </a:rPr>
              <a:t>使用自定义用户服务</a:t>
            </a:r>
            <a:r>
              <a:rPr lang="en-US" altLang="zh-CN" sz="2000" dirty="0">
                <a:latin typeface="宋体" panose="02010600030101010101" pitchFamily="2" charset="-122"/>
                <a:ea typeface="宋体" panose="02010600030101010101" pitchFamily="2" charset="-122"/>
              </a:rPr>
              <a:t>,ch11_4</a:t>
            </a:r>
            <a:r>
              <a:rPr lang="zh-CN" altLang="en-US" sz="2000" dirty="0">
                <a:latin typeface="宋体" panose="02010600030101010101" pitchFamily="2" charset="-122"/>
                <a:ea typeface="宋体" panose="02010600030101010101" pitchFamily="2" charset="-122"/>
              </a:rPr>
              <a:t>运行效果如下：</a:t>
            </a: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）访问</a:t>
            </a:r>
            <a:r>
              <a:rPr lang="en-US" altLang="zh-CN" sz="2000" dirty="0">
                <a:latin typeface="宋体" panose="02010600030101010101" pitchFamily="2" charset="-122"/>
                <a:ea typeface="宋体" panose="02010600030101010101" pitchFamily="2" charset="-122"/>
              </a:rPr>
              <a:t>http://127.0.0.1:8080/</a:t>
            </a:r>
            <a:r>
              <a:rPr lang="zh-CN" altLang="en-US" sz="2000" dirty="0">
                <a:latin typeface="宋体" panose="02010600030101010101" pitchFamily="2" charset="-122"/>
                <a:ea typeface="宋体" panose="02010600030101010101" pitchFamily="2" charset="-122"/>
              </a:rPr>
              <a:t>，由于未登陆被重定向到登录页面</a:t>
            </a: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endParaRPr lang="en-US" altLang="zh-CN" sz="2000" dirty="0"/>
          </a:p>
          <a:p>
            <a:pPr marL="109855">
              <a:lnSpc>
                <a:spcPct val="150000"/>
              </a:lnSpc>
              <a:spcBef>
                <a:spcPts val="400"/>
              </a:spcBef>
              <a:buClr>
                <a:schemeClr val="accent1"/>
              </a:buClr>
              <a:buSzPct val="68000"/>
            </a:pPr>
            <a:endParaRPr lang="en-US" altLang="zh-CN" sz="2000" dirty="0">
              <a:sym typeface="+mn-ea"/>
            </a:endParaRPr>
          </a:p>
        </p:txBody>
      </p:sp>
      <p:pic>
        <p:nvPicPr>
          <p:cNvPr id="5" name="图片 4">
            <a:extLst>
              <a:ext uri="{FF2B5EF4-FFF2-40B4-BE49-F238E27FC236}">
                <a16:creationId xmlns:a16="http://schemas.microsoft.com/office/drawing/2014/main" id="{163D740B-EF40-834A-AACD-F5DC534793D5}"/>
              </a:ext>
            </a:extLst>
          </p:cNvPr>
          <p:cNvPicPr>
            <a:picLocks noChangeAspect="1"/>
          </p:cNvPicPr>
          <p:nvPr/>
        </p:nvPicPr>
        <p:blipFill>
          <a:blip r:embed="rId2"/>
          <a:stretch>
            <a:fillRect/>
          </a:stretch>
        </p:blipFill>
        <p:spPr>
          <a:xfrm>
            <a:off x="2273644" y="2688315"/>
            <a:ext cx="6985300" cy="3972428"/>
          </a:xfrm>
          <a:prstGeom prst="rect">
            <a:avLst/>
          </a:prstGeom>
        </p:spPr>
      </p:pic>
    </p:spTree>
    <p:extLst>
      <p:ext uri="{BB962C8B-B14F-4D97-AF65-F5344CB8AC3E}">
        <p14:creationId xmlns:p14="http://schemas.microsoft.com/office/powerpoint/2010/main" val="3219809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11.2 Spring Security</a:t>
            </a:r>
            <a:r>
              <a:rPr lang="zh-CN" altLang="en-US" b="0" kern="1800" dirty="0">
                <a:latin typeface="Times New Roman"/>
              </a:rPr>
              <a:t>实践</a:t>
            </a:r>
          </a:p>
        </p:txBody>
      </p:sp>
      <p:sp>
        <p:nvSpPr>
          <p:cNvPr id="3" name="文本框 2"/>
          <p:cNvSpPr txBox="1"/>
          <p:nvPr/>
        </p:nvSpPr>
        <p:spPr>
          <a:xfrm>
            <a:off x="250370" y="1223784"/>
            <a:ext cx="11551105" cy="2035814"/>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11.2.2</a:t>
            </a:r>
            <a:r>
              <a:rPr lang="zh-CN" altLang="en-US" sz="2000" dirty="0"/>
              <a:t>用户身份验证</a:t>
            </a:r>
            <a:endParaRPr lang="en-US" altLang="zh-CN" sz="2000" dirty="0"/>
          </a:p>
          <a:p>
            <a:pPr marL="109855">
              <a:lnSpc>
                <a:spcPct val="150000"/>
              </a:lnSpc>
              <a:spcBef>
                <a:spcPts val="400"/>
              </a:spcBef>
              <a:buClr>
                <a:schemeClr val="accent1"/>
              </a:buClr>
              <a:buSzPct val="68000"/>
            </a:pPr>
            <a:r>
              <a:rPr lang="zh-CN" altLang="en-US" sz="2000" dirty="0"/>
              <a:t>方法</a:t>
            </a:r>
            <a:r>
              <a:rPr lang="en-US" altLang="zh-CN" sz="2000" dirty="0"/>
              <a:t>3</a:t>
            </a:r>
            <a:r>
              <a:rPr lang="zh-CN" altLang="en-US" sz="2000" dirty="0"/>
              <a:t>：</a:t>
            </a:r>
            <a:r>
              <a:rPr lang="en-US" altLang="zh-CN" sz="2000" dirty="0"/>
              <a:t> </a:t>
            </a:r>
            <a:r>
              <a:rPr lang="zh-CN" altLang="en-US" sz="2000" dirty="0">
                <a:latin typeface="宋体" panose="02010600030101010101" pitchFamily="2" charset="-122"/>
                <a:ea typeface="宋体" panose="02010600030101010101" pitchFamily="2" charset="-122"/>
              </a:rPr>
              <a:t>使用自定义用户服务</a:t>
            </a:r>
            <a:r>
              <a:rPr lang="en-US" altLang="zh-CN" sz="2000" dirty="0">
                <a:latin typeface="宋体" panose="02010600030101010101" pitchFamily="2" charset="-122"/>
                <a:ea typeface="宋体" panose="02010600030101010101" pitchFamily="2" charset="-122"/>
              </a:rPr>
              <a:t>,ch11_4</a:t>
            </a:r>
            <a:r>
              <a:rPr lang="zh-CN" altLang="en-US" sz="2000" dirty="0">
                <a:latin typeface="宋体" panose="02010600030101010101" pitchFamily="2" charset="-122"/>
                <a:ea typeface="宋体" panose="02010600030101010101" pitchFamily="2" charset="-122"/>
              </a:rPr>
              <a:t>运行效果如下：</a:t>
            </a: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）点击</a:t>
            </a:r>
            <a:r>
              <a:rPr lang="en-US" altLang="zh-CN" sz="2000" dirty="0">
                <a:latin typeface="宋体" panose="02010600030101010101" pitchFamily="2" charset="-122"/>
                <a:ea typeface="宋体" panose="02010600030101010101" pitchFamily="2" charset="-122"/>
              </a:rPr>
              <a:t>register</a:t>
            </a:r>
            <a:r>
              <a:rPr lang="zh-CN" altLang="en-US"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here</a:t>
            </a:r>
            <a:r>
              <a:rPr lang="zh-CN" altLang="en-US" sz="2000" dirty="0">
                <a:latin typeface="宋体" panose="02010600030101010101" pitchFamily="2" charset="-122"/>
                <a:ea typeface="宋体" panose="02010600030101010101" pitchFamily="2" charset="-122"/>
              </a:rPr>
              <a:t>，进行注册</a:t>
            </a:r>
            <a:endParaRPr lang="en-US" altLang="zh-CN" sz="2000" dirty="0"/>
          </a:p>
          <a:p>
            <a:pPr marL="109855">
              <a:lnSpc>
                <a:spcPct val="150000"/>
              </a:lnSpc>
              <a:spcBef>
                <a:spcPts val="400"/>
              </a:spcBef>
              <a:buClr>
                <a:schemeClr val="accent1"/>
              </a:buClr>
              <a:buSzPct val="68000"/>
            </a:pPr>
            <a:endParaRPr lang="en-US" altLang="zh-CN" sz="2000" dirty="0">
              <a:sym typeface="+mn-ea"/>
            </a:endParaRPr>
          </a:p>
        </p:txBody>
      </p:sp>
      <p:pic>
        <p:nvPicPr>
          <p:cNvPr id="4" name="图片 3">
            <a:extLst>
              <a:ext uri="{FF2B5EF4-FFF2-40B4-BE49-F238E27FC236}">
                <a16:creationId xmlns:a16="http://schemas.microsoft.com/office/drawing/2014/main" id="{43A2DF44-5922-D840-847B-68984B87334F}"/>
              </a:ext>
            </a:extLst>
          </p:cNvPr>
          <p:cNvPicPr>
            <a:picLocks noChangeAspect="1"/>
          </p:cNvPicPr>
          <p:nvPr/>
        </p:nvPicPr>
        <p:blipFill>
          <a:blip r:embed="rId2"/>
          <a:stretch>
            <a:fillRect/>
          </a:stretch>
        </p:blipFill>
        <p:spPr>
          <a:xfrm>
            <a:off x="3101546" y="2954417"/>
            <a:ext cx="5524500" cy="3356282"/>
          </a:xfrm>
          <a:prstGeom prst="rect">
            <a:avLst/>
          </a:prstGeom>
        </p:spPr>
      </p:pic>
    </p:spTree>
    <p:extLst>
      <p:ext uri="{BB962C8B-B14F-4D97-AF65-F5344CB8AC3E}">
        <p14:creationId xmlns:p14="http://schemas.microsoft.com/office/powerpoint/2010/main" val="1043469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11.2 Spring Security</a:t>
            </a:r>
            <a:r>
              <a:rPr lang="zh-CN" altLang="en-US" b="0" kern="1800" dirty="0">
                <a:latin typeface="Times New Roman"/>
              </a:rPr>
              <a:t>实践</a:t>
            </a:r>
          </a:p>
        </p:txBody>
      </p:sp>
      <p:sp>
        <p:nvSpPr>
          <p:cNvPr id="3" name="文本框 2"/>
          <p:cNvSpPr txBox="1"/>
          <p:nvPr/>
        </p:nvSpPr>
        <p:spPr>
          <a:xfrm>
            <a:off x="250370" y="1223784"/>
            <a:ext cx="11551105" cy="2035814"/>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11.2.2</a:t>
            </a:r>
            <a:r>
              <a:rPr lang="zh-CN" altLang="en-US" sz="2000" dirty="0"/>
              <a:t>用户身份验证</a:t>
            </a:r>
            <a:endParaRPr lang="en-US" altLang="zh-CN" sz="2000" dirty="0"/>
          </a:p>
          <a:p>
            <a:pPr marL="109855">
              <a:lnSpc>
                <a:spcPct val="150000"/>
              </a:lnSpc>
              <a:spcBef>
                <a:spcPts val="400"/>
              </a:spcBef>
              <a:buClr>
                <a:schemeClr val="accent1"/>
              </a:buClr>
              <a:buSzPct val="68000"/>
            </a:pPr>
            <a:r>
              <a:rPr lang="zh-CN" altLang="en-US" sz="2000" dirty="0"/>
              <a:t>方法</a:t>
            </a:r>
            <a:r>
              <a:rPr lang="en-US" altLang="zh-CN" sz="2000" dirty="0"/>
              <a:t>3</a:t>
            </a:r>
            <a:r>
              <a:rPr lang="zh-CN" altLang="en-US" sz="2000" dirty="0"/>
              <a:t>：</a:t>
            </a:r>
            <a:r>
              <a:rPr lang="en-US" altLang="zh-CN" sz="2000" dirty="0"/>
              <a:t> </a:t>
            </a:r>
            <a:r>
              <a:rPr lang="zh-CN" altLang="en-US" sz="2000" dirty="0">
                <a:latin typeface="宋体" panose="02010600030101010101" pitchFamily="2" charset="-122"/>
                <a:ea typeface="宋体" panose="02010600030101010101" pitchFamily="2" charset="-122"/>
              </a:rPr>
              <a:t>使用自定义用户服务</a:t>
            </a:r>
            <a:r>
              <a:rPr lang="en-US" altLang="zh-CN" sz="2000" dirty="0">
                <a:latin typeface="宋体" panose="02010600030101010101" pitchFamily="2" charset="-122"/>
                <a:ea typeface="宋体" panose="02010600030101010101" pitchFamily="2" charset="-122"/>
              </a:rPr>
              <a:t>,ch11_4</a:t>
            </a:r>
            <a:r>
              <a:rPr lang="zh-CN" altLang="en-US" sz="2000" dirty="0">
                <a:latin typeface="宋体" panose="02010600030101010101" pitchFamily="2" charset="-122"/>
                <a:ea typeface="宋体" panose="02010600030101010101" pitchFamily="2" charset="-122"/>
              </a:rPr>
              <a:t>运行效果如下：</a:t>
            </a: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）注册成功后，重定向到登录页面，使用刚注册的账号、密码登录</a:t>
            </a:r>
            <a:endParaRPr lang="en-US" altLang="zh-CN" sz="2000" dirty="0"/>
          </a:p>
          <a:p>
            <a:pPr marL="109855">
              <a:lnSpc>
                <a:spcPct val="150000"/>
              </a:lnSpc>
              <a:spcBef>
                <a:spcPts val="400"/>
              </a:spcBef>
              <a:buClr>
                <a:schemeClr val="accent1"/>
              </a:buClr>
              <a:buSzPct val="68000"/>
            </a:pPr>
            <a:endParaRPr lang="en-US" altLang="zh-CN" sz="2000" dirty="0">
              <a:sym typeface="+mn-ea"/>
            </a:endParaRPr>
          </a:p>
        </p:txBody>
      </p:sp>
      <p:pic>
        <p:nvPicPr>
          <p:cNvPr id="5" name="图片 4">
            <a:extLst>
              <a:ext uri="{FF2B5EF4-FFF2-40B4-BE49-F238E27FC236}">
                <a16:creationId xmlns:a16="http://schemas.microsoft.com/office/drawing/2014/main" id="{247E75B1-1506-EB46-B1C4-FC9E3543C13D}"/>
              </a:ext>
            </a:extLst>
          </p:cNvPr>
          <p:cNvPicPr>
            <a:picLocks noChangeAspect="1"/>
          </p:cNvPicPr>
          <p:nvPr/>
        </p:nvPicPr>
        <p:blipFill>
          <a:blip r:embed="rId2"/>
          <a:stretch>
            <a:fillRect/>
          </a:stretch>
        </p:blipFill>
        <p:spPr>
          <a:xfrm>
            <a:off x="2666492" y="2879124"/>
            <a:ext cx="5985639" cy="3479285"/>
          </a:xfrm>
          <a:prstGeom prst="rect">
            <a:avLst/>
          </a:prstGeom>
        </p:spPr>
      </p:pic>
    </p:spTree>
    <p:extLst>
      <p:ext uri="{BB962C8B-B14F-4D97-AF65-F5344CB8AC3E}">
        <p14:creationId xmlns:p14="http://schemas.microsoft.com/office/powerpoint/2010/main" val="3489265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11.2 Spring Security</a:t>
            </a:r>
            <a:r>
              <a:rPr lang="zh-CN" altLang="en-US" b="0" kern="1800" dirty="0">
                <a:latin typeface="Times New Roman"/>
              </a:rPr>
              <a:t>实践</a:t>
            </a:r>
          </a:p>
        </p:txBody>
      </p:sp>
      <p:sp>
        <p:nvSpPr>
          <p:cNvPr id="3" name="文本框 2"/>
          <p:cNvSpPr txBox="1"/>
          <p:nvPr/>
        </p:nvSpPr>
        <p:spPr>
          <a:xfrm>
            <a:off x="250370" y="1223784"/>
            <a:ext cx="11551105" cy="2497479"/>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11.2.2</a:t>
            </a:r>
            <a:r>
              <a:rPr lang="zh-CN" altLang="en-US" sz="2000" dirty="0"/>
              <a:t>用户身份验证</a:t>
            </a:r>
            <a:endParaRPr lang="en-US" altLang="zh-CN" sz="2000" dirty="0"/>
          </a:p>
          <a:p>
            <a:pPr marL="109855">
              <a:lnSpc>
                <a:spcPct val="150000"/>
              </a:lnSpc>
              <a:spcBef>
                <a:spcPts val="400"/>
              </a:spcBef>
              <a:buClr>
                <a:schemeClr val="accent1"/>
              </a:buClr>
              <a:buSzPct val="68000"/>
            </a:pPr>
            <a:r>
              <a:rPr lang="zh-CN" altLang="en-US" sz="2000" dirty="0"/>
              <a:t>方法</a:t>
            </a:r>
            <a:r>
              <a:rPr lang="en-US" altLang="zh-CN" sz="2000" dirty="0"/>
              <a:t>3</a:t>
            </a:r>
            <a:r>
              <a:rPr lang="zh-CN" altLang="en-US" sz="2000" dirty="0"/>
              <a:t>：</a:t>
            </a:r>
            <a:r>
              <a:rPr lang="en-US" altLang="zh-CN" sz="2000" dirty="0"/>
              <a:t> </a:t>
            </a:r>
            <a:r>
              <a:rPr lang="zh-CN" altLang="en-US" sz="2000" dirty="0">
                <a:latin typeface="宋体" panose="02010600030101010101" pitchFamily="2" charset="-122"/>
                <a:ea typeface="宋体" panose="02010600030101010101" pitchFamily="2" charset="-122"/>
              </a:rPr>
              <a:t>使用自定义用户服务</a:t>
            </a:r>
            <a:r>
              <a:rPr lang="en-US" altLang="zh-CN" sz="2000" dirty="0">
                <a:latin typeface="宋体" panose="02010600030101010101" pitchFamily="2" charset="-122"/>
                <a:ea typeface="宋体" panose="02010600030101010101" pitchFamily="2" charset="-122"/>
              </a:rPr>
              <a:t>,ch11_4</a:t>
            </a:r>
            <a:r>
              <a:rPr lang="zh-CN" altLang="en-US" sz="2000" dirty="0">
                <a:latin typeface="宋体" panose="02010600030101010101" pitchFamily="2" charset="-122"/>
                <a:ea typeface="宋体" panose="02010600030101010101" pitchFamily="2" charset="-122"/>
              </a:rPr>
              <a:t>运行效果如下：</a:t>
            </a: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）登录成功后进入首页，点击</a:t>
            </a:r>
            <a:r>
              <a:rPr lang="en-US" altLang="zh-CN" sz="2000" dirty="0" err="1">
                <a:latin typeface="宋体" panose="02010600030101010101" pitchFamily="2" charset="-122"/>
                <a:ea typeface="宋体" panose="02010600030101010101" pitchFamily="2" charset="-122"/>
              </a:rPr>
              <a:t>goto</a:t>
            </a:r>
            <a:r>
              <a:rPr lang="zh-CN" altLang="en-US"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admin</a:t>
            </a:r>
            <a:r>
              <a:rPr lang="zh-CN" altLang="en-US"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page</a:t>
            </a:r>
            <a:r>
              <a:rPr lang="zh-CN" altLang="en-US" sz="2000" dirty="0">
                <a:latin typeface="宋体" panose="02010600030101010101" pitchFamily="2" charset="-122"/>
                <a:ea typeface="宋体" panose="02010600030101010101" pitchFamily="2" charset="-122"/>
              </a:rPr>
              <a:t>，发现</a:t>
            </a:r>
            <a:r>
              <a:rPr lang="en-US" altLang="zh-CN" sz="2000" dirty="0">
                <a:latin typeface="宋体" panose="02010600030101010101" pitchFamily="2" charset="-122"/>
                <a:ea typeface="宋体" panose="02010600030101010101" pitchFamily="2" charset="-122"/>
              </a:rPr>
              <a:t>403</a:t>
            </a:r>
            <a:r>
              <a:rPr lang="zh-CN" altLang="en-US" sz="2000" dirty="0">
                <a:latin typeface="宋体" panose="02010600030101010101" pitchFamily="2" charset="-122"/>
                <a:ea typeface="宋体" panose="02010600030101010101" pitchFamily="2" charset="-122"/>
              </a:rPr>
              <a:t>。需要注册一个用户名为</a:t>
            </a:r>
            <a:r>
              <a:rPr lang="en-US" altLang="zh-CN" sz="2000" dirty="0">
                <a:latin typeface="宋体" panose="02010600030101010101" pitchFamily="2" charset="-122"/>
                <a:ea typeface="宋体" panose="02010600030101010101" pitchFamily="2" charset="-122"/>
              </a:rPr>
              <a:t>admin</a:t>
            </a:r>
            <a:r>
              <a:rPr lang="zh-CN" altLang="en-US" sz="2000" dirty="0">
                <a:latin typeface="宋体" panose="02010600030101010101" pitchFamily="2" charset="-122"/>
                <a:ea typeface="宋体" panose="02010600030101010101" pitchFamily="2" charset="-122"/>
              </a:rPr>
              <a:t>的用户才具备</a:t>
            </a:r>
            <a:r>
              <a:rPr lang="en-US" altLang="zh-CN" sz="2000" dirty="0">
                <a:latin typeface="宋体" panose="02010600030101010101" pitchFamily="2" charset="-122"/>
                <a:ea typeface="宋体" panose="02010600030101010101" pitchFamily="2" charset="-122"/>
              </a:rPr>
              <a:t>ADMIN</a:t>
            </a:r>
            <a:r>
              <a:rPr lang="zh-CN" altLang="en-US" sz="2000" dirty="0">
                <a:latin typeface="宋体" panose="02010600030101010101" pitchFamily="2" charset="-122"/>
                <a:ea typeface="宋体" panose="02010600030101010101" pitchFamily="2" charset="-122"/>
              </a:rPr>
              <a:t>角色，才能访问</a:t>
            </a:r>
            <a:r>
              <a:rPr lang="en-US" altLang="zh-CN" sz="2000" dirty="0">
                <a:latin typeface="宋体" panose="02010600030101010101" pitchFamily="2" charset="-122"/>
                <a:ea typeface="宋体" panose="02010600030101010101" pitchFamily="2" charset="-122"/>
              </a:rPr>
              <a:t>/admin/</a:t>
            </a:r>
            <a:r>
              <a:rPr lang="zh-CN" altLang="en-US" sz="2000" dirty="0">
                <a:latin typeface="宋体" panose="02010600030101010101" pitchFamily="2" charset="-122"/>
                <a:ea typeface="宋体" panose="02010600030101010101" pitchFamily="2" charset="-122"/>
              </a:rPr>
              <a:t>**</a:t>
            </a:r>
            <a:endParaRPr lang="en-US" altLang="zh-CN" sz="2000" dirty="0"/>
          </a:p>
          <a:p>
            <a:pPr marL="109855">
              <a:lnSpc>
                <a:spcPct val="150000"/>
              </a:lnSpc>
              <a:spcBef>
                <a:spcPts val="400"/>
              </a:spcBef>
              <a:buClr>
                <a:schemeClr val="accent1"/>
              </a:buClr>
              <a:buSzPct val="68000"/>
            </a:pPr>
            <a:endParaRPr lang="en-US" altLang="zh-CN" sz="2000" dirty="0">
              <a:sym typeface="+mn-ea"/>
            </a:endParaRPr>
          </a:p>
        </p:txBody>
      </p:sp>
      <p:pic>
        <p:nvPicPr>
          <p:cNvPr id="4" name="图片 3">
            <a:extLst>
              <a:ext uri="{FF2B5EF4-FFF2-40B4-BE49-F238E27FC236}">
                <a16:creationId xmlns:a16="http://schemas.microsoft.com/office/drawing/2014/main" id="{0DE0EEE1-0D46-2B4B-95B5-8B6D95C7795C}"/>
              </a:ext>
            </a:extLst>
          </p:cNvPr>
          <p:cNvPicPr>
            <a:picLocks noChangeAspect="1"/>
          </p:cNvPicPr>
          <p:nvPr/>
        </p:nvPicPr>
        <p:blipFill>
          <a:blip r:embed="rId2"/>
          <a:stretch>
            <a:fillRect/>
          </a:stretch>
        </p:blipFill>
        <p:spPr>
          <a:xfrm>
            <a:off x="737115" y="3321483"/>
            <a:ext cx="4737100" cy="2603500"/>
          </a:xfrm>
          <a:prstGeom prst="rect">
            <a:avLst/>
          </a:prstGeom>
        </p:spPr>
      </p:pic>
      <p:pic>
        <p:nvPicPr>
          <p:cNvPr id="6" name="图片 5">
            <a:extLst>
              <a:ext uri="{FF2B5EF4-FFF2-40B4-BE49-F238E27FC236}">
                <a16:creationId xmlns:a16="http://schemas.microsoft.com/office/drawing/2014/main" id="{922BAF3B-0EEE-3F42-92F4-24D8CF1ECCA3}"/>
              </a:ext>
            </a:extLst>
          </p:cNvPr>
          <p:cNvPicPr>
            <a:picLocks noChangeAspect="1"/>
          </p:cNvPicPr>
          <p:nvPr/>
        </p:nvPicPr>
        <p:blipFill>
          <a:blip r:embed="rId3"/>
          <a:stretch>
            <a:fillRect/>
          </a:stretch>
        </p:blipFill>
        <p:spPr>
          <a:xfrm>
            <a:off x="4921765" y="3473883"/>
            <a:ext cx="6426200" cy="2451100"/>
          </a:xfrm>
          <a:prstGeom prst="rect">
            <a:avLst/>
          </a:prstGeom>
        </p:spPr>
      </p:pic>
    </p:spTree>
    <p:extLst>
      <p:ext uri="{BB962C8B-B14F-4D97-AF65-F5344CB8AC3E}">
        <p14:creationId xmlns:p14="http://schemas.microsoft.com/office/powerpoint/2010/main" val="2434227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11.2 Spring Security</a:t>
            </a:r>
            <a:r>
              <a:rPr lang="zh-CN" altLang="en-US" b="0" kern="1800" dirty="0">
                <a:latin typeface="Times New Roman"/>
              </a:rPr>
              <a:t>实践</a:t>
            </a:r>
          </a:p>
        </p:txBody>
      </p:sp>
      <p:sp>
        <p:nvSpPr>
          <p:cNvPr id="3" name="文本框 2"/>
          <p:cNvSpPr txBox="1"/>
          <p:nvPr/>
        </p:nvSpPr>
        <p:spPr>
          <a:xfrm>
            <a:off x="250370" y="1223784"/>
            <a:ext cx="11551105" cy="2035814"/>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11.2.2</a:t>
            </a:r>
            <a:r>
              <a:rPr lang="zh-CN" altLang="en-US" sz="2000" dirty="0"/>
              <a:t>用户身份验证</a:t>
            </a:r>
            <a:endParaRPr lang="en-US" altLang="zh-CN" sz="2000" dirty="0"/>
          </a:p>
          <a:p>
            <a:pPr marL="109855">
              <a:lnSpc>
                <a:spcPct val="150000"/>
              </a:lnSpc>
              <a:spcBef>
                <a:spcPts val="400"/>
              </a:spcBef>
              <a:buClr>
                <a:schemeClr val="accent1"/>
              </a:buClr>
              <a:buSzPct val="68000"/>
            </a:pPr>
            <a:r>
              <a:rPr lang="zh-CN" altLang="en-US" sz="2000" dirty="0"/>
              <a:t>方法</a:t>
            </a:r>
            <a:r>
              <a:rPr lang="en-US" altLang="zh-CN" sz="2000" dirty="0"/>
              <a:t>3</a:t>
            </a:r>
            <a:r>
              <a:rPr lang="zh-CN" altLang="en-US" sz="2000" dirty="0"/>
              <a:t>：</a:t>
            </a:r>
            <a:r>
              <a:rPr lang="en-US" altLang="zh-CN" sz="2000" dirty="0"/>
              <a:t> </a:t>
            </a:r>
            <a:r>
              <a:rPr lang="zh-CN" altLang="en-US" sz="2000" dirty="0">
                <a:latin typeface="宋体" panose="02010600030101010101" pitchFamily="2" charset="-122"/>
                <a:ea typeface="宋体" panose="02010600030101010101" pitchFamily="2" charset="-122"/>
              </a:rPr>
              <a:t>使用自定义用户服务</a:t>
            </a:r>
            <a:r>
              <a:rPr lang="en-US" altLang="zh-CN" sz="2000" dirty="0">
                <a:latin typeface="宋体" panose="02010600030101010101" pitchFamily="2" charset="-122"/>
                <a:ea typeface="宋体" panose="02010600030101010101" pitchFamily="2" charset="-122"/>
              </a:rPr>
              <a:t>,ch11_4</a:t>
            </a:r>
            <a:r>
              <a:rPr lang="zh-CN" altLang="en-US" sz="2000" dirty="0">
                <a:latin typeface="宋体" panose="02010600030101010101" pitchFamily="2" charset="-122"/>
                <a:ea typeface="宋体" panose="02010600030101010101" pitchFamily="2" charset="-122"/>
              </a:rPr>
              <a:t>运行效果如下：</a:t>
            </a: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r>
              <a:rPr lang="en-US" altLang="zh-CN" sz="2000" dirty="0">
                <a:latin typeface="宋体" panose="02010600030101010101" pitchFamily="2" charset="-122"/>
                <a:ea typeface="宋体" panose="02010600030101010101" pitchFamily="2" charset="-122"/>
              </a:rPr>
              <a:t>5</a:t>
            </a:r>
            <a:r>
              <a:rPr lang="zh-CN" altLang="en-US" sz="2000" dirty="0">
                <a:latin typeface="宋体" panose="02010600030101010101" pitchFamily="2" charset="-122"/>
                <a:ea typeface="宋体" panose="02010600030101010101" pitchFamily="2" charset="-122"/>
              </a:rPr>
              <a:t>）点击</a:t>
            </a:r>
            <a:r>
              <a:rPr lang="en-US" altLang="zh-CN" sz="2000" dirty="0">
                <a:latin typeface="宋体" panose="02010600030101010101" pitchFamily="2" charset="-122"/>
                <a:ea typeface="宋体" panose="02010600030101010101" pitchFamily="2" charset="-122"/>
              </a:rPr>
              <a:t>logout</a:t>
            </a:r>
            <a:r>
              <a:rPr lang="zh-CN" altLang="en-US" sz="2000" dirty="0">
                <a:latin typeface="宋体" panose="02010600030101010101" pitchFamily="2" charset="-122"/>
                <a:ea typeface="宋体" panose="02010600030101010101" pitchFamily="2" charset="-122"/>
              </a:rPr>
              <a:t>，注销登录，重定向到登录页面</a:t>
            </a:r>
            <a:endParaRPr lang="en-US" altLang="zh-CN" sz="2000" dirty="0"/>
          </a:p>
          <a:p>
            <a:pPr marL="109855">
              <a:lnSpc>
                <a:spcPct val="150000"/>
              </a:lnSpc>
              <a:spcBef>
                <a:spcPts val="400"/>
              </a:spcBef>
              <a:buClr>
                <a:schemeClr val="accent1"/>
              </a:buClr>
              <a:buSzPct val="68000"/>
            </a:pPr>
            <a:endParaRPr lang="en-US" altLang="zh-CN" sz="2000" dirty="0">
              <a:sym typeface="+mn-ea"/>
            </a:endParaRPr>
          </a:p>
        </p:txBody>
      </p:sp>
      <p:pic>
        <p:nvPicPr>
          <p:cNvPr id="5" name="图片 4">
            <a:extLst>
              <a:ext uri="{FF2B5EF4-FFF2-40B4-BE49-F238E27FC236}">
                <a16:creationId xmlns:a16="http://schemas.microsoft.com/office/drawing/2014/main" id="{2984AB35-C576-AD48-B21F-49607422C9E4}"/>
              </a:ext>
            </a:extLst>
          </p:cNvPr>
          <p:cNvPicPr>
            <a:picLocks noChangeAspect="1"/>
          </p:cNvPicPr>
          <p:nvPr/>
        </p:nvPicPr>
        <p:blipFill>
          <a:blip r:embed="rId2"/>
          <a:stretch>
            <a:fillRect/>
          </a:stretch>
        </p:blipFill>
        <p:spPr>
          <a:xfrm>
            <a:off x="539522" y="3163501"/>
            <a:ext cx="5486400" cy="2730500"/>
          </a:xfrm>
          <a:prstGeom prst="rect">
            <a:avLst/>
          </a:prstGeom>
        </p:spPr>
      </p:pic>
      <p:pic>
        <p:nvPicPr>
          <p:cNvPr id="7" name="图片 6">
            <a:extLst>
              <a:ext uri="{FF2B5EF4-FFF2-40B4-BE49-F238E27FC236}">
                <a16:creationId xmlns:a16="http://schemas.microsoft.com/office/drawing/2014/main" id="{DC641B57-07A0-A844-922F-49C93D09344E}"/>
              </a:ext>
            </a:extLst>
          </p:cNvPr>
          <p:cNvPicPr>
            <a:picLocks noChangeAspect="1"/>
          </p:cNvPicPr>
          <p:nvPr/>
        </p:nvPicPr>
        <p:blipFill>
          <a:blip r:embed="rId3"/>
          <a:stretch>
            <a:fillRect/>
          </a:stretch>
        </p:blipFill>
        <p:spPr>
          <a:xfrm>
            <a:off x="5622324" y="2812809"/>
            <a:ext cx="5266038" cy="3081192"/>
          </a:xfrm>
          <a:prstGeom prst="rect">
            <a:avLst/>
          </a:prstGeom>
        </p:spPr>
      </p:pic>
    </p:spTree>
    <p:extLst>
      <p:ext uri="{BB962C8B-B14F-4D97-AF65-F5344CB8AC3E}">
        <p14:creationId xmlns:p14="http://schemas.microsoft.com/office/powerpoint/2010/main" val="2164606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11.2 Spring Security</a:t>
            </a:r>
            <a:r>
              <a:rPr lang="zh-CN" altLang="en-US" b="0" kern="1800" dirty="0">
                <a:latin typeface="Times New Roman"/>
              </a:rPr>
              <a:t>实践</a:t>
            </a:r>
          </a:p>
        </p:txBody>
      </p:sp>
      <p:sp>
        <p:nvSpPr>
          <p:cNvPr id="3" name="文本框 2"/>
          <p:cNvSpPr txBox="1"/>
          <p:nvPr/>
        </p:nvSpPr>
        <p:spPr>
          <a:xfrm>
            <a:off x="250370" y="1223784"/>
            <a:ext cx="11551105" cy="3118803"/>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11.2.2</a:t>
            </a:r>
            <a:r>
              <a:rPr lang="zh-CN" altLang="en-US" sz="2000" dirty="0"/>
              <a:t>用户身份验证</a:t>
            </a:r>
            <a:endParaRPr lang="en-US" altLang="zh-CN" sz="2000" dirty="0"/>
          </a:p>
          <a:p>
            <a:pPr marL="109855">
              <a:lnSpc>
                <a:spcPct val="150000"/>
              </a:lnSpc>
              <a:spcBef>
                <a:spcPts val="400"/>
              </a:spcBef>
              <a:buClr>
                <a:schemeClr val="accent1"/>
              </a:buClr>
              <a:buSzPct val="68000"/>
            </a:pPr>
            <a:r>
              <a:rPr lang="zh-CN" altLang="en-US" sz="2000" dirty="0"/>
              <a:t>方法</a:t>
            </a:r>
            <a:r>
              <a:rPr lang="en-US" altLang="zh-CN" sz="2000" dirty="0"/>
              <a:t>3</a:t>
            </a:r>
            <a:r>
              <a:rPr lang="zh-CN" altLang="en-US" sz="2000" dirty="0"/>
              <a:t>：</a:t>
            </a:r>
            <a:r>
              <a:rPr lang="en-US" altLang="zh-CN" sz="2000" dirty="0"/>
              <a:t> </a:t>
            </a:r>
            <a:r>
              <a:rPr lang="zh-CN" altLang="en-US" sz="2000" dirty="0">
                <a:latin typeface="宋体" panose="02010600030101010101" pitchFamily="2" charset="-122"/>
                <a:ea typeface="宋体" panose="02010600030101010101" pitchFamily="2" charset="-122"/>
              </a:rPr>
              <a:t>使用自定义用户服务</a:t>
            </a: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r>
              <a:rPr lang="zh-CN" altLang="en-US" sz="2000" dirty="0">
                <a:latin typeface="宋体" panose="02010600030101010101" pitchFamily="2" charset="-122"/>
                <a:ea typeface="宋体" panose="02010600030101010101" pitchFamily="2" charset="-122"/>
              </a:rPr>
              <a:t>创建项目</a:t>
            </a:r>
            <a:r>
              <a:rPr lang="en-US" altLang="zh-CN" sz="2000" dirty="0">
                <a:latin typeface="宋体" panose="02010600030101010101" pitchFamily="2" charset="-122"/>
                <a:ea typeface="宋体" panose="02010600030101010101" pitchFamily="2" charset="-122"/>
              </a:rPr>
              <a:t>ch11_4,</a:t>
            </a:r>
            <a:r>
              <a:rPr lang="zh-CN" altLang="en-US" sz="2000" dirty="0">
                <a:sym typeface="+mn-ea"/>
              </a:rPr>
              <a:t>勾选如下图有所示的依赖：</a:t>
            </a:r>
            <a:endParaRPr lang="en-US" altLang="zh-CN" sz="2000" dirty="0"/>
          </a:p>
          <a:p>
            <a:pPr marL="109855">
              <a:lnSpc>
                <a:spcPct val="150000"/>
              </a:lnSpc>
              <a:spcBef>
                <a:spcPts val="400"/>
              </a:spcBef>
              <a:buClr>
                <a:schemeClr val="accent1"/>
              </a:buClr>
              <a:buSzPct val="68000"/>
            </a:pP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endParaRPr lang="en-US" altLang="zh-CN" sz="2000" dirty="0"/>
          </a:p>
          <a:p>
            <a:pPr marL="109855">
              <a:lnSpc>
                <a:spcPct val="150000"/>
              </a:lnSpc>
              <a:spcBef>
                <a:spcPts val="400"/>
              </a:spcBef>
              <a:buClr>
                <a:schemeClr val="accent1"/>
              </a:buClr>
              <a:buSzPct val="68000"/>
            </a:pPr>
            <a:endParaRPr lang="en-US" altLang="zh-CN" sz="2000" dirty="0">
              <a:sym typeface="+mn-ea"/>
            </a:endParaRPr>
          </a:p>
        </p:txBody>
      </p:sp>
      <p:pic>
        <p:nvPicPr>
          <p:cNvPr id="4" name="图片 3">
            <a:extLst>
              <a:ext uri="{FF2B5EF4-FFF2-40B4-BE49-F238E27FC236}">
                <a16:creationId xmlns:a16="http://schemas.microsoft.com/office/drawing/2014/main" id="{375E2DF0-F045-6548-AEA9-9B62BA08824C}"/>
              </a:ext>
            </a:extLst>
          </p:cNvPr>
          <p:cNvPicPr>
            <a:picLocks noChangeAspect="1"/>
          </p:cNvPicPr>
          <p:nvPr/>
        </p:nvPicPr>
        <p:blipFill>
          <a:blip r:embed="rId2"/>
          <a:stretch>
            <a:fillRect/>
          </a:stretch>
        </p:blipFill>
        <p:spPr>
          <a:xfrm>
            <a:off x="3956242" y="1549327"/>
            <a:ext cx="8104329" cy="4542554"/>
          </a:xfrm>
          <a:prstGeom prst="rect">
            <a:avLst/>
          </a:prstGeom>
        </p:spPr>
      </p:pic>
    </p:spTree>
    <p:extLst>
      <p:ext uri="{BB962C8B-B14F-4D97-AF65-F5344CB8AC3E}">
        <p14:creationId xmlns:p14="http://schemas.microsoft.com/office/powerpoint/2010/main" val="36068773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47F03AC-DB4A-FC40-9F04-9FFFD42FADC4}"/>
              </a:ext>
            </a:extLst>
          </p:cNvPr>
          <p:cNvPicPr>
            <a:picLocks noChangeAspect="1"/>
          </p:cNvPicPr>
          <p:nvPr/>
        </p:nvPicPr>
        <p:blipFill>
          <a:blip r:embed="rId2"/>
          <a:stretch>
            <a:fillRect/>
          </a:stretch>
        </p:blipFill>
        <p:spPr>
          <a:xfrm>
            <a:off x="640895" y="1967582"/>
            <a:ext cx="11215816" cy="4568604"/>
          </a:xfrm>
          <a:prstGeom prst="rect">
            <a:avLst/>
          </a:prstGeom>
        </p:spPr>
      </p:pic>
      <p:sp>
        <p:nvSpPr>
          <p:cNvPr id="2" name="标题 1"/>
          <p:cNvSpPr>
            <a:spLocks noGrp="1"/>
          </p:cNvSpPr>
          <p:nvPr>
            <p:ph type="title"/>
          </p:nvPr>
        </p:nvSpPr>
        <p:spPr/>
        <p:txBody>
          <a:bodyPr/>
          <a:lstStyle/>
          <a:p>
            <a:r>
              <a:rPr lang="en-US" altLang="zh-CN" b="0" kern="1800" dirty="0">
                <a:latin typeface="Times New Roman"/>
              </a:rPr>
              <a:t>11.2 Spring Security</a:t>
            </a:r>
            <a:r>
              <a:rPr lang="zh-CN" altLang="en-US" b="0" kern="1800" dirty="0">
                <a:latin typeface="Times New Roman"/>
              </a:rPr>
              <a:t>实践</a:t>
            </a:r>
          </a:p>
        </p:txBody>
      </p:sp>
      <p:sp>
        <p:nvSpPr>
          <p:cNvPr id="3" name="文本框 2"/>
          <p:cNvSpPr txBox="1"/>
          <p:nvPr/>
        </p:nvSpPr>
        <p:spPr>
          <a:xfrm>
            <a:off x="250370" y="1223784"/>
            <a:ext cx="11551105" cy="3118803"/>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11.2.2</a:t>
            </a:r>
            <a:r>
              <a:rPr lang="zh-CN" altLang="en-US" sz="2000" dirty="0"/>
              <a:t>用户身份验证</a:t>
            </a:r>
            <a:endParaRPr lang="en-US" altLang="zh-CN" sz="2000" dirty="0"/>
          </a:p>
          <a:p>
            <a:pPr marL="109855">
              <a:lnSpc>
                <a:spcPct val="150000"/>
              </a:lnSpc>
              <a:spcBef>
                <a:spcPts val="400"/>
              </a:spcBef>
              <a:buClr>
                <a:schemeClr val="accent1"/>
              </a:buClr>
              <a:buSzPct val="68000"/>
            </a:pPr>
            <a:r>
              <a:rPr lang="zh-CN" altLang="en-US" sz="2000" dirty="0"/>
              <a:t>方法</a:t>
            </a:r>
            <a:r>
              <a:rPr lang="en-US" altLang="zh-CN" sz="2000" dirty="0"/>
              <a:t>3</a:t>
            </a:r>
            <a:r>
              <a:rPr lang="zh-CN" altLang="en-US" sz="2000" dirty="0"/>
              <a:t>：</a:t>
            </a:r>
            <a:r>
              <a:rPr lang="en-US" altLang="zh-CN" sz="2000" dirty="0"/>
              <a:t> </a:t>
            </a:r>
            <a:r>
              <a:rPr lang="zh-CN" altLang="en-US" sz="2000" dirty="0">
                <a:latin typeface="宋体" panose="02010600030101010101" pitchFamily="2" charset="-122"/>
                <a:ea typeface="宋体" panose="02010600030101010101" pitchFamily="2" charset="-122"/>
              </a:rPr>
              <a:t>使用自定义用户服务</a:t>
            </a: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r>
              <a:rPr lang="zh-CN" altLang="en-US" sz="2000" dirty="0">
                <a:latin typeface="宋体" panose="02010600030101010101" pitchFamily="2" charset="-122"/>
                <a:ea typeface="宋体" panose="02010600030101010101" pitchFamily="2" charset="-122"/>
              </a:rPr>
              <a:t>编写</a:t>
            </a:r>
            <a:r>
              <a:rPr lang="en-US" altLang="zh-CN" sz="2000" dirty="0" err="1">
                <a:latin typeface="宋体" panose="02010600030101010101" pitchFamily="2" charset="-122"/>
                <a:ea typeface="宋体" panose="02010600030101010101" pitchFamily="2" charset="-122"/>
              </a:rPr>
              <a:t>SysUser</a:t>
            </a:r>
            <a:r>
              <a:rPr lang="zh-CN" altLang="en-US" sz="2000" dirty="0">
                <a:latin typeface="宋体" panose="02010600030101010101" pitchFamily="2" charset="-122"/>
                <a:ea typeface="宋体" panose="02010600030101010101" pitchFamily="2" charset="-122"/>
              </a:rPr>
              <a:t>和</a:t>
            </a:r>
            <a:r>
              <a:rPr lang="en-US" altLang="zh-CN" sz="2000" dirty="0" err="1">
                <a:latin typeface="宋体" panose="02010600030101010101" pitchFamily="2" charset="-122"/>
                <a:ea typeface="宋体" panose="02010600030101010101" pitchFamily="2" charset="-122"/>
              </a:rPr>
              <a:t>SysRole</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entity</a:t>
            </a:r>
            <a:r>
              <a:rPr lang="zh-CN" altLang="en-US" sz="2000" dirty="0">
                <a:latin typeface="宋体" panose="02010600030101010101" pitchFamily="2" charset="-122"/>
                <a:ea typeface="宋体" panose="02010600030101010101" pitchFamily="2" charset="-122"/>
              </a:rPr>
              <a:t>类</a:t>
            </a:r>
            <a:r>
              <a:rPr lang="zh-CN" altLang="en-US" sz="2000" dirty="0">
                <a:sym typeface="+mn-ea"/>
              </a:rPr>
              <a:t>：</a:t>
            </a:r>
            <a:endParaRPr lang="en-US" altLang="zh-CN" sz="2000" dirty="0"/>
          </a:p>
          <a:p>
            <a:pPr marL="109855">
              <a:lnSpc>
                <a:spcPct val="150000"/>
              </a:lnSpc>
              <a:spcBef>
                <a:spcPts val="400"/>
              </a:spcBef>
              <a:buClr>
                <a:schemeClr val="accent1"/>
              </a:buClr>
              <a:buSzPct val="68000"/>
            </a:pP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endParaRPr lang="en-US" altLang="zh-CN" sz="2000" dirty="0"/>
          </a:p>
          <a:p>
            <a:pPr marL="109855">
              <a:lnSpc>
                <a:spcPct val="150000"/>
              </a:lnSpc>
              <a:spcBef>
                <a:spcPts val="400"/>
              </a:spcBef>
              <a:buClr>
                <a:schemeClr val="accent1"/>
              </a:buClr>
              <a:buSzPct val="68000"/>
            </a:pPr>
            <a:endParaRPr lang="en-US" altLang="zh-CN" sz="2000" dirty="0">
              <a:sym typeface="+mn-ea"/>
            </a:endParaRPr>
          </a:p>
        </p:txBody>
      </p:sp>
    </p:spTree>
    <p:extLst>
      <p:ext uri="{BB962C8B-B14F-4D97-AF65-F5344CB8AC3E}">
        <p14:creationId xmlns:p14="http://schemas.microsoft.com/office/powerpoint/2010/main" val="3901497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11.2 Spring Security</a:t>
            </a:r>
            <a:r>
              <a:rPr lang="zh-CN" altLang="en-US" b="0" kern="1800" dirty="0">
                <a:latin typeface="Times New Roman"/>
              </a:rPr>
              <a:t>实践</a:t>
            </a:r>
          </a:p>
        </p:txBody>
      </p:sp>
      <p:sp>
        <p:nvSpPr>
          <p:cNvPr id="3" name="文本框 2"/>
          <p:cNvSpPr txBox="1"/>
          <p:nvPr/>
        </p:nvSpPr>
        <p:spPr>
          <a:xfrm>
            <a:off x="250370" y="1223784"/>
            <a:ext cx="11551105" cy="3118803"/>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11.2.2</a:t>
            </a:r>
            <a:r>
              <a:rPr lang="zh-CN" altLang="en-US" sz="2000" dirty="0"/>
              <a:t>用户身份验证</a:t>
            </a:r>
            <a:endParaRPr lang="en-US" altLang="zh-CN" sz="2000" dirty="0"/>
          </a:p>
          <a:p>
            <a:pPr marL="109855">
              <a:lnSpc>
                <a:spcPct val="150000"/>
              </a:lnSpc>
              <a:spcBef>
                <a:spcPts val="400"/>
              </a:spcBef>
              <a:buClr>
                <a:schemeClr val="accent1"/>
              </a:buClr>
              <a:buSzPct val="68000"/>
            </a:pPr>
            <a:r>
              <a:rPr lang="zh-CN" altLang="en-US" sz="2000" dirty="0"/>
              <a:t>方法</a:t>
            </a:r>
            <a:r>
              <a:rPr lang="en-US" altLang="zh-CN" sz="2000" dirty="0"/>
              <a:t>3</a:t>
            </a:r>
            <a:r>
              <a:rPr lang="zh-CN" altLang="en-US" sz="2000" dirty="0"/>
              <a:t>：</a:t>
            </a:r>
            <a:r>
              <a:rPr lang="en-US" altLang="zh-CN" sz="2000" dirty="0"/>
              <a:t> </a:t>
            </a:r>
            <a:r>
              <a:rPr lang="zh-CN" altLang="en-US" sz="2000" dirty="0">
                <a:latin typeface="宋体" panose="02010600030101010101" pitchFamily="2" charset="-122"/>
                <a:ea typeface="宋体" panose="02010600030101010101" pitchFamily="2" charset="-122"/>
              </a:rPr>
              <a:t>使用自定义用户服务</a:t>
            </a: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r>
              <a:rPr lang="zh-CN" altLang="en-US" sz="2000" dirty="0">
                <a:latin typeface="宋体" panose="02010600030101010101" pitchFamily="2" charset="-122"/>
                <a:ea typeface="宋体" panose="02010600030101010101" pitchFamily="2" charset="-122"/>
              </a:rPr>
              <a:t>编写</a:t>
            </a:r>
            <a:r>
              <a:rPr lang="en-US" altLang="zh-CN" sz="2000" dirty="0" err="1">
                <a:latin typeface="宋体" panose="02010600030101010101" pitchFamily="2" charset="-122"/>
                <a:ea typeface="宋体" panose="02010600030101010101" pitchFamily="2" charset="-122"/>
              </a:rPr>
              <a:t>SysUser</a:t>
            </a:r>
            <a:r>
              <a:rPr lang="zh-CN" altLang="en-US" sz="2000" dirty="0">
                <a:latin typeface="宋体" panose="02010600030101010101" pitchFamily="2" charset="-122"/>
                <a:ea typeface="宋体" panose="02010600030101010101" pitchFamily="2" charset="-122"/>
              </a:rPr>
              <a:t>和</a:t>
            </a:r>
            <a:r>
              <a:rPr lang="en-US" altLang="zh-CN" sz="2000" dirty="0" err="1">
                <a:latin typeface="宋体" panose="02010600030101010101" pitchFamily="2" charset="-122"/>
                <a:ea typeface="宋体" panose="02010600030101010101" pitchFamily="2" charset="-122"/>
              </a:rPr>
              <a:t>SysRole</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entity</a:t>
            </a:r>
            <a:r>
              <a:rPr lang="zh-CN" altLang="en-US" sz="2000" dirty="0">
                <a:latin typeface="宋体" panose="02010600030101010101" pitchFamily="2" charset="-122"/>
                <a:ea typeface="宋体" panose="02010600030101010101" pitchFamily="2" charset="-122"/>
              </a:rPr>
              <a:t>类</a:t>
            </a:r>
            <a:r>
              <a:rPr lang="zh-CN" altLang="en-US" sz="2000" dirty="0">
                <a:sym typeface="+mn-ea"/>
              </a:rPr>
              <a:t>：</a:t>
            </a:r>
            <a:endParaRPr lang="en-US" altLang="zh-CN" sz="2000" dirty="0"/>
          </a:p>
          <a:p>
            <a:pPr marL="109855">
              <a:lnSpc>
                <a:spcPct val="150000"/>
              </a:lnSpc>
              <a:spcBef>
                <a:spcPts val="400"/>
              </a:spcBef>
              <a:buClr>
                <a:schemeClr val="accent1"/>
              </a:buClr>
              <a:buSzPct val="68000"/>
            </a:pP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endParaRPr lang="en-US" altLang="zh-CN" sz="2000" dirty="0"/>
          </a:p>
          <a:p>
            <a:pPr marL="109855">
              <a:lnSpc>
                <a:spcPct val="150000"/>
              </a:lnSpc>
              <a:spcBef>
                <a:spcPts val="400"/>
              </a:spcBef>
              <a:buClr>
                <a:schemeClr val="accent1"/>
              </a:buClr>
              <a:buSzPct val="68000"/>
            </a:pPr>
            <a:endParaRPr lang="en-US" altLang="zh-CN" sz="2000" dirty="0">
              <a:sym typeface="+mn-ea"/>
            </a:endParaRPr>
          </a:p>
        </p:txBody>
      </p:sp>
      <p:pic>
        <p:nvPicPr>
          <p:cNvPr id="4" name="图片 3">
            <a:extLst>
              <a:ext uri="{FF2B5EF4-FFF2-40B4-BE49-F238E27FC236}">
                <a16:creationId xmlns:a16="http://schemas.microsoft.com/office/drawing/2014/main" id="{19B22B7F-8360-9843-B481-9042E68293DD}"/>
              </a:ext>
            </a:extLst>
          </p:cNvPr>
          <p:cNvPicPr>
            <a:picLocks noChangeAspect="1"/>
          </p:cNvPicPr>
          <p:nvPr/>
        </p:nvPicPr>
        <p:blipFill>
          <a:blip r:embed="rId2"/>
          <a:stretch>
            <a:fillRect/>
          </a:stretch>
        </p:blipFill>
        <p:spPr>
          <a:xfrm>
            <a:off x="1210962" y="2808830"/>
            <a:ext cx="9335530" cy="3399582"/>
          </a:xfrm>
          <a:prstGeom prst="rect">
            <a:avLst/>
          </a:prstGeom>
        </p:spPr>
      </p:pic>
      <p:sp>
        <p:nvSpPr>
          <p:cNvPr id="5" name="文本框 4">
            <a:extLst>
              <a:ext uri="{FF2B5EF4-FFF2-40B4-BE49-F238E27FC236}">
                <a16:creationId xmlns:a16="http://schemas.microsoft.com/office/drawing/2014/main" id="{B891B9DD-81D1-EB49-B011-9F72608F7972}"/>
              </a:ext>
            </a:extLst>
          </p:cNvPr>
          <p:cNvSpPr txBox="1"/>
          <p:nvPr/>
        </p:nvSpPr>
        <p:spPr>
          <a:xfrm>
            <a:off x="5758249" y="2211859"/>
            <a:ext cx="2300630" cy="369332"/>
          </a:xfrm>
          <a:prstGeom prst="rect">
            <a:avLst/>
          </a:prstGeom>
          <a:noFill/>
        </p:spPr>
        <p:txBody>
          <a:bodyPr wrap="none" rtlCol="0">
            <a:spAutoFit/>
          </a:bodyPr>
          <a:lstStyle/>
          <a:p>
            <a:r>
              <a:rPr kumimoji="1" lang="zh-CN" altLang="en-US" dirty="0"/>
              <a:t>实现</a:t>
            </a:r>
            <a:r>
              <a:rPr kumimoji="1" lang="en-US" altLang="zh-CN" dirty="0" err="1"/>
              <a:t>UserDetails</a:t>
            </a:r>
            <a:r>
              <a:rPr kumimoji="1" lang="zh-CN" altLang="en-US" dirty="0"/>
              <a:t>接口</a:t>
            </a:r>
          </a:p>
        </p:txBody>
      </p:sp>
      <p:sp>
        <p:nvSpPr>
          <p:cNvPr id="8" name="文本框 7">
            <a:extLst>
              <a:ext uri="{FF2B5EF4-FFF2-40B4-BE49-F238E27FC236}">
                <a16:creationId xmlns:a16="http://schemas.microsoft.com/office/drawing/2014/main" id="{7EFAE2A3-3A36-904A-81A1-16AC6FAE536C}"/>
              </a:ext>
            </a:extLst>
          </p:cNvPr>
          <p:cNvSpPr txBox="1"/>
          <p:nvPr/>
        </p:nvSpPr>
        <p:spPr>
          <a:xfrm>
            <a:off x="3953027" y="6288456"/>
            <a:ext cx="2723823" cy="369332"/>
          </a:xfrm>
          <a:prstGeom prst="rect">
            <a:avLst/>
          </a:prstGeom>
          <a:noFill/>
        </p:spPr>
        <p:txBody>
          <a:bodyPr wrap="none" rtlCol="0">
            <a:spAutoFit/>
          </a:bodyPr>
          <a:lstStyle/>
          <a:p>
            <a:r>
              <a:rPr kumimoji="1" lang="zh-CN" altLang="en-US" dirty="0"/>
              <a:t>用户与角色是多对多关系</a:t>
            </a:r>
          </a:p>
        </p:txBody>
      </p:sp>
    </p:spTree>
    <p:extLst>
      <p:ext uri="{BB962C8B-B14F-4D97-AF65-F5344CB8AC3E}">
        <p14:creationId xmlns:p14="http://schemas.microsoft.com/office/powerpoint/2010/main" val="217230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11.1 Spring Security</a:t>
            </a:r>
            <a:r>
              <a:rPr lang="zh-CN" altLang="en-US" b="0" kern="1800" dirty="0">
                <a:latin typeface="Times New Roman"/>
              </a:rPr>
              <a:t>概述</a:t>
            </a:r>
          </a:p>
        </p:txBody>
      </p:sp>
      <p:sp>
        <p:nvSpPr>
          <p:cNvPr id="3" name="文本框 2"/>
          <p:cNvSpPr txBox="1"/>
          <p:nvPr/>
        </p:nvSpPr>
        <p:spPr>
          <a:xfrm>
            <a:off x="250370" y="1223784"/>
            <a:ext cx="11551105" cy="3067506"/>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11.1.1  Web</a:t>
            </a:r>
            <a:r>
              <a:rPr lang="zh-CN" altLang="en-US" sz="2000" dirty="0"/>
              <a:t>认证授权概述</a:t>
            </a:r>
            <a:endParaRPr lang="en-US" altLang="zh-CN" sz="2000" dirty="0"/>
          </a:p>
          <a:p>
            <a:pPr marL="109855">
              <a:lnSpc>
                <a:spcPct val="150000"/>
              </a:lnSpc>
              <a:spcBef>
                <a:spcPts val="400"/>
              </a:spcBef>
              <a:buClr>
                <a:schemeClr val="accent1"/>
              </a:buClr>
              <a:buSzPct val="68000"/>
            </a:pPr>
            <a:r>
              <a:rPr lang="en-US" altLang="zh-CN" sz="2000" dirty="0">
                <a:sym typeface="+mn-ea"/>
              </a:rPr>
              <a:t>     Web</a:t>
            </a:r>
            <a:r>
              <a:rPr lang="zh-CN" altLang="en-US" sz="2000" dirty="0">
                <a:sym typeface="+mn-ea"/>
              </a:rPr>
              <a:t>系统常用的前后端鉴权机制有以下几种：</a:t>
            </a:r>
            <a:endParaRPr lang="en-US" altLang="zh-CN" sz="2000" dirty="0">
              <a:sym typeface="+mn-ea"/>
            </a:endParaRPr>
          </a:p>
          <a:p>
            <a:pPr marL="800100" lvl="1" indent="-342900">
              <a:lnSpc>
                <a:spcPct val="150000"/>
              </a:lnSpc>
              <a:buFont typeface="Wingdings" panose="05000000000000000000" pitchFamily="2" charset="2"/>
              <a:buChar char="Ø"/>
            </a:pPr>
            <a:r>
              <a:rPr lang="en-US" altLang="zh-CN" sz="2000" dirty="0"/>
              <a:t>HTTP Basic Authentication</a:t>
            </a:r>
            <a:r>
              <a:rPr lang="zh-CN" altLang="en-US" sz="2000" dirty="0"/>
              <a:t>：</a:t>
            </a:r>
            <a:r>
              <a:rPr lang="en-US" altLang="zh-CN" sz="2000" dirty="0"/>
              <a:t>HTTP</a:t>
            </a:r>
            <a:r>
              <a:rPr lang="zh-CN" altLang="en-US" sz="2000" dirty="0"/>
              <a:t>协议中定义的基本认证方式，简单但不安全。</a:t>
            </a:r>
            <a:endParaRPr lang="en-US" altLang="zh-CN" sz="2000" dirty="0"/>
          </a:p>
          <a:p>
            <a:pPr marL="109855">
              <a:lnSpc>
                <a:spcPct val="150000"/>
              </a:lnSpc>
              <a:spcBef>
                <a:spcPts val="400"/>
              </a:spcBef>
              <a:buClr>
                <a:schemeClr val="accent1"/>
              </a:buClr>
              <a:buSzPct val="68000"/>
            </a:pPr>
            <a:endParaRPr lang="en-US" altLang="zh-CN" sz="2000" dirty="0">
              <a:sym typeface="+mn-ea"/>
            </a:endParaRPr>
          </a:p>
          <a:p>
            <a:pPr marL="109855">
              <a:lnSpc>
                <a:spcPct val="150000"/>
              </a:lnSpc>
              <a:spcBef>
                <a:spcPts val="400"/>
              </a:spcBef>
              <a:buClr>
                <a:schemeClr val="accent1"/>
              </a:buClr>
              <a:buSzPct val="68000"/>
            </a:pPr>
            <a:endParaRPr lang="en-US" altLang="zh-CN" sz="2000" dirty="0"/>
          </a:p>
          <a:p>
            <a:pPr marL="109855">
              <a:lnSpc>
                <a:spcPct val="150000"/>
              </a:lnSpc>
              <a:spcBef>
                <a:spcPts val="400"/>
              </a:spcBef>
              <a:buClr>
                <a:schemeClr val="accent1"/>
              </a:buClr>
              <a:buSzPct val="68000"/>
            </a:pPr>
            <a:endParaRPr lang="en-US" altLang="zh-CN" sz="2000" dirty="0">
              <a:sym typeface="+mn-ea"/>
            </a:endParaRPr>
          </a:p>
        </p:txBody>
      </p:sp>
      <p:pic>
        <p:nvPicPr>
          <p:cNvPr id="2050"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939" y="3179437"/>
            <a:ext cx="4406597" cy="279828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4302" y="3155676"/>
            <a:ext cx="6500775" cy="2822043"/>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箭头连接符 4"/>
          <p:cNvCxnSpPr/>
          <p:nvPr/>
        </p:nvCxnSpPr>
        <p:spPr>
          <a:xfrm flipV="1">
            <a:off x="7236823" y="5565731"/>
            <a:ext cx="801710" cy="64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605516" y="6209731"/>
            <a:ext cx="4570482" cy="369332"/>
          </a:xfrm>
          <a:prstGeom prst="rect">
            <a:avLst/>
          </a:prstGeom>
          <a:noFill/>
        </p:spPr>
        <p:txBody>
          <a:bodyPr wrap="none" rtlCol="0">
            <a:spAutoFit/>
          </a:bodyPr>
          <a:lstStyle/>
          <a:p>
            <a:r>
              <a:rPr lang="en-US" altLang="zh-CN" dirty="0"/>
              <a:t>Basic</a:t>
            </a:r>
            <a:r>
              <a:rPr lang="zh-CN" altLang="en-US" dirty="0"/>
              <a:t>后的内容为用户名</a:t>
            </a:r>
            <a:r>
              <a:rPr lang="en-US" altLang="zh-CN" dirty="0"/>
              <a:t>:</a:t>
            </a:r>
            <a:r>
              <a:rPr lang="zh-CN" altLang="en-US" dirty="0"/>
              <a:t>密码的</a:t>
            </a:r>
            <a:r>
              <a:rPr lang="en-US" altLang="zh-CN" dirty="0"/>
              <a:t>base64</a:t>
            </a:r>
            <a:r>
              <a:rPr lang="zh-CN" altLang="en-US" dirty="0"/>
              <a:t>编码</a:t>
            </a:r>
          </a:p>
        </p:txBody>
      </p:sp>
    </p:spTree>
    <p:extLst>
      <p:ext uri="{BB962C8B-B14F-4D97-AF65-F5344CB8AC3E}">
        <p14:creationId xmlns:p14="http://schemas.microsoft.com/office/powerpoint/2010/main" val="4179541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11.2 Spring Security</a:t>
            </a:r>
            <a:r>
              <a:rPr lang="zh-CN" altLang="en-US" b="0" kern="1800" dirty="0">
                <a:latin typeface="Times New Roman"/>
              </a:rPr>
              <a:t>实践</a:t>
            </a:r>
          </a:p>
        </p:txBody>
      </p:sp>
      <p:sp>
        <p:nvSpPr>
          <p:cNvPr id="3" name="文本框 2"/>
          <p:cNvSpPr txBox="1"/>
          <p:nvPr/>
        </p:nvSpPr>
        <p:spPr>
          <a:xfrm>
            <a:off x="250370" y="1223784"/>
            <a:ext cx="11551105" cy="3118803"/>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11.2.2</a:t>
            </a:r>
            <a:r>
              <a:rPr lang="zh-CN" altLang="en-US" sz="2000" dirty="0"/>
              <a:t>用户身份验证</a:t>
            </a:r>
            <a:endParaRPr lang="en-US" altLang="zh-CN" sz="2000" dirty="0"/>
          </a:p>
          <a:p>
            <a:pPr marL="109855">
              <a:lnSpc>
                <a:spcPct val="150000"/>
              </a:lnSpc>
              <a:spcBef>
                <a:spcPts val="400"/>
              </a:spcBef>
              <a:buClr>
                <a:schemeClr val="accent1"/>
              </a:buClr>
              <a:buSzPct val="68000"/>
            </a:pPr>
            <a:r>
              <a:rPr lang="zh-CN" altLang="en-US" sz="2000" dirty="0"/>
              <a:t>方法</a:t>
            </a:r>
            <a:r>
              <a:rPr lang="en-US" altLang="zh-CN" sz="2000" dirty="0"/>
              <a:t>3</a:t>
            </a:r>
            <a:r>
              <a:rPr lang="zh-CN" altLang="en-US" sz="2000" dirty="0"/>
              <a:t>：</a:t>
            </a:r>
            <a:r>
              <a:rPr lang="en-US" altLang="zh-CN" sz="2000" dirty="0"/>
              <a:t> </a:t>
            </a:r>
            <a:r>
              <a:rPr lang="zh-CN" altLang="en-US" sz="2000" dirty="0">
                <a:latin typeface="宋体" panose="02010600030101010101" pitchFamily="2" charset="-122"/>
                <a:ea typeface="宋体" panose="02010600030101010101" pitchFamily="2" charset="-122"/>
              </a:rPr>
              <a:t>使用自定义用户服务</a:t>
            </a: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r>
              <a:rPr lang="zh-CN" altLang="en-US" sz="2000" dirty="0">
                <a:latin typeface="宋体" panose="02010600030101010101" pitchFamily="2" charset="-122"/>
                <a:ea typeface="宋体" panose="02010600030101010101" pitchFamily="2" charset="-122"/>
              </a:rPr>
              <a:t>编写</a:t>
            </a:r>
            <a:r>
              <a:rPr lang="en-US" altLang="zh-CN" sz="2000" dirty="0" err="1">
                <a:latin typeface="宋体" panose="02010600030101010101" pitchFamily="2" charset="-122"/>
                <a:ea typeface="宋体" panose="02010600030101010101" pitchFamily="2" charset="-122"/>
              </a:rPr>
              <a:t>SysUser</a:t>
            </a:r>
            <a:r>
              <a:rPr lang="zh-CN" altLang="en-US" sz="2000" dirty="0">
                <a:latin typeface="宋体" panose="02010600030101010101" pitchFamily="2" charset="-122"/>
                <a:ea typeface="宋体" panose="02010600030101010101" pitchFamily="2" charset="-122"/>
              </a:rPr>
              <a:t>和</a:t>
            </a:r>
            <a:r>
              <a:rPr lang="en-US" altLang="zh-CN" sz="2000" dirty="0" err="1">
                <a:latin typeface="宋体" panose="02010600030101010101" pitchFamily="2" charset="-122"/>
                <a:ea typeface="宋体" panose="02010600030101010101" pitchFamily="2" charset="-122"/>
              </a:rPr>
              <a:t>SysRole</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entity</a:t>
            </a:r>
            <a:r>
              <a:rPr lang="zh-CN" altLang="en-US" sz="2000" dirty="0">
                <a:latin typeface="宋体" panose="02010600030101010101" pitchFamily="2" charset="-122"/>
                <a:ea typeface="宋体" panose="02010600030101010101" pitchFamily="2" charset="-122"/>
              </a:rPr>
              <a:t>类</a:t>
            </a:r>
            <a:r>
              <a:rPr lang="zh-CN" altLang="en-US" sz="2000" dirty="0">
                <a:sym typeface="+mn-ea"/>
              </a:rPr>
              <a:t>：</a:t>
            </a:r>
            <a:endParaRPr lang="en-US" altLang="zh-CN" sz="2000" dirty="0"/>
          </a:p>
          <a:p>
            <a:pPr marL="109855">
              <a:lnSpc>
                <a:spcPct val="150000"/>
              </a:lnSpc>
              <a:spcBef>
                <a:spcPts val="400"/>
              </a:spcBef>
              <a:buClr>
                <a:schemeClr val="accent1"/>
              </a:buClr>
              <a:buSzPct val="68000"/>
            </a:pP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endParaRPr lang="en-US" altLang="zh-CN" sz="2000" dirty="0"/>
          </a:p>
          <a:p>
            <a:pPr marL="109855">
              <a:lnSpc>
                <a:spcPct val="150000"/>
              </a:lnSpc>
              <a:spcBef>
                <a:spcPts val="400"/>
              </a:spcBef>
              <a:buClr>
                <a:schemeClr val="accent1"/>
              </a:buClr>
              <a:buSzPct val="68000"/>
            </a:pPr>
            <a:endParaRPr lang="en-US" altLang="zh-CN" sz="2000" dirty="0">
              <a:sym typeface="+mn-ea"/>
            </a:endParaRPr>
          </a:p>
        </p:txBody>
      </p:sp>
      <p:pic>
        <p:nvPicPr>
          <p:cNvPr id="5" name="图片 4">
            <a:extLst>
              <a:ext uri="{FF2B5EF4-FFF2-40B4-BE49-F238E27FC236}">
                <a16:creationId xmlns:a16="http://schemas.microsoft.com/office/drawing/2014/main" id="{EB834031-8853-6C42-9B86-BDDCEF543A38}"/>
              </a:ext>
            </a:extLst>
          </p:cNvPr>
          <p:cNvPicPr>
            <a:picLocks noChangeAspect="1"/>
          </p:cNvPicPr>
          <p:nvPr/>
        </p:nvPicPr>
        <p:blipFill>
          <a:blip r:embed="rId2"/>
          <a:stretch>
            <a:fillRect/>
          </a:stretch>
        </p:blipFill>
        <p:spPr>
          <a:xfrm>
            <a:off x="1532238" y="2922996"/>
            <a:ext cx="9321971" cy="3466646"/>
          </a:xfrm>
          <a:prstGeom prst="rect">
            <a:avLst/>
          </a:prstGeom>
        </p:spPr>
      </p:pic>
    </p:spTree>
    <p:extLst>
      <p:ext uri="{BB962C8B-B14F-4D97-AF65-F5344CB8AC3E}">
        <p14:creationId xmlns:p14="http://schemas.microsoft.com/office/powerpoint/2010/main" val="17999842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11.2 Spring Security</a:t>
            </a:r>
            <a:r>
              <a:rPr lang="zh-CN" altLang="en-US" b="0" kern="1800" dirty="0">
                <a:latin typeface="Times New Roman"/>
              </a:rPr>
              <a:t>实践</a:t>
            </a:r>
          </a:p>
        </p:txBody>
      </p:sp>
      <p:sp>
        <p:nvSpPr>
          <p:cNvPr id="3" name="文本框 2"/>
          <p:cNvSpPr txBox="1"/>
          <p:nvPr/>
        </p:nvSpPr>
        <p:spPr>
          <a:xfrm>
            <a:off x="250370" y="1223784"/>
            <a:ext cx="11551105" cy="3118803"/>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11.2.2</a:t>
            </a:r>
            <a:r>
              <a:rPr lang="zh-CN" altLang="en-US" sz="2000" dirty="0"/>
              <a:t>用户身份验证</a:t>
            </a:r>
            <a:endParaRPr lang="en-US" altLang="zh-CN" sz="2000" dirty="0"/>
          </a:p>
          <a:p>
            <a:pPr marL="109855">
              <a:lnSpc>
                <a:spcPct val="150000"/>
              </a:lnSpc>
              <a:spcBef>
                <a:spcPts val="400"/>
              </a:spcBef>
              <a:buClr>
                <a:schemeClr val="accent1"/>
              </a:buClr>
              <a:buSzPct val="68000"/>
            </a:pPr>
            <a:r>
              <a:rPr lang="zh-CN" altLang="en-US" sz="2000" dirty="0"/>
              <a:t>方法</a:t>
            </a:r>
            <a:r>
              <a:rPr lang="en-US" altLang="zh-CN" sz="2000" dirty="0"/>
              <a:t>3</a:t>
            </a:r>
            <a:r>
              <a:rPr lang="zh-CN" altLang="en-US" sz="2000" dirty="0"/>
              <a:t>：</a:t>
            </a:r>
            <a:r>
              <a:rPr lang="en-US" altLang="zh-CN" sz="2000" dirty="0"/>
              <a:t> </a:t>
            </a:r>
            <a:r>
              <a:rPr lang="zh-CN" altLang="en-US" sz="2000" dirty="0">
                <a:latin typeface="宋体" panose="02010600030101010101" pitchFamily="2" charset="-122"/>
                <a:ea typeface="宋体" panose="02010600030101010101" pitchFamily="2" charset="-122"/>
              </a:rPr>
              <a:t>使用自定义用户服务</a:t>
            </a: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r>
              <a:rPr lang="zh-CN" altLang="en-US" sz="2000" dirty="0">
                <a:latin typeface="宋体" panose="02010600030101010101" pitchFamily="2" charset="-122"/>
                <a:ea typeface="宋体" panose="02010600030101010101" pitchFamily="2" charset="-122"/>
              </a:rPr>
              <a:t>编写</a:t>
            </a:r>
            <a:r>
              <a:rPr lang="zh-CN" altLang="zh-CN" sz="2000" dirty="0">
                <a:solidFill>
                  <a:srgbClr val="000000"/>
                </a:solidFill>
                <a:latin typeface="宋体" panose="02010600030101010101" pitchFamily="2" charset="-122"/>
                <a:ea typeface="宋体" panose="02010600030101010101" pitchFamily="2" charset="-122"/>
              </a:rPr>
              <a:t>SysUserRepository </a:t>
            </a:r>
            <a:r>
              <a:rPr lang="zh-CN" altLang="en-US" sz="2000" dirty="0">
                <a:solidFill>
                  <a:srgbClr val="000000"/>
                </a:solidFill>
                <a:latin typeface="宋体" panose="02010600030101010101" pitchFamily="2" charset="-122"/>
                <a:ea typeface="宋体" panose="02010600030101010101" pitchFamily="2" charset="-122"/>
              </a:rPr>
              <a:t>接口</a:t>
            </a:r>
            <a:r>
              <a:rPr lang="zh-CN" altLang="en-US" sz="2000" dirty="0">
                <a:sym typeface="+mn-ea"/>
              </a:rPr>
              <a:t>：</a:t>
            </a:r>
            <a:endParaRPr lang="en-US" altLang="zh-CN" sz="2000" dirty="0"/>
          </a:p>
          <a:p>
            <a:pPr marL="109855">
              <a:lnSpc>
                <a:spcPct val="150000"/>
              </a:lnSpc>
              <a:spcBef>
                <a:spcPts val="400"/>
              </a:spcBef>
              <a:buClr>
                <a:schemeClr val="accent1"/>
              </a:buClr>
              <a:buSzPct val="68000"/>
            </a:pP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endParaRPr lang="en-US" altLang="zh-CN" sz="2000" dirty="0"/>
          </a:p>
          <a:p>
            <a:pPr marL="109855">
              <a:lnSpc>
                <a:spcPct val="150000"/>
              </a:lnSpc>
              <a:spcBef>
                <a:spcPts val="400"/>
              </a:spcBef>
              <a:buClr>
                <a:schemeClr val="accent1"/>
              </a:buClr>
              <a:buSzPct val="68000"/>
            </a:pPr>
            <a:endParaRPr lang="en-US" altLang="zh-CN" sz="2000" dirty="0">
              <a:sym typeface="+mn-ea"/>
            </a:endParaRPr>
          </a:p>
        </p:txBody>
      </p:sp>
      <p:sp>
        <p:nvSpPr>
          <p:cNvPr id="5"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F4E7A6D4-2B47-744A-AC10-FE093B47CAE4}"/>
              </a:ext>
            </a:extLst>
          </p:cNvPr>
          <p:cNvPicPr>
            <a:picLocks noChangeAspect="1"/>
          </p:cNvPicPr>
          <p:nvPr/>
        </p:nvPicPr>
        <p:blipFill>
          <a:blip r:embed="rId2"/>
          <a:stretch>
            <a:fillRect/>
          </a:stretch>
        </p:blipFill>
        <p:spPr>
          <a:xfrm>
            <a:off x="92365" y="3028750"/>
            <a:ext cx="12192000" cy="2215807"/>
          </a:xfrm>
          <a:prstGeom prst="rect">
            <a:avLst/>
          </a:prstGeom>
        </p:spPr>
      </p:pic>
    </p:spTree>
    <p:extLst>
      <p:ext uri="{BB962C8B-B14F-4D97-AF65-F5344CB8AC3E}">
        <p14:creationId xmlns:p14="http://schemas.microsoft.com/office/powerpoint/2010/main" val="17226666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11.2 Spring Security</a:t>
            </a:r>
            <a:r>
              <a:rPr lang="zh-CN" altLang="en-US" b="0" kern="1800" dirty="0">
                <a:latin typeface="Times New Roman"/>
              </a:rPr>
              <a:t>实践</a:t>
            </a:r>
          </a:p>
        </p:txBody>
      </p:sp>
      <p:sp>
        <p:nvSpPr>
          <p:cNvPr id="3" name="文本框 2"/>
          <p:cNvSpPr txBox="1"/>
          <p:nvPr/>
        </p:nvSpPr>
        <p:spPr>
          <a:xfrm>
            <a:off x="250370" y="1223784"/>
            <a:ext cx="11551105" cy="3118803"/>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11.2.2</a:t>
            </a:r>
            <a:r>
              <a:rPr lang="zh-CN" altLang="en-US" sz="2000" dirty="0"/>
              <a:t>用户身份验证</a:t>
            </a:r>
            <a:endParaRPr lang="en-US" altLang="zh-CN" sz="2000" dirty="0"/>
          </a:p>
          <a:p>
            <a:pPr marL="109855">
              <a:lnSpc>
                <a:spcPct val="150000"/>
              </a:lnSpc>
              <a:spcBef>
                <a:spcPts val="400"/>
              </a:spcBef>
              <a:buClr>
                <a:schemeClr val="accent1"/>
              </a:buClr>
              <a:buSzPct val="68000"/>
            </a:pPr>
            <a:r>
              <a:rPr lang="zh-CN" altLang="en-US" sz="2000" dirty="0"/>
              <a:t>方法</a:t>
            </a:r>
            <a:r>
              <a:rPr lang="en-US" altLang="zh-CN" sz="2000" dirty="0"/>
              <a:t>3</a:t>
            </a:r>
            <a:r>
              <a:rPr lang="zh-CN" altLang="en-US" sz="2000" dirty="0"/>
              <a:t>：</a:t>
            </a:r>
            <a:r>
              <a:rPr lang="en-US" altLang="zh-CN" sz="2000" dirty="0"/>
              <a:t> </a:t>
            </a:r>
            <a:r>
              <a:rPr lang="zh-CN" altLang="en-US" sz="2000" dirty="0">
                <a:latin typeface="宋体" panose="02010600030101010101" pitchFamily="2" charset="-122"/>
                <a:ea typeface="宋体" panose="02010600030101010101" pitchFamily="2" charset="-122"/>
              </a:rPr>
              <a:t>使用自定义用户服务</a:t>
            </a: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r>
              <a:rPr lang="zh-CN" altLang="en-US" sz="2000" dirty="0">
                <a:latin typeface="宋体" panose="02010600030101010101" pitchFamily="2" charset="-122"/>
                <a:ea typeface="宋体" panose="02010600030101010101" pitchFamily="2" charset="-122"/>
              </a:rPr>
              <a:t>编写</a:t>
            </a:r>
            <a:r>
              <a:rPr lang="zh-CN" altLang="en-US" sz="2000" dirty="0">
                <a:solidFill>
                  <a:srgbClr val="000000"/>
                </a:solidFill>
                <a:latin typeface="宋体" panose="02010600030101010101" pitchFamily="2" charset="-122"/>
                <a:ea typeface="宋体" panose="02010600030101010101" pitchFamily="2" charset="-122"/>
              </a:rPr>
              <a:t>配置类</a:t>
            </a:r>
            <a:r>
              <a:rPr lang="zh-CN" altLang="en-US" sz="2000" dirty="0">
                <a:sym typeface="+mn-ea"/>
              </a:rPr>
              <a:t>：</a:t>
            </a:r>
            <a:endParaRPr lang="en-US" altLang="zh-CN" sz="2000" dirty="0"/>
          </a:p>
          <a:p>
            <a:pPr marL="109855">
              <a:lnSpc>
                <a:spcPct val="150000"/>
              </a:lnSpc>
              <a:spcBef>
                <a:spcPts val="400"/>
              </a:spcBef>
              <a:buClr>
                <a:schemeClr val="accent1"/>
              </a:buClr>
              <a:buSzPct val="68000"/>
            </a:pP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endParaRPr lang="en-US" altLang="zh-CN" sz="2000" dirty="0"/>
          </a:p>
          <a:p>
            <a:pPr marL="109855">
              <a:lnSpc>
                <a:spcPct val="150000"/>
              </a:lnSpc>
              <a:spcBef>
                <a:spcPts val="400"/>
              </a:spcBef>
              <a:buClr>
                <a:schemeClr val="accent1"/>
              </a:buClr>
              <a:buSzPct val="68000"/>
            </a:pPr>
            <a:endParaRPr lang="en-US" altLang="zh-CN" sz="2000" dirty="0">
              <a:sym typeface="+mn-ea"/>
            </a:endParaRPr>
          </a:p>
        </p:txBody>
      </p:sp>
      <p:sp>
        <p:nvSpPr>
          <p:cNvPr id="5"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FE7ED60E-74C3-3346-8F97-919D5081FAA9}"/>
              </a:ext>
            </a:extLst>
          </p:cNvPr>
          <p:cNvPicPr>
            <a:picLocks noChangeAspect="1"/>
          </p:cNvPicPr>
          <p:nvPr/>
        </p:nvPicPr>
        <p:blipFill>
          <a:blip r:embed="rId2"/>
          <a:stretch>
            <a:fillRect/>
          </a:stretch>
        </p:blipFill>
        <p:spPr>
          <a:xfrm>
            <a:off x="1557000" y="2897659"/>
            <a:ext cx="9411509" cy="3638527"/>
          </a:xfrm>
          <a:prstGeom prst="rect">
            <a:avLst/>
          </a:prstGeom>
        </p:spPr>
      </p:pic>
    </p:spTree>
    <p:extLst>
      <p:ext uri="{BB962C8B-B14F-4D97-AF65-F5344CB8AC3E}">
        <p14:creationId xmlns:p14="http://schemas.microsoft.com/office/powerpoint/2010/main" val="40686735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11.2 Spring Security</a:t>
            </a:r>
            <a:r>
              <a:rPr lang="zh-CN" altLang="en-US" b="0" kern="1800" dirty="0">
                <a:latin typeface="Times New Roman"/>
              </a:rPr>
              <a:t>实践</a:t>
            </a:r>
          </a:p>
        </p:txBody>
      </p:sp>
      <p:sp>
        <p:nvSpPr>
          <p:cNvPr id="3" name="文本框 2"/>
          <p:cNvSpPr txBox="1"/>
          <p:nvPr/>
        </p:nvSpPr>
        <p:spPr>
          <a:xfrm>
            <a:off x="250370" y="1223784"/>
            <a:ext cx="11551105" cy="3118803"/>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11.2.2</a:t>
            </a:r>
            <a:r>
              <a:rPr lang="zh-CN" altLang="en-US" sz="2000" dirty="0"/>
              <a:t>用户身份验证</a:t>
            </a:r>
            <a:endParaRPr lang="en-US" altLang="zh-CN" sz="2000" dirty="0"/>
          </a:p>
          <a:p>
            <a:pPr marL="109855">
              <a:lnSpc>
                <a:spcPct val="150000"/>
              </a:lnSpc>
              <a:spcBef>
                <a:spcPts val="400"/>
              </a:spcBef>
              <a:buClr>
                <a:schemeClr val="accent1"/>
              </a:buClr>
              <a:buSzPct val="68000"/>
            </a:pPr>
            <a:r>
              <a:rPr lang="zh-CN" altLang="en-US" sz="2000" dirty="0"/>
              <a:t>方法</a:t>
            </a:r>
            <a:r>
              <a:rPr lang="en-US" altLang="zh-CN" sz="2000" dirty="0"/>
              <a:t>3</a:t>
            </a:r>
            <a:r>
              <a:rPr lang="zh-CN" altLang="en-US" sz="2000" dirty="0"/>
              <a:t>：</a:t>
            </a:r>
            <a:r>
              <a:rPr lang="en-US" altLang="zh-CN" sz="2000" dirty="0"/>
              <a:t> </a:t>
            </a:r>
            <a:r>
              <a:rPr lang="zh-CN" altLang="en-US" sz="2000" dirty="0">
                <a:latin typeface="宋体" panose="02010600030101010101" pitchFamily="2" charset="-122"/>
                <a:ea typeface="宋体" panose="02010600030101010101" pitchFamily="2" charset="-122"/>
              </a:rPr>
              <a:t>使用自定义用户服务</a:t>
            </a: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r>
              <a:rPr lang="zh-CN" altLang="en-US" sz="2000" dirty="0">
                <a:latin typeface="宋体" panose="02010600030101010101" pitchFamily="2" charset="-122"/>
                <a:ea typeface="宋体" panose="02010600030101010101" pitchFamily="2" charset="-122"/>
              </a:rPr>
              <a:t>编写</a:t>
            </a:r>
            <a:r>
              <a:rPr lang="zh-CN" altLang="en-US" sz="2000" dirty="0">
                <a:solidFill>
                  <a:srgbClr val="000000"/>
                </a:solidFill>
                <a:latin typeface="宋体" panose="02010600030101010101" pitchFamily="2" charset="-122"/>
                <a:ea typeface="宋体" panose="02010600030101010101" pitchFamily="2" charset="-122"/>
              </a:rPr>
              <a:t>配置类</a:t>
            </a:r>
            <a:r>
              <a:rPr lang="zh-CN" altLang="en-US" sz="2000" dirty="0">
                <a:sym typeface="+mn-ea"/>
              </a:rPr>
              <a:t>：</a:t>
            </a:r>
            <a:endParaRPr lang="en-US" altLang="zh-CN" sz="2000" dirty="0"/>
          </a:p>
          <a:p>
            <a:pPr marL="109855">
              <a:lnSpc>
                <a:spcPct val="150000"/>
              </a:lnSpc>
              <a:spcBef>
                <a:spcPts val="400"/>
              </a:spcBef>
              <a:buClr>
                <a:schemeClr val="accent1"/>
              </a:buClr>
              <a:buSzPct val="68000"/>
            </a:pP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endParaRPr lang="en-US" altLang="zh-CN" sz="2000" dirty="0"/>
          </a:p>
          <a:p>
            <a:pPr marL="109855">
              <a:lnSpc>
                <a:spcPct val="150000"/>
              </a:lnSpc>
              <a:spcBef>
                <a:spcPts val="400"/>
              </a:spcBef>
              <a:buClr>
                <a:schemeClr val="accent1"/>
              </a:buClr>
              <a:buSzPct val="68000"/>
            </a:pPr>
            <a:endParaRPr lang="en-US" altLang="zh-CN" sz="2000" dirty="0">
              <a:sym typeface="+mn-ea"/>
            </a:endParaRPr>
          </a:p>
        </p:txBody>
      </p:sp>
      <p:sp>
        <p:nvSpPr>
          <p:cNvPr id="5"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A522C713-3AE3-AC43-8A10-F19BB05A82F1}"/>
              </a:ext>
            </a:extLst>
          </p:cNvPr>
          <p:cNvPicPr>
            <a:picLocks noChangeAspect="1"/>
          </p:cNvPicPr>
          <p:nvPr/>
        </p:nvPicPr>
        <p:blipFill>
          <a:blip r:embed="rId2"/>
          <a:stretch>
            <a:fillRect/>
          </a:stretch>
        </p:blipFill>
        <p:spPr>
          <a:xfrm>
            <a:off x="593125" y="134396"/>
            <a:ext cx="10340159" cy="6589208"/>
          </a:xfrm>
          <a:prstGeom prst="rect">
            <a:avLst/>
          </a:prstGeom>
        </p:spPr>
      </p:pic>
    </p:spTree>
    <p:extLst>
      <p:ext uri="{BB962C8B-B14F-4D97-AF65-F5344CB8AC3E}">
        <p14:creationId xmlns:p14="http://schemas.microsoft.com/office/powerpoint/2010/main" val="5354258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11.2 Spring Security</a:t>
            </a:r>
            <a:r>
              <a:rPr lang="zh-CN" altLang="en-US" b="0" kern="1800" dirty="0">
                <a:latin typeface="Times New Roman"/>
              </a:rPr>
              <a:t>实践</a:t>
            </a:r>
          </a:p>
        </p:txBody>
      </p:sp>
      <p:sp>
        <p:nvSpPr>
          <p:cNvPr id="3" name="文本框 2"/>
          <p:cNvSpPr txBox="1"/>
          <p:nvPr/>
        </p:nvSpPr>
        <p:spPr>
          <a:xfrm>
            <a:off x="250370" y="1223784"/>
            <a:ext cx="11551105" cy="3118803"/>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11.2.2</a:t>
            </a:r>
            <a:r>
              <a:rPr lang="zh-CN" altLang="en-US" sz="2000" dirty="0"/>
              <a:t>用户身份验证</a:t>
            </a:r>
            <a:endParaRPr lang="en-US" altLang="zh-CN" sz="2000" dirty="0"/>
          </a:p>
          <a:p>
            <a:pPr marL="109855">
              <a:lnSpc>
                <a:spcPct val="150000"/>
              </a:lnSpc>
              <a:spcBef>
                <a:spcPts val="400"/>
              </a:spcBef>
              <a:buClr>
                <a:schemeClr val="accent1"/>
              </a:buClr>
              <a:buSzPct val="68000"/>
            </a:pPr>
            <a:r>
              <a:rPr lang="zh-CN" altLang="en-US" sz="2000" dirty="0"/>
              <a:t>方法</a:t>
            </a:r>
            <a:r>
              <a:rPr lang="en-US" altLang="zh-CN" sz="2000" dirty="0"/>
              <a:t>3</a:t>
            </a:r>
            <a:r>
              <a:rPr lang="zh-CN" altLang="en-US" sz="2000" dirty="0"/>
              <a:t>：</a:t>
            </a:r>
            <a:r>
              <a:rPr lang="en-US" altLang="zh-CN" sz="2000" dirty="0"/>
              <a:t> </a:t>
            </a:r>
            <a:r>
              <a:rPr lang="zh-CN" altLang="en-US" sz="2000" dirty="0">
                <a:latin typeface="宋体" panose="02010600030101010101" pitchFamily="2" charset="-122"/>
                <a:ea typeface="宋体" panose="02010600030101010101" pitchFamily="2" charset="-122"/>
              </a:rPr>
              <a:t>使用自定义用户服务</a:t>
            </a: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r>
              <a:rPr lang="zh-CN" altLang="en-US" sz="2000" dirty="0">
                <a:latin typeface="宋体" panose="02010600030101010101" pitchFamily="2" charset="-122"/>
                <a:ea typeface="宋体" panose="02010600030101010101" pitchFamily="2" charset="-122"/>
              </a:rPr>
              <a:t>编写</a:t>
            </a:r>
            <a:r>
              <a:rPr lang="zh-CN" altLang="en-US" sz="2000" dirty="0">
                <a:solidFill>
                  <a:srgbClr val="000000"/>
                </a:solidFill>
                <a:latin typeface="宋体" panose="02010600030101010101" pitchFamily="2" charset="-122"/>
                <a:ea typeface="宋体" panose="02010600030101010101" pitchFamily="2" charset="-122"/>
              </a:rPr>
              <a:t>配置类</a:t>
            </a:r>
            <a:r>
              <a:rPr lang="zh-CN" altLang="en-US" sz="2000" dirty="0">
                <a:sym typeface="+mn-ea"/>
              </a:rPr>
              <a:t>：</a:t>
            </a:r>
            <a:endParaRPr lang="en-US" altLang="zh-CN" sz="2000" dirty="0"/>
          </a:p>
          <a:p>
            <a:pPr marL="109855">
              <a:lnSpc>
                <a:spcPct val="150000"/>
              </a:lnSpc>
              <a:spcBef>
                <a:spcPts val="400"/>
              </a:spcBef>
              <a:buClr>
                <a:schemeClr val="accent1"/>
              </a:buClr>
              <a:buSzPct val="68000"/>
            </a:pP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endParaRPr lang="en-US" altLang="zh-CN" sz="2000" dirty="0"/>
          </a:p>
          <a:p>
            <a:pPr marL="109855">
              <a:lnSpc>
                <a:spcPct val="150000"/>
              </a:lnSpc>
              <a:spcBef>
                <a:spcPts val="400"/>
              </a:spcBef>
              <a:buClr>
                <a:schemeClr val="accent1"/>
              </a:buClr>
              <a:buSzPct val="68000"/>
            </a:pPr>
            <a:endParaRPr lang="en-US" altLang="zh-CN" sz="2000" dirty="0">
              <a:sym typeface="+mn-ea"/>
            </a:endParaRPr>
          </a:p>
        </p:txBody>
      </p:sp>
      <p:sp>
        <p:nvSpPr>
          <p:cNvPr id="5"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1EC5322C-5B25-F84A-B9D5-39453F23A08A}"/>
              </a:ext>
            </a:extLst>
          </p:cNvPr>
          <p:cNvPicPr>
            <a:picLocks noChangeAspect="1"/>
          </p:cNvPicPr>
          <p:nvPr/>
        </p:nvPicPr>
        <p:blipFill>
          <a:blip r:embed="rId2"/>
          <a:stretch>
            <a:fillRect/>
          </a:stretch>
        </p:blipFill>
        <p:spPr>
          <a:xfrm>
            <a:off x="733940" y="1839646"/>
            <a:ext cx="11067535" cy="3593206"/>
          </a:xfrm>
          <a:prstGeom prst="rect">
            <a:avLst/>
          </a:prstGeom>
        </p:spPr>
      </p:pic>
      <p:sp>
        <p:nvSpPr>
          <p:cNvPr id="8" name="文本框 7">
            <a:extLst>
              <a:ext uri="{FF2B5EF4-FFF2-40B4-BE49-F238E27FC236}">
                <a16:creationId xmlns:a16="http://schemas.microsoft.com/office/drawing/2014/main" id="{222DF47A-E81F-F246-8631-E850BCD36BD7}"/>
              </a:ext>
            </a:extLst>
          </p:cNvPr>
          <p:cNvSpPr txBox="1"/>
          <p:nvPr/>
        </p:nvSpPr>
        <p:spPr>
          <a:xfrm>
            <a:off x="2681416" y="5634216"/>
            <a:ext cx="5062604" cy="923330"/>
          </a:xfrm>
          <a:prstGeom prst="rect">
            <a:avLst/>
          </a:prstGeom>
          <a:noFill/>
        </p:spPr>
        <p:txBody>
          <a:bodyPr wrap="none" rtlCol="0">
            <a:spAutoFit/>
          </a:bodyPr>
          <a:lstStyle/>
          <a:p>
            <a:r>
              <a:rPr kumimoji="1" lang="zh-CN" altLang="en-US" dirty="0"/>
              <a:t>针对</a:t>
            </a:r>
            <a:r>
              <a:rPr kumimoji="1" lang="en-US" altLang="zh-CN" dirty="0"/>
              <a:t>/h2-console/</a:t>
            </a:r>
            <a:r>
              <a:rPr kumimoji="1" lang="zh-CN" altLang="en-US" dirty="0"/>
              <a:t>**，以及注册</a:t>
            </a:r>
            <a:r>
              <a:rPr kumimoji="1" lang="en-US" altLang="zh-CN" dirty="0" err="1"/>
              <a:t>url</a:t>
            </a:r>
            <a:r>
              <a:rPr kumimoji="1" lang="zh-CN" altLang="en-US" dirty="0"/>
              <a:t>可不登录访问</a:t>
            </a:r>
            <a:endParaRPr kumimoji="1" lang="en-US" altLang="zh-CN" dirty="0"/>
          </a:p>
          <a:p>
            <a:endParaRPr kumimoji="1" lang="en-US" altLang="zh-CN" dirty="0"/>
          </a:p>
          <a:p>
            <a:r>
              <a:rPr kumimoji="1" lang="zh-CN" altLang="en-US" dirty="0"/>
              <a:t>针对</a:t>
            </a:r>
            <a:r>
              <a:rPr kumimoji="1" lang="en-US" altLang="zh-CN" dirty="0"/>
              <a:t>/admin/</a:t>
            </a:r>
            <a:r>
              <a:rPr kumimoji="1" lang="zh-CN" altLang="en-US" dirty="0"/>
              <a:t>**，必须具备</a:t>
            </a:r>
            <a:r>
              <a:rPr kumimoji="1" lang="en-US" altLang="zh-CN" dirty="0"/>
              <a:t>ADMIN</a:t>
            </a:r>
            <a:r>
              <a:rPr kumimoji="1" lang="zh-CN" altLang="en-US" dirty="0"/>
              <a:t>角色才能访问</a:t>
            </a:r>
          </a:p>
        </p:txBody>
      </p:sp>
    </p:spTree>
    <p:extLst>
      <p:ext uri="{BB962C8B-B14F-4D97-AF65-F5344CB8AC3E}">
        <p14:creationId xmlns:p14="http://schemas.microsoft.com/office/powerpoint/2010/main" val="9551002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11.2 Spring Security</a:t>
            </a:r>
            <a:r>
              <a:rPr lang="zh-CN" altLang="en-US" b="0" kern="1800" dirty="0">
                <a:latin typeface="Times New Roman"/>
              </a:rPr>
              <a:t>实践</a:t>
            </a:r>
          </a:p>
        </p:txBody>
      </p:sp>
      <p:sp>
        <p:nvSpPr>
          <p:cNvPr id="3" name="文本框 2"/>
          <p:cNvSpPr txBox="1"/>
          <p:nvPr/>
        </p:nvSpPr>
        <p:spPr>
          <a:xfrm>
            <a:off x="250370" y="1223784"/>
            <a:ext cx="11551105" cy="3118803"/>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11.2.2</a:t>
            </a:r>
            <a:r>
              <a:rPr lang="zh-CN" altLang="en-US" sz="2000" dirty="0"/>
              <a:t>用户身份验证</a:t>
            </a:r>
            <a:endParaRPr lang="en-US" altLang="zh-CN" sz="2000" dirty="0"/>
          </a:p>
          <a:p>
            <a:pPr marL="109855">
              <a:lnSpc>
                <a:spcPct val="150000"/>
              </a:lnSpc>
              <a:spcBef>
                <a:spcPts val="400"/>
              </a:spcBef>
              <a:buClr>
                <a:schemeClr val="accent1"/>
              </a:buClr>
              <a:buSzPct val="68000"/>
            </a:pPr>
            <a:r>
              <a:rPr lang="zh-CN" altLang="en-US" sz="2000" dirty="0"/>
              <a:t>方法</a:t>
            </a:r>
            <a:r>
              <a:rPr lang="en-US" altLang="zh-CN" sz="2000" dirty="0"/>
              <a:t>3</a:t>
            </a:r>
            <a:r>
              <a:rPr lang="zh-CN" altLang="en-US" sz="2000" dirty="0"/>
              <a:t>：</a:t>
            </a:r>
            <a:r>
              <a:rPr lang="en-US" altLang="zh-CN" sz="2000" dirty="0"/>
              <a:t> </a:t>
            </a:r>
            <a:r>
              <a:rPr lang="zh-CN" altLang="en-US" sz="2000" dirty="0">
                <a:latin typeface="宋体" panose="02010600030101010101" pitchFamily="2" charset="-122"/>
                <a:ea typeface="宋体" panose="02010600030101010101" pitchFamily="2" charset="-122"/>
              </a:rPr>
              <a:t>使用自定义用户服务</a:t>
            </a: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r>
              <a:rPr lang="zh-CN" altLang="en-US" sz="2000" dirty="0">
                <a:latin typeface="宋体" panose="02010600030101010101" pitchFamily="2" charset="-122"/>
                <a:ea typeface="宋体" panose="02010600030101010101" pitchFamily="2" charset="-122"/>
              </a:rPr>
              <a:t>编写</a:t>
            </a:r>
            <a:r>
              <a:rPr lang="zh-CN" altLang="en-US" sz="2000" dirty="0">
                <a:solidFill>
                  <a:srgbClr val="000000"/>
                </a:solidFill>
                <a:latin typeface="宋体" panose="02010600030101010101" pitchFamily="2" charset="-122"/>
                <a:ea typeface="宋体" panose="02010600030101010101" pitchFamily="2" charset="-122"/>
              </a:rPr>
              <a:t>配置类</a:t>
            </a:r>
            <a:r>
              <a:rPr lang="zh-CN" altLang="en-US" sz="2000" dirty="0">
                <a:sym typeface="+mn-ea"/>
              </a:rPr>
              <a:t>：</a:t>
            </a:r>
            <a:endParaRPr lang="en-US" altLang="zh-CN" sz="2000" dirty="0"/>
          </a:p>
          <a:p>
            <a:pPr marL="109855">
              <a:lnSpc>
                <a:spcPct val="150000"/>
              </a:lnSpc>
              <a:spcBef>
                <a:spcPts val="400"/>
              </a:spcBef>
              <a:buClr>
                <a:schemeClr val="accent1"/>
              </a:buClr>
              <a:buSzPct val="68000"/>
            </a:pP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endParaRPr lang="en-US" altLang="zh-CN" sz="2000" dirty="0"/>
          </a:p>
          <a:p>
            <a:pPr marL="109855">
              <a:lnSpc>
                <a:spcPct val="150000"/>
              </a:lnSpc>
              <a:spcBef>
                <a:spcPts val="400"/>
              </a:spcBef>
              <a:buClr>
                <a:schemeClr val="accent1"/>
              </a:buClr>
              <a:buSzPct val="68000"/>
            </a:pPr>
            <a:endParaRPr lang="en-US" altLang="zh-CN" sz="2000" dirty="0">
              <a:sym typeface="+mn-ea"/>
            </a:endParaRPr>
          </a:p>
        </p:txBody>
      </p:sp>
      <p:sp>
        <p:nvSpPr>
          <p:cNvPr id="5"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4D0D9387-C4DE-B94E-A4F2-4A15C494BB71}"/>
              </a:ext>
            </a:extLst>
          </p:cNvPr>
          <p:cNvPicPr>
            <a:picLocks noChangeAspect="1"/>
          </p:cNvPicPr>
          <p:nvPr/>
        </p:nvPicPr>
        <p:blipFill>
          <a:blip r:embed="rId2"/>
          <a:stretch>
            <a:fillRect/>
          </a:stretch>
        </p:blipFill>
        <p:spPr>
          <a:xfrm>
            <a:off x="2286000" y="321814"/>
            <a:ext cx="8057130" cy="6411800"/>
          </a:xfrm>
          <a:prstGeom prst="rect">
            <a:avLst/>
          </a:prstGeom>
        </p:spPr>
      </p:pic>
      <p:sp>
        <p:nvSpPr>
          <p:cNvPr id="9" name="文本框 8">
            <a:extLst>
              <a:ext uri="{FF2B5EF4-FFF2-40B4-BE49-F238E27FC236}">
                <a16:creationId xmlns:a16="http://schemas.microsoft.com/office/drawing/2014/main" id="{C65519A4-D444-904B-AF35-BEC56E646619}"/>
              </a:ext>
            </a:extLst>
          </p:cNvPr>
          <p:cNvSpPr txBox="1"/>
          <p:nvPr/>
        </p:nvSpPr>
        <p:spPr>
          <a:xfrm>
            <a:off x="963827" y="4342587"/>
            <a:ext cx="1107996" cy="369332"/>
          </a:xfrm>
          <a:prstGeom prst="rect">
            <a:avLst/>
          </a:prstGeom>
          <a:noFill/>
        </p:spPr>
        <p:txBody>
          <a:bodyPr wrap="none" rtlCol="0">
            <a:spAutoFit/>
          </a:bodyPr>
          <a:lstStyle/>
          <a:p>
            <a:r>
              <a:rPr kumimoji="1" lang="zh-CN" altLang="en-US" dirty="0"/>
              <a:t>用户注册</a:t>
            </a:r>
          </a:p>
        </p:txBody>
      </p:sp>
    </p:spTree>
    <p:extLst>
      <p:ext uri="{BB962C8B-B14F-4D97-AF65-F5344CB8AC3E}">
        <p14:creationId xmlns:p14="http://schemas.microsoft.com/office/powerpoint/2010/main" val="14153284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11.2 Spring Security</a:t>
            </a:r>
            <a:r>
              <a:rPr lang="zh-CN" altLang="en-US" b="0" kern="1800" dirty="0">
                <a:latin typeface="Times New Roman"/>
              </a:rPr>
              <a:t>实践</a:t>
            </a:r>
          </a:p>
        </p:txBody>
      </p:sp>
      <p:sp>
        <p:nvSpPr>
          <p:cNvPr id="3" name="文本框 2"/>
          <p:cNvSpPr txBox="1"/>
          <p:nvPr/>
        </p:nvSpPr>
        <p:spPr>
          <a:xfrm>
            <a:off x="250370" y="1223784"/>
            <a:ext cx="11551105" cy="3118803"/>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11.2.2</a:t>
            </a:r>
            <a:r>
              <a:rPr lang="zh-CN" altLang="en-US" sz="2000" dirty="0"/>
              <a:t>用户身份验证</a:t>
            </a:r>
            <a:endParaRPr lang="en-US" altLang="zh-CN" sz="2000" dirty="0"/>
          </a:p>
          <a:p>
            <a:pPr marL="109855">
              <a:lnSpc>
                <a:spcPct val="150000"/>
              </a:lnSpc>
              <a:spcBef>
                <a:spcPts val="400"/>
              </a:spcBef>
              <a:buClr>
                <a:schemeClr val="accent1"/>
              </a:buClr>
              <a:buSzPct val="68000"/>
            </a:pPr>
            <a:r>
              <a:rPr lang="zh-CN" altLang="en-US" sz="2000" dirty="0"/>
              <a:t>方法</a:t>
            </a:r>
            <a:r>
              <a:rPr lang="en-US" altLang="zh-CN" sz="2000" dirty="0"/>
              <a:t>3</a:t>
            </a:r>
            <a:r>
              <a:rPr lang="zh-CN" altLang="en-US" sz="2000" dirty="0"/>
              <a:t>：</a:t>
            </a:r>
            <a:r>
              <a:rPr lang="en-US" altLang="zh-CN" sz="2000" dirty="0"/>
              <a:t> </a:t>
            </a:r>
            <a:r>
              <a:rPr lang="zh-CN" altLang="en-US" sz="2000" dirty="0">
                <a:latin typeface="宋体" panose="02010600030101010101" pitchFamily="2" charset="-122"/>
                <a:ea typeface="宋体" panose="02010600030101010101" pitchFamily="2" charset="-122"/>
              </a:rPr>
              <a:t>使用自定义用户服务</a:t>
            </a: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r>
              <a:rPr lang="zh-CN" altLang="en-US" sz="2000" dirty="0">
                <a:latin typeface="宋体" panose="02010600030101010101" pitchFamily="2" charset="-122"/>
                <a:ea typeface="宋体" panose="02010600030101010101" pitchFamily="2" charset="-122"/>
              </a:rPr>
              <a:t>运行项目查看数据库表</a:t>
            </a:r>
            <a:r>
              <a:rPr lang="zh-CN" altLang="en-US" sz="2000" dirty="0">
                <a:sym typeface="+mn-ea"/>
              </a:rPr>
              <a:t>：</a:t>
            </a:r>
            <a:endParaRPr lang="en-US" altLang="zh-CN" sz="2000" dirty="0"/>
          </a:p>
          <a:p>
            <a:pPr marL="109855">
              <a:lnSpc>
                <a:spcPct val="150000"/>
              </a:lnSpc>
              <a:spcBef>
                <a:spcPts val="400"/>
              </a:spcBef>
              <a:buClr>
                <a:schemeClr val="accent1"/>
              </a:buClr>
              <a:buSzPct val="68000"/>
            </a:pPr>
            <a:endParaRPr lang="en-US" altLang="zh-CN" sz="2000" dirty="0">
              <a:latin typeface="宋体" panose="02010600030101010101" pitchFamily="2" charset="-122"/>
              <a:ea typeface="宋体" panose="02010600030101010101" pitchFamily="2" charset="-122"/>
            </a:endParaRPr>
          </a:p>
          <a:p>
            <a:pPr marL="109855">
              <a:lnSpc>
                <a:spcPct val="150000"/>
              </a:lnSpc>
              <a:spcBef>
                <a:spcPts val="400"/>
              </a:spcBef>
              <a:buClr>
                <a:schemeClr val="accent1"/>
              </a:buClr>
              <a:buSzPct val="68000"/>
            </a:pPr>
            <a:endParaRPr lang="en-US" altLang="zh-CN" sz="2000" dirty="0"/>
          </a:p>
          <a:p>
            <a:pPr marL="109855">
              <a:lnSpc>
                <a:spcPct val="150000"/>
              </a:lnSpc>
              <a:spcBef>
                <a:spcPts val="400"/>
              </a:spcBef>
              <a:buClr>
                <a:schemeClr val="accent1"/>
              </a:buClr>
              <a:buSzPct val="68000"/>
            </a:pPr>
            <a:endParaRPr lang="en-US" altLang="zh-CN" sz="2000" dirty="0">
              <a:sym typeface="+mn-ea"/>
            </a:endParaRPr>
          </a:p>
        </p:txBody>
      </p:sp>
      <p:sp>
        <p:nvSpPr>
          <p:cNvPr id="5"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6" name="图片 5"/>
          <p:cNvPicPr>
            <a:picLocks noChangeAspect="1"/>
          </p:cNvPicPr>
          <p:nvPr/>
        </p:nvPicPr>
        <p:blipFill>
          <a:blip r:embed="rId2"/>
          <a:stretch>
            <a:fillRect/>
          </a:stretch>
        </p:blipFill>
        <p:spPr>
          <a:xfrm>
            <a:off x="1133758" y="2975689"/>
            <a:ext cx="3448684" cy="1990704"/>
          </a:xfrm>
          <a:prstGeom prst="rect">
            <a:avLst/>
          </a:prstGeom>
        </p:spPr>
      </p:pic>
      <p:pic>
        <p:nvPicPr>
          <p:cNvPr id="10" name="图片 9"/>
          <p:cNvPicPr>
            <a:picLocks noChangeAspect="1"/>
          </p:cNvPicPr>
          <p:nvPr/>
        </p:nvPicPr>
        <p:blipFill>
          <a:blip r:embed="rId3"/>
          <a:stretch>
            <a:fillRect/>
          </a:stretch>
        </p:blipFill>
        <p:spPr>
          <a:xfrm>
            <a:off x="5048736" y="3347232"/>
            <a:ext cx="5904762" cy="1247619"/>
          </a:xfrm>
          <a:prstGeom prst="rect">
            <a:avLst/>
          </a:prstGeom>
        </p:spPr>
      </p:pic>
    </p:spTree>
    <p:extLst>
      <p:ext uri="{BB962C8B-B14F-4D97-AF65-F5344CB8AC3E}">
        <p14:creationId xmlns:p14="http://schemas.microsoft.com/office/powerpoint/2010/main" val="2661204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1672" y="2415654"/>
            <a:ext cx="6267450" cy="38862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b="0" kern="1800" dirty="0">
                <a:latin typeface="Times New Roman"/>
              </a:rPr>
              <a:t>11.1 Spring Security</a:t>
            </a:r>
            <a:r>
              <a:rPr lang="zh-CN" altLang="en-US" b="0" kern="1800" dirty="0">
                <a:latin typeface="Times New Roman"/>
              </a:rPr>
              <a:t>概述</a:t>
            </a:r>
          </a:p>
        </p:txBody>
      </p:sp>
      <p:sp>
        <p:nvSpPr>
          <p:cNvPr id="3" name="文本框 2"/>
          <p:cNvSpPr txBox="1"/>
          <p:nvPr/>
        </p:nvSpPr>
        <p:spPr>
          <a:xfrm>
            <a:off x="250370" y="1223784"/>
            <a:ext cx="11551105" cy="3529171"/>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11.1.1  Web</a:t>
            </a:r>
            <a:r>
              <a:rPr lang="zh-CN" altLang="en-US" sz="2000" dirty="0"/>
              <a:t>认证授权概述</a:t>
            </a:r>
            <a:endParaRPr lang="en-US" altLang="zh-CN" sz="2000" dirty="0"/>
          </a:p>
          <a:p>
            <a:pPr marL="109855">
              <a:lnSpc>
                <a:spcPct val="150000"/>
              </a:lnSpc>
              <a:spcBef>
                <a:spcPts val="400"/>
              </a:spcBef>
              <a:buClr>
                <a:schemeClr val="accent1"/>
              </a:buClr>
              <a:buSzPct val="68000"/>
            </a:pPr>
            <a:r>
              <a:rPr lang="en-US" altLang="zh-CN" sz="2000" dirty="0">
                <a:sym typeface="+mn-ea"/>
              </a:rPr>
              <a:t>     Web</a:t>
            </a:r>
            <a:r>
              <a:rPr lang="zh-CN" altLang="en-US" sz="2000" dirty="0">
                <a:sym typeface="+mn-ea"/>
              </a:rPr>
              <a:t>系统常用的前后端鉴权机制有以下几种：</a:t>
            </a:r>
            <a:endParaRPr lang="en-US" altLang="zh-CN" sz="2000" dirty="0">
              <a:sym typeface="+mn-ea"/>
            </a:endParaRPr>
          </a:p>
          <a:p>
            <a:pPr marL="800100" lvl="1" indent="-342900">
              <a:lnSpc>
                <a:spcPct val="150000"/>
              </a:lnSpc>
              <a:buFont typeface="Wingdings" panose="05000000000000000000" pitchFamily="2" charset="2"/>
              <a:buChar char="Ø"/>
            </a:pPr>
            <a:r>
              <a:rPr lang="en-US" altLang="zh-CN" sz="2000" dirty="0"/>
              <a:t>session-cookie</a:t>
            </a:r>
          </a:p>
          <a:p>
            <a:pPr lvl="1">
              <a:lnSpc>
                <a:spcPct val="150000"/>
              </a:lnSpc>
            </a:pPr>
            <a:endParaRPr lang="en-US" altLang="zh-CN" sz="2000" dirty="0"/>
          </a:p>
          <a:p>
            <a:pPr marL="109855">
              <a:lnSpc>
                <a:spcPct val="150000"/>
              </a:lnSpc>
              <a:spcBef>
                <a:spcPts val="400"/>
              </a:spcBef>
              <a:buClr>
                <a:schemeClr val="accent1"/>
              </a:buClr>
              <a:buSzPct val="68000"/>
            </a:pPr>
            <a:endParaRPr lang="en-US" altLang="zh-CN" sz="2000" dirty="0">
              <a:sym typeface="+mn-ea"/>
            </a:endParaRPr>
          </a:p>
          <a:p>
            <a:pPr marL="109855">
              <a:lnSpc>
                <a:spcPct val="150000"/>
              </a:lnSpc>
              <a:spcBef>
                <a:spcPts val="400"/>
              </a:spcBef>
              <a:buClr>
                <a:schemeClr val="accent1"/>
              </a:buClr>
              <a:buSzPct val="68000"/>
            </a:pPr>
            <a:endParaRPr lang="en-US" altLang="zh-CN" sz="2000" dirty="0"/>
          </a:p>
          <a:p>
            <a:pPr marL="109855">
              <a:lnSpc>
                <a:spcPct val="150000"/>
              </a:lnSpc>
              <a:spcBef>
                <a:spcPts val="400"/>
              </a:spcBef>
              <a:buClr>
                <a:schemeClr val="accent1"/>
              </a:buClr>
              <a:buSzPct val="68000"/>
            </a:pPr>
            <a:endParaRPr lang="en-US" altLang="zh-CN" sz="2000" dirty="0">
              <a:sym typeface="+mn-ea"/>
            </a:endParaRPr>
          </a:p>
        </p:txBody>
      </p:sp>
      <p:cxnSp>
        <p:nvCxnSpPr>
          <p:cNvPr id="7" name="直接箭头连接符 6"/>
          <p:cNvCxnSpPr/>
          <p:nvPr/>
        </p:nvCxnSpPr>
        <p:spPr>
          <a:xfrm flipH="1">
            <a:off x="9921922" y="2415654"/>
            <a:ext cx="1323833" cy="1146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836322" y="1924334"/>
            <a:ext cx="1119117" cy="2246769"/>
          </a:xfrm>
          <a:prstGeom prst="rect">
            <a:avLst/>
          </a:prstGeom>
          <a:noFill/>
        </p:spPr>
        <p:txBody>
          <a:bodyPr wrap="square" rtlCol="0">
            <a:spAutoFit/>
          </a:bodyPr>
          <a:lstStyle/>
          <a:p>
            <a:r>
              <a:rPr lang="zh-CN" altLang="en-US" sz="2000" dirty="0">
                <a:latin typeface="+mn-ea"/>
                <a:ea typeface="+mn-ea"/>
              </a:rPr>
              <a:t>将验证后的用户和当前</a:t>
            </a:r>
            <a:r>
              <a:rPr lang="en-US" altLang="zh-CN" sz="2000" dirty="0">
                <a:latin typeface="+mn-ea"/>
                <a:ea typeface="+mn-ea"/>
              </a:rPr>
              <a:t>session</a:t>
            </a:r>
            <a:r>
              <a:rPr lang="zh-CN" altLang="en-US" sz="2000" dirty="0">
                <a:latin typeface="+mn-ea"/>
                <a:ea typeface="+mn-ea"/>
              </a:rPr>
              <a:t>关联起来</a:t>
            </a:r>
          </a:p>
        </p:txBody>
      </p:sp>
      <p:sp>
        <p:nvSpPr>
          <p:cNvPr id="9" name="文本框 8"/>
          <p:cNvSpPr txBox="1"/>
          <p:nvPr/>
        </p:nvSpPr>
        <p:spPr>
          <a:xfrm>
            <a:off x="410305" y="2824596"/>
            <a:ext cx="3092469" cy="2862322"/>
          </a:xfrm>
          <a:prstGeom prst="rect">
            <a:avLst/>
          </a:prstGeom>
          <a:noFill/>
        </p:spPr>
        <p:txBody>
          <a:bodyPr wrap="square" rtlCol="0">
            <a:spAutoFit/>
          </a:bodyPr>
          <a:lstStyle/>
          <a:p>
            <a:pPr>
              <a:lnSpc>
                <a:spcPct val="150000"/>
              </a:lnSpc>
            </a:pPr>
            <a:r>
              <a:rPr lang="zh-CN" altLang="en-US" sz="2000" dirty="0">
                <a:latin typeface="+mn-ea"/>
                <a:ea typeface="+mn-ea"/>
              </a:rPr>
              <a:t>服务器端创建</a:t>
            </a:r>
            <a:r>
              <a:rPr lang="en-US" altLang="zh-CN" sz="2000" dirty="0" err="1">
                <a:latin typeface="+mn-ea"/>
                <a:ea typeface="+mn-ea"/>
              </a:rPr>
              <a:t>seesion</a:t>
            </a:r>
            <a:r>
              <a:rPr lang="zh-CN" altLang="en-US" sz="2000" dirty="0">
                <a:latin typeface="+mn-ea"/>
                <a:ea typeface="+mn-ea"/>
              </a:rPr>
              <a:t>，将</a:t>
            </a:r>
            <a:r>
              <a:rPr lang="en-US" altLang="zh-CN" sz="2000" dirty="0" err="1">
                <a:latin typeface="+mn-ea"/>
                <a:ea typeface="+mn-ea"/>
              </a:rPr>
              <a:t>seesion</a:t>
            </a:r>
            <a:r>
              <a:rPr lang="zh-CN" altLang="en-US" sz="2000" dirty="0">
                <a:latin typeface="+mn-ea"/>
                <a:ea typeface="+mn-ea"/>
              </a:rPr>
              <a:t>保存在内存中或</a:t>
            </a:r>
            <a:r>
              <a:rPr lang="en-US" altLang="zh-CN" sz="2000" dirty="0" err="1">
                <a:latin typeface="+mn-ea"/>
                <a:ea typeface="+mn-ea"/>
              </a:rPr>
              <a:t>redis</a:t>
            </a:r>
            <a:r>
              <a:rPr lang="zh-CN" altLang="en-US" sz="2000" dirty="0">
                <a:latin typeface="+mn-ea"/>
                <a:ea typeface="+mn-ea"/>
              </a:rPr>
              <a:t>中，然后给这个</a:t>
            </a:r>
            <a:r>
              <a:rPr lang="en-US" altLang="zh-CN" sz="2000" dirty="0">
                <a:latin typeface="+mn-ea"/>
                <a:ea typeface="+mn-ea"/>
              </a:rPr>
              <a:t>session</a:t>
            </a:r>
            <a:r>
              <a:rPr lang="zh-CN" altLang="en-US" sz="2000" dirty="0">
                <a:latin typeface="+mn-ea"/>
                <a:ea typeface="+mn-ea"/>
              </a:rPr>
              <a:t>生成一个唯一的</a:t>
            </a:r>
            <a:r>
              <a:rPr lang="en-US" altLang="zh-CN" sz="2000" dirty="0" err="1">
                <a:latin typeface="+mn-ea"/>
                <a:ea typeface="+mn-ea"/>
              </a:rPr>
              <a:t>sessionid</a:t>
            </a:r>
            <a:r>
              <a:rPr lang="en-US" altLang="zh-CN" sz="2000" dirty="0">
                <a:latin typeface="+mn-ea"/>
                <a:ea typeface="+mn-ea"/>
              </a:rPr>
              <a:t>,</a:t>
            </a:r>
            <a:r>
              <a:rPr lang="zh-CN" altLang="en-US" sz="2000" dirty="0">
                <a:latin typeface="+mn-ea"/>
                <a:ea typeface="+mn-ea"/>
              </a:rPr>
              <a:t>然后在响应头中返回这个</a:t>
            </a:r>
            <a:r>
              <a:rPr lang="en-US" altLang="zh-CN" sz="2000" dirty="0" err="1">
                <a:latin typeface="+mn-ea"/>
                <a:ea typeface="+mn-ea"/>
              </a:rPr>
              <a:t>sessionid</a:t>
            </a:r>
            <a:r>
              <a:rPr lang="zh-CN" altLang="en-US" sz="2000" dirty="0">
                <a:latin typeface="+mn-ea"/>
                <a:ea typeface="+mn-ea"/>
              </a:rPr>
              <a:t>。</a:t>
            </a:r>
          </a:p>
        </p:txBody>
      </p:sp>
    </p:spTree>
    <p:extLst>
      <p:ext uri="{BB962C8B-B14F-4D97-AF65-F5344CB8AC3E}">
        <p14:creationId xmlns:p14="http://schemas.microsoft.com/office/powerpoint/2010/main" val="279712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11.1 Spring Security</a:t>
            </a:r>
            <a:r>
              <a:rPr lang="zh-CN" altLang="en-US" b="0" kern="1800" dirty="0">
                <a:latin typeface="Times New Roman"/>
              </a:rPr>
              <a:t>概述</a:t>
            </a:r>
          </a:p>
        </p:txBody>
      </p:sp>
      <p:sp>
        <p:nvSpPr>
          <p:cNvPr id="3" name="文本框 2"/>
          <p:cNvSpPr txBox="1"/>
          <p:nvPr/>
        </p:nvSpPr>
        <p:spPr>
          <a:xfrm>
            <a:off x="250370" y="1223784"/>
            <a:ext cx="9603313" cy="4706930"/>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11.1.1  Web</a:t>
            </a:r>
            <a:r>
              <a:rPr lang="zh-CN" altLang="en-US" sz="2000" dirty="0"/>
              <a:t>认证授权概述</a:t>
            </a:r>
          </a:p>
          <a:p>
            <a:pPr marL="109855">
              <a:lnSpc>
                <a:spcPct val="150000"/>
              </a:lnSpc>
              <a:spcBef>
                <a:spcPts val="400"/>
              </a:spcBef>
              <a:buClr>
                <a:schemeClr val="accent1"/>
              </a:buClr>
              <a:buSzPct val="68000"/>
            </a:pPr>
            <a:r>
              <a:rPr lang="en-US" altLang="zh-CN" sz="2000" dirty="0">
                <a:sym typeface="+mn-ea"/>
              </a:rPr>
              <a:t>     Web</a:t>
            </a:r>
            <a:r>
              <a:rPr lang="zh-CN" altLang="en-US" sz="2000" dirty="0">
                <a:sym typeface="+mn-ea"/>
              </a:rPr>
              <a:t>系统常用的前后端鉴权机制有以下几种：</a:t>
            </a:r>
            <a:endParaRPr lang="en-US" altLang="zh-CN" sz="2000" dirty="0"/>
          </a:p>
          <a:p>
            <a:pPr marL="800100" lvl="1" indent="-342900">
              <a:lnSpc>
                <a:spcPct val="150000"/>
              </a:lnSpc>
              <a:buFont typeface="Wingdings" panose="05000000000000000000" pitchFamily="2" charset="2"/>
              <a:buChar char="Ø"/>
            </a:pPr>
            <a:r>
              <a:rPr lang="en-US" altLang="zh-CN" sz="2000" dirty="0"/>
              <a:t>Token </a:t>
            </a:r>
            <a:r>
              <a:rPr lang="zh-CN" altLang="en-US" sz="2000" dirty="0"/>
              <a:t>验证</a:t>
            </a:r>
            <a:endParaRPr lang="en-US" altLang="zh-CN" sz="2000" dirty="0"/>
          </a:p>
          <a:p>
            <a:pPr lvl="2">
              <a:lnSpc>
                <a:spcPct val="150000"/>
              </a:lnSpc>
            </a:pPr>
            <a:r>
              <a:rPr lang="en-US" altLang="zh-CN" sz="2000" dirty="0"/>
              <a:t>1. </a:t>
            </a:r>
            <a:r>
              <a:rPr lang="zh-CN" altLang="en-US" sz="2000" dirty="0"/>
              <a:t>客户端使用用户名跟密码请求登录  </a:t>
            </a:r>
            <a:endParaRPr lang="en-US" altLang="zh-CN" sz="2000" dirty="0"/>
          </a:p>
          <a:p>
            <a:pPr lvl="2">
              <a:lnSpc>
                <a:spcPct val="150000"/>
              </a:lnSpc>
            </a:pPr>
            <a:r>
              <a:rPr lang="en-US" altLang="zh-CN" sz="2000" dirty="0"/>
              <a:t> 2. </a:t>
            </a:r>
            <a:r>
              <a:rPr lang="zh-CN" altLang="en-US" sz="2000" dirty="0"/>
              <a:t>服务端收到请求，去验证用户名与密码  </a:t>
            </a:r>
            <a:endParaRPr lang="en-US" altLang="zh-CN" sz="2000" dirty="0"/>
          </a:p>
          <a:p>
            <a:pPr lvl="2">
              <a:lnSpc>
                <a:spcPct val="150000"/>
              </a:lnSpc>
            </a:pPr>
            <a:r>
              <a:rPr lang="en-US" altLang="zh-CN" sz="2000" dirty="0"/>
              <a:t> 3. </a:t>
            </a:r>
            <a:r>
              <a:rPr lang="zh-CN" altLang="en-US" sz="2000" dirty="0"/>
              <a:t>验证成功后，服务端签发一个 </a:t>
            </a:r>
            <a:r>
              <a:rPr lang="en-US" altLang="zh-CN" sz="2000" dirty="0"/>
              <a:t>Token</a:t>
            </a:r>
          </a:p>
          <a:p>
            <a:pPr lvl="2">
              <a:lnSpc>
                <a:spcPct val="150000"/>
              </a:lnSpc>
            </a:pPr>
            <a:r>
              <a:rPr lang="zh-CN" altLang="en-US" sz="2000" dirty="0"/>
              <a:t> </a:t>
            </a:r>
            <a:r>
              <a:rPr lang="en-US" altLang="zh-CN" sz="2000" dirty="0"/>
              <a:t>4. </a:t>
            </a:r>
            <a:r>
              <a:rPr lang="zh-CN" altLang="en-US" sz="2000" dirty="0"/>
              <a:t>客户端收到 </a:t>
            </a:r>
            <a:r>
              <a:rPr lang="en-US" altLang="zh-CN" sz="2000" dirty="0"/>
              <a:t>Token </a:t>
            </a:r>
            <a:r>
              <a:rPr lang="zh-CN" altLang="en-US" sz="2000" dirty="0"/>
              <a:t>以后存储在 </a:t>
            </a:r>
            <a:r>
              <a:rPr lang="en-US" altLang="zh-CN" sz="2000" dirty="0"/>
              <a:t>Cookie </a:t>
            </a:r>
            <a:r>
              <a:rPr lang="zh-CN" altLang="en-US" sz="2000" dirty="0"/>
              <a:t>里或者 </a:t>
            </a:r>
            <a:r>
              <a:rPr lang="en-US" altLang="zh-CN" sz="2000" dirty="0"/>
              <a:t>Local Storage </a:t>
            </a:r>
            <a:r>
              <a:rPr lang="zh-CN" altLang="en-US" sz="2000" dirty="0"/>
              <a:t>里 </a:t>
            </a:r>
            <a:endParaRPr lang="en-US" altLang="zh-CN" sz="2000" dirty="0"/>
          </a:p>
          <a:p>
            <a:pPr lvl="2">
              <a:lnSpc>
                <a:spcPct val="150000"/>
              </a:lnSpc>
            </a:pPr>
            <a:r>
              <a:rPr lang="zh-CN" altLang="en-US" sz="2000" dirty="0"/>
              <a:t> </a:t>
            </a:r>
            <a:r>
              <a:rPr lang="en-US" altLang="zh-CN" sz="2000" dirty="0"/>
              <a:t>5. </a:t>
            </a:r>
            <a:r>
              <a:rPr lang="zh-CN" altLang="en-US" sz="2000" dirty="0"/>
              <a:t>客户端每次向服务端请求资源的时候需要带着服务端签发的 </a:t>
            </a:r>
            <a:r>
              <a:rPr lang="en-US" altLang="zh-CN" sz="2000" dirty="0"/>
              <a:t>Token  </a:t>
            </a:r>
          </a:p>
          <a:p>
            <a:pPr lvl="2">
              <a:lnSpc>
                <a:spcPct val="150000"/>
              </a:lnSpc>
            </a:pPr>
            <a:r>
              <a:rPr lang="en-US" altLang="zh-CN" sz="2000" dirty="0"/>
              <a:t> 6. </a:t>
            </a:r>
            <a:r>
              <a:rPr lang="zh-CN" altLang="en-US" sz="2000" dirty="0"/>
              <a:t>服务端收到请求，然后去验证客户端请求里面带着的 </a:t>
            </a:r>
            <a:r>
              <a:rPr lang="en-US" altLang="zh-CN" sz="2000" dirty="0"/>
              <a:t>Token</a:t>
            </a:r>
            <a:r>
              <a:rPr lang="zh-CN" altLang="en-US" sz="2000" dirty="0"/>
              <a:t>，如果验证成功，就向客户端返回请求的数据</a:t>
            </a:r>
            <a:endParaRPr lang="en-US" altLang="zh-CN" sz="2000" dirty="0">
              <a:sym typeface="+mn-ea"/>
            </a:endParaRPr>
          </a:p>
        </p:txBody>
      </p:sp>
    </p:spTree>
    <p:extLst>
      <p:ext uri="{BB962C8B-B14F-4D97-AF65-F5344CB8AC3E}">
        <p14:creationId xmlns:p14="http://schemas.microsoft.com/office/powerpoint/2010/main" val="2632490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11.1 Spring Security</a:t>
            </a:r>
            <a:r>
              <a:rPr lang="zh-CN" altLang="en-US" b="0" kern="1800" dirty="0">
                <a:latin typeface="Times New Roman"/>
              </a:rPr>
              <a:t>概述</a:t>
            </a:r>
          </a:p>
        </p:txBody>
      </p:sp>
      <p:sp>
        <p:nvSpPr>
          <p:cNvPr id="3" name="文本框 2"/>
          <p:cNvSpPr txBox="1"/>
          <p:nvPr/>
        </p:nvSpPr>
        <p:spPr>
          <a:xfrm>
            <a:off x="250370" y="1223784"/>
            <a:ext cx="9944508" cy="1936941"/>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11.1.1  Web</a:t>
            </a:r>
            <a:r>
              <a:rPr lang="zh-CN" altLang="en-US" sz="2000" dirty="0"/>
              <a:t>认证授权概述</a:t>
            </a:r>
          </a:p>
          <a:p>
            <a:pPr marL="109855">
              <a:lnSpc>
                <a:spcPct val="150000"/>
              </a:lnSpc>
              <a:spcBef>
                <a:spcPts val="400"/>
              </a:spcBef>
              <a:buClr>
                <a:schemeClr val="accent1"/>
              </a:buClr>
              <a:buSzPct val="68000"/>
            </a:pPr>
            <a:r>
              <a:rPr lang="en-US" altLang="zh-CN" sz="2000" dirty="0">
                <a:sym typeface="+mn-ea"/>
              </a:rPr>
              <a:t>     Web</a:t>
            </a:r>
            <a:r>
              <a:rPr lang="zh-CN" altLang="en-US" sz="2000" dirty="0">
                <a:sym typeface="+mn-ea"/>
              </a:rPr>
              <a:t>系统常用的前后端鉴权机制有以下几种：</a:t>
            </a:r>
            <a:endParaRPr lang="en-US" altLang="zh-CN" sz="2000" dirty="0"/>
          </a:p>
          <a:p>
            <a:pPr marL="800100" lvl="1" indent="-342900">
              <a:lnSpc>
                <a:spcPct val="150000"/>
              </a:lnSpc>
              <a:buFont typeface="Wingdings" panose="05000000000000000000" pitchFamily="2" charset="2"/>
              <a:buChar char="Ø"/>
            </a:pPr>
            <a:r>
              <a:rPr lang="en-US" altLang="zh-CN" sz="2000" dirty="0"/>
              <a:t>JWT(</a:t>
            </a:r>
            <a:r>
              <a:rPr lang="en-US" altLang="zh-CN" sz="2000" dirty="0" err="1"/>
              <a:t>Json</a:t>
            </a:r>
            <a:r>
              <a:rPr lang="en-US" altLang="zh-CN" sz="2000" dirty="0"/>
              <a:t> Web Token)</a:t>
            </a:r>
            <a:r>
              <a:rPr lang="zh-CN" altLang="en-US" sz="2000" dirty="0"/>
              <a:t>是实现</a:t>
            </a:r>
            <a:r>
              <a:rPr lang="en-US" altLang="zh-CN" sz="2000" dirty="0"/>
              <a:t>token</a:t>
            </a:r>
            <a:r>
              <a:rPr lang="zh-CN" altLang="en-US" sz="2000" dirty="0"/>
              <a:t>技术的一个开放标准协议</a:t>
            </a:r>
            <a:endParaRPr lang="en-US" altLang="zh-CN" sz="2000" dirty="0"/>
          </a:p>
          <a:p>
            <a:pPr marL="800100" lvl="1" indent="-342900">
              <a:lnSpc>
                <a:spcPct val="150000"/>
              </a:lnSpc>
              <a:buFont typeface="Wingdings" panose="05000000000000000000" pitchFamily="2" charset="2"/>
              <a:buChar char="Ø"/>
            </a:pPr>
            <a:r>
              <a:rPr lang="zh-CN" altLang="en-US" sz="2000" b="1" dirty="0"/>
              <a:t>适用于分布式场景、跨域认证</a:t>
            </a:r>
            <a:endParaRPr lang="en-US" altLang="zh-CN" sz="2000" dirty="0"/>
          </a:p>
        </p:txBody>
      </p:sp>
      <p:pic>
        <p:nvPicPr>
          <p:cNvPr id="19458"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01" y="2679019"/>
            <a:ext cx="6293549" cy="379737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598758" y="3344822"/>
            <a:ext cx="4844955" cy="3000821"/>
          </a:xfrm>
          <a:prstGeom prst="rect">
            <a:avLst/>
          </a:prstGeom>
          <a:noFill/>
        </p:spPr>
        <p:txBody>
          <a:bodyPr wrap="square" rtlCol="0">
            <a:spAutoFit/>
          </a:bodyPr>
          <a:lstStyle/>
          <a:p>
            <a:pPr marL="342900" indent="-342900">
              <a:lnSpc>
                <a:spcPct val="150000"/>
              </a:lnSpc>
              <a:buAutoNum type="arabicPeriod"/>
            </a:pPr>
            <a:r>
              <a:rPr lang="zh-CN" altLang="en-US" dirty="0">
                <a:latin typeface="+mn-ea"/>
                <a:ea typeface="+mn-ea"/>
              </a:rPr>
              <a:t>客户端使用账号和密码请求登录接口</a:t>
            </a:r>
            <a:endParaRPr lang="en-US" altLang="zh-CN" dirty="0">
              <a:latin typeface="+mn-ea"/>
              <a:ea typeface="+mn-ea"/>
            </a:endParaRPr>
          </a:p>
          <a:p>
            <a:pPr marL="342900" indent="-342900">
              <a:lnSpc>
                <a:spcPct val="150000"/>
              </a:lnSpc>
              <a:buAutoNum type="arabicPeriod"/>
            </a:pPr>
            <a:r>
              <a:rPr lang="en-US" altLang="zh-CN" dirty="0">
                <a:latin typeface="+mn-ea"/>
                <a:ea typeface="+mn-ea"/>
              </a:rPr>
              <a:t> </a:t>
            </a:r>
            <a:r>
              <a:rPr lang="zh-CN" altLang="en-US" dirty="0">
                <a:latin typeface="+mn-ea"/>
                <a:ea typeface="+mn-ea"/>
              </a:rPr>
              <a:t>登录成功后服务器使用签名密钥生成</a:t>
            </a:r>
            <a:r>
              <a:rPr lang="en-US" altLang="zh-CN" dirty="0">
                <a:latin typeface="+mn-ea"/>
                <a:ea typeface="+mn-ea"/>
              </a:rPr>
              <a:t>JWT</a:t>
            </a:r>
          </a:p>
          <a:p>
            <a:pPr marL="342900" indent="-342900">
              <a:lnSpc>
                <a:spcPct val="150000"/>
              </a:lnSpc>
              <a:buAutoNum type="arabicPeriod"/>
            </a:pPr>
            <a:r>
              <a:rPr lang="zh-CN" altLang="en-US" dirty="0">
                <a:latin typeface="+mn-ea"/>
                <a:ea typeface="+mn-ea"/>
              </a:rPr>
              <a:t>服务器将</a:t>
            </a:r>
            <a:r>
              <a:rPr lang="en-US" altLang="zh-CN" dirty="0">
                <a:latin typeface="+mn-ea"/>
                <a:ea typeface="+mn-ea"/>
              </a:rPr>
              <a:t>JWT</a:t>
            </a:r>
            <a:r>
              <a:rPr lang="zh-CN" altLang="en-US" dirty="0">
                <a:latin typeface="+mn-ea"/>
                <a:ea typeface="+mn-ea"/>
              </a:rPr>
              <a:t>返回给客户端。</a:t>
            </a:r>
            <a:endParaRPr lang="en-US" altLang="zh-CN" dirty="0">
              <a:latin typeface="+mn-ea"/>
              <a:ea typeface="+mn-ea"/>
            </a:endParaRPr>
          </a:p>
          <a:p>
            <a:pPr marL="342900" indent="-342900">
              <a:lnSpc>
                <a:spcPct val="150000"/>
              </a:lnSpc>
              <a:buAutoNum type="arabicPeriod"/>
            </a:pPr>
            <a:r>
              <a:rPr lang="en-US" altLang="zh-CN" dirty="0">
                <a:latin typeface="+mn-ea"/>
                <a:ea typeface="+mn-ea"/>
              </a:rPr>
              <a:t> </a:t>
            </a:r>
            <a:r>
              <a:rPr lang="zh-CN" altLang="en-US" dirty="0">
                <a:latin typeface="+mn-ea"/>
                <a:ea typeface="+mn-ea"/>
              </a:rPr>
              <a:t>客户端再次向服务端请求其他接口时会带上</a:t>
            </a:r>
            <a:r>
              <a:rPr lang="en-US" altLang="zh-CN" dirty="0">
                <a:latin typeface="+mn-ea"/>
                <a:ea typeface="+mn-ea"/>
              </a:rPr>
              <a:t>JWT</a:t>
            </a:r>
            <a:r>
              <a:rPr lang="zh-CN" altLang="en-US" dirty="0">
                <a:latin typeface="+mn-ea"/>
                <a:ea typeface="+mn-ea"/>
              </a:rPr>
              <a:t>。</a:t>
            </a:r>
            <a:endParaRPr lang="en-US" altLang="zh-CN" dirty="0">
              <a:latin typeface="+mn-ea"/>
              <a:ea typeface="+mn-ea"/>
            </a:endParaRPr>
          </a:p>
          <a:p>
            <a:pPr marL="342900" indent="-342900">
              <a:lnSpc>
                <a:spcPct val="150000"/>
              </a:lnSpc>
              <a:buAutoNum type="arabicPeriod"/>
            </a:pPr>
            <a:r>
              <a:rPr lang="zh-CN" altLang="en-US" dirty="0">
                <a:latin typeface="+mn-ea"/>
                <a:ea typeface="+mn-ea"/>
              </a:rPr>
              <a:t>服务器接收到</a:t>
            </a:r>
            <a:r>
              <a:rPr lang="en-US" altLang="zh-CN" dirty="0">
                <a:latin typeface="+mn-ea"/>
                <a:ea typeface="+mn-ea"/>
              </a:rPr>
              <a:t>JWT</a:t>
            </a:r>
            <a:r>
              <a:rPr lang="zh-CN" altLang="en-US" dirty="0">
                <a:latin typeface="+mn-ea"/>
                <a:ea typeface="+mn-ea"/>
              </a:rPr>
              <a:t>后验证签名的有效性，对客户端做出相应的响应。</a:t>
            </a:r>
          </a:p>
        </p:txBody>
      </p:sp>
    </p:spTree>
    <p:extLst>
      <p:ext uri="{BB962C8B-B14F-4D97-AF65-F5344CB8AC3E}">
        <p14:creationId xmlns:p14="http://schemas.microsoft.com/office/powerpoint/2010/main" val="2145382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11.1 Spring Security</a:t>
            </a:r>
            <a:r>
              <a:rPr lang="zh-CN" altLang="en-US" b="0" kern="1800" dirty="0">
                <a:latin typeface="Times New Roman"/>
              </a:rPr>
              <a:t>概述</a:t>
            </a:r>
          </a:p>
        </p:txBody>
      </p:sp>
      <p:sp>
        <p:nvSpPr>
          <p:cNvPr id="3" name="文本框 2"/>
          <p:cNvSpPr txBox="1"/>
          <p:nvPr/>
        </p:nvSpPr>
        <p:spPr>
          <a:xfrm>
            <a:off x="250370" y="1236141"/>
            <a:ext cx="11551105" cy="6299160"/>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11.1.1  Web</a:t>
            </a:r>
            <a:r>
              <a:rPr lang="zh-CN" altLang="en-US" sz="2000" dirty="0"/>
              <a:t>认证授权概述</a:t>
            </a:r>
          </a:p>
          <a:p>
            <a:pPr marL="109855">
              <a:lnSpc>
                <a:spcPct val="150000"/>
              </a:lnSpc>
              <a:spcBef>
                <a:spcPts val="400"/>
              </a:spcBef>
              <a:buClr>
                <a:schemeClr val="accent1"/>
              </a:buClr>
              <a:buSzPct val="68000"/>
            </a:pPr>
            <a:r>
              <a:rPr lang="en-US" altLang="zh-CN" sz="2000" dirty="0">
                <a:sym typeface="+mn-ea"/>
              </a:rPr>
              <a:t>     Web</a:t>
            </a:r>
            <a:r>
              <a:rPr lang="zh-CN" altLang="en-US" sz="2000" dirty="0">
                <a:sym typeface="+mn-ea"/>
              </a:rPr>
              <a:t>系统常用的前后端鉴权机制有以下几种：</a:t>
            </a:r>
            <a:endParaRPr lang="en-US" altLang="zh-CN" sz="2000" dirty="0"/>
          </a:p>
          <a:p>
            <a:pPr marL="800100" lvl="1" indent="-342900">
              <a:lnSpc>
                <a:spcPct val="150000"/>
              </a:lnSpc>
              <a:buFont typeface="Wingdings" panose="05000000000000000000" pitchFamily="2" charset="2"/>
              <a:buChar char="Ø"/>
            </a:pPr>
            <a:r>
              <a:rPr lang="en-US" altLang="zh-CN" sz="2000" dirty="0"/>
              <a:t>OAuth(</a:t>
            </a:r>
            <a:r>
              <a:rPr lang="zh-CN" altLang="en-US" sz="2000" dirty="0"/>
              <a:t>开放授权</a:t>
            </a:r>
            <a:r>
              <a:rPr lang="en-US" altLang="zh-CN" sz="2000" dirty="0"/>
              <a:t>)</a:t>
            </a:r>
            <a:r>
              <a:rPr lang="zh-CN" altLang="en-US" sz="2000" dirty="0"/>
              <a:t>： 为用户资源的授权提供了一个安全的、开放而又简易的标准。</a:t>
            </a:r>
            <a:endParaRPr lang="en-US" altLang="zh-CN" sz="2000" dirty="0"/>
          </a:p>
          <a:p>
            <a:pPr marL="1371600" lvl="2" indent="-457200">
              <a:lnSpc>
                <a:spcPct val="150000"/>
              </a:lnSpc>
              <a:buFont typeface="+mj-lt"/>
              <a:buAutoNum type="arabicPeriod"/>
            </a:pPr>
            <a:r>
              <a:rPr lang="zh-CN" altLang="en-US" sz="2000" dirty="0"/>
              <a:t>客户应用向授权服务器请求</a:t>
            </a:r>
            <a:r>
              <a:rPr lang="en-US" altLang="zh-CN" sz="2000" dirty="0" err="1"/>
              <a:t>Sccess</a:t>
            </a:r>
            <a:r>
              <a:rPr lang="en-US" altLang="zh-CN" sz="2000" dirty="0"/>
              <a:t> Token </a:t>
            </a:r>
          </a:p>
          <a:p>
            <a:pPr marL="1371600" lvl="2" indent="-457200">
              <a:lnSpc>
                <a:spcPct val="150000"/>
              </a:lnSpc>
              <a:buFont typeface="+mj-lt"/>
              <a:buAutoNum type="arabicPeriod"/>
            </a:pPr>
            <a:r>
              <a:rPr lang="zh-CN" altLang="en-US" sz="2000" dirty="0"/>
              <a:t>授权服务器向用户征询意见</a:t>
            </a:r>
            <a:r>
              <a:rPr lang="en-US" altLang="zh-CN" sz="2000" dirty="0"/>
              <a:t>,</a:t>
            </a:r>
            <a:r>
              <a:rPr lang="zh-CN" altLang="en-US" sz="2000" dirty="0"/>
              <a:t>是否将权限授予客户应用 </a:t>
            </a:r>
            <a:endParaRPr lang="en-US" altLang="zh-CN" sz="2000" dirty="0"/>
          </a:p>
          <a:p>
            <a:pPr marL="1371600" lvl="2" indent="-457200">
              <a:lnSpc>
                <a:spcPct val="150000"/>
              </a:lnSpc>
              <a:buFont typeface="+mj-lt"/>
              <a:buAutoNum type="arabicPeriod"/>
            </a:pPr>
            <a:r>
              <a:rPr lang="zh-CN" altLang="en-US" sz="2000" dirty="0"/>
              <a:t>用户同意 </a:t>
            </a:r>
            <a:endParaRPr lang="en-US" altLang="zh-CN" sz="2000" dirty="0"/>
          </a:p>
          <a:p>
            <a:pPr marL="1371600" lvl="2" indent="-457200">
              <a:lnSpc>
                <a:spcPct val="150000"/>
              </a:lnSpc>
              <a:buFont typeface="+mj-lt"/>
              <a:buAutoNum type="arabicPeriod"/>
            </a:pPr>
            <a:r>
              <a:rPr lang="zh-CN" altLang="en-US" sz="2000" dirty="0"/>
              <a:t>授权服务器生成颁发</a:t>
            </a:r>
            <a:r>
              <a:rPr lang="en-US" altLang="zh-CN" sz="2000" dirty="0"/>
              <a:t>Access Token</a:t>
            </a:r>
            <a:r>
              <a:rPr lang="zh-CN" altLang="en-US" sz="2000" dirty="0"/>
              <a:t>给客户应用 </a:t>
            </a:r>
            <a:endParaRPr lang="en-US" altLang="zh-CN" sz="2000" dirty="0"/>
          </a:p>
          <a:p>
            <a:pPr marL="1371600" lvl="2" indent="-457200">
              <a:lnSpc>
                <a:spcPct val="150000"/>
              </a:lnSpc>
              <a:buFont typeface="+mj-lt"/>
              <a:buAutoNum type="arabicPeriod"/>
            </a:pPr>
            <a:r>
              <a:rPr lang="zh-CN" altLang="en-US" sz="2000" dirty="0"/>
              <a:t>客户应用请求资源服务器 </a:t>
            </a:r>
            <a:endParaRPr lang="en-US" altLang="zh-CN" sz="2000" dirty="0"/>
          </a:p>
          <a:p>
            <a:pPr marL="1371600" lvl="2" indent="-457200">
              <a:lnSpc>
                <a:spcPct val="150000"/>
              </a:lnSpc>
              <a:buFont typeface="+mj-lt"/>
              <a:buAutoNum type="arabicPeriod"/>
            </a:pPr>
            <a:r>
              <a:rPr lang="zh-CN" altLang="en-US" sz="2000" dirty="0"/>
              <a:t>资源服务器验证客户应用的</a:t>
            </a:r>
            <a:r>
              <a:rPr lang="en-US" altLang="zh-CN" sz="2000" dirty="0"/>
              <a:t>Access Token </a:t>
            </a:r>
          </a:p>
          <a:p>
            <a:pPr marL="1371600" lvl="2" indent="-457200">
              <a:lnSpc>
                <a:spcPct val="150000"/>
              </a:lnSpc>
              <a:buFont typeface="+mj-lt"/>
              <a:buAutoNum type="arabicPeriod"/>
            </a:pPr>
            <a:r>
              <a:rPr lang="zh-CN" altLang="en-US" sz="2000" dirty="0"/>
              <a:t>验证通过</a:t>
            </a:r>
            <a:r>
              <a:rPr lang="en-US" altLang="zh-CN" sz="2000" dirty="0"/>
              <a:t>,</a:t>
            </a:r>
            <a:r>
              <a:rPr lang="zh-CN" altLang="en-US" sz="2000" dirty="0"/>
              <a:t>返回数据</a:t>
            </a:r>
            <a:r>
              <a:rPr lang="en-US" altLang="zh-CN" sz="2000" dirty="0"/>
              <a:t>.</a:t>
            </a:r>
          </a:p>
          <a:p>
            <a:pPr marL="109855">
              <a:lnSpc>
                <a:spcPct val="150000"/>
              </a:lnSpc>
              <a:spcBef>
                <a:spcPts val="400"/>
              </a:spcBef>
              <a:buClr>
                <a:schemeClr val="accent1"/>
              </a:buClr>
              <a:buSzPct val="68000"/>
            </a:pPr>
            <a:endParaRPr lang="en-US" altLang="zh-CN" sz="2000" dirty="0">
              <a:sym typeface="+mn-ea"/>
            </a:endParaRPr>
          </a:p>
          <a:p>
            <a:pPr marL="109855">
              <a:lnSpc>
                <a:spcPct val="150000"/>
              </a:lnSpc>
              <a:spcBef>
                <a:spcPts val="400"/>
              </a:spcBef>
              <a:buClr>
                <a:schemeClr val="accent1"/>
              </a:buClr>
              <a:buSzPct val="68000"/>
            </a:pPr>
            <a:endParaRPr lang="en-US" altLang="zh-CN" sz="2000" dirty="0"/>
          </a:p>
          <a:p>
            <a:pPr marL="109855">
              <a:lnSpc>
                <a:spcPct val="150000"/>
              </a:lnSpc>
              <a:spcBef>
                <a:spcPts val="400"/>
              </a:spcBef>
              <a:buClr>
                <a:schemeClr val="accent1"/>
              </a:buClr>
              <a:buSzPct val="68000"/>
            </a:pPr>
            <a:endParaRPr lang="en-US" altLang="zh-CN" sz="2000" dirty="0">
              <a:sym typeface="+mn-ea"/>
            </a:endParaRPr>
          </a:p>
        </p:txBody>
      </p:sp>
    </p:spTree>
    <p:extLst>
      <p:ext uri="{BB962C8B-B14F-4D97-AF65-F5344CB8AC3E}">
        <p14:creationId xmlns:p14="http://schemas.microsoft.com/office/powerpoint/2010/main" val="1488889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11.1 Spring Security</a:t>
            </a:r>
            <a:r>
              <a:rPr lang="zh-CN" altLang="en-US" b="0" kern="1800" dirty="0">
                <a:latin typeface="Times New Roman"/>
              </a:rPr>
              <a:t>概述</a:t>
            </a:r>
          </a:p>
        </p:txBody>
      </p:sp>
      <p:sp>
        <p:nvSpPr>
          <p:cNvPr id="3" name="文本框 2"/>
          <p:cNvSpPr txBox="1"/>
          <p:nvPr/>
        </p:nvSpPr>
        <p:spPr>
          <a:xfrm>
            <a:off x="250370" y="1223784"/>
            <a:ext cx="11551105" cy="2554545"/>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11.1.1  Web</a:t>
            </a:r>
            <a:r>
              <a:rPr lang="zh-CN" altLang="en-US" sz="2000" dirty="0"/>
              <a:t>认证授权概述</a:t>
            </a:r>
          </a:p>
          <a:p>
            <a:pPr marL="109855">
              <a:lnSpc>
                <a:spcPct val="150000"/>
              </a:lnSpc>
              <a:spcBef>
                <a:spcPts val="400"/>
              </a:spcBef>
              <a:buClr>
                <a:schemeClr val="accent1"/>
              </a:buClr>
              <a:buSzPct val="68000"/>
            </a:pPr>
            <a:r>
              <a:rPr lang="en-US" altLang="zh-CN" sz="2000" dirty="0">
                <a:sym typeface="+mn-ea"/>
              </a:rPr>
              <a:t>     </a:t>
            </a:r>
            <a:r>
              <a:rPr lang="zh-CN" altLang="en-US" sz="2000" dirty="0">
                <a:sym typeface="+mn-ea"/>
              </a:rPr>
              <a:t>常见的</a:t>
            </a:r>
            <a:r>
              <a:rPr lang="en-US" altLang="zh-CN" sz="2000" dirty="0">
                <a:sym typeface="+mn-ea"/>
              </a:rPr>
              <a:t>Java </a:t>
            </a:r>
            <a:r>
              <a:rPr lang="zh-CN" altLang="en-US" sz="2000" dirty="0">
                <a:sym typeface="+mn-ea"/>
              </a:rPr>
              <a:t>安全框架：</a:t>
            </a:r>
            <a:r>
              <a:rPr lang="en-US" altLang="zh-CN" sz="2000" dirty="0"/>
              <a:t>Spring Security</a:t>
            </a:r>
            <a:r>
              <a:rPr lang="zh-CN" altLang="en-US" sz="2000" dirty="0">
                <a:sym typeface="+mn-ea"/>
              </a:rPr>
              <a:t>、</a:t>
            </a:r>
            <a:r>
              <a:rPr lang="en-US" altLang="zh-CN" sz="2000" dirty="0"/>
              <a:t> Apache </a:t>
            </a:r>
            <a:r>
              <a:rPr lang="en-US" altLang="zh-CN" sz="2000" dirty="0" err="1"/>
              <a:t>Shiro</a:t>
            </a:r>
            <a:r>
              <a:rPr lang="zh-CN" altLang="en-US" sz="2000" dirty="0"/>
              <a:t>等</a:t>
            </a:r>
            <a:endParaRPr lang="en-US" altLang="zh-CN" sz="2000" dirty="0"/>
          </a:p>
          <a:p>
            <a:pPr marL="800100" lvl="1" indent="-342900">
              <a:lnSpc>
                <a:spcPct val="150000"/>
              </a:lnSpc>
              <a:buFont typeface="Wingdings" panose="05000000000000000000" pitchFamily="2" charset="2"/>
              <a:buChar char="Ø"/>
            </a:pPr>
            <a:r>
              <a:rPr lang="en-US" altLang="zh-CN" sz="2000" dirty="0"/>
              <a:t>Apache </a:t>
            </a:r>
            <a:r>
              <a:rPr lang="en-US" altLang="zh-CN" sz="2000" dirty="0" err="1"/>
              <a:t>Shiro</a:t>
            </a:r>
            <a:r>
              <a:rPr lang="zh-CN" altLang="en-US" sz="2000" dirty="0"/>
              <a:t>： </a:t>
            </a:r>
            <a:r>
              <a:rPr lang="en-US" altLang="zh-CN" sz="2000" dirty="0">
                <a:hlinkClick r:id="rId2"/>
              </a:rPr>
              <a:t>http://shiro.apache.org/</a:t>
            </a:r>
            <a:r>
              <a:rPr lang="zh-CN" altLang="en-US" sz="2000" dirty="0"/>
              <a:t>，提供了认证、授权、加密和会话管理等功能。</a:t>
            </a:r>
            <a:endParaRPr lang="en-US" altLang="zh-CN" sz="2000" dirty="0"/>
          </a:p>
          <a:p>
            <a:pPr marL="109855">
              <a:lnSpc>
                <a:spcPct val="150000"/>
              </a:lnSpc>
              <a:spcBef>
                <a:spcPts val="400"/>
              </a:spcBef>
              <a:buClr>
                <a:schemeClr val="accent1"/>
              </a:buClr>
              <a:buSzPct val="68000"/>
            </a:pPr>
            <a:endParaRPr lang="en-US" altLang="zh-CN" sz="2000" dirty="0"/>
          </a:p>
          <a:p>
            <a:pPr marL="109855">
              <a:lnSpc>
                <a:spcPct val="150000"/>
              </a:lnSpc>
              <a:spcBef>
                <a:spcPts val="400"/>
              </a:spcBef>
              <a:buClr>
                <a:schemeClr val="accent1"/>
              </a:buClr>
              <a:buSzPct val="68000"/>
            </a:pPr>
            <a:endParaRPr lang="en-US" altLang="zh-CN" sz="2000" dirty="0">
              <a:sym typeface="+mn-ea"/>
            </a:endParaRPr>
          </a:p>
        </p:txBody>
      </p:sp>
      <p:pic>
        <p:nvPicPr>
          <p:cNvPr id="1026" name="Picture 2" descr="http://shiro.apache.org/assets/images/ShiroFeatur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2656" y="3066090"/>
            <a:ext cx="5948819" cy="3065279"/>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605530" y="2877915"/>
            <a:ext cx="5247126" cy="3323987"/>
          </a:xfrm>
          <a:prstGeom prst="rect">
            <a:avLst/>
          </a:prstGeom>
          <a:noFill/>
        </p:spPr>
        <p:txBody>
          <a:bodyPr wrap="square" rtlCol="0">
            <a:spAutoFit/>
          </a:bodyPr>
          <a:lstStyle/>
          <a:p>
            <a:pPr>
              <a:lnSpc>
                <a:spcPct val="150000"/>
              </a:lnSpc>
            </a:pPr>
            <a:r>
              <a:rPr lang="en-US" altLang="zh-CN" sz="2000" dirty="0">
                <a:latin typeface="+mn-ea"/>
                <a:ea typeface="+mn-ea"/>
              </a:rPr>
              <a:t>Authentication</a:t>
            </a:r>
            <a:r>
              <a:rPr lang="zh-CN" altLang="en-US" sz="2000" dirty="0">
                <a:latin typeface="+mn-ea"/>
                <a:ea typeface="+mn-ea"/>
              </a:rPr>
              <a:t>：身份认证</a:t>
            </a:r>
            <a:r>
              <a:rPr lang="en-US" altLang="zh-CN" sz="2000" dirty="0">
                <a:latin typeface="+mn-ea"/>
                <a:ea typeface="+mn-ea"/>
              </a:rPr>
              <a:t>/</a:t>
            </a:r>
            <a:r>
              <a:rPr lang="zh-CN" altLang="en-US" sz="2000" dirty="0">
                <a:latin typeface="+mn-ea"/>
                <a:ea typeface="+mn-ea"/>
              </a:rPr>
              <a:t>登录；</a:t>
            </a:r>
          </a:p>
          <a:p>
            <a:pPr>
              <a:lnSpc>
                <a:spcPct val="150000"/>
              </a:lnSpc>
            </a:pPr>
            <a:r>
              <a:rPr lang="en-US" altLang="zh-CN" sz="2000" dirty="0">
                <a:latin typeface="+mn-ea"/>
                <a:ea typeface="+mn-ea"/>
              </a:rPr>
              <a:t>Authorization</a:t>
            </a:r>
            <a:r>
              <a:rPr lang="zh-CN" altLang="en-US" sz="2000" dirty="0">
                <a:latin typeface="+mn-ea"/>
                <a:ea typeface="+mn-ea"/>
              </a:rPr>
              <a:t>：授权，即权限验证</a:t>
            </a:r>
          </a:p>
          <a:p>
            <a:pPr>
              <a:lnSpc>
                <a:spcPct val="150000"/>
              </a:lnSpc>
            </a:pPr>
            <a:r>
              <a:rPr lang="en-US" altLang="zh-CN" sz="2000" dirty="0">
                <a:latin typeface="+mn-ea"/>
                <a:ea typeface="+mn-ea"/>
              </a:rPr>
              <a:t>Session Manager</a:t>
            </a:r>
            <a:r>
              <a:rPr lang="zh-CN" altLang="en-US" sz="2000" dirty="0">
                <a:latin typeface="+mn-ea"/>
                <a:ea typeface="+mn-ea"/>
              </a:rPr>
              <a:t>：会话管理，</a:t>
            </a:r>
          </a:p>
          <a:p>
            <a:pPr>
              <a:lnSpc>
                <a:spcPct val="150000"/>
              </a:lnSpc>
            </a:pPr>
            <a:r>
              <a:rPr lang="en-US" altLang="zh-CN" sz="2000" dirty="0">
                <a:latin typeface="+mn-ea"/>
                <a:ea typeface="+mn-ea"/>
              </a:rPr>
              <a:t>Cryptography</a:t>
            </a:r>
            <a:r>
              <a:rPr lang="zh-CN" altLang="en-US" sz="2000" dirty="0">
                <a:latin typeface="+mn-ea"/>
                <a:ea typeface="+mn-ea"/>
              </a:rPr>
              <a:t>：加密，保护数据的安全性</a:t>
            </a:r>
          </a:p>
          <a:p>
            <a:pPr>
              <a:lnSpc>
                <a:spcPct val="150000"/>
              </a:lnSpc>
            </a:pPr>
            <a:r>
              <a:rPr lang="en-US" altLang="zh-CN" sz="2000" dirty="0">
                <a:latin typeface="+mn-ea"/>
                <a:ea typeface="+mn-ea"/>
              </a:rPr>
              <a:t>Web Support</a:t>
            </a:r>
            <a:r>
              <a:rPr lang="zh-CN" altLang="en-US" sz="2000" dirty="0">
                <a:latin typeface="+mn-ea"/>
                <a:ea typeface="+mn-ea"/>
              </a:rPr>
              <a:t>：非常容易集成到</a:t>
            </a:r>
            <a:r>
              <a:rPr lang="en-US" altLang="zh-CN" sz="2000" dirty="0">
                <a:latin typeface="+mn-ea"/>
                <a:ea typeface="+mn-ea"/>
              </a:rPr>
              <a:t>Web</a:t>
            </a:r>
            <a:r>
              <a:rPr lang="zh-CN" altLang="en-US" sz="2000" dirty="0">
                <a:latin typeface="+mn-ea"/>
                <a:ea typeface="+mn-ea"/>
              </a:rPr>
              <a:t>环境；</a:t>
            </a:r>
          </a:p>
          <a:p>
            <a:pPr>
              <a:lnSpc>
                <a:spcPct val="150000"/>
              </a:lnSpc>
            </a:pPr>
            <a:r>
              <a:rPr lang="en-US" altLang="zh-CN" sz="2000" dirty="0">
                <a:latin typeface="+mn-ea"/>
                <a:ea typeface="+mn-ea"/>
              </a:rPr>
              <a:t>Caching</a:t>
            </a:r>
            <a:r>
              <a:rPr lang="zh-CN" altLang="en-US" sz="2000" dirty="0">
                <a:latin typeface="+mn-ea"/>
                <a:ea typeface="+mn-ea"/>
              </a:rPr>
              <a:t>：用户登录后，其用户信息、拥有的角色</a:t>
            </a:r>
            <a:r>
              <a:rPr lang="en-US" altLang="zh-CN" sz="2000" dirty="0">
                <a:latin typeface="+mn-ea"/>
                <a:ea typeface="+mn-ea"/>
              </a:rPr>
              <a:t>/</a:t>
            </a:r>
            <a:r>
              <a:rPr lang="zh-CN" altLang="en-US" sz="2000" dirty="0">
                <a:latin typeface="+mn-ea"/>
                <a:ea typeface="+mn-ea"/>
              </a:rPr>
              <a:t>权限可以缓存提高效率；</a:t>
            </a:r>
          </a:p>
        </p:txBody>
      </p:sp>
      <p:sp>
        <p:nvSpPr>
          <p:cNvPr id="5" name="文本框 4"/>
          <p:cNvSpPr txBox="1"/>
          <p:nvPr/>
        </p:nvSpPr>
        <p:spPr>
          <a:xfrm>
            <a:off x="7708008" y="6457890"/>
            <a:ext cx="2238113" cy="400110"/>
          </a:xfrm>
          <a:prstGeom prst="rect">
            <a:avLst/>
          </a:prstGeom>
          <a:noFill/>
        </p:spPr>
        <p:txBody>
          <a:bodyPr wrap="none" rtlCol="0">
            <a:spAutoFit/>
          </a:bodyPr>
          <a:lstStyle/>
          <a:p>
            <a:r>
              <a:rPr lang="en-US" altLang="zh-CN" sz="2000" dirty="0"/>
              <a:t>Apache </a:t>
            </a:r>
            <a:r>
              <a:rPr lang="en-US" altLang="zh-CN" sz="2000" dirty="0" err="1"/>
              <a:t>Shiro</a:t>
            </a:r>
            <a:r>
              <a:rPr lang="zh-CN" altLang="en-US" sz="2000" dirty="0"/>
              <a:t>特性</a:t>
            </a:r>
          </a:p>
        </p:txBody>
      </p:sp>
    </p:spTree>
    <p:extLst>
      <p:ext uri="{BB962C8B-B14F-4D97-AF65-F5344CB8AC3E}">
        <p14:creationId xmlns:p14="http://schemas.microsoft.com/office/powerpoint/2010/main" val="4349775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碧海蓝天">
      <a:dk1>
        <a:srgbClr val="000000"/>
      </a:dk1>
      <a:lt1>
        <a:srgbClr val="FFFFFF"/>
      </a:lt1>
      <a:dk2>
        <a:srgbClr val="17406D"/>
      </a:dk2>
      <a:lt2>
        <a:srgbClr val="DBEFF9"/>
      </a:lt2>
      <a:accent1>
        <a:srgbClr val="0080CB"/>
      </a:accent1>
      <a:accent2>
        <a:srgbClr val="0080CB"/>
      </a:accent2>
      <a:accent3>
        <a:srgbClr val="0BD0D9"/>
      </a:accent3>
      <a:accent4>
        <a:srgbClr val="C9C9C9"/>
      </a:accent4>
      <a:accent5>
        <a:srgbClr val="7CCA62"/>
      </a:accent5>
      <a:accent6>
        <a:srgbClr val="F49100"/>
      </a:accent6>
      <a:hlink>
        <a:srgbClr val="F49100"/>
      </a:hlink>
      <a:folHlink>
        <a:srgbClr val="85DFD0"/>
      </a:folHlink>
    </a:clrScheme>
    <a:fontScheme name="自定义 6">
      <a:majorFont>
        <a:latin typeface="Arial"/>
        <a:ea typeface="微软雅黑 Light"/>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12884</TotalTime>
  <Words>2067</Words>
  <Application>Microsoft Macintosh PowerPoint</Application>
  <PresentationFormat>宽屏</PresentationFormat>
  <Paragraphs>253</Paragraphs>
  <Slides>46</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46</vt:i4>
      </vt:variant>
    </vt:vector>
  </HeadingPairs>
  <TitlesOfParts>
    <vt:vector size="54" baseType="lpstr">
      <vt:lpstr>华文细黑</vt:lpstr>
      <vt:lpstr>宋体</vt:lpstr>
      <vt:lpstr>微软雅黑 Light</vt:lpstr>
      <vt:lpstr>Arial</vt:lpstr>
      <vt:lpstr>Calibri</vt:lpstr>
      <vt:lpstr>Times New Roman</vt:lpstr>
      <vt:lpstr>Wingdings</vt:lpstr>
      <vt:lpstr>Office 主题</vt:lpstr>
      <vt:lpstr>PowerPoint 演示文稿</vt:lpstr>
      <vt:lpstr>第11章 Spring Security</vt:lpstr>
      <vt:lpstr>11.1 Spring Security概述</vt:lpstr>
      <vt:lpstr>11.1 Spring Security概述</vt:lpstr>
      <vt:lpstr>11.1 Spring Security概述</vt:lpstr>
      <vt:lpstr>11.1 Spring Security概述</vt:lpstr>
      <vt:lpstr>11.1 Spring Security概述</vt:lpstr>
      <vt:lpstr>11.1 Spring Security概述</vt:lpstr>
      <vt:lpstr>11.1 Spring Security概述</vt:lpstr>
      <vt:lpstr>11.1 Spring Security概述</vt:lpstr>
      <vt:lpstr>11.1 Spring Security概述</vt:lpstr>
      <vt:lpstr>11.1 Spring Security概述</vt:lpstr>
      <vt:lpstr>11.2 Spring Security实践</vt:lpstr>
      <vt:lpstr>11.2 Spring Security实践</vt:lpstr>
      <vt:lpstr>11.2 Spring Security实践</vt:lpstr>
      <vt:lpstr>11.2 Spring Security实践</vt:lpstr>
      <vt:lpstr>11.2 Spring Security实践</vt:lpstr>
      <vt:lpstr>11.2 Spring Security实践</vt:lpstr>
      <vt:lpstr>11.2 Spring Security实践</vt:lpstr>
      <vt:lpstr>11.2 Spring Security实践</vt:lpstr>
      <vt:lpstr>11.2 Spring Security实践</vt:lpstr>
      <vt:lpstr>11.2 Spring Security实践</vt:lpstr>
      <vt:lpstr>11.2 Spring Security实践</vt:lpstr>
      <vt:lpstr>11.2 Spring Security实践</vt:lpstr>
      <vt:lpstr>11.2 Spring Security实践</vt:lpstr>
      <vt:lpstr>11.2 Spring Security实践</vt:lpstr>
      <vt:lpstr>11.2 Spring Security实践</vt:lpstr>
      <vt:lpstr>11.2 Spring Security实践</vt:lpstr>
      <vt:lpstr>11.2 Spring Security实践</vt:lpstr>
      <vt:lpstr>11.2 Spring Security实践</vt:lpstr>
      <vt:lpstr>11.2 Spring Security实践</vt:lpstr>
      <vt:lpstr>11.2 Spring Security实践</vt:lpstr>
      <vt:lpstr>11.2 Spring Security实践</vt:lpstr>
      <vt:lpstr>11.2 Spring Security实践</vt:lpstr>
      <vt:lpstr>11.2 Spring Security实践</vt:lpstr>
      <vt:lpstr>11.2 Spring Security实践</vt:lpstr>
      <vt:lpstr>11.2 Spring Security实践</vt:lpstr>
      <vt:lpstr>11.2 Spring Security实践</vt:lpstr>
      <vt:lpstr>11.2 Spring Security实践</vt:lpstr>
      <vt:lpstr>11.2 Spring Security实践</vt:lpstr>
      <vt:lpstr>11.2 Spring Security实践</vt:lpstr>
      <vt:lpstr>11.2 Spring Security实践</vt:lpstr>
      <vt:lpstr>11.2 Spring Security实践</vt:lpstr>
      <vt:lpstr>11.2 Spring Security实践</vt:lpstr>
      <vt:lpstr>11.2 Spring Security实践</vt:lpstr>
      <vt:lpstr>11.2 Spring Security实践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2483</cp:lastModifiedBy>
  <cp:revision>606</cp:revision>
  <dcterms:created xsi:type="dcterms:W3CDTF">2015-10-07T04:43:28Z</dcterms:created>
  <dcterms:modified xsi:type="dcterms:W3CDTF">2020-12-14T15:49:32Z</dcterms:modified>
</cp:coreProperties>
</file>