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12" r:id="rId2"/>
    <p:sldId id="314" r:id="rId3"/>
    <p:sldId id="439" r:id="rId4"/>
    <p:sldId id="503" r:id="rId5"/>
    <p:sldId id="470" r:id="rId6"/>
    <p:sldId id="471" r:id="rId7"/>
    <p:sldId id="479" r:id="rId8"/>
    <p:sldId id="472" r:id="rId9"/>
    <p:sldId id="474" r:id="rId10"/>
    <p:sldId id="509" r:id="rId11"/>
    <p:sldId id="576" r:id="rId12"/>
    <p:sldId id="476" r:id="rId13"/>
    <p:sldId id="477" r:id="rId14"/>
    <p:sldId id="480" r:id="rId15"/>
    <p:sldId id="469" r:id="rId16"/>
    <p:sldId id="505" r:id="rId17"/>
    <p:sldId id="506" r:id="rId18"/>
    <p:sldId id="485" r:id="rId19"/>
    <p:sldId id="507" r:id="rId20"/>
    <p:sldId id="482" r:id="rId21"/>
    <p:sldId id="483" r:id="rId22"/>
    <p:sldId id="510" r:id="rId23"/>
    <p:sldId id="487" r:id="rId24"/>
    <p:sldId id="508" r:id="rId25"/>
    <p:sldId id="488" r:id="rId26"/>
    <p:sldId id="489" r:id="rId27"/>
    <p:sldId id="490" r:id="rId28"/>
    <p:sldId id="512" r:id="rId29"/>
    <p:sldId id="491" r:id="rId30"/>
    <p:sldId id="492" r:id="rId31"/>
    <p:sldId id="511" r:id="rId32"/>
    <p:sldId id="493" r:id="rId33"/>
    <p:sldId id="494" r:id="rId34"/>
    <p:sldId id="495" r:id="rId35"/>
    <p:sldId id="498" r:id="rId36"/>
    <p:sldId id="496" r:id="rId37"/>
    <p:sldId id="499" r:id="rId38"/>
    <p:sldId id="500" r:id="rId39"/>
    <p:sldId id="497" r:id="rId40"/>
    <p:sldId id="502" r:id="rId41"/>
    <p:sldId id="570" r:id="rId42"/>
    <p:sldId id="572" r:id="rId43"/>
    <p:sldId id="571" r:id="rId44"/>
    <p:sldId id="573" r:id="rId45"/>
    <p:sldId id="574" r:id="rId46"/>
    <p:sldId id="575" r:id="rId47"/>
  </p:sldIdLst>
  <p:sldSz cx="12192000" cy="6858000"/>
  <p:notesSz cx="6858000" cy="9144000"/>
  <p:custDataLst>
    <p:tags r:id="rId49"/>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Light" panose="020B0502040204020203"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Light" panose="020B0502040204020203"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Light" panose="020B0502040204020203"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Light" panose="020B0502040204020203"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Light" panose="020B0502040204020203"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Light" panose="020B0502040204020203"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Light" panose="020B0502040204020203"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Light" panose="020B0502040204020203"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Light" panose="020B0502040204020203" pitchFamily="34"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B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6" autoAdjust="0"/>
    <p:restoredTop sz="94301" autoAdjust="0"/>
  </p:normalViewPr>
  <p:slideViewPr>
    <p:cSldViewPr snapToGrid="0">
      <p:cViewPr varScale="1">
        <p:scale>
          <a:sx n="125" d="100"/>
          <a:sy n="125" d="100"/>
        </p:scale>
        <p:origin x="192" y="36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856674E9-F16F-4376-A392-6094BCA4A48F}" type="datetimeFigureOut">
              <a:rPr lang="zh-CN" altLang="en-US"/>
              <a:pPr>
                <a:defRPr/>
              </a:pPr>
              <a:t>2020/11/1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9B59BFD3-8DE0-446A-8EBA-050224A7484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fontAlgn="base">
              <a:spcBef>
                <a:spcPct val="0"/>
              </a:spcBef>
              <a:spcAft>
                <a:spcPct val="0"/>
              </a:spcAft>
            </a:pPr>
            <a:fld id="{94794771-2E61-498A-A6BD-6F19FA32D2BF}" type="slidenum">
              <a:rPr lang="zh-CN" altLang="en-US">
                <a:latin typeface="Calibri" panose="020F0502020204030204" pitchFamily="34" charset="0"/>
                <a:ea typeface="宋体" panose="02010600030101010101" pitchFamily="2" charset="-122"/>
              </a:rPr>
              <a:pPr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23</a:t>
            </a:fld>
            <a:endParaRPr lang="zh-CN" altLang="en-US"/>
          </a:p>
        </p:txBody>
      </p:sp>
    </p:spTree>
    <p:extLst>
      <p:ext uri="{BB962C8B-B14F-4D97-AF65-F5344CB8AC3E}">
        <p14:creationId xmlns:p14="http://schemas.microsoft.com/office/powerpoint/2010/main" val="3796080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24</a:t>
            </a:fld>
            <a:endParaRPr lang="zh-CN" altLang="en-US"/>
          </a:p>
        </p:txBody>
      </p:sp>
    </p:spTree>
    <p:extLst>
      <p:ext uri="{BB962C8B-B14F-4D97-AF65-F5344CB8AC3E}">
        <p14:creationId xmlns:p14="http://schemas.microsoft.com/office/powerpoint/2010/main" val="422029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25</a:t>
            </a:fld>
            <a:endParaRPr lang="zh-CN" altLang="en-US"/>
          </a:p>
        </p:txBody>
      </p:sp>
    </p:spTree>
    <p:extLst>
      <p:ext uri="{BB962C8B-B14F-4D97-AF65-F5344CB8AC3E}">
        <p14:creationId xmlns:p14="http://schemas.microsoft.com/office/powerpoint/2010/main" val="848619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26</a:t>
            </a:fld>
            <a:endParaRPr lang="zh-CN" altLang="en-US"/>
          </a:p>
        </p:txBody>
      </p:sp>
    </p:spTree>
    <p:extLst>
      <p:ext uri="{BB962C8B-B14F-4D97-AF65-F5344CB8AC3E}">
        <p14:creationId xmlns:p14="http://schemas.microsoft.com/office/powerpoint/2010/main" val="2540734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27</a:t>
            </a:fld>
            <a:endParaRPr lang="zh-CN" altLang="en-US"/>
          </a:p>
        </p:txBody>
      </p:sp>
    </p:spTree>
    <p:extLst>
      <p:ext uri="{BB962C8B-B14F-4D97-AF65-F5344CB8AC3E}">
        <p14:creationId xmlns:p14="http://schemas.microsoft.com/office/powerpoint/2010/main" val="770791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28</a:t>
            </a:fld>
            <a:endParaRPr lang="zh-CN" altLang="en-US"/>
          </a:p>
        </p:txBody>
      </p:sp>
    </p:spTree>
    <p:extLst>
      <p:ext uri="{BB962C8B-B14F-4D97-AF65-F5344CB8AC3E}">
        <p14:creationId xmlns:p14="http://schemas.microsoft.com/office/powerpoint/2010/main" val="785085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29</a:t>
            </a:fld>
            <a:endParaRPr lang="zh-CN" altLang="en-US"/>
          </a:p>
        </p:txBody>
      </p:sp>
    </p:spTree>
    <p:extLst>
      <p:ext uri="{BB962C8B-B14F-4D97-AF65-F5344CB8AC3E}">
        <p14:creationId xmlns:p14="http://schemas.microsoft.com/office/powerpoint/2010/main" val="2900037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30</a:t>
            </a:fld>
            <a:endParaRPr lang="zh-CN" altLang="en-US"/>
          </a:p>
        </p:txBody>
      </p:sp>
    </p:spTree>
    <p:extLst>
      <p:ext uri="{BB962C8B-B14F-4D97-AF65-F5344CB8AC3E}">
        <p14:creationId xmlns:p14="http://schemas.microsoft.com/office/powerpoint/2010/main" val="1005404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31</a:t>
            </a:fld>
            <a:endParaRPr lang="zh-CN" altLang="en-US"/>
          </a:p>
        </p:txBody>
      </p:sp>
    </p:spTree>
    <p:extLst>
      <p:ext uri="{BB962C8B-B14F-4D97-AF65-F5344CB8AC3E}">
        <p14:creationId xmlns:p14="http://schemas.microsoft.com/office/powerpoint/2010/main" val="3572591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32</a:t>
            </a:fld>
            <a:endParaRPr lang="zh-CN" altLang="en-US"/>
          </a:p>
        </p:txBody>
      </p:sp>
    </p:spTree>
    <p:extLst>
      <p:ext uri="{BB962C8B-B14F-4D97-AF65-F5344CB8AC3E}">
        <p14:creationId xmlns:p14="http://schemas.microsoft.com/office/powerpoint/2010/main" val="274359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15</a:t>
            </a:fld>
            <a:endParaRPr lang="zh-CN" altLang="en-US"/>
          </a:p>
        </p:txBody>
      </p:sp>
    </p:spTree>
    <p:extLst>
      <p:ext uri="{BB962C8B-B14F-4D97-AF65-F5344CB8AC3E}">
        <p14:creationId xmlns:p14="http://schemas.microsoft.com/office/powerpoint/2010/main" val="2984715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33</a:t>
            </a:fld>
            <a:endParaRPr lang="zh-CN" altLang="en-US"/>
          </a:p>
        </p:txBody>
      </p:sp>
    </p:spTree>
    <p:extLst>
      <p:ext uri="{BB962C8B-B14F-4D97-AF65-F5344CB8AC3E}">
        <p14:creationId xmlns:p14="http://schemas.microsoft.com/office/powerpoint/2010/main" val="6631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34</a:t>
            </a:fld>
            <a:endParaRPr lang="zh-CN" altLang="en-US"/>
          </a:p>
        </p:txBody>
      </p:sp>
    </p:spTree>
    <p:extLst>
      <p:ext uri="{BB962C8B-B14F-4D97-AF65-F5344CB8AC3E}">
        <p14:creationId xmlns:p14="http://schemas.microsoft.com/office/powerpoint/2010/main" val="3350571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35</a:t>
            </a:fld>
            <a:endParaRPr lang="zh-CN" altLang="en-US"/>
          </a:p>
        </p:txBody>
      </p:sp>
    </p:spTree>
    <p:extLst>
      <p:ext uri="{BB962C8B-B14F-4D97-AF65-F5344CB8AC3E}">
        <p14:creationId xmlns:p14="http://schemas.microsoft.com/office/powerpoint/2010/main" val="487319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36</a:t>
            </a:fld>
            <a:endParaRPr lang="zh-CN" altLang="en-US"/>
          </a:p>
        </p:txBody>
      </p:sp>
    </p:spTree>
    <p:extLst>
      <p:ext uri="{BB962C8B-B14F-4D97-AF65-F5344CB8AC3E}">
        <p14:creationId xmlns:p14="http://schemas.microsoft.com/office/powerpoint/2010/main" val="519280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37</a:t>
            </a:fld>
            <a:endParaRPr lang="zh-CN" altLang="en-US"/>
          </a:p>
        </p:txBody>
      </p:sp>
    </p:spTree>
    <p:extLst>
      <p:ext uri="{BB962C8B-B14F-4D97-AF65-F5344CB8AC3E}">
        <p14:creationId xmlns:p14="http://schemas.microsoft.com/office/powerpoint/2010/main" val="2096167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38</a:t>
            </a:fld>
            <a:endParaRPr lang="zh-CN" altLang="en-US"/>
          </a:p>
        </p:txBody>
      </p:sp>
    </p:spTree>
    <p:extLst>
      <p:ext uri="{BB962C8B-B14F-4D97-AF65-F5344CB8AC3E}">
        <p14:creationId xmlns:p14="http://schemas.microsoft.com/office/powerpoint/2010/main" val="3210043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39</a:t>
            </a:fld>
            <a:endParaRPr lang="zh-CN" altLang="en-US"/>
          </a:p>
        </p:txBody>
      </p:sp>
    </p:spTree>
    <p:extLst>
      <p:ext uri="{BB962C8B-B14F-4D97-AF65-F5344CB8AC3E}">
        <p14:creationId xmlns:p14="http://schemas.microsoft.com/office/powerpoint/2010/main" val="2262934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40</a:t>
            </a:fld>
            <a:endParaRPr lang="zh-CN" altLang="en-US"/>
          </a:p>
        </p:txBody>
      </p:sp>
    </p:spTree>
    <p:extLst>
      <p:ext uri="{BB962C8B-B14F-4D97-AF65-F5344CB8AC3E}">
        <p14:creationId xmlns:p14="http://schemas.microsoft.com/office/powerpoint/2010/main" val="1779779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59BFD3-8DE0-446A-8EBA-050224A7484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50558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59BFD3-8DE0-446A-8EBA-050224A7484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4061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16</a:t>
            </a:fld>
            <a:endParaRPr lang="zh-CN" altLang="en-US"/>
          </a:p>
        </p:txBody>
      </p:sp>
    </p:spTree>
    <p:extLst>
      <p:ext uri="{BB962C8B-B14F-4D97-AF65-F5344CB8AC3E}">
        <p14:creationId xmlns:p14="http://schemas.microsoft.com/office/powerpoint/2010/main" val="1898325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59BFD3-8DE0-446A-8EBA-050224A7484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17294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59BFD3-8DE0-446A-8EBA-050224A7484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10527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59BFD3-8DE0-446A-8EBA-050224A7484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101561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59BFD3-8DE0-446A-8EBA-050224A7484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4581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17</a:t>
            </a:fld>
            <a:endParaRPr lang="zh-CN" altLang="en-US"/>
          </a:p>
        </p:txBody>
      </p:sp>
    </p:spTree>
    <p:extLst>
      <p:ext uri="{BB962C8B-B14F-4D97-AF65-F5344CB8AC3E}">
        <p14:creationId xmlns:p14="http://schemas.microsoft.com/office/powerpoint/2010/main" val="148857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18</a:t>
            </a:fld>
            <a:endParaRPr lang="zh-CN" altLang="en-US"/>
          </a:p>
        </p:txBody>
      </p:sp>
    </p:spTree>
    <p:extLst>
      <p:ext uri="{BB962C8B-B14F-4D97-AF65-F5344CB8AC3E}">
        <p14:creationId xmlns:p14="http://schemas.microsoft.com/office/powerpoint/2010/main" val="1594198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19</a:t>
            </a:fld>
            <a:endParaRPr lang="zh-CN" altLang="en-US"/>
          </a:p>
        </p:txBody>
      </p:sp>
    </p:spTree>
    <p:extLst>
      <p:ext uri="{BB962C8B-B14F-4D97-AF65-F5344CB8AC3E}">
        <p14:creationId xmlns:p14="http://schemas.microsoft.com/office/powerpoint/2010/main" val="1277010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20</a:t>
            </a:fld>
            <a:endParaRPr lang="zh-CN" altLang="en-US"/>
          </a:p>
        </p:txBody>
      </p:sp>
    </p:spTree>
    <p:extLst>
      <p:ext uri="{BB962C8B-B14F-4D97-AF65-F5344CB8AC3E}">
        <p14:creationId xmlns:p14="http://schemas.microsoft.com/office/powerpoint/2010/main" val="2258707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21</a:t>
            </a:fld>
            <a:endParaRPr lang="zh-CN" altLang="en-US"/>
          </a:p>
        </p:txBody>
      </p:sp>
    </p:spTree>
    <p:extLst>
      <p:ext uri="{BB962C8B-B14F-4D97-AF65-F5344CB8AC3E}">
        <p14:creationId xmlns:p14="http://schemas.microsoft.com/office/powerpoint/2010/main" val="336361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B59BFD3-8DE0-446A-8EBA-050224A74845}" type="slidenum">
              <a:rPr lang="zh-CN" altLang="en-US" smtClean="0"/>
              <a:pPr>
                <a:defRPr/>
              </a:pPr>
              <a:t>22</a:t>
            </a:fld>
            <a:endParaRPr lang="zh-CN" altLang="en-US"/>
          </a:p>
        </p:txBody>
      </p:sp>
    </p:spTree>
    <p:extLst>
      <p:ext uri="{BB962C8B-B14F-4D97-AF65-F5344CB8AC3E}">
        <p14:creationId xmlns:p14="http://schemas.microsoft.com/office/powerpoint/2010/main" val="4008420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72799" y="294393"/>
            <a:ext cx="1754647" cy="52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flipV="1">
            <a:off x="168275" y="1047751"/>
            <a:ext cx="11855451"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标题占位符 1"/>
          <p:cNvSpPr>
            <a:spLocks noGrp="1"/>
          </p:cNvSpPr>
          <p:nvPr>
            <p:ph type="title"/>
          </p:nvPr>
        </p:nvSpPr>
        <p:spPr bwMode="auto">
          <a:xfrm>
            <a:off x="250371" y="321814"/>
            <a:ext cx="6986452" cy="90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1"/>
            </a:lvl1pPr>
          </a:lstStyle>
          <a:p>
            <a:pPr lvl="0"/>
            <a:r>
              <a:rPr lang="zh-CN" altLang="en-US" dirty="0"/>
              <a:t>单击此处编辑母版标题样式</a:t>
            </a:r>
          </a:p>
        </p:txBody>
      </p:sp>
    </p:spTree>
    <p:extLst>
      <p:ext uri="{BB962C8B-B14F-4D97-AF65-F5344CB8AC3E}">
        <p14:creationId xmlns:p14="http://schemas.microsoft.com/office/powerpoint/2010/main" val="53694424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63434" y="374066"/>
            <a:ext cx="6202680" cy="90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DBBE6C3E-8A22-43C2-824F-CF0FD8C24B7E}" type="datetimeFigureOut">
              <a:rPr lang="zh-CN" altLang="en-US"/>
              <a:pPr>
                <a:defRPr/>
              </a:pPr>
              <a:t>2020/11/1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a:defRPr/>
            </a:pPr>
            <a:fld id="{AEEFF87B-9E66-44EE-ADE3-92106CCA67F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rtl="0" fontAlgn="base">
        <a:lnSpc>
          <a:spcPct val="90000"/>
        </a:lnSpc>
        <a:spcBef>
          <a:spcPct val="0"/>
        </a:spcBef>
        <a:spcAft>
          <a:spcPct val="0"/>
        </a:spcAft>
        <a:defRPr sz="28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5pPr>
      <a:lvl6pPr marL="457189"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6pPr>
      <a:lvl7pPr marL="914377"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7pPr>
      <a:lvl8pPr marL="1371566"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8pPr>
      <a:lvl9pPr marL="1828754" algn="l" rtl="0" fontAlgn="base">
        <a:lnSpc>
          <a:spcPct val="90000"/>
        </a:lnSpc>
        <a:spcBef>
          <a:spcPct val="0"/>
        </a:spcBef>
        <a:spcAft>
          <a:spcPct val="0"/>
        </a:spcAft>
        <a:defRPr sz="4400">
          <a:solidFill>
            <a:schemeClr val="tx1"/>
          </a:solidFill>
          <a:latin typeface="Arial" panose="020B0604020202020204" pitchFamily="34" charset="0"/>
          <a:ea typeface="微软雅黑 Light" panose="020B0502040204020203" pitchFamily="34" charset="-122"/>
        </a:defRPr>
      </a:lvl9pPr>
    </p:titleStyle>
    <p:bodyStyle>
      <a:lvl1pPr marL="228594" indent="-228594"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783" indent="-228594"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2971" indent="-228594"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160" indent="-228594"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349" indent="-228594"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hyperlink" Target="https://docs.spring.io/spring-framework/docs/current/reference/html/web.html"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0" y="1246188"/>
            <a:ext cx="12192000" cy="396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a:xfrm>
            <a:off x="1728789" y="2525714"/>
            <a:ext cx="8734425" cy="769441"/>
          </a:xfrm>
          <a:prstGeom prst="rect">
            <a:avLst/>
          </a:prstGeom>
          <a:noFill/>
        </p:spPr>
        <p:txBody>
          <a:bodyPr>
            <a:spAutoFit/>
          </a:bodyPr>
          <a:lstStyle/>
          <a:p>
            <a:pPr algn="ctr" eaLnBrk="1" fontAlgn="auto" hangingPunct="1">
              <a:spcBef>
                <a:spcPts val="0"/>
              </a:spcBef>
              <a:spcAft>
                <a:spcPts val="0"/>
              </a:spcAft>
              <a:defRPr/>
            </a:pPr>
            <a:r>
              <a:rPr lang="en-US" altLang="zh-CN" sz="4400" dirty="0">
                <a:solidFill>
                  <a:schemeClr val="bg1"/>
                </a:solidFill>
                <a:latin typeface="+mn-ea"/>
                <a:ea typeface="+mn-ea"/>
              </a:rPr>
              <a:t>Web</a:t>
            </a:r>
            <a:r>
              <a:rPr lang="zh-CN" altLang="en-US" sz="4400" dirty="0">
                <a:solidFill>
                  <a:schemeClr val="bg1"/>
                </a:solidFill>
                <a:latin typeface="+mn-ea"/>
                <a:ea typeface="+mn-ea"/>
              </a:rPr>
              <a:t>开发技术基础</a:t>
            </a:r>
          </a:p>
        </p:txBody>
      </p:sp>
      <p:sp>
        <p:nvSpPr>
          <p:cNvPr id="4" name="任意多边形 3"/>
          <p:cNvSpPr/>
          <p:nvPr/>
        </p:nvSpPr>
        <p:spPr>
          <a:xfrm>
            <a:off x="2057401" y="1957389"/>
            <a:ext cx="8088313" cy="2419351"/>
          </a:xfrm>
          <a:custGeom>
            <a:avLst/>
            <a:gdLst>
              <a:gd name="connsiteX0" fmla="*/ 2728913 w 8086725"/>
              <a:gd name="connsiteY0" fmla="*/ 0 h 2628900"/>
              <a:gd name="connsiteX1" fmla="*/ 14288 w 8086725"/>
              <a:gd name="connsiteY1" fmla="*/ 0 h 2628900"/>
              <a:gd name="connsiteX2" fmla="*/ 0 w 8086725"/>
              <a:gd name="connsiteY2" fmla="*/ 2621757 h 2628900"/>
              <a:gd name="connsiteX3" fmla="*/ 8086725 w 8086725"/>
              <a:gd name="connsiteY3" fmla="*/ 2628900 h 2628900"/>
              <a:gd name="connsiteX4" fmla="*/ 8065294 w 8086725"/>
              <a:gd name="connsiteY4" fmla="*/ 7144 h 2628900"/>
              <a:gd name="connsiteX5" fmla="*/ 5200650 w 8086725"/>
              <a:gd name="connsiteY5" fmla="*/ 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6725" h="2628900">
                <a:moveTo>
                  <a:pt x="2728913" y="0"/>
                </a:moveTo>
                <a:lnTo>
                  <a:pt x="14288" y="0"/>
                </a:lnTo>
                <a:cubicBezTo>
                  <a:pt x="9525" y="873919"/>
                  <a:pt x="4763" y="1747838"/>
                  <a:pt x="0" y="2621757"/>
                </a:cubicBezTo>
                <a:lnTo>
                  <a:pt x="8086725" y="2628900"/>
                </a:lnTo>
                <a:lnTo>
                  <a:pt x="8065294" y="7144"/>
                </a:lnTo>
                <a:lnTo>
                  <a:pt x="520065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1">
              <a:solidFill>
                <a:schemeClr val="bg1"/>
              </a:solidFill>
            </a:endParaRPr>
          </a:p>
        </p:txBody>
      </p:sp>
      <p:sp>
        <p:nvSpPr>
          <p:cNvPr id="4101" name="文本框 1"/>
          <p:cNvSpPr txBox="1">
            <a:spLocks noChangeArrowheads="1"/>
          </p:cNvSpPr>
          <p:nvPr/>
        </p:nvSpPr>
        <p:spPr bwMode="auto">
          <a:xfrm>
            <a:off x="4493753" y="1762384"/>
            <a:ext cx="31448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algn="ctr" eaLnBrk="1" hangingPunct="1"/>
            <a:r>
              <a:rPr lang="en-US" altLang="zh-CN" sz="2000" dirty="0">
                <a:solidFill>
                  <a:schemeClr val="bg1"/>
                </a:solidFill>
                <a:latin typeface="华文细黑" panose="02010600040101010101" pitchFamily="2" charset="-122"/>
                <a:ea typeface="华文细黑" panose="02010600040101010101" pitchFamily="2" charset="-122"/>
              </a:rPr>
              <a:t>Web Programming</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11" name="Rectangle 37"/>
          <p:cNvSpPr/>
          <p:nvPr/>
        </p:nvSpPr>
        <p:spPr>
          <a:xfrm>
            <a:off x="2790826" y="3640139"/>
            <a:ext cx="6610351" cy="553998"/>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2000" dirty="0">
                <a:solidFill>
                  <a:schemeClr val="bg1"/>
                </a:solidFill>
                <a:latin typeface="+mn-ea"/>
                <a:ea typeface="+mn-ea"/>
                <a:cs typeface="Lao UI" panose="020B0502040204020203" pitchFamily="34" charset="0"/>
              </a:rPr>
              <a:t>第</a:t>
            </a:r>
            <a:r>
              <a:rPr lang="en-US" altLang="zh-CN" sz="2000" dirty="0">
                <a:solidFill>
                  <a:schemeClr val="bg1"/>
                </a:solidFill>
                <a:latin typeface="+mn-ea"/>
                <a:ea typeface="+mn-ea"/>
                <a:cs typeface="Lao UI" panose="020B0502040204020203" pitchFamily="34" charset="0"/>
              </a:rPr>
              <a:t>6</a:t>
            </a:r>
            <a:r>
              <a:rPr lang="zh-CN" altLang="en-US" sz="2000" dirty="0">
                <a:solidFill>
                  <a:schemeClr val="bg1"/>
                </a:solidFill>
                <a:latin typeface="+mn-ea"/>
                <a:ea typeface="+mn-ea"/>
                <a:cs typeface="Lao UI" panose="020B0502040204020203" pitchFamily="34" charset="0"/>
              </a:rPr>
              <a:t>章 </a:t>
            </a:r>
            <a:r>
              <a:rPr lang="en-US" altLang="zh-CN" sz="2000" dirty="0">
                <a:solidFill>
                  <a:schemeClr val="bg1"/>
                </a:solidFill>
                <a:latin typeface="+mn-ea"/>
                <a:ea typeface="+mn-ea"/>
                <a:cs typeface="Lao UI" panose="020B0502040204020203" pitchFamily="34" charset="0"/>
              </a:rPr>
              <a:t>Spring</a:t>
            </a:r>
            <a:r>
              <a:rPr lang="zh-CN" altLang="en-US" sz="2000" dirty="0">
                <a:solidFill>
                  <a:schemeClr val="bg1"/>
                </a:solidFill>
                <a:latin typeface="+mn-ea"/>
                <a:ea typeface="+mn-ea"/>
                <a:cs typeface="Lao UI" panose="020B0502040204020203" pitchFamily="34" charset="0"/>
              </a:rPr>
              <a:t> </a:t>
            </a:r>
            <a:r>
              <a:rPr lang="en-US" altLang="zh-CN" sz="2000" dirty="0">
                <a:solidFill>
                  <a:schemeClr val="bg1"/>
                </a:solidFill>
                <a:latin typeface="+mn-ea"/>
                <a:ea typeface="+mn-ea"/>
                <a:cs typeface="Lao UI" panose="020B0502040204020203" pitchFamily="34" charset="0"/>
              </a:rPr>
              <a:t>MVC</a:t>
            </a:r>
          </a:p>
        </p:txBody>
      </p:sp>
      <p:sp>
        <p:nvSpPr>
          <p:cNvPr id="17" name="椭圆 16"/>
          <p:cNvSpPr/>
          <p:nvPr/>
        </p:nvSpPr>
        <p:spPr>
          <a:xfrm>
            <a:off x="3263900" y="4673600"/>
            <a:ext cx="287339" cy="287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4104" name="Freeform 5"/>
          <p:cNvSpPr>
            <a:spLocks noChangeAspect="1"/>
          </p:cNvSpPr>
          <p:nvPr/>
        </p:nvSpPr>
        <p:spPr bwMode="auto">
          <a:xfrm>
            <a:off x="3316288" y="4727575"/>
            <a:ext cx="173037" cy="173039"/>
          </a:xfrm>
          <a:custGeom>
            <a:avLst/>
            <a:gdLst>
              <a:gd name="T0" fmla="*/ 2147483646 w 294"/>
              <a:gd name="T1" fmla="*/ 2147483646 h 294"/>
              <a:gd name="T2" fmla="*/ 2147483646 w 294"/>
              <a:gd name="T3" fmla="*/ 2147483646 h 294"/>
              <a:gd name="T4" fmla="*/ 2147483646 w 294"/>
              <a:gd name="T5" fmla="*/ 2147483646 h 294"/>
              <a:gd name="T6" fmla="*/ 2147483646 w 294"/>
              <a:gd name="T7" fmla="*/ 2147483646 h 294"/>
              <a:gd name="T8" fmla="*/ 2147483646 w 294"/>
              <a:gd name="T9" fmla="*/ 0 h 294"/>
              <a:gd name="T10" fmla="*/ 0 w 294"/>
              <a:gd name="T11" fmla="*/ 2147483646 h 294"/>
              <a:gd name="T12" fmla="*/ 2147483646 w 294"/>
              <a:gd name="T13" fmla="*/ 2147483646 h 294"/>
              <a:gd name="T14" fmla="*/ 2147483646 w 294"/>
              <a:gd name="T15" fmla="*/ 2147483646 h 294"/>
              <a:gd name="T16" fmla="*/ 2147483646 w 294"/>
              <a:gd name="T17" fmla="*/ 2147483646 h 294"/>
              <a:gd name="T18" fmla="*/ 2147483646 w 294"/>
              <a:gd name="T19" fmla="*/ 2147483646 h 294"/>
              <a:gd name="T20" fmla="*/ 2147483646 w 294"/>
              <a:gd name="T21" fmla="*/ 2147483646 h 294"/>
              <a:gd name="T22" fmla="*/ 2147483646 w 294"/>
              <a:gd name="T23" fmla="*/ 2147483646 h 294"/>
              <a:gd name="T24" fmla="*/ 2147483646 w 294"/>
              <a:gd name="T25" fmla="*/ 2147483646 h 294"/>
              <a:gd name="T26" fmla="*/ 2147483646 w 294"/>
              <a:gd name="T27" fmla="*/ 2147483646 h 294"/>
              <a:gd name="T28" fmla="*/ 2147483646 w 294"/>
              <a:gd name="T29" fmla="*/ 2147483646 h 294"/>
              <a:gd name="T30" fmla="*/ 2147483646 w 294"/>
              <a:gd name="T31" fmla="*/ 2147483646 h 2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294">
                <a:moveTo>
                  <a:pt x="254" y="107"/>
                </a:moveTo>
                <a:lnTo>
                  <a:pt x="254" y="13"/>
                </a:lnTo>
                <a:lnTo>
                  <a:pt x="201" y="13"/>
                </a:lnTo>
                <a:lnTo>
                  <a:pt x="201" y="53"/>
                </a:lnTo>
                <a:lnTo>
                  <a:pt x="147" y="0"/>
                </a:lnTo>
                <a:lnTo>
                  <a:pt x="0" y="147"/>
                </a:lnTo>
                <a:lnTo>
                  <a:pt x="27" y="147"/>
                </a:lnTo>
                <a:lnTo>
                  <a:pt x="27" y="294"/>
                </a:lnTo>
                <a:lnTo>
                  <a:pt x="107" y="294"/>
                </a:lnTo>
                <a:lnTo>
                  <a:pt x="107" y="174"/>
                </a:lnTo>
                <a:lnTo>
                  <a:pt x="187" y="174"/>
                </a:lnTo>
                <a:lnTo>
                  <a:pt x="187" y="294"/>
                </a:lnTo>
                <a:lnTo>
                  <a:pt x="268" y="294"/>
                </a:lnTo>
                <a:lnTo>
                  <a:pt x="268" y="147"/>
                </a:lnTo>
                <a:lnTo>
                  <a:pt x="294" y="147"/>
                </a:lnTo>
                <a:lnTo>
                  <a:pt x="254" y="1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5" name="文本框 19"/>
          <p:cNvSpPr txBox="1">
            <a:spLocks noChangeArrowheads="1"/>
          </p:cNvSpPr>
          <p:nvPr/>
        </p:nvSpPr>
        <p:spPr bwMode="auto">
          <a:xfrm>
            <a:off x="3609975" y="4635500"/>
            <a:ext cx="2630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eaLnBrk="1" hangingPunct="1"/>
            <a:r>
              <a:rPr lang="zh-CN" altLang="en-US" dirty="0">
                <a:solidFill>
                  <a:schemeClr val="bg1"/>
                </a:solidFill>
              </a:rPr>
              <a:t>计算机学院</a:t>
            </a:r>
          </a:p>
        </p:txBody>
      </p:sp>
      <p:sp>
        <p:nvSpPr>
          <p:cNvPr id="13" name="椭圆 12"/>
          <p:cNvSpPr>
            <a:spLocks noChangeAspect="1"/>
          </p:cNvSpPr>
          <p:nvPr/>
        </p:nvSpPr>
        <p:spPr>
          <a:xfrm>
            <a:off x="6705600" y="4673600"/>
            <a:ext cx="288925" cy="287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5" name="KSO_Shape"/>
          <p:cNvSpPr>
            <a:spLocks noChangeAspect="1"/>
          </p:cNvSpPr>
          <p:nvPr/>
        </p:nvSpPr>
        <p:spPr bwMode="auto">
          <a:xfrm>
            <a:off x="6769101" y="4718051"/>
            <a:ext cx="142875" cy="180975"/>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accent1"/>
          </a:solidFill>
          <a:ln>
            <a:noFill/>
          </a:ln>
          <a:ex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chemeClr val="bg1"/>
              </a:solidFill>
              <a:latin typeface="+mn-lt"/>
              <a:ea typeface="+mn-ea"/>
            </a:endParaRPr>
          </a:p>
        </p:txBody>
      </p:sp>
      <p:sp>
        <p:nvSpPr>
          <p:cNvPr id="4108" name="文本框 20"/>
          <p:cNvSpPr txBox="1">
            <a:spLocks noChangeArrowheads="1"/>
          </p:cNvSpPr>
          <p:nvPr/>
        </p:nvSpPr>
        <p:spPr bwMode="auto">
          <a:xfrm>
            <a:off x="7032625" y="4635501"/>
            <a:ext cx="1819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eaLnBrk="1" hangingPunct="1"/>
            <a:r>
              <a:rPr lang="zh-CN" altLang="en-US" dirty="0">
                <a:solidFill>
                  <a:schemeClr val="bg1"/>
                </a:solidFill>
              </a:rPr>
              <a:t>授课人：王尊亮</a:t>
            </a:r>
          </a:p>
        </p:txBody>
      </p:sp>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6.1 Spring MVC</a:t>
            </a:r>
            <a:r>
              <a:rPr lang="zh-CN" altLang="en-US" b="0" kern="1800" dirty="0">
                <a:latin typeface="Times New Roman"/>
              </a:rPr>
              <a:t>工作原理</a:t>
            </a:r>
          </a:p>
        </p:txBody>
      </p:sp>
      <p:sp>
        <p:nvSpPr>
          <p:cNvPr id="5" name="矩形 4">
            <a:extLst>
              <a:ext uri="{FF2B5EF4-FFF2-40B4-BE49-F238E27FC236}">
                <a16:creationId xmlns:a16="http://schemas.microsoft.com/office/drawing/2014/main" id="{2560B241-C7DA-FE47-9A1E-53C570C53BAE}"/>
              </a:ext>
            </a:extLst>
          </p:cNvPr>
          <p:cNvSpPr/>
          <p:nvPr/>
        </p:nvSpPr>
        <p:spPr>
          <a:xfrm>
            <a:off x="0" y="1394671"/>
            <a:ext cx="8729663" cy="501227"/>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CN" sz="2000" dirty="0">
                <a:latin typeface="+mn-ea"/>
                <a:ea typeface="+mn-ea"/>
              </a:rPr>
              <a:t>Spring Boot</a:t>
            </a:r>
            <a:r>
              <a:rPr lang="zh-CN" altLang="en-US" sz="2000" dirty="0">
                <a:latin typeface="+mn-ea"/>
                <a:ea typeface="+mn-ea"/>
              </a:rPr>
              <a:t> </a:t>
            </a:r>
            <a:r>
              <a:rPr lang="en-US" altLang="zh-CN" sz="2000" dirty="0">
                <a:latin typeface="+mn-ea"/>
                <a:ea typeface="+mn-ea"/>
              </a:rPr>
              <a:t>Web</a:t>
            </a:r>
            <a:r>
              <a:rPr lang="zh-CN" altLang="en-US" sz="2000" dirty="0">
                <a:latin typeface="+mn-ea"/>
                <a:ea typeface="+mn-ea"/>
              </a:rPr>
              <a:t>项目的启动</a:t>
            </a:r>
            <a:endParaRPr lang="en-US" altLang="zh-CN" sz="2000" dirty="0">
              <a:latin typeface="楷体_GB2312" pitchFamily="49" charset="-122"/>
              <a:ea typeface="楷体_GB2312" pitchFamily="49" charset="-122"/>
            </a:endParaRPr>
          </a:p>
        </p:txBody>
      </p:sp>
      <p:sp>
        <p:nvSpPr>
          <p:cNvPr id="6" name="矩形 5">
            <a:extLst>
              <a:ext uri="{FF2B5EF4-FFF2-40B4-BE49-F238E27FC236}">
                <a16:creationId xmlns:a16="http://schemas.microsoft.com/office/drawing/2014/main" id="{21955918-4E78-9941-B2B4-DEC080A2B59F}"/>
              </a:ext>
            </a:extLst>
          </p:cNvPr>
          <p:cNvSpPr/>
          <p:nvPr/>
        </p:nvSpPr>
        <p:spPr>
          <a:xfrm>
            <a:off x="1285875" y="2142869"/>
            <a:ext cx="1985962" cy="10715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创建</a:t>
            </a:r>
            <a:r>
              <a:rPr lang="en-US" altLang="zh-CN" dirty="0" err="1"/>
              <a:t>IoC</a:t>
            </a:r>
            <a:r>
              <a:rPr lang="zh-CN" altLang="en-US" dirty="0"/>
              <a:t>容器</a:t>
            </a:r>
          </a:p>
        </p:txBody>
      </p:sp>
      <p:sp>
        <p:nvSpPr>
          <p:cNvPr id="7" name="矩形 6">
            <a:extLst>
              <a:ext uri="{FF2B5EF4-FFF2-40B4-BE49-F238E27FC236}">
                <a16:creationId xmlns:a16="http://schemas.microsoft.com/office/drawing/2014/main" id="{D623C375-8128-684B-B96F-5835E6C53605}"/>
              </a:ext>
            </a:extLst>
          </p:cNvPr>
          <p:cNvSpPr/>
          <p:nvPr/>
        </p:nvSpPr>
        <p:spPr>
          <a:xfrm>
            <a:off x="4593431" y="2142868"/>
            <a:ext cx="1985962" cy="10715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启动内置的</a:t>
            </a:r>
            <a:r>
              <a:rPr lang="en-US" altLang="zh-CN" dirty="0"/>
              <a:t>Tomcat</a:t>
            </a:r>
            <a:endParaRPr lang="zh-CN" altLang="en-US" dirty="0"/>
          </a:p>
        </p:txBody>
      </p:sp>
      <p:sp>
        <p:nvSpPr>
          <p:cNvPr id="8" name="右箭头 7">
            <a:extLst>
              <a:ext uri="{FF2B5EF4-FFF2-40B4-BE49-F238E27FC236}">
                <a16:creationId xmlns:a16="http://schemas.microsoft.com/office/drawing/2014/main" id="{177BE64C-3431-2A43-91CE-5654A77741E0}"/>
              </a:ext>
            </a:extLst>
          </p:cNvPr>
          <p:cNvSpPr/>
          <p:nvPr/>
        </p:nvSpPr>
        <p:spPr>
          <a:xfrm>
            <a:off x="3471863" y="2522919"/>
            <a:ext cx="900112" cy="31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a:extLst>
              <a:ext uri="{FF2B5EF4-FFF2-40B4-BE49-F238E27FC236}">
                <a16:creationId xmlns:a16="http://schemas.microsoft.com/office/drawing/2014/main" id="{F1D289F9-C483-A54C-AB2F-F26619295959}"/>
              </a:ext>
            </a:extLst>
          </p:cNvPr>
          <p:cNvSpPr/>
          <p:nvPr/>
        </p:nvSpPr>
        <p:spPr>
          <a:xfrm>
            <a:off x="6896896" y="2521486"/>
            <a:ext cx="900112" cy="31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7C846BF-0151-B54B-835C-E4F942551A41}"/>
              </a:ext>
            </a:extLst>
          </p:cNvPr>
          <p:cNvSpPr/>
          <p:nvPr/>
        </p:nvSpPr>
        <p:spPr>
          <a:xfrm>
            <a:off x="7978325" y="2142866"/>
            <a:ext cx="1985962" cy="10715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配置</a:t>
            </a:r>
            <a:endParaRPr lang="en-US" altLang="zh-CN" dirty="0"/>
          </a:p>
          <a:p>
            <a:pPr algn="ctr"/>
            <a:r>
              <a:rPr lang="en-US" altLang="zh-CN" dirty="0"/>
              <a:t>Spring MVC</a:t>
            </a:r>
            <a:endParaRPr lang="zh-CN" altLang="en-US" dirty="0"/>
          </a:p>
        </p:txBody>
      </p:sp>
      <p:pic>
        <p:nvPicPr>
          <p:cNvPr id="11" name="图片 10">
            <a:extLst>
              <a:ext uri="{FF2B5EF4-FFF2-40B4-BE49-F238E27FC236}">
                <a16:creationId xmlns:a16="http://schemas.microsoft.com/office/drawing/2014/main" id="{D41DE0A0-8322-2640-B988-F3C7AC56A86B}"/>
              </a:ext>
            </a:extLst>
          </p:cNvPr>
          <p:cNvPicPr>
            <a:picLocks noChangeAspect="1"/>
          </p:cNvPicPr>
          <p:nvPr/>
        </p:nvPicPr>
        <p:blipFill>
          <a:blip r:embed="rId2"/>
          <a:stretch>
            <a:fillRect/>
          </a:stretch>
        </p:blipFill>
        <p:spPr>
          <a:xfrm>
            <a:off x="2093119" y="3511213"/>
            <a:ext cx="7457143" cy="2923809"/>
          </a:xfrm>
          <a:prstGeom prst="rect">
            <a:avLst/>
          </a:prstGeom>
        </p:spPr>
      </p:pic>
    </p:spTree>
    <p:extLst>
      <p:ext uri="{BB962C8B-B14F-4D97-AF65-F5344CB8AC3E}">
        <p14:creationId xmlns:p14="http://schemas.microsoft.com/office/powerpoint/2010/main" val="18310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6.1 Spring MVC</a:t>
            </a:r>
            <a:r>
              <a:rPr lang="zh-CN" altLang="en-US" b="0" kern="1800" dirty="0">
                <a:latin typeface="Times New Roman"/>
              </a:rPr>
              <a:t>工作原理</a:t>
            </a:r>
          </a:p>
        </p:txBody>
      </p:sp>
      <p:sp>
        <p:nvSpPr>
          <p:cNvPr id="5" name="矩形 4">
            <a:extLst>
              <a:ext uri="{FF2B5EF4-FFF2-40B4-BE49-F238E27FC236}">
                <a16:creationId xmlns:a16="http://schemas.microsoft.com/office/drawing/2014/main" id="{2560B241-C7DA-FE47-9A1E-53C570C53BAE}"/>
              </a:ext>
            </a:extLst>
          </p:cNvPr>
          <p:cNvSpPr/>
          <p:nvPr/>
        </p:nvSpPr>
        <p:spPr>
          <a:xfrm>
            <a:off x="0" y="1394671"/>
            <a:ext cx="8729663" cy="501227"/>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CN" sz="2000" dirty="0">
                <a:latin typeface="+mn-ea"/>
                <a:ea typeface="+mn-ea"/>
              </a:rPr>
              <a:t>Spring Boot</a:t>
            </a:r>
            <a:r>
              <a:rPr lang="zh-CN" altLang="en-US" sz="2000" dirty="0">
                <a:latin typeface="+mn-ea"/>
                <a:ea typeface="+mn-ea"/>
              </a:rPr>
              <a:t> </a:t>
            </a:r>
            <a:r>
              <a:rPr lang="en-US" altLang="zh-CN" sz="2000" dirty="0">
                <a:latin typeface="+mn-ea"/>
                <a:ea typeface="+mn-ea"/>
              </a:rPr>
              <a:t>Web</a:t>
            </a:r>
            <a:r>
              <a:rPr lang="zh-CN" altLang="en-US" sz="2000" dirty="0">
                <a:latin typeface="+mn-ea"/>
                <a:ea typeface="+mn-ea"/>
              </a:rPr>
              <a:t>项目的启动</a:t>
            </a:r>
            <a:endParaRPr lang="en-US" altLang="zh-CN" sz="2000" dirty="0">
              <a:latin typeface="楷体_GB2312" pitchFamily="49" charset="-122"/>
              <a:ea typeface="楷体_GB2312" pitchFamily="49" charset="-122"/>
            </a:endParaRPr>
          </a:p>
        </p:txBody>
      </p:sp>
      <p:pic>
        <p:nvPicPr>
          <p:cNvPr id="3" name="图片 2">
            <a:extLst>
              <a:ext uri="{FF2B5EF4-FFF2-40B4-BE49-F238E27FC236}">
                <a16:creationId xmlns:a16="http://schemas.microsoft.com/office/drawing/2014/main" id="{58EB784A-A36A-ED43-B49D-E654896A9F10}"/>
              </a:ext>
            </a:extLst>
          </p:cNvPr>
          <p:cNvPicPr>
            <a:picLocks noChangeAspect="1"/>
          </p:cNvPicPr>
          <p:nvPr/>
        </p:nvPicPr>
        <p:blipFill>
          <a:blip r:embed="rId2"/>
          <a:stretch>
            <a:fillRect/>
          </a:stretch>
        </p:blipFill>
        <p:spPr>
          <a:xfrm>
            <a:off x="1290320" y="1995002"/>
            <a:ext cx="9621520" cy="4692639"/>
          </a:xfrm>
          <a:prstGeom prst="rect">
            <a:avLst/>
          </a:prstGeom>
        </p:spPr>
      </p:pic>
    </p:spTree>
    <p:extLst>
      <p:ext uri="{BB962C8B-B14F-4D97-AF65-F5344CB8AC3E}">
        <p14:creationId xmlns:p14="http://schemas.microsoft.com/office/powerpoint/2010/main" val="65203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6.1 Spring MVC</a:t>
            </a:r>
            <a:r>
              <a:rPr lang="zh-CN" altLang="en-US" b="0" kern="1800" dirty="0">
                <a:latin typeface="Times New Roman"/>
              </a:rPr>
              <a:t>工作原理</a:t>
            </a:r>
          </a:p>
        </p:txBody>
      </p:sp>
      <p:sp>
        <p:nvSpPr>
          <p:cNvPr id="3" name="文本框 2"/>
          <p:cNvSpPr txBox="1"/>
          <p:nvPr/>
        </p:nvSpPr>
        <p:spPr>
          <a:xfrm>
            <a:off x="250370" y="1223784"/>
            <a:ext cx="10891242" cy="1990288"/>
          </a:xfrm>
          <a:prstGeom prst="rect">
            <a:avLst/>
          </a:prstGeom>
          <a:noFill/>
        </p:spPr>
        <p:txBody>
          <a:bodyPr wrap="square" rtlCol="0">
            <a:spAutoFit/>
          </a:bodyPr>
          <a:lstStyle/>
          <a:p>
            <a:pPr marL="109855">
              <a:lnSpc>
                <a:spcPct val="150000"/>
              </a:lnSpc>
              <a:spcBef>
                <a:spcPts val="400"/>
              </a:spcBef>
              <a:buClr>
                <a:schemeClr val="accent1"/>
              </a:buClr>
              <a:buSzPct val="68000"/>
            </a:pPr>
            <a:r>
              <a:rPr lang="zh-CN" altLang="en-US" sz="2000" dirty="0">
                <a:sym typeface="+mn-ea"/>
              </a:rPr>
              <a:t>在</a:t>
            </a:r>
            <a:r>
              <a:rPr lang="en-US" altLang="zh-CN" sz="2000" dirty="0">
                <a:sym typeface="+mn-ea"/>
              </a:rPr>
              <a:t>Spring boot</a:t>
            </a:r>
            <a:r>
              <a:rPr lang="zh-CN" altLang="en-US" sz="2000" dirty="0">
                <a:sym typeface="+mn-ea"/>
              </a:rPr>
              <a:t>中，嵌入了</a:t>
            </a:r>
            <a:r>
              <a:rPr lang="en-US" altLang="zh-CN" sz="2000" dirty="0">
                <a:sym typeface="+mn-ea"/>
              </a:rPr>
              <a:t>Tomcat</a:t>
            </a:r>
            <a:r>
              <a:rPr lang="zh-CN" altLang="en-US" sz="2000" dirty="0">
                <a:sym typeface="+mn-ea"/>
              </a:rPr>
              <a:t>等</a:t>
            </a:r>
            <a:r>
              <a:rPr lang="en-US" altLang="zh-CN" sz="2000" dirty="0">
                <a:sym typeface="+mn-ea"/>
              </a:rPr>
              <a:t>Servlet</a:t>
            </a:r>
            <a:r>
              <a:rPr lang="zh-CN" altLang="en-US" sz="2000" dirty="0">
                <a:sym typeface="+mn-ea"/>
              </a:rPr>
              <a:t>容器，同时支持尽可能的自动配置，因此当创建的</a:t>
            </a:r>
            <a:r>
              <a:rPr lang="en-US" altLang="zh-CN" sz="2000" dirty="0">
                <a:sym typeface="+mn-ea"/>
              </a:rPr>
              <a:t>Spring boot</a:t>
            </a:r>
            <a:r>
              <a:rPr lang="zh-CN" altLang="en-US" sz="2000" dirty="0">
                <a:sym typeface="+mn-ea"/>
              </a:rPr>
              <a:t>项目添加了</a:t>
            </a:r>
            <a:r>
              <a:rPr lang="en-US" altLang="zh-CN" sz="2000" dirty="0">
                <a:sym typeface="+mn-ea"/>
              </a:rPr>
              <a:t>spring-boot-starter-web</a:t>
            </a:r>
            <a:r>
              <a:rPr lang="zh-CN" altLang="en-US" sz="2000" dirty="0">
                <a:sym typeface="+mn-ea"/>
              </a:rPr>
              <a:t>依赖时（用</a:t>
            </a:r>
            <a:r>
              <a:rPr lang="en-US" altLang="zh-CN" sz="2000" dirty="0">
                <a:sym typeface="+mn-ea"/>
              </a:rPr>
              <a:t>spring </a:t>
            </a:r>
            <a:r>
              <a:rPr lang="en-US" altLang="zh-CN" sz="2000" dirty="0" err="1">
                <a:sym typeface="+mn-ea"/>
              </a:rPr>
              <a:t>initializr</a:t>
            </a:r>
            <a:r>
              <a:rPr lang="zh-CN" altLang="en-US" sz="2000" dirty="0">
                <a:sym typeface="+mn-ea"/>
              </a:rPr>
              <a:t>创建时勾选了</a:t>
            </a:r>
            <a:r>
              <a:rPr lang="en-US" altLang="zh-CN" sz="2000" dirty="0">
                <a:sym typeface="+mn-ea"/>
              </a:rPr>
              <a:t>web</a:t>
            </a:r>
            <a:r>
              <a:rPr lang="zh-CN" altLang="en-US" sz="2000" dirty="0">
                <a:sym typeface="+mn-ea"/>
              </a:rPr>
              <a:t>），在启动后会对</a:t>
            </a:r>
            <a:r>
              <a:rPr lang="en-US" altLang="zh-CN" sz="2000" dirty="0" err="1">
                <a:sym typeface="+mn-ea"/>
              </a:rPr>
              <a:t>dispatchservlet</a:t>
            </a:r>
            <a:r>
              <a:rPr lang="zh-CN" altLang="en-US" sz="2000" dirty="0">
                <a:sym typeface="+mn-ea"/>
              </a:rPr>
              <a:t>进行自动配置。</a:t>
            </a:r>
            <a:endParaRPr lang="en-US" altLang="zh-CN" sz="2000" dirty="0">
              <a:sym typeface="+mn-ea"/>
            </a:endParaRPr>
          </a:p>
          <a:p>
            <a:pPr marL="109855">
              <a:lnSpc>
                <a:spcPct val="150000"/>
              </a:lnSpc>
              <a:spcBef>
                <a:spcPts val="400"/>
              </a:spcBef>
              <a:buClr>
                <a:schemeClr val="accent1"/>
              </a:buClr>
              <a:buSzPct val="68000"/>
            </a:pPr>
            <a:endParaRPr lang="en-US" altLang="zh-CN" sz="2000" dirty="0">
              <a:sym typeface="+mn-ea"/>
            </a:endParaRPr>
          </a:p>
        </p:txBody>
      </p:sp>
      <p:pic>
        <p:nvPicPr>
          <p:cNvPr id="4" name="图片 3"/>
          <p:cNvPicPr>
            <a:picLocks noChangeAspect="1"/>
          </p:cNvPicPr>
          <p:nvPr/>
        </p:nvPicPr>
        <p:blipFill>
          <a:blip r:embed="rId2"/>
          <a:stretch>
            <a:fillRect/>
          </a:stretch>
        </p:blipFill>
        <p:spPr>
          <a:xfrm>
            <a:off x="2947317" y="2779020"/>
            <a:ext cx="5470969" cy="1079660"/>
          </a:xfrm>
          <a:prstGeom prst="rect">
            <a:avLst/>
          </a:prstGeom>
        </p:spPr>
      </p:pic>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526627" y="3915987"/>
            <a:ext cx="11665373" cy="400110"/>
          </a:xfrm>
          <a:prstGeom prst="rect">
            <a:avLst/>
          </a:prstGeom>
          <a:noFill/>
        </p:spPr>
        <p:txBody>
          <a:bodyPr wrap="none" rtlCol="0">
            <a:spAutoFit/>
          </a:bodyPr>
          <a:lstStyle/>
          <a:p>
            <a:r>
              <a:rPr lang="en-US" altLang="zh-CN" sz="2000" dirty="0"/>
              <a:t>spring-boot-autoconfigure-2.2.0.RELEASE.jar  </a:t>
            </a:r>
            <a:r>
              <a:rPr lang="en-US" altLang="zh-CN" sz="2000" dirty="0" err="1"/>
              <a:t>org.springframework.boot.autoconfigure.web.servlet</a:t>
            </a:r>
            <a:r>
              <a:rPr lang="zh-CN" altLang="en-US" sz="2000" dirty="0"/>
              <a:t>包</a:t>
            </a:r>
          </a:p>
        </p:txBody>
      </p:sp>
      <p:pic>
        <p:nvPicPr>
          <p:cNvPr id="8" name="图片 7"/>
          <p:cNvPicPr>
            <a:picLocks noChangeAspect="1"/>
          </p:cNvPicPr>
          <p:nvPr/>
        </p:nvPicPr>
        <p:blipFill>
          <a:blip r:embed="rId3"/>
          <a:stretch>
            <a:fillRect/>
          </a:stretch>
        </p:blipFill>
        <p:spPr>
          <a:xfrm>
            <a:off x="1222958" y="4373404"/>
            <a:ext cx="10223455" cy="2297405"/>
          </a:xfrm>
          <a:prstGeom prst="rect">
            <a:avLst/>
          </a:prstGeom>
        </p:spPr>
      </p:pic>
    </p:spTree>
    <p:extLst>
      <p:ext uri="{BB962C8B-B14F-4D97-AF65-F5344CB8AC3E}">
        <p14:creationId xmlns:p14="http://schemas.microsoft.com/office/powerpoint/2010/main" val="164097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6.2 </a:t>
            </a:r>
            <a:r>
              <a:rPr lang="zh-CN" altLang="en-US" b="0" kern="1800" dirty="0">
                <a:latin typeface="Times New Roman"/>
              </a:rPr>
              <a:t>基于注解的控制器</a:t>
            </a:r>
          </a:p>
        </p:txBody>
      </p:sp>
      <p:sp>
        <p:nvSpPr>
          <p:cNvPr id="3" name="文本框 2"/>
          <p:cNvSpPr txBox="1"/>
          <p:nvPr/>
        </p:nvSpPr>
        <p:spPr>
          <a:xfrm>
            <a:off x="250369" y="1223784"/>
            <a:ext cx="11242935" cy="5529719"/>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Controller</a:t>
            </a:r>
            <a:r>
              <a:rPr lang="zh-CN" altLang="en-US" sz="2000" dirty="0">
                <a:sym typeface="+mn-ea"/>
              </a:rPr>
              <a:t>实现类包含了对用户请求的处理逻辑，是用户请求和业务逻辑之间的“桥梁”。</a:t>
            </a:r>
            <a:endParaRPr lang="en-US" altLang="zh-CN" sz="2000" dirty="0">
              <a:sym typeface="+mn-ea"/>
            </a:endParaRPr>
          </a:p>
          <a:p>
            <a:pPr marL="109855">
              <a:lnSpc>
                <a:spcPct val="150000"/>
              </a:lnSpc>
              <a:spcBef>
                <a:spcPts val="400"/>
              </a:spcBef>
              <a:buClr>
                <a:schemeClr val="accent1"/>
              </a:buClr>
              <a:buSzPct val="68000"/>
            </a:pPr>
            <a:r>
              <a:rPr lang="en-US" altLang="zh-CN" sz="2000" dirty="0">
                <a:sym typeface="+mn-ea"/>
              </a:rPr>
              <a:t>Spring MVC</a:t>
            </a:r>
            <a:r>
              <a:rPr lang="zh-CN" altLang="en-US" sz="2000" dirty="0">
                <a:sym typeface="+mn-ea"/>
              </a:rPr>
              <a:t>支持基于注解的控制器，</a:t>
            </a:r>
            <a:r>
              <a:rPr lang="zh-CN" altLang="en-US" sz="2000" dirty="0">
                <a:solidFill>
                  <a:srgbClr val="FF0000"/>
                </a:solidFill>
                <a:sym typeface="+mn-ea"/>
              </a:rPr>
              <a:t>无需再配置文件中部署映射，</a:t>
            </a:r>
            <a:r>
              <a:rPr lang="zh-CN" altLang="en-US" sz="2000" dirty="0">
                <a:solidFill>
                  <a:srgbClr val="FF0000"/>
                </a:solidFill>
              </a:rPr>
              <a:t>不必扩展基类，也不需要实现特定的接口</a:t>
            </a:r>
            <a:r>
              <a:rPr lang="zh-CN" altLang="en-US" sz="2000" dirty="0"/>
              <a:t>。</a:t>
            </a:r>
            <a:r>
              <a:rPr lang="zh-CN" altLang="en-US" sz="2000" dirty="0">
                <a:sym typeface="+mn-ea"/>
              </a:rPr>
              <a:t>极大简化了</a:t>
            </a:r>
            <a:r>
              <a:rPr lang="en-US" altLang="zh-CN" sz="2000" dirty="0">
                <a:sym typeface="+mn-ea"/>
              </a:rPr>
              <a:t>Web</a:t>
            </a:r>
            <a:r>
              <a:rPr lang="zh-CN" altLang="en-US" sz="2000" dirty="0">
                <a:sym typeface="+mn-ea"/>
              </a:rPr>
              <a:t>应用的开发。</a:t>
            </a:r>
            <a:endParaRPr lang="en-US" altLang="zh-CN" sz="2000" dirty="0">
              <a:sym typeface="+mn-ea"/>
            </a:endParaRPr>
          </a:p>
          <a:p>
            <a:pPr marL="109855">
              <a:lnSpc>
                <a:spcPct val="150000"/>
              </a:lnSpc>
              <a:spcBef>
                <a:spcPts val="400"/>
              </a:spcBef>
              <a:buClr>
                <a:schemeClr val="accent1"/>
              </a:buClr>
              <a:buSzPct val="68000"/>
            </a:pPr>
            <a:r>
              <a:rPr lang="zh-CN" altLang="en-US" sz="2000" dirty="0">
                <a:sym typeface="+mn-ea"/>
              </a:rPr>
              <a:t>常见的注解：</a:t>
            </a:r>
            <a:endParaRPr lang="en-US" altLang="zh-CN" sz="2000" dirty="0">
              <a:sym typeface="+mn-ea"/>
            </a:endParaRPr>
          </a:p>
          <a:p>
            <a:pPr marL="109855">
              <a:lnSpc>
                <a:spcPct val="150000"/>
              </a:lnSpc>
              <a:spcBef>
                <a:spcPts val="400"/>
              </a:spcBef>
              <a:buClr>
                <a:schemeClr val="accent1"/>
              </a:buClr>
              <a:buSzPct val="68000"/>
            </a:pPr>
            <a:r>
              <a:rPr lang="en-US" altLang="zh-CN" sz="2000" dirty="0">
                <a:sym typeface="+mn-ea"/>
              </a:rPr>
              <a:t>1</a:t>
            </a:r>
            <a:r>
              <a:rPr lang="zh-CN" altLang="en-US" sz="2000" dirty="0">
                <a:sym typeface="+mn-ea"/>
              </a:rPr>
              <a:t>、</a:t>
            </a:r>
            <a:r>
              <a:rPr lang="en-US" altLang="zh-CN" sz="2000" dirty="0">
                <a:sym typeface="+mn-ea"/>
              </a:rPr>
              <a:t>@Controller</a:t>
            </a:r>
            <a:r>
              <a:rPr lang="zh-CN" altLang="en-US" sz="2000" dirty="0">
                <a:sym typeface="+mn-ea"/>
              </a:rPr>
              <a:t>，配置在类上，表明类是</a:t>
            </a:r>
            <a:r>
              <a:rPr lang="en-US" altLang="zh-CN" sz="2000" dirty="0">
                <a:sym typeface="+mn-ea"/>
              </a:rPr>
              <a:t>Spring MVC</a:t>
            </a:r>
            <a:r>
              <a:rPr lang="zh-CN" altLang="en-US" sz="2000" dirty="0">
                <a:sym typeface="+mn-ea"/>
              </a:rPr>
              <a:t>中的</a:t>
            </a:r>
            <a:r>
              <a:rPr lang="en-US" altLang="zh-CN" sz="2000" dirty="0">
                <a:sym typeface="+mn-ea"/>
              </a:rPr>
              <a:t>Controller</a:t>
            </a:r>
            <a:r>
              <a:rPr lang="zh-CN" altLang="en-US" sz="2000" dirty="0">
                <a:sym typeface="+mn-ea"/>
              </a:rPr>
              <a:t>，</a:t>
            </a:r>
            <a:r>
              <a:rPr lang="en-US" altLang="zh-CN" sz="2000" dirty="0">
                <a:sym typeface="+mn-ea"/>
              </a:rPr>
              <a:t>Spring MVC</a:t>
            </a:r>
            <a:r>
              <a:rPr lang="zh-CN" altLang="en-US" sz="2000" dirty="0">
                <a:sym typeface="+mn-ea"/>
              </a:rPr>
              <a:t>会自动扫描注解了此注解的类。</a:t>
            </a:r>
            <a:endParaRPr lang="en-US" altLang="zh-CN" sz="2000" dirty="0">
              <a:sym typeface="+mn-ea"/>
            </a:endParaRPr>
          </a:p>
          <a:p>
            <a:pPr marL="109855">
              <a:lnSpc>
                <a:spcPct val="150000"/>
              </a:lnSpc>
              <a:spcBef>
                <a:spcPts val="400"/>
              </a:spcBef>
              <a:buClr>
                <a:schemeClr val="accent1"/>
              </a:buClr>
              <a:buSzPct val="68000"/>
            </a:pPr>
            <a:r>
              <a:rPr lang="en-US" altLang="zh-CN" sz="2000" dirty="0">
                <a:sym typeface="+mn-ea"/>
              </a:rPr>
              <a:t>2</a:t>
            </a:r>
            <a:r>
              <a:rPr lang="zh-CN" altLang="en-US" sz="2000" dirty="0">
                <a:sym typeface="+mn-ea"/>
              </a:rPr>
              <a:t>、</a:t>
            </a:r>
            <a:r>
              <a:rPr lang="en-US" altLang="zh-CN" sz="2000" dirty="0">
                <a:sym typeface="+mn-ea"/>
              </a:rPr>
              <a:t>@</a:t>
            </a:r>
            <a:r>
              <a:rPr lang="en-US" altLang="zh-CN" sz="2000" dirty="0" err="1">
                <a:sym typeface="+mn-ea"/>
              </a:rPr>
              <a:t>RequestMapping</a:t>
            </a:r>
            <a:r>
              <a:rPr lang="zh-CN" altLang="en-US" sz="2000" dirty="0">
                <a:sym typeface="+mn-ea"/>
              </a:rPr>
              <a:t>，可以配置在类和方法上，用来指定类或者方法是针对哪个</a:t>
            </a:r>
            <a:r>
              <a:rPr lang="en-US" altLang="zh-CN" sz="2000" dirty="0">
                <a:sym typeface="+mn-ea"/>
              </a:rPr>
              <a:t>URI</a:t>
            </a:r>
            <a:r>
              <a:rPr lang="zh-CN" altLang="en-US" sz="2000" dirty="0">
                <a:sym typeface="+mn-ea"/>
              </a:rPr>
              <a:t>的处理器。</a:t>
            </a:r>
            <a:endParaRPr lang="en-US" altLang="zh-CN" sz="2000" dirty="0">
              <a:sym typeface="+mn-ea"/>
            </a:endParaRPr>
          </a:p>
          <a:p>
            <a:pPr marL="109855">
              <a:lnSpc>
                <a:spcPct val="150000"/>
              </a:lnSpc>
              <a:spcBef>
                <a:spcPts val="400"/>
              </a:spcBef>
              <a:buClr>
                <a:schemeClr val="accent1"/>
              </a:buClr>
              <a:buSzPct val="68000"/>
            </a:pPr>
            <a:r>
              <a:rPr lang="en-US" altLang="zh-CN" sz="2000" dirty="0">
                <a:sym typeface="+mn-ea"/>
              </a:rPr>
              <a:t>3</a:t>
            </a:r>
            <a:r>
              <a:rPr lang="zh-CN" altLang="en-US" sz="2000" dirty="0">
                <a:sym typeface="+mn-ea"/>
              </a:rPr>
              <a:t>、</a:t>
            </a:r>
            <a:r>
              <a:rPr lang="en-US" altLang="zh-CN" sz="2000" dirty="0">
                <a:sym typeface="+mn-ea"/>
              </a:rPr>
              <a:t>@</a:t>
            </a:r>
            <a:r>
              <a:rPr lang="en-US" altLang="zh-CN" sz="2000" dirty="0" err="1">
                <a:sym typeface="+mn-ea"/>
              </a:rPr>
              <a:t>ResponseBody</a:t>
            </a:r>
            <a:r>
              <a:rPr lang="zh-CN" altLang="en-US" sz="2000" dirty="0">
                <a:sym typeface="+mn-ea"/>
              </a:rPr>
              <a:t>，表示将返回值放在</a:t>
            </a:r>
            <a:r>
              <a:rPr lang="en-US" altLang="zh-CN" sz="2000" dirty="0">
                <a:sym typeface="+mn-ea"/>
              </a:rPr>
              <a:t>response</a:t>
            </a:r>
            <a:r>
              <a:rPr lang="zh-CN" altLang="en-US" sz="2000" dirty="0">
                <a:sym typeface="+mn-ea"/>
              </a:rPr>
              <a:t>体内，而不是返回一个页面。</a:t>
            </a:r>
            <a:endParaRPr lang="en-US" altLang="zh-CN" sz="2000" dirty="0">
              <a:sym typeface="+mn-ea"/>
            </a:endParaRPr>
          </a:p>
          <a:p>
            <a:pPr marL="109855">
              <a:lnSpc>
                <a:spcPct val="150000"/>
              </a:lnSpc>
              <a:spcBef>
                <a:spcPts val="400"/>
              </a:spcBef>
              <a:buClr>
                <a:schemeClr val="accent1"/>
              </a:buClr>
              <a:buSzPct val="68000"/>
            </a:pPr>
            <a:r>
              <a:rPr lang="en-US" altLang="zh-CN" sz="2000" dirty="0">
                <a:sym typeface="+mn-ea"/>
              </a:rPr>
              <a:t>4</a:t>
            </a:r>
            <a:r>
              <a:rPr lang="zh-CN" altLang="en-US" sz="2000" dirty="0">
                <a:sym typeface="+mn-ea"/>
              </a:rPr>
              <a:t>、</a:t>
            </a:r>
            <a:r>
              <a:rPr lang="en-US" altLang="zh-CN" sz="2000" dirty="0">
                <a:sym typeface="+mn-ea"/>
              </a:rPr>
              <a:t>@</a:t>
            </a:r>
            <a:r>
              <a:rPr lang="en-US" altLang="zh-CN" sz="2000" dirty="0" err="1">
                <a:sym typeface="+mn-ea"/>
              </a:rPr>
              <a:t>RestController</a:t>
            </a:r>
            <a:r>
              <a:rPr lang="zh-CN" altLang="en-US" sz="2000" dirty="0">
                <a:sym typeface="+mn-ea"/>
              </a:rPr>
              <a:t>，是一个组合注解，组合了</a:t>
            </a:r>
            <a:r>
              <a:rPr lang="en-US" altLang="zh-CN" sz="2000" dirty="0">
                <a:sym typeface="+mn-ea"/>
              </a:rPr>
              <a:t>@Controller</a:t>
            </a:r>
            <a:r>
              <a:rPr lang="zh-CN" altLang="en-US" sz="2000" dirty="0">
                <a:sym typeface="+mn-ea"/>
              </a:rPr>
              <a:t>和</a:t>
            </a:r>
            <a:r>
              <a:rPr lang="en-US" altLang="zh-CN" sz="2000" dirty="0">
                <a:sym typeface="+mn-ea"/>
              </a:rPr>
              <a:t>@ </a:t>
            </a:r>
            <a:r>
              <a:rPr lang="en-US" altLang="zh-CN" sz="2000" dirty="0" err="1">
                <a:sym typeface="+mn-ea"/>
              </a:rPr>
              <a:t>ResponseBody</a:t>
            </a:r>
            <a:r>
              <a:rPr lang="zh-CN" altLang="en-US" sz="2000" dirty="0">
                <a:sym typeface="+mn-ea"/>
              </a:rPr>
              <a:t>，当后端只返回数据时（如</a:t>
            </a:r>
            <a:r>
              <a:rPr lang="en-US" altLang="zh-CN" sz="2000" dirty="0" err="1">
                <a:sym typeface="+mn-ea"/>
              </a:rPr>
              <a:t>json</a:t>
            </a:r>
            <a:r>
              <a:rPr lang="zh-CN" altLang="en-US" sz="2000" dirty="0">
                <a:sym typeface="+mn-ea"/>
              </a:rPr>
              <a:t>），就可以使用此注解。</a:t>
            </a:r>
            <a:endParaRPr lang="en-US" altLang="zh-CN" sz="2000" dirty="0">
              <a:sym typeface="+mn-ea"/>
            </a:endParaRPr>
          </a:p>
          <a:p>
            <a:pPr marL="109855">
              <a:lnSpc>
                <a:spcPct val="150000"/>
              </a:lnSpc>
              <a:spcBef>
                <a:spcPts val="400"/>
              </a:spcBef>
              <a:buClr>
                <a:schemeClr val="accent1"/>
              </a:buClr>
              <a:buSzPct val="68000"/>
            </a:pPr>
            <a:r>
              <a:rPr lang="en-US" altLang="zh-CN" sz="2000" dirty="0">
                <a:sym typeface="+mn-ea"/>
              </a:rPr>
              <a:t>5</a:t>
            </a:r>
            <a:r>
              <a:rPr lang="zh-CN" altLang="en-US" sz="2000" dirty="0">
                <a:sym typeface="+mn-ea"/>
              </a:rPr>
              <a:t>、</a:t>
            </a:r>
            <a:r>
              <a:rPr lang="en-US" altLang="zh-CN" sz="2000" dirty="0">
                <a:sym typeface="+mn-ea"/>
              </a:rPr>
              <a:t>@</a:t>
            </a:r>
            <a:r>
              <a:rPr lang="en-US" altLang="zh-CN" sz="2000" dirty="0" err="1">
                <a:sym typeface="+mn-ea"/>
              </a:rPr>
              <a:t>PathVariable</a:t>
            </a:r>
            <a:r>
              <a:rPr lang="zh-CN" altLang="en-US" sz="2000" dirty="0">
                <a:sym typeface="+mn-ea"/>
              </a:rPr>
              <a:t>，用来接收路径参数，此注解放置在参数前。</a:t>
            </a:r>
            <a:endParaRPr lang="en-US" altLang="zh-CN" sz="2000" dirty="0">
              <a:sym typeface="+mn-ea"/>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7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6.2 </a:t>
            </a:r>
            <a:r>
              <a:rPr lang="zh-CN" altLang="en-US" b="0" kern="1800" dirty="0">
                <a:latin typeface="Times New Roman"/>
              </a:rPr>
              <a:t>基于注解的控制器</a:t>
            </a: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2833257" y="1223784"/>
            <a:ext cx="6019048" cy="2438095"/>
          </a:xfrm>
          <a:prstGeom prst="rect">
            <a:avLst/>
          </a:prstGeom>
        </p:spPr>
      </p:pic>
      <p:pic>
        <p:nvPicPr>
          <p:cNvPr id="6" name="图片 5"/>
          <p:cNvPicPr>
            <a:picLocks noChangeAspect="1"/>
          </p:cNvPicPr>
          <p:nvPr/>
        </p:nvPicPr>
        <p:blipFill>
          <a:blip r:embed="rId3"/>
          <a:stretch>
            <a:fillRect/>
          </a:stretch>
        </p:blipFill>
        <p:spPr>
          <a:xfrm>
            <a:off x="3932820" y="4003708"/>
            <a:ext cx="4282711" cy="2336025"/>
          </a:xfrm>
          <a:prstGeom prst="rect">
            <a:avLst/>
          </a:prstGeom>
        </p:spPr>
      </p:pic>
    </p:spTree>
    <p:extLst>
      <p:ext uri="{BB962C8B-B14F-4D97-AF65-F5344CB8AC3E}">
        <p14:creationId xmlns:p14="http://schemas.microsoft.com/office/powerpoint/2010/main" val="266169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6.3 </a:t>
            </a:r>
            <a:r>
              <a:rPr lang="en-US" altLang="zh-CN" dirty="0">
                <a:latin typeface="宋体" panose="02010600030101010101" pitchFamily="2" charset="-122"/>
                <a:ea typeface="宋体" panose="02010600030101010101" pitchFamily="2" charset="-122"/>
              </a:rPr>
              <a:t>Request Mapping</a:t>
            </a:r>
            <a:endParaRPr lang="zh-CN" altLang="en-US" b="0" kern="1800" dirty="0">
              <a:latin typeface="Times New Roman"/>
            </a:endParaRPr>
          </a:p>
        </p:txBody>
      </p:sp>
      <p:sp>
        <p:nvSpPr>
          <p:cNvPr id="5" name="文本框 4"/>
          <p:cNvSpPr txBox="1"/>
          <p:nvPr/>
        </p:nvSpPr>
        <p:spPr>
          <a:xfrm>
            <a:off x="250372" y="1223784"/>
            <a:ext cx="11608693" cy="1933222"/>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Spring MVC</a:t>
            </a:r>
            <a:r>
              <a:rPr lang="zh-CN" altLang="en-US" sz="2000" dirty="0">
                <a:sym typeface="+mn-ea"/>
              </a:rPr>
              <a:t>的</a:t>
            </a:r>
            <a:r>
              <a:rPr lang="en-US" altLang="zh-CN" sz="2000" dirty="0">
                <a:sym typeface="+mn-ea"/>
              </a:rPr>
              <a:t>@</a:t>
            </a:r>
            <a:r>
              <a:rPr lang="en-US" altLang="zh-CN" sz="2000" dirty="0" err="1">
                <a:sym typeface="+mn-ea"/>
              </a:rPr>
              <a:t>RequestMapping</a:t>
            </a:r>
            <a:r>
              <a:rPr lang="zh-CN" altLang="en-US" sz="2000" dirty="0">
                <a:sym typeface="+mn-ea"/>
              </a:rPr>
              <a:t>注解可以根据请求的</a:t>
            </a:r>
            <a:r>
              <a:rPr lang="en-US" altLang="zh-CN" sz="2000" dirty="0">
                <a:sym typeface="+mn-ea"/>
              </a:rPr>
              <a:t>URI</a:t>
            </a:r>
            <a:r>
              <a:rPr lang="zh-CN" altLang="en-US" sz="2000" dirty="0">
                <a:sym typeface="+mn-ea"/>
              </a:rPr>
              <a:t>、</a:t>
            </a:r>
            <a:r>
              <a:rPr lang="en-US" altLang="zh-CN" sz="2000" dirty="0">
                <a:sym typeface="+mn-ea"/>
              </a:rPr>
              <a:t>http method</a:t>
            </a:r>
            <a:r>
              <a:rPr lang="zh-CN" altLang="en-US" sz="2000" dirty="0">
                <a:sym typeface="+mn-ea"/>
              </a:rPr>
              <a:t>等将请求映射到一个方法上。当针对特定</a:t>
            </a:r>
            <a:r>
              <a:rPr lang="en-US" altLang="zh-CN" sz="2000" dirty="0">
                <a:sym typeface="+mn-ea"/>
              </a:rPr>
              <a:t>http method</a:t>
            </a:r>
            <a:r>
              <a:rPr lang="zh-CN" altLang="en-US" sz="2000" dirty="0">
                <a:sym typeface="+mn-ea"/>
              </a:rPr>
              <a:t>请求时，还可以使用缩写</a:t>
            </a:r>
            <a:r>
              <a:rPr lang="en-US" altLang="zh-CN" sz="2000" dirty="0"/>
              <a:t>@</a:t>
            </a:r>
            <a:r>
              <a:rPr lang="en-US" altLang="zh-CN" sz="2000" dirty="0" err="1"/>
              <a:t>GetMapping</a:t>
            </a:r>
            <a:r>
              <a:rPr lang="zh-CN" altLang="en-US" sz="2000" dirty="0"/>
              <a:t>、</a:t>
            </a:r>
            <a:r>
              <a:rPr lang="en-US" altLang="zh-CN" sz="2000" dirty="0"/>
              <a:t>@</a:t>
            </a:r>
            <a:r>
              <a:rPr lang="en-US" altLang="zh-CN" sz="2000" dirty="0" err="1"/>
              <a:t>PostMapping</a:t>
            </a:r>
            <a:r>
              <a:rPr lang="zh-CN" altLang="en-US" sz="2000" dirty="0"/>
              <a:t>、</a:t>
            </a:r>
            <a:r>
              <a:rPr lang="en-US" altLang="zh-CN" sz="2000" dirty="0"/>
              <a:t>@</a:t>
            </a:r>
            <a:r>
              <a:rPr lang="en-US" altLang="zh-CN" sz="2000" dirty="0" err="1"/>
              <a:t>PutMapping</a:t>
            </a:r>
            <a:r>
              <a:rPr lang="zh-CN" altLang="en-US" sz="2000" dirty="0"/>
              <a:t>、</a:t>
            </a:r>
            <a:r>
              <a:rPr lang="en-US" altLang="zh-CN" sz="2000" dirty="0"/>
              <a:t>@</a:t>
            </a:r>
            <a:r>
              <a:rPr lang="en-US" altLang="zh-CN" sz="2000" dirty="0" err="1"/>
              <a:t>DeleteMapping</a:t>
            </a:r>
            <a:r>
              <a:rPr lang="zh-CN" altLang="en-US" sz="2000" dirty="0"/>
              <a:t>、</a:t>
            </a:r>
            <a:r>
              <a:rPr lang="en-US" altLang="zh-CN" sz="2000" dirty="0"/>
              <a:t>@</a:t>
            </a:r>
            <a:r>
              <a:rPr lang="en-US" altLang="zh-CN" sz="2000" dirty="0" err="1"/>
              <a:t>PatchMapping</a:t>
            </a:r>
            <a:endParaRPr lang="en-US" altLang="zh-CN" sz="2000" dirty="0">
              <a:sym typeface="+mn-ea"/>
            </a:endParaRPr>
          </a:p>
          <a:p>
            <a:pPr marL="109855">
              <a:lnSpc>
                <a:spcPct val="150000"/>
              </a:lnSpc>
              <a:spcBef>
                <a:spcPts val="400"/>
              </a:spcBef>
              <a:buClr>
                <a:schemeClr val="accent1"/>
              </a:buClr>
              <a:buSzPct val="68000"/>
            </a:pPr>
            <a:endParaRPr lang="en-US" altLang="zh-CN" sz="2000" dirty="0">
              <a:sym typeface="+mn-ea"/>
            </a:endParaRPr>
          </a:p>
        </p:txBody>
      </p:sp>
      <p:pic>
        <p:nvPicPr>
          <p:cNvPr id="7" name="图片 6"/>
          <p:cNvPicPr>
            <a:picLocks noChangeAspect="1"/>
          </p:cNvPicPr>
          <p:nvPr/>
        </p:nvPicPr>
        <p:blipFill>
          <a:blip r:embed="rId3"/>
          <a:stretch>
            <a:fillRect/>
          </a:stretch>
        </p:blipFill>
        <p:spPr>
          <a:xfrm>
            <a:off x="4987839" y="2692400"/>
            <a:ext cx="7011900" cy="3890750"/>
          </a:xfrm>
          <a:prstGeom prst="rect">
            <a:avLst/>
          </a:prstGeom>
        </p:spPr>
      </p:pic>
      <p:sp>
        <p:nvSpPr>
          <p:cNvPr id="8" name="文本框 7"/>
          <p:cNvSpPr txBox="1"/>
          <p:nvPr/>
        </p:nvSpPr>
        <p:spPr>
          <a:xfrm>
            <a:off x="622103" y="3700995"/>
            <a:ext cx="4572002" cy="962315"/>
          </a:xfrm>
          <a:prstGeom prst="rect">
            <a:avLst/>
          </a:prstGeom>
          <a:noFill/>
        </p:spPr>
        <p:txBody>
          <a:bodyPr wrap="square" rtlCol="0">
            <a:spAutoFit/>
          </a:bodyPr>
          <a:lstStyle/>
          <a:p>
            <a:pPr marL="109855">
              <a:lnSpc>
                <a:spcPct val="150000"/>
              </a:lnSpc>
              <a:spcBef>
                <a:spcPts val="400"/>
              </a:spcBef>
              <a:buClr>
                <a:schemeClr val="accent1"/>
              </a:buClr>
              <a:buSzPct val="68000"/>
            </a:pPr>
            <a:r>
              <a:rPr lang="zh-CN" altLang="en-US" sz="2000" dirty="0"/>
              <a:t>在方法级别上的注解表示在类级别上</a:t>
            </a:r>
            <a:r>
              <a:rPr lang="en-US" altLang="zh-CN" sz="2000" dirty="0"/>
              <a:t>URI</a:t>
            </a:r>
            <a:r>
              <a:rPr lang="zh-CN" altLang="en-US" sz="2000" dirty="0"/>
              <a:t>的进一步细化</a:t>
            </a:r>
          </a:p>
        </p:txBody>
      </p:sp>
      <p:cxnSp>
        <p:nvCxnSpPr>
          <p:cNvPr id="10" name="直接箭头连接符 9"/>
          <p:cNvCxnSpPr/>
          <p:nvPr/>
        </p:nvCxnSpPr>
        <p:spPr>
          <a:xfrm flipV="1">
            <a:off x="4544706" y="4009162"/>
            <a:ext cx="886265" cy="13082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604190" y="5275385"/>
            <a:ext cx="2784930" cy="400110"/>
          </a:xfrm>
          <a:prstGeom prst="rect">
            <a:avLst/>
          </a:prstGeom>
          <a:noFill/>
        </p:spPr>
        <p:txBody>
          <a:bodyPr wrap="none" rtlCol="0">
            <a:spAutoFit/>
          </a:bodyPr>
          <a:lstStyle/>
          <a:p>
            <a:r>
              <a:rPr lang="zh-CN" altLang="en-US" sz="2000" dirty="0"/>
              <a:t>对应 </a:t>
            </a:r>
            <a:r>
              <a:rPr lang="en-US" altLang="zh-CN" sz="2000" dirty="0"/>
              <a:t>GET /persons/{id}</a:t>
            </a:r>
            <a:endParaRPr lang="zh-CN" altLang="en-US" sz="2000" dirty="0"/>
          </a:p>
        </p:txBody>
      </p:sp>
    </p:spTree>
    <p:extLst>
      <p:ext uri="{BB962C8B-B14F-4D97-AF65-F5344CB8AC3E}">
        <p14:creationId xmlns:p14="http://schemas.microsoft.com/office/powerpoint/2010/main" val="1349163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6.3 </a:t>
            </a:r>
            <a:r>
              <a:rPr lang="en-US" altLang="zh-CN" dirty="0">
                <a:latin typeface="宋体" panose="02010600030101010101" pitchFamily="2" charset="-122"/>
                <a:ea typeface="宋体" panose="02010600030101010101" pitchFamily="2" charset="-122"/>
              </a:rPr>
              <a:t>Request Mapping</a:t>
            </a:r>
            <a:endParaRPr lang="zh-CN" altLang="en-US" b="0" kern="1800" dirty="0">
              <a:latin typeface="Times New Roman"/>
            </a:endParaRPr>
          </a:p>
        </p:txBody>
      </p:sp>
      <p:sp>
        <p:nvSpPr>
          <p:cNvPr id="5" name="文本框 4"/>
          <p:cNvSpPr txBox="1"/>
          <p:nvPr/>
        </p:nvSpPr>
        <p:spPr>
          <a:xfrm>
            <a:off x="250372" y="1223784"/>
            <a:ext cx="11608693" cy="1471557"/>
          </a:xfrm>
          <a:prstGeom prst="rect">
            <a:avLst/>
          </a:prstGeom>
          <a:noFill/>
        </p:spPr>
        <p:txBody>
          <a:bodyPr wrap="square" rtlCol="0">
            <a:spAutoFit/>
          </a:bodyPr>
          <a:lstStyle/>
          <a:p>
            <a:pPr>
              <a:lnSpc>
                <a:spcPct val="150000"/>
              </a:lnSpc>
            </a:pPr>
            <a:r>
              <a:rPr lang="en-US" altLang="zh-CN" sz="2000" dirty="0">
                <a:sym typeface="+mn-ea"/>
              </a:rPr>
              <a:t>@</a:t>
            </a:r>
            <a:r>
              <a:rPr lang="en-US" altLang="zh-CN" sz="2000" dirty="0" err="1">
                <a:sym typeface="+mn-ea"/>
              </a:rPr>
              <a:t>RequestMapping</a:t>
            </a:r>
            <a:r>
              <a:rPr lang="zh-CN" altLang="en-US" sz="2000" dirty="0">
                <a:sym typeface="+mn-ea"/>
              </a:rPr>
              <a:t>还可以根据请求参数、请求首部、</a:t>
            </a:r>
            <a:r>
              <a:rPr lang="en-US" altLang="zh-CN" sz="2000" dirty="0">
                <a:sym typeface="+mn-ea"/>
              </a:rPr>
              <a:t>media type</a:t>
            </a:r>
            <a:r>
              <a:rPr lang="zh-CN" altLang="en-US" sz="2000" dirty="0">
                <a:sym typeface="+mn-ea"/>
              </a:rPr>
              <a:t>等进一步缩小匹配范围</a:t>
            </a:r>
            <a:endParaRPr lang="en-US" altLang="zh-CN" sz="2000" dirty="0">
              <a:sym typeface="+mn-ea"/>
            </a:endParaRPr>
          </a:p>
          <a:p>
            <a:pPr>
              <a:lnSpc>
                <a:spcPct val="150000"/>
              </a:lnSpc>
            </a:pPr>
            <a:r>
              <a:rPr lang="zh-CN" altLang="en-US" sz="2000" dirty="0">
                <a:sym typeface="+mn-ea"/>
              </a:rPr>
              <a:t>              </a:t>
            </a:r>
            <a:r>
              <a:rPr lang="en-US" altLang="zh-CN" sz="2000" dirty="0"/>
              <a:t>paramos</a:t>
            </a:r>
            <a:r>
              <a:rPr lang="zh-CN" altLang="en-US" sz="2000" dirty="0"/>
              <a:t>和</a:t>
            </a:r>
            <a:r>
              <a:rPr lang="en-US" altLang="zh-CN" sz="2000" dirty="0"/>
              <a:t>header</a:t>
            </a:r>
            <a:r>
              <a:rPr lang="zh-CN" altLang="en-US" sz="2000" dirty="0"/>
              <a:t>匹配：可以从请求参数或者</a:t>
            </a:r>
            <a:r>
              <a:rPr lang="en-US" altLang="zh-CN" sz="2000" dirty="0"/>
              <a:t>HTTP</a:t>
            </a:r>
            <a:r>
              <a:rPr lang="zh-CN" altLang="en-US" sz="2000" dirty="0"/>
              <a:t>头中提取值来进一步确定调用的方法</a:t>
            </a: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12" name="图片 11">
            <a:extLst>
              <a:ext uri="{FF2B5EF4-FFF2-40B4-BE49-F238E27FC236}">
                <a16:creationId xmlns:a16="http://schemas.microsoft.com/office/drawing/2014/main" id="{7CE14328-F6F7-ED4F-92DC-18F0D2ECCAEF}"/>
              </a:ext>
            </a:extLst>
          </p:cNvPr>
          <p:cNvPicPr>
            <a:picLocks noChangeAspect="1"/>
          </p:cNvPicPr>
          <p:nvPr/>
        </p:nvPicPr>
        <p:blipFill>
          <a:blip r:embed="rId3"/>
          <a:stretch>
            <a:fillRect/>
          </a:stretch>
        </p:blipFill>
        <p:spPr>
          <a:xfrm>
            <a:off x="1895834" y="2477615"/>
            <a:ext cx="7619297" cy="1465736"/>
          </a:xfrm>
          <a:prstGeom prst="rect">
            <a:avLst/>
          </a:prstGeom>
        </p:spPr>
      </p:pic>
      <p:pic>
        <p:nvPicPr>
          <p:cNvPr id="13" name="图片 12">
            <a:extLst>
              <a:ext uri="{FF2B5EF4-FFF2-40B4-BE49-F238E27FC236}">
                <a16:creationId xmlns:a16="http://schemas.microsoft.com/office/drawing/2014/main" id="{7E6DFB84-3BE4-754A-8376-A23EBC8A4C8A}"/>
              </a:ext>
            </a:extLst>
          </p:cNvPr>
          <p:cNvPicPr>
            <a:picLocks noChangeAspect="1"/>
          </p:cNvPicPr>
          <p:nvPr/>
        </p:nvPicPr>
        <p:blipFill>
          <a:blip r:embed="rId4"/>
          <a:stretch>
            <a:fillRect/>
          </a:stretch>
        </p:blipFill>
        <p:spPr>
          <a:xfrm>
            <a:off x="2229174" y="4461957"/>
            <a:ext cx="6629076" cy="1337979"/>
          </a:xfrm>
          <a:prstGeom prst="rect">
            <a:avLst/>
          </a:prstGeom>
        </p:spPr>
      </p:pic>
      <p:sp>
        <p:nvSpPr>
          <p:cNvPr id="14" name="文本框 13">
            <a:extLst>
              <a:ext uri="{FF2B5EF4-FFF2-40B4-BE49-F238E27FC236}">
                <a16:creationId xmlns:a16="http://schemas.microsoft.com/office/drawing/2014/main" id="{10BE3CDB-3349-5647-9729-23E32BB65F97}"/>
              </a:ext>
            </a:extLst>
          </p:cNvPr>
          <p:cNvSpPr txBox="1"/>
          <p:nvPr/>
        </p:nvSpPr>
        <p:spPr>
          <a:xfrm>
            <a:off x="3395661" y="3943351"/>
            <a:ext cx="5284332" cy="369332"/>
          </a:xfrm>
          <a:prstGeom prst="rect">
            <a:avLst/>
          </a:prstGeom>
          <a:noFill/>
        </p:spPr>
        <p:txBody>
          <a:bodyPr wrap="none" rtlCol="0">
            <a:spAutoFit/>
          </a:bodyPr>
          <a:lstStyle/>
          <a:p>
            <a:r>
              <a:rPr lang="zh-CN" altLang="en-US" dirty="0"/>
              <a:t>测试请求参数中的</a:t>
            </a:r>
            <a:r>
              <a:rPr lang="en-US" altLang="zh-CN" dirty="0" err="1"/>
              <a:t>myParam</a:t>
            </a:r>
            <a:r>
              <a:rPr lang="zh-CN" altLang="en-US" dirty="0"/>
              <a:t>的值是否等于</a:t>
            </a:r>
            <a:r>
              <a:rPr lang="en-US" altLang="zh-CN" dirty="0" err="1"/>
              <a:t>myValue</a:t>
            </a:r>
            <a:endParaRPr lang="zh-CN" altLang="en-US" dirty="0"/>
          </a:p>
        </p:txBody>
      </p:sp>
      <p:sp>
        <p:nvSpPr>
          <p:cNvPr id="15" name="文本框 14">
            <a:extLst>
              <a:ext uri="{FF2B5EF4-FFF2-40B4-BE49-F238E27FC236}">
                <a16:creationId xmlns:a16="http://schemas.microsoft.com/office/drawing/2014/main" id="{B117636D-80D2-FC48-BF4A-15438D4BBDDF}"/>
              </a:ext>
            </a:extLst>
          </p:cNvPr>
          <p:cNvSpPr txBox="1"/>
          <p:nvPr/>
        </p:nvSpPr>
        <p:spPr>
          <a:xfrm>
            <a:off x="3395661" y="5619111"/>
            <a:ext cx="5130443" cy="369332"/>
          </a:xfrm>
          <a:prstGeom prst="rect">
            <a:avLst/>
          </a:prstGeom>
          <a:noFill/>
        </p:spPr>
        <p:txBody>
          <a:bodyPr wrap="none" rtlCol="0">
            <a:spAutoFit/>
          </a:bodyPr>
          <a:lstStyle/>
          <a:p>
            <a:r>
              <a:rPr lang="zh-CN" altLang="en-US" dirty="0"/>
              <a:t>测试请求头部中的</a:t>
            </a:r>
            <a:r>
              <a:rPr lang="en-US" altLang="zh-CN" dirty="0" err="1"/>
              <a:t>myHeader</a:t>
            </a:r>
            <a:r>
              <a:rPr lang="zh-CN" altLang="en-US" dirty="0"/>
              <a:t>值是否等于</a:t>
            </a:r>
            <a:r>
              <a:rPr lang="en-US" altLang="zh-CN" dirty="0" err="1"/>
              <a:t>myValue</a:t>
            </a:r>
            <a:endParaRPr lang="zh-CN" altLang="en-US" dirty="0"/>
          </a:p>
        </p:txBody>
      </p:sp>
    </p:spTree>
    <p:extLst>
      <p:ext uri="{BB962C8B-B14F-4D97-AF65-F5344CB8AC3E}">
        <p14:creationId xmlns:p14="http://schemas.microsoft.com/office/powerpoint/2010/main" val="122583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6.3 </a:t>
            </a:r>
            <a:r>
              <a:rPr lang="en-US" altLang="zh-CN" dirty="0">
                <a:latin typeface="宋体" panose="02010600030101010101" pitchFamily="2" charset="-122"/>
                <a:ea typeface="宋体" panose="02010600030101010101" pitchFamily="2" charset="-122"/>
              </a:rPr>
              <a:t>Request Mapping</a:t>
            </a:r>
            <a:endParaRPr lang="zh-CN" altLang="en-US" b="0" kern="1800" dirty="0">
              <a:latin typeface="Times New Roman"/>
            </a:endParaRPr>
          </a:p>
        </p:txBody>
      </p:sp>
      <p:sp>
        <p:nvSpPr>
          <p:cNvPr id="5" name="文本框 4"/>
          <p:cNvSpPr txBox="1"/>
          <p:nvPr/>
        </p:nvSpPr>
        <p:spPr>
          <a:xfrm>
            <a:off x="751840" y="1223784"/>
            <a:ext cx="11107225" cy="1933222"/>
          </a:xfrm>
          <a:prstGeom prst="rect">
            <a:avLst/>
          </a:prstGeom>
          <a:noFill/>
        </p:spPr>
        <p:txBody>
          <a:bodyPr wrap="square" rtlCol="0">
            <a:spAutoFit/>
          </a:bodyPr>
          <a:lstStyle/>
          <a:p>
            <a:pPr>
              <a:lnSpc>
                <a:spcPct val="150000"/>
              </a:lnSpc>
            </a:pPr>
            <a:r>
              <a:rPr lang="en-US" altLang="zh-CN" sz="2000" dirty="0"/>
              <a:t>consumes</a:t>
            </a:r>
            <a:r>
              <a:rPr lang="zh-CN" altLang="en-US" sz="2000" dirty="0"/>
              <a:t>和</a:t>
            </a:r>
            <a:r>
              <a:rPr lang="en-US" altLang="zh-CN" sz="2000" dirty="0"/>
              <a:t>produces</a:t>
            </a:r>
            <a:r>
              <a:rPr lang="zh-CN" altLang="en-US" sz="2000" dirty="0"/>
              <a:t>匹配：请求的媒体类型和控制器限制的类型匹配时才能被调用</a:t>
            </a:r>
            <a:endParaRPr lang="en-US" altLang="zh-CN" sz="2000" dirty="0"/>
          </a:p>
          <a:p>
            <a:pPr>
              <a:lnSpc>
                <a:spcPct val="150000"/>
              </a:lnSpc>
            </a:pPr>
            <a:r>
              <a:rPr lang="en-US" altLang="zh-CN" sz="2000" dirty="0"/>
              <a:t>consumes</a:t>
            </a:r>
            <a:r>
              <a:rPr lang="zh-CN" altLang="en-US" sz="2000" dirty="0"/>
              <a:t>属性意味着请求的</a:t>
            </a:r>
            <a:r>
              <a:rPr lang="en-US" altLang="zh-CN" sz="2000" dirty="0"/>
              <a:t>HTTP</a:t>
            </a:r>
            <a:r>
              <a:rPr lang="zh-CN" altLang="en-US" sz="2000" dirty="0"/>
              <a:t>头的</a:t>
            </a:r>
            <a:r>
              <a:rPr lang="en-US" altLang="zh-CN" sz="2000" dirty="0"/>
              <a:t>Content-Type</a:t>
            </a:r>
            <a:r>
              <a:rPr lang="zh-CN" altLang="en-US" sz="2000" dirty="0"/>
              <a:t>媒体类型应与</a:t>
            </a:r>
            <a:r>
              <a:rPr lang="en-US" altLang="zh-CN" sz="2000" dirty="0"/>
              <a:t>consumes</a:t>
            </a:r>
            <a:r>
              <a:rPr lang="zh-CN" altLang="en-US" sz="2000" dirty="0"/>
              <a:t>的值匹配。</a:t>
            </a:r>
            <a:endParaRPr lang="en-US" altLang="zh-CN" sz="2000" dirty="0"/>
          </a:p>
          <a:p>
            <a:pPr>
              <a:lnSpc>
                <a:spcPct val="150000"/>
              </a:lnSpc>
            </a:pPr>
            <a:r>
              <a:rPr lang="en-US" altLang="zh-CN" sz="2000" dirty="0"/>
              <a:t>produces</a:t>
            </a:r>
            <a:r>
              <a:rPr lang="zh-CN" altLang="en-US" sz="2000" dirty="0"/>
              <a:t>属性对应请求的</a:t>
            </a:r>
            <a:r>
              <a:rPr lang="en-US" altLang="zh-CN" sz="2000" dirty="0"/>
              <a:t>Accept</a:t>
            </a:r>
            <a:r>
              <a:rPr lang="zh-CN" altLang="en-US" sz="2000" dirty="0"/>
              <a:t>字段。</a:t>
            </a:r>
            <a:endParaRPr lang="en-US" altLang="zh-CN" sz="2000" dirty="0"/>
          </a:p>
          <a:p>
            <a:pPr marL="109855">
              <a:lnSpc>
                <a:spcPct val="150000"/>
              </a:lnSpc>
              <a:spcBef>
                <a:spcPts val="400"/>
              </a:spcBef>
              <a:buClr>
                <a:schemeClr val="accent1"/>
              </a:buClr>
              <a:buSzPct val="68000"/>
            </a:pPr>
            <a:endParaRPr lang="en-US" altLang="zh-CN" sz="2000" dirty="0">
              <a:sym typeface="+mn-ea"/>
            </a:endParaRPr>
          </a:p>
        </p:txBody>
      </p:sp>
      <p:pic>
        <p:nvPicPr>
          <p:cNvPr id="4" name="图片 3">
            <a:extLst>
              <a:ext uri="{FF2B5EF4-FFF2-40B4-BE49-F238E27FC236}">
                <a16:creationId xmlns:a16="http://schemas.microsoft.com/office/drawing/2014/main" id="{092CAA5E-4382-A745-B14D-A9CEE5A812D9}"/>
              </a:ext>
            </a:extLst>
          </p:cNvPr>
          <p:cNvPicPr>
            <a:picLocks noChangeAspect="1"/>
          </p:cNvPicPr>
          <p:nvPr/>
        </p:nvPicPr>
        <p:blipFill>
          <a:blip r:embed="rId3"/>
          <a:stretch>
            <a:fillRect/>
          </a:stretch>
        </p:blipFill>
        <p:spPr>
          <a:xfrm>
            <a:off x="751840" y="3151518"/>
            <a:ext cx="10397309" cy="1814915"/>
          </a:xfrm>
          <a:prstGeom prst="rect">
            <a:avLst/>
          </a:prstGeom>
        </p:spPr>
      </p:pic>
    </p:spTree>
    <p:extLst>
      <p:ext uri="{BB962C8B-B14F-4D97-AF65-F5344CB8AC3E}">
        <p14:creationId xmlns:p14="http://schemas.microsoft.com/office/powerpoint/2010/main" val="9701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0372" y="1223784"/>
            <a:ext cx="11608693" cy="5724003"/>
          </a:xfrm>
          <a:prstGeom prst="rect">
            <a:avLst/>
          </a:prstGeom>
          <a:noFill/>
        </p:spPr>
        <p:txBody>
          <a:bodyPr wrap="square" rtlCol="0">
            <a:spAutoFit/>
          </a:bodyPr>
          <a:lstStyle/>
          <a:p>
            <a:pPr marL="109855">
              <a:lnSpc>
                <a:spcPct val="150000"/>
              </a:lnSpc>
              <a:spcBef>
                <a:spcPts val="400"/>
              </a:spcBef>
              <a:buClr>
                <a:schemeClr val="accent1"/>
              </a:buClr>
              <a:buSzPct val="68000"/>
            </a:pPr>
            <a:r>
              <a:rPr lang="zh-CN" altLang="en-US" sz="2000" dirty="0">
                <a:sym typeface="+mn-ea"/>
              </a:rPr>
              <a:t>请求处理方法支持非常丰富的参数和返回值类型</a:t>
            </a:r>
            <a:endParaRPr lang="en-US" altLang="zh-CN" sz="2000" dirty="0">
              <a:sym typeface="+mn-ea"/>
            </a:endParaRPr>
          </a:p>
          <a:p>
            <a:pPr marL="109855">
              <a:lnSpc>
                <a:spcPct val="150000"/>
              </a:lnSpc>
              <a:spcBef>
                <a:spcPts val="400"/>
              </a:spcBef>
              <a:buClr>
                <a:schemeClr val="accent1"/>
              </a:buClr>
              <a:buSzPct val="68000"/>
            </a:pPr>
            <a:r>
              <a:rPr lang="zh-CN" altLang="en-US" sz="2000" dirty="0">
                <a:solidFill>
                  <a:srgbClr val="FF0000"/>
                </a:solidFill>
                <a:sym typeface="+mn-ea"/>
              </a:rPr>
              <a:t>常见的参数有：</a:t>
            </a:r>
            <a:endParaRPr lang="en-US" altLang="zh-CN" sz="2000" dirty="0">
              <a:solidFill>
                <a:srgbClr val="FF0000"/>
              </a:solidFill>
              <a:sym typeface="+mn-ea"/>
            </a:endParaRPr>
          </a:p>
          <a:p>
            <a:pPr marL="567055" lvl="1">
              <a:lnSpc>
                <a:spcPct val="150000"/>
              </a:lnSpc>
              <a:spcBef>
                <a:spcPts val="400"/>
              </a:spcBef>
              <a:buClr>
                <a:schemeClr val="accent1"/>
              </a:buClr>
              <a:buSzPct val="68000"/>
            </a:pPr>
            <a:r>
              <a:rPr lang="en-US" altLang="zh-CN" dirty="0">
                <a:sym typeface="+mn-ea"/>
              </a:rPr>
              <a:t>1.@PathVariable</a:t>
            </a:r>
            <a:r>
              <a:rPr lang="zh-CN" altLang="en-US" dirty="0">
                <a:sym typeface="+mn-ea"/>
              </a:rPr>
              <a:t>，可以将</a:t>
            </a:r>
            <a:r>
              <a:rPr lang="en-US" altLang="zh-CN" dirty="0">
                <a:sym typeface="+mn-ea"/>
              </a:rPr>
              <a:t>URL</a:t>
            </a:r>
            <a:r>
              <a:rPr lang="zh-CN" altLang="en-US" dirty="0">
                <a:sym typeface="+mn-ea"/>
              </a:rPr>
              <a:t>中的值映射到方法参数中；</a:t>
            </a:r>
          </a:p>
          <a:p>
            <a:pPr marL="567055" lvl="1">
              <a:lnSpc>
                <a:spcPct val="150000"/>
              </a:lnSpc>
              <a:spcBef>
                <a:spcPts val="400"/>
              </a:spcBef>
              <a:buClr>
                <a:schemeClr val="accent1"/>
              </a:buClr>
              <a:buSzPct val="68000"/>
            </a:pPr>
            <a:r>
              <a:rPr lang="en-US" altLang="zh-CN" dirty="0">
                <a:sym typeface="+mn-ea"/>
              </a:rPr>
              <a:t>2. </a:t>
            </a:r>
            <a:r>
              <a:rPr lang="en-US" altLang="zh-CN" dirty="0" err="1">
                <a:sym typeface="+mn-ea"/>
              </a:rPr>
              <a:t>HttpServletRequest</a:t>
            </a:r>
            <a:r>
              <a:rPr lang="en-US" altLang="zh-CN" dirty="0">
                <a:sym typeface="+mn-ea"/>
              </a:rPr>
              <a:t>, </a:t>
            </a:r>
            <a:r>
              <a:rPr lang="en-US" altLang="zh-CN" dirty="0" err="1">
                <a:sym typeface="+mn-ea"/>
              </a:rPr>
              <a:t>HttpServletResponse</a:t>
            </a:r>
            <a:r>
              <a:rPr lang="zh-CN" altLang="en-US" dirty="0">
                <a:sym typeface="+mn-ea"/>
              </a:rPr>
              <a:t>、</a:t>
            </a:r>
            <a:r>
              <a:rPr lang="en-US" altLang="zh-CN" dirty="0" err="1">
                <a:sym typeface="+mn-ea"/>
              </a:rPr>
              <a:t>HttpSession</a:t>
            </a:r>
            <a:r>
              <a:rPr lang="zh-CN" altLang="en-US" dirty="0">
                <a:sym typeface="+mn-ea"/>
              </a:rPr>
              <a:t>，获取相应的</a:t>
            </a:r>
            <a:r>
              <a:rPr lang="en-US" altLang="zh-CN" dirty="0">
                <a:sym typeface="+mn-ea"/>
              </a:rPr>
              <a:t>servlet</a:t>
            </a:r>
            <a:r>
              <a:rPr lang="zh-CN" altLang="en-US" dirty="0">
                <a:sym typeface="+mn-ea"/>
              </a:rPr>
              <a:t> </a:t>
            </a:r>
            <a:r>
              <a:rPr lang="en-US" altLang="zh-CN" dirty="0" err="1">
                <a:sym typeface="+mn-ea"/>
              </a:rPr>
              <a:t>api</a:t>
            </a:r>
            <a:r>
              <a:rPr lang="zh-CN" altLang="en-US" dirty="0">
                <a:sym typeface="+mn-ea"/>
              </a:rPr>
              <a:t>对象</a:t>
            </a:r>
            <a:endParaRPr lang="en-US" altLang="zh-CN" dirty="0">
              <a:sym typeface="+mn-ea"/>
            </a:endParaRPr>
          </a:p>
          <a:p>
            <a:pPr marL="567055" lvl="1">
              <a:lnSpc>
                <a:spcPct val="150000"/>
              </a:lnSpc>
              <a:spcBef>
                <a:spcPts val="400"/>
              </a:spcBef>
              <a:buClr>
                <a:schemeClr val="accent1"/>
              </a:buClr>
              <a:buSzPct val="68000"/>
            </a:pPr>
            <a:r>
              <a:rPr lang="en-US" altLang="zh-CN" dirty="0">
                <a:sym typeface="+mn-ea"/>
              </a:rPr>
              <a:t>3. @</a:t>
            </a:r>
            <a:r>
              <a:rPr lang="en-US" altLang="zh-CN" dirty="0" err="1">
                <a:sym typeface="+mn-ea"/>
              </a:rPr>
              <a:t>RequestParam</a:t>
            </a:r>
            <a:r>
              <a:rPr lang="zh-CN" altLang="en-US" dirty="0">
                <a:sym typeface="+mn-ea"/>
              </a:rPr>
              <a:t>，</a:t>
            </a:r>
            <a:r>
              <a:rPr lang="zh-CN" altLang="en-US" dirty="0"/>
              <a:t>对应于</a:t>
            </a:r>
            <a:r>
              <a:rPr lang="en-US" altLang="zh-CN" dirty="0"/>
              <a:t>HTTP</a:t>
            </a:r>
            <a:r>
              <a:rPr lang="zh-CN" altLang="en-US" dirty="0"/>
              <a:t>请求的参数，自动转化为参数对应的类型</a:t>
            </a:r>
            <a:endParaRPr lang="en-US" altLang="zh-CN" dirty="0">
              <a:sym typeface="+mn-ea"/>
            </a:endParaRPr>
          </a:p>
          <a:p>
            <a:pPr marL="567055" lvl="1">
              <a:lnSpc>
                <a:spcPct val="150000"/>
              </a:lnSpc>
              <a:spcBef>
                <a:spcPts val="400"/>
              </a:spcBef>
              <a:buClr>
                <a:schemeClr val="accent1"/>
              </a:buClr>
              <a:buSzPct val="68000"/>
            </a:pPr>
            <a:r>
              <a:rPr lang="en-US" altLang="zh-CN" dirty="0">
                <a:sym typeface="+mn-ea"/>
              </a:rPr>
              <a:t>4. @</a:t>
            </a:r>
            <a:r>
              <a:rPr lang="en-US" altLang="zh-CN" dirty="0" err="1">
                <a:sym typeface="+mn-ea"/>
              </a:rPr>
              <a:t>RequestHeader</a:t>
            </a:r>
            <a:r>
              <a:rPr lang="zh-CN" altLang="en-US" dirty="0">
                <a:sym typeface="+mn-ea"/>
              </a:rPr>
              <a:t>，</a:t>
            </a:r>
            <a:r>
              <a:rPr lang="zh-CN" altLang="en-US" dirty="0"/>
              <a:t>对应于</a:t>
            </a:r>
            <a:r>
              <a:rPr lang="en-US" altLang="zh-CN" dirty="0"/>
              <a:t>HTTP</a:t>
            </a:r>
            <a:r>
              <a:rPr lang="zh-CN" altLang="en-US" dirty="0"/>
              <a:t>请求头参数，自动转化为参数对应的类型</a:t>
            </a:r>
            <a:endParaRPr lang="en-US" altLang="zh-CN" dirty="0">
              <a:sym typeface="+mn-ea"/>
            </a:endParaRPr>
          </a:p>
          <a:p>
            <a:pPr marL="567055" lvl="1">
              <a:lnSpc>
                <a:spcPct val="150000"/>
              </a:lnSpc>
              <a:spcBef>
                <a:spcPts val="400"/>
              </a:spcBef>
              <a:buClr>
                <a:schemeClr val="accent1"/>
              </a:buClr>
              <a:buSzPct val="68000"/>
            </a:pPr>
            <a:r>
              <a:rPr lang="en-US" altLang="zh-CN" dirty="0"/>
              <a:t>5.</a:t>
            </a:r>
            <a:r>
              <a:rPr lang="zh-CN" altLang="en-US" dirty="0"/>
              <a:t> </a:t>
            </a:r>
            <a:r>
              <a:rPr lang="en-US" altLang="zh-CN" dirty="0"/>
              <a:t>@</a:t>
            </a:r>
            <a:r>
              <a:rPr lang="en-US" altLang="zh-CN" dirty="0" err="1"/>
              <a:t>RequestBody</a:t>
            </a:r>
            <a:r>
              <a:rPr lang="zh-CN" altLang="en-US" dirty="0"/>
              <a:t>，自动将请求内容转为指定的对象，默认使用</a:t>
            </a:r>
            <a:r>
              <a:rPr lang="en-US" altLang="zh-CN" dirty="0" err="1"/>
              <a:t>HttpMessageConverters</a:t>
            </a:r>
            <a:r>
              <a:rPr lang="zh-CN" altLang="en-US" dirty="0"/>
              <a:t>来转换</a:t>
            </a:r>
            <a:endParaRPr lang="en-US" altLang="zh-CN" dirty="0">
              <a:sym typeface="+mn-ea"/>
            </a:endParaRPr>
          </a:p>
          <a:p>
            <a:pPr marL="567055" lvl="1">
              <a:lnSpc>
                <a:spcPct val="150000"/>
              </a:lnSpc>
              <a:spcBef>
                <a:spcPts val="400"/>
              </a:spcBef>
              <a:buClr>
                <a:schemeClr val="accent1"/>
              </a:buClr>
              <a:buSzPct val="68000"/>
            </a:pPr>
            <a:r>
              <a:rPr lang="en-US" altLang="zh-CN" dirty="0"/>
              <a:t>6.</a:t>
            </a:r>
            <a:r>
              <a:rPr lang="zh-CN" altLang="en-US" dirty="0"/>
              <a:t> </a:t>
            </a:r>
            <a:r>
              <a:rPr lang="en" altLang="zh-CN" dirty="0"/>
              <a:t>@</a:t>
            </a:r>
            <a:r>
              <a:rPr lang="en" altLang="zh-CN" dirty="0" err="1"/>
              <a:t>CookieValue</a:t>
            </a:r>
            <a:r>
              <a:rPr lang="zh-CN" altLang="en-US" dirty="0"/>
              <a:t>，对应于</a:t>
            </a:r>
            <a:r>
              <a:rPr lang="en-US" altLang="zh-CN" dirty="0"/>
              <a:t>cookie</a:t>
            </a:r>
            <a:r>
              <a:rPr lang="zh-CN" altLang="en-US" dirty="0"/>
              <a:t>参数，自动转化为参数对应的类型</a:t>
            </a:r>
            <a:endParaRPr lang="en-US" altLang="zh-CN" dirty="0"/>
          </a:p>
          <a:p>
            <a:pPr marL="567055" lvl="1">
              <a:lnSpc>
                <a:spcPct val="150000"/>
              </a:lnSpc>
              <a:spcBef>
                <a:spcPts val="400"/>
              </a:spcBef>
              <a:buClr>
                <a:schemeClr val="accent1"/>
              </a:buClr>
              <a:buSzPct val="68000"/>
            </a:pPr>
            <a:r>
              <a:rPr lang="en-US" altLang="zh-CN" dirty="0">
                <a:sym typeface="+mn-ea"/>
              </a:rPr>
              <a:t>7. @</a:t>
            </a:r>
            <a:r>
              <a:rPr lang="en-US" altLang="zh-CN" dirty="0" err="1">
                <a:sym typeface="+mn-ea"/>
              </a:rPr>
              <a:t>SessionAttribute</a:t>
            </a:r>
            <a:endParaRPr lang="en-US" altLang="zh-CN" dirty="0">
              <a:sym typeface="+mn-ea"/>
            </a:endParaRPr>
          </a:p>
          <a:p>
            <a:pPr marL="567055" lvl="1">
              <a:lnSpc>
                <a:spcPct val="150000"/>
              </a:lnSpc>
              <a:spcBef>
                <a:spcPts val="400"/>
              </a:spcBef>
              <a:buClr>
                <a:schemeClr val="accent1"/>
              </a:buClr>
              <a:buSzPct val="68000"/>
            </a:pPr>
            <a:r>
              <a:rPr lang="en-US" altLang="zh-CN" dirty="0">
                <a:sym typeface="+mn-ea"/>
              </a:rPr>
              <a:t>8. @</a:t>
            </a:r>
            <a:r>
              <a:rPr lang="en-US" altLang="zh-CN" dirty="0" err="1">
                <a:sym typeface="+mn-ea"/>
              </a:rPr>
              <a:t>ModelAttribute</a:t>
            </a:r>
            <a:endParaRPr lang="en-US" altLang="zh-CN" dirty="0">
              <a:sym typeface="+mn-ea"/>
            </a:endParaRPr>
          </a:p>
          <a:p>
            <a:pPr marL="567055" lvl="1">
              <a:lnSpc>
                <a:spcPct val="150000"/>
              </a:lnSpc>
              <a:spcBef>
                <a:spcPts val="400"/>
              </a:spcBef>
              <a:buClr>
                <a:schemeClr val="accent1"/>
              </a:buClr>
              <a:buSzPct val="68000"/>
            </a:pPr>
            <a:r>
              <a:rPr lang="en-US" altLang="zh-CN" dirty="0">
                <a:sym typeface="+mn-ea"/>
              </a:rPr>
              <a:t>……</a:t>
            </a:r>
          </a:p>
          <a:p>
            <a:pPr marL="109855">
              <a:lnSpc>
                <a:spcPct val="150000"/>
              </a:lnSpc>
              <a:spcBef>
                <a:spcPts val="400"/>
              </a:spcBef>
              <a:buClr>
                <a:schemeClr val="accent1"/>
              </a:buClr>
              <a:buSzPct val="68000"/>
            </a:pPr>
            <a:endParaRPr lang="en-US" altLang="zh-CN" sz="2000" dirty="0">
              <a:sym typeface="+mn-ea"/>
            </a:endParaRPr>
          </a:p>
        </p:txBody>
      </p:sp>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Tree>
    <p:extLst>
      <p:ext uri="{BB962C8B-B14F-4D97-AF65-F5344CB8AC3E}">
        <p14:creationId xmlns:p14="http://schemas.microsoft.com/office/powerpoint/2010/main" val="401573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1066959"/>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a:t>
            </a:r>
            <a:r>
              <a:rPr lang="en-US" altLang="zh-CN" sz="2000" dirty="0" err="1">
                <a:sym typeface="+mn-ea"/>
              </a:rPr>
              <a:t>RequestMapping</a:t>
            </a:r>
            <a:r>
              <a:rPr lang="zh-CN" altLang="en-US" sz="2000" dirty="0">
                <a:sym typeface="+mn-ea"/>
              </a:rPr>
              <a:t>支持通过</a:t>
            </a:r>
            <a:r>
              <a:rPr lang="en-US" altLang="zh-CN" sz="2000" dirty="0">
                <a:sym typeface="+mn-ea"/>
              </a:rPr>
              <a:t>@</a:t>
            </a:r>
            <a:r>
              <a:rPr lang="en-US" altLang="zh-CN" sz="2000" dirty="0" err="1">
                <a:sym typeface="+mn-ea"/>
              </a:rPr>
              <a:t>PathVariable</a:t>
            </a:r>
            <a:r>
              <a:rPr lang="zh-CN" altLang="en-US" sz="2000" dirty="0">
                <a:sym typeface="+mn-ea"/>
              </a:rPr>
              <a:t>接收</a:t>
            </a:r>
            <a:r>
              <a:rPr lang="en-US" altLang="zh-CN" sz="2000" dirty="0">
                <a:sym typeface="+mn-ea"/>
              </a:rPr>
              <a:t>URI</a:t>
            </a:r>
            <a:r>
              <a:rPr lang="zh-CN" altLang="en-US" sz="2000" dirty="0">
                <a:sym typeface="+mn-ea"/>
              </a:rPr>
              <a:t>中请求参数。</a:t>
            </a:r>
            <a:endParaRPr lang="en-US" altLang="zh-CN" sz="2000" dirty="0">
              <a:sym typeface="+mn-ea"/>
            </a:endParaRPr>
          </a:p>
          <a:p>
            <a:pPr marL="109855">
              <a:lnSpc>
                <a:spcPct val="150000"/>
              </a:lnSpc>
              <a:spcBef>
                <a:spcPts val="400"/>
              </a:spcBef>
              <a:buClr>
                <a:schemeClr val="accent1"/>
              </a:buClr>
              <a:buSzPct val="68000"/>
            </a:pPr>
            <a:endParaRPr lang="en-US" altLang="zh-CN" sz="2000" dirty="0">
              <a:sym typeface="+mn-ea"/>
            </a:endParaRPr>
          </a:p>
        </p:txBody>
      </p:sp>
      <p:pic>
        <p:nvPicPr>
          <p:cNvPr id="4" name="图片 3"/>
          <p:cNvPicPr>
            <a:picLocks noChangeAspect="1"/>
          </p:cNvPicPr>
          <p:nvPr/>
        </p:nvPicPr>
        <p:blipFill>
          <a:blip r:embed="rId3"/>
          <a:stretch>
            <a:fillRect/>
          </a:stretch>
        </p:blipFill>
        <p:spPr>
          <a:xfrm>
            <a:off x="1501921" y="4712980"/>
            <a:ext cx="9652070" cy="1659685"/>
          </a:xfrm>
          <a:prstGeom prst="rect">
            <a:avLst/>
          </a:prstGeom>
        </p:spPr>
      </p:pic>
      <p:cxnSp>
        <p:nvCxnSpPr>
          <p:cNvPr id="9" name="直接箭头连接符 8"/>
          <p:cNvCxnSpPr/>
          <p:nvPr/>
        </p:nvCxnSpPr>
        <p:spPr>
          <a:xfrm flipH="1" flipV="1">
            <a:off x="5613010" y="5542823"/>
            <a:ext cx="1623813" cy="3796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554351" y="6020972"/>
            <a:ext cx="2954655" cy="369332"/>
          </a:xfrm>
          <a:prstGeom prst="rect">
            <a:avLst/>
          </a:prstGeom>
          <a:noFill/>
        </p:spPr>
        <p:txBody>
          <a:bodyPr wrap="none" rtlCol="0">
            <a:spAutoFit/>
          </a:bodyPr>
          <a:lstStyle/>
          <a:p>
            <a:r>
              <a:rPr lang="zh-CN" altLang="en-US" dirty="0">
                <a:solidFill>
                  <a:srgbClr val="FF0000"/>
                </a:solidFill>
              </a:rPr>
              <a:t>还可以完成自动的类型转换</a:t>
            </a:r>
          </a:p>
        </p:txBody>
      </p:sp>
      <p:pic>
        <p:nvPicPr>
          <p:cNvPr id="8" name="图片 7">
            <a:extLst>
              <a:ext uri="{FF2B5EF4-FFF2-40B4-BE49-F238E27FC236}">
                <a16:creationId xmlns:a16="http://schemas.microsoft.com/office/drawing/2014/main" id="{B8F02DF8-8C52-D640-B854-16D1B35F592E}"/>
              </a:ext>
            </a:extLst>
          </p:cNvPr>
          <p:cNvPicPr>
            <a:picLocks noChangeAspect="1"/>
          </p:cNvPicPr>
          <p:nvPr/>
        </p:nvPicPr>
        <p:blipFill>
          <a:blip r:embed="rId4"/>
          <a:stretch>
            <a:fillRect/>
          </a:stretch>
        </p:blipFill>
        <p:spPr>
          <a:xfrm>
            <a:off x="1588195" y="2971726"/>
            <a:ext cx="8825805" cy="1470967"/>
          </a:xfrm>
          <a:prstGeom prst="rect">
            <a:avLst/>
          </a:prstGeom>
        </p:spPr>
      </p:pic>
      <p:pic>
        <p:nvPicPr>
          <p:cNvPr id="10" name="图片 9">
            <a:extLst>
              <a:ext uri="{FF2B5EF4-FFF2-40B4-BE49-F238E27FC236}">
                <a16:creationId xmlns:a16="http://schemas.microsoft.com/office/drawing/2014/main" id="{B1FBCAB8-8A3C-C745-A649-6608191AF7CE}"/>
              </a:ext>
            </a:extLst>
          </p:cNvPr>
          <p:cNvPicPr>
            <a:picLocks noChangeAspect="1"/>
          </p:cNvPicPr>
          <p:nvPr/>
        </p:nvPicPr>
        <p:blipFill>
          <a:blip r:embed="rId5"/>
          <a:stretch>
            <a:fillRect/>
          </a:stretch>
        </p:blipFill>
        <p:spPr>
          <a:xfrm>
            <a:off x="6037309" y="2079458"/>
            <a:ext cx="3784449" cy="892268"/>
          </a:xfrm>
          <a:prstGeom prst="rect">
            <a:avLst/>
          </a:prstGeom>
        </p:spPr>
      </p:pic>
    </p:spTree>
    <p:extLst>
      <p:ext uri="{BB962C8B-B14F-4D97-AF65-F5344CB8AC3E}">
        <p14:creationId xmlns:p14="http://schemas.microsoft.com/office/powerpoint/2010/main" val="244197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6</a:t>
            </a:r>
            <a:r>
              <a:rPr lang="zh-CN" altLang="en-US" dirty="0"/>
              <a:t>章 </a:t>
            </a:r>
            <a:r>
              <a:rPr lang="en-US" altLang="zh-CN" dirty="0"/>
              <a:t>Spring MVC</a:t>
            </a:r>
            <a:endParaRPr lang="zh-CN" altLang="en-US" dirty="0"/>
          </a:p>
        </p:txBody>
      </p:sp>
      <p:sp>
        <p:nvSpPr>
          <p:cNvPr id="3" name="Rectangle 43"/>
          <p:cNvSpPr>
            <a:spLocks noChangeArrowheads="1"/>
          </p:cNvSpPr>
          <p:nvPr/>
        </p:nvSpPr>
        <p:spPr bwMode="auto">
          <a:xfrm>
            <a:off x="788988" y="1552574"/>
            <a:ext cx="3034805"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30000"/>
              </a:spcBef>
              <a:buClr>
                <a:schemeClr val="tx1"/>
              </a:buClr>
              <a:buSzPct val="75000"/>
              <a:buNone/>
            </a:pPr>
            <a:r>
              <a:rPr lang="en-US" altLang="zh-CN" sz="2000" dirty="0">
                <a:solidFill>
                  <a:schemeClr val="tx1"/>
                </a:solidFill>
                <a:latin typeface="宋体" panose="02010600030101010101" pitchFamily="2" charset="-122"/>
                <a:ea typeface="宋体" panose="02010600030101010101" pitchFamily="2" charset="-122"/>
              </a:rPr>
              <a:t>6.1 Spring MVC</a:t>
            </a:r>
            <a:r>
              <a:rPr lang="zh-CN" altLang="en-US" sz="2000" dirty="0">
                <a:solidFill>
                  <a:schemeClr val="tx1"/>
                </a:solidFill>
                <a:latin typeface="宋体" panose="02010600030101010101" pitchFamily="2" charset="-122"/>
                <a:ea typeface="宋体" panose="02010600030101010101" pitchFamily="2" charset="-122"/>
              </a:rPr>
              <a:t>工作原理</a:t>
            </a:r>
            <a:endParaRPr lang="en-US" altLang="zh-CN" sz="2000" dirty="0">
              <a:solidFill>
                <a:schemeClr val="tx1"/>
              </a:solidFill>
              <a:latin typeface="宋体" panose="02010600030101010101" pitchFamily="2" charset="-122"/>
              <a:ea typeface="宋体" panose="02010600030101010101" pitchFamily="2" charset="-122"/>
            </a:endParaRPr>
          </a:p>
          <a:p>
            <a:pPr>
              <a:lnSpc>
                <a:spcPct val="150000"/>
              </a:lnSpc>
              <a:spcBef>
                <a:spcPct val="30000"/>
              </a:spcBef>
              <a:buClr>
                <a:schemeClr val="tx1"/>
              </a:buClr>
              <a:buSzPct val="75000"/>
              <a:buNone/>
            </a:pPr>
            <a:r>
              <a:rPr lang="en-US" altLang="zh-CN" sz="2000" dirty="0">
                <a:solidFill>
                  <a:schemeClr val="tx1"/>
                </a:solidFill>
                <a:latin typeface="宋体" panose="02010600030101010101" pitchFamily="2" charset="-122"/>
                <a:ea typeface="宋体" panose="02010600030101010101" pitchFamily="2" charset="-122"/>
              </a:rPr>
              <a:t>6.2 </a:t>
            </a:r>
            <a:r>
              <a:rPr lang="zh-CN" altLang="en-US" sz="2000" dirty="0">
                <a:solidFill>
                  <a:schemeClr val="tx1"/>
                </a:solidFill>
                <a:latin typeface="宋体" panose="02010600030101010101" pitchFamily="2" charset="-122"/>
                <a:ea typeface="宋体" panose="02010600030101010101" pitchFamily="2" charset="-122"/>
              </a:rPr>
              <a:t>基于注解的控制器</a:t>
            </a:r>
            <a:endParaRPr lang="en-US" altLang="zh-CN" sz="2000" dirty="0">
              <a:solidFill>
                <a:schemeClr val="tx1"/>
              </a:solidFill>
              <a:latin typeface="宋体" panose="02010600030101010101" pitchFamily="2" charset="-122"/>
              <a:ea typeface="宋体" panose="02010600030101010101" pitchFamily="2" charset="-122"/>
            </a:endParaRPr>
          </a:p>
          <a:p>
            <a:pPr>
              <a:lnSpc>
                <a:spcPct val="150000"/>
              </a:lnSpc>
              <a:spcBef>
                <a:spcPct val="30000"/>
              </a:spcBef>
              <a:buClr>
                <a:schemeClr val="tx1"/>
              </a:buClr>
              <a:buSzPct val="75000"/>
              <a:buNone/>
            </a:pPr>
            <a:r>
              <a:rPr lang="en-US" altLang="zh-CN" sz="2000" dirty="0">
                <a:solidFill>
                  <a:schemeClr val="tx1"/>
                </a:solidFill>
                <a:latin typeface="宋体" panose="02010600030101010101" pitchFamily="2" charset="-122"/>
                <a:ea typeface="宋体" panose="02010600030101010101" pitchFamily="2" charset="-122"/>
              </a:rPr>
              <a:t>6.3 Request Mapping</a:t>
            </a:r>
          </a:p>
          <a:p>
            <a:pPr>
              <a:lnSpc>
                <a:spcPct val="150000"/>
              </a:lnSpc>
              <a:spcBef>
                <a:spcPct val="30000"/>
              </a:spcBef>
              <a:buClr>
                <a:schemeClr val="tx1"/>
              </a:buClr>
              <a:buSzPct val="75000"/>
              <a:buNone/>
            </a:pPr>
            <a:r>
              <a:rPr lang="en-US" altLang="zh-CN" sz="2000" dirty="0">
                <a:solidFill>
                  <a:schemeClr val="tx1"/>
                </a:solidFill>
                <a:latin typeface="宋体" panose="02010600030101010101" pitchFamily="2" charset="-122"/>
                <a:ea typeface="宋体" panose="02010600030101010101" pitchFamily="2" charset="-122"/>
              </a:rPr>
              <a:t>6.4 Handler Methods</a:t>
            </a:r>
          </a:p>
          <a:p>
            <a:pPr>
              <a:lnSpc>
                <a:spcPct val="150000"/>
              </a:lnSpc>
              <a:spcBef>
                <a:spcPct val="30000"/>
              </a:spcBef>
              <a:buClr>
                <a:schemeClr val="tx1"/>
              </a:buClr>
              <a:buSzPct val="75000"/>
              <a:buNone/>
            </a:pPr>
            <a:r>
              <a:rPr lang="en-US" altLang="zh-CN" sz="2000" dirty="0">
                <a:solidFill>
                  <a:schemeClr val="tx1"/>
                </a:solidFill>
                <a:latin typeface="宋体" panose="02010600030101010101" pitchFamily="2" charset="-122"/>
                <a:ea typeface="宋体" panose="02010600030101010101" pitchFamily="2" charset="-122"/>
              </a:rPr>
              <a:t>6.5 MVC </a:t>
            </a:r>
            <a:r>
              <a:rPr lang="en-US" altLang="zh-CN" sz="2000" dirty="0" err="1">
                <a:solidFill>
                  <a:schemeClr val="tx1"/>
                </a:solidFill>
                <a:latin typeface="宋体" panose="02010600030101010101" pitchFamily="2" charset="-122"/>
                <a:ea typeface="宋体" panose="02010600030101010101" pitchFamily="2" charset="-122"/>
              </a:rPr>
              <a:t>Config</a:t>
            </a:r>
            <a:endParaRPr lang="en-US" altLang="zh-CN" sz="2000" dirty="0">
              <a:solidFill>
                <a:schemeClr val="tx1"/>
              </a:solidFill>
              <a:latin typeface="宋体" panose="02010600030101010101" pitchFamily="2" charset="-122"/>
              <a:ea typeface="宋体" panose="02010600030101010101" pitchFamily="2" charset="-122"/>
            </a:endParaRPr>
          </a:p>
          <a:p>
            <a:pPr>
              <a:lnSpc>
                <a:spcPct val="150000"/>
              </a:lnSpc>
              <a:spcBef>
                <a:spcPct val="30000"/>
              </a:spcBef>
              <a:buClr>
                <a:schemeClr val="tx1"/>
              </a:buClr>
              <a:buSzPct val="75000"/>
              <a:buNone/>
            </a:pPr>
            <a:r>
              <a:rPr lang="en-US" altLang="zh-CN" sz="2000" dirty="0">
                <a:solidFill>
                  <a:schemeClr val="tx1"/>
                </a:solidFill>
                <a:latin typeface="宋体" panose="02010600030101010101" pitchFamily="2" charset="-122"/>
                <a:ea typeface="宋体" panose="02010600030101010101" pitchFamily="2" charset="-122"/>
              </a:rPr>
              <a:t>6.6 </a:t>
            </a:r>
            <a:r>
              <a:rPr lang="zh-CN" altLang="en-US" sz="2000" dirty="0">
                <a:solidFill>
                  <a:schemeClr val="tx1"/>
                </a:solidFill>
                <a:latin typeface="宋体" panose="02010600030101010101" pitchFamily="2" charset="-122"/>
                <a:ea typeface="宋体" panose="02010600030101010101" pitchFamily="2" charset="-122"/>
              </a:rPr>
              <a:t>拦截器</a:t>
            </a:r>
            <a:r>
              <a:rPr lang="en-US" altLang="zh-CN" sz="2000" dirty="0">
                <a:solidFill>
                  <a:schemeClr val="tx1"/>
                </a:solidFill>
                <a:latin typeface="宋体" panose="02010600030101010101" pitchFamily="2" charset="-122"/>
                <a:ea typeface="宋体" panose="02010600030101010101" pitchFamily="2" charset="-122"/>
              </a:rPr>
              <a:t>Interceptors</a:t>
            </a:r>
          </a:p>
          <a:p>
            <a:pPr>
              <a:lnSpc>
                <a:spcPct val="150000"/>
              </a:lnSpc>
              <a:spcBef>
                <a:spcPct val="30000"/>
              </a:spcBef>
              <a:buClr>
                <a:schemeClr val="tx1"/>
              </a:buClr>
              <a:buSzPct val="75000"/>
              <a:buNone/>
            </a:pPr>
            <a:r>
              <a:rPr lang="en-US" altLang="zh-CN" sz="2000" dirty="0">
                <a:solidFill>
                  <a:schemeClr val="tx1"/>
                </a:solidFill>
                <a:latin typeface="宋体" panose="02010600030101010101" pitchFamily="2" charset="-122"/>
                <a:ea typeface="宋体" panose="02010600030101010101" pitchFamily="2" charset="-122"/>
              </a:rPr>
              <a:t>6.7</a:t>
            </a:r>
            <a:r>
              <a:rPr lang="zh-CN" altLang="en-US" sz="2000" dirty="0">
                <a:solidFill>
                  <a:schemeClr val="tx1"/>
                </a:solidFill>
                <a:latin typeface="宋体" panose="02010600030101010101" pitchFamily="2" charset="-122"/>
                <a:ea typeface="宋体" panose="02010600030101010101" pitchFamily="2" charset="-122"/>
              </a:rPr>
              <a:t> 跨域问题与</a:t>
            </a:r>
            <a:r>
              <a:rPr lang="en-US" altLang="zh-CN" sz="2000" dirty="0">
                <a:solidFill>
                  <a:schemeClr val="tx1"/>
                </a:solidFill>
                <a:latin typeface="宋体" panose="02010600030101010101" pitchFamily="2" charset="-122"/>
                <a:ea typeface="宋体" panose="02010600030101010101" pitchFamily="2" charset="-122"/>
              </a:rPr>
              <a:t>CORS</a:t>
            </a:r>
            <a:endParaRPr lang="zh-CN" altLang="en-US" sz="2000" dirty="0">
              <a:solidFill>
                <a:schemeClr val="tx1"/>
              </a:solidFill>
              <a:latin typeface="宋体" panose="02010600030101010101" pitchFamily="2" charset="-122"/>
              <a:ea typeface="宋体" panose="02010600030101010101" pitchFamily="2" charset="-122"/>
            </a:endParaRPr>
          </a:p>
        </p:txBody>
      </p:sp>
      <p:pic>
        <p:nvPicPr>
          <p:cNvPr id="4" name="Picture 2" descr="https://timgsa.baidu.com/timg?image&amp;quality=80&amp;size=b9999_10000&amp;sec=1573114084&amp;di=05592b1ab0077f826261b7a09cf44da2&amp;imgtype=jpg&amp;er=1&amp;src=http%3A%2F%2Fstc.zjol.com.cn%2Fg1%2FM00186DCggSBFc4grmAITijAAKbQNIRYfY883.jpg%3Fwidth%3D720%26amp%3Bheight%3D4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975" y="3926179"/>
            <a:ext cx="4022267" cy="2262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timgsa.baidu.com/timg?image&amp;quality=80&amp;size=b9999_10000&amp;sec=1572519746001&amp;di=210c49c4771ac6500c8230b119948a06&amp;imgtype=0&amp;src=http%3A%2F%2Fy3.ifengimg.com%2Fcmpp%2F2014%2F04%2F18%2F01%2F0983290d-373c-43d9-9aed-1651937d6a8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976" y="1407956"/>
            <a:ext cx="3965997" cy="233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47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2092881"/>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a:t>
            </a:r>
            <a:r>
              <a:rPr lang="en-US" altLang="zh-CN" sz="2000" dirty="0" err="1">
                <a:sym typeface="+mn-ea"/>
              </a:rPr>
              <a:t>RequestMapping</a:t>
            </a:r>
            <a:r>
              <a:rPr lang="zh-CN" altLang="en-US" sz="2000" dirty="0">
                <a:sym typeface="+mn-ea"/>
              </a:rPr>
              <a:t>还支持通配符以及正则表达式从</a:t>
            </a:r>
            <a:r>
              <a:rPr lang="en-US" altLang="zh-CN" sz="2000" dirty="0">
                <a:sym typeface="+mn-ea"/>
              </a:rPr>
              <a:t>URL</a:t>
            </a:r>
            <a:r>
              <a:rPr lang="zh-CN" altLang="en-US" sz="2000" dirty="0">
                <a:sym typeface="+mn-ea"/>
              </a:rPr>
              <a:t>中提取参数</a:t>
            </a:r>
            <a:endParaRPr lang="en-US" altLang="zh-CN" sz="2000" dirty="0">
              <a:sym typeface="+mn-ea"/>
            </a:endParaRPr>
          </a:p>
          <a:p>
            <a:pPr marL="109855">
              <a:lnSpc>
                <a:spcPct val="150000"/>
              </a:lnSpc>
              <a:spcBef>
                <a:spcPts val="400"/>
              </a:spcBef>
              <a:buClr>
                <a:schemeClr val="accent1"/>
              </a:buClr>
              <a:buSzPct val="68000"/>
            </a:pPr>
            <a:r>
              <a:rPr lang="en-US" altLang="zh-CN" sz="2000" dirty="0">
                <a:solidFill>
                  <a:srgbClr val="FF0000"/>
                </a:solidFill>
                <a:sym typeface="+mn-ea"/>
              </a:rPr>
              <a:t>?</a:t>
            </a:r>
            <a:r>
              <a:rPr lang="zh-CN" altLang="en-US" sz="2000" dirty="0">
                <a:sym typeface="+mn-ea"/>
              </a:rPr>
              <a:t>：匹配任意的</a:t>
            </a:r>
            <a:r>
              <a:rPr lang="en-US" altLang="zh-CN" sz="2000" dirty="0">
                <a:sym typeface="+mn-ea"/>
              </a:rPr>
              <a:t>1</a:t>
            </a:r>
            <a:r>
              <a:rPr lang="zh-CN" altLang="en-US" sz="2000" dirty="0">
                <a:sym typeface="+mn-ea"/>
              </a:rPr>
              <a:t>个字符</a:t>
            </a:r>
            <a:endParaRPr lang="en-US" altLang="zh-CN" sz="2000" dirty="0">
              <a:sym typeface="+mn-ea"/>
            </a:endParaRPr>
          </a:p>
          <a:p>
            <a:pPr marL="109855">
              <a:lnSpc>
                <a:spcPct val="150000"/>
              </a:lnSpc>
              <a:spcBef>
                <a:spcPts val="400"/>
              </a:spcBef>
              <a:buClr>
                <a:schemeClr val="accent1"/>
              </a:buClr>
              <a:buSzPct val="68000"/>
            </a:pPr>
            <a:r>
              <a:rPr lang="zh-CN" altLang="en-US" sz="2000" dirty="0">
                <a:solidFill>
                  <a:srgbClr val="FF0000"/>
                </a:solidFill>
                <a:sym typeface="+mn-ea"/>
              </a:rPr>
              <a:t>*</a:t>
            </a:r>
            <a:r>
              <a:rPr lang="zh-CN" altLang="en-US" sz="2000" dirty="0">
                <a:sym typeface="+mn-ea"/>
              </a:rPr>
              <a:t>：匹配在一个</a:t>
            </a:r>
            <a:r>
              <a:rPr lang="en-US" altLang="zh-CN" sz="2000" dirty="0">
                <a:sym typeface="+mn-ea"/>
              </a:rPr>
              <a:t>path</a:t>
            </a:r>
            <a:r>
              <a:rPr lang="zh-CN" altLang="en-US" sz="2000" dirty="0">
                <a:sym typeface="+mn-ea"/>
              </a:rPr>
              <a:t>分段内的</a:t>
            </a:r>
            <a:r>
              <a:rPr lang="en-US" altLang="zh-CN" sz="2000" dirty="0">
                <a:sym typeface="+mn-ea"/>
              </a:rPr>
              <a:t>0</a:t>
            </a:r>
            <a:r>
              <a:rPr lang="zh-CN" altLang="en-US" sz="2000" dirty="0">
                <a:sym typeface="+mn-ea"/>
              </a:rPr>
              <a:t>个或多个字符</a:t>
            </a:r>
            <a:endParaRPr lang="en-US" altLang="zh-CN" sz="2000" dirty="0">
              <a:sym typeface="+mn-ea"/>
            </a:endParaRPr>
          </a:p>
          <a:p>
            <a:pPr marL="109855">
              <a:lnSpc>
                <a:spcPct val="150000"/>
              </a:lnSpc>
              <a:spcBef>
                <a:spcPts val="400"/>
              </a:spcBef>
              <a:buClr>
                <a:schemeClr val="accent1"/>
              </a:buClr>
              <a:buSzPct val="68000"/>
            </a:pPr>
            <a:r>
              <a:rPr lang="zh-CN" altLang="en-US" sz="2000" dirty="0">
                <a:solidFill>
                  <a:srgbClr val="FF0000"/>
                </a:solidFill>
                <a:sym typeface="+mn-ea"/>
              </a:rPr>
              <a:t>**</a:t>
            </a:r>
            <a:r>
              <a:rPr lang="zh-CN" altLang="en-US" sz="2000" dirty="0">
                <a:sym typeface="+mn-ea"/>
              </a:rPr>
              <a:t>：匹配</a:t>
            </a:r>
            <a:r>
              <a:rPr lang="en-US" altLang="zh-CN" sz="2000" dirty="0">
                <a:sym typeface="+mn-ea"/>
              </a:rPr>
              <a:t>0</a:t>
            </a:r>
            <a:r>
              <a:rPr lang="zh-CN" altLang="en-US" sz="2000" dirty="0">
                <a:sym typeface="+mn-ea"/>
              </a:rPr>
              <a:t>个或多个</a:t>
            </a:r>
            <a:r>
              <a:rPr lang="en-US" altLang="zh-CN" sz="2000" dirty="0">
                <a:sym typeface="+mn-ea"/>
              </a:rPr>
              <a:t>path</a:t>
            </a:r>
            <a:r>
              <a:rPr lang="zh-CN" altLang="en-US" sz="2000" dirty="0">
                <a:sym typeface="+mn-ea"/>
              </a:rPr>
              <a:t>分段</a:t>
            </a:r>
            <a:endParaRPr lang="en-US" altLang="zh-CN" sz="2000" dirty="0">
              <a:sym typeface="+mn-ea"/>
            </a:endParaRPr>
          </a:p>
        </p:txBody>
      </p:sp>
      <p:pic>
        <p:nvPicPr>
          <p:cNvPr id="6" name="图片 5"/>
          <p:cNvPicPr>
            <a:picLocks noChangeAspect="1"/>
          </p:cNvPicPr>
          <p:nvPr/>
        </p:nvPicPr>
        <p:blipFill>
          <a:blip r:embed="rId3"/>
          <a:stretch>
            <a:fillRect/>
          </a:stretch>
        </p:blipFill>
        <p:spPr>
          <a:xfrm>
            <a:off x="412593" y="3497822"/>
            <a:ext cx="5562096" cy="1441626"/>
          </a:xfrm>
          <a:prstGeom prst="rect">
            <a:avLst/>
          </a:prstGeom>
        </p:spPr>
      </p:pic>
      <p:pic>
        <p:nvPicPr>
          <p:cNvPr id="7" name="图片 6"/>
          <p:cNvPicPr>
            <a:picLocks noChangeAspect="1"/>
          </p:cNvPicPr>
          <p:nvPr/>
        </p:nvPicPr>
        <p:blipFill>
          <a:blip r:embed="rId4"/>
          <a:stretch>
            <a:fillRect/>
          </a:stretch>
        </p:blipFill>
        <p:spPr>
          <a:xfrm>
            <a:off x="790129" y="5120605"/>
            <a:ext cx="4807023" cy="899776"/>
          </a:xfrm>
          <a:prstGeom prst="rect">
            <a:avLst/>
          </a:prstGeom>
        </p:spPr>
      </p:pic>
      <p:pic>
        <p:nvPicPr>
          <p:cNvPr id="8" name="图片 7"/>
          <p:cNvPicPr>
            <a:picLocks noChangeAspect="1"/>
          </p:cNvPicPr>
          <p:nvPr/>
        </p:nvPicPr>
        <p:blipFill>
          <a:blip r:embed="rId5"/>
          <a:stretch>
            <a:fillRect/>
          </a:stretch>
        </p:blipFill>
        <p:spPr>
          <a:xfrm>
            <a:off x="7068011" y="3497822"/>
            <a:ext cx="3790476" cy="895238"/>
          </a:xfrm>
          <a:prstGeom prst="rect">
            <a:avLst/>
          </a:prstGeom>
        </p:spPr>
      </p:pic>
      <p:pic>
        <p:nvPicPr>
          <p:cNvPr id="10" name="图片 9"/>
          <p:cNvPicPr>
            <a:picLocks noChangeAspect="1"/>
          </p:cNvPicPr>
          <p:nvPr/>
        </p:nvPicPr>
        <p:blipFill>
          <a:blip r:embed="rId6"/>
          <a:stretch>
            <a:fillRect/>
          </a:stretch>
        </p:blipFill>
        <p:spPr>
          <a:xfrm>
            <a:off x="6746346" y="2223097"/>
            <a:ext cx="4771429" cy="1076190"/>
          </a:xfrm>
          <a:prstGeom prst="rect">
            <a:avLst/>
          </a:prstGeom>
        </p:spPr>
      </p:pic>
      <p:pic>
        <p:nvPicPr>
          <p:cNvPr id="11" name="图片 10"/>
          <p:cNvPicPr>
            <a:picLocks noChangeAspect="1"/>
          </p:cNvPicPr>
          <p:nvPr/>
        </p:nvPicPr>
        <p:blipFill>
          <a:blip r:embed="rId7"/>
          <a:stretch>
            <a:fillRect/>
          </a:stretch>
        </p:blipFill>
        <p:spPr>
          <a:xfrm>
            <a:off x="6625154" y="4728793"/>
            <a:ext cx="4676190" cy="1114286"/>
          </a:xfrm>
          <a:prstGeom prst="rect">
            <a:avLst/>
          </a:prstGeom>
        </p:spPr>
      </p:pic>
    </p:spTree>
    <p:extLst>
      <p:ext uri="{BB962C8B-B14F-4D97-AF65-F5344CB8AC3E}">
        <p14:creationId xmlns:p14="http://schemas.microsoft.com/office/powerpoint/2010/main" val="2602963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500650"/>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a:t>
            </a:r>
            <a:r>
              <a:rPr lang="en-US" altLang="zh-CN" sz="2000" dirty="0" err="1">
                <a:sym typeface="+mn-ea"/>
              </a:rPr>
              <a:t>RequestMapping</a:t>
            </a:r>
            <a:r>
              <a:rPr lang="zh-CN" altLang="en-US" sz="2000" dirty="0">
                <a:sym typeface="+mn-ea"/>
              </a:rPr>
              <a:t>还支持通配符以及正则表达式从</a:t>
            </a:r>
            <a:r>
              <a:rPr lang="en-US" altLang="zh-CN" sz="2000" dirty="0">
                <a:sym typeface="+mn-ea"/>
              </a:rPr>
              <a:t>URL</a:t>
            </a:r>
            <a:r>
              <a:rPr lang="zh-CN" altLang="en-US" sz="2000" dirty="0">
                <a:sym typeface="+mn-ea"/>
              </a:rPr>
              <a:t>中提取参数</a:t>
            </a:r>
            <a:endParaRPr lang="en-US" altLang="zh-CN" sz="2000" dirty="0">
              <a:sym typeface="+mn-ea"/>
            </a:endParaRPr>
          </a:p>
        </p:txBody>
      </p:sp>
      <p:pic>
        <p:nvPicPr>
          <p:cNvPr id="3" name="图片 2"/>
          <p:cNvPicPr>
            <a:picLocks noChangeAspect="1"/>
          </p:cNvPicPr>
          <p:nvPr/>
        </p:nvPicPr>
        <p:blipFill>
          <a:blip r:embed="rId3"/>
          <a:stretch>
            <a:fillRect/>
          </a:stretch>
        </p:blipFill>
        <p:spPr>
          <a:xfrm>
            <a:off x="1706296" y="2490805"/>
            <a:ext cx="8266132" cy="1382888"/>
          </a:xfrm>
          <a:prstGeom prst="rect">
            <a:avLst/>
          </a:prstGeom>
        </p:spPr>
      </p:pic>
      <p:sp>
        <p:nvSpPr>
          <p:cNvPr id="4" name="矩形 3"/>
          <p:cNvSpPr/>
          <p:nvPr/>
        </p:nvSpPr>
        <p:spPr>
          <a:xfrm>
            <a:off x="1928236" y="4053476"/>
            <a:ext cx="7822252" cy="707886"/>
          </a:xfrm>
          <a:prstGeom prst="rect">
            <a:avLst/>
          </a:prstGeom>
        </p:spPr>
        <p:txBody>
          <a:bodyPr wrap="square">
            <a:spAutoFit/>
          </a:bodyPr>
          <a:lstStyle/>
          <a:p>
            <a:r>
              <a:rPr lang="zh-CN" altLang="en-US" sz="2000" dirty="0">
                <a:solidFill>
                  <a:srgbClr val="B12146"/>
                </a:solidFill>
                <a:latin typeface="mplus1mn-regular"/>
              </a:rPr>
              <a:t>可以从 </a:t>
            </a:r>
            <a:r>
              <a:rPr lang="en-US" altLang="zh-CN" sz="2000" dirty="0">
                <a:solidFill>
                  <a:srgbClr val="B12146"/>
                </a:solidFill>
                <a:latin typeface="mplus1mn-regular"/>
              </a:rPr>
              <a:t>URI /spring-web-3.0.5.jar </a:t>
            </a:r>
            <a:r>
              <a:rPr lang="zh-CN" altLang="en-US" sz="2000" dirty="0">
                <a:solidFill>
                  <a:srgbClr val="B12146"/>
                </a:solidFill>
                <a:latin typeface="mplus1mn-regular"/>
              </a:rPr>
              <a:t>提取版本号</a:t>
            </a:r>
            <a:r>
              <a:rPr lang="en-US" altLang="zh-CN" sz="2000" dirty="0">
                <a:solidFill>
                  <a:srgbClr val="B12146"/>
                </a:solidFill>
                <a:latin typeface="mplus1mn-regular"/>
              </a:rPr>
              <a:t>3.0.5</a:t>
            </a:r>
            <a:r>
              <a:rPr lang="zh-CN" altLang="en-US" sz="2000" dirty="0">
                <a:solidFill>
                  <a:srgbClr val="B12146"/>
                </a:solidFill>
                <a:latin typeface="mplus1mn-regular"/>
              </a:rPr>
              <a:t>和后缀</a:t>
            </a:r>
            <a:r>
              <a:rPr lang="en-US" altLang="zh-CN" sz="2000" dirty="0">
                <a:solidFill>
                  <a:srgbClr val="B12146"/>
                </a:solidFill>
                <a:latin typeface="mplus1mn-regular"/>
              </a:rPr>
              <a:t>jar</a:t>
            </a:r>
            <a:r>
              <a:rPr lang="en-US" altLang="zh-CN" sz="2000" dirty="0"/>
              <a:t> </a:t>
            </a:r>
            <a:br>
              <a:rPr lang="en-US" altLang="zh-CN" sz="2000" dirty="0"/>
            </a:br>
            <a:endParaRPr lang="zh-CN" altLang="en-US" sz="2000" dirty="0"/>
          </a:p>
        </p:txBody>
      </p:sp>
    </p:spTree>
    <p:extLst>
      <p:ext uri="{BB962C8B-B14F-4D97-AF65-F5344CB8AC3E}">
        <p14:creationId xmlns:p14="http://schemas.microsoft.com/office/powerpoint/2010/main" val="2313389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500650"/>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a:t>
            </a:r>
            <a:r>
              <a:rPr lang="en-US" altLang="zh-CN" sz="2000" dirty="0" err="1">
                <a:sym typeface="+mn-ea"/>
              </a:rPr>
              <a:t>RequestParam</a:t>
            </a:r>
            <a:r>
              <a:rPr lang="zh-CN" altLang="en-US" sz="2000" dirty="0">
                <a:sym typeface="+mn-ea"/>
              </a:rPr>
              <a:t>，</a:t>
            </a:r>
            <a:r>
              <a:rPr lang="zh-CN" altLang="en-US" sz="2000" dirty="0"/>
              <a:t>对应于</a:t>
            </a:r>
            <a:r>
              <a:rPr lang="en-US" altLang="zh-CN" sz="2000" dirty="0"/>
              <a:t>HTTP</a:t>
            </a:r>
            <a:r>
              <a:rPr lang="zh-CN" altLang="en-US" sz="2000" dirty="0"/>
              <a:t>请求的参数，自动转化为参数对应的类型</a:t>
            </a:r>
            <a:endParaRPr lang="en-US" altLang="zh-CN" sz="2000" dirty="0">
              <a:sym typeface="+mn-ea"/>
            </a:endParaRPr>
          </a:p>
        </p:txBody>
      </p:sp>
      <p:pic>
        <p:nvPicPr>
          <p:cNvPr id="6" name="图片 5">
            <a:extLst>
              <a:ext uri="{FF2B5EF4-FFF2-40B4-BE49-F238E27FC236}">
                <a16:creationId xmlns:a16="http://schemas.microsoft.com/office/drawing/2014/main" id="{CABB6943-057F-C143-8E3E-6D2352AC71E0}"/>
              </a:ext>
            </a:extLst>
          </p:cNvPr>
          <p:cNvPicPr>
            <a:picLocks noChangeAspect="1"/>
          </p:cNvPicPr>
          <p:nvPr/>
        </p:nvPicPr>
        <p:blipFill>
          <a:blip r:embed="rId3"/>
          <a:stretch>
            <a:fillRect/>
          </a:stretch>
        </p:blipFill>
        <p:spPr>
          <a:xfrm>
            <a:off x="2000571" y="1893192"/>
            <a:ext cx="8190858" cy="5000368"/>
          </a:xfrm>
          <a:prstGeom prst="rect">
            <a:avLst/>
          </a:prstGeom>
        </p:spPr>
      </p:pic>
    </p:spTree>
    <p:extLst>
      <p:ext uri="{BB962C8B-B14F-4D97-AF65-F5344CB8AC3E}">
        <p14:creationId xmlns:p14="http://schemas.microsoft.com/office/powerpoint/2010/main" val="94884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496931"/>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a:t>
            </a:r>
            <a:r>
              <a:rPr lang="en-US" altLang="zh-CN" sz="2000" dirty="0" err="1">
                <a:sym typeface="+mn-ea"/>
              </a:rPr>
              <a:t>RequestHeader</a:t>
            </a:r>
            <a:r>
              <a:rPr lang="zh-CN" altLang="en-US" sz="2000" dirty="0">
                <a:sym typeface="+mn-ea"/>
              </a:rPr>
              <a:t>，</a:t>
            </a:r>
            <a:r>
              <a:rPr lang="zh-CN" altLang="en-US" sz="2000" dirty="0"/>
              <a:t>对应于</a:t>
            </a:r>
            <a:r>
              <a:rPr lang="en-US" altLang="zh-CN" sz="2000" dirty="0"/>
              <a:t>HTTP</a:t>
            </a:r>
            <a:r>
              <a:rPr lang="zh-CN" altLang="en-US" sz="2000" dirty="0"/>
              <a:t>请求头参数，自动转化为参数对应的类型</a:t>
            </a:r>
            <a:endParaRPr lang="en-US" altLang="zh-CN" sz="2000" dirty="0">
              <a:sym typeface="+mn-ea"/>
            </a:endParaRPr>
          </a:p>
        </p:txBody>
      </p:sp>
      <p:pic>
        <p:nvPicPr>
          <p:cNvPr id="3" name="图片 2"/>
          <p:cNvPicPr>
            <a:picLocks noChangeAspect="1"/>
          </p:cNvPicPr>
          <p:nvPr/>
        </p:nvPicPr>
        <p:blipFill>
          <a:blip r:embed="rId3"/>
          <a:stretch>
            <a:fillRect/>
          </a:stretch>
        </p:blipFill>
        <p:spPr>
          <a:xfrm>
            <a:off x="2708084" y="2074954"/>
            <a:ext cx="6304762" cy="1704762"/>
          </a:xfrm>
          <a:prstGeom prst="rect">
            <a:avLst/>
          </a:prstGeom>
        </p:spPr>
      </p:pic>
      <p:pic>
        <p:nvPicPr>
          <p:cNvPr id="6" name="图片 5">
            <a:extLst>
              <a:ext uri="{FF2B5EF4-FFF2-40B4-BE49-F238E27FC236}">
                <a16:creationId xmlns:a16="http://schemas.microsoft.com/office/drawing/2014/main" id="{59AB0620-C76A-F340-AD14-DAEAF7710ED7}"/>
              </a:ext>
            </a:extLst>
          </p:cNvPr>
          <p:cNvPicPr>
            <a:picLocks noChangeAspect="1"/>
          </p:cNvPicPr>
          <p:nvPr/>
        </p:nvPicPr>
        <p:blipFill>
          <a:blip r:embed="rId4"/>
          <a:stretch>
            <a:fillRect/>
          </a:stretch>
        </p:blipFill>
        <p:spPr>
          <a:xfrm>
            <a:off x="2553182" y="4920084"/>
            <a:ext cx="6809740" cy="1629872"/>
          </a:xfrm>
          <a:prstGeom prst="rect">
            <a:avLst/>
          </a:prstGeom>
        </p:spPr>
      </p:pic>
      <p:sp>
        <p:nvSpPr>
          <p:cNvPr id="7" name="矩形 6">
            <a:extLst>
              <a:ext uri="{FF2B5EF4-FFF2-40B4-BE49-F238E27FC236}">
                <a16:creationId xmlns:a16="http://schemas.microsoft.com/office/drawing/2014/main" id="{A0375380-BA95-EA40-B571-54BF382F7596}"/>
              </a:ext>
            </a:extLst>
          </p:cNvPr>
          <p:cNvSpPr/>
          <p:nvPr/>
        </p:nvSpPr>
        <p:spPr>
          <a:xfrm>
            <a:off x="457200" y="4490955"/>
            <a:ext cx="10322560" cy="369332"/>
          </a:xfrm>
          <a:prstGeom prst="rect">
            <a:avLst/>
          </a:prstGeom>
        </p:spPr>
        <p:txBody>
          <a:bodyPr wrap="square">
            <a:spAutoFit/>
          </a:bodyPr>
          <a:lstStyle/>
          <a:p>
            <a:r>
              <a:rPr lang="en-US" altLang="zh-CN" dirty="0"/>
              <a:t>@</a:t>
            </a:r>
            <a:r>
              <a:rPr lang="en-US" altLang="zh-CN" dirty="0" err="1"/>
              <a:t>RequestBody</a:t>
            </a:r>
            <a:r>
              <a:rPr lang="zh-CN" altLang="en-US" dirty="0"/>
              <a:t>，自动将请求内容转为指定的对象，默认使用</a:t>
            </a:r>
            <a:r>
              <a:rPr lang="en-US" altLang="zh-CN" dirty="0" err="1"/>
              <a:t>HttpMessageConverters</a:t>
            </a:r>
            <a:r>
              <a:rPr lang="zh-CN" altLang="en-US" dirty="0"/>
              <a:t>来转换</a:t>
            </a:r>
          </a:p>
        </p:txBody>
      </p:sp>
    </p:spTree>
    <p:extLst>
      <p:ext uri="{BB962C8B-B14F-4D97-AF65-F5344CB8AC3E}">
        <p14:creationId xmlns:p14="http://schemas.microsoft.com/office/powerpoint/2010/main" val="397641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6" name="矩形 5">
            <a:extLst>
              <a:ext uri="{FF2B5EF4-FFF2-40B4-BE49-F238E27FC236}">
                <a16:creationId xmlns:a16="http://schemas.microsoft.com/office/drawing/2014/main" id="{FD7D2B60-9274-FB4E-A763-82D818143FBC}"/>
              </a:ext>
            </a:extLst>
          </p:cNvPr>
          <p:cNvSpPr/>
          <p:nvPr/>
        </p:nvSpPr>
        <p:spPr>
          <a:xfrm flipV="1">
            <a:off x="168275" y="1047751"/>
            <a:ext cx="11855451"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Rectangle 43">
            <a:extLst>
              <a:ext uri="{FF2B5EF4-FFF2-40B4-BE49-F238E27FC236}">
                <a16:creationId xmlns:a16="http://schemas.microsoft.com/office/drawing/2014/main" id="{38983346-951A-5C42-9882-4D8D6EAEB3E8}"/>
              </a:ext>
            </a:extLst>
          </p:cNvPr>
          <p:cNvSpPr>
            <a:spLocks noChangeArrowheads="1"/>
          </p:cNvSpPr>
          <p:nvPr/>
        </p:nvSpPr>
        <p:spPr bwMode="auto">
          <a:xfrm>
            <a:off x="388941" y="1236171"/>
            <a:ext cx="11514026" cy="330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spcBef>
                <a:spcPct val="30000"/>
              </a:spcBef>
              <a:buClr>
                <a:schemeClr val="tx1"/>
              </a:buClr>
              <a:buSzPct val="75000"/>
              <a:buNone/>
            </a:pPr>
            <a:endParaRPr lang="en-US" altLang="zh-CN" sz="2400" b="0" dirty="0">
              <a:solidFill>
                <a:schemeClr val="tx1"/>
              </a:solidFill>
              <a:latin typeface="宋体" panose="02010600030101010101" pitchFamily="2" charset="-122"/>
              <a:ea typeface="宋体" panose="02010600030101010101" pitchFamily="2" charset="-122"/>
            </a:endParaRPr>
          </a:p>
          <a:p>
            <a:pPr>
              <a:lnSpc>
                <a:spcPct val="150000"/>
              </a:lnSpc>
              <a:spcBef>
                <a:spcPct val="30000"/>
              </a:spcBef>
              <a:buClr>
                <a:schemeClr val="tx1"/>
              </a:buClr>
              <a:buSzPct val="75000"/>
              <a:buNone/>
            </a:pPr>
            <a:endParaRPr lang="en-US" altLang="zh-CN" sz="2400" b="0" dirty="0">
              <a:solidFill>
                <a:schemeClr val="tx1"/>
              </a:solidFill>
              <a:latin typeface="宋体" panose="02010600030101010101" pitchFamily="2" charset="-122"/>
              <a:ea typeface="宋体" panose="02010600030101010101" pitchFamily="2" charset="-122"/>
            </a:endParaRPr>
          </a:p>
          <a:p>
            <a:pPr>
              <a:lnSpc>
                <a:spcPct val="150000"/>
              </a:lnSpc>
              <a:spcBef>
                <a:spcPct val="30000"/>
              </a:spcBef>
              <a:buClr>
                <a:schemeClr val="tx1"/>
              </a:buClr>
              <a:buSzPct val="75000"/>
              <a:buNone/>
            </a:pPr>
            <a:endParaRPr lang="en-US" altLang="zh-CN" sz="2400" b="0" dirty="0">
              <a:solidFill>
                <a:schemeClr val="tx1"/>
              </a:solidFill>
              <a:latin typeface="宋体" panose="02010600030101010101" pitchFamily="2" charset="-122"/>
              <a:ea typeface="宋体" panose="02010600030101010101" pitchFamily="2" charset="-122"/>
            </a:endParaRPr>
          </a:p>
          <a:p>
            <a:pPr>
              <a:lnSpc>
                <a:spcPct val="150000"/>
              </a:lnSpc>
              <a:spcBef>
                <a:spcPct val="30000"/>
              </a:spcBef>
              <a:buClr>
                <a:schemeClr val="tx1"/>
              </a:buClr>
              <a:buSzPct val="75000"/>
              <a:buNone/>
            </a:pPr>
            <a:endParaRPr lang="en-US" altLang="zh-CN" sz="2400" b="0" dirty="0">
              <a:solidFill>
                <a:schemeClr val="tx1"/>
              </a:solidFill>
              <a:latin typeface="宋体" panose="02010600030101010101" pitchFamily="2" charset="-122"/>
              <a:ea typeface="宋体" panose="02010600030101010101" pitchFamily="2" charset="-122"/>
            </a:endParaRPr>
          </a:p>
          <a:p>
            <a:pPr>
              <a:lnSpc>
                <a:spcPct val="150000"/>
              </a:lnSpc>
              <a:spcBef>
                <a:spcPct val="30000"/>
              </a:spcBef>
              <a:buClr>
                <a:schemeClr val="tx1"/>
              </a:buClr>
              <a:buSzPct val="75000"/>
              <a:buNone/>
            </a:pPr>
            <a:endParaRPr lang="zh-CN" altLang="en-US" sz="2400" b="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04D61C8E-3E60-2048-9F08-8C450A4D6572}"/>
              </a:ext>
            </a:extLst>
          </p:cNvPr>
          <p:cNvSpPr txBox="1"/>
          <p:nvPr/>
        </p:nvSpPr>
        <p:spPr>
          <a:xfrm>
            <a:off x="500062" y="1316874"/>
            <a:ext cx="11691938" cy="3728585"/>
          </a:xfrm>
          <a:prstGeom prst="rect">
            <a:avLst/>
          </a:prstGeom>
          <a:noFill/>
        </p:spPr>
        <p:txBody>
          <a:bodyPr wrap="square" rtlCol="0">
            <a:spAutoFit/>
          </a:bodyPr>
          <a:lstStyle/>
          <a:p>
            <a:pPr>
              <a:lnSpc>
                <a:spcPct val="150000"/>
              </a:lnSpc>
            </a:pPr>
            <a:r>
              <a:rPr lang="en-US" altLang="zh-CN" sz="2000" dirty="0"/>
              <a:t>@</a:t>
            </a:r>
            <a:r>
              <a:rPr lang="en-US" altLang="zh-CN" sz="2000" dirty="0" err="1"/>
              <a:t>CookieValue</a:t>
            </a:r>
            <a:r>
              <a:rPr lang="zh-CN" altLang="en-US" sz="2000" dirty="0"/>
              <a:t>，可以将</a:t>
            </a:r>
            <a:r>
              <a:rPr lang="en-US" altLang="zh-CN" sz="2000" dirty="0"/>
              <a:t>Cookie</a:t>
            </a:r>
            <a:r>
              <a:rPr lang="zh-CN" altLang="en-US" sz="2000" dirty="0"/>
              <a:t>中的值映射到方法参数中；</a:t>
            </a:r>
            <a:endParaRPr lang="en-US" altLang="zh-CN" sz="2000" dirty="0"/>
          </a:p>
          <a:p>
            <a:pPr>
              <a:lnSpc>
                <a:spcPct val="150000"/>
              </a:lnSpc>
            </a:pPr>
            <a:r>
              <a:rPr lang="en-US" altLang="zh-CN" sz="2000" dirty="0"/>
              <a:t>      </a:t>
            </a:r>
          </a:p>
          <a:p>
            <a:pPr>
              <a:lnSpc>
                <a:spcPct val="150000"/>
              </a:lnSpc>
            </a:pPr>
            <a:r>
              <a:rPr lang="en-US" altLang="zh-CN" sz="2000" dirty="0"/>
              <a:t>      </a:t>
            </a:r>
          </a:p>
          <a:p>
            <a:pPr>
              <a:lnSpc>
                <a:spcPct val="150000"/>
              </a:lnSpc>
            </a:pPr>
            <a:r>
              <a:rPr lang="en-US" altLang="zh-CN" sz="2000" dirty="0"/>
              <a:t>       </a:t>
            </a:r>
          </a:p>
          <a:p>
            <a:pPr>
              <a:lnSpc>
                <a:spcPct val="150000"/>
              </a:lnSpc>
            </a:pPr>
            <a:r>
              <a:rPr lang="en-US" altLang="zh-CN" sz="2000" dirty="0"/>
              <a:t>         </a:t>
            </a:r>
          </a:p>
          <a:p>
            <a:pPr>
              <a:lnSpc>
                <a:spcPct val="150000"/>
              </a:lnSpc>
            </a:pPr>
            <a:r>
              <a:rPr lang="en-US" altLang="zh-CN" sz="2000" dirty="0"/>
              <a:t> @</a:t>
            </a:r>
            <a:r>
              <a:rPr lang="en-US" altLang="zh-CN" sz="2000" dirty="0" err="1"/>
              <a:t>SessionAttribute</a:t>
            </a:r>
            <a:r>
              <a:rPr lang="zh-CN" altLang="en-US" sz="2000" dirty="0"/>
              <a:t>，从</a:t>
            </a:r>
            <a:r>
              <a:rPr lang="en-US" altLang="zh-CN" sz="2000" dirty="0"/>
              <a:t>Session</a:t>
            </a:r>
            <a:r>
              <a:rPr lang="zh-CN" altLang="en-US" sz="2000" dirty="0"/>
              <a:t>中获取属性数据</a:t>
            </a:r>
            <a:endParaRPr lang="en-US" altLang="zh-CN" sz="2000" dirty="0"/>
          </a:p>
          <a:p>
            <a:pPr>
              <a:lnSpc>
                <a:spcPct val="150000"/>
              </a:lnSpc>
            </a:pPr>
            <a:r>
              <a:rPr lang="en-US" altLang="zh-CN" sz="2000" dirty="0"/>
              <a:t>       	</a:t>
            </a:r>
          </a:p>
          <a:p>
            <a:pPr>
              <a:lnSpc>
                <a:spcPct val="150000"/>
              </a:lnSpc>
            </a:pPr>
            <a:r>
              <a:rPr lang="en-US" altLang="zh-CN" sz="2000" dirty="0"/>
              <a:t>	</a:t>
            </a:r>
          </a:p>
        </p:txBody>
      </p:sp>
      <p:pic>
        <p:nvPicPr>
          <p:cNvPr id="12" name="图片 11">
            <a:extLst>
              <a:ext uri="{FF2B5EF4-FFF2-40B4-BE49-F238E27FC236}">
                <a16:creationId xmlns:a16="http://schemas.microsoft.com/office/drawing/2014/main" id="{61049CE5-A9CC-EB48-903C-DD5CA28B63C5}"/>
              </a:ext>
            </a:extLst>
          </p:cNvPr>
          <p:cNvPicPr>
            <a:picLocks noChangeAspect="1"/>
          </p:cNvPicPr>
          <p:nvPr/>
        </p:nvPicPr>
        <p:blipFill>
          <a:blip r:embed="rId3"/>
          <a:stretch>
            <a:fillRect/>
          </a:stretch>
        </p:blipFill>
        <p:spPr>
          <a:xfrm>
            <a:off x="1759496" y="1949721"/>
            <a:ext cx="6742711" cy="1380220"/>
          </a:xfrm>
          <a:prstGeom prst="rect">
            <a:avLst/>
          </a:prstGeom>
        </p:spPr>
      </p:pic>
      <p:pic>
        <p:nvPicPr>
          <p:cNvPr id="13" name="图片 12">
            <a:extLst>
              <a:ext uri="{FF2B5EF4-FFF2-40B4-BE49-F238E27FC236}">
                <a16:creationId xmlns:a16="http://schemas.microsoft.com/office/drawing/2014/main" id="{C0EAB184-BDE0-5C44-89A9-2FF41AEBBFC3}"/>
              </a:ext>
            </a:extLst>
          </p:cNvPr>
          <p:cNvPicPr>
            <a:picLocks noChangeAspect="1"/>
          </p:cNvPicPr>
          <p:nvPr/>
        </p:nvPicPr>
        <p:blipFill>
          <a:blip r:embed="rId4"/>
          <a:stretch>
            <a:fillRect/>
          </a:stretch>
        </p:blipFill>
        <p:spPr>
          <a:xfrm>
            <a:off x="2255624" y="4525297"/>
            <a:ext cx="5445656" cy="1196480"/>
          </a:xfrm>
          <a:prstGeom prst="rect">
            <a:avLst/>
          </a:prstGeom>
        </p:spPr>
      </p:pic>
    </p:spTree>
    <p:extLst>
      <p:ext uri="{BB962C8B-B14F-4D97-AF65-F5344CB8AC3E}">
        <p14:creationId xmlns:p14="http://schemas.microsoft.com/office/powerpoint/2010/main" val="923763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1471557"/>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a:t>
            </a:r>
            <a:r>
              <a:rPr lang="en-US" altLang="zh-CN" sz="2000" dirty="0" err="1">
                <a:sym typeface="+mn-ea"/>
              </a:rPr>
              <a:t>ModelAttribute</a:t>
            </a:r>
            <a:r>
              <a:rPr lang="en-US" altLang="zh-CN" sz="2000" dirty="0">
                <a:sym typeface="+mn-ea"/>
              </a:rPr>
              <a:t>, </a:t>
            </a:r>
            <a:r>
              <a:rPr lang="zh-CN" altLang="en-US" sz="2000" dirty="0">
                <a:sym typeface="+mn-ea"/>
              </a:rPr>
              <a:t>将多个请求参数封装到一个实体对象，简化数据绑定流程，而且自动将其设置为模型数据，供视图页面使用。</a:t>
            </a:r>
            <a:endParaRPr lang="en-US" altLang="zh-CN" sz="2000" dirty="0">
              <a:sym typeface="+mn-ea"/>
            </a:endParaRPr>
          </a:p>
          <a:p>
            <a:pPr marL="109855">
              <a:lnSpc>
                <a:spcPct val="150000"/>
              </a:lnSpc>
              <a:spcBef>
                <a:spcPts val="400"/>
              </a:spcBef>
              <a:buClr>
                <a:schemeClr val="accent1"/>
              </a:buClr>
              <a:buSzPct val="68000"/>
            </a:pPr>
            <a:endParaRPr lang="en-US" altLang="zh-CN" sz="2000" dirty="0">
              <a:sym typeface="+mn-ea"/>
            </a:endParaRPr>
          </a:p>
        </p:txBody>
      </p:sp>
      <p:pic>
        <p:nvPicPr>
          <p:cNvPr id="6" name="图片 5"/>
          <p:cNvPicPr>
            <a:picLocks noChangeAspect="1"/>
          </p:cNvPicPr>
          <p:nvPr/>
        </p:nvPicPr>
        <p:blipFill>
          <a:blip r:embed="rId3"/>
          <a:stretch>
            <a:fillRect/>
          </a:stretch>
        </p:blipFill>
        <p:spPr>
          <a:xfrm>
            <a:off x="4625638" y="2510407"/>
            <a:ext cx="6104762" cy="3123809"/>
          </a:xfrm>
          <a:prstGeom prst="rect">
            <a:avLst/>
          </a:prstGeom>
        </p:spPr>
      </p:pic>
      <p:pic>
        <p:nvPicPr>
          <p:cNvPr id="7" name="图片 6"/>
          <p:cNvPicPr>
            <a:picLocks noChangeAspect="1"/>
          </p:cNvPicPr>
          <p:nvPr/>
        </p:nvPicPr>
        <p:blipFill>
          <a:blip r:embed="rId4"/>
          <a:stretch>
            <a:fillRect/>
          </a:stretch>
        </p:blipFill>
        <p:spPr>
          <a:xfrm>
            <a:off x="791499" y="2429454"/>
            <a:ext cx="2476190" cy="3285714"/>
          </a:xfrm>
          <a:prstGeom prst="rect">
            <a:avLst/>
          </a:prstGeom>
        </p:spPr>
      </p:pic>
      <p:sp>
        <p:nvSpPr>
          <p:cNvPr id="8" name="文本框 7"/>
          <p:cNvSpPr txBox="1"/>
          <p:nvPr/>
        </p:nvSpPr>
        <p:spPr>
          <a:xfrm>
            <a:off x="6278868" y="5920339"/>
            <a:ext cx="1915909" cy="369332"/>
          </a:xfrm>
          <a:prstGeom prst="rect">
            <a:avLst/>
          </a:prstGeom>
          <a:noFill/>
        </p:spPr>
        <p:txBody>
          <a:bodyPr wrap="none" rtlCol="0">
            <a:spAutoFit/>
          </a:bodyPr>
          <a:lstStyle/>
          <a:p>
            <a:r>
              <a:rPr lang="en-US" altLang="zh-CN" dirty="0" err="1"/>
              <a:t>PersonController</a:t>
            </a:r>
            <a:endParaRPr lang="zh-CN" altLang="en-US" dirty="0"/>
          </a:p>
        </p:txBody>
      </p:sp>
    </p:spTree>
    <p:extLst>
      <p:ext uri="{BB962C8B-B14F-4D97-AF65-F5344CB8AC3E}">
        <p14:creationId xmlns:p14="http://schemas.microsoft.com/office/powerpoint/2010/main" val="1056317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1471557"/>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a:t>
            </a:r>
            <a:r>
              <a:rPr lang="en-US" altLang="zh-CN" sz="2000" dirty="0" err="1">
                <a:sym typeface="+mn-ea"/>
              </a:rPr>
              <a:t>ModelAttribute</a:t>
            </a:r>
            <a:r>
              <a:rPr lang="en-US" altLang="zh-CN" sz="2000" dirty="0">
                <a:sym typeface="+mn-ea"/>
              </a:rPr>
              <a:t>, </a:t>
            </a:r>
            <a:r>
              <a:rPr lang="zh-CN" altLang="en-US" sz="2000" dirty="0">
                <a:sym typeface="+mn-ea"/>
              </a:rPr>
              <a:t>将多个请求参数封装到一个实体对象，简化数据绑定流程，而且自动将其设置为模型数据，供视图页面使用。</a:t>
            </a:r>
            <a:endParaRPr lang="en-US" altLang="zh-CN" sz="2000" dirty="0">
              <a:sym typeface="+mn-ea"/>
            </a:endParaRPr>
          </a:p>
          <a:p>
            <a:pPr marL="109855">
              <a:lnSpc>
                <a:spcPct val="150000"/>
              </a:lnSpc>
              <a:spcBef>
                <a:spcPts val="400"/>
              </a:spcBef>
              <a:buClr>
                <a:schemeClr val="accent1"/>
              </a:buClr>
              <a:buSzPct val="68000"/>
            </a:pPr>
            <a:endParaRPr lang="en-US" altLang="zh-CN" sz="2000" dirty="0">
              <a:sym typeface="+mn-ea"/>
            </a:endParaRPr>
          </a:p>
        </p:txBody>
      </p:sp>
      <p:pic>
        <p:nvPicPr>
          <p:cNvPr id="3" name="图片 2"/>
          <p:cNvPicPr>
            <a:picLocks noChangeAspect="1"/>
          </p:cNvPicPr>
          <p:nvPr/>
        </p:nvPicPr>
        <p:blipFill>
          <a:blip r:embed="rId3"/>
          <a:stretch>
            <a:fillRect/>
          </a:stretch>
        </p:blipFill>
        <p:spPr>
          <a:xfrm>
            <a:off x="3064242" y="2233773"/>
            <a:ext cx="5980952" cy="3647619"/>
          </a:xfrm>
          <a:prstGeom prst="rect">
            <a:avLst/>
          </a:prstGeom>
        </p:spPr>
      </p:pic>
      <p:sp>
        <p:nvSpPr>
          <p:cNvPr id="4" name="文本框 3"/>
          <p:cNvSpPr txBox="1"/>
          <p:nvPr/>
        </p:nvSpPr>
        <p:spPr>
          <a:xfrm>
            <a:off x="4991234" y="6033792"/>
            <a:ext cx="1928733" cy="369332"/>
          </a:xfrm>
          <a:prstGeom prst="rect">
            <a:avLst/>
          </a:prstGeom>
          <a:noFill/>
        </p:spPr>
        <p:txBody>
          <a:bodyPr wrap="none" rtlCol="0">
            <a:spAutoFit/>
          </a:bodyPr>
          <a:lstStyle/>
          <a:p>
            <a:r>
              <a:rPr lang="en-US" altLang="zh-CN" dirty="0"/>
              <a:t>person_add.html</a:t>
            </a:r>
            <a:endParaRPr lang="zh-CN" altLang="en-US" dirty="0"/>
          </a:p>
        </p:txBody>
      </p:sp>
    </p:spTree>
    <p:extLst>
      <p:ext uri="{BB962C8B-B14F-4D97-AF65-F5344CB8AC3E}">
        <p14:creationId xmlns:p14="http://schemas.microsoft.com/office/powerpoint/2010/main" val="193667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1471557"/>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a:t>
            </a:r>
            <a:r>
              <a:rPr lang="en-US" altLang="zh-CN" sz="2000" dirty="0" err="1">
                <a:sym typeface="+mn-ea"/>
              </a:rPr>
              <a:t>ModelAttribute</a:t>
            </a:r>
            <a:r>
              <a:rPr lang="en-US" altLang="zh-CN" sz="2000" dirty="0">
                <a:sym typeface="+mn-ea"/>
              </a:rPr>
              <a:t>, </a:t>
            </a:r>
            <a:r>
              <a:rPr lang="zh-CN" altLang="en-US" sz="2000" dirty="0">
                <a:sym typeface="+mn-ea"/>
              </a:rPr>
              <a:t>将多个请求参数封装到一个实体对象，简化数据绑定流程，而且自动将其设置为模型数据，供视图页面使用。</a:t>
            </a:r>
            <a:endParaRPr lang="en-US" altLang="zh-CN" sz="2000" dirty="0">
              <a:sym typeface="+mn-ea"/>
            </a:endParaRPr>
          </a:p>
          <a:p>
            <a:pPr marL="109855">
              <a:lnSpc>
                <a:spcPct val="150000"/>
              </a:lnSpc>
              <a:spcBef>
                <a:spcPts val="400"/>
              </a:spcBef>
              <a:buClr>
                <a:schemeClr val="accent1"/>
              </a:buClr>
              <a:buSzPct val="68000"/>
            </a:pPr>
            <a:endParaRPr lang="en-US" altLang="zh-CN" sz="2000" dirty="0">
              <a:sym typeface="+mn-ea"/>
            </a:endParaRPr>
          </a:p>
        </p:txBody>
      </p:sp>
      <p:sp>
        <p:nvSpPr>
          <p:cNvPr id="4" name="文本框 3"/>
          <p:cNvSpPr txBox="1"/>
          <p:nvPr/>
        </p:nvSpPr>
        <p:spPr>
          <a:xfrm>
            <a:off x="2287667" y="5720962"/>
            <a:ext cx="915635" cy="369332"/>
          </a:xfrm>
          <a:prstGeom prst="rect">
            <a:avLst/>
          </a:prstGeom>
          <a:noFill/>
        </p:spPr>
        <p:txBody>
          <a:bodyPr wrap="none" rtlCol="0">
            <a:spAutoFit/>
          </a:bodyPr>
          <a:lstStyle/>
          <a:p>
            <a:r>
              <a:rPr lang="en-US" altLang="zh-CN" dirty="0"/>
              <a:t>Person</a:t>
            </a:r>
            <a:endParaRPr lang="zh-CN" altLang="en-US" dirty="0"/>
          </a:p>
        </p:txBody>
      </p:sp>
      <p:pic>
        <p:nvPicPr>
          <p:cNvPr id="6" name="图片 5"/>
          <p:cNvPicPr>
            <a:picLocks noChangeAspect="1"/>
          </p:cNvPicPr>
          <p:nvPr/>
        </p:nvPicPr>
        <p:blipFill>
          <a:blip r:embed="rId3"/>
          <a:stretch>
            <a:fillRect/>
          </a:stretch>
        </p:blipFill>
        <p:spPr>
          <a:xfrm>
            <a:off x="1161371" y="2503312"/>
            <a:ext cx="3657143" cy="2876190"/>
          </a:xfrm>
          <a:prstGeom prst="rect">
            <a:avLst/>
          </a:prstGeom>
        </p:spPr>
      </p:pic>
      <p:pic>
        <p:nvPicPr>
          <p:cNvPr id="7" name="图片 6"/>
          <p:cNvPicPr>
            <a:picLocks noChangeAspect="1"/>
          </p:cNvPicPr>
          <p:nvPr/>
        </p:nvPicPr>
        <p:blipFill>
          <a:blip r:embed="rId4"/>
          <a:stretch>
            <a:fillRect/>
          </a:stretch>
        </p:blipFill>
        <p:spPr>
          <a:xfrm>
            <a:off x="5990013" y="2503312"/>
            <a:ext cx="5171429" cy="2638095"/>
          </a:xfrm>
          <a:prstGeom prst="rect">
            <a:avLst/>
          </a:prstGeom>
        </p:spPr>
      </p:pic>
      <p:sp>
        <p:nvSpPr>
          <p:cNvPr id="8" name="文本框 7"/>
          <p:cNvSpPr txBox="1"/>
          <p:nvPr/>
        </p:nvSpPr>
        <p:spPr>
          <a:xfrm>
            <a:off x="8122117" y="5449550"/>
            <a:ext cx="1249060" cy="369332"/>
          </a:xfrm>
          <a:prstGeom prst="rect">
            <a:avLst/>
          </a:prstGeom>
          <a:noFill/>
        </p:spPr>
        <p:txBody>
          <a:bodyPr wrap="none" rtlCol="0">
            <a:spAutoFit/>
          </a:bodyPr>
          <a:lstStyle/>
          <a:p>
            <a:r>
              <a:rPr lang="en-US" altLang="zh-CN" dirty="0"/>
              <a:t>index.html</a:t>
            </a:r>
            <a:endParaRPr lang="zh-CN" altLang="en-US" dirty="0"/>
          </a:p>
        </p:txBody>
      </p:sp>
    </p:spTree>
    <p:extLst>
      <p:ext uri="{BB962C8B-B14F-4D97-AF65-F5344CB8AC3E}">
        <p14:creationId xmlns:p14="http://schemas.microsoft.com/office/powerpoint/2010/main" val="2920279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11" name="文本框 10">
            <a:extLst>
              <a:ext uri="{FF2B5EF4-FFF2-40B4-BE49-F238E27FC236}">
                <a16:creationId xmlns:a16="http://schemas.microsoft.com/office/drawing/2014/main" id="{84D0FB98-6707-7E48-9CC9-B6CDCD2BF57C}"/>
              </a:ext>
            </a:extLst>
          </p:cNvPr>
          <p:cNvSpPr txBox="1"/>
          <p:nvPr/>
        </p:nvSpPr>
        <p:spPr>
          <a:xfrm>
            <a:off x="250372" y="1223784"/>
            <a:ext cx="11422515" cy="4389150"/>
          </a:xfrm>
          <a:prstGeom prst="rect">
            <a:avLst/>
          </a:prstGeom>
          <a:noFill/>
        </p:spPr>
        <p:txBody>
          <a:bodyPr wrap="square" rtlCol="0">
            <a:spAutoFit/>
          </a:bodyPr>
          <a:lstStyle/>
          <a:p>
            <a:pPr marL="109855" marR="0" lvl="0" indent="0" algn="l" defTabSz="914400" rtl="0" eaLnBrk="0" fontAlgn="base" latinLnBrk="0" hangingPunct="0">
              <a:lnSpc>
                <a:spcPct val="150000"/>
              </a:lnSpc>
              <a:spcBef>
                <a:spcPts val="400"/>
              </a:spcBef>
              <a:spcAft>
                <a:spcPct val="0"/>
              </a:spcAft>
              <a:buClr>
                <a:srgbClr val="0080CB"/>
              </a:buClr>
              <a:buSzPct val="68000"/>
              <a:buFontTx/>
              <a:buNone/>
              <a:tabLst/>
              <a:defRPr/>
            </a:pPr>
            <a:r>
              <a:rPr lang="zh-CN" altLang="en-US" sz="2000" noProof="0" dirty="0">
                <a:solidFill>
                  <a:srgbClr val="000000"/>
                </a:solidFill>
                <a:sym typeface="+mn-ea"/>
              </a:rPr>
              <a:t>文件上传</a:t>
            </a:r>
            <a:endParaRPr lang="en-US" altLang="zh-CN" sz="2000" noProof="0" dirty="0">
              <a:solidFill>
                <a:srgbClr val="000000"/>
              </a:solidFill>
              <a:sym typeface="+mn-ea"/>
            </a:endParaRPr>
          </a:p>
          <a:p>
            <a:pPr marL="109855" marR="0" lvl="0" indent="0" algn="l" defTabSz="914400" rtl="0" eaLnBrk="0" fontAlgn="base" latinLnBrk="0" hangingPunct="0">
              <a:lnSpc>
                <a:spcPct val="150000"/>
              </a:lnSpc>
              <a:spcBef>
                <a:spcPts val="400"/>
              </a:spcBef>
              <a:spcAft>
                <a:spcPct val="0"/>
              </a:spcAft>
              <a:buClr>
                <a:srgbClr val="0080CB"/>
              </a:buClr>
              <a:buSzPct val="68000"/>
              <a:buFontTx/>
              <a:buNone/>
              <a:tabLst/>
              <a:defRPr/>
            </a:pPr>
            <a:r>
              <a:rPr lang="zh-CN" altLang="en-US" sz="2000" noProof="0" dirty="0">
                <a:solidFill>
                  <a:srgbClr val="000000"/>
                </a:solidFill>
                <a:sym typeface="+mn-ea"/>
              </a:rPr>
              <a:t>在</a:t>
            </a:r>
            <a:r>
              <a:rPr lang="en-US" altLang="zh-CN" sz="2000" noProof="0" dirty="0">
                <a:solidFill>
                  <a:srgbClr val="000000"/>
                </a:solidFill>
                <a:sym typeface="+mn-ea"/>
              </a:rPr>
              <a:t>Spring MVC</a:t>
            </a:r>
            <a:r>
              <a:rPr lang="zh-CN" altLang="en-US" sz="2000" noProof="0" dirty="0">
                <a:solidFill>
                  <a:srgbClr val="000000"/>
                </a:solidFill>
                <a:sym typeface="+mn-ea"/>
              </a:rPr>
              <a:t>中，可以使用</a:t>
            </a:r>
            <a:r>
              <a:rPr lang="en-US" altLang="zh-CN" sz="2000" noProof="0" dirty="0" err="1">
                <a:solidFill>
                  <a:srgbClr val="000000"/>
                </a:solidFill>
                <a:sym typeface="+mn-ea"/>
              </a:rPr>
              <a:t>MultipartFile</a:t>
            </a:r>
            <a:r>
              <a:rPr lang="zh-CN" altLang="en-US" sz="2000" noProof="0" dirty="0">
                <a:solidFill>
                  <a:srgbClr val="000000"/>
                </a:solidFill>
                <a:sym typeface="+mn-ea"/>
              </a:rPr>
              <a:t>来接收上传的文件</a:t>
            </a: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微软雅黑 Light" panose="020B0502040204020203" pitchFamily="34" charset="-122"/>
              <a:cs typeface="+mn-cs"/>
              <a:sym typeface="+mn-ea"/>
            </a:endParaRPr>
          </a:p>
          <a:p>
            <a:pPr>
              <a:lnSpc>
                <a:spcPct val="150000"/>
              </a:lnSpc>
            </a:pPr>
            <a:r>
              <a:rPr lang="en-US" altLang="zh-CN" sz="2000" dirty="0"/>
              <a:t>  </a:t>
            </a:r>
            <a:r>
              <a:rPr lang="en-US" altLang="zh-CN" sz="2000" dirty="0" err="1"/>
              <a:t>MultipartFile</a:t>
            </a:r>
            <a:r>
              <a:rPr lang="zh-CN" altLang="en-US" sz="2000" dirty="0"/>
              <a:t>类常用的一些方法：</a:t>
            </a:r>
          </a:p>
          <a:p>
            <a:pPr marL="800100" lvl="1" indent="-342900">
              <a:lnSpc>
                <a:spcPct val="150000"/>
              </a:lnSpc>
              <a:buFont typeface="Arial" panose="020B0604020202020204" pitchFamily="34" charset="0"/>
              <a:buChar char="•"/>
            </a:pPr>
            <a:r>
              <a:rPr lang="en-US" altLang="zh-CN" dirty="0"/>
              <a:t>String </a:t>
            </a:r>
            <a:r>
              <a:rPr lang="en-US" altLang="zh-CN" dirty="0" err="1"/>
              <a:t>getContentType</a:t>
            </a:r>
            <a:r>
              <a:rPr lang="en-US" altLang="zh-CN" dirty="0"/>
              <a:t>()//</a:t>
            </a:r>
            <a:r>
              <a:rPr lang="zh-CN" altLang="en-US" dirty="0"/>
              <a:t>获取文件</a:t>
            </a:r>
            <a:r>
              <a:rPr lang="en-US" altLang="zh-CN" dirty="0"/>
              <a:t>MIME</a:t>
            </a:r>
            <a:r>
              <a:rPr lang="zh-CN" altLang="en-US" dirty="0"/>
              <a:t>类型</a:t>
            </a:r>
            <a:endParaRPr lang="en-US" altLang="zh-CN" dirty="0"/>
          </a:p>
          <a:p>
            <a:pPr marL="800100" lvl="1" indent="-342900">
              <a:lnSpc>
                <a:spcPct val="150000"/>
              </a:lnSpc>
              <a:buFont typeface="Arial" panose="020B0604020202020204" pitchFamily="34" charset="0"/>
              <a:buChar char="•"/>
            </a:pPr>
            <a:r>
              <a:rPr lang="en-US" altLang="zh-CN" dirty="0" err="1"/>
              <a:t>InputStream</a:t>
            </a:r>
            <a:r>
              <a:rPr lang="en-US" altLang="zh-CN" dirty="0"/>
              <a:t> </a:t>
            </a:r>
            <a:r>
              <a:rPr lang="en-US" altLang="zh-CN" dirty="0" err="1"/>
              <a:t>getInputStream</a:t>
            </a:r>
            <a:r>
              <a:rPr lang="en-US" altLang="zh-CN" dirty="0"/>
              <a:t>()//</a:t>
            </a:r>
            <a:r>
              <a:rPr lang="zh-CN" altLang="en-US" dirty="0"/>
              <a:t>获取文件流</a:t>
            </a:r>
            <a:endParaRPr lang="en-US" altLang="zh-CN" dirty="0"/>
          </a:p>
          <a:p>
            <a:pPr marL="800100" lvl="1" indent="-342900">
              <a:lnSpc>
                <a:spcPct val="150000"/>
              </a:lnSpc>
              <a:buFont typeface="Arial" panose="020B0604020202020204" pitchFamily="34" charset="0"/>
              <a:buChar char="•"/>
            </a:pPr>
            <a:r>
              <a:rPr lang="en-US" altLang="zh-CN" dirty="0"/>
              <a:t>String </a:t>
            </a:r>
            <a:r>
              <a:rPr lang="en-US" altLang="zh-CN" dirty="0" err="1"/>
              <a:t>getName</a:t>
            </a:r>
            <a:r>
              <a:rPr lang="en-US" altLang="zh-CN" dirty="0"/>
              <a:t>() //</a:t>
            </a:r>
            <a:r>
              <a:rPr lang="zh-CN" altLang="en-US" dirty="0"/>
              <a:t>获取表单中文件组件的名字</a:t>
            </a:r>
            <a:endParaRPr lang="en-US" altLang="zh-CN" dirty="0"/>
          </a:p>
          <a:p>
            <a:pPr marL="800100" lvl="1" indent="-342900">
              <a:lnSpc>
                <a:spcPct val="150000"/>
              </a:lnSpc>
              <a:buFont typeface="Arial" panose="020B0604020202020204" pitchFamily="34" charset="0"/>
              <a:buChar char="•"/>
            </a:pPr>
            <a:r>
              <a:rPr lang="en-US" altLang="zh-CN" dirty="0"/>
              <a:t>String </a:t>
            </a:r>
            <a:r>
              <a:rPr lang="en-US" altLang="zh-CN" dirty="0" err="1"/>
              <a:t>getOriginalFilename</a:t>
            </a:r>
            <a:r>
              <a:rPr lang="en-US" altLang="zh-CN" dirty="0"/>
              <a:t>() //</a:t>
            </a:r>
            <a:r>
              <a:rPr lang="zh-CN" altLang="en-US" dirty="0"/>
              <a:t>获取上传文件的原名</a:t>
            </a:r>
            <a:endParaRPr lang="en-US" altLang="zh-CN" dirty="0"/>
          </a:p>
          <a:p>
            <a:pPr marL="800100" lvl="1" indent="-342900">
              <a:lnSpc>
                <a:spcPct val="150000"/>
              </a:lnSpc>
              <a:buFont typeface="Arial" panose="020B0604020202020204" pitchFamily="34" charset="0"/>
              <a:buChar char="•"/>
            </a:pPr>
            <a:r>
              <a:rPr lang="en-US" altLang="zh-CN" dirty="0"/>
              <a:t>long </a:t>
            </a:r>
            <a:r>
              <a:rPr lang="en-US" altLang="zh-CN" dirty="0" err="1"/>
              <a:t>getSize</a:t>
            </a:r>
            <a:r>
              <a:rPr lang="en-US" altLang="zh-CN" dirty="0"/>
              <a:t>() //</a:t>
            </a:r>
            <a:r>
              <a:rPr lang="zh-CN" altLang="en-US" dirty="0"/>
              <a:t>获取文件的字节大小，单位</a:t>
            </a:r>
            <a:r>
              <a:rPr lang="en-US" altLang="zh-CN" dirty="0"/>
              <a:t>byte</a:t>
            </a:r>
          </a:p>
          <a:p>
            <a:pPr marL="800100" lvl="1" indent="-342900">
              <a:lnSpc>
                <a:spcPct val="150000"/>
              </a:lnSpc>
              <a:buFont typeface="Arial" panose="020B0604020202020204" pitchFamily="34" charset="0"/>
              <a:buChar char="•"/>
            </a:pPr>
            <a:r>
              <a:rPr lang="en-US" altLang="zh-CN" dirty="0" err="1"/>
              <a:t>boolean</a:t>
            </a:r>
            <a:r>
              <a:rPr lang="en-US" altLang="zh-CN" dirty="0"/>
              <a:t> </a:t>
            </a:r>
            <a:r>
              <a:rPr lang="en-US" altLang="zh-CN" dirty="0" err="1"/>
              <a:t>isEmpty</a:t>
            </a:r>
            <a:r>
              <a:rPr lang="en-US" altLang="zh-CN" dirty="0"/>
              <a:t>() //</a:t>
            </a:r>
            <a:r>
              <a:rPr lang="zh-CN" altLang="en-US" dirty="0"/>
              <a:t>是否为空</a:t>
            </a:r>
            <a:endParaRPr lang="en-US" altLang="zh-CN" dirty="0"/>
          </a:p>
          <a:p>
            <a:pPr marL="800100" lvl="1" indent="-342900">
              <a:lnSpc>
                <a:spcPct val="150000"/>
              </a:lnSpc>
              <a:buFont typeface="Arial" panose="020B0604020202020204" pitchFamily="34" charset="0"/>
              <a:buChar char="•"/>
            </a:pPr>
            <a:r>
              <a:rPr lang="en-US" altLang="zh-CN" dirty="0"/>
              <a:t>void </a:t>
            </a:r>
            <a:r>
              <a:rPr lang="en-US" altLang="zh-CN" dirty="0" err="1">
                <a:solidFill>
                  <a:srgbClr val="FF0000"/>
                </a:solidFill>
              </a:rPr>
              <a:t>transferTo</a:t>
            </a:r>
            <a:r>
              <a:rPr lang="en-US" altLang="zh-CN" dirty="0"/>
              <a:t>(File </a:t>
            </a:r>
            <a:r>
              <a:rPr lang="en-US" altLang="zh-CN" dirty="0" err="1"/>
              <a:t>dest</a:t>
            </a:r>
            <a:r>
              <a:rPr lang="en-US" altLang="zh-CN" dirty="0"/>
              <a:t>) //</a:t>
            </a:r>
            <a:r>
              <a:rPr lang="zh-CN" altLang="en-US" dirty="0"/>
              <a:t>保存到一个目标文件中。</a:t>
            </a:r>
          </a:p>
        </p:txBody>
      </p:sp>
      <p:pic>
        <p:nvPicPr>
          <p:cNvPr id="7" name="图片 6">
            <a:extLst>
              <a:ext uri="{FF2B5EF4-FFF2-40B4-BE49-F238E27FC236}">
                <a16:creationId xmlns:a16="http://schemas.microsoft.com/office/drawing/2014/main" id="{AB92147F-46DA-6B47-84F5-E3D76580B32F}"/>
              </a:ext>
            </a:extLst>
          </p:cNvPr>
          <p:cNvPicPr>
            <a:picLocks noChangeAspect="1"/>
          </p:cNvPicPr>
          <p:nvPr/>
        </p:nvPicPr>
        <p:blipFill>
          <a:blip r:embed="rId3"/>
          <a:stretch>
            <a:fillRect/>
          </a:stretch>
        </p:blipFill>
        <p:spPr>
          <a:xfrm>
            <a:off x="6404860" y="2335648"/>
            <a:ext cx="5787140" cy="3887470"/>
          </a:xfrm>
          <a:prstGeom prst="rect">
            <a:avLst/>
          </a:prstGeom>
        </p:spPr>
      </p:pic>
    </p:spTree>
    <p:extLst>
      <p:ext uri="{BB962C8B-B14F-4D97-AF65-F5344CB8AC3E}">
        <p14:creationId xmlns:p14="http://schemas.microsoft.com/office/powerpoint/2010/main" val="916276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1471557"/>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a:t>
            </a:r>
            <a:r>
              <a:rPr lang="en-US" altLang="zh-CN" sz="2000" dirty="0" err="1">
                <a:sym typeface="+mn-ea"/>
              </a:rPr>
              <a:t>ModelAttribute</a:t>
            </a:r>
            <a:r>
              <a:rPr lang="en-US" altLang="zh-CN" sz="2000" dirty="0">
                <a:sym typeface="+mn-ea"/>
              </a:rPr>
              <a:t>, </a:t>
            </a:r>
            <a:r>
              <a:rPr lang="zh-CN" altLang="en-US" sz="2000" dirty="0">
                <a:sym typeface="+mn-ea"/>
              </a:rPr>
              <a:t>将多个请求参数封装到一个实体对象，简化数据绑定流程，而且自动将其设置为模型数据，供视图页面使用。</a:t>
            </a:r>
            <a:endParaRPr lang="en-US" altLang="zh-CN" sz="2000" dirty="0">
              <a:sym typeface="+mn-ea"/>
            </a:endParaRPr>
          </a:p>
          <a:p>
            <a:pPr marL="109855">
              <a:lnSpc>
                <a:spcPct val="150000"/>
              </a:lnSpc>
              <a:spcBef>
                <a:spcPts val="400"/>
              </a:spcBef>
              <a:buClr>
                <a:schemeClr val="accent1"/>
              </a:buClr>
              <a:buSzPct val="68000"/>
            </a:pPr>
            <a:endParaRPr lang="en-US" altLang="zh-CN" sz="2000" dirty="0">
              <a:sym typeface="+mn-ea"/>
            </a:endParaRPr>
          </a:p>
        </p:txBody>
      </p:sp>
      <p:pic>
        <p:nvPicPr>
          <p:cNvPr id="3" name="图片 2"/>
          <p:cNvPicPr>
            <a:picLocks noChangeAspect="1"/>
          </p:cNvPicPr>
          <p:nvPr/>
        </p:nvPicPr>
        <p:blipFill>
          <a:blip r:embed="rId3"/>
          <a:stretch>
            <a:fillRect/>
          </a:stretch>
        </p:blipFill>
        <p:spPr>
          <a:xfrm>
            <a:off x="943335" y="3239643"/>
            <a:ext cx="4628571" cy="1447619"/>
          </a:xfrm>
          <a:prstGeom prst="rect">
            <a:avLst/>
          </a:prstGeom>
        </p:spPr>
      </p:pic>
      <p:pic>
        <p:nvPicPr>
          <p:cNvPr id="9" name="图片 8"/>
          <p:cNvPicPr>
            <a:picLocks noChangeAspect="1"/>
          </p:cNvPicPr>
          <p:nvPr/>
        </p:nvPicPr>
        <p:blipFill>
          <a:blip r:embed="rId4"/>
          <a:stretch>
            <a:fillRect/>
          </a:stretch>
        </p:blipFill>
        <p:spPr>
          <a:xfrm>
            <a:off x="6620096" y="2846343"/>
            <a:ext cx="3523809" cy="1971429"/>
          </a:xfrm>
          <a:prstGeom prst="rect">
            <a:avLst/>
          </a:prstGeom>
        </p:spPr>
      </p:pic>
    </p:spTree>
    <p:extLst>
      <p:ext uri="{BB962C8B-B14F-4D97-AF65-F5344CB8AC3E}">
        <p14:creationId xmlns:p14="http://schemas.microsoft.com/office/powerpoint/2010/main" val="210769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6.1 Spring MVC</a:t>
            </a:r>
            <a:r>
              <a:rPr lang="zh-CN" altLang="en-US" b="0" kern="1800" dirty="0">
                <a:latin typeface="Times New Roman"/>
              </a:rPr>
              <a:t>工作原理</a:t>
            </a:r>
          </a:p>
        </p:txBody>
      </p:sp>
      <p:pic>
        <p:nvPicPr>
          <p:cNvPr id="4" name="图片 3">
            <a:extLst>
              <a:ext uri="{FF2B5EF4-FFF2-40B4-BE49-F238E27FC236}">
                <a16:creationId xmlns:a16="http://schemas.microsoft.com/office/drawing/2014/main" id="{DD2C45EF-262A-4F44-A9BD-DB05B8400FB9}"/>
              </a:ext>
            </a:extLst>
          </p:cNvPr>
          <p:cNvPicPr>
            <a:picLocks noChangeAspect="1"/>
          </p:cNvPicPr>
          <p:nvPr/>
        </p:nvPicPr>
        <p:blipFill>
          <a:blip r:embed="rId2"/>
          <a:stretch>
            <a:fillRect/>
          </a:stretch>
        </p:blipFill>
        <p:spPr>
          <a:xfrm>
            <a:off x="833120" y="1634425"/>
            <a:ext cx="10322560" cy="5033841"/>
          </a:xfrm>
          <a:prstGeom prst="rect">
            <a:avLst/>
          </a:prstGeom>
        </p:spPr>
      </p:pic>
      <p:sp>
        <p:nvSpPr>
          <p:cNvPr id="13" name="矩形 12">
            <a:extLst>
              <a:ext uri="{FF2B5EF4-FFF2-40B4-BE49-F238E27FC236}">
                <a16:creationId xmlns:a16="http://schemas.microsoft.com/office/drawing/2014/main" id="{BD4A1EDC-8834-7E4E-BD33-DB654098683C}"/>
              </a:ext>
            </a:extLst>
          </p:cNvPr>
          <p:cNvSpPr/>
          <p:nvPr/>
        </p:nvSpPr>
        <p:spPr>
          <a:xfrm>
            <a:off x="250371" y="1223784"/>
            <a:ext cx="8382000" cy="646331"/>
          </a:xfrm>
          <a:prstGeom prst="rect">
            <a:avLst/>
          </a:prstGeom>
        </p:spPr>
        <p:txBody>
          <a:bodyPr wrap="square">
            <a:spAutoFit/>
          </a:bodyPr>
          <a:lstStyle/>
          <a:p>
            <a:r>
              <a:rPr lang="zh-CN" altLang="en-US" dirty="0">
                <a:hlinkClick r:id="rId3"/>
              </a:rPr>
              <a:t>https://docs.spring.io/spring-framework/docs/current/reference/html/web.html</a:t>
            </a:r>
            <a:endParaRPr lang="en-US" altLang="zh-CN" dirty="0"/>
          </a:p>
          <a:p>
            <a:endParaRPr lang="zh-CN" altLang="en-US" dirty="0"/>
          </a:p>
        </p:txBody>
      </p:sp>
    </p:spTree>
    <p:extLst>
      <p:ext uri="{BB962C8B-B14F-4D97-AF65-F5344CB8AC3E}">
        <p14:creationId xmlns:p14="http://schemas.microsoft.com/office/powerpoint/2010/main" val="3890566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2039533"/>
          </a:xfrm>
          <a:prstGeom prst="rect">
            <a:avLst/>
          </a:prstGeom>
          <a:noFill/>
        </p:spPr>
        <p:txBody>
          <a:bodyPr wrap="square" rtlCol="0">
            <a:spAutoFit/>
          </a:bodyPr>
          <a:lstStyle/>
          <a:p>
            <a:pPr marL="109855">
              <a:lnSpc>
                <a:spcPct val="150000"/>
              </a:lnSpc>
              <a:spcBef>
                <a:spcPts val="400"/>
              </a:spcBef>
              <a:buClr>
                <a:schemeClr val="accent1"/>
              </a:buClr>
              <a:buSzPct val="68000"/>
            </a:pPr>
            <a:r>
              <a:rPr lang="zh-CN" altLang="en-US" sz="2000" dirty="0">
                <a:solidFill>
                  <a:srgbClr val="FF0000"/>
                </a:solidFill>
                <a:sym typeface="+mn-ea"/>
              </a:rPr>
              <a:t>常见的返回值类型：</a:t>
            </a:r>
            <a:endParaRPr lang="en-US" altLang="zh-CN" sz="2000" dirty="0">
              <a:solidFill>
                <a:srgbClr val="FF0000"/>
              </a:solidFill>
              <a:sym typeface="+mn-ea"/>
            </a:endParaRPr>
          </a:p>
          <a:p>
            <a:pPr marL="109855">
              <a:lnSpc>
                <a:spcPct val="150000"/>
              </a:lnSpc>
              <a:spcBef>
                <a:spcPts val="400"/>
              </a:spcBef>
              <a:buClr>
                <a:schemeClr val="accent1"/>
              </a:buClr>
              <a:buSzPct val="68000"/>
            </a:pPr>
            <a:r>
              <a:rPr lang="zh-CN" altLang="en-US" sz="2000" dirty="0">
                <a:solidFill>
                  <a:srgbClr val="000000"/>
                </a:solidFill>
                <a:sym typeface="+mn-ea"/>
              </a:rPr>
              <a:t>用于后端模板：</a:t>
            </a:r>
            <a:endParaRPr lang="en-US" altLang="zh-CN" sz="2000" dirty="0">
              <a:solidFill>
                <a:srgbClr val="000000"/>
              </a:solidFill>
              <a:sym typeface="+mn-ea"/>
            </a:endParaRPr>
          </a:p>
          <a:p>
            <a:pPr marL="109855" lvl="0">
              <a:lnSpc>
                <a:spcPct val="150000"/>
              </a:lnSpc>
              <a:spcBef>
                <a:spcPts val="400"/>
              </a:spcBef>
              <a:buClr>
                <a:srgbClr val="0080CB"/>
              </a:buClr>
              <a:buSzPct val="68000"/>
              <a:defRPr/>
            </a:pPr>
            <a:r>
              <a:rPr lang="en-US" altLang="zh-CN" sz="2000" dirty="0">
                <a:solidFill>
                  <a:srgbClr val="000000"/>
                </a:solidFill>
                <a:sym typeface="+mn-ea"/>
              </a:rPr>
              <a:t> 1. String</a:t>
            </a:r>
            <a:r>
              <a:rPr lang="zh-CN" altLang="en-US" sz="2000" dirty="0">
                <a:solidFill>
                  <a:srgbClr val="000000"/>
                </a:solidFill>
                <a:sym typeface="+mn-ea"/>
              </a:rPr>
              <a:t>，视图名</a:t>
            </a:r>
            <a:endParaRPr lang="en-US" altLang="zh-CN" sz="2000" dirty="0">
              <a:solidFill>
                <a:srgbClr val="000000"/>
              </a:solidFill>
              <a:sym typeface="+mn-ea"/>
            </a:endParaRPr>
          </a:p>
          <a:p>
            <a:pPr marL="109855" lvl="0">
              <a:lnSpc>
                <a:spcPct val="150000"/>
              </a:lnSpc>
              <a:spcBef>
                <a:spcPts val="400"/>
              </a:spcBef>
              <a:buClr>
                <a:srgbClr val="0080CB"/>
              </a:buClr>
              <a:buSzPct val="68000"/>
              <a:defRPr/>
            </a:pPr>
            <a:r>
              <a:rPr lang="en-US" altLang="zh-CN" sz="2000" dirty="0">
                <a:solidFill>
                  <a:srgbClr val="000000"/>
                </a:solidFill>
                <a:sym typeface="+mn-ea"/>
              </a:rPr>
              <a:t> 2</a:t>
            </a:r>
            <a:r>
              <a:rPr lang="zh-CN" altLang="en-US" sz="2000" dirty="0">
                <a:solidFill>
                  <a:srgbClr val="000000"/>
                </a:solidFill>
                <a:sym typeface="+mn-ea"/>
              </a:rPr>
              <a:t>、</a:t>
            </a:r>
            <a:r>
              <a:rPr lang="en-US" altLang="zh-CN" sz="2000" dirty="0" err="1">
                <a:solidFill>
                  <a:srgbClr val="000000"/>
                </a:solidFill>
                <a:sym typeface="+mn-ea"/>
              </a:rPr>
              <a:t>ModelAndView</a:t>
            </a:r>
            <a:endParaRPr lang="en-US" altLang="zh-CN" sz="2000" dirty="0">
              <a:solidFill>
                <a:srgbClr val="000000"/>
              </a:solidFill>
              <a:sym typeface="+mn-ea"/>
            </a:endParaRPr>
          </a:p>
        </p:txBody>
      </p:sp>
      <p:pic>
        <p:nvPicPr>
          <p:cNvPr id="4" name="图片 3"/>
          <p:cNvPicPr>
            <a:picLocks noChangeAspect="1"/>
          </p:cNvPicPr>
          <p:nvPr/>
        </p:nvPicPr>
        <p:blipFill>
          <a:blip r:embed="rId3"/>
          <a:stretch>
            <a:fillRect/>
          </a:stretch>
        </p:blipFill>
        <p:spPr>
          <a:xfrm>
            <a:off x="6584924" y="1310116"/>
            <a:ext cx="4952381" cy="2657143"/>
          </a:xfrm>
          <a:prstGeom prst="rect">
            <a:avLst/>
          </a:prstGeom>
        </p:spPr>
      </p:pic>
      <p:pic>
        <p:nvPicPr>
          <p:cNvPr id="6" name="图片 5"/>
          <p:cNvPicPr>
            <a:picLocks noChangeAspect="1"/>
          </p:cNvPicPr>
          <p:nvPr/>
        </p:nvPicPr>
        <p:blipFill>
          <a:blip r:embed="rId4"/>
          <a:stretch>
            <a:fillRect/>
          </a:stretch>
        </p:blipFill>
        <p:spPr>
          <a:xfrm>
            <a:off x="7518102" y="4236966"/>
            <a:ext cx="3257143" cy="1857143"/>
          </a:xfrm>
          <a:prstGeom prst="rect">
            <a:avLst/>
          </a:prstGeom>
        </p:spPr>
      </p:pic>
      <p:pic>
        <p:nvPicPr>
          <p:cNvPr id="7" name="图片 6">
            <a:extLst>
              <a:ext uri="{FF2B5EF4-FFF2-40B4-BE49-F238E27FC236}">
                <a16:creationId xmlns:a16="http://schemas.microsoft.com/office/drawing/2014/main" id="{5AAD196C-0ADC-F446-B6A5-09174868EF3A}"/>
              </a:ext>
            </a:extLst>
          </p:cNvPr>
          <p:cNvPicPr>
            <a:picLocks noChangeAspect="1"/>
          </p:cNvPicPr>
          <p:nvPr/>
        </p:nvPicPr>
        <p:blipFill>
          <a:blip r:embed="rId5"/>
          <a:stretch>
            <a:fillRect/>
          </a:stretch>
        </p:blipFill>
        <p:spPr>
          <a:xfrm>
            <a:off x="487680" y="3552592"/>
            <a:ext cx="5491004" cy="2983594"/>
          </a:xfrm>
          <a:prstGeom prst="rect">
            <a:avLst/>
          </a:prstGeom>
        </p:spPr>
      </p:pic>
      <p:sp>
        <p:nvSpPr>
          <p:cNvPr id="3" name="文本框 2">
            <a:extLst>
              <a:ext uri="{FF2B5EF4-FFF2-40B4-BE49-F238E27FC236}">
                <a16:creationId xmlns:a16="http://schemas.microsoft.com/office/drawing/2014/main" id="{D5C07699-186D-C148-91C6-4743F55993DF}"/>
              </a:ext>
            </a:extLst>
          </p:cNvPr>
          <p:cNvSpPr txBox="1"/>
          <p:nvPr/>
        </p:nvSpPr>
        <p:spPr>
          <a:xfrm>
            <a:off x="1818640" y="6456129"/>
            <a:ext cx="1672253" cy="369332"/>
          </a:xfrm>
          <a:prstGeom prst="rect">
            <a:avLst/>
          </a:prstGeom>
          <a:noFill/>
        </p:spPr>
        <p:txBody>
          <a:bodyPr wrap="none" rtlCol="0">
            <a:spAutoFit/>
          </a:bodyPr>
          <a:lstStyle/>
          <a:p>
            <a:r>
              <a:rPr kumimoji="1" lang="en-US" altLang="zh-CN" dirty="0"/>
              <a:t>index</a:t>
            </a:r>
            <a:r>
              <a:rPr kumimoji="1" lang="zh-CN" altLang="en-US" dirty="0"/>
              <a:t>为视图名</a:t>
            </a:r>
          </a:p>
        </p:txBody>
      </p:sp>
    </p:spTree>
    <p:extLst>
      <p:ext uri="{BB962C8B-B14F-4D97-AF65-F5344CB8AC3E}">
        <p14:creationId xmlns:p14="http://schemas.microsoft.com/office/powerpoint/2010/main" val="461124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3061736"/>
          </a:xfrm>
          <a:prstGeom prst="rect">
            <a:avLst/>
          </a:prstGeom>
          <a:noFill/>
        </p:spPr>
        <p:txBody>
          <a:bodyPr wrap="square" rtlCol="0">
            <a:spAutoFit/>
          </a:bodyPr>
          <a:lstStyle/>
          <a:p>
            <a:pPr marL="109855">
              <a:lnSpc>
                <a:spcPct val="150000"/>
              </a:lnSpc>
              <a:spcBef>
                <a:spcPts val="400"/>
              </a:spcBef>
              <a:buClr>
                <a:schemeClr val="accent1"/>
              </a:buClr>
              <a:buSzPct val="68000"/>
            </a:pPr>
            <a:r>
              <a:rPr lang="zh-CN" altLang="en-US" sz="2000" dirty="0">
                <a:solidFill>
                  <a:srgbClr val="FF0000"/>
                </a:solidFill>
                <a:sym typeface="+mn-ea"/>
              </a:rPr>
              <a:t>常见的返回值类型：</a:t>
            </a:r>
            <a:endParaRPr lang="en-US" altLang="zh-CN" sz="2000" dirty="0">
              <a:solidFill>
                <a:srgbClr val="FF0000"/>
              </a:solidFill>
              <a:sym typeface="+mn-ea"/>
            </a:endParaRPr>
          </a:p>
          <a:p>
            <a:pPr marL="109855">
              <a:lnSpc>
                <a:spcPct val="150000"/>
              </a:lnSpc>
              <a:spcBef>
                <a:spcPts val="400"/>
              </a:spcBef>
              <a:buClr>
                <a:srgbClr val="0080CB"/>
              </a:buClr>
              <a:buSzPct val="68000"/>
              <a:defRPr/>
            </a:pPr>
            <a:r>
              <a:rPr lang="zh-CN" altLang="en-US" sz="2000" dirty="0">
                <a:solidFill>
                  <a:srgbClr val="000000"/>
                </a:solidFill>
                <a:sym typeface="+mn-ea"/>
              </a:rPr>
              <a:t>常用于前后端分离：</a:t>
            </a:r>
            <a:endParaRPr lang="en-US" altLang="zh-CN" sz="2000" dirty="0">
              <a:solidFill>
                <a:srgbClr val="000000"/>
              </a:solidFill>
              <a:sym typeface="+mn-ea"/>
            </a:endParaRPr>
          </a:p>
          <a:p>
            <a:pPr marL="109855" lvl="0">
              <a:lnSpc>
                <a:spcPct val="150000"/>
              </a:lnSpc>
              <a:spcBef>
                <a:spcPts val="400"/>
              </a:spcBef>
              <a:buClr>
                <a:srgbClr val="0080CB"/>
              </a:buClr>
              <a:buSzPct val="68000"/>
              <a:defRPr/>
            </a:pPr>
            <a:r>
              <a:rPr lang="en-US" altLang="zh-CN" sz="2000" dirty="0">
                <a:solidFill>
                  <a:srgbClr val="000000"/>
                </a:solidFill>
                <a:sym typeface="+mn-ea"/>
              </a:rPr>
              <a:t> 1</a:t>
            </a:r>
            <a:r>
              <a:rPr lang="zh-CN" altLang="en-US" sz="2000" dirty="0">
                <a:solidFill>
                  <a:srgbClr val="000000"/>
                </a:solidFill>
                <a:sym typeface="+mn-ea"/>
              </a:rPr>
              <a:t>、</a:t>
            </a:r>
            <a:r>
              <a:rPr lang="en-US" altLang="zh-CN" sz="2000" dirty="0">
                <a:solidFill>
                  <a:srgbClr val="000000"/>
                </a:solidFill>
                <a:sym typeface="+mn-ea"/>
              </a:rPr>
              <a:t>@</a:t>
            </a:r>
            <a:r>
              <a:rPr lang="en-US" altLang="zh-CN" sz="2000" dirty="0" err="1">
                <a:solidFill>
                  <a:srgbClr val="000000"/>
                </a:solidFill>
                <a:sym typeface="+mn-ea"/>
              </a:rPr>
              <a:t>ResponseBody</a:t>
            </a:r>
            <a:r>
              <a:rPr lang="zh-CN" altLang="en-US" sz="2000" dirty="0">
                <a:solidFill>
                  <a:srgbClr val="000000"/>
                </a:solidFill>
                <a:sym typeface="+mn-ea"/>
              </a:rPr>
              <a:t>，包含在</a:t>
            </a:r>
            <a:r>
              <a:rPr lang="en-US" altLang="zh-CN" sz="2000" dirty="0">
                <a:solidFill>
                  <a:srgbClr val="000000"/>
                </a:solidFill>
                <a:sym typeface="+mn-ea"/>
              </a:rPr>
              <a:t>@</a:t>
            </a:r>
            <a:r>
              <a:rPr lang="en-US" altLang="zh-CN" sz="2000" dirty="0" err="1">
                <a:solidFill>
                  <a:srgbClr val="000000"/>
                </a:solidFill>
                <a:sym typeface="+mn-ea"/>
              </a:rPr>
              <a:t>RestController</a:t>
            </a:r>
            <a:r>
              <a:rPr lang="zh-CN" altLang="en-US" sz="2000" dirty="0">
                <a:solidFill>
                  <a:srgbClr val="000000"/>
                </a:solidFill>
                <a:sym typeface="+mn-ea"/>
              </a:rPr>
              <a:t>注解中，</a:t>
            </a:r>
            <a:endParaRPr lang="en-US" altLang="zh-CN" sz="2000" dirty="0">
              <a:solidFill>
                <a:srgbClr val="000000"/>
              </a:solidFill>
              <a:sym typeface="+mn-ea"/>
            </a:endParaRPr>
          </a:p>
          <a:p>
            <a:pPr marL="109855" lvl="0">
              <a:lnSpc>
                <a:spcPct val="150000"/>
              </a:lnSpc>
              <a:spcBef>
                <a:spcPts val="400"/>
              </a:spcBef>
              <a:buClr>
                <a:srgbClr val="0080CB"/>
              </a:buClr>
              <a:buSzPct val="68000"/>
              <a:defRPr/>
            </a:pPr>
            <a:r>
              <a:rPr lang="zh-CN" altLang="en-US" sz="2000" dirty="0">
                <a:solidFill>
                  <a:srgbClr val="000000"/>
                </a:solidFill>
                <a:sym typeface="+mn-ea"/>
              </a:rPr>
              <a:t>将返回的对象使用</a:t>
            </a:r>
            <a:r>
              <a:rPr lang="en-US" altLang="zh-CN" sz="2000" dirty="0" err="1">
                <a:solidFill>
                  <a:srgbClr val="000000"/>
                </a:solidFill>
                <a:sym typeface="+mn-ea"/>
              </a:rPr>
              <a:t>HttpMessageConverter</a:t>
            </a:r>
            <a:r>
              <a:rPr lang="zh-CN" altLang="en-US" sz="2000" dirty="0">
                <a:solidFill>
                  <a:srgbClr val="000000"/>
                </a:solidFill>
                <a:sym typeface="+mn-ea"/>
              </a:rPr>
              <a:t>完成序列化</a:t>
            </a:r>
            <a:endParaRPr lang="en-US" altLang="zh-CN" sz="2000" dirty="0">
              <a:solidFill>
                <a:srgbClr val="000000"/>
              </a:solidFill>
              <a:sym typeface="+mn-ea"/>
            </a:endParaRPr>
          </a:p>
          <a:p>
            <a:pPr marL="109855" lvl="0">
              <a:lnSpc>
                <a:spcPct val="150000"/>
              </a:lnSpc>
              <a:spcBef>
                <a:spcPts val="400"/>
              </a:spcBef>
              <a:buClr>
                <a:srgbClr val="0080CB"/>
              </a:buClr>
              <a:buSzPct val="68000"/>
            </a:pPr>
            <a:r>
              <a:rPr lang="en-US" altLang="zh-CN" sz="2000" dirty="0">
                <a:solidFill>
                  <a:srgbClr val="000000"/>
                </a:solidFill>
                <a:sym typeface="+mn-ea"/>
              </a:rPr>
              <a:t> 2</a:t>
            </a:r>
            <a:r>
              <a:rPr lang="zh-CN" altLang="en-US" sz="2000" dirty="0">
                <a:solidFill>
                  <a:srgbClr val="000000"/>
                </a:solidFill>
                <a:sym typeface="+mn-ea"/>
              </a:rPr>
              <a:t>、</a:t>
            </a:r>
            <a:r>
              <a:rPr lang="en-US" altLang="zh-CN" sz="2000" dirty="0" err="1">
                <a:solidFill>
                  <a:srgbClr val="000000"/>
                </a:solidFill>
                <a:sym typeface="+mn-ea"/>
              </a:rPr>
              <a:t>ResponseEntity</a:t>
            </a:r>
            <a:r>
              <a:rPr lang="en-US" altLang="zh-CN" sz="2000" dirty="0">
                <a:solidFill>
                  <a:srgbClr val="000000"/>
                </a:solidFill>
                <a:sym typeface="+mn-ea"/>
              </a:rPr>
              <a:t> </a:t>
            </a:r>
            <a:r>
              <a:rPr lang="zh-CN" altLang="en-US" sz="2000" dirty="0">
                <a:solidFill>
                  <a:srgbClr val="000000"/>
                </a:solidFill>
                <a:sym typeface="+mn-ea"/>
              </a:rPr>
              <a:t>，可以自行设置响应代码和头部</a:t>
            </a:r>
            <a:endParaRPr lang="en-US" altLang="zh-CN" sz="2000" dirty="0">
              <a:solidFill>
                <a:srgbClr val="000000"/>
              </a:solidFill>
              <a:sym typeface="+mn-ea"/>
            </a:endParaRPr>
          </a:p>
          <a:p>
            <a:pPr marL="109855">
              <a:lnSpc>
                <a:spcPct val="150000"/>
              </a:lnSpc>
              <a:spcBef>
                <a:spcPts val="400"/>
              </a:spcBef>
              <a:buClr>
                <a:schemeClr val="accent1"/>
              </a:buClr>
              <a:buSzPct val="68000"/>
            </a:pPr>
            <a:endParaRPr lang="en-US" altLang="zh-CN" sz="2000" dirty="0">
              <a:sym typeface="+mn-ea"/>
            </a:endParaRPr>
          </a:p>
        </p:txBody>
      </p:sp>
      <p:pic>
        <p:nvPicPr>
          <p:cNvPr id="3" name="图片 2">
            <a:extLst>
              <a:ext uri="{FF2B5EF4-FFF2-40B4-BE49-F238E27FC236}">
                <a16:creationId xmlns:a16="http://schemas.microsoft.com/office/drawing/2014/main" id="{61826D64-988D-AA42-B7BB-F5C38755578B}"/>
              </a:ext>
            </a:extLst>
          </p:cNvPr>
          <p:cNvPicPr>
            <a:picLocks noChangeAspect="1"/>
          </p:cNvPicPr>
          <p:nvPr/>
        </p:nvPicPr>
        <p:blipFill>
          <a:blip r:embed="rId3"/>
          <a:stretch>
            <a:fillRect/>
          </a:stretch>
        </p:blipFill>
        <p:spPr>
          <a:xfrm>
            <a:off x="6685280" y="1531474"/>
            <a:ext cx="5364480" cy="1590185"/>
          </a:xfrm>
          <a:prstGeom prst="rect">
            <a:avLst/>
          </a:prstGeom>
        </p:spPr>
      </p:pic>
      <p:pic>
        <p:nvPicPr>
          <p:cNvPr id="7" name="图片 6">
            <a:extLst>
              <a:ext uri="{FF2B5EF4-FFF2-40B4-BE49-F238E27FC236}">
                <a16:creationId xmlns:a16="http://schemas.microsoft.com/office/drawing/2014/main" id="{BEC1C1E7-98F8-3247-A4B0-41A2E0FF3E19}"/>
              </a:ext>
            </a:extLst>
          </p:cNvPr>
          <p:cNvPicPr>
            <a:picLocks noChangeAspect="1"/>
          </p:cNvPicPr>
          <p:nvPr/>
        </p:nvPicPr>
        <p:blipFill>
          <a:blip r:embed="rId4"/>
          <a:stretch>
            <a:fillRect/>
          </a:stretch>
        </p:blipFill>
        <p:spPr>
          <a:xfrm>
            <a:off x="3199498" y="4285520"/>
            <a:ext cx="6024196" cy="1586339"/>
          </a:xfrm>
          <a:prstGeom prst="rect">
            <a:avLst/>
          </a:prstGeom>
        </p:spPr>
      </p:pic>
    </p:spTree>
    <p:extLst>
      <p:ext uri="{BB962C8B-B14F-4D97-AF65-F5344CB8AC3E}">
        <p14:creationId xmlns:p14="http://schemas.microsoft.com/office/powerpoint/2010/main" val="2835017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1066959"/>
          </a:xfrm>
          <a:prstGeom prst="rect">
            <a:avLst/>
          </a:prstGeom>
          <a:noFill/>
        </p:spPr>
        <p:txBody>
          <a:bodyPr wrap="square" rtlCol="0">
            <a:spAutoFit/>
          </a:bodyPr>
          <a:lstStyle/>
          <a:p>
            <a:pPr marL="109855">
              <a:lnSpc>
                <a:spcPct val="150000"/>
              </a:lnSpc>
              <a:spcBef>
                <a:spcPts val="400"/>
              </a:spcBef>
              <a:buClr>
                <a:schemeClr val="accent1"/>
              </a:buClr>
              <a:buSzPct val="68000"/>
            </a:pPr>
            <a:r>
              <a:rPr lang="zh-CN" altLang="en-US" sz="2000" dirty="0">
                <a:sym typeface="+mn-ea"/>
              </a:rPr>
              <a:t>请求处理方法支持非常丰富的参数和返回值类型</a:t>
            </a:r>
            <a:endParaRPr lang="en-US" altLang="zh-CN" sz="2000" dirty="0">
              <a:sym typeface="+mn-ea"/>
            </a:endParaRPr>
          </a:p>
          <a:p>
            <a:pPr marL="109855">
              <a:lnSpc>
                <a:spcPct val="150000"/>
              </a:lnSpc>
              <a:spcBef>
                <a:spcPts val="400"/>
              </a:spcBef>
              <a:buClr>
                <a:schemeClr val="accent1"/>
              </a:buClr>
              <a:buSzPct val="68000"/>
            </a:pPr>
            <a:r>
              <a:rPr lang="en-US" altLang="zh-CN" sz="2000" dirty="0">
                <a:sym typeface="+mn-ea"/>
              </a:rPr>
              <a:t>forward</a:t>
            </a:r>
            <a:r>
              <a:rPr lang="zh-CN" altLang="en-US" sz="2000" dirty="0">
                <a:sym typeface="+mn-ea"/>
              </a:rPr>
              <a:t>转发与</a:t>
            </a:r>
            <a:r>
              <a:rPr lang="en-US" altLang="zh-CN" sz="2000" dirty="0">
                <a:sym typeface="+mn-ea"/>
              </a:rPr>
              <a:t>redirect</a:t>
            </a:r>
            <a:r>
              <a:rPr lang="zh-CN" altLang="en-US" sz="2000" dirty="0">
                <a:sym typeface="+mn-ea"/>
              </a:rPr>
              <a:t>重定向</a:t>
            </a:r>
            <a:endParaRPr lang="en-US" altLang="zh-CN" sz="2000" dirty="0">
              <a:sym typeface="+mn-ea"/>
            </a:endParaRPr>
          </a:p>
        </p:txBody>
      </p:sp>
      <p:pic>
        <p:nvPicPr>
          <p:cNvPr id="3" name="图片 2"/>
          <p:cNvPicPr>
            <a:picLocks noChangeAspect="1"/>
          </p:cNvPicPr>
          <p:nvPr/>
        </p:nvPicPr>
        <p:blipFill>
          <a:blip r:embed="rId3"/>
          <a:stretch>
            <a:fillRect/>
          </a:stretch>
        </p:blipFill>
        <p:spPr>
          <a:xfrm>
            <a:off x="629311" y="2568478"/>
            <a:ext cx="6228571" cy="3790476"/>
          </a:xfrm>
          <a:prstGeom prst="rect">
            <a:avLst/>
          </a:prstGeom>
        </p:spPr>
      </p:pic>
      <p:pic>
        <p:nvPicPr>
          <p:cNvPr id="7" name="图片 6"/>
          <p:cNvPicPr>
            <a:picLocks noChangeAspect="1"/>
          </p:cNvPicPr>
          <p:nvPr/>
        </p:nvPicPr>
        <p:blipFill>
          <a:blip r:embed="rId4"/>
          <a:stretch>
            <a:fillRect/>
          </a:stretch>
        </p:blipFill>
        <p:spPr>
          <a:xfrm>
            <a:off x="7498964" y="3160963"/>
            <a:ext cx="4533333" cy="1885714"/>
          </a:xfrm>
          <a:prstGeom prst="rect">
            <a:avLst/>
          </a:prstGeom>
        </p:spPr>
      </p:pic>
    </p:spTree>
    <p:extLst>
      <p:ext uri="{BB962C8B-B14F-4D97-AF65-F5344CB8AC3E}">
        <p14:creationId xmlns:p14="http://schemas.microsoft.com/office/powerpoint/2010/main" val="3153587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6.4 </a:t>
            </a:r>
            <a:r>
              <a:rPr lang="en-US" altLang="zh-CN" dirty="0">
                <a:latin typeface="宋体" panose="02010600030101010101" pitchFamily="2" charset="-122"/>
                <a:ea typeface="宋体" panose="02010600030101010101" pitchFamily="2" charset="-122"/>
              </a:rPr>
              <a:t>Handler Methods</a:t>
            </a:r>
            <a:endParaRPr lang="zh-CN" altLang="en-US" b="0" kern="1800" dirty="0">
              <a:latin typeface="Times New Roman"/>
            </a:endParaRPr>
          </a:p>
        </p:txBody>
      </p:sp>
      <p:sp>
        <p:nvSpPr>
          <p:cNvPr id="5" name="文本框 4"/>
          <p:cNvSpPr txBox="1"/>
          <p:nvPr/>
        </p:nvSpPr>
        <p:spPr>
          <a:xfrm>
            <a:off x="250372" y="1223784"/>
            <a:ext cx="11608693" cy="1066959"/>
          </a:xfrm>
          <a:prstGeom prst="rect">
            <a:avLst/>
          </a:prstGeom>
          <a:noFill/>
        </p:spPr>
        <p:txBody>
          <a:bodyPr wrap="square" rtlCol="0">
            <a:spAutoFit/>
          </a:bodyPr>
          <a:lstStyle/>
          <a:p>
            <a:pPr marL="109855">
              <a:lnSpc>
                <a:spcPct val="150000"/>
              </a:lnSpc>
              <a:spcBef>
                <a:spcPts val="400"/>
              </a:spcBef>
              <a:buClr>
                <a:schemeClr val="accent1"/>
              </a:buClr>
              <a:buSzPct val="68000"/>
            </a:pPr>
            <a:r>
              <a:rPr lang="zh-CN" altLang="en-US" sz="2000" dirty="0">
                <a:sym typeface="+mn-ea"/>
              </a:rPr>
              <a:t>请求处理方法支持非常丰富的参数和返回值类型</a:t>
            </a:r>
            <a:endParaRPr lang="en-US" altLang="zh-CN" sz="2000" dirty="0">
              <a:sym typeface="+mn-ea"/>
            </a:endParaRPr>
          </a:p>
          <a:p>
            <a:pPr marL="109855">
              <a:lnSpc>
                <a:spcPct val="150000"/>
              </a:lnSpc>
              <a:spcBef>
                <a:spcPts val="400"/>
              </a:spcBef>
              <a:buClr>
                <a:schemeClr val="accent1"/>
              </a:buClr>
              <a:buSzPct val="68000"/>
            </a:pPr>
            <a:r>
              <a:rPr lang="en-US" altLang="zh-CN" sz="2000" dirty="0">
                <a:sym typeface="+mn-ea"/>
              </a:rPr>
              <a:t>forward</a:t>
            </a:r>
            <a:r>
              <a:rPr lang="zh-CN" altLang="en-US" sz="2000" dirty="0">
                <a:sym typeface="+mn-ea"/>
              </a:rPr>
              <a:t>转发与</a:t>
            </a:r>
            <a:r>
              <a:rPr lang="en-US" altLang="zh-CN" sz="2000" dirty="0">
                <a:sym typeface="+mn-ea"/>
              </a:rPr>
              <a:t>redirect</a:t>
            </a:r>
            <a:r>
              <a:rPr lang="zh-CN" altLang="en-US" sz="2000" dirty="0">
                <a:sym typeface="+mn-ea"/>
              </a:rPr>
              <a:t>重定向</a:t>
            </a:r>
            <a:endParaRPr lang="en-US" altLang="zh-CN" sz="2000" dirty="0">
              <a:sym typeface="+mn-ea"/>
            </a:endParaRPr>
          </a:p>
        </p:txBody>
      </p:sp>
      <p:pic>
        <p:nvPicPr>
          <p:cNvPr id="4" name="图片 3"/>
          <p:cNvPicPr>
            <a:picLocks noChangeAspect="1"/>
          </p:cNvPicPr>
          <p:nvPr/>
        </p:nvPicPr>
        <p:blipFill>
          <a:blip r:embed="rId3"/>
          <a:stretch>
            <a:fillRect/>
          </a:stretch>
        </p:blipFill>
        <p:spPr>
          <a:xfrm>
            <a:off x="559480" y="2694287"/>
            <a:ext cx="5495238" cy="3466667"/>
          </a:xfrm>
          <a:prstGeom prst="rect">
            <a:avLst/>
          </a:prstGeom>
        </p:spPr>
      </p:pic>
      <p:pic>
        <p:nvPicPr>
          <p:cNvPr id="6" name="图片 5"/>
          <p:cNvPicPr>
            <a:picLocks noChangeAspect="1"/>
          </p:cNvPicPr>
          <p:nvPr/>
        </p:nvPicPr>
        <p:blipFill>
          <a:blip r:embed="rId4"/>
          <a:stretch>
            <a:fillRect/>
          </a:stretch>
        </p:blipFill>
        <p:spPr>
          <a:xfrm>
            <a:off x="6710657" y="1921087"/>
            <a:ext cx="4714286" cy="1142857"/>
          </a:xfrm>
          <a:prstGeom prst="rect">
            <a:avLst/>
          </a:prstGeom>
        </p:spPr>
      </p:pic>
      <p:sp>
        <p:nvSpPr>
          <p:cNvPr id="8" name="下箭头 7"/>
          <p:cNvSpPr/>
          <p:nvPr/>
        </p:nvSpPr>
        <p:spPr>
          <a:xfrm>
            <a:off x="8783053" y="3192713"/>
            <a:ext cx="541421" cy="885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5"/>
          <a:stretch>
            <a:fillRect/>
          </a:stretch>
        </p:blipFill>
        <p:spPr>
          <a:xfrm>
            <a:off x="7538759" y="4427620"/>
            <a:ext cx="3571429" cy="1971429"/>
          </a:xfrm>
          <a:prstGeom prst="rect">
            <a:avLst/>
          </a:prstGeom>
        </p:spPr>
      </p:pic>
      <p:sp>
        <p:nvSpPr>
          <p:cNvPr id="10" name="文本框 9"/>
          <p:cNvSpPr txBox="1"/>
          <p:nvPr/>
        </p:nvSpPr>
        <p:spPr>
          <a:xfrm>
            <a:off x="6982560" y="3469753"/>
            <a:ext cx="1800493" cy="369332"/>
          </a:xfrm>
          <a:prstGeom prst="rect">
            <a:avLst/>
          </a:prstGeom>
          <a:noFill/>
        </p:spPr>
        <p:txBody>
          <a:bodyPr wrap="none" rtlCol="0">
            <a:spAutoFit/>
          </a:bodyPr>
          <a:lstStyle/>
          <a:p>
            <a:r>
              <a:rPr lang="en-US" altLang="zh-CN" dirty="0"/>
              <a:t>URL</a:t>
            </a:r>
            <a:r>
              <a:rPr lang="zh-CN" altLang="en-US" dirty="0"/>
              <a:t>发生了变化</a:t>
            </a:r>
          </a:p>
        </p:txBody>
      </p:sp>
      <p:cxnSp>
        <p:nvCxnSpPr>
          <p:cNvPr id="12" name="直接箭头连接符 11"/>
          <p:cNvCxnSpPr/>
          <p:nvPr/>
        </p:nvCxnSpPr>
        <p:spPr>
          <a:xfrm flipH="1">
            <a:off x="10443411" y="4068497"/>
            <a:ext cx="666777" cy="50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9805737" y="2103376"/>
            <a:ext cx="1046747" cy="1778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276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6.5 MVC </a:t>
            </a:r>
            <a:r>
              <a:rPr lang="en-US" altLang="zh-CN" b="0" kern="1800" dirty="0" err="1">
                <a:latin typeface="Times New Roman"/>
              </a:rPr>
              <a:t>Config</a:t>
            </a:r>
            <a:endParaRPr lang="en-US" altLang="zh-CN" b="0" kern="1800" dirty="0">
              <a:latin typeface="Times New Roman"/>
            </a:endParaRPr>
          </a:p>
        </p:txBody>
      </p:sp>
      <p:sp>
        <p:nvSpPr>
          <p:cNvPr id="5" name="文本框 4"/>
          <p:cNvSpPr txBox="1"/>
          <p:nvPr/>
        </p:nvSpPr>
        <p:spPr>
          <a:xfrm>
            <a:off x="250372" y="1223784"/>
            <a:ext cx="11608693" cy="5724644"/>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t>Spring Boot</a:t>
            </a:r>
            <a:r>
              <a:rPr lang="zh-CN" altLang="en-US" sz="2000" dirty="0"/>
              <a:t>为</a:t>
            </a:r>
            <a:r>
              <a:rPr lang="en-US" altLang="zh-CN" sz="2000" dirty="0"/>
              <a:t>Spring MVC</a:t>
            </a:r>
            <a:r>
              <a:rPr lang="zh-CN" altLang="en-US" sz="2000" dirty="0"/>
              <a:t>提供了适用于大多数</a:t>
            </a:r>
            <a:r>
              <a:rPr lang="en-US" altLang="zh-CN" sz="2000" dirty="0"/>
              <a:t>Web</a:t>
            </a:r>
            <a:r>
              <a:rPr lang="zh-CN" altLang="en-US" sz="2000" dirty="0"/>
              <a:t>应用的自动配置。自动配置类为</a:t>
            </a:r>
            <a:r>
              <a:rPr lang="en-US" altLang="zh-CN" sz="2000" dirty="0"/>
              <a:t>	</a:t>
            </a:r>
            <a:r>
              <a:rPr lang="en-US" altLang="zh-CN" sz="1600" dirty="0" err="1"/>
              <a:t>org.springframework.boot.autoconfigure.web.servlet</a:t>
            </a:r>
            <a:r>
              <a:rPr lang="zh-CN" altLang="en-US" sz="1600" dirty="0"/>
              <a:t>包下的</a:t>
            </a:r>
            <a:r>
              <a:rPr lang="en-US" altLang="zh-CN" sz="1600" dirty="0" err="1"/>
              <a:t>WebMvcAutoConfiguration</a:t>
            </a:r>
            <a:endParaRPr lang="en-US" altLang="zh-CN" sz="1600" dirty="0"/>
          </a:p>
          <a:p>
            <a:pPr marL="109855">
              <a:lnSpc>
                <a:spcPct val="150000"/>
              </a:lnSpc>
              <a:spcBef>
                <a:spcPts val="400"/>
              </a:spcBef>
              <a:buClr>
                <a:schemeClr val="accent1"/>
              </a:buClr>
              <a:buSzPct val="68000"/>
            </a:pPr>
            <a:r>
              <a:rPr lang="zh-CN" altLang="en-US" sz="2000" dirty="0"/>
              <a:t>自动配置在</a:t>
            </a:r>
            <a:r>
              <a:rPr lang="en-US" altLang="zh-CN" sz="2000" dirty="0"/>
              <a:t>Spring</a:t>
            </a:r>
            <a:r>
              <a:rPr lang="zh-CN" altLang="en-US" sz="2000" dirty="0"/>
              <a:t>的默认值之上添加了以下功能：</a:t>
            </a:r>
          </a:p>
          <a:p>
            <a:pPr marL="909955" lvl="1" indent="-342900">
              <a:lnSpc>
                <a:spcPct val="150000"/>
              </a:lnSpc>
              <a:spcBef>
                <a:spcPts val="400"/>
              </a:spcBef>
              <a:buClr>
                <a:schemeClr val="accent1"/>
              </a:buClr>
              <a:buSzPct val="68000"/>
              <a:buFont typeface="Wingdings" panose="05000000000000000000" pitchFamily="2" charset="2"/>
              <a:buChar char="Ø"/>
            </a:pPr>
            <a:r>
              <a:rPr lang="zh-CN" altLang="en-US" dirty="0"/>
              <a:t>配置</a:t>
            </a:r>
            <a:r>
              <a:rPr lang="en-US" altLang="zh-CN" dirty="0" err="1"/>
              <a:t>InternalResourceViewResolver</a:t>
            </a:r>
            <a:r>
              <a:rPr lang="zh-CN" altLang="en-US" dirty="0"/>
              <a:t>作为默认的视图解析器，包含</a:t>
            </a:r>
            <a:r>
              <a:rPr lang="en-US" altLang="zh-CN" dirty="0" err="1"/>
              <a:t>ContentNegotiatingViewResolver</a:t>
            </a:r>
            <a:r>
              <a:rPr lang="zh-CN" altLang="en-US" dirty="0"/>
              <a:t>和</a:t>
            </a:r>
            <a:r>
              <a:rPr lang="en-US" altLang="zh-CN" dirty="0" err="1"/>
              <a:t>BeanNameViewResolver</a:t>
            </a:r>
            <a:r>
              <a:rPr lang="en-US" altLang="zh-CN" dirty="0"/>
              <a:t> bean </a:t>
            </a:r>
          </a:p>
          <a:p>
            <a:pPr marL="909955" lvl="1" indent="-342900">
              <a:lnSpc>
                <a:spcPct val="150000"/>
              </a:lnSpc>
              <a:spcBef>
                <a:spcPts val="400"/>
              </a:spcBef>
              <a:buClr>
                <a:schemeClr val="accent1"/>
              </a:buClr>
              <a:buSzPct val="68000"/>
              <a:buFont typeface="Wingdings" panose="05000000000000000000" pitchFamily="2" charset="2"/>
              <a:buChar char="Ø"/>
            </a:pPr>
            <a:r>
              <a:rPr lang="zh-CN" altLang="en-US" dirty="0"/>
              <a:t>支持提供静态资源，包括对</a:t>
            </a:r>
            <a:r>
              <a:rPr lang="en-US" altLang="zh-CN" dirty="0" err="1"/>
              <a:t>WebJars</a:t>
            </a:r>
            <a:r>
              <a:rPr lang="zh-CN" altLang="en-US" dirty="0"/>
              <a:t>的支持 </a:t>
            </a:r>
          </a:p>
          <a:p>
            <a:pPr marL="909955" lvl="1" indent="-342900">
              <a:lnSpc>
                <a:spcPct val="150000"/>
              </a:lnSpc>
              <a:spcBef>
                <a:spcPts val="400"/>
              </a:spcBef>
              <a:buClr>
                <a:schemeClr val="accent1"/>
              </a:buClr>
              <a:buSzPct val="68000"/>
              <a:buFont typeface="Wingdings" panose="05000000000000000000" pitchFamily="2" charset="2"/>
              <a:buChar char="Ø"/>
            </a:pPr>
            <a:r>
              <a:rPr lang="zh-CN" altLang="en-US" dirty="0"/>
              <a:t>自动注册</a:t>
            </a:r>
            <a:r>
              <a:rPr lang="en-US" altLang="zh-CN" dirty="0"/>
              <a:t>Converter</a:t>
            </a:r>
            <a:r>
              <a:rPr lang="zh-CN" altLang="en-US" dirty="0"/>
              <a:t>，</a:t>
            </a:r>
            <a:r>
              <a:rPr lang="en-US" altLang="zh-CN" dirty="0" err="1"/>
              <a:t>GenericConverter</a:t>
            </a:r>
            <a:r>
              <a:rPr lang="zh-CN" altLang="en-US" dirty="0"/>
              <a:t>和</a:t>
            </a:r>
            <a:r>
              <a:rPr lang="en-US" altLang="zh-CN" dirty="0"/>
              <a:t>Formatter bean </a:t>
            </a:r>
          </a:p>
          <a:p>
            <a:pPr marL="909955" lvl="1" indent="-342900">
              <a:lnSpc>
                <a:spcPct val="150000"/>
              </a:lnSpc>
              <a:spcBef>
                <a:spcPts val="400"/>
              </a:spcBef>
              <a:buClr>
                <a:schemeClr val="accent1"/>
              </a:buClr>
              <a:buSzPct val="68000"/>
              <a:buFont typeface="Wingdings" panose="05000000000000000000" pitchFamily="2" charset="2"/>
              <a:buChar char="Ø"/>
            </a:pPr>
            <a:r>
              <a:rPr lang="zh-CN" altLang="en-US" dirty="0"/>
              <a:t>支持</a:t>
            </a:r>
            <a:r>
              <a:rPr lang="en-US" altLang="zh-CN" dirty="0" err="1"/>
              <a:t>HttpMessageConverters</a:t>
            </a:r>
            <a:r>
              <a:rPr lang="en-US" altLang="zh-CN" dirty="0"/>
              <a:t> </a:t>
            </a:r>
          </a:p>
          <a:p>
            <a:pPr marL="909955" lvl="1" indent="-342900">
              <a:lnSpc>
                <a:spcPct val="150000"/>
              </a:lnSpc>
              <a:spcBef>
                <a:spcPts val="400"/>
              </a:spcBef>
              <a:buClr>
                <a:schemeClr val="accent1"/>
              </a:buClr>
              <a:buSzPct val="68000"/>
              <a:buFont typeface="Wingdings" panose="05000000000000000000" pitchFamily="2" charset="2"/>
              <a:buChar char="Ø"/>
            </a:pPr>
            <a:r>
              <a:rPr lang="zh-CN" altLang="en-US" dirty="0"/>
              <a:t>自动注册</a:t>
            </a:r>
            <a:r>
              <a:rPr lang="en-US" altLang="zh-CN" dirty="0" err="1"/>
              <a:t>MessageCodesResolver</a:t>
            </a:r>
            <a:r>
              <a:rPr lang="en-US" altLang="zh-CN" dirty="0"/>
              <a:t> </a:t>
            </a:r>
          </a:p>
          <a:p>
            <a:pPr marL="909955" lvl="1" indent="-342900">
              <a:lnSpc>
                <a:spcPct val="150000"/>
              </a:lnSpc>
              <a:spcBef>
                <a:spcPts val="400"/>
              </a:spcBef>
              <a:buClr>
                <a:schemeClr val="accent1"/>
              </a:buClr>
              <a:buSzPct val="68000"/>
              <a:buFont typeface="Wingdings" panose="05000000000000000000" pitchFamily="2" charset="2"/>
              <a:buChar char="Ø"/>
            </a:pPr>
            <a:r>
              <a:rPr lang="zh-CN" altLang="en-US" dirty="0"/>
              <a:t>静态</a:t>
            </a:r>
            <a:r>
              <a:rPr lang="en-US" altLang="zh-CN" dirty="0"/>
              <a:t>index.html</a:t>
            </a:r>
            <a:r>
              <a:rPr lang="zh-CN" altLang="en-US" dirty="0"/>
              <a:t>支持 </a:t>
            </a:r>
          </a:p>
          <a:p>
            <a:pPr marL="909955" lvl="1" indent="-342900">
              <a:lnSpc>
                <a:spcPct val="150000"/>
              </a:lnSpc>
              <a:spcBef>
                <a:spcPts val="400"/>
              </a:spcBef>
              <a:buClr>
                <a:schemeClr val="accent1"/>
              </a:buClr>
              <a:buSzPct val="68000"/>
              <a:buFont typeface="Wingdings" panose="05000000000000000000" pitchFamily="2" charset="2"/>
              <a:buChar char="Ø"/>
            </a:pPr>
            <a:r>
              <a:rPr lang="zh-CN" altLang="en-US" dirty="0"/>
              <a:t>自定义</a:t>
            </a:r>
            <a:r>
              <a:rPr lang="en-US" altLang="zh-CN" dirty="0"/>
              <a:t>Favicon</a:t>
            </a:r>
            <a:r>
              <a:rPr lang="zh-CN" altLang="en-US" dirty="0"/>
              <a:t>支持 </a:t>
            </a:r>
          </a:p>
          <a:p>
            <a:pPr marL="909955" lvl="1" indent="-342900">
              <a:lnSpc>
                <a:spcPct val="150000"/>
              </a:lnSpc>
              <a:spcBef>
                <a:spcPts val="400"/>
              </a:spcBef>
              <a:buClr>
                <a:schemeClr val="accent1"/>
              </a:buClr>
              <a:buSzPct val="68000"/>
              <a:buFont typeface="Wingdings" panose="05000000000000000000" pitchFamily="2" charset="2"/>
              <a:buChar char="Ø"/>
            </a:pPr>
            <a:r>
              <a:rPr lang="zh-CN" altLang="en-US" dirty="0"/>
              <a:t>自动使用</a:t>
            </a:r>
            <a:r>
              <a:rPr lang="en-US" altLang="zh-CN" dirty="0" err="1"/>
              <a:t>ConfigurableWebBindingInitializer</a:t>
            </a:r>
            <a:r>
              <a:rPr lang="en-US" altLang="zh-CN" dirty="0"/>
              <a:t> bean</a:t>
            </a:r>
            <a:endParaRPr lang="en-US" altLang="zh-CN" sz="2000" dirty="0">
              <a:sym typeface="+mn-ea"/>
            </a:endParaRPr>
          </a:p>
        </p:txBody>
      </p:sp>
      <p:sp>
        <p:nvSpPr>
          <p:cNvPr id="3" name="Rectangle 1"/>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文本框 12"/>
          <p:cNvSpPr txBox="1"/>
          <p:nvPr/>
        </p:nvSpPr>
        <p:spPr>
          <a:xfrm>
            <a:off x="6054718" y="2322094"/>
            <a:ext cx="2840842" cy="338554"/>
          </a:xfrm>
          <a:prstGeom prst="rect">
            <a:avLst/>
          </a:prstGeom>
          <a:noFill/>
        </p:spPr>
        <p:txBody>
          <a:bodyPr wrap="none" rtlCol="0">
            <a:spAutoFit/>
          </a:bodyPr>
          <a:lstStyle/>
          <a:p>
            <a:r>
              <a:rPr lang="zh-CN" altLang="en-US" sz="1600" dirty="0">
                <a:solidFill>
                  <a:srgbClr val="FF0000"/>
                </a:solidFill>
              </a:rPr>
              <a:t>详见：</a:t>
            </a:r>
            <a:r>
              <a:rPr lang="en-US" altLang="zh-CN" sz="1600" dirty="0">
                <a:solidFill>
                  <a:srgbClr val="FF0000"/>
                </a:solidFill>
              </a:rPr>
              <a:t>spring-boot</a:t>
            </a:r>
            <a:r>
              <a:rPr lang="zh-CN" altLang="en-US" sz="1600" dirty="0">
                <a:solidFill>
                  <a:srgbClr val="FF0000"/>
                </a:solidFill>
              </a:rPr>
              <a:t>文档</a:t>
            </a:r>
            <a:r>
              <a:rPr lang="en-US" altLang="zh-CN" sz="1600" dirty="0">
                <a:solidFill>
                  <a:srgbClr val="FF0000"/>
                </a:solidFill>
              </a:rPr>
              <a:t>29.1</a:t>
            </a:r>
            <a:r>
              <a:rPr lang="zh-CN" altLang="en-US" sz="1600" dirty="0">
                <a:solidFill>
                  <a:srgbClr val="FF0000"/>
                </a:solidFill>
              </a:rPr>
              <a:t>节</a:t>
            </a:r>
          </a:p>
        </p:txBody>
      </p:sp>
    </p:spTree>
    <p:extLst>
      <p:ext uri="{BB962C8B-B14F-4D97-AF65-F5344CB8AC3E}">
        <p14:creationId xmlns:p14="http://schemas.microsoft.com/office/powerpoint/2010/main" val="108466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6.5 MVC </a:t>
            </a:r>
            <a:r>
              <a:rPr lang="en-US" altLang="zh-CN" b="0" kern="1800" dirty="0" err="1">
                <a:latin typeface="Times New Roman"/>
              </a:rPr>
              <a:t>Config</a:t>
            </a:r>
            <a:endParaRPr lang="en-US" altLang="zh-CN" b="0" kern="1800" dirty="0">
              <a:latin typeface="Times New Roman"/>
            </a:endParaRPr>
          </a:p>
        </p:txBody>
      </p:sp>
      <p:sp>
        <p:nvSpPr>
          <p:cNvPr id="5" name="文本框 4"/>
          <p:cNvSpPr txBox="1"/>
          <p:nvPr/>
        </p:nvSpPr>
        <p:spPr>
          <a:xfrm>
            <a:off x="250372" y="1223784"/>
            <a:ext cx="11608693" cy="3939540"/>
          </a:xfrm>
          <a:prstGeom prst="rect">
            <a:avLst/>
          </a:prstGeom>
          <a:noFill/>
        </p:spPr>
        <p:txBody>
          <a:bodyPr wrap="square" rtlCol="0">
            <a:spAutoFit/>
          </a:bodyPr>
          <a:lstStyle/>
          <a:p>
            <a:pPr marL="109855">
              <a:lnSpc>
                <a:spcPct val="150000"/>
              </a:lnSpc>
              <a:spcBef>
                <a:spcPts val="400"/>
              </a:spcBef>
              <a:buClr>
                <a:schemeClr val="accent1"/>
              </a:buClr>
              <a:buSzPct val="68000"/>
            </a:pPr>
            <a:r>
              <a:rPr lang="zh-CN" altLang="en-US" sz="2000" dirty="0">
                <a:sym typeface="+mn-ea"/>
              </a:rPr>
              <a:t>如果想在保留</a:t>
            </a:r>
            <a:r>
              <a:rPr lang="en-US" altLang="zh-CN" sz="2000" dirty="0">
                <a:sym typeface="+mn-ea"/>
              </a:rPr>
              <a:t>Spring Boot MVC</a:t>
            </a:r>
            <a:r>
              <a:rPr lang="zh-CN" altLang="en-US" sz="2000" dirty="0">
                <a:sym typeface="+mn-ea"/>
              </a:rPr>
              <a:t>的特性基础上添加其他 </a:t>
            </a:r>
            <a:r>
              <a:rPr lang="en-US" altLang="zh-CN" sz="2000" dirty="0">
                <a:sym typeface="+mn-ea"/>
              </a:rPr>
              <a:t>MVC</a:t>
            </a:r>
            <a:r>
              <a:rPr lang="zh-CN" altLang="en-US" sz="2000" dirty="0">
                <a:sym typeface="+mn-ea"/>
              </a:rPr>
              <a:t>配置（</a:t>
            </a:r>
            <a:r>
              <a:rPr lang="en-US" altLang="zh-CN" sz="2000" dirty="0">
                <a:sym typeface="+mn-ea"/>
              </a:rPr>
              <a:t>interceptors, formatters, view controllers</a:t>
            </a:r>
            <a:r>
              <a:rPr lang="zh-CN" altLang="en-US" sz="2000" dirty="0">
                <a:sym typeface="+mn-ea"/>
              </a:rPr>
              <a:t>以及其他功能），可以添加自己的类型为</a:t>
            </a:r>
            <a:r>
              <a:rPr lang="en-US" altLang="zh-CN" sz="2000" dirty="0" err="1">
                <a:sym typeface="+mn-ea"/>
              </a:rPr>
              <a:t>WebMvcConfigurer</a:t>
            </a:r>
            <a:r>
              <a:rPr lang="zh-CN" altLang="en-US" sz="2000" dirty="0">
                <a:sym typeface="+mn-ea"/>
              </a:rPr>
              <a:t>的配置类（以</a:t>
            </a:r>
            <a:r>
              <a:rPr lang="en-US" altLang="zh-CN" sz="2000" dirty="0">
                <a:sym typeface="+mn-ea"/>
              </a:rPr>
              <a:t>@Configuration</a:t>
            </a:r>
            <a:r>
              <a:rPr lang="zh-CN" altLang="en-US" sz="2000" dirty="0">
                <a:sym typeface="+mn-ea"/>
              </a:rPr>
              <a:t>注解标注，不需要</a:t>
            </a:r>
            <a:r>
              <a:rPr lang="en-US" altLang="zh-CN" sz="2000" dirty="0">
                <a:sym typeface="+mn-ea"/>
              </a:rPr>
              <a:t>@</a:t>
            </a:r>
            <a:r>
              <a:rPr lang="en-US" altLang="zh-CN" sz="2000" dirty="0" err="1">
                <a:sym typeface="+mn-ea"/>
              </a:rPr>
              <a:t>EnableWebMvc</a:t>
            </a:r>
            <a:r>
              <a:rPr lang="zh-CN" altLang="en-US" sz="2000" dirty="0">
                <a:sym typeface="+mn-ea"/>
              </a:rPr>
              <a:t>）如果想完全控制</a:t>
            </a:r>
            <a:r>
              <a:rPr lang="en-US" altLang="zh-CN" sz="2000" dirty="0">
                <a:sym typeface="+mn-ea"/>
              </a:rPr>
              <a:t>Spring MVC</a:t>
            </a:r>
            <a:r>
              <a:rPr lang="zh-CN" altLang="en-US" sz="2000" dirty="0">
                <a:sym typeface="+mn-ea"/>
              </a:rPr>
              <a:t>，可以用</a:t>
            </a:r>
            <a:r>
              <a:rPr lang="en-US" altLang="zh-CN" sz="2000" dirty="0">
                <a:sym typeface="+mn-ea"/>
              </a:rPr>
              <a:t>@</a:t>
            </a:r>
            <a:r>
              <a:rPr lang="en-US" altLang="zh-CN" sz="2000" dirty="0" err="1">
                <a:sym typeface="+mn-ea"/>
              </a:rPr>
              <a:t>EnableWebMvc</a:t>
            </a:r>
            <a:r>
              <a:rPr lang="zh-CN" altLang="en-US" sz="2000" dirty="0">
                <a:sym typeface="+mn-ea"/>
              </a:rPr>
              <a:t>注解自己的配置类。</a:t>
            </a:r>
          </a:p>
          <a:p>
            <a:pPr marL="109855">
              <a:lnSpc>
                <a:spcPct val="150000"/>
              </a:lnSpc>
              <a:spcBef>
                <a:spcPts val="400"/>
              </a:spcBef>
              <a:buClr>
                <a:schemeClr val="accent1"/>
              </a:buClr>
              <a:buSzPct val="68000"/>
            </a:pPr>
            <a:br>
              <a:rPr lang="zh-CN" altLang="en-US" sz="2000" dirty="0">
                <a:sym typeface="+mn-ea"/>
              </a:rPr>
            </a:br>
            <a:endParaRPr lang="zh-CN" altLang="en-US" sz="2000" dirty="0">
              <a:sym typeface="+mn-ea"/>
            </a:endParaRPr>
          </a:p>
          <a:p>
            <a:pPr marL="109855">
              <a:lnSpc>
                <a:spcPct val="150000"/>
              </a:lnSpc>
              <a:spcBef>
                <a:spcPts val="400"/>
              </a:spcBef>
              <a:buClr>
                <a:schemeClr val="accent1"/>
              </a:buClr>
              <a:buSzPct val="68000"/>
            </a:pPr>
            <a:endParaRPr lang="en-US" altLang="zh-CN" sz="2000" dirty="0">
              <a:sym typeface="+mn-ea"/>
            </a:endParaRPr>
          </a:p>
          <a:p>
            <a:pPr marL="109855">
              <a:lnSpc>
                <a:spcPct val="150000"/>
              </a:lnSpc>
              <a:spcBef>
                <a:spcPts val="400"/>
              </a:spcBef>
              <a:buClr>
                <a:schemeClr val="accent1"/>
              </a:buClr>
              <a:buSzPct val="68000"/>
            </a:pPr>
            <a:endParaRPr lang="en-US" altLang="zh-CN" sz="2000" dirty="0">
              <a:sym typeface="+mn-ea"/>
            </a:endParaRPr>
          </a:p>
        </p:txBody>
      </p:sp>
      <p:sp>
        <p:nvSpPr>
          <p:cNvPr id="3" name="Rectangle 1"/>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3"/>
          <a:stretch>
            <a:fillRect/>
          </a:stretch>
        </p:blipFill>
        <p:spPr>
          <a:xfrm>
            <a:off x="2151027" y="3024390"/>
            <a:ext cx="7486268" cy="2138934"/>
          </a:xfrm>
          <a:prstGeom prst="rect">
            <a:avLst/>
          </a:prstGeom>
        </p:spPr>
      </p:pic>
    </p:spTree>
    <p:extLst>
      <p:ext uri="{BB962C8B-B14F-4D97-AF65-F5344CB8AC3E}">
        <p14:creationId xmlns:p14="http://schemas.microsoft.com/office/powerpoint/2010/main" val="1788031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6.5 MVC </a:t>
            </a:r>
            <a:r>
              <a:rPr lang="en-US" altLang="zh-CN" b="0" kern="1800" dirty="0" err="1">
                <a:latin typeface="Times New Roman"/>
              </a:rPr>
              <a:t>Config</a:t>
            </a:r>
            <a:endParaRPr lang="en-US" altLang="zh-CN" b="0" kern="1800" dirty="0">
              <a:latin typeface="Times New Roman"/>
            </a:endParaRPr>
          </a:p>
        </p:txBody>
      </p:sp>
      <p:sp>
        <p:nvSpPr>
          <p:cNvPr id="5" name="文本框 4"/>
          <p:cNvSpPr txBox="1"/>
          <p:nvPr/>
        </p:nvSpPr>
        <p:spPr>
          <a:xfrm>
            <a:off x="250372" y="1223784"/>
            <a:ext cx="11608693" cy="553998"/>
          </a:xfrm>
          <a:prstGeom prst="rect">
            <a:avLst/>
          </a:prstGeom>
          <a:noFill/>
        </p:spPr>
        <p:txBody>
          <a:bodyPr wrap="square" rtlCol="0">
            <a:spAutoFit/>
          </a:bodyPr>
          <a:lstStyle/>
          <a:p>
            <a:pPr marL="109855">
              <a:lnSpc>
                <a:spcPct val="150000"/>
              </a:lnSpc>
              <a:spcBef>
                <a:spcPts val="400"/>
              </a:spcBef>
              <a:buClr>
                <a:schemeClr val="accent1"/>
              </a:buClr>
              <a:buSzPct val="68000"/>
            </a:pPr>
            <a:r>
              <a:rPr lang="zh-CN" altLang="en-US" sz="2000" dirty="0">
                <a:sym typeface="+mn-ea"/>
              </a:rPr>
              <a:t>以下配置类添加了一个拦截器，</a:t>
            </a:r>
            <a:r>
              <a:rPr lang="en-US" altLang="zh-CN" sz="2000" dirty="0" err="1">
                <a:sym typeface="+mn-ea"/>
              </a:rPr>
              <a:t>DemoInterceptor</a:t>
            </a:r>
            <a:r>
              <a:rPr lang="zh-CN" altLang="en-US" sz="2000" dirty="0">
                <a:sym typeface="+mn-ea"/>
              </a:rPr>
              <a:t>是</a:t>
            </a:r>
            <a:r>
              <a:rPr lang="en-US" altLang="zh-CN" sz="2000" dirty="0">
                <a:sym typeface="+mn-ea"/>
              </a:rPr>
              <a:t>6.6</a:t>
            </a:r>
            <a:r>
              <a:rPr lang="zh-CN" altLang="en-US" sz="2000" dirty="0">
                <a:sym typeface="+mn-ea"/>
              </a:rPr>
              <a:t>节实现的一个拦截器类</a:t>
            </a:r>
            <a:endParaRPr lang="en-US" altLang="zh-CN" sz="2000" dirty="0">
              <a:sym typeface="+mn-ea"/>
            </a:endParaRPr>
          </a:p>
        </p:txBody>
      </p:sp>
      <p:sp>
        <p:nvSpPr>
          <p:cNvPr id="3" name="Rectangle 1"/>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1552521" y="2125754"/>
            <a:ext cx="8528754" cy="2971454"/>
          </a:xfrm>
          <a:prstGeom prst="rect">
            <a:avLst/>
          </a:prstGeom>
        </p:spPr>
      </p:pic>
      <p:sp>
        <p:nvSpPr>
          <p:cNvPr id="6" name="文本框 5"/>
          <p:cNvSpPr txBox="1"/>
          <p:nvPr/>
        </p:nvSpPr>
        <p:spPr>
          <a:xfrm>
            <a:off x="4632158" y="5510560"/>
            <a:ext cx="2031325" cy="369332"/>
          </a:xfrm>
          <a:prstGeom prst="rect">
            <a:avLst/>
          </a:prstGeom>
          <a:noFill/>
        </p:spPr>
        <p:txBody>
          <a:bodyPr wrap="none" rtlCol="0">
            <a:spAutoFit/>
          </a:bodyPr>
          <a:lstStyle/>
          <a:p>
            <a:r>
              <a:rPr lang="zh-CN" altLang="en-US" dirty="0"/>
              <a:t>配置拦截器的示例</a:t>
            </a:r>
          </a:p>
        </p:txBody>
      </p:sp>
    </p:spTree>
    <p:extLst>
      <p:ext uri="{BB962C8B-B14F-4D97-AF65-F5344CB8AC3E}">
        <p14:creationId xmlns:p14="http://schemas.microsoft.com/office/powerpoint/2010/main" val="2775871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6.5 MVC </a:t>
            </a:r>
            <a:r>
              <a:rPr lang="en-US" altLang="zh-CN" b="0" kern="1800" dirty="0" err="1">
                <a:latin typeface="Times New Roman"/>
              </a:rPr>
              <a:t>Config</a:t>
            </a:r>
            <a:endParaRPr lang="en-US" altLang="zh-CN" b="0" kern="1800" dirty="0">
              <a:latin typeface="Times New Roman"/>
            </a:endParaRPr>
          </a:p>
        </p:txBody>
      </p:sp>
      <p:sp>
        <p:nvSpPr>
          <p:cNvPr id="5" name="文本框 4"/>
          <p:cNvSpPr txBox="1"/>
          <p:nvPr/>
        </p:nvSpPr>
        <p:spPr>
          <a:xfrm>
            <a:off x="250372" y="1223784"/>
            <a:ext cx="11608693" cy="496996"/>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err="1">
                <a:sym typeface="+mn-ea"/>
              </a:rPr>
              <a:t>Springmvc</a:t>
            </a:r>
            <a:r>
              <a:rPr lang="zh-CN" altLang="en-US" sz="2000" dirty="0">
                <a:sym typeface="+mn-ea"/>
              </a:rPr>
              <a:t>文档</a:t>
            </a:r>
            <a:r>
              <a:rPr lang="en-US" altLang="zh-CN" sz="2000" dirty="0">
                <a:sym typeface="+mn-ea"/>
              </a:rPr>
              <a:t>1.11.5</a:t>
            </a:r>
            <a:r>
              <a:rPr lang="zh-CN" altLang="en-US" sz="2000" dirty="0">
                <a:sym typeface="+mn-ea"/>
              </a:rPr>
              <a:t>给出的配置拦截器示例</a:t>
            </a:r>
            <a:endParaRPr lang="en-US" altLang="zh-CN" sz="2000" dirty="0">
              <a:sym typeface="+mn-ea"/>
            </a:endParaRPr>
          </a:p>
        </p:txBody>
      </p:sp>
      <p:sp>
        <p:nvSpPr>
          <p:cNvPr id="3" name="Rectangle 1"/>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4632158" y="5510560"/>
            <a:ext cx="2031325" cy="369332"/>
          </a:xfrm>
          <a:prstGeom prst="rect">
            <a:avLst/>
          </a:prstGeom>
          <a:noFill/>
        </p:spPr>
        <p:txBody>
          <a:bodyPr wrap="none" rtlCol="0">
            <a:spAutoFit/>
          </a:bodyPr>
          <a:lstStyle/>
          <a:p>
            <a:r>
              <a:rPr lang="zh-CN" altLang="en-US" dirty="0"/>
              <a:t>配置拦截器的示例</a:t>
            </a:r>
          </a:p>
        </p:txBody>
      </p:sp>
      <p:pic>
        <p:nvPicPr>
          <p:cNvPr id="7" name="图片 6"/>
          <p:cNvPicPr>
            <a:picLocks noChangeAspect="1"/>
          </p:cNvPicPr>
          <p:nvPr/>
        </p:nvPicPr>
        <p:blipFill>
          <a:blip r:embed="rId3"/>
          <a:stretch>
            <a:fillRect/>
          </a:stretch>
        </p:blipFill>
        <p:spPr>
          <a:xfrm>
            <a:off x="2145194" y="1915599"/>
            <a:ext cx="7819048" cy="3457143"/>
          </a:xfrm>
          <a:prstGeom prst="rect">
            <a:avLst/>
          </a:prstGeom>
        </p:spPr>
      </p:pic>
    </p:spTree>
    <p:extLst>
      <p:ext uri="{BB962C8B-B14F-4D97-AF65-F5344CB8AC3E}">
        <p14:creationId xmlns:p14="http://schemas.microsoft.com/office/powerpoint/2010/main" val="307600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6.5 MVC </a:t>
            </a:r>
            <a:r>
              <a:rPr lang="en-US" altLang="zh-CN" b="0" kern="1800" dirty="0" err="1">
                <a:latin typeface="Times New Roman"/>
              </a:rPr>
              <a:t>Config</a:t>
            </a:r>
            <a:endParaRPr lang="en-US" altLang="zh-CN" b="0" kern="1800" dirty="0">
              <a:latin typeface="Times New Roman"/>
            </a:endParaRPr>
          </a:p>
        </p:txBody>
      </p:sp>
      <p:sp>
        <p:nvSpPr>
          <p:cNvPr id="5" name="文本框 4"/>
          <p:cNvSpPr txBox="1"/>
          <p:nvPr/>
        </p:nvSpPr>
        <p:spPr>
          <a:xfrm>
            <a:off x="250372" y="1223784"/>
            <a:ext cx="11608693" cy="962315"/>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err="1">
                <a:sym typeface="+mn-ea"/>
              </a:rPr>
              <a:t>Springmvc</a:t>
            </a:r>
            <a:r>
              <a:rPr lang="zh-CN" altLang="en-US" sz="2000" dirty="0">
                <a:sym typeface="+mn-ea"/>
              </a:rPr>
              <a:t>文档</a:t>
            </a:r>
            <a:r>
              <a:rPr lang="en-US" altLang="zh-CN" sz="2000" dirty="0">
                <a:sym typeface="+mn-ea"/>
              </a:rPr>
              <a:t>1.11.10</a:t>
            </a:r>
            <a:r>
              <a:rPr lang="zh-CN" altLang="en-US" sz="2000" dirty="0">
                <a:sym typeface="+mn-ea"/>
              </a:rPr>
              <a:t>给出的配置静态资源的示例，请求</a:t>
            </a:r>
            <a:r>
              <a:rPr lang="en-US" altLang="zh-CN" sz="2000" dirty="0" err="1">
                <a:sym typeface="+mn-ea"/>
              </a:rPr>
              <a:t>url</a:t>
            </a:r>
            <a:r>
              <a:rPr lang="zh-CN" altLang="en-US" sz="2000" dirty="0">
                <a:sym typeface="+mn-ea"/>
              </a:rPr>
              <a:t>以</a:t>
            </a:r>
            <a:r>
              <a:rPr lang="en-US" altLang="zh-CN" sz="2000" dirty="0">
                <a:sym typeface="+mn-ea"/>
              </a:rPr>
              <a:t>/resources/</a:t>
            </a:r>
            <a:r>
              <a:rPr lang="zh-CN" altLang="en-US" sz="2000" dirty="0">
                <a:sym typeface="+mn-ea"/>
              </a:rPr>
              <a:t>开头的在</a:t>
            </a:r>
            <a:r>
              <a:rPr lang="en-US" altLang="zh-CN" sz="2000" dirty="0">
                <a:sym typeface="+mn-ea"/>
              </a:rPr>
              <a:t>web</a:t>
            </a:r>
            <a:r>
              <a:rPr lang="zh-CN" altLang="en-US" sz="2000" dirty="0">
                <a:sym typeface="+mn-ea"/>
              </a:rPr>
              <a:t>项目路径</a:t>
            </a:r>
            <a:r>
              <a:rPr lang="en-US" altLang="zh-CN" sz="2000" dirty="0">
                <a:sym typeface="+mn-ea"/>
              </a:rPr>
              <a:t>/public</a:t>
            </a:r>
            <a:r>
              <a:rPr lang="zh-CN" altLang="en-US" sz="2000" dirty="0">
                <a:sym typeface="+mn-ea"/>
              </a:rPr>
              <a:t>和</a:t>
            </a:r>
            <a:r>
              <a:rPr lang="en-US" altLang="zh-CN" sz="2000" dirty="0" err="1">
                <a:sym typeface="+mn-ea"/>
              </a:rPr>
              <a:t>classpath</a:t>
            </a:r>
            <a:r>
              <a:rPr lang="en-US" altLang="zh-CN" sz="2000" dirty="0">
                <a:sym typeface="+mn-ea"/>
              </a:rPr>
              <a:t>:/static/</a:t>
            </a:r>
            <a:r>
              <a:rPr lang="zh-CN" altLang="en-US" sz="2000" dirty="0">
                <a:sym typeface="+mn-ea"/>
              </a:rPr>
              <a:t>下寻找，并设置了缓存可用时间为</a:t>
            </a:r>
            <a:r>
              <a:rPr lang="en-US" altLang="zh-CN" sz="2000" dirty="0">
                <a:sym typeface="+mn-ea"/>
              </a:rPr>
              <a:t>1</a:t>
            </a:r>
            <a:r>
              <a:rPr lang="zh-CN" altLang="en-US" sz="2000" dirty="0">
                <a:sym typeface="+mn-ea"/>
              </a:rPr>
              <a:t>年。</a:t>
            </a:r>
            <a:endParaRPr lang="en-US" altLang="zh-CN" sz="2000" dirty="0">
              <a:sym typeface="+mn-ea"/>
            </a:endParaRPr>
          </a:p>
        </p:txBody>
      </p:sp>
      <p:sp>
        <p:nvSpPr>
          <p:cNvPr id="3" name="Rectangle 1"/>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4632158" y="5510560"/>
            <a:ext cx="2262158" cy="369332"/>
          </a:xfrm>
          <a:prstGeom prst="rect">
            <a:avLst/>
          </a:prstGeom>
          <a:noFill/>
        </p:spPr>
        <p:txBody>
          <a:bodyPr wrap="none" rtlCol="0">
            <a:spAutoFit/>
          </a:bodyPr>
          <a:lstStyle/>
          <a:p>
            <a:r>
              <a:rPr lang="zh-CN" altLang="en-US" dirty="0"/>
              <a:t>配置静态资源的示例</a:t>
            </a:r>
          </a:p>
        </p:txBody>
      </p:sp>
      <p:pic>
        <p:nvPicPr>
          <p:cNvPr id="4" name="图片 3"/>
          <p:cNvPicPr>
            <a:picLocks noChangeAspect="1"/>
          </p:cNvPicPr>
          <p:nvPr/>
        </p:nvPicPr>
        <p:blipFill>
          <a:blip r:embed="rId3"/>
          <a:stretch>
            <a:fillRect/>
          </a:stretch>
        </p:blipFill>
        <p:spPr>
          <a:xfrm>
            <a:off x="1949367" y="2405798"/>
            <a:ext cx="8028571" cy="3104762"/>
          </a:xfrm>
          <a:prstGeom prst="rect">
            <a:avLst/>
          </a:prstGeom>
        </p:spPr>
      </p:pic>
    </p:spTree>
    <p:extLst>
      <p:ext uri="{BB962C8B-B14F-4D97-AF65-F5344CB8AC3E}">
        <p14:creationId xmlns:p14="http://schemas.microsoft.com/office/powerpoint/2010/main" val="299571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6.6 </a:t>
            </a:r>
            <a:r>
              <a:rPr lang="zh-CN" altLang="en-US" b="0" kern="1800" dirty="0">
                <a:latin typeface="Times New Roman"/>
              </a:rPr>
              <a:t>拦截器</a:t>
            </a:r>
            <a:endParaRPr lang="en-US" altLang="zh-CN" b="0" kern="1800" dirty="0">
              <a:latin typeface="Times New Roman"/>
            </a:endParaRPr>
          </a:p>
        </p:txBody>
      </p:sp>
      <p:sp>
        <p:nvSpPr>
          <p:cNvPr id="5" name="文本框 4"/>
          <p:cNvSpPr txBox="1"/>
          <p:nvPr/>
        </p:nvSpPr>
        <p:spPr>
          <a:xfrm>
            <a:off x="250372" y="1223784"/>
            <a:ext cx="11608693" cy="963277"/>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latin typeface="+mn-ea"/>
                <a:ea typeface="+mn-ea"/>
              </a:rPr>
              <a:t>Spring MVC</a:t>
            </a:r>
            <a:r>
              <a:rPr lang="zh-CN" altLang="en-US" sz="2000" dirty="0">
                <a:latin typeface="+mn-ea"/>
                <a:ea typeface="+mn-ea"/>
              </a:rPr>
              <a:t>中的拦截器（</a:t>
            </a:r>
            <a:r>
              <a:rPr lang="en-US" altLang="zh-CN" sz="2000" dirty="0">
                <a:latin typeface="+mn-ea"/>
                <a:ea typeface="+mn-ea"/>
              </a:rPr>
              <a:t>Interceptor</a:t>
            </a:r>
            <a:r>
              <a:rPr lang="zh-CN" altLang="en-US" sz="2000" dirty="0">
                <a:latin typeface="+mn-ea"/>
                <a:ea typeface="+mn-ea"/>
              </a:rPr>
              <a:t>）类似于</a:t>
            </a:r>
            <a:r>
              <a:rPr lang="en-US" altLang="zh-CN" sz="2000" dirty="0">
                <a:latin typeface="+mn-ea"/>
                <a:ea typeface="+mn-ea"/>
              </a:rPr>
              <a:t>Servlet</a:t>
            </a:r>
            <a:r>
              <a:rPr lang="zh-CN" altLang="en-US" sz="2000" dirty="0">
                <a:latin typeface="+mn-ea"/>
                <a:ea typeface="+mn-ea"/>
              </a:rPr>
              <a:t>中的过滤器（</a:t>
            </a:r>
            <a:r>
              <a:rPr lang="en-US" altLang="zh-CN" sz="2000" dirty="0">
                <a:latin typeface="+mn-ea"/>
                <a:ea typeface="+mn-ea"/>
              </a:rPr>
              <a:t>Filter</a:t>
            </a:r>
            <a:r>
              <a:rPr lang="zh-CN" altLang="en-US" sz="2000" dirty="0">
                <a:latin typeface="+mn-ea"/>
                <a:ea typeface="+mn-ea"/>
              </a:rPr>
              <a:t>），它主要用于拦截用户请求并作相应的处理。例如通过拦截器可以进行权限验证、记录请求信息的日志、判断用户是否登录等。</a:t>
            </a:r>
            <a:endParaRPr lang="en-US" altLang="zh-CN" sz="2000" dirty="0">
              <a:latin typeface="+mn-ea"/>
              <a:ea typeface="+mn-ea"/>
              <a:sym typeface="+mn-ea"/>
            </a:endParaRPr>
          </a:p>
        </p:txBody>
      </p:sp>
      <p:sp>
        <p:nvSpPr>
          <p:cNvPr id="3" name="Rectangle 1"/>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框 8"/>
          <p:cNvSpPr txBox="1"/>
          <p:nvPr/>
        </p:nvSpPr>
        <p:spPr>
          <a:xfrm>
            <a:off x="368490" y="2299659"/>
            <a:ext cx="11081982" cy="1015663"/>
          </a:xfrm>
          <a:prstGeom prst="rect">
            <a:avLst/>
          </a:prstGeom>
          <a:noFill/>
        </p:spPr>
        <p:txBody>
          <a:bodyPr wrap="square" rtlCol="0">
            <a:spAutoFit/>
          </a:bodyPr>
          <a:lstStyle/>
          <a:p>
            <a:pPr>
              <a:lnSpc>
                <a:spcPct val="150000"/>
              </a:lnSpc>
            </a:pPr>
            <a:r>
              <a:rPr lang="zh-CN" altLang="en-US" sz="2000" dirty="0"/>
              <a:t>拦截器可通过实现</a:t>
            </a:r>
            <a:r>
              <a:rPr lang="en-US" altLang="zh-CN" sz="2000" dirty="0" err="1"/>
              <a:t>HandlerInterceptor</a:t>
            </a:r>
            <a:r>
              <a:rPr lang="zh-CN" altLang="en-US" sz="2000" dirty="0"/>
              <a:t>接口，或继承</a:t>
            </a:r>
            <a:r>
              <a:rPr lang="en-US" altLang="zh-CN" sz="2000" dirty="0" err="1"/>
              <a:t>HandlerInterceptor</a:t>
            </a:r>
            <a:r>
              <a:rPr lang="zh-CN" altLang="en-US" sz="2000" dirty="0"/>
              <a:t>接口的实现类（如</a:t>
            </a:r>
            <a:r>
              <a:rPr lang="en-US" altLang="zh-CN" sz="2000" dirty="0" err="1"/>
              <a:t>HandlerInterceptorAdapter</a:t>
            </a:r>
            <a:r>
              <a:rPr lang="zh-CN" altLang="en-US" sz="2000" dirty="0"/>
              <a:t>）来定义。</a:t>
            </a:r>
          </a:p>
        </p:txBody>
      </p:sp>
      <p:pic>
        <p:nvPicPr>
          <p:cNvPr id="11" name="图片 10"/>
          <p:cNvPicPr>
            <a:picLocks noChangeAspect="1"/>
          </p:cNvPicPr>
          <p:nvPr/>
        </p:nvPicPr>
        <p:blipFill>
          <a:blip r:embed="rId3"/>
          <a:stretch>
            <a:fillRect/>
          </a:stretch>
        </p:blipFill>
        <p:spPr>
          <a:xfrm>
            <a:off x="1935283" y="3427920"/>
            <a:ext cx="8866667" cy="3171429"/>
          </a:xfrm>
          <a:prstGeom prst="rect">
            <a:avLst/>
          </a:prstGeom>
        </p:spPr>
      </p:pic>
    </p:spTree>
    <p:extLst>
      <p:ext uri="{BB962C8B-B14F-4D97-AF65-F5344CB8AC3E}">
        <p14:creationId xmlns:p14="http://schemas.microsoft.com/office/powerpoint/2010/main" val="319740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6.1 Spring MVC</a:t>
            </a:r>
            <a:r>
              <a:rPr lang="zh-CN" altLang="en-US" b="0" kern="1800" dirty="0">
                <a:latin typeface="Times New Roman"/>
              </a:rPr>
              <a:t>工作原理</a:t>
            </a:r>
          </a:p>
        </p:txBody>
      </p:sp>
      <p:sp>
        <p:nvSpPr>
          <p:cNvPr id="3" name="文本框 2"/>
          <p:cNvSpPr txBox="1"/>
          <p:nvPr/>
        </p:nvSpPr>
        <p:spPr>
          <a:xfrm>
            <a:off x="250370" y="1223784"/>
            <a:ext cx="5151623" cy="4555093"/>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a:sym typeface="+mn-ea"/>
              </a:rPr>
              <a:t>Spring MVC</a:t>
            </a:r>
            <a:r>
              <a:rPr lang="zh-CN" altLang="en-US" sz="2000" dirty="0">
                <a:sym typeface="+mn-ea"/>
              </a:rPr>
              <a:t>框架主要由以下五部分组成：</a:t>
            </a:r>
            <a:endParaRPr lang="en-US" altLang="zh-CN" sz="2000" dirty="0">
              <a:sym typeface="+mn-ea"/>
            </a:endParaRPr>
          </a:p>
          <a:p>
            <a:pPr marL="909955" lvl="1" indent="-342900">
              <a:lnSpc>
                <a:spcPct val="150000"/>
              </a:lnSpc>
              <a:spcBef>
                <a:spcPts val="400"/>
              </a:spcBef>
              <a:buClr>
                <a:schemeClr val="accent1"/>
              </a:buClr>
              <a:buSzPct val="68000"/>
              <a:buFont typeface="Wingdings" panose="05000000000000000000" pitchFamily="2" charset="2"/>
              <a:buChar char="Ø"/>
            </a:pPr>
            <a:r>
              <a:rPr lang="en-US" altLang="zh-CN" sz="2000" dirty="0" err="1">
                <a:solidFill>
                  <a:srgbClr val="FF0000"/>
                </a:solidFill>
                <a:sym typeface="+mn-ea"/>
              </a:rPr>
              <a:t>DispatcherServlet</a:t>
            </a:r>
            <a:r>
              <a:rPr lang="zh-CN" altLang="en-US" sz="2000" dirty="0">
                <a:sym typeface="+mn-ea"/>
              </a:rPr>
              <a:t>（前端控制器），是整个</a:t>
            </a:r>
            <a:r>
              <a:rPr lang="en-US" altLang="zh-CN" sz="2000" dirty="0">
                <a:sym typeface="+mn-ea"/>
              </a:rPr>
              <a:t>Web</a:t>
            </a:r>
            <a:r>
              <a:rPr lang="zh-CN" altLang="en-US" sz="2000" dirty="0">
                <a:sym typeface="+mn-ea"/>
              </a:rPr>
              <a:t>应用的控制器</a:t>
            </a:r>
            <a:endParaRPr lang="en-US" altLang="zh-CN" sz="2000" dirty="0">
              <a:sym typeface="+mn-ea"/>
            </a:endParaRPr>
          </a:p>
          <a:p>
            <a:pPr marL="909955" lvl="1" indent="-342900">
              <a:lnSpc>
                <a:spcPct val="150000"/>
              </a:lnSpc>
              <a:spcBef>
                <a:spcPts val="400"/>
              </a:spcBef>
              <a:buClr>
                <a:schemeClr val="accent1"/>
              </a:buClr>
              <a:buSzPct val="68000"/>
              <a:buFont typeface="Wingdings" panose="05000000000000000000" pitchFamily="2" charset="2"/>
              <a:buChar char="Ø"/>
            </a:pPr>
            <a:r>
              <a:rPr lang="en-US" altLang="zh-CN" sz="2000" dirty="0">
                <a:sym typeface="+mn-ea"/>
              </a:rPr>
              <a:t>Controller</a:t>
            </a:r>
            <a:r>
              <a:rPr lang="zh-CN" altLang="en-US" sz="2000" dirty="0">
                <a:sym typeface="+mn-ea"/>
              </a:rPr>
              <a:t>（控制器），是</a:t>
            </a:r>
            <a:r>
              <a:rPr lang="en-US" altLang="zh-CN" sz="2000" dirty="0">
                <a:sym typeface="+mn-ea"/>
              </a:rPr>
              <a:t>http</a:t>
            </a:r>
            <a:r>
              <a:rPr lang="zh-CN" altLang="en-US" sz="2000" dirty="0">
                <a:sym typeface="+mn-ea"/>
              </a:rPr>
              <a:t>请求处理过程中的控制器</a:t>
            </a:r>
            <a:endParaRPr lang="en-US" altLang="zh-CN" sz="2000" dirty="0">
              <a:sym typeface="+mn-ea"/>
            </a:endParaRPr>
          </a:p>
          <a:p>
            <a:pPr marL="909955" lvl="1" indent="-342900">
              <a:lnSpc>
                <a:spcPct val="150000"/>
              </a:lnSpc>
              <a:spcBef>
                <a:spcPts val="400"/>
              </a:spcBef>
              <a:buClr>
                <a:schemeClr val="accent1"/>
              </a:buClr>
              <a:buSzPct val="68000"/>
              <a:buFont typeface="Wingdings" panose="05000000000000000000" pitchFamily="2" charset="2"/>
              <a:buChar char="Ø"/>
            </a:pPr>
            <a:r>
              <a:rPr lang="en-US" altLang="zh-CN" sz="2000" dirty="0" err="1">
                <a:sym typeface="+mn-ea"/>
              </a:rPr>
              <a:t>HandlerMapping</a:t>
            </a:r>
            <a:r>
              <a:rPr lang="zh-CN" altLang="en-US" sz="2000" dirty="0">
                <a:sym typeface="+mn-ea"/>
              </a:rPr>
              <a:t>（处理器映射）</a:t>
            </a:r>
            <a:endParaRPr lang="en-US" altLang="zh-CN" sz="2000" dirty="0">
              <a:sym typeface="+mn-ea"/>
            </a:endParaRPr>
          </a:p>
          <a:p>
            <a:pPr marL="909955" lvl="1" indent="-342900">
              <a:lnSpc>
                <a:spcPct val="150000"/>
              </a:lnSpc>
              <a:spcBef>
                <a:spcPts val="400"/>
              </a:spcBef>
              <a:buClr>
                <a:schemeClr val="accent1"/>
              </a:buClr>
              <a:buSzPct val="68000"/>
              <a:buFont typeface="Wingdings" panose="05000000000000000000" pitchFamily="2" charset="2"/>
              <a:buChar char="Ø"/>
            </a:pPr>
            <a:r>
              <a:rPr lang="en-US" altLang="zh-CN" sz="2000" dirty="0" err="1">
                <a:sym typeface="+mn-ea"/>
              </a:rPr>
              <a:t>ViewResolver</a:t>
            </a:r>
            <a:r>
              <a:rPr lang="zh-CN" altLang="en-US" sz="2000" dirty="0">
                <a:sym typeface="+mn-ea"/>
              </a:rPr>
              <a:t>（视图解析器）</a:t>
            </a:r>
            <a:endParaRPr lang="en-US" altLang="zh-CN" sz="2000" dirty="0">
              <a:sym typeface="+mn-ea"/>
            </a:endParaRPr>
          </a:p>
          <a:p>
            <a:pPr marL="909955" lvl="1" indent="-342900">
              <a:lnSpc>
                <a:spcPct val="150000"/>
              </a:lnSpc>
              <a:spcBef>
                <a:spcPts val="400"/>
              </a:spcBef>
              <a:buClr>
                <a:schemeClr val="accent1"/>
              </a:buClr>
              <a:buSzPct val="68000"/>
              <a:buFont typeface="Wingdings" panose="05000000000000000000" pitchFamily="2" charset="2"/>
              <a:buChar char="Ø"/>
            </a:pPr>
            <a:r>
              <a:rPr lang="en-US" altLang="zh-CN" sz="2000" dirty="0">
                <a:sym typeface="+mn-ea"/>
              </a:rPr>
              <a:t>View</a:t>
            </a:r>
            <a:r>
              <a:rPr lang="zh-CN" altLang="en-US" sz="2000" dirty="0">
                <a:sym typeface="+mn-ea"/>
              </a:rPr>
              <a:t>（视图）</a:t>
            </a:r>
            <a:r>
              <a:rPr lang="en-US" altLang="zh-CN" dirty="0">
                <a:sym typeface="+mn-ea"/>
              </a:rPr>
              <a:t>	</a:t>
            </a:r>
          </a:p>
          <a:p>
            <a:pPr marL="109855">
              <a:lnSpc>
                <a:spcPct val="150000"/>
              </a:lnSpc>
              <a:spcBef>
                <a:spcPts val="400"/>
              </a:spcBef>
              <a:buClr>
                <a:schemeClr val="accent1"/>
              </a:buClr>
              <a:buSzPct val="68000"/>
            </a:pPr>
            <a:endParaRPr lang="en-US" altLang="zh-CN" sz="2000" dirty="0">
              <a:sym typeface="+mn-ea"/>
            </a:endParaRPr>
          </a:p>
        </p:txBody>
      </p:sp>
      <p:pic>
        <p:nvPicPr>
          <p:cNvPr id="2050" name="Picture 2" descr="http://vitalflux.com/wp-content/uploads/2014/04/springmvclifecyc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511" y="2125754"/>
            <a:ext cx="6673119" cy="397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850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6.6 </a:t>
            </a:r>
            <a:r>
              <a:rPr lang="zh-CN" altLang="en-US" b="0" kern="1800" dirty="0">
                <a:latin typeface="Times New Roman"/>
              </a:rPr>
              <a:t>拦截器</a:t>
            </a:r>
            <a:endParaRPr lang="en-US" altLang="zh-CN" b="0" kern="1800" dirty="0">
              <a:latin typeface="Times New Roman"/>
            </a:endParaRPr>
          </a:p>
        </p:txBody>
      </p:sp>
      <p:sp>
        <p:nvSpPr>
          <p:cNvPr id="3" name="Rectangle 1"/>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2291" name="Picture 3"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698" y="1908005"/>
            <a:ext cx="6285109" cy="3802204"/>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92364" y="1223784"/>
            <a:ext cx="5582151" cy="5170646"/>
          </a:xfrm>
          <a:prstGeom prst="rect">
            <a:avLst/>
          </a:prstGeom>
          <a:noFill/>
        </p:spPr>
        <p:txBody>
          <a:bodyPr wrap="square" rtlCol="0">
            <a:spAutoFit/>
          </a:bodyPr>
          <a:lstStyle/>
          <a:p>
            <a:pPr>
              <a:lnSpc>
                <a:spcPct val="150000"/>
              </a:lnSpc>
            </a:pPr>
            <a:r>
              <a:rPr lang="zh-CN" altLang="en-US" sz="2000" dirty="0"/>
              <a:t>接口的三个方法：</a:t>
            </a:r>
            <a:r>
              <a:rPr lang="en-US" altLang="zh-CN" sz="2000" dirty="0" err="1"/>
              <a:t>preHandle</a:t>
            </a:r>
            <a:r>
              <a:rPr lang="en-US" altLang="zh-CN" sz="2000" dirty="0"/>
              <a:t>() </a:t>
            </a:r>
            <a:r>
              <a:rPr lang="zh-CN" altLang="en-US" sz="2000" dirty="0"/>
              <a:t>方法：在控制器方法前执行，其返回值表示是否中断后续操作。返回</a:t>
            </a:r>
            <a:r>
              <a:rPr lang="en-US" altLang="zh-CN" sz="2000" dirty="0"/>
              <a:t>rue</a:t>
            </a:r>
            <a:r>
              <a:rPr lang="zh-CN" altLang="en-US" sz="2000" dirty="0"/>
              <a:t>时，表示继续向下执行；返回</a:t>
            </a:r>
            <a:r>
              <a:rPr lang="en-US" altLang="zh-CN" sz="2000" dirty="0"/>
              <a:t>false</a:t>
            </a:r>
            <a:r>
              <a:rPr lang="zh-CN" altLang="en-US" sz="2000" dirty="0"/>
              <a:t>时，会中断后续的所有操作（包括调用下一个拦截器和控制器类中的方法执行等）。</a:t>
            </a:r>
          </a:p>
          <a:p>
            <a:pPr>
              <a:lnSpc>
                <a:spcPct val="150000"/>
              </a:lnSpc>
            </a:pPr>
            <a:r>
              <a:rPr lang="en-US" altLang="zh-CN" sz="2000" dirty="0" err="1"/>
              <a:t>postHandle</a:t>
            </a:r>
            <a:r>
              <a:rPr lang="en-US" altLang="zh-CN" sz="2000" dirty="0"/>
              <a:t>()</a:t>
            </a:r>
            <a:r>
              <a:rPr lang="zh-CN" altLang="en-US" sz="2000" dirty="0"/>
              <a:t>方法：该方法会在控制器方法调用之后，且解析视图之前执行。可以通过此方法对请求域中的模型和视图做出进一步的修改。</a:t>
            </a:r>
          </a:p>
          <a:p>
            <a:pPr>
              <a:lnSpc>
                <a:spcPct val="150000"/>
              </a:lnSpc>
            </a:pPr>
            <a:r>
              <a:rPr lang="en-US" altLang="zh-CN" sz="2000" dirty="0" err="1"/>
              <a:t>afterCompletion</a:t>
            </a:r>
            <a:r>
              <a:rPr lang="en-US" altLang="zh-CN" sz="2000" dirty="0"/>
              <a:t>()</a:t>
            </a:r>
            <a:r>
              <a:rPr lang="zh-CN" altLang="en-US" sz="2000" dirty="0"/>
              <a:t>方法：该方法会在整个请求完成，即视图渲染结束之后执行。可以通过此方法实现一些资源清理、记录日志信息等工作。</a:t>
            </a:r>
          </a:p>
        </p:txBody>
      </p:sp>
    </p:spTree>
    <p:extLst>
      <p:ext uri="{BB962C8B-B14F-4D97-AF65-F5344CB8AC3E}">
        <p14:creationId xmlns:p14="http://schemas.microsoft.com/office/powerpoint/2010/main" val="1535904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Bef>
                <a:spcPts val="0"/>
              </a:spcBef>
              <a:spcAft>
                <a:spcPts val="0"/>
              </a:spcAft>
              <a:defRPr/>
            </a:pPr>
            <a:r>
              <a:rPr lang="en-US" altLang="zh-CN" dirty="0">
                <a:solidFill>
                  <a:schemeClr val="tx1">
                    <a:lumMod val="85000"/>
                    <a:lumOff val="15000"/>
                  </a:schemeClr>
                </a:solidFill>
                <a:latin typeface="+mn-ea"/>
              </a:rPr>
              <a:t>6.7</a:t>
            </a:r>
            <a:r>
              <a:rPr lang="zh-CN" altLang="en-US" dirty="0">
                <a:solidFill>
                  <a:schemeClr val="tx1">
                    <a:lumMod val="85000"/>
                    <a:lumOff val="15000"/>
                  </a:schemeClr>
                </a:solidFill>
                <a:latin typeface="+mn-ea"/>
              </a:rPr>
              <a:t> </a:t>
            </a:r>
            <a:r>
              <a:rPr lang="zh-CN" altLang="en-US" dirty="0">
                <a:latin typeface="宋体" panose="02010600030101010101" pitchFamily="2" charset="-122"/>
                <a:ea typeface="宋体" panose="02010600030101010101" pitchFamily="2" charset="-122"/>
              </a:rPr>
              <a:t>跨域问题与</a:t>
            </a:r>
            <a:r>
              <a:rPr lang="en-US" altLang="zh-CN" dirty="0">
                <a:latin typeface="宋体" panose="02010600030101010101" pitchFamily="2" charset="-122"/>
                <a:ea typeface="宋体" panose="02010600030101010101" pitchFamily="2" charset="-122"/>
              </a:rPr>
              <a:t>CORS</a:t>
            </a:r>
            <a:endParaRPr lang="zh-CN" altLang="en-US" dirty="0">
              <a:solidFill>
                <a:schemeClr val="tx1">
                  <a:lumMod val="85000"/>
                  <a:lumOff val="15000"/>
                </a:schemeClr>
              </a:solidFill>
              <a:latin typeface="+mn-ea"/>
            </a:endParaRPr>
          </a:p>
        </p:txBody>
      </p:sp>
      <p:sp>
        <p:nvSpPr>
          <p:cNvPr id="5" name="文本框 4"/>
          <p:cNvSpPr txBox="1"/>
          <p:nvPr/>
        </p:nvSpPr>
        <p:spPr>
          <a:xfrm>
            <a:off x="250372" y="1223784"/>
            <a:ext cx="11422515" cy="2347309"/>
          </a:xfrm>
          <a:prstGeom prst="rect">
            <a:avLst/>
          </a:prstGeom>
          <a:noFill/>
        </p:spPr>
        <p:txBody>
          <a:bodyPr wrap="square" rtlCol="0">
            <a:spAutoFit/>
          </a:bodyPr>
          <a:lstStyle/>
          <a:p>
            <a:pPr marL="109855">
              <a:lnSpc>
                <a:spcPct val="150000"/>
              </a:lnSpc>
              <a:spcBef>
                <a:spcPts val="400"/>
              </a:spcBef>
              <a:buClr>
                <a:srgbClr val="0080CB"/>
              </a:buClr>
              <a:buSzPct val="68000"/>
              <a:defRPr/>
            </a:pPr>
            <a:r>
              <a:rPr lang="zh-CN" altLang="en-US" sz="2000" dirty="0">
                <a:solidFill>
                  <a:srgbClr val="000000"/>
                </a:solidFill>
                <a:sym typeface="+mn-ea"/>
              </a:rPr>
              <a:t>跨域问题：</a:t>
            </a:r>
            <a:r>
              <a:rPr lang="zh-CN" altLang="en-US" sz="2000" dirty="0"/>
              <a:t>出于安全原因，浏览器限制从脚本中发起的跨域</a:t>
            </a:r>
            <a:r>
              <a:rPr lang="en-US" altLang="zh-CN" sz="2000" dirty="0"/>
              <a:t>HTTP</a:t>
            </a:r>
            <a:r>
              <a:rPr lang="zh-CN" altLang="en-US" sz="2000" dirty="0"/>
              <a:t>请求。默认的安全限制为</a:t>
            </a:r>
            <a:r>
              <a:rPr lang="zh-CN" altLang="en-US" sz="2000" dirty="0">
                <a:solidFill>
                  <a:srgbClr val="FF0000"/>
                </a:solidFill>
              </a:rPr>
              <a:t>同源策略</a:t>
            </a:r>
            <a:r>
              <a:rPr lang="zh-CN" altLang="en-US" sz="2000" dirty="0"/>
              <a:t>， 即</a:t>
            </a:r>
            <a:r>
              <a:rPr lang="en-US" altLang="zh-CN" sz="2000" dirty="0"/>
              <a:t>JavaScript</a:t>
            </a:r>
            <a:r>
              <a:rPr lang="zh-CN" altLang="en-US" sz="2000" dirty="0"/>
              <a:t>或</a:t>
            </a:r>
            <a:r>
              <a:rPr lang="en-US" altLang="zh-CN" sz="2000" dirty="0"/>
              <a:t>Cookie</a:t>
            </a:r>
            <a:r>
              <a:rPr lang="zh-CN" altLang="en-US" sz="2000" dirty="0"/>
              <a:t>只能访问同域下的内容。当一个请求</a:t>
            </a:r>
            <a:r>
              <a:rPr lang="en-US" altLang="zh-CN" sz="2000" dirty="0" err="1"/>
              <a:t>url</a:t>
            </a:r>
            <a:r>
              <a:rPr lang="zh-CN" altLang="en-US" sz="2000" dirty="0"/>
              <a:t>的协议、域名、端口三者之间任意一与当前页面地址不同即为跨域。在前后端分离项目中，前后端部署也常常不在一个服务器内或者在一个服务器的不同端口下。前端想要获取后端的数据，就必须发起请求，如果不做一些处理，就会受到浏览器同源策略的约束。</a:t>
            </a:r>
            <a:r>
              <a:rPr lang="zh-CN" altLang="en-US" sz="2000" dirty="0">
                <a:solidFill>
                  <a:srgbClr val="FF0000"/>
                </a:solidFill>
              </a:rPr>
              <a:t>后端可以收到请求并返回数据，但是前端无法收到数据</a:t>
            </a:r>
            <a:r>
              <a:rPr lang="zh-CN" altLang="en-US" sz="2000" dirty="0"/>
              <a:t>。</a:t>
            </a:r>
            <a:endParaRPr lang="en-US" altLang="zh-CN" sz="2000" dirty="0"/>
          </a:p>
        </p:txBody>
      </p:sp>
      <p:pic>
        <p:nvPicPr>
          <p:cNvPr id="1026"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342" y="3618735"/>
            <a:ext cx="6654573" cy="330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594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Bef>
                <a:spcPts val="0"/>
              </a:spcBef>
              <a:spcAft>
                <a:spcPts val="0"/>
              </a:spcAft>
              <a:defRPr/>
            </a:pPr>
            <a:r>
              <a:rPr lang="en-US" altLang="zh-CN" dirty="0">
                <a:solidFill>
                  <a:schemeClr val="tx1">
                    <a:lumMod val="85000"/>
                    <a:lumOff val="15000"/>
                  </a:schemeClr>
                </a:solidFill>
                <a:latin typeface="+mn-ea"/>
              </a:rPr>
              <a:t>6.7</a:t>
            </a:r>
            <a:r>
              <a:rPr lang="zh-CN" altLang="en-US" dirty="0">
                <a:solidFill>
                  <a:schemeClr val="tx1">
                    <a:lumMod val="85000"/>
                    <a:lumOff val="15000"/>
                  </a:schemeClr>
                </a:solidFill>
                <a:latin typeface="+mn-ea"/>
              </a:rPr>
              <a:t> </a:t>
            </a:r>
            <a:r>
              <a:rPr lang="zh-CN" altLang="en-US" dirty="0">
                <a:latin typeface="宋体" panose="02010600030101010101" pitchFamily="2" charset="-122"/>
                <a:ea typeface="宋体" panose="02010600030101010101" pitchFamily="2" charset="-122"/>
              </a:rPr>
              <a:t>跨域问题与</a:t>
            </a:r>
            <a:r>
              <a:rPr lang="en-US" altLang="zh-CN" dirty="0">
                <a:latin typeface="宋体" panose="02010600030101010101" pitchFamily="2" charset="-122"/>
                <a:ea typeface="宋体" panose="02010600030101010101" pitchFamily="2" charset="-122"/>
              </a:rPr>
              <a:t>CORS</a:t>
            </a:r>
            <a:endParaRPr lang="zh-CN" altLang="en-US" dirty="0">
              <a:solidFill>
                <a:schemeClr val="tx1">
                  <a:lumMod val="85000"/>
                  <a:lumOff val="15000"/>
                </a:schemeClr>
              </a:solidFill>
              <a:latin typeface="+mn-ea"/>
            </a:endParaRPr>
          </a:p>
        </p:txBody>
      </p:sp>
      <p:sp>
        <p:nvSpPr>
          <p:cNvPr id="5" name="文本框 4"/>
          <p:cNvSpPr txBox="1"/>
          <p:nvPr/>
        </p:nvSpPr>
        <p:spPr>
          <a:xfrm>
            <a:off x="250372" y="1223784"/>
            <a:ext cx="11422515" cy="3016210"/>
          </a:xfrm>
          <a:prstGeom prst="rect">
            <a:avLst/>
          </a:prstGeom>
          <a:noFill/>
        </p:spPr>
        <p:txBody>
          <a:bodyPr wrap="square" rtlCol="0">
            <a:spAutoFit/>
          </a:bodyPr>
          <a:lstStyle/>
          <a:p>
            <a:pPr marL="109855" lvl="0">
              <a:lnSpc>
                <a:spcPct val="150000"/>
              </a:lnSpc>
              <a:spcBef>
                <a:spcPts val="400"/>
              </a:spcBef>
              <a:buClr>
                <a:srgbClr val="0080CB"/>
              </a:buClr>
              <a:buSzPct val="68000"/>
              <a:defRPr/>
            </a:pPr>
            <a:r>
              <a:rPr lang="zh-CN" altLang="en-US" sz="2000" dirty="0">
                <a:solidFill>
                  <a:srgbClr val="000000"/>
                </a:solidFill>
                <a:sym typeface="+mn-ea"/>
              </a:rPr>
              <a:t>解决跨域问题的几个思路：</a:t>
            </a:r>
            <a:endParaRPr lang="en-US" altLang="zh-CN" sz="2000" dirty="0">
              <a:solidFill>
                <a:srgbClr val="000000"/>
              </a:solidFill>
              <a:sym typeface="+mn-ea"/>
            </a:endParaRPr>
          </a:p>
          <a:p>
            <a:pPr marL="109855">
              <a:lnSpc>
                <a:spcPct val="150000"/>
              </a:lnSpc>
              <a:spcBef>
                <a:spcPts val="400"/>
              </a:spcBef>
              <a:buClr>
                <a:srgbClr val="0080CB"/>
              </a:buClr>
              <a:buSzPct val="68000"/>
              <a:defRPr/>
            </a:pPr>
            <a:r>
              <a:rPr lang="en-US" altLang="zh-CN" sz="2000" dirty="0">
                <a:solidFill>
                  <a:srgbClr val="000000"/>
                </a:solidFill>
                <a:sym typeface="+mn-ea"/>
              </a:rPr>
              <a:t>JSONP </a:t>
            </a:r>
            <a:r>
              <a:rPr lang="zh-CN" altLang="en-US" sz="2000" dirty="0">
                <a:solidFill>
                  <a:srgbClr val="000000"/>
                </a:solidFill>
                <a:sym typeface="+mn-ea"/>
              </a:rPr>
              <a:t>跨域：</a:t>
            </a:r>
            <a:r>
              <a:rPr lang="zh-CN" altLang="zh-CN" sz="2000" dirty="0">
                <a:solidFill>
                  <a:srgbClr val="212529"/>
                </a:solidFill>
                <a:ea typeface="-apple-system"/>
              </a:rPr>
              <a:t>借助HTML中的&lt;script&gt;标签可以跨域引入资源。所以动态创建一个&lt;srcipt&gt;标签，src为目的接口 + get数据包 + 处理数据的函数名。后台收到GET请求后解析并返回</a:t>
            </a:r>
            <a:r>
              <a:rPr lang="zh-CN" altLang="zh-CN" sz="2000" dirty="0">
                <a:solidFill>
                  <a:srgbClr val="E83E8C"/>
                </a:solidFill>
                <a:latin typeface="Arial Unicode MS" panose="020B0604020202020204" pitchFamily="34" charset="-122"/>
                <a:ea typeface="SFMono-Regular"/>
              </a:rPr>
              <a:t>函数名(数据)</a:t>
            </a:r>
            <a:r>
              <a:rPr lang="zh-CN" altLang="zh-CN" sz="2000" dirty="0">
                <a:solidFill>
                  <a:srgbClr val="212529"/>
                </a:solidFill>
                <a:ea typeface="-apple-system"/>
              </a:rPr>
              <a:t>给前端，前端&lt;script&gt;标签动态执行处理函数</a:t>
            </a:r>
            <a:r>
              <a:rPr lang="zh-CN" altLang="zh-CN" sz="2000" dirty="0"/>
              <a:t> </a:t>
            </a:r>
            <a:r>
              <a:rPr lang="zh-CN" altLang="en-US" sz="2000" dirty="0"/>
              <a:t>。不推荐使用</a:t>
            </a:r>
            <a:endParaRPr lang="en-US" altLang="zh-CN" sz="2000" dirty="0"/>
          </a:p>
          <a:p>
            <a:pPr marL="109855">
              <a:lnSpc>
                <a:spcPct val="150000"/>
              </a:lnSpc>
              <a:spcBef>
                <a:spcPts val="400"/>
              </a:spcBef>
              <a:buClr>
                <a:srgbClr val="0080CB"/>
              </a:buClr>
              <a:buSzPct val="68000"/>
              <a:defRPr/>
            </a:pPr>
            <a:endParaRPr lang="en-US" altLang="zh-CN" sz="2000" dirty="0">
              <a:solidFill>
                <a:srgbClr val="000000"/>
              </a:solidFill>
              <a:sym typeface="+mn-ea"/>
            </a:endParaRPr>
          </a:p>
          <a:p>
            <a:pPr marL="109855">
              <a:lnSpc>
                <a:spcPct val="150000"/>
              </a:lnSpc>
              <a:spcBef>
                <a:spcPts val="400"/>
              </a:spcBef>
              <a:buClr>
                <a:srgbClr val="0080CB"/>
              </a:buClr>
              <a:buSzPct val="68000"/>
              <a:defRPr/>
            </a:pPr>
            <a:endParaRPr lang="en-US" altLang="zh-CN" sz="2000" noProof="0" dirty="0">
              <a:solidFill>
                <a:srgbClr val="000000"/>
              </a:solidFill>
              <a:sym typeface="+mn-ea"/>
            </a:endParaRPr>
          </a:p>
        </p:txBody>
      </p:sp>
      <p:sp>
        <p:nvSpPr>
          <p:cNvPr id="3" name="Rectangle 1"/>
          <p:cNvSpPr>
            <a:spLocks noChangeArrowheads="1"/>
          </p:cNvSpPr>
          <p:nvPr/>
        </p:nvSpPr>
        <p:spPr bwMode="auto">
          <a:xfrm>
            <a:off x="250371" y="295858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endParaRPr>
          </a:p>
        </p:txBody>
      </p:sp>
      <p:pic>
        <p:nvPicPr>
          <p:cNvPr id="2053" name="Picture 5"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629" y="3423146"/>
            <a:ext cx="5501543" cy="320207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35102" y="3678279"/>
            <a:ext cx="4714875" cy="2215991"/>
          </a:xfrm>
          <a:prstGeom prst="rect">
            <a:avLst/>
          </a:prstGeom>
          <a:noFill/>
        </p:spPr>
        <p:txBody>
          <a:bodyPr wrap="square" rtlCol="0">
            <a:spAutoFit/>
          </a:bodyPr>
          <a:lstStyle/>
          <a:p>
            <a:pPr>
              <a:lnSpc>
                <a:spcPct val="150000"/>
              </a:lnSpc>
            </a:pPr>
            <a:r>
              <a:rPr lang="en-US" altLang="zh-CN" sz="2000" dirty="0">
                <a:solidFill>
                  <a:srgbClr val="000000"/>
                </a:solidFill>
                <a:sym typeface="+mn-ea"/>
              </a:rPr>
              <a:t>Nginx</a:t>
            </a:r>
            <a:r>
              <a:rPr lang="zh-CN" altLang="en-US" sz="2000" dirty="0">
                <a:solidFill>
                  <a:srgbClr val="000000"/>
                </a:solidFill>
                <a:sym typeface="+mn-ea"/>
              </a:rPr>
              <a:t>反向代理跨域：</a:t>
            </a:r>
            <a:r>
              <a:rPr lang="zh-CN" altLang="en-US" sz="2000" dirty="0"/>
              <a:t> 通过</a:t>
            </a:r>
            <a:r>
              <a:rPr lang="en-US" altLang="zh-CN" sz="2000" dirty="0"/>
              <a:t>Nginx</a:t>
            </a:r>
            <a:r>
              <a:rPr lang="zh-CN" altLang="en-US" sz="2000" dirty="0"/>
              <a:t>反向代理将前端项目和前端要请求的</a:t>
            </a:r>
            <a:r>
              <a:rPr lang="en-US" altLang="zh-CN" sz="2000" dirty="0" err="1"/>
              <a:t>api</a:t>
            </a:r>
            <a:r>
              <a:rPr lang="zh-CN" altLang="en-US" sz="2000" dirty="0"/>
              <a:t>接口对应的不同域的服务器映射为同域的服务器。</a:t>
            </a:r>
            <a:endParaRPr lang="en-US" altLang="zh-CN" sz="2000" dirty="0">
              <a:solidFill>
                <a:srgbClr val="000000"/>
              </a:solidFill>
              <a:sym typeface="+mn-ea"/>
            </a:endParaRPr>
          </a:p>
          <a:p>
            <a:endParaRPr lang="zh-CN" altLang="en-US" dirty="0"/>
          </a:p>
        </p:txBody>
      </p:sp>
    </p:spTree>
    <p:extLst>
      <p:ext uri="{BB962C8B-B14F-4D97-AF65-F5344CB8AC3E}">
        <p14:creationId xmlns:p14="http://schemas.microsoft.com/office/powerpoint/2010/main" val="2955032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Bef>
                <a:spcPts val="0"/>
              </a:spcBef>
              <a:spcAft>
                <a:spcPts val="0"/>
              </a:spcAft>
              <a:defRPr/>
            </a:pPr>
            <a:r>
              <a:rPr lang="en-US" altLang="zh-CN" dirty="0">
                <a:solidFill>
                  <a:schemeClr val="tx1">
                    <a:lumMod val="85000"/>
                    <a:lumOff val="15000"/>
                  </a:schemeClr>
                </a:solidFill>
                <a:latin typeface="+mn-ea"/>
              </a:rPr>
              <a:t>6.7</a:t>
            </a:r>
            <a:r>
              <a:rPr lang="zh-CN" altLang="en-US" dirty="0">
                <a:solidFill>
                  <a:schemeClr val="tx1">
                    <a:lumMod val="85000"/>
                    <a:lumOff val="15000"/>
                  </a:schemeClr>
                </a:solidFill>
                <a:latin typeface="+mn-ea"/>
              </a:rPr>
              <a:t> </a:t>
            </a:r>
            <a:r>
              <a:rPr lang="zh-CN" altLang="en-US" dirty="0">
                <a:latin typeface="宋体" panose="02010600030101010101" pitchFamily="2" charset="-122"/>
                <a:ea typeface="宋体" panose="02010600030101010101" pitchFamily="2" charset="-122"/>
              </a:rPr>
              <a:t>跨域问题与</a:t>
            </a:r>
            <a:r>
              <a:rPr lang="en-US" altLang="zh-CN" dirty="0">
                <a:latin typeface="宋体" panose="02010600030101010101" pitchFamily="2" charset="-122"/>
                <a:ea typeface="宋体" panose="02010600030101010101" pitchFamily="2" charset="-122"/>
              </a:rPr>
              <a:t>CORS</a:t>
            </a:r>
            <a:endParaRPr lang="zh-CN" altLang="en-US" dirty="0">
              <a:solidFill>
                <a:schemeClr val="tx1">
                  <a:lumMod val="85000"/>
                  <a:lumOff val="15000"/>
                </a:schemeClr>
              </a:solidFill>
              <a:latin typeface="+mn-ea"/>
            </a:endParaRPr>
          </a:p>
        </p:txBody>
      </p:sp>
      <p:sp>
        <p:nvSpPr>
          <p:cNvPr id="5" name="文本框 4"/>
          <p:cNvSpPr txBox="1"/>
          <p:nvPr/>
        </p:nvSpPr>
        <p:spPr>
          <a:xfrm>
            <a:off x="250373" y="1223784"/>
            <a:ext cx="11506062" cy="1423980"/>
          </a:xfrm>
          <a:prstGeom prst="rect">
            <a:avLst/>
          </a:prstGeom>
          <a:noFill/>
        </p:spPr>
        <p:txBody>
          <a:bodyPr wrap="square" rtlCol="0">
            <a:spAutoFit/>
          </a:bodyPr>
          <a:lstStyle/>
          <a:p>
            <a:pPr marL="109855" lvl="0">
              <a:lnSpc>
                <a:spcPct val="150000"/>
              </a:lnSpc>
              <a:spcBef>
                <a:spcPts val="400"/>
              </a:spcBef>
              <a:buClr>
                <a:srgbClr val="0080CB"/>
              </a:buClr>
              <a:buSzPct val="68000"/>
              <a:defRPr/>
            </a:pPr>
            <a:r>
              <a:rPr lang="en-US" altLang="zh-CN" sz="2000" dirty="0"/>
              <a:t>Cross Origin Resource Share (CORS)  </a:t>
            </a:r>
            <a:r>
              <a:rPr lang="zh-CN" altLang="en-US" sz="2000" dirty="0"/>
              <a:t>是一个跨域资源共享方案，通过增加一系列请求头和响应头，规范安全地进行跨站数据传输。各主流的浏览器都会对动态的跨域请求进行特殊的验证处理。验证处理分为简单请求验证处理和预先请求验证处理。</a:t>
            </a:r>
            <a:endParaRPr lang="en-US" altLang="zh-CN" sz="2000" dirty="0"/>
          </a:p>
        </p:txBody>
      </p:sp>
      <p:pic>
        <p:nvPicPr>
          <p:cNvPr id="3074"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510" y="2647764"/>
            <a:ext cx="6973536" cy="334803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50371" y="2647764"/>
            <a:ext cx="5021717" cy="3883114"/>
          </a:xfrm>
          <a:prstGeom prst="rect">
            <a:avLst/>
          </a:prstGeom>
          <a:noFill/>
        </p:spPr>
        <p:txBody>
          <a:bodyPr wrap="square" rtlCol="0">
            <a:spAutoFit/>
          </a:bodyPr>
          <a:lstStyle/>
          <a:p>
            <a:pPr marL="109855" lvl="0">
              <a:lnSpc>
                <a:spcPct val="150000"/>
              </a:lnSpc>
              <a:spcBef>
                <a:spcPts val="400"/>
              </a:spcBef>
              <a:buClr>
                <a:srgbClr val="0080CB"/>
              </a:buClr>
              <a:buSzPct val="68000"/>
              <a:defRPr/>
            </a:pPr>
            <a:r>
              <a:rPr lang="zh-CN" altLang="en-US" b="1" dirty="0"/>
              <a:t>简单请求验证</a:t>
            </a:r>
            <a:r>
              <a:rPr lang="zh-CN" altLang="en-US" dirty="0"/>
              <a:t>：浏览器在请求头中携带</a:t>
            </a:r>
            <a:r>
              <a:rPr lang="en-US" altLang="zh-CN" dirty="0"/>
              <a:t>Origin </a:t>
            </a:r>
            <a:r>
              <a:rPr lang="zh-CN" altLang="en-US" dirty="0"/>
              <a:t>的</a:t>
            </a:r>
            <a:r>
              <a:rPr lang="en-US" altLang="zh-CN" dirty="0"/>
              <a:t>header</a:t>
            </a:r>
            <a:r>
              <a:rPr lang="zh-CN" altLang="en-US" dirty="0"/>
              <a:t>，服务器端根据自己的跨域规则，通过</a:t>
            </a:r>
            <a:r>
              <a:rPr lang="en-US" altLang="zh-CN" dirty="0"/>
              <a:t>Access-Control-Allow-Origin</a:t>
            </a:r>
            <a:r>
              <a:rPr lang="zh-CN" altLang="en-US" dirty="0"/>
              <a:t>和</a:t>
            </a:r>
            <a:r>
              <a:rPr lang="en-US" altLang="zh-CN" dirty="0"/>
              <a:t>Access-Control-Allow-Methods</a:t>
            </a:r>
            <a:r>
              <a:rPr lang="zh-CN" altLang="en-US" dirty="0"/>
              <a:t>响应头，返回验证结果</a:t>
            </a:r>
            <a:endParaRPr lang="en-US" altLang="zh-CN" dirty="0"/>
          </a:p>
          <a:p>
            <a:pPr marL="109855" lvl="0">
              <a:lnSpc>
                <a:spcPct val="150000"/>
              </a:lnSpc>
              <a:spcBef>
                <a:spcPts val="400"/>
              </a:spcBef>
              <a:buClr>
                <a:srgbClr val="0080CB"/>
              </a:buClr>
              <a:buSzPct val="68000"/>
              <a:defRPr/>
            </a:pPr>
            <a:r>
              <a:rPr lang="zh-CN" altLang="en-US" b="1" dirty="0">
                <a:sym typeface="+mn-ea"/>
              </a:rPr>
              <a:t>预先请求验证</a:t>
            </a:r>
            <a:r>
              <a:rPr lang="zh-CN" altLang="en-US" dirty="0">
                <a:sym typeface="+mn-ea"/>
              </a:rPr>
              <a:t>：预</a:t>
            </a:r>
            <a:r>
              <a:rPr lang="zh-CN" altLang="en-US" dirty="0"/>
              <a:t>先发送</a:t>
            </a:r>
            <a:r>
              <a:rPr lang="en-US" altLang="zh-CN" dirty="0" err="1"/>
              <a:t>Preflighted</a:t>
            </a:r>
            <a:r>
              <a:rPr lang="en-US" altLang="zh-CN" dirty="0"/>
              <a:t> requests</a:t>
            </a:r>
            <a:r>
              <a:rPr lang="zh-CN" altLang="en-US" dirty="0"/>
              <a:t>（预先验证请求），</a:t>
            </a:r>
            <a:r>
              <a:rPr lang="en-US" altLang="zh-CN" dirty="0" err="1"/>
              <a:t>Preflighted</a:t>
            </a:r>
            <a:r>
              <a:rPr lang="en-US" altLang="zh-CN" dirty="0"/>
              <a:t> requests</a:t>
            </a:r>
            <a:r>
              <a:rPr lang="zh-CN" altLang="en-US" dirty="0"/>
              <a:t>是一个</a:t>
            </a:r>
            <a:r>
              <a:rPr lang="en-US" altLang="zh-CN" dirty="0"/>
              <a:t>OPTION</a:t>
            </a:r>
            <a:r>
              <a:rPr lang="zh-CN" altLang="en-US" dirty="0"/>
              <a:t>请求，用于询问要被跨域访问的服务器，是否允许当前域名下的页面发送跨域的请求。 </a:t>
            </a:r>
          </a:p>
        </p:txBody>
      </p:sp>
    </p:spTree>
    <p:extLst>
      <p:ext uri="{BB962C8B-B14F-4D97-AF65-F5344CB8AC3E}">
        <p14:creationId xmlns:p14="http://schemas.microsoft.com/office/powerpoint/2010/main" val="135964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Bef>
                <a:spcPts val="0"/>
              </a:spcBef>
              <a:spcAft>
                <a:spcPts val="0"/>
              </a:spcAft>
              <a:defRPr/>
            </a:pPr>
            <a:r>
              <a:rPr lang="en-US" altLang="zh-CN" dirty="0">
                <a:solidFill>
                  <a:schemeClr val="tx1">
                    <a:lumMod val="85000"/>
                    <a:lumOff val="15000"/>
                  </a:schemeClr>
                </a:solidFill>
                <a:latin typeface="+mn-ea"/>
              </a:rPr>
              <a:t>6.7</a:t>
            </a:r>
            <a:r>
              <a:rPr lang="zh-CN" altLang="en-US" dirty="0">
                <a:solidFill>
                  <a:schemeClr val="tx1">
                    <a:lumMod val="85000"/>
                    <a:lumOff val="15000"/>
                  </a:schemeClr>
                </a:solidFill>
                <a:latin typeface="+mn-ea"/>
              </a:rPr>
              <a:t> </a:t>
            </a:r>
            <a:r>
              <a:rPr lang="zh-CN" altLang="en-US" dirty="0">
                <a:latin typeface="宋体" panose="02010600030101010101" pitchFamily="2" charset="-122"/>
                <a:ea typeface="宋体" panose="02010600030101010101" pitchFamily="2" charset="-122"/>
              </a:rPr>
              <a:t>跨域问题与</a:t>
            </a:r>
            <a:r>
              <a:rPr lang="en-US" altLang="zh-CN" dirty="0">
                <a:latin typeface="宋体" panose="02010600030101010101" pitchFamily="2" charset="-122"/>
                <a:ea typeface="宋体" panose="02010600030101010101" pitchFamily="2" charset="-122"/>
              </a:rPr>
              <a:t>CORS</a:t>
            </a:r>
            <a:endParaRPr lang="zh-CN" altLang="en-US" dirty="0">
              <a:solidFill>
                <a:schemeClr val="tx1">
                  <a:lumMod val="85000"/>
                  <a:lumOff val="15000"/>
                </a:schemeClr>
              </a:solidFill>
              <a:latin typeface="+mn-ea"/>
            </a:endParaRPr>
          </a:p>
        </p:txBody>
      </p:sp>
      <p:sp>
        <p:nvSpPr>
          <p:cNvPr id="5" name="文本框 4"/>
          <p:cNvSpPr txBox="1"/>
          <p:nvPr/>
        </p:nvSpPr>
        <p:spPr>
          <a:xfrm>
            <a:off x="250373" y="1223784"/>
            <a:ext cx="11506062" cy="1579920"/>
          </a:xfrm>
          <a:prstGeom prst="rect">
            <a:avLst/>
          </a:prstGeom>
          <a:noFill/>
        </p:spPr>
        <p:txBody>
          <a:bodyPr wrap="square" rtlCol="0">
            <a:spAutoFit/>
          </a:bodyPr>
          <a:lstStyle/>
          <a:p>
            <a:pPr marL="109855" lvl="0">
              <a:lnSpc>
                <a:spcPct val="150000"/>
              </a:lnSpc>
              <a:spcBef>
                <a:spcPts val="400"/>
              </a:spcBef>
              <a:buClr>
                <a:srgbClr val="0080CB"/>
              </a:buClr>
              <a:buSzPct val="68000"/>
              <a:defRPr/>
            </a:pPr>
            <a:r>
              <a:rPr lang="zh-CN" altLang="en-US" sz="2000" dirty="0"/>
              <a:t>在</a:t>
            </a:r>
            <a:r>
              <a:rPr lang="en-US" altLang="zh-CN" sz="2000" dirty="0"/>
              <a:t>Spring Boot 2</a:t>
            </a:r>
            <a:r>
              <a:rPr lang="zh-CN" altLang="en-US" sz="2000" dirty="0"/>
              <a:t>中，提供了注解的方式来对</a:t>
            </a:r>
            <a:r>
              <a:rPr lang="en-US" altLang="zh-CN" sz="2000" dirty="0"/>
              <a:t>CORS</a:t>
            </a:r>
            <a:r>
              <a:rPr lang="zh-CN" altLang="en-US" sz="2000" dirty="0"/>
              <a:t>跨域访问进行支持。</a:t>
            </a:r>
            <a:endParaRPr lang="en-US" altLang="zh-CN" sz="2000" dirty="0"/>
          </a:p>
          <a:p>
            <a:pPr marL="109855" lvl="0">
              <a:lnSpc>
                <a:spcPct val="150000"/>
              </a:lnSpc>
              <a:spcBef>
                <a:spcPts val="400"/>
              </a:spcBef>
              <a:buClr>
                <a:srgbClr val="0080CB"/>
              </a:buClr>
              <a:buSzPct val="68000"/>
              <a:defRPr/>
            </a:pPr>
            <a:r>
              <a:rPr lang="en-US" altLang="zh-CN" sz="2000" dirty="0"/>
              <a:t>1</a:t>
            </a:r>
            <a:r>
              <a:rPr lang="zh-CN" altLang="en-US" sz="2000" dirty="0"/>
              <a:t>）可以将</a:t>
            </a:r>
            <a:r>
              <a:rPr lang="en-US" altLang="zh-CN" sz="2000" dirty="0"/>
              <a:t>@</a:t>
            </a:r>
            <a:r>
              <a:rPr lang="en-US" altLang="zh-CN" sz="2000" dirty="0" err="1"/>
              <a:t>CrossOrigin</a:t>
            </a:r>
            <a:r>
              <a:rPr lang="zh-CN" altLang="en-US" sz="2000" dirty="0"/>
              <a:t>注解在方法上。这样该方法可以被跨域访问。</a:t>
            </a:r>
            <a:endParaRPr lang="en-US" altLang="zh-CN" sz="2000" dirty="0"/>
          </a:p>
          <a:p>
            <a:pPr marL="109855" lvl="0">
              <a:lnSpc>
                <a:spcPct val="150000"/>
              </a:lnSpc>
              <a:spcBef>
                <a:spcPts val="400"/>
              </a:spcBef>
              <a:buClr>
                <a:srgbClr val="0080CB"/>
              </a:buClr>
              <a:buSzPct val="68000"/>
              <a:defRPr/>
            </a:pPr>
            <a:r>
              <a:rPr lang="en-US" altLang="zh-CN" sz="2000" dirty="0"/>
              <a:t>2</a:t>
            </a:r>
            <a:r>
              <a:rPr lang="zh-CN" altLang="en-US" sz="2000" dirty="0"/>
              <a:t>）可对整个</a:t>
            </a:r>
            <a:r>
              <a:rPr lang="en-US" altLang="zh-CN" sz="2000" dirty="0"/>
              <a:t>Controller</a:t>
            </a:r>
            <a:r>
              <a:rPr lang="zh-CN" altLang="en-US" sz="2000" dirty="0"/>
              <a:t>上注解。这样整个</a:t>
            </a:r>
            <a:r>
              <a:rPr lang="en-US" altLang="zh-CN" sz="2000" dirty="0"/>
              <a:t>Controller</a:t>
            </a:r>
            <a:r>
              <a:rPr lang="zh-CN" altLang="en-US" sz="2000" dirty="0"/>
              <a:t>下的所有方法都支持跨域访问。</a:t>
            </a:r>
            <a:endParaRPr lang="en-US" altLang="zh-CN" sz="2000" dirty="0"/>
          </a:p>
        </p:txBody>
      </p:sp>
      <p:pic>
        <p:nvPicPr>
          <p:cNvPr id="4" name="图片 3"/>
          <p:cNvPicPr>
            <a:picLocks noChangeAspect="1"/>
          </p:cNvPicPr>
          <p:nvPr/>
        </p:nvPicPr>
        <p:blipFill>
          <a:blip r:embed="rId3"/>
          <a:stretch>
            <a:fillRect/>
          </a:stretch>
        </p:blipFill>
        <p:spPr>
          <a:xfrm>
            <a:off x="250371" y="2839787"/>
            <a:ext cx="5558499" cy="3782491"/>
          </a:xfrm>
          <a:prstGeom prst="rect">
            <a:avLst/>
          </a:prstGeom>
        </p:spPr>
      </p:pic>
      <p:pic>
        <p:nvPicPr>
          <p:cNvPr id="6" name="图片 5"/>
          <p:cNvPicPr>
            <a:picLocks noChangeAspect="1"/>
          </p:cNvPicPr>
          <p:nvPr/>
        </p:nvPicPr>
        <p:blipFill>
          <a:blip r:embed="rId4"/>
          <a:stretch>
            <a:fillRect/>
          </a:stretch>
        </p:blipFill>
        <p:spPr>
          <a:xfrm>
            <a:off x="6003403" y="2803704"/>
            <a:ext cx="5741120" cy="3818574"/>
          </a:xfrm>
          <a:prstGeom prst="rect">
            <a:avLst/>
          </a:prstGeom>
        </p:spPr>
      </p:pic>
      <p:sp>
        <p:nvSpPr>
          <p:cNvPr id="7" name="文本框 6"/>
          <p:cNvSpPr txBox="1"/>
          <p:nvPr/>
        </p:nvSpPr>
        <p:spPr>
          <a:xfrm>
            <a:off x="250371" y="6437612"/>
            <a:ext cx="12130244" cy="369332"/>
          </a:xfrm>
          <a:prstGeom prst="rect">
            <a:avLst/>
          </a:prstGeom>
          <a:noFill/>
        </p:spPr>
        <p:txBody>
          <a:bodyPr wrap="none" rtlCol="0">
            <a:spAutoFit/>
          </a:bodyPr>
          <a:lstStyle/>
          <a:p>
            <a:r>
              <a:rPr lang="zh-CN" altLang="en-US" dirty="0"/>
              <a:t>默认情况下，</a:t>
            </a:r>
            <a:r>
              <a:rPr lang="en-US" altLang="zh-CN" dirty="0"/>
              <a:t>@</a:t>
            </a:r>
            <a:r>
              <a:rPr lang="en-US" altLang="zh-CN" dirty="0" err="1"/>
              <a:t>CrossOrigin</a:t>
            </a:r>
            <a:r>
              <a:rPr lang="zh-CN" altLang="en-US" dirty="0"/>
              <a:t>允许所有的来源，所有的</a:t>
            </a:r>
            <a:r>
              <a:rPr lang="en-US" altLang="zh-CN" dirty="0"/>
              <a:t>Header</a:t>
            </a:r>
            <a:r>
              <a:rPr lang="zh-CN" altLang="en-US" dirty="0"/>
              <a:t>，</a:t>
            </a:r>
            <a:r>
              <a:rPr lang="en-US" altLang="zh-CN" dirty="0"/>
              <a:t>@</a:t>
            </a:r>
            <a:r>
              <a:rPr lang="en-US" altLang="zh-CN" dirty="0" err="1"/>
              <a:t>RequestMapping</a:t>
            </a:r>
            <a:r>
              <a:rPr lang="zh-CN" altLang="en-US" dirty="0"/>
              <a:t>注解中指定的</a:t>
            </a:r>
            <a:r>
              <a:rPr lang="en-US" altLang="zh-CN" dirty="0"/>
              <a:t>HTTP</a:t>
            </a:r>
            <a:r>
              <a:rPr lang="zh-CN" altLang="en-US" dirty="0"/>
              <a:t>方法被跨域访问</a:t>
            </a:r>
          </a:p>
        </p:txBody>
      </p:sp>
    </p:spTree>
    <p:extLst>
      <p:ext uri="{BB962C8B-B14F-4D97-AF65-F5344CB8AC3E}">
        <p14:creationId xmlns:p14="http://schemas.microsoft.com/office/powerpoint/2010/main" val="3254995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Bef>
                <a:spcPts val="0"/>
              </a:spcBef>
              <a:spcAft>
                <a:spcPts val="0"/>
              </a:spcAft>
              <a:defRPr/>
            </a:pPr>
            <a:r>
              <a:rPr lang="en-US" altLang="zh-CN" dirty="0">
                <a:solidFill>
                  <a:schemeClr val="tx1">
                    <a:lumMod val="85000"/>
                    <a:lumOff val="15000"/>
                  </a:schemeClr>
                </a:solidFill>
                <a:latin typeface="+mn-ea"/>
              </a:rPr>
              <a:t>6.7</a:t>
            </a:r>
            <a:r>
              <a:rPr lang="zh-CN" altLang="en-US" dirty="0">
                <a:solidFill>
                  <a:schemeClr val="tx1">
                    <a:lumMod val="85000"/>
                    <a:lumOff val="15000"/>
                  </a:schemeClr>
                </a:solidFill>
                <a:latin typeface="+mn-ea"/>
              </a:rPr>
              <a:t> </a:t>
            </a:r>
            <a:r>
              <a:rPr lang="zh-CN" altLang="en-US" dirty="0">
                <a:latin typeface="宋体" panose="02010600030101010101" pitchFamily="2" charset="-122"/>
                <a:ea typeface="宋体" panose="02010600030101010101" pitchFamily="2" charset="-122"/>
              </a:rPr>
              <a:t>跨域问题与</a:t>
            </a:r>
            <a:r>
              <a:rPr lang="en-US" altLang="zh-CN" dirty="0">
                <a:latin typeface="宋体" panose="02010600030101010101" pitchFamily="2" charset="-122"/>
                <a:ea typeface="宋体" panose="02010600030101010101" pitchFamily="2" charset="-122"/>
              </a:rPr>
              <a:t>CORS</a:t>
            </a:r>
            <a:endParaRPr lang="zh-CN" altLang="en-US" dirty="0">
              <a:solidFill>
                <a:schemeClr val="tx1">
                  <a:lumMod val="85000"/>
                  <a:lumOff val="15000"/>
                </a:schemeClr>
              </a:solidFill>
              <a:latin typeface="+mn-ea"/>
            </a:endParaRPr>
          </a:p>
        </p:txBody>
      </p:sp>
      <p:sp>
        <p:nvSpPr>
          <p:cNvPr id="5" name="文本框 4"/>
          <p:cNvSpPr txBox="1"/>
          <p:nvPr/>
        </p:nvSpPr>
        <p:spPr>
          <a:xfrm>
            <a:off x="250373" y="1223784"/>
            <a:ext cx="11506062" cy="1579920"/>
          </a:xfrm>
          <a:prstGeom prst="rect">
            <a:avLst/>
          </a:prstGeom>
          <a:noFill/>
        </p:spPr>
        <p:txBody>
          <a:bodyPr wrap="square" rtlCol="0">
            <a:spAutoFit/>
          </a:bodyPr>
          <a:lstStyle/>
          <a:p>
            <a:pPr marL="109855" lvl="0">
              <a:lnSpc>
                <a:spcPct val="150000"/>
              </a:lnSpc>
              <a:spcBef>
                <a:spcPts val="400"/>
              </a:spcBef>
              <a:buClr>
                <a:srgbClr val="0080CB"/>
              </a:buClr>
              <a:buSzPct val="68000"/>
              <a:defRPr/>
            </a:pPr>
            <a:r>
              <a:rPr lang="zh-CN" altLang="en-US" sz="2000" dirty="0"/>
              <a:t>在</a:t>
            </a:r>
            <a:r>
              <a:rPr lang="en-US" altLang="zh-CN" sz="2000" dirty="0"/>
              <a:t>Spring Boot 2</a:t>
            </a:r>
            <a:r>
              <a:rPr lang="zh-CN" altLang="en-US" sz="2000" dirty="0"/>
              <a:t>中，提供了注解的方式来对</a:t>
            </a:r>
            <a:r>
              <a:rPr lang="en-US" altLang="zh-CN" sz="2000" dirty="0"/>
              <a:t>CORS</a:t>
            </a:r>
            <a:r>
              <a:rPr lang="zh-CN" altLang="en-US" sz="2000" dirty="0"/>
              <a:t>跨域访问进行支持。</a:t>
            </a:r>
            <a:endParaRPr lang="en-US" altLang="zh-CN" sz="2000" dirty="0"/>
          </a:p>
          <a:p>
            <a:pPr marL="109855" lvl="0">
              <a:lnSpc>
                <a:spcPct val="150000"/>
              </a:lnSpc>
              <a:spcBef>
                <a:spcPts val="400"/>
              </a:spcBef>
              <a:buClr>
                <a:srgbClr val="0080CB"/>
              </a:buClr>
              <a:buSzPct val="68000"/>
              <a:defRPr/>
            </a:pPr>
            <a:r>
              <a:rPr lang="en-US" altLang="zh-CN" sz="2000" dirty="0"/>
              <a:t>1</a:t>
            </a:r>
            <a:r>
              <a:rPr lang="zh-CN" altLang="en-US" sz="2000" dirty="0"/>
              <a:t>）可以将</a:t>
            </a:r>
            <a:r>
              <a:rPr lang="en-US" altLang="zh-CN" sz="2000" dirty="0"/>
              <a:t>@</a:t>
            </a:r>
            <a:r>
              <a:rPr lang="en-US" altLang="zh-CN" sz="2000" dirty="0" err="1"/>
              <a:t>CrossOrigin</a:t>
            </a:r>
            <a:r>
              <a:rPr lang="zh-CN" altLang="en-US" sz="2000" dirty="0"/>
              <a:t>注解在方法上。这样该方法可以被跨域访问。</a:t>
            </a:r>
            <a:endParaRPr lang="en-US" altLang="zh-CN" sz="2000" dirty="0"/>
          </a:p>
          <a:p>
            <a:pPr marL="109855" lvl="0">
              <a:lnSpc>
                <a:spcPct val="150000"/>
              </a:lnSpc>
              <a:spcBef>
                <a:spcPts val="400"/>
              </a:spcBef>
              <a:buClr>
                <a:srgbClr val="0080CB"/>
              </a:buClr>
              <a:buSzPct val="68000"/>
              <a:defRPr/>
            </a:pPr>
            <a:r>
              <a:rPr lang="en-US" altLang="zh-CN" sz="2000" dirty="0"/>
              <a:t>2</a:t>
            </a:r>
            <a:r>
              <a:rPr lang="zh-CN" altLang="en-US" sz="2000" dirty="0"/>
              <a:t>）可对整个</a:t>
            </a:r>
            <a:r>
              <a:rPr lang="en-US" altLang="zh-CN" sz="2000" dirty="0"/>
              <a:t>Controller</a:t>
            </a:r>
            <a:r>
              <a:rPr lang="zh-CN" altLang="en-US" sz="2000" dirty="0"/>
              <a:t>上注解。这样整个</a:t>
            </a:r>
            <a:r>
              <a:rPr lang="en-US" altLang="zh-CN" sz="2000" dirty="0"/>
              <a:t>Controller</a:t>
            </a:r>
            <a:r>
              <a:rPr lang="zh-CN" altLang="en-US" sz="2000" dirty="0"/>
              <a:t>下的所有方法都支持跨域访问。</a:t>
            </a:r>
            <a:endParaRPr lang="en-US" altLang="zh-CN" sz="2000" dirty="0"/>
          </a:p>
        </p:txBody>
      </p:sp>
      <p:pic>
        <p:nvPicPr>
          <p:cNvPr id="4" name="图片 3"/>
          <p:cNvPicPr>
            <a:picLocks noChangeAspect="1"/>
          </p:cNvPicPr>
          <p:nvPr/>
        </p:nvPicPr>
        <p:blipFill>
          <a:blip r:embed="rId3"/>
          <a:stretch>
            <a:fillRect/>
          </a:stretch>
        </p:blipFill>
        <p:spPr>
          <a:xfrm>
            <a:off x="250371" y="2839787"/>
            <a:ext cx="5558499" cy="3782491"/>
          </a:xfrm>
          <a:prstGeom prst="rect">
            <a:avLst/>
          </a:prstGeom>
        </p:spPr>
      </p:pic>
      <p:pic>
        <p:nvPicPr>
          <p:cNvPr id="6" name="图片 5"/>
          <p:cNvPicPr>
            <a:picLocks noChangeAspect="1"/>
          </p:cNvPicPr>
          <p:nvPr/>
        </p:nvPicPr>
        <p:blipFill>
          <a:blip r:embed="rId4"/>
          <a:stretch>
            <a:fillRect/>
          </a:stretch>
        </p:blipFill>
        <p:spPr>
          <a:xfrm>
            <a:off x="6003403" y="2803704"/>
            <a:ext cx="5741120" cy="3818574"/>
          </a:xfrm>
          <a:prstGeom prst="rect">
            <a:avLst/>
          </a:prstGeom>
        </p:spPr>
      </p:pic>
      <p:sp>
        <p:nvSpPr>
          <p:cNvPr id="7" name="文本框 6"/>
          <p:cNvSpPr txBox="1"/>
          <p:nvPr/>
        </p:nvSpPr>
        <p:spPr>
          <a:xfrm>
            <a:off x="250371" y="6437612"/>
            <a:ext cx="12130244" cy="369332"/>
          </a:xfrm>
          <a:prstGeom prst="rect">
            <a:avLst/>
          </a:prstGeom>
          <a:noFill/>
        </p:spPr>
        <p:txBody>
          <a:bodyPr wrap="none" rtlCol="0">
            <a:spAutoFit/>
          </a:bodyPr>
          <a:lstStyle/>
          <a:p>
            <a:r>
              <a:rPr lang="zh-CN" altLang="en-US" dirty="0"/>
              <a:t>默认情况下，</a:t>
            </a:r>
            <a:r>
              <a:rPr lang="en-US" altLang="zh-CN" dirty="0"/>
              <a:t>@</a:t>
            </a:r>
            <a:r>
              <a:rPr lang="en-US" altLang="zh-CN" dirty="0" err="1"/>
              <a:t>CrossOrigin</a:t>
            </a:r>
            <a:r>
              <a:rPr lang="zh-CN" altLang="en-US" dirty="0"/>
              <a:t>允许所有的来源，所有的</a:t>
            </a:r>
            <a:r>
              <a:rPr lang="en-US" altLang="zh-CN" dirty="0"/>
              <a:t>Header</a:t>
            </a:r>
            <a:r>
              <a:rPr lang="zh-CN" altLang="en-US" dirty="0"/>
              <a:t>，</a:t>
            </a:r>
            <a:r>
              <a:rPr lang="en-US" altLang="zh-CN" dirty="0"/>
              <a:t>@</a:t>
            </a:r>
            <a:r>
              <a:rPr lang="en-US" altLang="zh-CN" dirty="0" err="1"/>
              <a:t>RequestMapping</a:t>
            </a:r>
            <a:r>
              <a:rPr lang="zh-CN" altLang="en-US" dirty="0"/>
              <a:t>注解中指定的</a:t>
            </a:r>
            <a:r>
              <a:rPr lang="en-US" altLang="zh-CN" dirty="0"/>
              <a:t>HTTP</a:t>
            </a:r>
            <a:r>
              <a:rPr lang="zh-CN" altLang="en-US" dirty="0"/>
              <a:t>方法被跨域访问</a:t>
            </a:r>
          </a:p>
        </p:txBody>
      </p:sp>
    </p:spTree>
    <p:extLst>
      <p:ext uri="{BB962C8B-B14F-4D97-AF65-F5344CB8AC3E}">
        <p14:creationId xmlns:p14="http://schemas.microsoft.com/office/powerpoint/2010/main" val="1024474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Bef>
                <a:spcPts val="0"/>
              </a:spcBef>
              <a:spcAft>
                <a:spcPts val="0"/>
              </a:spcAft>
              <a:defRPr/>
            </a:pPr>
            <a:r>
              <a:rPr lang="en-US" altLang="zh-CN" dirty="0">
                <a:solidFill>
                  <a:schemeClr val="tx1">
                    <a:lumMod val="85000"/>
                    <a:lumOff val="15000"/>
                  </a:schemeClr>
                </a:solidFill>
                <a:latin typeface="+mn-ea"/>
              </a:rPr>
              <a:t>6.7</a:t>
            </a:r>
            <a:r>
              <a:rPr lang="zh-CN" altLang="en-US" dirty="0">
                <a:solidFill>
                  <a:schemeClr val="tx1">
                    <a:lumMod val="85000"/>
                    <a:lumOff val="15000"/>
                  </a:schemeClr>
                </a:solidFill>
                <a:latin typeface="+mn-ea"/>
              </a:rPr>
              <a:t> </a:t>
            </a:r>
            <a:r>
              <a:rPr lang="zh-CN" altLang="en-US" dirty="0">
                <a:latin typeface="宋体" panose="02010600030101010101" pitchFamily="2" charset="-122"/>
                <a:ea typeface="宋体" panose="02010600030101010101" pitchFamily="2" charset="-122"/>
              </a:rPr>
              <a:t>跨域问题与</a:t>
            </a:r>
            <a:r>
              <a:rPr lang="en-US" altLang="zh-CN" dirty="0">
                <a:latin typeface="宋体" panose="02010600030101010101" pitchFamily="2" charset="-122"/>
                <a:ea typeface="宋体" panose="02010600030101010101" pitchFamily="2" charset="-122"/>
              </a:rPr>
              <a:t>CORS</a:t>
            </a:r>
            <a:endParaRPr lang="zh-CN" altLang="en-US" dirty="0">
              <a:solidFill>
                <a:schemeClr val="tx1">
                  <a:lumMod val="85000"/>
                  <a:lumOff val="15000"/>
                </a:schemeClr>
              </a:solidFill>
              <a:latin typeface="+mn-ea"/>
            </a:endParaRPr>
          </a:p>
        </p:txBody>
      </p:sp>
      <p:sp>
        <p:nvSpPr>
          <p:cNvPr id="5" name="文本框 4"/>
          <p:cNvSpPr txBox="1"/>
          <p:nvPr/>
        </p:nvSpPr>
        <p:spPr>
          <a:xfrm>
            <a:off x="250373" y="1223784"/>
            <a:ext cx="11506062" cy="1066959"/>
          </a:xfrm>
          <a:prstGeom prst="rect">
            <a:avLst/>
          </a:prstGeom>
          <a:noFill/>
        </p:spPr>
        <p:txBody>
          <a:bodyPr wrap="square" rtlCol="0">
            <a:spAutoFit/>
          </a:bodyPr>
          <a:lstStyle/>
          <a:p>
            <a:pPr marL="109855" lvl="0">
              <a:lnSpc>
                <a:spcPct val="150000"/>
              </a:lnSpc>
              <a:spcBef>
                <a:spcPts val="400"/>
              </a:spcBef>
              <a:buClr>
                <a:srgbClr val="0080CB"/>
              </a:buClr>
              <a:buSzPct val="68000"/>
              <a:defRPr/>
            </a:pPr>
            <a:r>
              <a:rPr lang="zh-CN" altLang="en-US" sz="2000" dirty="0"/>
              <a:t>在</a:t>
            </a:r>
            <a:r>
              <a:rPr lang="en-US" altLang="zh-CN" sz="2000" dirty="0"/>
              <a:t>Spring Boot 2</a:t>
            </a:r>
            <a:r>
              <a:rPr lang="zh-CN" altLang="en-US" sz="2000" dirty="0"/>
              <a:t>中，提供了注解的方式来对</a:t>
            </a:r>
            <a:r>
              <a:rPr lang="en-US" altLang="zh-CN" sz="2000" dirty="0"/>
              <a:t>CORS</a:t>
            </a:r>
            <a:r>
              <a:rPr lang="zh-CN" altLang="en-US" sz="2000" dirty="0"/>
              <a:t>跨域访问进行支持。</a:t>
            </a:r>
            <a:endParaRPr lang="en-US" altLang="zh-CN" sz="2000" dirty="0"/>
          </a:p>
          <a:p>
            <a:pPr marL="109855" lvl="0">
              <a:lnSpc>
                <a:spcPct val="150000"/>
              </a:lnSpc>
              <a:spcBef>
                <a:spcPts val="400"/>
              </a:spcBef>
              <a:buClr>
                <a:srgbClr val="0080CB"/>
              </a:buClr>
              <a:buSzPct val="68000"/>
              <a:defRPr/>
            </a:pPr>
            <a:r>
              <a:rPr lang="en-US" altLang="zh-CN" sz="2000" dirty="0"/>
              <a:t>3</a:t>
            </a:r>
            <a:r>
              <a:rPr lang="zh-CN" altLang="en-US" sz="2000" dirty="0"/>
              <a:t>）全局配置，重写</a:t>
            </a:r>
            <a:r>
              <a:rPr lang="en-US" altLang="zh-CN" sz="2000" dirty="0" err="1"/>
              <a:t>WebMvcConfigurer</a:t>
            </a:r>
            <a:r>
              <a:rPr lang="zh-CN" altLang="en-US" sz="2000" dirty="0"/>
              <a:t>中的</a:t>
            </a:r>
            <a:r>
              <a:rPr lang="en-US" altLang="zh-CN" sz="2000" dirty="0" err="1"/>
              <a:t>addCorsMapping</a:t>
            </a:r>
            <a:r>
              <a:rPr lang="zh-CN" altLang="en-US" sz="2000" dirty="0"/>
              <a:t>方法。</a:t>
            </a:r>
            <a:endParaRPr lang="en-US" altLang="zh-CN" sz="2000" dirty="0"/>
          </a:p>
        </p:txBody>
      </p:sp>
      <p:pic>
        <p:nvPicPr>
          <p:cNvPr id="3" name="图片 2"/>
          <p:cNvPicPr>
            <a:picLocks noChangeAspect="1"/>
          </p:cNvPicPr>
          <p:nvPr/>
        </p:nvPicPr>
        <p:blipFill>
          <a:blip r:embed="rId3"/>
          <a:stretch>
            <a:fillRect/>
          </a:stretch>
        </p:blipFill>
        <p:spPr>
          <a:xfrm>
            <a:off x="2638716" y="2290743"/>
            <a:ext cx="6319547" cy="4471499"/>
          </a:xfrm>
          <a:prstGeom prst="rect">
            <a:avLst/>
          </a:prstGeom>
        </p:spPr>
      </p:pic>
    </p:spTree>
    <p:extLst>
      <p:ext uri="{BB962C8B-B14F-4D97-AF65-F5344CB8AC3E}">
        <p14:creationId xmlns:p14="http://schemas.microsoft.com/office/powerpoint/2010/main" val="380670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25081" y="267284"/>
            <a:ext cx="11676185" cy="6021618"/>
          </a:xfrm>
          <a:prstGeom prst="rect">
            <a:avLst/>
          </a:prstGeom>
        </p:spPr>
      </p:pic>
      <p:pic>
        <p:nvPicPr>
          <p:cNvPr id="4" name="图片 3"/>
          <p:cNvPicPr>
            <a:picLocks noChangeAspect="1"/>
          </p:cNvPicPr>
          <p:nvPr/>
        </p:nvPicPr>
        <p:blipFill>
          <a:blip r:embed="rId3"/>
          <a:stretch>
            <a:fillRect/>
          </a:stretch>
        </p:blipFill>
        <p:spPr>
          <a:xfrm>
            <a:off x="8086897" y="5472332"/>
            <a:ext cx="4003272" cy="1280159"/>
          </a:xfrm>
          <a:prstGeom prst="rect">
            <a:avLst/>
          </a:prstGeom>
        </p:spPr>
      </p:pic>
      <p:cxnSp>
        <p:nvCxnSpPr>
          <p:cNvPr id="6" name="直接箭头连接符 5"/>
          <p:cNvCxnSpPr/>
          <p:nvPr/>
        </p:nvCxnSpPr>
        <p:spPr>
          <a:xfrm>
            <a:off x="3446585" y="984738"/>
            <a:ext cx="998806" cy="3376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文本框 6"/>
          <p:cNvSpPr txBox="1"/>
          <p:nvPr/>
        </p:nvSpPr>
        <p:spPr>
          <a:xfrm>
            <a:off x="533859" y="338407"/>
            <a:ext cx="2723823" cy="875368"/>
          </a:xfrm>
          <a:prstGeom prst="rect">
            <a:avLst/>
          </a:prstGeom>
          <a:noFill/>
        </p:spPr>
        <p:txBody>
          <a:bodyPr wrap="none" rtlCol="0">
            <a:spAutoFit/>
          </a:bodyPr>
          <a:lstStyle/>
          <a:p>
            <a:pPr>
              <a:lnSpc>
                <a:spcPct val="150000"/>
              </a:lnSpc>
            </a:pPr>
            <a:r>
              <a:rPr lang="en-US" altLang="zh-CN" dirty="0"/>
              <a:t>handler</a:t>
            </a:r>
            <a:r>
              <a:rPr lang="zh-CN" altLang="en-US" dirty="0"/>
              <a:t>有多种实现方式</a:t>
            </a:r>
            <a:endParaRPr lang="en-US" altLang="zh-CN" dirty="0"/>
          </a:p>
          <a:p>
            <a:pPr>
              <a:lnSpc>
                <a:spcPct val="150000"/>
              </a:lnSpc>
            </a:pPr>
            <a:r>
              <a:rPr lang="zh-CN" altLang="en-US" dirty="0"/>
              <a:t>完成调用处理器时的适配</a:t>
            </a:r>
          </a:p>
        </p:txBody>
      </p:sp>
    </p:spTree>
    <p:extLst>
      <p:ext uri="{BB962C8B-B14F-4D97-AF65-F5344CB8AC3E}">
        <p14:creationId xmlns:p14="http://schemas.microsoft.com/office/powerpoint/2010/main" val="1101491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6.1 Spring MVC</a:t>
            </a:r>
            <a:r>
              <a:rPr lang="zh-CN" altLang="en-US" b="0" kern="1800" dirty="0">
                <a:latin typeface="Times New Roman"/>
              </a:rPr>
              <a:t>工作原理</a:t>
            </a:r>
          </a:p>
        </p:txBody>
      </p:sp>
      <p:sp>
        <p:nvSpPr>
          <p:cNvPr id="3" name="文本框 2"/>
          <p:cNvSpPr txBox="1"/>
          <p:nvPr/>
        </p:nvSpPr>
        <p:spPr>
          <a:xfrm>
            <a:off x="250370" y="1223784"/>
            <a:ext cx="11735304" cy="5221942"/>
          </a:xfrm>
          <a:prstGeom prst="rect">
            <a:avLst/>
          </a:prstGeom>
          <a:noFill/>
        </p:spPr>
        <p:txBody>
          <a:bodyPr wrap="square" rtlCol="0">
            <a:spAutoFit/>
          </a:bodyPr>
          <a:lstStyle/>
          <a:p>
            <a:pPr marL="109855">
              <a:lnSpc>
                <a:spcPct val="150000"/>
              </a:lnSpc>
              <a:spcBef>
                <a:spcPts val="400"/>
              </a:spcBef>
              <a:buClr>
                <a:schemeClr val="accent1"/>
              </a:buClr>
              <a:buSzPct val="68000"/>
            </a:pPr>
            <a:r>
              <a:rPr lang="zh-CN" altLang="en-US" sz="2000" dirty="0">
                <a:sym typeface="+mn-ea"/>
              </a:rPr>
              <a:t>工作流程：</a:t>
            </a:r>
            <a:endParaRPr lang="en-US" altLang="zh-CN" sz="2000" dirty="0">
              <a:sym typeface="+mn-ea"/>
            </a:endParaRPr>
          </a:p>
          <a:p>
            <a:pPr lvl="1">
              <a:lnSpc>
                <a:spcPct val="150000"/>
              </a:lnSpc>
            </a:pPr>
            <a:r>
              <a:rPr lang="en-US" altLang="zh-CN" sz="2000" dirty="0"/>
              <a:t>0</a:t>
            </a:r>
            <a:r>
              <a:rPr lang="zh-CN" altLang="en-US" sz="2000" dirty="0"/>
              <a:t>、初始化时，</a:t>
            </a:r>
            <a:r>
              <a:rPr lang="en-US" altLang="zh-CN" sz="2000" dirty="0"/>
              <a:t>Spring MVC</a:t>
            </a:r>
            <a:r>
              <a:rPr lang="zh-CN" altLang="en-US" sz="2000" dirty="0"/>
              <a:t>根据配置、注解得到</a:t>
            </a:r>
            <a:r>
              <a:rPr lang="en-US" altLang="zh-CN" sz="2000" dirty="0"/>
              <a:t>URI</a:t>
            </a:r>
            <a:r>
              <a:rPr lang="zh-CN" altLang="en-US" sz="2000" dirty="0"/>
              <a:t>和处理器</a:t>
            </a:r>
            <a:r>
              <a:rPr lang="en-US" altLang="zh-CN" sz="2000" dirty="0"/>
              <a:t>(Handler)</a:t>
            </a:r>
            <a:r>
              <a:rPr lang="zh-CN" altLang="en-US" sz="2000" dirty="0"/>
              <a:t>之间的映射关系</a:t>
            </a:r>
            <a:r>
              <a:rPr lang="en-US" altLang="zh-CN" sz="2000" dirty="0"/>
              <a:t>(</a:t>
            </a:r>
            <a:r>
              <a:rPr lang="en-US" altLang="zh-CN" sz="2000" dirty="0" err="1"/>
              <a:t>HandlerMapping</a:t>
            </a:r>
            <a:r>
              <a:rPr lang="en-US" altLang="zh-CN" sz="2000" dirty="0"/>
              <a:t>)</a:t>
            </a:r>
          </a:p>
          <a:p>
            <a:pPr lvl="1">
              <a:lnSpc>
                <a:spcPct val="150000"/>
              </a:lnSpc>
            </a:pPr>
            <a:r>
              <a:rPr lang="en-US" altLang="zh-CN" sz="2000" dirty="0"/>
              <a:t>1</a:t>
            </a:r>
            <a:r>
              <a:rPr lang="zh-CN" altLang="en-US" sz="2000" dirty="0"/>
              <a:t>、客户端请求提交到</a:t>
            </a:r>
            <a:r>
              <a:rPr lang="en-US" altLang="zh-CN" sz="2000" dirty="0" err="1">
                <a:sym typeface="+mn-ea"/>
              </a:rPr>
              <a:t>DispatcherServlet</a:t>
            </a:r>
            <a:endParaRPr lang="en-US" altLang="zh-CN" sz="2000" dirty="0">
              <a:sym typeface="+mn-ea"/>
            </a:endParaRPr>
          </a:p>
          <a:p>
            <a:pPr lvl="1">
              <a:lnSpc>
                <a:spcPct val="150000"/>
              </a:lnSpc>
            </a:pPr>
            <a:r>
              <a:rPr lang="en-US" altLang="zh-CN" sz="2000" dirty="0"/>
              <a:t>2</a:t>
            </a:r>
            <a:r>
              <a:rPr lang="zh-CN" altLang="en-US" sz="2000" dirty="0"/>
              <a:t>、</a:t>
            </a:r>
            <a:r>
              <a:rPr lang="en-US" altLang="zh-CN" sz="2000" dirty="0">
                <a:sym typeface="+mn-ea"/>
              </a:rPr>
              <a:t> </a:t>
            </a:r>
            <a:r>
              <a:rPr lang="en-US" altLang="zh-CN" sz="2000" dirty="0" err="1">
                <a:sym typeface="+mn-ea"/>
              </a:rPr>
              <a:t>DispatcherServlet</a:t>
            </a:r>
            <a:r>
              <a:rPr lang="zh-CN" altLang="en-US" sz="2000" dirty="0">
                <a:sym typeface="+mn-ea"/>
              </a:rPr>
              <a:t>通过</a:t>
            </a:r>
            <a:r>
              <a:rPr lang="en-US" altLang="zh-CN" sz="2000" dirty="0" err="1">
                <a:sym typeface="+mn-ea"/>
              </a:rPr>
              <a:t>HandlerMapping</a:t>
            </a:r>
            <a:r>
              <a:rPr lang="zh-CN" altLang="en-US" sz="2000" dirty="0">
                <a:sym typeface="+mn-ea"/>
              </a:rPr>
              <a:t>配置，找到对应的处理器（</a:t>
            </a:r>
            <a:r>
              <a:rPr lang="en-US" altLang="zh-CN" sz="2000" dirty="0">
                <a:sym typeface="+mn-ea"/>
              </a:rPr>
              <a:t>Handler</a:t>
            </a:r>
            <a:r>
              <a:rPr lang="zh-CN" altLang="en-US" sz="2000" dirty="0">
                <a:sym typeface="+mn-ea"/>
              </a:rPr>
              <a:t>）</a:t>
            </a:r>
            <a:endParaRPr lang="en-US" altLang="zh-CN" sz="2000" dirty="0">
              <a:sym typeface="+mn-ea"/>
            </a:endParaRPr>
          </a:p>
          <a:p>
            <a:pPr lvl="1">
              <a:lnSpc>
                <a:spcPct val="150000"/>
              </a:lnSpc>
            </a:pPr>
            <a:r>
              <a:rPr lang="en-US" altLang="zh-CN" sz="2000" dirty="0">
                <a:sym typeface="+mn-ea"/>
              </a:rPr>
              <a:t>3</a:t>
            </a:r>
            <a:r>
              <a:rPr lang="zh-CN" altLang="en-US" sz="2000" dirty="0">
                <a:sym typeface="+mn-ea"/>
              </a:rPr>
              <a:t>、</a:t>
            </a:r>
            <a:r>
              <a:rPr lang="en-US" altLang="zh-CN" sz="2000" dirty="0">
                <a:sym typeface="+mn-ea"/>
              </a:rPr>
              <a:t> </a:t>
            </a:r>
            <a:r>
              <a:rPr lang="en-US" altLang="zh-CN" sz="2000" dirty="0" err="1">
                <a:sym typeface="+mn-ea"/>
              </a:rPr>
              <a:t>springmvc</a:t>
            </a:r>
            <a:r>
              <a:rPr lang="zh-CN" altLang="en-US" sz="2000" dirty="0">
                <a:sym typeface="+mn-ea"/>
              </a:rPr>
              <a:t>的</a:t>
            </a:r>
            <a:r>
              <a:rPr lang="en-US" altLang="zh-CN" sz="2000" dirty="0">
                <a:sym typeface="+mn-ea"/>
              </a:rPr>
              <a:t>handler</a:t>
            </a:r>
            <a:r>
              <a:rPr lang="zh-CN" altLang="en-US" sz="2000" dirty="0">
                <a:sym typeface="+mn-ea"/>
              </a:rPr>
              <a:t>有多种实现方式，</a:t>
            </a:r>
            <a:r>
              <a:rPr lang="en-US" altLang="zh-CN" sz="2000" dirty="0" err="1">
                <a:sym typeface="+mn-ea"/>
              </a:rPr>
              <a:t>DispatcherServlet</a:t>
            </a:r>
            <a:r>
              <a:rPr lang="zh-CN" altLang="en-US" sz="2000" dirty="0">
                <a:sym typeface="+mn-ea"/>
              </a:rPr>
              <a:t>通过适配器将请求提交到</a:t>
            </a:r>
            <a:r>
              <a:rPr lang="en-US" altLang="zh-CN" sz="2000" dirty="0">
                <a:sym typeface="+mn-ea"/>
              </a:rPr>
              <a:t>Controller</a:t>
            </a:r>
            <a:r>
              <a:rPr lang="zh-CN" altLang="en-US" sz="2000" dirty="0">
                <a:sym typeface="+mn-ea"/>
              </a:rPr>
              <a:t>等</a:t>
            </a:r>
            <a:r>
              <a:rPr lang="en-US" altLang="zh-CN" sz="2000" dirty="0">
                <a:sym typeface="+mn-ea"/>
              </a:rPr>
              <a:t>handler</a:t>
            </a:r>
          </a:p>
          <a:p>
            <a:pPr lvl="1">
              <a:lnSpc>
                <a:spcPct val="150000"/>
              </a:lnSpc>
            </a:pPr>
            <a:r>
              <a:rPr lang="en-US" altLang="zh-CN" sz="2000" dirty="0">
                <a:sym typeface="+mn-ea"/>
              </a:rPr>
              <a:t>4</a:t>
            </a:r>
            <a:r>
              <a:rPr lang="zh-CN" altLang="en-US" sz="2000" dirty="0">
                <a:sym typeface="+mn-ea"/>
              </a:rPr>
              <a:t>、</a:t>
            </a:r>
            <a:r>
              <a:rPr lang="en-US" altLang="zh-CN" sz="2000" dirty="0">
                <a:sym typeface="+mn-ea"/>
              </a:rPr>
              <a:t> Controller</a:t>
            </a:r>
            <a:r>
              <a:rPr lang="zh-CN" altLang="en-US" sz="2000" dirty="0">
                <a:sym typeface="+mn-ea"/>
              </a:rPr>
              <a:t>调用业务逻辑后返回</a:t>
            </a:r>
            <a:r>
              <a:rPr lang="en-US" altLang="zh-CN" sz="2000" dirty="0" err="1">
                <a:sym typeface="+mn-ea"/>
              </a:rPr>
              <a:t>ModelAndView</a:t>
            </a:r>
            <a:endParaRPr lang="en-US" altLang="zh-CN" sz="2000" dirty="0">
              <a:sym typeface="+mn-ea"/>
            </a:endParaRPr>
          </a:p>
          <a:p>
            <a:pPr lvl="1">
              <a:lnSpc>
                <a:spcPct val="150000"/>
              </a:lnSpc>
            </a:pPr>
            <a:r>
              <a:rPr lang="en-US" altLang="zh-CN" sz="2000" dirty="0">
                <a:sym typeface="+mn-ea"/>
              </a:rPr>
              <a:t>5</a:t>
            </a:r>
            <a:r>
              <a:rPr lang="zh-CN" altLang="en-US" sz="2000" dirty="0">
                <a:sym typeface="+mn-ea"/>
              </a:rPr>
              <a:t>、</a:t>
            </a:r>
            <a:r>
              <a:rPr lang="en-US" altLang="zh-CN" sz="2000" dirty="0">
                <a:sym typeface="+mn-ea"/>
              </a:rPr>
              <a:t> </a:t>
            </a:r>
            <a:r>
              <a:rPr lang="en-US" altLang="zh-CN" sz="2000" dirty="0" err="1">
                <a:sym typeface="+mn-ea"/>
              </a:rPr>
              <a:t>DispatcherServlet</a:t>
            </a:r>
            <a:r>
              <a:rPr lang="en-US" altLang="zh-CN" sz="2000" dirty="0">
                <a:sym typeface="+mn-ea"/>
              </a:rPr>
              <a:t> </a:t>
            </a:r>
            <a:r>
              <a:rPr lang="zh-CN" altLang="en-US" sz="2000" dirty="0">
                <a:sym typeface="+mn-ea"/>
              </a:rPr>
              <a:t>将相应的视图信息传递给</a:t>
            </a:r>
            <a:r>
              <a:rPr lang="en-US" altLang="zh-CN" sz="2000" dirty="0" err="1">
                <a:sym typeface="+mn-ea"/>
              </a:rPr>
              <a:t>ViewResolver</a:t>
            </a:r>
            <a:r>
              <a:rPr lang="zh-CN" altLang="en-US" sz="2000" dirty="0">
                <a:sym typeface="+mn-ea"/>
              </a:rPr>
              <a:t>，找到指定的视图</a:t>
            </a:r>
            <a:endParaRPr lang="en-US" altLang="zh-CN" sz="2000" dirty="0">
              <a:sym typeface="+mn-ea"/>
            </a:endParaRPr>
          </a:p>
          <a:p>
            <a:pPr lvl="1">
              <a:lnSpc>
                <a:spcPct val="150000"/>
              </a:lnSpc>
            </a:pPr>
            <a:r>
              <a:rPr lang="en-US" altLang="zh-CN" sz="2000" dirty="0">
                <a:sym typeface="+mn-ea"/>
              </a:rPr>
              <a:t>6</a:t>
            </a:r>
            <a:r>
              <a:rPr lang="zh-CN" altLang="en-US" sz="2000" dirty="0">
                <a:sym typeface="+mn-ea"/>
              </a:rPr>
              <a:t>、</a:t>
            </a:r>
            <a:r>
              <a:rPr lang="en-US" altLang="zh-CN" sz="2000" dirty="0">
                <a:sym typeface="+mn-ea"/>
              </a:rPr>
              <a:t> </a:t>
            </a:r>
            <a:r>
              <a:rPr lang="zh-CN" altLang="en-US" sz="2000" dirty="0">
                <a:sym typeface="+mn-ea"/>
              </a:rPr>
              <a:t>视图渲染数据模型，返回最终的</a:t>
            </a:r>
            <a:r>
              <a:rPr lang="en-US" altLang="zh-CN" sz="2000" dirty="0">
                <a:sym typeface="+mn-ea"/>
              </a:rPr>
              <a:t>response</a:t>
            </a:r>
            <a:r>
              <a:rPr lang="zh-CN" altLang="en-US" sz="2000" dirty="0">
                <a:sym typeface="+mn-ea"/>
              </a:rPr>
              <a:t>给客户端</a:t>
            </a:r>
            <a:endParaRPr lang="zh-CN" altLang="en-US" sz="2000" dirty="0"/>
          </a:p>
          <a:p>
            <a:pPr marL="109855">
              <a:lnSpc>
                <a:spcPct val="150000"/>
              </a:lnSpc>
              <a:spcBef>
                <a:spcPts val="400"/>
              </a:spcBef>
              <a:buClr>
                <a:schemeClr val="accent1"/>
              </a:buClr>
              <a:buSzPct val="68000"/>
            </a:pPr>
            <a:endParaRPr lang="en-US" altLang="zh-CN" sz="2000" dirty="0">
              <a:sym typeface="+mn-ea"/>
            </a:endParaRPr>
          </a:p>
        </p:txBody>
      </p:sp>
    </p:spTree>
    <p:extLst>
      <p:ext uri="{BB962C8B-B14F-4D97-AF65-F5344CB8AC3E}">
        <p14:creationId xmlns:p14="http://schemas.microsoft.com/office/powerpoint/2010/main" val="65760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6.1 Spring MVC</a:t>
            </a:r>
            <a:r>
              <a:rPr lang="zh-CN" altLang="en-US" b="0" kern="1800" dirty="0">
                <a:latin typeface="Times New Roman"/>
              </a:rPr>
              <a:t>工作原理</a:t>
            </a:r>
          </a:p>
        </p:txBody>
      </p:sp>
      <p:sp>
        <p:nvSpPr>
          <p:cNvPr id="3" name="文本框 2"/>
          <p:cNvSpPr txBox="1"/>
          <p:nvPr/>
        </p:nvSpPr>
        <p:spPr>
          <a:xfrm>
            <a:off x="250370" y="1223784"/>
            <a:ext cx="10891242" cy="1528624"/>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err="1">
                <a:sym typeface="+mn-ea"/>
              </a:rPr>
              <a:t>DispatcherServlet</a:t>
            </a:r>
            <a:r>
              <a:rPr lang="zh-CN" altLang="en-US" sz="2000" dirty="0">
                <a:sym typeface="+mn-ea"/>
              </a:rPr>
              <a:t>是</a:t>
            </a:r>
            <a:r>
              <a:rPr lang="en-US" altLang="zh-CN" sz="2000" dirty="0">
                <a:sym typeface="+mn-ea"/>
              </a:rPr>
              <a:t>Spring MVC</a:t>
            </a:r>
            <a:r>
              <a:rPr lang="zh-CN" altLang="en-US" sz="2000" dirty="0">
                <a:sym typeface="+mn-ea"/>
              </a:rPr>
              <a:t>框架的核心类，在</a:t>
            </a:r>
            <a:r>
              <a:rPr lang="en-US" altLang="zh-CN" sz="2000" dirty="0">
                <a:sym typeface="+mn-ea"/>
              </a:rPr>
              <a:t>spring-webmvc-</a:t>
            </a:r>
            <a:r>
              <a:rPr lang="en-US" altLang="zh-CN" sz="2000" dirty="0">
                <a:solidFill>
                  <a:srgbClr val="FF0000"/>
                </a:solidFill>
                <a:sym typeface="+mn-ea"/>
              </a:rPr>
              <a:t>x</a:t>
            </a:r>
            <a:r>
              <a:rPr lang="en-US" altLang="zh-CN" sz="2000" dirty="0">
                <a:sym typeface="+mn-ea"/>
              </a:rPr>
              <a:t>.</a:t>
            </a:r>
            <a:r>
              <a:rPr lang="en-US" altLang="zh-CN" sz="2000" dirty="0">
                <a:solidFill>
                  <a:srgbClr val="FF0000"/>
                </a:solidFill>
                <a:sym typeface="+mn-ea"/>
              </a:rPr>
              <a:t>y</a:t>
            </a:r>
            <a:r>
              <a:rPr lang="en-US" altLang="zh-CN" sz="2000" dirty="0">
                <a:sym typeface="+mn-ea"/>
              </a:rPr>
              <a:t>.0.RELEASE.jar</a:t>
            </a:r>
            <a:r>
              <a:rPr lang="zh-CN" altLang="en-US" sz="2000" dirty="0">
                <a:sym typeface="+mn-ea"/>
              </a:rPr>
              <a:t>中的</a:t>
            </a:r>
            <a:r>
              <a:rPr lang="en-US" altLang="zh-CN" sz="2000" dirty="0" err="1">
                <a:sym typeface="+mn-ea"/>
              </a:rPr>
              <a:t>org.springframework.web.servlet</a:t>
            </a:r>
            <a:r>
              <a:rPr lang="zh-CN" altLang="en-US" sz="2000" dirty="0">
                <a:sym typeface="+mn-ea"/>
              </a:rPr>
              <a:t>包下</a:t>
            </a:r>
            <a:r>
              <a:rPr lang="en-US" altLang="zh-CN" dirty="0">
                <a:sym typeface="+mn-ea"/>
              </a:rPr>
              <a:t>	</a:t>
            </a:r>
          </a:p>
          <a:p>
            <a:pPr marL="109855">
              <a:lnSpc>
                <a:spcPct val="150000"/>
              </a:lnSpc>
              <a:spcBef>
                <a:spcPts val="400"/>
              </a:spcBef>
              <a:buClr>
                <a:schemeClr val="accent1"/>
              </a:buClr>
              <a:buSzPct val="68000"/>
            </a:pPr>
            <a:endParaRPr lang="en-US" altLang="zh-CN" sz="2000" dirty="0">
              <a:sym typeface="+mn-ea"/>
            </a:endParaRPr>
          </a:p>
        </p:txBody>
      </p:sp>
      <p:pic>
        <p:nvPicPr>
          <p:cNvPr id="5" name="图片 4"/>
          <p:cNvPicPr>
            <a:picLocks noChangeAspect="1"/>
          </p:cNvPicPr>
          <p:nvPr/>
        </p:nvPicPr>
        <p:blipFill>
          <a:blip r:embed="rId2"/>
          <a:stretch>
            <a:fillRect/>
          </a:stretch>
        </p:blipFill>
        <p:spPr>
          <a:xfrm>
            <a:off x="250370" y="2405576"/>
            <a:ext cx="11632775" cy="3612088"/>
          </a:xfrm>
          <a:prstGeom prst="rect">
            <a:avLst/>
          </a:prstGeom>
        </p:spPr>
      </p:pic>
    </p:spTree>
    <p:extLst>
      <p:ext uri="{BB962C8B-B14F-4D97-AF65-F5344CB8AC3E}">
        <p14:creationId xmlns:p14="http://schemas.microsoft.com/office/powerpoint/2010/main" val="195062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6.1 Spring MVC</a:t>
            </a:r>
            <a:r>
              <a:rPr lang="zh-CN" altLang="en-US" b="0" kern="1800" dirty="0">
                <a:latin typeface="Times New Roman"/>
              </a:rPr>
              <a:t>工作原理</a:t>
            </a:r>
          </a:p>
        </p:txBody>
      </p:sp>
      <p:sp>
        <p:nvSpPr>
          <p:cNvPr id="3" name="文本框 2"/>
          <p:cNvSpPr txBox="1"/>
          <p:nvPr/>
        </p:nvSpPr>
        <p:spPr>
          <a:xfrm>
            <a:off x="250370" y="1223784"/>
            <a:ext cx="10891242" cy="1579920"/>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err="1">
                <a:sym typeface="+mn-ea"/>
              </a:rPr>
              <a:t>DispatcherServlet</a:t>
            </a:r>
            <a:r>
              <a:rPr lang="zh-CN" altLang="en-US" sz="2000" dirty="0">
                <a:sym typeface="+mn-ea"/>
              </a:rPr>
              <a:t>是</a:t>
            </a:r>
            <a:r>
              <a:rPr lang="en-US" altLang="zh-CN" sz="2000" dirty="0">
                <a:sym typeface="+mn-ea"/>
              </a:rPr>
              <a:t>Spring MVC</a:t>
            </a:r>
            <a:r>
              <a:rPr lang="zh-CN" altLang="en-US" sz="2000" dirty="0">
                <a:sym typeface="+mn-ea"/>
              </a:rPr>
              <a:t>框架的核心类</a:t>
            </a:r>
            <a:endParaRPr lang="en-US" altLang="zh-CN" sz="2000" dirty="0">
              <a:sym typeface="+mn-ea"/>
            </a:endParaRPr>
          </a:p>
          <a:p>
            <a:pPr marL="109855">
              <a:lnSpc>
                <a:spcPct val="150000"/>
              </a:lnSpc>
              <a:spcBef>
                <a:spcPts val="400"/>
              </a:spcBef>
              <a:buClr>
                <a:schemeClr val="accent1"/>
              </a:buClr>
              <a:buSzPct val="68000"/>
            </a:pPr>
            <a:r>
              <a:rPr lang="zh-CN" altLang="en-US" sz="2000" dirty="0">
                <a:sym typeface="+mn-ea"/>
              </a:rPr>
              <a:t>类层级如下图，可以看到</a:t>
            </a:r>
            <a:r>
              <a:rPr lang="en-US" altLang="zh-CN" dirty="0" err="1">
                <a:sym typeface="+mn-ea"/>
              </a:rPr>
              <a:t>DispatcherServlet</a:t>
            </a:r>
            <a:r>
              <a:rPr lang="zh-CN" altLang="en-US" dirty="0">
                <a:sym typeface="+mn-ea"/>
              </a:rPr>
              <a:t>继承了</a:t>
            </a:r>
            <a:r>
              <a:rPr lang="en-US" altLang="zh-CN" dirty="0" err="1">
                <a:sym typeface="+mn-ea"/>
              </a:rPr>
              <a:t>HttpServlet</a:t>
            </a:r>
            <a:r>
              <a:rPr lang="zh-CN" altLang="en-US" dirty="0">
                <a:sym typeface="+mn-ea"/>
              </a:rPr>
              <a:t>、</a:t>
            </a:r>
            <a:r>
              <a:rPr lang="en-US" altLang="zh-CN" dirty="0" err="1">
                <a:sym typeface="+mn-ea"/>
              </a:rPr>
              <a:t>GenericServlet</a:t>
            </a:r>
            <a:endParaRPr lang="en-US" altLang="zh-CN" dirty="0">
              <a:sym typeface="+mn-ea"/>
            </a:endParaRPr>
          </a:p>
          <a:p>
            <a:pPr marL="109855">
              <a:lnSpc>
                <a:spcPct val="150000"/>
              </a:lnSpc>
              <a:spcBef>
                <a:spcPts val="400"/>
              </a:spcBef>
              <a:buClr>
                <a:schemeClr val="accent1"/>
              </a:buClr>
              <a:buSzPct val="68000"/>
            </a:pPr>
            <a:endParaRPr lang="en-US" altLang="zh-CN" sz="2000" dirty="0">
              <a:sym typeface="+mn-ea"/>
            </a:endParaRPr>
          </a:p>
        </p:txBody>
      </p:sp>
      <p:pic>
        <p:nvPicPr>
          <p:cNvPr id="4" name="图片 3"/>
          <p:cNvPicPr>
            <a:picLocks noChangeAspect="1"/>
          </p:cNvPicPr>
          <p:nvPr/>
        </p:nvPicPr>
        <p:blipFill>
          <a:blip r:embed="rId2"/>
          <a:stretch>
            <a:fillRect/>
          </a:stretch>
        </p:blipFill>
        <p:spPr>
          <a:xfrm>
            <a:off x="2033781" y="2390697"/>
            <a:ext cx="7324419" cy="2629953"/>
          </a:xfrm>
          <a:prstGeom prst="rect">
            <a:avLst/>
          </a:prstGeom>
        </p:spPr>
      </p:pic>
    </p:spTree>
    <p:extLst>
      <p:ext uri="{BB962C8B-B14F-4D97-AF65-F5344CB8AC3E}">
        <p14:creationId xmlns:p14="http://schemas.microsoft.com/office/powerpoint/2010/main" val="334015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kern="1800" dirty="0">
                <a:latin typeface="Times New Roman"/>
              </a:rPr>
              <a:t>6.1 Spring MVC</a:t>
            </a:r>
            <a:r>
              <a:rPr lang="zh-CN" altLang="en-US" b="0" kern="1800" dirty="0">
                <a:latin typeface="Times New Roman"/>
              </a:rPr>
              <a:t>工作原理</a:t>
            </a:r>
          </a:p>
        </p:txBody>
      </p:sp>
      <p:sp>
        <p:nvSpPr>
          <p:cNvPr id="3" name="文本框 2"/>
          <p:cNvSpPr txBox="1"/>
          <p:nvPr/>
        </p:nvSpPr>
        <p:spPr>
          <a:xfrm>
            <a:off x="250370" y="1223784"/>
            <a:ext cx="10891242" cy="500650"/>
          </a:xfrm>
          <a:prstGeom prst="rect">
            <a:avLst/>
          </a:prstGeom>
          <a:noFill/>
        </p:spPr>
        <p:txBody>
          <a:bodyPr wrap="square" rtlCol="0">
            <a:spAutoFit/>
          </a:bodyPr>
          <a:lstStyle/>
          <a:p>
            <a:pPr marL="109855">
              <a:lnSpc>
                <a:spcPct val="150000"/>
              </a:lnSpc>
              <a:spcBef>
                <a:spcPts val="400"/>
              </a:spcBef>
              <a:buClr>
                <a:schemeClr val="accent1"/>
              </a:buClr>
              <a:buSzPct val="68000"/>
            </a:pPr>
            <a:r>
              <a:rPr lang="en-US" altLang="zh-CN" sz="2000" dirty="0" err="1">
                <a:sym typeface="+mn-ea"/>
              </a:rPr>
              <a:t>DispatcherServlet</a:t>
            </a:r>
            <a:r>
              <a:rPr lang="zh-CN" altLang="en-US" sz="2000" dirty="0">
                <a:sym typeface="+mn-ea"/>
              </a:rPr>
              <a:t>作为一个</a:t>
            </a:r>
            <a:r>
              <a:rPr lang="en-US" altLang="zh-CN" sz="2000" dirty="0">
                <a:sym typeface="+mn-ea"/>
              </a:rPr>
              <a:t>Servlet</a:t>
            </a:r>
            <a:r>
              <a:rPr lang="zh-CN" altLang="en-US" sz="2000" dirty="0">
                <a:sym typeface="+mn-ea"/>
              </a:rPr>
              <a:t>，</a:t>
            </a:r>
            <a:r>
              <a:rPr lang="zh-CN" altLang="en-US" sz="2000" dirty="0">
                <a:solidFill>
                  <a:srgbClr val="FF0000"/>
                </a:solidFill>
                <a:sym typeface="+mn-ea"/>
              </a:rPr>
              <a:t>传统的启动方式</a:t>
            </a:r>
            <a:r>
              <a:rPr lang="zh-CN" altLang="en-US" sz="2000" dirty="0">
                <a:sym typeface="+mn-ea"/>
              </a:rPr>
              <a:t>是将其配置到</a:t>
            </a:r>
            <a:r>
              <a:rPr lang="en-US" altLang="zh-CN" sz="2000" dirty="0">
                <a:sym typeface="+mn-ea"/>
              </a:rPr>
              <a:t>web.xml</a:t>
            </a:r>
            <a:r>
              <a:rPr lang="zh-CN" altLang="en-US" sz="2000" dirty="0">
                <a:sym typeface="+mn-ea"/>
              </a:rPr>
              <a:t>中，如下图</a:t>
            </a:r>
            <a:endParaRPr lang="en-US" altLang="zh-CN" sz="2000" dirty="0">
              <a:sym typeface="+mn-ea"/>
            </a:endParaRPr>
          </a:p>
        </p:txBody>
      </p:sp>
      <p:pic>
        <p:nvPicPr>
          <p:cNvPr id="6" name="图片 5"/>
          <p:cNvPicPr>
            <a:picLocks noChangeAspect="1"/>
          </p:cNvPicPr>
          <p:nvPr/>
        </p:nvPicPr>
        <p:blipFill>
          <a:blip r:embed="rId2"/>
          <a:stretch>
            <a:fillRect/>
          </a:stretch>
        </p:blipFill>
        <p:spPr>
          <a:xfrm>
            <a:off x="2673752" y="1724434"/>
            <a:ext cx="6948550" cy="5016568"/>
          </a:xfrm>
          <a:prstGeom prst="rect">
            <a:avLst/>
          </a:prstGeom>
        </p:spPr>
      </p:pic>
      <p:sp>
        <p:nvSpPr>
          <p:cNvPr id="4" name="文本框 3">
            <a:extLst>
              <a:ext uri="{FF2B5EF4-FFF2-40B4-BE49-F238E27FC236}">
                <a16:creationId xmlns:a16="http://schemas.microsoft.com/office/drawing/2014/main" id="{C2DB5C70-2FE7-274C-8F73-DC43EB3307CA}"/>
              </a:ext>
            </a:extLst>
          </p:cNvPr>
          <p:cNvSpPr txBox="1"/>
          <p:nvPr/>
        </p:nvSpPr>
        <p:spPr>
          <a:xfrm>
            <a:off x="9065381" y="5080219"/>
            <a:ext cx="2980303" cy="369332"/>
          </a:xfrm>
          <a:prstGeom prst="rect">
            <a:avLst/>
          </a:prstGeom>
          <a:noFill/>
        </p:spPr>
        <p:txBody>
          <a:bodyPr wrap="none" rtlCol="0">
            <a:spAutoFit/>
          </a:bodyPr>
          <a:lstStyle/>
          <a:p>
            <a:r>
              <a:rPr kumimoji="1" lang="en-US" altLang="zh-CN" dirty="0">
                <a:solidFill>
                  <a:srgbClr val="FF0000"/>
                </a:solidFill>
              </a:rPr>
              <a:t>Spring</a:t>
            </a:r>
            <a:r>
              <a:rPr kumimoji="1" lang="zh-CN" altLang="en-US" dirty="0">
                <a:solidFill>
                  <a:srgbClr val="FF0000"/>
                </a:solidFill>
              </a:rPr>
              <a:t> </a:t>
            </a:r>
            <a:r>
              <a:rPr kumimoji="1" lang="en-US" altLang="zh-CN" dirty="0">
                <a:solidFill>
                  <a:srgbClr val="FF0000"/>
                </a:solidFill>
              </a:rPr>
              <a:t>boot</a:t>
            </a:r>
            <a:r>
              <a:rPr kumimoji="1" lang="zh-CN" altLang="en-US" dirty="0">
                <a:solidFill>
                  <a:srgbClr val="FF0000"/>
                </a:solidFill>
              </a:rPr>
              <a:t>中已经无需如此</a:t>
            </a:r>
          </a:p>
        </p:txBody>
      </p:sp>
    </p:spTree>
    <p:extLst>
      <p:ext uri="{BB962C8B-B14F-4D97-AF65-F5344CB8AC3E}">
        <p14:creationId xmlns:p14="http://schemas.microsoft.com/office/powerpoint/2010/main" val="42011255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碧海蓝天">
      <a:dk1>
        <a:srgbClr val="000000"/>
      </a:dk1>
      <a:lt1>
        <a:srgbClr val="FFFFFF"/>
      </a:lt1>
      <a:dk2>
        <a:srgbClr val="17406D"/>
      </a:dk2>
      <a:lt2>
        <a:srgbClr val="DBEFF9"/>
      </a:lt2>
      <a:accent1>
        <a:srgbClr val="0080CB"/>
      </a:accent1>
      <a:accent2>
        <a:srgbClr val="0080CB"/>
      </a:accent2>
      <a:accent3>
        <a:srgbClr val="0BD0D9"/>
      </a:accent3>
      <a:accent4>
        <a:srgbClr val="C9C9C9"/>
      </a:accent4>
      <a:accent5>
        <a:srgbClr val="7CCA62"/>
      </a:accent5>
      <a:accent6>
        <a:srgbClr val="F49100"/>
      </a:accent6>
      <a:hlink>
        <a:srgbClr val="F49100"/>
      </a:hlink>
      <a:folHlink>
        <a:srgbClr val="85DFD0"/>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4933</TotalTime>
  <Words>2641</Words>
  <Application>Microsoft Macintosh PowerPoint</Application>
  <PresentationFormat>宽屏</PresentationFormat>
  <Paragraphs>244</Paragraphs>
  <Slides>46</Slides>
  <Notes>33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华文细黑</vt:lpstr>
      <vt:lpstr>楷体_GB2312</vt:lpstr>
      <vt:lpstr>宋体</vt:lpstr>
      <vt:lpstr>微软雅黑 Light</vt:lpstr>
      <vt:lpstr>Arial Unicode MS</vt:lpstr>
      <vt:lpstr>mplus1mn-regular</vt:lpstr>
      <vt:lpstr>Arial</vt:lpstr>
      <vt:lpstr>Calibri</vt:lpstr>
      <vt:lpstr>Times New Roman</vt:lpstr>
      <vt:lpstr>Wingdings</vt:lpstr>
      <vt:lpstr>Office 主题</vt:lpstr>
      <vt:lpstr>PowerPoint 演示文稿</vt:lpstr>
      <vt:lpstr>第6章 Spring MVC</vt:lpstr>
      <vt:lpstr>6.1 Spring MVC工作原理</vt:lpstr>
      <vt:lpstr>6.1 Spring MVC工作原理</vt:lpstr>
      <vt:lpstr>PowerPoint 演示文稿</vt:lpstr>
      <vt:lpstr>6.1 Spring MVC工作原理</vt:lpstr>
      <vt:lpstr>6.1 Spring MVC工作原理</vt:lpstr>
      <vt:lpstr>6.1 Spring MVC工作原理</vt:lpstr>
      <vt:lpstr>6.1 Spring MVC工作原理</vt:lpstr>
      <vt:lpstr>6.1 Spring MVC工作原理</vt:lpstr>
      <vt:lpstr>6.1 Spring MVC工作原理</vt:lpstr>
      <vt:lpstr>6.1 Spring MVC工作原理</vt:lpstr>
      <vt:lpstr>6.2 基于注解的控制器</vt:lpstr>
      <vt:lpstr>6.2 基于注解的控制器</vt:lpstr>
      <vt:lpstr>6.3 Request Mapping</vt:lpstr>
      <vt:lpstr>6.3 Request Mapping</vt:lpstr>
      <vt:lpstr>6.3 Request Mapping</vt:lpstr>
      <vt:lpstr>6.4 Handler Methods</vt:lpstr>
      <vt:lpstr>6.4 Handler Methods</vt:lpstr>
      <vt:lpstr>6.4 Handler Methods</vt:lpstr>
      <vt:lpstr>6.4 Handler Methods</vt:lpstr>
      <vt:lpstr>6.4 Handler Methods</vt:lpstr>
      <vt:lpstr>6.4 Handler Methods</vt:lpstr>
      <vt:lpstr>6.4 Handler Methods</vt:lpstr>
      <vt:lpstr>6.4 Handler Methods</vt:lpstr>
      <vt:lpstr>6.4 Handler Methods</vt:lpstr>
      <vt:lpstr>6.4 Handler Methods</vt:lpstr>
      <vt:lpstr>6.4 Handler Methods</vt:lpstr>
      <vt:lpstr>6.4 Handler Methods</vt:lpstr>
      <vt:lpstr>6.4 Handler Methods</vt:lpstr>
      <vt:lpstr>6.4 Handler Methods</vt:lpstr>
      <vt:lpstr>6.4 Handler Methods</vt:lpstr>
      <vt:lpstr>6.4 Handler Methods</vt:lpstr>
      <vt:lpstr>6.5 MVC Config</vt:lpstr>
      <vt:lpstr>6.5 MVC Config</vt:lpstr>
      <vt:lpstr>6.5 MVC Config</vt:lpstr>
      <vt:lpstr>6.5 MVC Config</vt:lpstr>
      <vt:lpstr>6.5 MVC Config</vt:lpstr>
      <vt:lpstr>6.6 拦截器</vt:lpstr>
      <vt:lpstr>6.6 拦截器</vt:lpstr>
      <vt:lpstr>6.7 跨域问题与CORS</vt:lpstr>
      <vt:lpstr>6.7 跨域问题与CORS</vt:lpstr>
      <vt:lpstr>6.7 跨域问题与CORS</vt:lpstr>
      <vt:lpstr>6.7 跨域问题与CORS</vt:lpstr>
      <vt:lpstr>6.7 跨域问题与CORS</vt:lpstr>
      <vt:lpstr>6.7 跨域问题与CORS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2483</cp:lastModifiedBy>
  <cp:revision>405</cp:revision>
  <dcterms:created xsi:type="dcterms:W3CDTF">2015-10-07T04:43:28Z</dcterms:created>
  <dcterms:modified xsi:type="dcterms:W3CDTF">2020-11-01T12:30:17Z</dcterms:modified>
</cp:coreProperties>
</file>