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2" r:id="rId2"/>
    <p:sldId id="314" r:id="rId3"/>
    <p:sldId id="471" r:id="rId4"/>
    <p:sldId id="503" r:id="rId5"/>
    <p:sldId id="504" r:id="rId6"/>
    <p:sldId id="505" r:id="rId7"/>
    <p:sldId id="520" r:id="rId8"/>
    <p:sldId id="506" r:id="rId9"/>
    <p:sldId id="507" r:id="rId10"/>
    <p:sldId id="537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08" r:id="rId19"/>
    <p:sldId id="528" r:id="rId20"/>
    <p:sldId id="509" r:id="rId21"/>
    <p:sldId id="529" r:id="rId22"/>
    <p:sldId id="530" r:id="rId23"/>
    <p:sldId id="511" r:id="rId24"/>
    <p:sldId id="532" r:id="rId25"/>
    <p:sldId id="53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33" r:id="rId34"/>
    <p:sldId id="534" r:id="rId35"/>
    <p:sldId id="535" r:id="rId36"/>
    <p:sldId id="536" r:id="rId37"/>
    <p:sldId id="519" r:id="rId38"/>
  </p:sldIdLst>
  <p:sldSz cx="12192000" cy="6858000"/>
  <p:notesSz cx="6858000" cy="9144000"/>
  <p:custDataLst>
    <p:tags r:id="rId4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 autoAdjust="0"/>
    <p:restoredTop sz="94301" autoAdjust="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6674E9-F16F-4376-A392-6094BCA4A48F}" type="datetimeFigureOut">
              <a:rPr lang="zh-CN" altLang="en-US"/>
              <a:pPr>
                <a:defRPr/>
              </a:pPr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59BFD3-8DE0-446A-8EBA-050224A74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794771-2E61-498A-A6BD-6F19FA32D2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99" y="294393"/>
            <a:ext cx="1754647" cy="52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flipV="1">
            <a:off x="168275" y="1047751"/>
            <a:ext cx="11855451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 bwMode="auto">
          <a:xfrm>
            <a:off x="250371" y="321814"/>
            <a:ext cx="6986452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9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3434" y="374066"/>
            <a:ext cx="6202680" cy="9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BE6C3E-8A22-43C2-824F-CF0FD8C24B7E}" type="datetimeFigureOut">
              <a:rPr lang="zh-CN" altLang="en-US"/>
              <a:pPr>
                <a:defRPr/>
              </a:pPr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EFF87B-9E66-44EE-ADE3-92106CCA6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 Light" panose="020B0502040204020203" pitchFamily="34" charset="-122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ymeleaf.org/doc/tutorials/3.0/usingthymeleaf.html#standard-expression-synta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ymeleaf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46188"/>
            <a:ext cx="12192000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789" y="2525714"/>
            <a:ext cx="873442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开发技术基础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2057401" y="1957389"/>
            <a:ext cx="8088313" cy="2419351"/>
          </a:xfrm>
          <a:custGeom>
            <a:avLst/>
            <a:gdLst>
              <a:gd name="connsiteX0" fmla="*/ 2728913 w 8086725"/>
              <a:gd name="connsiteY0" fmla="*/ 0 h 2628900"/>
              <a:gd name="connsiteX1" fmla="*/ 14288 w 8086725"/>
              <a:gd name="connsiteY1" fmla="*/ 0 h 2628900"/>
              <a:gd name="connsiteX2" fmla="*/ 0 w 8086725"/>
              <a:gd name="connsiteY2" fmla="*/ 2621757 h 2628900"/>
              <a:gd name="connsiteX3" fmla="*/ 8086725 w 8086725"/>
              <a:gd name="connsiteY3" fmla="*/ 2628900 h 2628900"/>
              <a:gd name="connsiteX4" fmla="*/ 8065294 w 8086725"/>
              <a:gd name="connsiteY4" fmla="*/ 7144 h 2628900"/>
              <a:gd name="connsiteX5" fmla="*/ 5200650 w 8086725"/>
              <a:gd name="connsiteY5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725" h="2628900">
                <a:moveTo>
                  <a:pt x="2728913" y="0"/>
                </a:moveTo>
                <a:lnTo>
                  <a:pt x="14288" y="0"/>
                </a:lnTo>
                <a:cubicBezTo>
                  <a:pt x="9525" y="873919"/>
                  <a:pt x="4763" y="1747838"/>
                  <a:pt x="0" y="2621757"/>
                </a:cubicBezTo>
                <a:lnTo>
                  <a:pt x="8086725" y="2628900"/>
                </a:lnTo>
                <a:lnTo>
                  <a:pt x="8065294" y="7144"/>
                </a:lnTo>
                <a:lnTo>
                  <a:pt x="520065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1">
              <a:solidFill>
                <a:schemeClr val="bg1"/>
              </a:solidFill>
            </a:endParaRPr>
          </a:p>
        </p:txBody>
      </p:sp>
      <p:sp>
        <p:nvSpPr>
          <p:cNvPr id="4101" name="文本框 1"/>
          <p:cNvSpPr txBox="1">
            <a:spLocks noChangeArrowheads="1"/>
          </p:cNvSpPr>
          <p:nvPr/>
        </p:nvSpPr>
        <p:spPr bwMode="auto">
          <a:xfrm>
            <a:off x="4493753" y="1762384"/>
            <a:ext cx="314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Web Programming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2790826" y="3640139"/>
            <a:ext cx="6610351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章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+mn-ea"/>
                <a:cs typeface="Lao UI" panose="020B0502040204020203" pitchFamily="34" charset="0"/>
              </a:rPr>
              <a:t>ThymeLeaf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  <a:cs typeface="Lao UI" panose="020B0502040204020203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63900" y="4673600"/>
            <a:ext cx="287339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4" name="Freeform 5"/>
          <p:cNvSpPr>
            <a:spLocks noChangeAspect="1"/>
          </p:cNvSpPr>
          <p:nvPr/>
        </p:nvSpPr>
        <p:spPr bwMode="auto">
          <a:xfrm>
            <a:off x="3316288" y="4727575"/>
            <a:ext cx="173037" cy="173039"/>
          </a:xfrm>
          <a:custGeom>
            <a:avLst/>
            <a:gdLst>
              <a:gd name="T0" fmla="*/ 2147483646 w 294"/>
              <a:gd name="T1" fmla="*/ 2147483646 h 294"/>
              <a:gd name="T2" fmla="*/ 2147483646 w 294"/>
              <a:gd name="T3" fmla="*/ 2147483646 h 294"/>
              <a:gd name="T4" fmla="*/ 2147483646 w 294"/>
              <a:gd name="T5" fmla="*/ 2147483646 h 294"/>
              <a:gd name="T6" fmla="*/ 2147483646 w 294"/>
              <a:gd name="T7" fmla="*/ 2147483646 h 294"/>
              <a:gd name="T8" fmla="*/ 2147483646 w 294"/>
              <a:gd name="T9" fmla="*/ 0 h 294"/>
              <a:gd name="T10" fmla="*/ 0 w 294"/>
              <a:gd name="T11" fmla="*/ 2147483646 h 294"/>
              <a:gd name="T12" fmla="*/ 2147483646 w 294"/>
              <a:gd name="T13" fmla="*/ 2147483646 h 294"/>
              <a:gd name="T14" fmla="*/ 2147483646 w 294"/>
              <a:gd name="T15" fmla="*/ 2147483646 h 294"/>
              <a:gd name="T16" fmla="*/ 2147483646 w 294"/>
              <a:gd name="T17" fmla="*/ 2147483646 h 294"/>
              <a:gd name="T18" fmla="*/ 2147483646 w 294"/>
              <a:gd name="T19" fmla="*/ 2147483646 h 294"/>
              <a:gd name="T20" fmla="*/ 2147483646 w 294"/>
              <a:gd name="T21" fmla="*/ 2147483646 h 294"/>
              <a:gd name="T22" fmla="*/ 2147483646 w 294"/>
              <a:gd name="T23" fmla="*/ 2147483646 h 294"/>
              <a:gd name="T24" fmla="*/ 2147483646 w 294"/>
              <a:gd name="T25" fmla="*/ 2147483646 h 294"/>
              <a:gd name="T26" fmla="*/ 2147483646 w 294"/>
              <a:gd name="T27" fmla="*/ 2147483646 h 294"/>
              <a:gd name="T28" fmla="*/ 2147483646 w 294"/>
              <a:gd name="T29" fmla="*/ 2147483646 h 294"/>
              <a:gd name="T30" fmla="*/ 2147483646 w 294"/>
              <a:gd name="T31" fmla="*/ 2147483646 h 2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4" h="294">
                <a:moveTo>
                  <a:pt x="254" y="107"/>
                </a:moveTo>
                <a:lnTo>
                  <a:pt x="254" y="13"/>
                </a:lnTo>
                <a:lnTo>
                  <a:pt x="201" y="13"/>
                </a:lnTo>
                <a:lnTo>
                  <a:pt x="201" y="53"/>
                </a:lnTo>
                <a:lnTo>
                  <a:pt x="147" y="0"/>
                </a:lnTo>
                <a:lnTo>
                  <a:pt x="0" y="147"/>
                </a:lnTo>
                <a:lnTo>
                  <a:pt x="27" y="147"/>
                </a:lnTo>
                <a:lnTo>
                  <a:pt x="27" y="294"/>
                </a:lnTo>
                <a:lnTo>
                  <a:pt x="107" y="294"/>
                </a:lnTo>
                <a:lnTo>
                  <a:pt x="107" y="174"/>
                </a:lnTo>
                <a:lnTo>
                  <a:pt x="187" y="174"/>
                </a:lnTo>
                <a:lnTo>
                  <a:pt x="187" y="294"/>
                </a:lnTo>
                <a:lnTo>
                  <a:pt x="268" y="294"/>
                </a:lnTo>
                <a:lnTo>
                  <a:pt x="268" y="147"/>
                </a:lnTo>
                <a:lnTo>
                  <a:pt x="294" y="147"/>
                </a:lnTo>
                <a:lnTo>
                  <a:pt x="254" y="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9"/>
          <p:cNvSpPr txBox="1">
            <a:spLocks noChangeArrowheads="1"/>
          </p:cNvSpPr>
          <p:nvPr/>
        </p:nvSpPr>
        <p:spPr bwMode="auto">
          <a:xfrm>
            <a:off x="3609975" y="4635500"/>
            <a:ext cx="263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计算机学院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6705600" y="4673600"/>
            <a:ext cx="288925" cy="287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6769101" y="4718051"/>
            <a:ext cx="142875" cy="180975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08" name="文本框 20"/>
          <p:cNvSpPr txBox="1">
            <a:spLocks noChangeArrowheads="1"/>
          </p:cNvSpPr>
          <p:nvPr/>
        </p:nvSpPr>
        <p:spPr bwMode="auto">
          <a:xfrm>
            <a:off x="7032625" y="4635501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授课人：王尊亮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E9EAC-1BD0-8749-A5E8-4B5CC2EF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397"/>
            <a:ext cx="6101125" cy="4255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117AC9-FFA7-0F40-96CF-611291D7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356" y="1301397"/>
            <a:ext cx="6228644" cy="20843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21AD9AA-0F42-B24C-BD9F-81003949DC45}"/>
              </a:ext>
            </a:extLst>
          </p:cNvPr>
          <p:cNvSpPr/>
          <p:nvPr/>
        </p:nvSpPr>
        <p:spPr>
          <a:xfrm>
            <a:off x="2133598" y="5659261"/>
            <a:ext cx="8850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'User is of type ' + (${</a:t>
            </a:r>
            <a:r>
              <a:rPr lang="en" altLang="zh-CN" dirty="0" err="1"/>
              <a:t>user.isAdmin</a:t>
            </a:r>
            <a:r>
              <a:rPr lang="en" altLang="zh-CN" dirty="0"/>
              <a:t>()} ? 'Administrator' : (${</a:t>
            </a:r>
            <a:r>
              <a:rPr lang="en" altLang="zh-CN" dirty="0" err="1"/>
              <a:t>user.type</a:t>
            </a:r>
            <a:r>
              <a:rPr lang="en" altLang="zh-CN" dirty="0"/>
              <a:t>} ?: 'Unknown'))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18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设置任意属性的值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th:attr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38" y="1942873"/>
            <a:ext cx="9932509" cy="20928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8" y="4916165"/>
            <a:ext cx="10368846" cy="7923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74274" y="5943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img</a:t>
            </a:r>
            <a:r>
              <a:rPr lang="zh-CN" altLang="en-US" dirty="0"/>
              <a:t>的 </a:t>
            </a:r>
            <a:r>
              <a:rPr lang="en-US" altLang="zh-CN" dirty="0" err="1"/>
              <a:t>src</a:t>
            </a:r>
            <a:r>
              <a:rPr lang="zh-CN" altLang="en-US" dirty="0"/>
              <a:t>、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alt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412278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37" y="1911468"/>
            <a:ext cx="8988091" cy="465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7" y="2779581"/>
            <a:ext cx="8103517" cy="571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37" y="3803554"/>
            <a:ext cx="8704762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2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32" y="1879826"/>
            <a:ext cx="9952381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0" y="1911232"/>
            <a:ext cx="10077086" cy="42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81" y="1969599"/>
            <a:ext cx="10434977" cy="40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7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9" y="1798874"/>
            <a:ext cx="9590476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1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ym typeface="+mn-ea"/>
              </a:rPr>
              <a:t>设置特定属性的值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13" y="1223784"/>
            <a:ext cx="8838819" cy="53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7.3 </a:t>
            </a:r>
            <a:r>
              <a:rPr lang="zh-CN" altLang="en-US" b="0" kern="1800" dirty="0">
                <a:latin typeface="Times New Roman"/>
              </a:rPr>
              <a:t>迭代循环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想要遍历</a:t>
            </a:r>
            <a:r>
              <a:rPr lang="en-US" altLang="zh-CN" sz="2000" b="1" dirty="0">
                <a:latin typeface="+mn-ea"/>
                <a:ea typeface="+mn-ea"/>
              </a:rPr>
              <a:t>List</a:t>
            </a:r>
            <a:r>
              <a:rPr lang="zh-CN" altLang="en-US" sz="2000" b="1" dirty="0">
                <a:latin typeface="+mn-ea"/>
                <a:ea typeface="+mn-ea"/>
              </a:rPr>
              <a:t>集合很简单，配合</a:t>
            </a:r>
            <a:r>
              <a:rPr lang="en-US" altLang="zh-CN" sz="2000" b="1" dirty="0" err="1">
                <a:latin typeface="+mn-ea"/>
                <a:ea typeface="+mn-ea"/>
              </a:rPr>
              <a:t>th:each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即可快速完成迭代。例如遍历用户列表： </a:t>
            </a:r>
            <a:endParaRPr lang="en-US" altLang="zh-CN" sz="2000" dirty="0">
              <a:latin typeface="+mn-ea"/>
              <a:ea typeface="+mn-ea"/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>
                <a:sym typeface="+mn-ea"/>
              </a:rPr>
              <a:t>在集合的迭代过程还可以获取状态变量，只需在变量后面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指定状态变量名</a:t>
            </a:r>
            <a:r>
              <a:rPr lang="zh-CN" altLang="en-US" sz="2000" dirty="0">
                <a:sym typeface="+mn-ea"/>
              </a:rPr>
              <a:t>即可，状态变量可用于获取集合的下标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序号、总数、是否为单数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偶数行、是否为第一个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最后一个。例如：</a:t>
            </a: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52" y="1900573"/>
            <a:ext cx="8374411" cy="15610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31" y="4804251"/>
            <a:ext cx="9212318" cy="17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7.3 </a:t>
            </a:r>
            <a:r>
              <a:rPr lang="zh-CN" altLang="en-US" b="0" kern="1800" dirty="0">
                <a:latin typeface="Times New Roman"/>
              </a:rPr>
              <a:t>迭代循环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21" y="1328286"/>
            <a:ext cx="9666378" cy="24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r>
              <a:rPr lang="en-US" altLang="zh-CN" dirty="0" err="1"/>
              <a:t>Thymeleaf</a:t>
            </a:r>
            <a:endParaRPr lang="zh-CN" altLang="en-US" dirty="0"/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788988" y="1552574"/>
            <a:ext cx="2510624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Thymeleaf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7.2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基础语法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7.3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迭代循环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7.4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条件判断与分支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7.5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7.6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内联写法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7.7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内置对象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811" y="3773259"/>
            <a:ext cx="5123809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4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7.4 </a:t>
            </a:r>
            <a:r>
              <a:rPr lang="zh-CN" altLang="en-US" b="0" kern="1800" dirty="0">
                <a:latin typeface="Times New Roman"/>
              </a:rPr>
              <a:t>条件判断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使用</a:t>
            </a:r>
            <a:r>
              <a:rPr lang="en-US" altLang="zh-CN" sz="2000" b="1" dirty="0" err="1">
                <a:latin typeface="+mn-ea"/>
                <a:ea typeface="+mn-ea"/>
              </a:rPr>
              <a:t>th:if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 err="1">
                <a:latin typeface="+mn-ea"/>
                <a:ea typeface="+mn-ea"/>
              </a:rPr>
              <a:t>th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  <a:r>
              <a:rPr lang="en-US" altLang="zh-CN" sz="2000" dirty="0"/>
              <a:t> unless</a:t>
            </a:r>
            <a:r>
              <a:rPr lang="zh-CN" altLang="en-US" sz="2000" dirty="0"/>
              <a:t>进行条件判断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76" y="1903685"/>
            <a:ext cx="6813658" cy="1313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" y="4218635"/>
            <a:ext cx="9270412" cy="12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7.4 </a:t>
            </a:r>
            <a:r>
              <a:rPr lang="zh-CN" altLang="en-US" b="0" kern="1800" dirty="0">
                <a:latin typeface="Times New Roman"/>
              </a:rPr>
              <a:t>条件判断与分支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使用</a:t>
            </a:r>
            <a:r>
              <a:rPr lang="en-US" altLang="zh-CN" sz="2000" b="1" dirty="0" err="1">
                <a:latin typeface="+mn-ea"/>
                <a:ea typeface="+mn-ea"/>
              </a:rPr>
              <a:t>th:switch</a:t>
            </a:r>
            <a:r>
              <a:rPr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 err="1">
                <a:latin typeface="+mn-ea"/>
                <a:ea typeface="+mn-ea"/>
              </a:rPr>
              <a:t>th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  <a:r>
              <a:rPr lang="en-US" altLang="zh-CN" sz="2000" dirty="0"/>
              <a:t> case</a:t>
            </a:r>
            <a:r>
              <a:rPr lang="zh-CN" altLang="en-US" sz="2000" dirty="0"/>
              <a:t>进行分支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68" y="2596795"/>
            <a:ext cx="9569746" cy="19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4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7.5 </a:t>
            </a:r>
            <a:r>
              <a:rPr lang="zh-CN" altLang="en-US" b="0" kern="1800" dirty="0">
                <a:latin typeface="Times New Roman"/>
              </a:rPr>
              <a:t>局部变量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22" y="1827087"/>
            <a:ext cx="7770216" cy="11643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2959" y="127367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prod</a:t>
            </a:r>
            <a:r>
              <a:rPr lang="zh-CN" altLang="en-US" dirty="0"/>
              <a:t>只在</a:t>
            </a:r>
            <a:r>
              <a:rPr lang="en-US" altLang="zh-CN" dirty="0"/>
              <a:t>&lt;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  <a:r>
              <a:rPr lang="zh-CN" altLang="en-US" dirty="0"/>
              <a:t>标签内有效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25" y="4381950"/>
            <a:ext cx="8771428" cy="14476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2959" y="3757371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th:with</a:t>
            </a:r>
            <a:r>
              <a:rPr lang="zh-CN" altLang="en-US" dirty="0">
                <a:solidFill>
                  <a:srgbClr val="FF0000"/>
                </a:solidFill>
              </a:rPr>
              <a:t>定义一个局部变量</a:t>
            </a:r>
          </a:p>
        </p:txBody>
      </p:sp>
    </p:spTree>
    <p:extLst>
      <p:ext uri="{BB962C8B-B14F-4D97-AF65-F5344CB8AC3E}">
        <p14:creationId xmlns:p14="http://schemas.microsoft.com/office/powerpoint/2010/main" val="4277080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7.6 </a:t>
            </a:r>
            <a:r>
              <a:rPr lang="zh-CN" altLang="en-US" b="0" kern="1800" dirty="0">
                <a:latin typeface="Times New Roman"/>
              </a:rPr>
              <a:t>内联写法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内联写法：不使用扩展属性，直接生成到</a:t>
            </a:r>
            <a:r>
              <a:rPr lang="en-US" altLang="zh-CN" sz="2000" b="1" dirty="0">
                <a:latin typeface="+mn-ea"/>
                <a:ea typeface="+mn-ea"/>
              </a:rPr>
              <a:t>html</a:t>
            </a:r>
            <a:r>
              <a:rPr lang="zh-CN" altLang="en-US" sz="2000" b="1" dirty="0">
                <a:latin typeface="+mn-ea"/>
                <a:ea typeface="+mn-ea"/>
              </a:rPr>
              <a:t>中，</a:t>
            </a:r>
            <a:r>
              <a:rPr lang="en-US" altLang="zh-CN" sz="2000" b="1" dirty="0">
                <a:latin typeface="+mn-ea"/>
                <a:ea typeface="+mn-ea"/>
              </a:rPr>
              <a:t> [[${xx}]] </a:t>
            </a:r>
            <a:r>
              <a:rPr lang="zh-CN" altLang="en-US" sz="2000" b="1" dirty="0">
                <a:latin typeface="+mn-ea"/>
                <a:ea typeface="+mn-ea"/>
              </a:rPr>
              <a:t>或</a:t>
            </a:r>
            <a:r>
              <a:rPr lang="en-US" altLang="zh-CN" sz="2000" b="1" dirty="0">
                <a:latin typeface="+mn-ea"/>
                <a:ea typeface="+mn-ea"/>
              </a:rPr>
              <a:t>[(${xx})]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35" y="2296216"/>
            <a:ext cx="9694439" cy="772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46" y="3846497"/>
            <a:ext cx="10002819" cy="7350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50378" y="33209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等价于</a:t>
            </a:r>
          </a:p>
        </p:txBody>
      </p:sp>
    </p:spTree>
    <p:extLst>
      <p:ext uri="{BB962C8B-B14F-4D97-AF65-F5344CB8AC3E}">
        <p14:creationId xmlns:p14="http://schemas.microsoft.com/office/powerpoint/2010/main" val="361579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7.6 </a:t>
            </a:r>
            <a:r>
              <a:rPr lang="zh-CN" altLang="en-US" b="0" kern="1800" dirty="0">
                <a:latin typeface="Times New Roman"/>
              </a:rPr>
              <a:t>内联写法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latin typeface="+mn-ea"/>
                <a:ea typeface="+mn-ea"/>
              </a:rPr>
              <a:t>内联写法： </a:t>
            </a:r>
            <a:r>
              <a:rPr lang="en-US" altLang="zh-CN" sz="2000" b="1" dirty="0">
                <a:latin typeface="+mn-ea"/>
                <a:ea typeface="+mn-ea"/>
              </a:rPr>
              <a:t>[[${xx}]] </a:t>
            </a:r>
            <a:r>
              <a:rPr lang="zh-CN" altLang="en-US" sz="2000" b="1" dirty="0">
                <a:latin typeface="+mn-ea"/>
                <a:ea typeface="+mn-ea"/>
              </a:rPr>
              <a:t>或</a:t>
            </a:r>
            <a:r>
              <a:rPr lang="en-US" altLang="zh-CN" sz="2000" b="1" dirty="0">
                <a:latin typeface="+mn-ea"/>
                <a:ea typeface="+mn-ea"/>
              </a:rPr>
              <a:t>[(${xx})]</a:t>
            </a:r>
            <a:r>
              <a:rPr lang="zh-CN" altLang="en-US" sz="2000" b="1" dirty="0">
                <a:latin typeface="+mn-ea"/>
                <a:ea typeface="+mn-ea"/>
              </a:rPr>
              <a:t>，二者区别是前者为</a:t>
            </a:r>
            <a:r>
              <a:rPr lang="en-US" altLang="zh-CN" b="1" i="1" dirty="0"/>
              <a:t>HTML-escaped</a:t>
            </a:r>
            <a:r>
              <a:rPr lang="en-US" altLang="zh-CN" sz="2000" dirty="0"/>
              <a:t> </a:t>
            </a:r>
            <a:r>
              <a:rPr lang="zh-CN" altLang="en-US" sz="2000" dirty="0"/>
              <a:t>，后者不进行</a:t>
            </a:r>
            <a:r>
              <a:rPr lang="en-US" altLang="zh-CN" b="1" i="1" dirty="0"/>
              <a:t>HTML-escaped</a:t>
            </a:r>
            <a:r>
              <a:rPr lang="zh-CN" altLang="en-US" b="1" i="1" dirty="0"/>
              <a:t>，后者类似于</a:t>
            </a:r>
            <a:r>
              <a:rPr lang="en-US" altLang="zh-CN" b="1" i="1" dirty="0" err="1">
                <a:solidFill>
                  <a:srgbClr val="FF0000"/>
                </a:solidFill>
              </a:rPr>
              <a:t>th:utext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。例如当变量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=</a:t>
            </a:r>
            <a:r>
              <a:rPr lang="zh-CN" altLang="en-US" sz="2000" dirty="0"/>
              <a:t>‘</a:t>
            </a:r>
            <a:r>
              <a:rPr lang="en-US" altLang="zh-CN" sz="2000" dirty="0"/>
              <a:t>This is &lt;b&gt;great&lt;/b&gt;</a:t>
            </a:r>
            <a:r>
              <a:rPr lang="zh-CN" altLang="en-US" sz="2000" dirty="0"/>
              <a:t>‘时，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4" y="2752408"/>
            <a:ext cx="4307740" cy="573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2" y="2745879"/>
            <a:ext cx="4924450" cy="58004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976949" y="2926080"/>
            <a:ext cx="783771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59360" y="26245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不转义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4" y="3930691"/>
            <a:ext cx="4056696" cy="6044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677" y="3997703"/>
            <a:ext cx="5903268" cy="604474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737459" y="4151989"/>
            <a:ext cx="783771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63563" y="3850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1D65B-E629-914C-9C53-44D2A284E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482" y="5100587"/>
            <a:ext cx="4561913" cy="876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EC8EE8-5265-7D46-920C-50E228393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2183" y="5237905"/>
            <a:ext cx="6616700" cy="7039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28E14A-D675-CB4B-9C4E-5AB8AD1006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597" y="6065627"/>
            <a:ext cx="7447079" cy="7156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AC5191-29A9-1446-92C7-CA6BC2C3E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8620" y="5956232"/>
            <a:ext cx="3453201" cy="84568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A47A5AC-7633-EC47-BC22-086E49251F35}"/>
              </a:ext>
            </a:extLst>
          </p:cNvPr>
          <p:cNvSpPr txBox="1"/>
          <p:nvPr/>
        </p:nvSpPr>
        <p:spPr>
          <a:xfrm>
            <a:off x="7271457" y="62838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不转义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1C9DE-3742-2148-92AE-BD0CAC6FD988}"/>
              </a:ext>
            </a:extLst>
          </p:cNvPr>
          <p:cNvSpPr txBox="1"/>
          <p:nvPr/>
        </p:nvSpPr>
        <p:spPr>
          <a:xfrm>
            <a:off x="6616700" y="5353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C0ADA19-E246-334D-9626-798BDF8D66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1739" y="4661770"/>
            <a:ext cx="5169606" cy="6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0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7.6 </a:t>
            </a:r>
            <a:r>
              <a:rPr lang="zh-CN" altLang="en-US" b="0" kern="1800" dirty="0">
                <a:latin typeface="Times New Roman"/>
              </a:rPr>
              <a:t>内联写法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JavaScript</a:t>
            </a:r>
            <a:r>
              <a:rPr lang="zh-CN" altLang="en-US" sz="2000" b="1" dirty="0">
                <a:latin typeface="+mn-ea"/>
                <a:ea typeface="+mn-ea"/>
              </a:rPr>
              <a:t>内联，</a:t>
            </a:r>
            <a:r>
              <a:rPr lang="en-US" altLang="zh-CN" sz="2000" b="1" dirty="0" err="1">
                <a:latin typeface="+mn-ea"/>
                <a:ea typeface="+mn-ea"/>
              </a:rPr>
              <a:t>th:inline</a:t>
            </a:r>
            <a:r>
              <a:rPr lang="en-US" altLang="zh-CN" sz="2000" b="1" dirty="0">
                <a:latin typeface="+mn-ea"/>
                <a:ea typeface="+mn-ea"/>
              </a:rPr>
              <a:t>=“</a:t>
            </a:r>
            <a:r>
              <a:rPr lang="en-US" altLang="zh-CN" sz="2000" b="1" dirty="0" err="1">
                <a:latin typeface="+mn-ea"/>
                <a:ea typeface="+mn-ea"/>
              </a:rPr>
              <a:t>javascript</a:t>
            </a:r>
            <a:r>
              <a:rPr lang="en-US" altLang="zh-CN" sz="2000" b="1" dirty="0">
                <a:latin typeface="+mn-ea"/>
                <a:ea typeface="+mn-ea"/>
              </a:rPr>
              <a:t>”</a:t>
            </a: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1" y="2125754"/>
            <a:ext cx="10312999" cy="16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5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${#</a:t>
            </a:r>
            <a:r>
              <a:rPr lang="en-US" altLang="zh-CN" sz="2000" b="1" dirty="0" err="1">
                <a:latin typeface="+mn-ea"/>
                <a:ea typeface="+mn-ea"/>
              </a:rPr>
              <a:t>ctx</a:t>
            </a:r>
            <a:r>
              <a:rPr lang="en-US" altLang="zh-CN" sz="2000" b="1" dirty="0">
                <a:latin typeface="+mn-ea"/>
                <a:ea typeface="+mn-ea"/>
              </a:rPr>
              <a:t>} </a:t>
            </a:r>
            <a:r>
              <a:rPr lang="zh-CN" altLang="en-US" sz="2000" b="1" dirty="0">
                <a:latin typeface="+mn-ea"/>
                <a:ea typeface="+mn-ea"/>
              </a:rPr>
              <a:t>上下文对象，可用于获取其它内置对象。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33" y="1822578"/>
            <a:ext cx="8558904" cy="46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1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</a:t>
            </a:r>
            <a:r>
              <a:rPr lang="en-US" altLang="zh-CN" b="1" dirty="0" err="1"/>
              <a:t>param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+mn-ea"/>
                <a:ea typeface="+mn-ea"/>
              </a:rPr>
              <a:t>}: </a:t>
            </a:r>
            <a:r>
              <a:rPr lang="zh-CN" altLang="en-US" sz="2000" b="1" dirty="0">
                <a:latin typeface="+mn-ea"/>
                <a:ea typeface="+mn-ea"/>
              </a:rPr>
              <a:t>获取请求参数。 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9" y="2049856"/>
            <a:ext cx="11012687" cy="33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</a:t>
            </a:r>
            <a:r>
              <a:rPr lang="en-US" altLang="zh-CN" b="1" dirty="0"/>
              <a:t>session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+mn-ea"/>
                <a:ea typeface="+mn-ea"/>
              </a:rPr>
              <a:t>}: </a:t>
            </a:r>
            <a:r>
              <a:rPr lang="zh-CN" altLang="en-US" sz="2000" b="1" dirty="0">
                <a:latin typeface="+mn-ea"/>
                <a:ea typeface="+mn-ea"/>
              </a:rPr>
              <a:t>获取</a:t>
            </a:r>
            <a:r>
              <a:rPr lang="en-US" altLang="zh-CN" sz="2000" b="1" dirty="0">
                <a:latin typeface="+mn-ea"/>
                <a:ea typeface="+mn-ea"/>
              </a:rPr>
              <a:t>session</a:t>
            </a:r>
            <a:r>
              <a:rPr lang="zh-CN" altLang="en-US" sz="2000" b="1" dirty="0">
                <a:latin typeface="+mn-ea"/>
                <a:ea typeface="+mn-ea"/>
              </a:rPr>
              <a:t>属性。 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8" y="2125754"/>
            <a:ext cx="10609230" cy="35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7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</a:t>
            </a:r>
            <a:r>
              <a:rPr lang="en-US" altLang="zh-CN" dirty="0"/>
              <a:t>#strings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+mn-ea"/>
                <a:ea typeface="+mn-ea"/>
              </a:rPr>
              <a:t>}: strings</a:t>
            </a:r>
            <a:r>
              <a:rPr lang="zh-CN" altLang="en-US" sz="2000" b="1" dirty="0">
                <a:latin typeface="+mn-ea"/>
                <a:ea typeface="+mn-ea"/>
              </a:rPr>
              <a:t>工具类。 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74" y="1757263"/>
            <a:ext cx="9031295" cy="47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4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7.1 </a:t>
            </a:r>
            <a:r>
              <a:rPr lang="en-US" altLang="zh-CN" b="0" kern="1800" dirty="0" err="1">
                <a:latin typeface="Times New Roman"/>
              </a:rPr>
              <a:t>Thymeleaf</a:t>
            </a:r>
            <a:r>
              <a:rPr lang="zh-CN" altLang="en-US" b="0" kern="1800" dirty="0">
                <a:latin typeface="Times New Roman"/>
              </a:rPr>
              <a:t>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93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 err="1"/>
              <a:t>Thymeleaf</a:t>
            </a:r>
            <a:r>
              <a:rPr lang="en-US" altLang="zh-CN" sz="2000" dirty="0"/>
              <a:t> 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/>
              <a:t>Java</a:t>
            </a:r>
            <a:r>
              <a:rPr lang="zh-CN" altLang="en-US" sz="2000" dirty="0"/>
              <a:t>服务端的模板引擎，不新增标签，采用拓展属性（</a:t>
            </a:r>
            <a:r>
              <a:rPr lang="en-US" altLang="zh-CN" sz="2000" dirty="0" err="1"/>
              <a:t>th:xx</a:t>
            </a:r>
            <a:r>
              <a:rPr lang="zh-CN" altLang="en-US" sz="2000" dirty="0"/>
              <a:t>）去跟服务端进行数据交互，保留原始页面风格，使用浏览器直接打开，相当于打开原生页面，简洁漂亮、容易理解，完美支持</a:t>
            </a:r>
            <a:r>
              <a:rPr lang="en-US" altLang="zh-CN" sz="2000" dirty="0"/>
              <a:t>HTML5</a:t>
            </a:r>
            <a:r>
              <a:rPr lang="zh-CN" altLang="en-US" sz="2000" dirty="0"/>
              <a:t>，给前端人员也带来一定的便利。</a:t>
            </a:r>
            <a:endParaRPr lang="en-US" altLang="zh-CN" sz="2000" dirty="0"/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32" y="3157070"/>
            <a:ext cx="7991805" cy="7754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8273" y="33601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JSP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05" y="4818022"/>
            <a:ext cx="9739118" cy="688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0369" y="497773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Thymeleaf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657608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${</a:t>
            </a:r>
            <a:r>
              <a:rPr lang="en-US" altLang="zh-CN" dirty="0"/>
              <a:t>#numbers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+mn-ea"/>
                <a:ea typeface="+mn-ea"/>
              </a:rPr>
              <a:t>}: numbers</a:t>
            </a:r>
            <a:r>
              <a:rPr lang="zh-CN" altLang="en-US" sz="2000" b="1" dirty="0">
                <a:latin typeface="+mn-ea"/>
                <a:ea typeface="+mn-ea"/>
              </a:rPr>
              <a:t>工具类。 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9" y="1757263"/>
            <a:ext cx="7570111" cy="49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0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#lists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List </a:t>
            </a:r>
            <a:r>
              <a:rPr lang="zh-CN" altLang="en-US" sz="2000" b="1" dirty="0">
                <a:latin typeface="+mn-ea"/>
                <a:ea typeface="+mn-ea"/>
              </a:rPr>
              <a:t>工具类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#arrays</a:t>
            </a:r>
            <a:r>
              <a:rPr lang="zh-CN" altLang="en-US" sz="2000" b="1" dirty="0">
                <a:latin typeface="+mn-ea"/>
                <a:ea typeface="+mn-ea"/>
              </a:rPr>
              <a:t>：数组工具类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#sets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Set </a:t>
            </a:r>
            <a:r>
              <a:rPr lang="zh-CN" altLang="en-US" sz="2000" b="1" dirty="0">
                <a:latin typeface="+mn-ea"/>
                <a:ea typeface="+mn-ea"/>
              </a:rPr>
              <a:t>工具类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#maps</a:t>
            </a:r>
            <a:r>
              <a:rPr lang="zh-CN" altLang="en-US" sz="2000" b="1" dirty="0">
                <a:latin typeface="+mn-ea"/>
                <a:ea typeface="+mn-ea"/>
              </a:rPr>
              <a:t>：常用</a:t>
            </a:r>
            <a:r>
              <a:rPr lang="en-US" altLang="zh-CN" sz="2000" b="1" dirty="0">
                <a:latin typeface="+mn-ea"/>
                <a:ea typeface="+mn-ea"/>
              </a:rPr>
              <a:t>Map</a:t>
            </a:r>
            <a:r>
              <a:rPr lang="zh-CN" altLang="en-US" sz="2000" b="1" dirty="0">
                <a:latin typeface="+mn-ea"/>
                <a:ea typeface="+mn-ea"/>
              </a:rPr>
              <a:t>方法。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#objects</a:t>
            </a:r>
            <a:r>
              <a:rPr lang="zh-CN" altLang="en-US" sz="2000" b="1" dirty="0">
                <a:latin typeface="+mn-ea"/>
                <a:ea typeface="+mn-ea"/>
              </a:rPr>
              <a:t>：一般对象类，通常用来判断非空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#bools</a:t>
            </a:r>
            <a:r>
              <a:rPr lang="zh-CN" altLang="en-US" sz="2000" b="1" dirty="0">
                <a:latin typeface="+mn-ea"/>
                <a:ea typeface="+mn-ea"/>
              </a:rPr>
              <a:t>：常用的布尔方法。</a:t>
            </a:r>
          </a:p>
        </p:txBody>
      </p:sp>
    </p:spTree>
    <p:extLst>
      <p:ext uri="{BB962C8B-B14F-4D97-AF65-F5344CB8AC3E}">
        <p14:creationId xmlns:p14="http://schemas.microsoft.com/office/powerpoint/2010/main" val="1340025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</a:t>
            </a:r>
            <a:r>
              <a:rPr lang="en-US" altLang="zh-CN" sz="2000" b="1" dirty="0" err="1">
                <a:latin typeface="+mn-ea"/>
                <a:ea typeface="+mn-ea"/>
              </a:rPr>
              <a:t>execInfo</a:t>
            </a:r>
            <a:r>
              <a:rPr lang="zh-CN" altLang="en-US" sz="2000" b="1" dirty="0">
                <a:latin typeface="+mn-ea"/>
                <a:ea typeface="+mn-ea"/>
              </a:rPr>
              <a:t>：获取页面模板的处理信息。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#messages</a:t>
            </a:r>
            <a:r>
              <a:rPr lang="zh-CN" altLang="en-US" sz="2000" b="1" dirty="0">
                <a:latin typeface="+mn-ea"/>
                <a:ea typeface="+mn-ea"/>
              </a:rPr>
              <a:t>：在变量表达式中获取外部消息的方法，与使用＃</a:t>
            </a:r>
            <a:r>
              <a:rPr lang="en-US" altLang="zh-CN" sz="2000" b="1" dirty="0">
                <a:latin typeface="+mn-ea"/>
                <a:ea typeface="+mn-ea"/>
              </a:rPr>
              <a:t>{...}</a:t>
            </a:r>
            <a:r>
              <a:rPr lang="zh-CN" altLang="en-US" sz="2000" b="1" dirty="0">
                <a:latin typeface="+mn-ea"/>
                <a:ea typeface="+mn-ea"/>
              </a:rPr>
              <a:t>语法获取的方法相同。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</a:t>
            </a:r>
            <a:r>
              <a:rPr lang="en-US" altLang="zh-CN" sz="2000" b="1" dirty="0" err="1">
                <a:latin typeface="+mn-ea"/>
                <a:ea typeface="+mn-ea"/>
              </a:rPr>
              <a:t>uris</a:t>
            </a:r>
            <a:r>
              <a:rPr lang="zh-CN" altLang="en-US" sz="2000" b="1" dirty="0">
                <a:latin typeface="+mn-ea"/>
                <a:ea typeface="+mn-ea"/>
              </a:rPr>
              <a:t>：转义部分</a:t>
            </a:r>
            <a:r>
              <a:rPr lang="en-US" altLang="zh-CN" sz="2000" b="1" dirty="0">
                <a:latin typeface="+mn-ea"/>
                <a:ea typeface="+mn-ea"/>
              </a:rPr>
              <a:t>URL / URI</a:t>
            </a:r>
            <a:r>
              <a:rPr lang="zh-CN" altLang="en-US" sz="2000" b="1" dirty="0">
                <a:latin typeface="+mn-ea"/>
                <a:ea typeface="+mn-ea"/>
              </a:rPr>
              <a:t>的方法。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#conversions</a:t>
            </a:r>
            <a:r>
              <a:rPr lang="zh-CN" altLang="en-US" sz="2000" b="1" dirty="0">
                <a:latin typeface="+mn-ea"/>
                <a:ea typeface="+mn-ea"/>
              </a:rPr>
              <a:t>：用于执行已配置的转换服务的方法。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#dates</a:t>
            </a:r>
            <a:r>
              <a:rPr lang="zh-CN" altLang="en-US" sz="2000" b="1" dirty="0">
                <a:latin typeface="+mn-ea"/>
                <a:ea typeface="+mn-ea"/>
              </a:rPr>
              <a:t>：时间操作和时间格式化等。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#calendars</a:t>
            </a:r>
            <a:r>
              <a:rPr lang="zh-CN" altLang="en-US" sz="2000" b="1" dirty="0">
                <a:latin typeface="+mn-ea"/>
                <a:ea typeface="+mn-ea"/>
              </a:rPr>
              <a:t>：用于更复杂时间的格式化。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#aggregates</a:t>
            </a:r>
            <a:r>
              <a:rPr lang="zh-CN" altLang="en-US" sz="2000" b="1" dirty="0">
                <a:latin typeface="+mn-ea"/>
                <a:ea typeface="+mn-ea"/>
              </a:rPr>
              <a:t>：在数组或集合上创建聚合的方法。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b="1" dirty="0">
                <a:latin typeface="+mn-ea"/>
                <a:ea typeface="+mn-ea"/>
              </a:rPr>
              <a:t>#ids</a:t>
            </a:r>
            <a:r>
              <a:rPr lang="zh-CN" altLang="en-US" sz="2000" b="1" dirty="0">
                <a:latin typeface="+mn-ea"/>
                <a:ea typeface="+mn-ea"/>
              </a:rPr>
              <a:t>：处理可能重复的</a:t>
            </a:r>
            <a:r>
              <a:rPr lang="en-US" altLang="zh-CN" sz="2000" b="1" dirty="0">
                <a:latin typeface="+mn-ea"/>
                <a:ea typeface="+mn-ea"/>
              </a:rPr>
              <a:t>id</a:t>
            </a:r>
            <a:r>
              <a:rPr lang="zh-CN" altLang="en-US" sz="2000" b="1" dirty="0">
                <a:latin typeface="+mn-ea"/>
                <a:ea typeface="+mn-ea"/>
              </a:rPr>
              <a:t>属性的方法。</a:t>
            </a:r>
            <a:endParaRPr lang="en-US" altLang="zh-CN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613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47" y="1223784"/>
            <a:ext cx="7295268" cy="533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9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26" y="1354413"/>
            <a:ext cx="8001865" cy="52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92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1" y="1223784"/>
            <a:ext cx="7726679" cy="54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7.7 </a:t>
            </a:r>
            <a:r>
              <a:rPr lang="zh-CN" altLang="en-US" b="0" kern="1800" dirty="0">
                <a:latin typeface="Times New Roman"/>
              </a:rPr>
              <a:t>内置对象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73" y="1132344"/>
            <a:ext cx="7832850" cy="55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74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第四次作业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1" y="1223784"/>
            <a:ext cx="1207974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dirty="0"/>
              <a:t>Web</a:t>
            </a:r>
            <a:r>
              <a:rPr lang="zh-CN" altLang="en-US" dirty="0"/>
              <a:t>版通讯录</a:t>
            </a:r>
            <a:r>
              <a:rPr lang="en-US" altLang="zh-CN" dirty="0" err="1"/>
              <a:t>SpringMVC</a:t>
            </a:r>
            <a:r>
              <a:rPr lang="en-US" altLang="zh-CN" dirty="0"/>
              <a:t>/</a:t>
            </a:r>
            <a:r>
              <a:rPr lang="en-US" altLang="zh-CN" dirty="0" err="1"/>
              <a:t>Thymeleaf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dirty="0"/>
              <a:t>在第一次静态页面作业基础之上，使用</a:t>
            </a:r>
            <a:r>
              <a:rPr lang="en-US" altLang="zh-CN" dirty="0" err="1"/>
              <a:t>SpringMVC</a:t>
            </a:r>
            <a:r>
              <a:rPr lang="en-US" altLang="zh-CN" dirty="0"/>
              <a:t>/</a:t>
            </a:r>
            <a:r>
              <a:rPr lang="en-US" altLang="zh-CN" dirty="0" err="1"/>
              <a:t>Thymeleaf</a:t>
            </a:r>
            <a:r>
              <a:rPr lang="zh-CN" altLang="en-US" dirty="0"/>
              <a:t>技术实现相应的功能</a:t>
            </a:r>
            <a:endParaRPr lang="en-US" altLang="zh-CN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dirty="0"/>
              <a:t>通讯录列表的展示，添加、编辑、删除操作</a:t>
            </a:r>
            <a:endParaRPr lang="en-US" altLang="zh-CN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dirty="0"/>
              <a:t>实现登录及退出功能，未登陆时不能进行增删改查操作</a:t>
            </a:r>
            <a:endParaRPr lang="en-US" altLang="zh-CN" dirty="0"/>
          </a:p>
          <a:p>
            <a:pPr marL="1280160" lvl="2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dirty="0"/>
              <a:t>不需要使用数据库，可以把数据存储在</a:t>
            </a:r>
            <a:r>
              <a:rPr lang="en-US" altLang="zh-CN" dirty="0"/>
              <a:t>session</a:t>
            </a:r>
            <a:r>
              <a:rPr lang="zh-CN" altLang="en-US" dirty="0"/>
              <a:t>中进行模拟</a:t>
            </a:r>
            <a:endParaRPr lang="en-US" altLang="zh-CN" dirty="0"/>
          </a:p>
          <a:p>
            <a:pPr marL="822960" lvl="1" indent="-25590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dirty="0"/>
              <a:t>目的：深入理解</a:t>
            </a:r>
            <a:r>
              <a:rPr lang="en-US" altLang="zh-CN" dirty="0" err="1"/>
              <a:t>SpringMVC</a:t>
            </a:r>
            <a:r>
              <a:rPr lang="zh-CN" altLang="en-US" dirty="0"/>
              <a:t>的工作原理，熟悉</a:t>
            </a:r>
            <a:r>
              <a:rPr lang="en-US" altLang="zh-CN" dirty="0" err="1"/>
              <a:t>SpringMVC</a:t>
            </a:r>
            <a:r>
              <a:rPr lang="en-US" altLang="zh-CN" dirty="0"/>
              <a:t>/</a:t>
            </a:r>
            <a:r>
              <a:rPr lang="en-US" altLang="zh-CN" dirty="0" err="1"/>
              <a:t>Thymeleaf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14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98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latin typeface="+mn-ea"/>
                <a:ea typeface="+mn-ea"/>
              </a:rPr>
              <a:t>文档地址：</a:t>
            </a:r>
            <a:r>
              <a:rPr lang="en-US" altLang="zh-CN" sz="2000" dirty="0">
                <a:hlinkClick r:id="rId2"/>
              </a:rPr>
              <a:t>https://www.thymeleaf.org/doc/tutorials/3.0/usingthymeleaf.html#standard-expression-syntax</a:t>
            </a:r>
            <a:endParaRPr lang="en-US" altLang="zh-CN" sz="2000" b="1" dirty="0">
              <a:solidFill>
                <a:srgbClr val="404040"/>
              </a:solidFill>
              <a:latin typeface="+mn-ea"/>
              <a:ea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变量表达式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${}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：直接使用</a:t>
            </a:r>
            <a:r>
              <a:rPr lang="en-US" altLang="zh-CN" sz="2000" dirty="0" err="1">
                <a:sym typeface="+mn-ea"/>
              </a:rPr>
              <a:t>th:xx</a:t>
            </a:r>
            <a:r>
              <a:rPr lang="en-US" altLang="zh-CN" sz="2000" dirty="0">
                <a:sym typeface="+mn-ea"/>
              </a:rPr>
              <a:t> = "${}" </a:t>
            </a:r>
            <a:r>
              <a:rPr lang="zh-CN" altLang="en-US" sz="2000" dirty="0">
                <a:sym typeface="+mn-ea"/>
              </a:rPr>
              <a:t>获取对象属性 。例如： 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8" y="2961777"/>
            <a:ext cx="10816168" cy="28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8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100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选择</a:t>
            </a: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变量表达式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zh-CN" altLang="en-US" sz="2000" b="1" dirty="0">
                <a:solidFill>
                  <a:srgbClr val="C7254E"/>
                </a:solidFill>
                <a:latin typeface="+mn-ea"/>
                <a:ea typeface="+mn-ea"/>
              </a:rPr>
              <a:t>*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：首先通过</a:t>
            </a:r>
            <a:r>
              <a:rPr lang="en-US" altLang="zh-CN" sz="2000" dirty="0" err="1">
                <a:sym typeface="+mn-ea"/>
              </a:rPr>
              <a:t>th:object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获取对象，然后使用</a:t>
            </a:r>
            <a:r>
              <a:rPr lang="en-US" altLang="zh-CN" sz="2000" dirty="0" err="1">
                <a:sym typeface="+mn-ea"/>
              </a:rPr>
              <a:t>th:xx</a:t>
            </a:r>
            <a:r>
              <a:rPr lang="en-US" altLang="zh-CN" sz="2000" dirty="0">
                <a:sym typeface="+mn-ea"/>
              </a:rPr>
              <a:t> = "*{}"</a:t>
            </a:r>
            <a:r>
              <a:rPr lang="zh-CN" altLang="en-US" sz="2000" dirty="0">
                <a:sym typeface="+mn-ea"/>
              </a:rPr>
              <a:t>获取对象属性。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9" y="1906040"/>
            <a:ext cx="9580515" cy="19083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83" y="4608825"/>
            <a:ext cx="9762685" cy="16793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27863" y="4092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等价于下面的表达式</a:t>
            </a:r>
          </a:p>
        </p:txBody>
      </p:sp>
    </p:spTree>
    <p:extLst>
      <p:ext uri="{BB962C8B-B14F-4D97-AF65-F5344CB8AC3E}">
        <p14:creationId xmlns:p14="http://schemas.microsoft.com/office/powerpoint/2010/main" val="253347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5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链接</a:t>
            </a: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en-US" altLang="zh-CN" sz="2000" b="1" dirty="0">
                <a:solidFill>
                  <a:srgbClr val="C7254E"/>
                </a:solidFill>
                <a:latin typeface="+mn-ea"/>
                <a:ea typeface="+mn-ea"/>
              </a:rPr>
              <a:t>@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：通过链接表达式</a:t>
            </a:r>
            <a:r>
              <a:rPr lang="en-US" altLang="zh-CN" sz="2000" dirty="0">
                <a:sym typeface="+mn-ea"/>
              </a:rPr>
              <a:t>@{}</a:t>
            </a:r>
            <a:r>
              <a:rPr lang="zh-CN" altLang="en-US" sz="2000" dirty="0">
                <a:sym typeface="+mn-ea"/>
              </a:rPr>
              <a:t>直接拿到应用路径，然后拼接静态资源路径。例如：</a:t>
            </a:r>
            <a:endParaRPr lang="en-US" altLang="zh-CN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0" y="1907297"/>
            <a:ext cx="10823448" cy="11268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1703" y="3461657"/>
            <a:ext cx="114239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绝对</a:t>
            </a:r>
            <a:r>
              <a:rPr lang="en-US" altLang="zh-CN" sz="2000" dirty="0">
                <a:latin typeface="+mn-ea"/>
                <a:ea typeface="+mn-ea"/>
              </a:rPr>
              <a:t>URL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r>
              <a:rPr lang="en-US" altLang="zh-CN" sz="2000" dirty="0">
                <a:latin typeface="+mn-ea"/>
                <a:ea typeface="+mn-ea"/>
                <a:hlinkClick r:id="rId3"/>
              </a:rPr>
              <a:t>http://www.thymeleaf.org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相对</a:t>
            </a:r>
            <a:r>
              <a:rPr lang="en-US" altLang="zh-CN" sz="2000" dirty="0">
                <a:latin typeface="+mn-ea"/>
                <a:ea typeface="+mn-ea"/>
              </a:rPr>
              <a:t>URL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相对页面地址：</a:t>
            </a:r>
            <a:r>
              <a:rPr lang="en-US" altLang="zh-CN" sz="2000" dirty="0">
                <a:latin typeface="+mn-ea"/>
                <a:ea typeface="+mn-ea"/>
              </a:rPr>
              <a:t>user/login.html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相对上下文地址：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en-US" altLang="zh-CN" sz="2000" dirty="0" err="1">
                <a:latin typeface="+mn-ea"/>
                <a:ea typeface="+mn-ea"/>
              </a:rPr>
              <a:t>itemdetails?id</a:t>
            </a:r>
            <a:r>
              <a:rPr lang="en-US" altLang="zh-CN" sz="2000" dirty="0">
                <a:latin typeface="+mn-ea"/>
                <a:ea typeface="+mn-ea"/>
              </a:rPr>
              <a:t>=3</a:t>
            </a:r>
            <a:r>
              <a:rPr lang="zh-CN" altLang="en-US" sz="2000" dirty="0">
                <a:latin typeface="+mn-ea"/>
                <a:ea typeface="+mn-ea"/>
              </a:rPr>
              <a:t>，将自动在前面添加上下文</a:t>
            </a:r>
            <a:r>
              <a:rPr lang="en-US" altLang="zh-CN" sz="2000" dirty="0">
                <a:latin typeface="+mn-ea"/>
                <a:ea typeface="+mn-ea"/>
              </a:rPr>
              <a:t>path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相对服务地址：</a:t>
            </a:r>
            <a:r>
              <a:rPr lang="en-US" altLang="zh-CN" sz="2000" dirty="0">
                <a:latin typeface="+mn-ea"/>
                <a:ea typeface="+mn-ea"/>
              </a:rPr>
              <a:t>~/billing/</a:t>
            </a:r>
            <a:r>
              <a:rPr lang="en-US" altLang="zh-CN" sz="2000" dirty="0" err="1">
                <a:latin typeface="+mn-ea"/>
                <a:ea typeface="+mn-ea"/>
              </a:rPr>
              <a:t>processInvoice</a:t>
            </a:r>
            <a:r>
              <a:rPr lang="zh-CN" altLang="en-US" sz="2000" dirty="0">
                <a:latin typeface="+mn-ea"/>
                <a:ea typeface="+mn-ea"/>
              </a:rPr>
              <a:t>，不再自动添加上下文</a:t>
            </a:r>
            <a:r>
              <a:rPr lang="en-US" altLang="zh-CN" sz="2000" dirty="0">
                <a:latin typeface="+mn-ea"/>
                <a:ea typeface="+mn-ea"/>
              </a:rPr>
              <a:t>path</a:t>
            </a:r>
            <a:r>
              <a:rPr lang="zh-CN" altLang="en-US" sz="2000" dirty="0">
                <a:latin typeface="+mn-ea"/>
                <a:ea typeface="+mn-ea"/>
              </a:rPr>
              <a:t>，可以用来访问本服务上的其它上下文页面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相对协议地址：</a:t>
            </a:r>
            <a:r>
              <a:rPr lang="en-US" altLang="zh-CN" sz="2000" dirty="0">
                <a:latin typeface="+mn-ea"/>
                <a:ea typeface="+mn-ea"/>
              </a:rPr>
              <a:t>//code.jquery.com/jquery-2.0.3.min.js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92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latin typeface="+mn-ea"/>
                <a:ea typeface="+mn-ea"/>
              </a:rPr>
              <a:t>链接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表达式 </a:t>
            </a:r>
            <a:r>
              <a:rPr lang="en-US" altLang="zh-CN" sz="2000" b="1" dirty="0">
                <a:solidFill>
                  <a:srgbClr val="C7254E"/>
                </a:solidFill>
                <a:latin typeface="+mn-ea"/>
                <a:ea typeface="+mn-ea"/>
              </a:rPr>
              <a:t>@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：通过链接表达式</a:t>
            </a:r>
            <a:r>
              <a:rPr lang="en-US" altLang="zh-CN" sz="2000" dirty="0">
                <a:sym typeface="+mn-ea"/>
              </a:rPr>
              <a:t>@{}</a:t>
            </a:r>
            <a:r>
              <a:rPr lang="zh-CN" altLang="en-US" sz="2000" dirty="0">
                <a:sym typeface="+mn-ea"/>
              </a:rPr>
              <a:t>直接拿到应用路径，然后拼接静态资源路径。例如：</a:t>
            </a:r>
            <a:endParaRPr lang="en-US" altLang="zh-CN" sz="20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7" y="2034313"/>
            <a:ext cx="10903752" cy="2616063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11447B5-9606-8B4D-BFC9-B9B2E07E113E}"/>
              </a:ext>
            </a:extLst>
          </p:cNvPr>
          <p:cNvCxnSpPr/>
          <p:nvPr/>
        </p:nvCxnSpPr>
        <p:spPr>
          <a:xfrm flipH="1" flipV="1">
            <a:off x="6931378" y="3815644"/>
            <a:ext cx="2032000" cy="207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000644-97E6-9A45-B477-97C5153CAD97}"/>
              </a:ext>
            </a:extLst>
          </p:cNvPr>
          <p:cNvSpPr txBox="1"/>
          <p:nvPr/>
        </p:nvSpPr>
        <p:spPr>
          <a:xfrm>
            <a:off x="8376356" y="598311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url</a:t>
            </a:r>
            <a:r>
              <a:rPr kumimoji="1" lang="zh-CN" altLang="en-US" dirty="0"/>
              <a:t>携带的参数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AF95C1-1144-D04C-B412-4DBEC827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07" y="5786777"/>
            <a:ext cx="6921500" cy="762000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7CA90C4-8E4E-E44C-9C66-2CEE49FC1BD7}"/>
              </a:ext>
            </a:extLst>
          </p:cNvPr>
          <p:cNvCxnSpPr>
            <a:stCxn id="8" idx="1"/>
          </p:cNvCxnSpPr>
          <p:nvPr/>
        </p:nvCxnSpPr>
        <p:spPr>
          <a:xfrm flipH="1">
            <a:off x="7360356" y="6167777"/>
            <a:ext cx="1016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1C85F78-7E14-1C47-9E82-B73AB47851F2}"/>
              </a:ext>
            </a:extLst>
          </p:cNvPr>
          <p:cNvSpPr txBox="1"/>
          <p:nvPr/>
        </p:nvSpPr>
        <p:spPr>
          <a:xfrm>
            <a:off x="6760360" y="6421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多个参数</a:t>
            </a:r>
          </a:p>
        </p:txBody>
      </p:sp>
    </p:spTree>
    <p:extLst>
      <p:ext uri="{BB962C8B-B14F-4D97-AF65-F5344CB8AC3E}">
        <p14:creationId xmlns:p14="http://schemas.microsoft.com/office/powerpoint/2010/main" val="277615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片段</a:t>
            </a:r>
            <a:r>
              <a:rPr lang="zh-CN" altLang="zh-CN" sz="2000" b="1" dirty="0">
                <a:solidFill>
                  <a:srgbClr val="404040"/>
                </a:solidFill>
                <a:highlight>
                  <a:srgbClr val="FFFF00"/>
                </a:highlight>
                <a:latin typeface="+mn-ea"/>
                <a:ea typeface="+mn-ea"/>
              </a:rPr>
              <a:t>表达式</a:t>
            </a:r>
            <a:r>
              <a:rPr lang="zh-CN" altLang="zh-CN" sz="2000" b="1" dirty="0">
                <a:solidFill>
                  <a:srgbClr val="404040"/>
                </a:solidFill>
                <a:latin typeface="+mn-ea"/>
                <a:ea typeface="+mn-ea"/>
              </a:rPr>
              <a:t> </a:t>
            </a:r>
            <a:r>
              <a:rPr lang="en-US" altLang="zh-CN" sz="2000" b="1" dirty="0">
                <a:solidFill>
                  <a:srgbClr val="C7254E"/>
                </a:solidFill>
                <a:latin typeface="+mn-ea"/>
                <a:ea typeface="+mn-ea"/>
              </a:rPr>
              <a:t>~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：首先通过</a:t>
            </a:r>
            <a:r>
              <a:rPr lang="en-US" altLang="zh-CN" sz="2000" dirty="0" err="1">
                <a:sym typeface="+mn-ea"/>
              </a:rPr>
              <a:t>th:fragment</a:t>
            </a:r>
            <a:r>
              <a:rPr lang="zh-CN" altLang="en-US" sz="2000" dirty="0">
                <a:sym typeface="+mn-ea"/>
              </a:rPr>
              <a:t>定制片段 ，然后通过</a:t>
            </a:r>
            <a:r>
              <a:rPr lang="en-US" altLang="zh-CN" sz="2000" dirty="0" err="1">
                <a:sym typeface="+mn-ea"/>
              </a:rPr>
              <a:t>th:replace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填写片段路径和片段名。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>
                <a:sym typeface="+mn-ea"/>
              </a:rPr>
              <a:t>~{ </a:t>
            </a:r>
            <a:r>
              <a:rPr lang="en-US" altLang="zh-CN" sz="2000" dirty="0" err="1">
                <a:sym typeface="+mn-ea"/>
              </a:rPr>
              <a:t>viewName</a:t>
            </a:r>
            <a:r>
              <a:rPr lang="en-US" altLang="zh-CN" sz="2000" dirty="0">
                <a:sym typeface="+mn-ea"/>
              </a:rPr>
              <a:t> } </a:t>
            </a:r>
            <a:r>
              <a:rPr lang="zh-CN" altLang="en-US" sz="2000" dirty="0">
                <a:sym typeface="+mn-ea"/>
              </a:rPr>
              <a:t>表示引入完整页面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>
                <a:sym typeface="+mn-ea"/>
              </a:rPr>
              <a:t>~{ </a:t>
            </a:r>
            <a:r>
              <a:rPr lang="en-US" altLang="zh-CN" sz="2000" dirty="0" err="1">
                <a:sym typeface="+mn-ea"/>
              </a:rPr>
              <a:t>viewName</a:t>
            </a:r>
            <a:r>
              <a:rPr lang="en-US" altLang="zh-CN" sz="2000" dirty="0">
                <a:sym typeface="+mn-ea"/>
              </a:rPr>
              <a:t> ::selector} </a:t>
            </a:r>
            <a:r>
              <a:rPr lang="zh-CN" altLang="en-US" sz="2000" dirty="0">
                <a:sym typeface="+mn-ea"/>
              </a:rPr>
              <a:t>表示在指定页面寻找片段 其中</a:t>
            </a:r>
            <a:r>
              <a:rPr lang="en-US" altLang="zh-CN" sz="2000" dirty="0">
                <a:sym typeface="+mn-ea"/>
              </a:rPr>
              <a:t>selector</a:t>
            </a:r>
            <a:r>
              <a:rPr lang="zh-CN" altLang="en-US" sz="2000" dirty="0">
                <a:sym typeface="+mn-ea"/>
              </a:rPr>
              <a:t>可为片段名、</a:t>
            </a:r>
            <a:r>
              <a:rPr lang="en-US" altLang="zh-CN" sz="2000" dirty="0" err="1">
                <a:sym typeface="+mn-ea"/>
              </a:rPr>
              <a:t>jquery</a:t>
            </a:r>
            <a:r>
              <a:rPr lang="zh-CN" altLang="en-US" sz="2000" dirty="0">
                <a:sym typeface="+mn-ea"/>
              </a:rPr>
              <a:t>选择器等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000" dirty="0">
                <a:sym typeface="+mn-ea"/>
              </a:rPr>
              <a:t>~{ ::selector} </a:t>
            </a:r>
            <a:r>
              <a:rPr lang="zh-CN" altLang="en-US" sz="2000" dirty="0">
                <a:sym typeface="+mn-ea"/>
              </a:rPr>
              <a:t>表示在当前页寻找</a:t>
            </a:r>
            <a:endParaRPr lang="en-US" altLang="zh-CN" sz="20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98" y="3409491"/>
            <a:ext cx="8419048" cy="13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72" y="5105346"/>
            <a:ext cx="6285714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8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kern="1800" dirty="0">
                <a:latin typeface="Times New Roman"/>
              </a:rPr>
              <a:t>7.2 </a:t>
            </a:r>
            <a:r>
              <a:rPr lang="zh-CN" altLang="en-US" b="0" kern="1800" dirty="0">
                <a:latin typeface="Times New Roman"/>
              </a:rPr>
              <a:t>基础语法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0370" y="1223784"/>
            <a:ext cx="11735304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b="1" dirty="0">
                <a:highlight>
                  <a:srgbClr val="FFFF00"/>
                </a:highlight>
              </a:rPr>
              <a:t>消息表达式</a:t>
            </a:r>
            <a:r>
              <a:rPr lang="en-US" altLang="zh-CN" sz="2000" b="1" dirty="0">
                <a:solidFill>
                  <a:srgbClr val="C7254E"/>
                </a:solidFill>
                <a:latin typeface="+mn-ea"/>
                <a:ea typeface="+mn-ea"/>
              </a:rPr>
              <a:t>#</a:t>
            </a:r>
            <a:r>
              <a:rPr lang="zh-CN" altLang="zh-CN" sz="2000" b="1" dirty="0">
                <a:solidFill>
                  <a:srgbClr val="C7254E"/>
                </a:solidFill>
                <a:latin typeface="+mn-ea"/>
                <a:ea typeface="+mn-ea"/>
              </a:rPr>
              <a:t>{}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#{</a:t>
            </a:r>
            <a:r>
              <a:rPr lang="en-US" altLang="zh-CN" sz="2000" dirty="0" err="1">
                <a:sym typeface="+mn-ea"/>
              </a:rPr>
              <a:t>msg</a:t>
            </a:r>
            <a:r>
              <a:rPr lang="en-US" altLang="zh-CN" sz="2000" dirty="0">
                <a:sym typeface="+mn-ea"/>
              </a:rPr>
              <a:t>} </a:t>
            </a:r>
            <a:r>
              <a:rPr lang="zh-CN" altLang="en-US" sz="2000" dirty="0">
                <a:sym typeface="+mn-ea"/>
              </a:rPr>
              <a:t>用于获取国际化语言翻译值。</a:t>
            </a: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altLang="zh-CN" sz="2000" dirty="0">
              <a:sym typeface="+mn-ea"/>
            </a:endParaRP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>
                <a:sym typeface="+mn-ea"/>
              </a:rPr>
              <a:t>其它表达式</a:t>
            </a:r>
          </a:p>
          <a:p>
            <a:pPr marL="109855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zh-CN" altLang="en-US" sz="2000" dirty="0">
                <a:sym typeface="+mn-ea"/>
              </a:rPr>
              <a:t>在基础语法中，默认支持字符串连接、数学运算、布尔逻辑和三目运算等。</a:t>
            </a:r>
            <a:endParaRPr lang="en-US" altLang="zh-CN" sz="200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72" y="1982637"/>
            <a:ext cx="10680626" cy="74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8" y="4516346"/>
            <a:ext cx="10778254" cy="632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8" y="5467379"/>
            <a:ext cx="9861125" cy="5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72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5454</TotalTime>
  <Words>922</Words>
  <Application>Microsoft Macintosh PowerPoint</Application>
  <PresentationFormat>宽屏</PresentationFormat>
  <Paragraphs>136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华文细黑</vt:lpstr>
      <vt:lpstr>宋体</vt:lpstr>
      <vt:lpstr>微软雅黑 Light</vt:lpstr>
      <vt:lpstr>Arial</vt:lpstr>
      <vt:lpstr>Calibri</vt:lpstr>
      <vt:lpstr>Times New Roman</vt:lpstr>
      <vt:lpstr>Wingdings</vt:lpstr>
      <vt:lpstr>Wingdings 3</vt:lpstr>
      <vt:lpstr>Office 主题</vt:lpstr>
      <vt:lpstr>PowerPoint 演示文稿</vt:lpstr>
      <vt:lpstr>第7章 Thymeleaf</vt:lpstr>
      <vt:lpstr>7.1 Thymeleaf简介</vt:lpstr>
      <vt:lpstr>7.2 基础语法</vt:lpstr>
      <vt:lpstr>7.2 基础语法</vt:lpstr>
      <vt:lpstr>7.2 基础语法</vt:lpstr>
      <vt:lpstr>7.2 基础语法</vt:lpstr>
      <vt:lpstr>7.2 基础语法</vt:lpstr>
      <vt:lpstr>7.2 基础语法</vt:lpstr>
      <vt:lpstr>7.2 基础语法</vt:lpstr>
      <vt:lpstr>7.2 基础语法</vt:lpstr>
      <vt:lpstr>7.2 基础语法</vt:lpstr>
      <vt:lpstr>7.2 基础语法</vt:lpstr>
      <vt:lpstr>7.2 基础语法</vt:lpstr>
      <vt:lpstr>7.2 基础语法</vt:lpstr>
      <vt:lpstr>7.2 基础语法</vt:lpstr>
      <vt:lpstr>7.2 基础语法</vt:lpstr>
      <vt:lpstr>7.3 迭代循环</vt:lpstr>
      <vt:lpstr>7.3 迭代循环</vt:lpstr>
      <vt:lpstr>7.4 条件判断</vt:lpstr>
      <vt:lpstr>7.4 条件判断与分支</vt:lpstr>
      <vt:lpstr>7.5 局部变量</vt:lpstr>
      <vt:lpstr>7.6 内联写法</vt:lpstr>
      <vt:lpstr>7.6 内联写法</vt:lpstr>
      <vt:lpstr>7.6 内联写法</vt:lpstr>
      <vt:lpstr>7.7 内置对象</vt:lpstr>
      <vt:lpstr>7.7 内置对象</vt:lpstr>
      <vt:lpstr>7.7 内置对象</vt:lpstr>
      <vt:lpstr>7.7 内置对象</vt:lpstr>
      <vt:lpstr>7.7 内置对象</vt:lpstr>
      <vt:lpstr>7.7 内置对象</vt:lpstr>
      <vt:lpstr>7.7 内置对象</vt:lpstr>
      <vt:lpstr>7.7 内置对象</vt:lpstr>
      <vt:lpstr>7.7 内置对象</vt:lpstr>
      <vt:lpstr>7.7 内置对象</vt:lpstr>
      <vt:lpstr>7.7 内置对象</vt:lpstr>
      <vt:lpstr>第四次作业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2483</cp:lastModifiedBy>
  <cp:revision>408</cp:revision>
  <dcterms:created xsi:type="dcterms:W3CDTF">2015-10-07T04:43:28Z</dcterms:created>
  <dcterms:modified xsi:type="dcterms:W3CDTF">2020-11-15T15:10:45Z</dcterms:modified>
</cp:coreProperties>
</file>