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12" r:id="rId2"/>
    <p:sldId id="314" r:id="rId3"/>
    <p:sldId id="471" r:id="rId4"/>
    <p:sldId id="537" r:id="rId5"/>
    <p:sldId id="538" r:id="rId6"/>
    <p:sldId id="539" r:id="rId7"/>
    <p:sldId id="540" r:id="rId8"/>
    <p:sldId id="544" r:id="rId9"/>
    <p:sldId id="545" r:id="rId10"/>
    <p:sldId id="546" r:id="rId11"/>
    <p:sldId id="547" r:id="rId12"/>
    <p:sldId id="548" r:id="rId13"/>
    <p:sldId id="549" r:id="rId14"/>
    <p:sldId id="614" r:id="rId15"/>
    <p:sldId id="550" r:id="rId16"/>
    <p:sldId id="551" r:id="rId17"/>
    <p:sldId id="552" r:id="rId18"/>
    <p:sldId id="541" r:id="rId19"/>
    <p:sldId id="553" r:id="rId20"/>
    <p:sldId id="554" r:id="rId21"/>
    <p:sldId id="555" r:id="rId22"/>
    <p:sldId id="556" r:id="rId23"/>
    <p:sldId id="557" r:id="rId24"/>
    <p:sldId id="558" r:id="rId25"/>
    <p:sldId id="543" r:id="rId26"/>
    <p:sldId id="559" r:id="rId27"/>
    <p:sldId id="560" r:id="rId28"/>
    <p:sldId id="561" r:id="rId29"/>
    <p:sldId id="562" r:id="rId30"/>
    <p:sldId id="563" r:id="rId31"/>
    <p:sldId id="564" r:id="rId32"/>
    <p:sldId id="566" r:id="rId33"/>
    <p:sldId id="565" r:id="rId34"/>
    <p:sldId id="567" r:id="rId35"/>
    <p:sldId id="569" r:id="rId36"/>
    <p:sldId id="570" r:id="rId37"/>
    <p:sldId id="572" r:id="rId38"/>
    <p:sldId id="573" r:id="rId39"/>
    <p:sldId id="574" r:id="rId40"/>
    <p:sldId id="575" r:id="rId41"/>
    <p:sldId id="576" r:id="rId42"/>
    <p:sldId id="579" r:id="rId43"/>
    <p:sldId id="580" r:id="rId44"/>
    <p:sldId id="581" r:id="rId45"/>
    <p:sldId id="582" r:id="rId46"/>
    <p:sldId id="577" r:id="rId47"/>
    <p:sldId id="583" r:id="rId48"/>
    <p:sldId id="578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594" r:id="rId60"/>
    <p:sldId id="596" r:id="rId61"/>
    <p:sldId id="595" r:id="rId62"/>
    <p:sldId id="597" r:id="rId63"/>
    <p:sldId id="598" r:id="rId64"/>
    <p:sldId id="599" r:id="rId65"/>
    <p:sldId id="602" r:id="rId66"/>
    <p:sldId id="603" r:id="rId67"/>
    <p:sldId id="605" r:id="rId68"/>
    <p:sldId id="606" r:id="rId69"/>
    <p:sldId id="600" r:id="rId70"/>
    <p:sldId id="601" r:id="rId71"/>
    <p:sldId id="604" r:id="rId72"/>
    <p:sldId id="607" r:id="rId73"/>
    <p:sldId id="608" r:id="rId74"/>
    <p:sldId id="609" r:id="rId75"/>
    <p:sldId id="610" r:id="rId76"/>
    <p:sldId id="611" r:id="rId77"/>
    <p:sldId id="612" r:id="rId78"/>
  </p:sldIdLst>
  <p:sldSz cx="12192000" cy="6858000"/>
  <p:notesSz cx="6858000" cy="9144000"/>
  <p:custDataLst>
    <p:tags r:id="rId8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2061" autoAdjust="0"/>
  </p:normalViewPr>
  <p:slideViewPr>
    <p:cSldViewPr snapToGrid="0">
      <p:cViewPr varScale="1">
        <p:scale>
          <a:sx n="104" d="100"/>
          <a:sy n="104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00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2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3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44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5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5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6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58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55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0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70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2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9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08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09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01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37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4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19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18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0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3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7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9BFD3-8DE0-446A-8EBA-050224A74845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5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0371" y="321814"/>
            <a:ext cx="6986452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3434" y="374066"/>
            <a:ext cx="6202680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sa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Spring Core</a:t>
            </a: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301752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</a:t>
            </a:r>
            <a:r>
              <a:rPr lang="zh-CN" altLang="en-US" dirty="0"/>
              <a:t>：定义一个接口并实现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71" y="1539648"/>
            <a:ext cx="4566267" cy="16999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28" y="3936483"/>
            <a:ext cx="5627475" cy="25711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071A2-067B-724E-986D-95CBCF01B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7" y="3410597"/>
            <a:ext cx="4076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2282782"/>
            <a:ext cx="70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Step4</a:t>
            </a:r>
            <a:r>
              <a:rPr lang="zh-CN" altLang="en-US" dirty="0"/>
              <a:t>：在</a:t>
            </a:r>
            <a:r>
              <a:rPr lang="en-US" altLang="zh-CN" dirty="0"/>
              <a:t>resources</a:t>
            </a:r>
            <a:r>
              <a:rPr lang="zh-CN" altLang="en-US" dirty="0"/>
              <a:t>下创建配置文件</a:t>
            </a:r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00" y="1573943"/>
            <a:ext cx="5036985" cy="17324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0487" y="2799723"/>
            <a:ext cx="483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New</a:t>
            </a:r>
            <a:r>
              <a:rPr lang="en-US" altLang="zh-CN" dirty="0" err="1">
                <a:sym typeface="Wingdings" panose="05000000000000000000" pitchFamily="2" charset="2"/>
              </a:rPr>
              <a:t>XML</a:t>
            </a:r>
            <a:r>
              <a:rPr lang="en-US" altLang="zh-CN" dirty="0">
                <a:sym typeface="Wingdings" panose="05000000000000000000" pitchFamily="2" charset="2"/>
              </a:rPr>
              <a:t> Configuration </a:t>
            </a:r>
            <a:r>
              <a:rPr lang="en-US" altLang="zh-CN" dirty="0" err="1">
                <a:sym typeface="Wingdings" panose="05000000000000000000" pitchFamily="2" charset="2"/>
              </a:rPr>
              <a:t>FileSpring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Config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67" y="3723469"/>
            <a:ext cx="7666916" cy="254051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7968343" y="5538651"/>
            <a:ext cx="1162594" cy="483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06640" y="6066962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将类托管给</a:t>
            </a:r>
            <a:r>
              <a:rPr lang="en-US" altLang="zh-CN" dirty="0"/>
              <a:t>Spring</a:t>
            </a:r>
            <a:r>
              <a:rPr lang="zh-CN" altLang="en-US" dirty="0"/>
              <a:t>，让</a:t>
            </a:r>
            <a:r>
              <a:rPr lang="en-US" altLang="zh-CN" dirty="0"/>
              <a:t>Spring</a:t>
            </a:r>
            <a:r>
              <a:rPr lang="zh-CN" altLang="en-US" dirty="0"/>
              <a:t>创建其对象</a:t>
            </a:r>
          </a:p>
        </p:txBody>
      </p:sp>
    </p:spTree>
    <p:extLst>
      <p:ext uri="{BB962C8B-B14F-4D97-AF65-F5344CB8AC3E}">
        <p14:creationId xmlns:p14="http://schemas.microsoft.com/office/powerpoint/2010/main" val="166139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2282782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Step5</a:t>
            </a:r>
            <a:r>
              <a:rPr lang="zh-CN" altLang="en-US" dirty="0"/>
              <a:t>：创建</a:t>
            </a:r>
            <a:r>
              <a:rPr lang="en-US" altLang="zh-CN" dirty="0"/>
              <a:t>Test</a:t>
            </a:r>
            <a:r>
              <a:rPr lang="zh-CN" altLang="en-US" dirty="0"/>
              <a:t>类，实现</a:t>
            </a:r>
            <a:r>
              <a:rPr lang="en-US" altLang="zh-CN" dirty="0"/>
              <a:t>main</a:t>
            </a:r>
            <a:r>
              <a:rPr lang="zh-CN" altLang="en-US" dirty="0"/>
              <a:t>程序入口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2908289"/>
            <a:ext cx="11217970" cy="29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9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2282782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Step7</a:t>
            </a:r>
            <a:r>
              <a:rPr lang="zh-CN" altLang="en-US" dirty="0"/>
              <a:t>：运行</a:t>
            </a:r>
            <a:r>
              <a:rPr lang="en-US" altLang="zh-CN" dirty="0" err="1"/>
              <a:t>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3A8D3-6177-5D44-9643-E9C04A88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367" y="1169087"/>
            <a:ext cx="7117492" cy="22022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12B209-2602-7741-B600-865B59CBBDD7}"/>
              </a:ext>
            </a:extLst>
          </p:cNvPr>
          <p:cNvSpPr txBox="1"/>
          <p:nvPr/>
        </p:nvSpPr>
        <p:spPr>
          <a:xfrm>
            <a:off x="328112" y="2947333"/>
            <a:ext cx="937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如果出现 不支持发行版本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的错误，则需要修改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设置为当前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版本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FA5E2-389D-A94B-9340-BB66C832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92" y="3593664"/>
            <a:ext cx="10041924" cy="31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2282782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Step7</a:t>
            </a:r>
            <a:r>
              <a:rPr lang="zh-CN" altLang="en-US" dirty="0"/>
              <a:t>：运行</a:t>
            </a:r>
            <a:r>
              <a:rPr lang="en-US" altLang="zh-CN" dirty="0" err="1"/>
              <a:t>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0" y="3822653"/>
            <a:ext cx="9447619" cy="23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EA6F85-6596-514B-B3EA-A29815D3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31" y="1084925"/>
            <a:ext cx="7676793" cy="24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SpringBoot</a:t>
            </a:r>
            <a:r>
              <a:rPr lang="zh-CN" altLang="en-US" sz="2000" dirty="0">
                <a:sym typeface="+mn-ea"/>
              </a:rPr>
              <a:t>项目创建</a:t>
            </a: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的流程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0" y="2403319"/>
            <a:ext cx="5394569" cy="18153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86546" y="6314105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org.springframework.boot.SpringApplication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985" y="2316631"/>
            <a:ext cx="7519954" cy="38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SpringBoot</a:t>
            </a:r>
            <a:r>
              <a:rPr lang="zh-CN" altLang="en-US" sz="2000" dirty="0">
                <a:sym typeface="+mn-ea"/>
              </a:rPr>
              <a:t>项目创建</a:t>
            </a: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的流程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6935" y="6379419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org.springframework.boot.SpringApplication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9" y="2283876"/>
            <a:ext cx="8173394" cy="40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SpringBoot</a:t>
            </a:r>
            <a:r>
              <a:rPr lang="zh-CN" altLang="en-US" sz="2000" dirty="0">
                <a:sym typeface="+mn-ea"/>
              </a:rPr>
              <a:t>项目创建</a:t>
            </a: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的流程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7747" y="6314105"/>
            <a:ext cx="350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Web</a:t>
            </a:r>
            <a:r>
              <a:rPr lang="zh-CN" altLang="en-US" dirty="0"/>
              <a:t>项目中的</a:t>
            </a:r>
            <a:r>
              <a:rPr lang="en-US" altLang="zh-CN" dirty="0"/>
              <a:t>Beans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9" y="2366254"/>
            <a:ext cx="10504762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依赖注入的作用是在使用</a:t>
            </a:r>
            <a:r>
              <a:rPr lang="en-US" altLang="zh-CN" sz="2000" dirty="0"/>
              <a:t>Spring</a:t>
            </a:r>
            <a:r>
              <a:rPr lang="zh-CN" altLang="en-US" sz="2000" dirty="0"/>
              <a:t>框架创建对象时动态的将其所依赖的对象注入到</a:t>
            </a:r>
            <a:r>
              <a:rPr lang="en-US" altLang="zh-CN" sz="2000" dirty="0"/>
              <a:t>Bean</a:t>
            </a:r>
            <a:r>
              <a:rPr lang="zh-CN" altLang="en-US" sz="2000" dirty="0"/>
              <a:t>组件中，采用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反射机制</a:t>
            </a:r>
            <a:r>
              <a:rPr lang="zh-CN" altLang="en-US" sz="2000" dirty="0"/>
              <a:t>实现 （动态获取类信息以及动态调用对象内容）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Spring</a:t>
            </a:r>
            <a:r>
              <a:rPr lang="zh-CN" altLang="en-US" sz="2000" dirty="0"/>
              <a:t>常用的依赖注入有两种方式，使用构造方法注入和使用属性</a:t>
            </a:r>
            <a:r>
              <a:rPr lang="en-US" altLang="zh-CN" sz="2000" dirty="0"/>
              <a:t>setter</a:t>
            </a:r>
            <a:r>
              <a:rPr lang="zh-CN" altLang="en-US" sz="2000" dirty="0"/>
              <a:t>方法注入。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8" y="3322751"/>
            <a:ext cx="4780524" cy="31388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54" y="3322751"/>
            <a:ext cx="5292150" cy="31655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3291841" y="4676504"/>
            <a:ext cx="561702" cy="1097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68965" y="5933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构造方法用于实现依赖注入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165787" y="4737463"/>
            <a:ext cx="561702" cy="1097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447414" y="608540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setter</a:t>
            </a:r>
            <a:r>
              <a:rPr lang="zh-CN" altLang="en-US" dirty="0"/>
              <a:t>方法用于实现依赖注入</a:t>
            </a:r>
          </a:p>
        </p:txBody>
      </p:sp>
    </p:spTree>
    <p:extLst>
      <p:ext uri="{BB962C8B-B14F-4D97-AF65-F5344CB8AC3E}">
        <p14:creationId xmlns:p14="http://schemas.microsoft.com/office/powerpoint/2010/main" val="15256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Step1, </a:t>
            </a:r>
            <a:r>
              <a:rPr lang="zh-CN" altLang="en-US" sz="2000" dirty="0"/>
              <a:t>如</a:t>
            </a:r>
            <a:r>
              <a:rPr lang="en-US" altLang="zh-CN" sz="2000" dirty="0"/>
              <a:t>ch8_1</a:t>
            </a:r>
            <a:r>
              <a:rPr lang="zh-CN" altLang="en-US" sz="2000" dirty="0"/>
              <a:t>，创建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项目，添加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依赖，创建</a:t>
            </a:r>
            <a:r>
              <a:rPr lang="en-US" altLang="zh-CN" sz="2000" dirty="0" err="1"/>
              <a:t>TestDao</a:t>
            </a:r>
            <a:r>
              <a:rPr lang="zh-CN" altLang="en-US" sz="2000" dirty="0"/>
              <a:t>接口和实现</a:t>
            </a:r>
            <a:r>
              <a:rPr lang="en-US" altLang="zh-CN" sz="2000" dirty="0" err="1"/>
              <a:t>TestDaoImpl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16" y="2887687"/>
            <a:ext cx="799047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/>
              <a:t>Spring Core</a:t>
            </a:r>
            <a:endParaRPr lang="zh-CN" altLang="en-US" dirty="0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88988" y="1212943"/>
            <a:ext cx="370486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 Spring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8.1.1 </a:t>
            </a:r>
            <a:r>
              <a:rPr lang="en-US" altLang="zh-CN" sz="18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的基本概念</a:t>
            </a:r>
            <a:endParaRPr lang="en-US" altLang="zh-CN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8.1.2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依赖注入的类型</a:t>
            </a:r>
            <a:endParaRPr lang="en-US" altLang="zh-CN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8.2 Spring Bean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8.2.1 Bean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的作用域与生命周期</a:t>
            </a:r>
            <a:endParaRPr lang="en-US" altLang="zh-CN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8.2.2 Bean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的装配方式</a:t>
            </a:r>
            <a:endParaRPr lang="en-US" altLang="zh-CN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8.3 Spring AOP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8.3.1 AOP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的基本概念</a:t>
            </a:r>
            <a:endParaRPr lang="en-US" altLang="zh-CN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8.3.2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基于注解开发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936" y="4730387"/>
            <a:ext cx="3912190" cy="18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Step2, </a:t>
            </a:r>
            <a:r>
              <a:rPr lang="zh-CN" altLang="en-US" sz="2000" dirty="0"/>
              <a:t>创建构造函数注入的示例</a:t>
            </a:r>
            <a:r>
              <a:rPr lang="en-US" altLang="zh-CN" sz="2000" dirty="0" err="1"/>
              <a:t>TestServiceA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TestServiceAImpl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58" y="3761635"/>
            <a:ext cx="3455612" cy="12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81" y="2934242"/>
            <a:ext cx="673333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Step3, </a:t>
            </a:r>
            <a:r>
              <a:rPr lang="zh-CN" altLang="en-US" sz="2000" dirty="0"/>
              <a:t>创建</a:t>
            </a:r>
            <a:r>
              <a:rPr lang="en-US" altLang="zh-CN" sz="2000" dirty="0"/>
              <a:t>setter</a:t>
            </a:r>
            <a:r>
              <a:rPr lang="zh-CN" altLang="en-US" sz="2000" dirty="0"/>
              <a:t>注入的示例</a:t>
            </a:r>
            <a:r>
              <a:rPr lang="en-US" altLang="zh-CN" sz="2000" dirty="0" err="1"/>
              <a:t>TestServiceB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TestServiceBImpl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59" y="3882817"/>
            <a:ext cx="3342241" cy="1206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26" y="2697493"/>
            <a:ext cx="5248640" cy="41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Step4, </a:t>
            </a:r>
            <a:r>
              <a:rPr lang="zh-CN" altLang="en-US" sz="2000" dirty="0"/>
              <a:t>创建</a:t>
            </a:r>
            <a:r>
              <a:rPr lang="en-US" altLang="zh-CN" sz="2000" dirty="0"/>
              <a:t>applicationContext.xml</a:t>
            </a:r>
            <a:r>
              <a:rPr lang="zh-CN" altLang="en-US" sz="2000" dirty="0"/>
              <a:t>配置文件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06" y="2905362"/>
            <a:ext cx="6942857" cy="379047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050869" y="4650377"/>
            <a:ext cx="1071154" cy="378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1074" y="43425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定义构造方法的参数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325189" y="5862518"/>
            <a:ext cx="717394" cy="286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365" y="614914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定义需要注入参数的属性与引用对象</a:t>
            </a:r>
          </a:p>
        </p:txBody>
      </p:sp>
    </p:spTree>
    <p:extLst>
      <p:ext uri="{BB962C8B-B14F-4D97-AF65-F5344CB8AC3E}">
        <p14:creationId xmlns:p14="http://schemas.microsoft.com/office/powerpoint/2010/main" val="132128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Step5, </a:t>
            </a:r>
            <a:r>
              <a:rPr lang="zh-CN" altLang="en-US" sz="2000" dirty="0"/>
              <a:t>编写</a:t>
            </a:r>
            <a:r>
              <a:rPr lang="en-US" altLang="zh-CN" sz="2000" dirty="0" err="1"/>
              <a:t>Test.main</a:t>
            </a:r>
            <a:r>
              <a:rPr lang="en-US" altLang="zh-CN" sz="2000" dirty="0"/>
              <a:t>()</a:t>
            </a:r>
            <a:r>
              <a:rPr lang="zh-CN" altLang="en-US" sz="2000" dirty="0"/>
              <a:t>程序入口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62" y="2914014"/>
            <a:ext cx="9602273" cy="33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5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94" y="1648719"/>
            <a:ext cx="8400000" cy="32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8.1.2  </a:t>
            </a:r>
            <a:r>
              <a:rPr lang="zh-CN" altLang="en-US" sz="2000" dirty="0"/>
              <a:t>依赖注入的类型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示例程序</a:t>
            </a:r>
            <a:r>
              <a:rPr lang="en-US" altLang="zh-CN" sz="2000" dirty="0"/>
              <a:t>ch8_2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Step6, </a:t>
            </a:r>
            <a:r>
              <a:rPr lang="zh-CN" altLang="en-US" sz="2000" dirty="0"/>
              <a:t>运行输出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" y="3507232"/>
            <a:ext cx="6438095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altLang="zh-CN" sz="2000" dirty="0"/>
              <a:t>S</a:t>
            </a:r>
            <a:r>
              <a:rPr lang="en-US" altLang="zh-CN" sz="2000" dirty="0" err="1"/>
              <a:t>pring</a:t>
            </a:r>
            <a:r>
              <a:rPr lang="zh-CN" altLang="en-US" sz="2000" dirty="0"/>
              <a:t>不仅可以完成</a:t>
            </a:r>
            <a:r>
              <a:rPr lang="en-US" altLang="zh-CN" sz="2000" dirty="0"/>
              <a:t>Bean</a:t>
            </a:r>
            <a:r>
              <a:rPr lang="zh-CN" altLang="en-US" sz="2000" dirty="0"/>
              <a:t>的实例化，还可以为</a:t>
            </a:r>
            <a:r>
              <a:rPr lang="en-US" altLang="zh-CN" sz="2000" dirty="0"/>
              <a:t>Bean</a:t>
            </a:r>
            <a:r>
              <a:rPr lang="zh-CN" altLang="en-US" sz="2000" dirty="0"/>
              <a:t>指定作用域。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2225"/>
              </p:ext>
            </p:extLst>
          </p:nvPr>
        </p:nvGraphicFramePr>
        <p:xfrm>
          <a:off x="605961" y="2339152"/>
          <a:ext cx="11059169" cy="400686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5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singleton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默认的作用域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，使用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singleton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定义的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容器中只有一个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</a:t>
                      </a:r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altLang="en-US" sz="1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非线程安全</a:t>
                      </a:r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prototype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容器每次获取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prototype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定义的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，容器都将创建一个</a:t>
                      </a:r>
                      <a:r>
                        <a:rPr lang="zh-CN" sz="1800" b="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新的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0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在一次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HTTP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请求中容器将返回一个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实例，不同的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HTTP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请求返回不同的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实例。仅在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 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应用程序上下文中使用。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0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session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在一个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HTTP Session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中，容器将返回同一个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实例。仅在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 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应用程序上下文中使用。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0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application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为每个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ServletContext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对象创建一个实例，即同一个应用共享一个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实例。仅在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 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应用程序上下文中使用。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websocket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为每个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WebSocket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对象创建一个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Bean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实例。仅在</a:t>
                      </a:r>
                      <a:r>
                        <a:rPr lang="de-DE" sz="1800" b="0" kern="100" dirty="0">
                          <a:effectLst/>
                          <a:latin typeface="+mn-ea"/>
                          <a:ea typeface="+mn-ea"/>
                        </a:rPr>
                        <a:t>Web Spring</a:t>
                      </a:r>
                      <a:r>
                        <a:rPr lang="zh-CN" sz="1800" b="0" kern="100" dirty="0">
                          <a:effectLst/>
                          <a:latin typeface="+mn-ea"/>
                          <a:ea typeface="+mn-ea"/>
                        </a:rPr>
                        <a:t>应用程序上下文中使用。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8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对</a:t>
            </a:r>
            <a:r>
              <a:rPr lang="en-US" altLang="zh-CN" sz="2000" dirty="0"/>
              <a:t>ch8_2</a:t>
            </a:r>
            <a:r>
              <a:rPr lang="zh-CN" altLang="en-US" sz="2000" dirty="0"/>
              <a:t>稍加改造，</a:t>
            </a:r>
            <a:r>
              <a:rPr lang="en-US" altLang="zh-CN" sz="2000" dirty="0" err="1"/>
              <a:t>Test.main</a:t>
            </a:r>
            <a:r>
              <a:rPr lang="en-US" altLang="zh-CN" sz="2000" dirty="0"/>
              <a:t>()</a:t>
            </a:r>
            <a:r>
              <a:rPr lang="zh-CN" altLang="en-US" sz="2000" dirty="0"/>
              <a:t>改造如下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08" y="2507362"/>
            <a:ext cx="8533333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Singleton</a:t>
            </a:r>
            <a:r>
              <a:rPr lang="zh-CN" altLang="en-US" sz="2000" dirty="0"/>
              <a:t>作用域，配置文件改造如下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40" y="2518455"/>
            <a:ext cx="8000000" cy="7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64" y="3749891"/>
            <a:ext cx="4580952" cy="22857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6286" y="47810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运行输出</a:t>
            </a:r>
          </a:p>
        </p:txBody>
      </p:sp>
    </p:spTree>
    <p:extLst>
      <p:ext uri="{BB962C8B-B14F-4D97-AF65-F5344CB8AC3E}">
        <p14:creationId xmlns:p14="http://schemas.microsoft.com/office/powerpoint/2010/main" val="404433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prototype</a:t>
            </a:r>
            <a:r>
              <a:rPr lang="zh-CN" altLang="en-US" sz="2000" dirty="0"/>
              <a:t>作用域，配置文件改造如下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6286" y="47810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2533705"/>
            <a:ext cx="7733333" cy="8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05" y="3821592"/>
            <a:ext cx="4142857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一个对象的生命周期包括创建（实例化与初始化）、使用以及销毁等阶段，对于普通的</a:t>
            </a:r>
            <a:r>
              <a:rPr lang="en-US" altLang="zh-CN" sz="2000" dirty="0"/>
              <a:t>Java</a:t>
            </a:r>
            <a:r>
              <a:rPr lang="zh-CN" altLang="en-US" sz="2000" dirty="0"/>
              <a:t>对象，当</a:t>
            </a:r>
            <a:r>
              <a:rPr lang="en-US" altLang="zh-CN" sz="2000" dirty="0"/>
              <a:t>new</a:t>
            </a:r>
            <a:r>
              <a:rPr lang="zh-CN" altLang="en-US" sz="2000" dirty="0"/>
              <a:t>的时候创建对象，当它没有任何引用的时候被垃圾回收机制回收。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Spring Bean</a:t>
            </a:r>
            <a:r>
              <a:rPr lang="zh-CN" altLang="en-US" sz="2000" dirty="0"/>
              <a:t>被</a:t>
            </a:r>
            <a:r>
              <a:rPr lang="en-US" altLang="zh-CN" sz="2000" dirty="0"/>
              <a:t>Spring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容器托管，它们的生命周期由容器控制</a:t>
            </a:r>
            <a:endParaRPr lang="en-US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对于</a:t>
            </a:r>
            <a:r>
              <a:rPr lang="en-US" altLang="zh-CN" sz="2000" dirty="0"/>
              <a:t>singleton</a:t>
            </a:r>
            <a:r>
              <a:rPr lang="zh-CN" altLang="en-US" sz="2000" dirty="0"/>
              <a:t>作用域的</a:t>
            </a:r>
            <a:r>
              <a:rPr lang="en-US" altLang="zh-CN" sz="2000" dirty="0"/>
              <a:t>Bean</a:t>
            </a:r>
            <a:r>
              <a:rPr lang="zh-CN" altLang="en-US" sz="2000" dirty="0"/>
              <a:t>，默认情况下，会在启动容器时（即实例化容器时）时实例化，容器关闭时销毁。</a:t>
            </a:r>
            <a:endParaRPr lang="en-US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对于</a:t>
            </a:r>
            <a:r>
              <a:rPr lang="en-US" altLang="zh-CN" sz="2000" dirty="0"/>
              <a:t>prototype</a:t>
            </a:r>
            <a:r>
              <a:rPr lang="zh-CN" altLang="en-US" sz="2000" dirty="0"/>
              <a:t>作用域的</a:t>
            </a:r>
            <a:r>
              <a:rPr lang="en-US" altLang="zh-CN" sz="2000" dirty="0"/>
              <a:t>Bean</a:t>
            </a:r>
            <a:r>
              <a:rPr lang="zh-CN" altLang="en-US" sz="2000" dirty="0"/>
              <a:t>，当请求时容器创建对象，然后交给客户代码管理，容器不再跟踪器生命周期。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5549929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>
                <a:sym typeface="+mn-ea"/>
              </a:rPr>
              <a:t>Spring</a:t>
            </a:r>
            <a:r>
              <a:rPr lang="zh-CN" altLang="en-US" sz="2000" dirty="0">
                <a:sym typeface="+mn-ea"/>
              </a:rPr>
              <a:t>框架是一个轻量级的企业级开发一站式解决方案</a:t>
            </a: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核心理念包括：</a:t>
            </a:r>
            <a:endParaRPr lang="en-US" altLang="zh-CN" sz="2000" dirty="0">
              <a:sym typeface="+mn-ea"/>
            </a:endParaRPr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IoC</a:t>
            </a:r>
            <a:r>
              <a:rPr lang="en-US" altLang="zh-CN" sz="2000" dirty="0">
                <a:sym typeface="+mn-ea"/>
              </a:rPr>
              <a:t> (Inversion of Control,</a:t>
            </a:r>
            <a:r>
              <a:rPr lang="zh-CN" altLang="en-US" sz="2000" dirty="0">
                <a:sym typeface="+mn-ea"/>
              </a:rPr>
              <a:t>控制反转</a:t>
            </a:r>
            <a:r>
              <a:rPr lang="en-US" altLang="zh-CN" sz="2000" dirty="0">
                <a:sym typeface="+mn-ea"/>
              </a:rPr>
              <a:t>)</a:t>
            </a:r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>
                <a:sym typeface="+mn-ea"/>
              </a:rPr>
              <a:t>AOP(Aspect Oriented </a:t>
            </a:r>
            <a:r>
              <a:rPr lang="en-US" altLang="zh-CN" sz="2000" dirty="0" err="1">
                <a:sym typeface="+mn-ea"/>
              </a:rPr>
              <a:t>Proramming</a:t>
            </a:r>
            <a:r>
              <a:rPr lang="zh-CN" altLang="en-US" sz="2000" dirty="0">
                <a:sym typeface="+mn-ea"/>
              </a:rPr>
              <a:t>，面向切面编程</a:t>
            </a:r>
            <a:r>
              <a:rPr lang="en-US" altLang="zh-CN" sz="2000" dirty="0">
                <a:sym typeface="+mn-ea"/>
              </a:rPr>
              <a:t> )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8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62" y="1621259"/>
            <a:ext cx="6227438" cy="46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08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img2018.cnblogs.com/blog/1377406/201904/1377406-20190425201406388-91866107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25754"/>
            <a:ext cx="9693819" cy="40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671513" y="3316665"/>
            <a:ext cx="814387" cy="66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2935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依赖注入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43013" y="5672138"/>
            <a:ext cx="414337" cy="51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3998" y="6098839"/>
            <a:ext cx="244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</a:t>
            </a:r>
            <a:r>
              <a:rPr lang="en-US" altLang="zh-CN" dirty="0"/>
              <a:t>Bean</a:t>
            </a:r>
            <a:r>
              <a:rPr lang="zh-CN" altLang="en-US" dirty="0"/>
              <a:t>能够调用容器提供的服务与资源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257800" y="1843088"/>
            <a:ext cx="442913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43538" y="158591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Before</a:t>
            </a:r>
            <a:r>
              <a:rPr lang="en-US" altLang="zh-CN" dirty="0" err="1"/>
              <a:t>Initialization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989116" y="5928318"/>
            <a:ext cx="283097" cy="29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57800" y="635393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After</a:t>
            </a:r>
            <a:r>
              <a:rPr lang="en-US" altLang="zh-CN" dirty="0" err="1"/>
              <a:t>Initialization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243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Bean</a:t>
            </a:r>
            <a:r>
              <a:rPr lang="zh-CN" altLang="en-US" sz="2000" dirty="0"/>
              <a:t>的生命周期整个过程如下：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1</a:t>
            </a:r>
            <a:r>
              <a:rPr lang="zh-CN" altLang="en-US" sz="2000" dirty="0"/>
              <a:t>．根据</a:t>
            </a:r>
            <a:r>
              <a:rPr lang="en-US" altLang="zh-CN" sz="2000" dirty="0"/>
              <a:t>Bean</a:t>
            </a:r>
            <a:r>
              <a:rPr lang="zh-CN" altLang="en-US" sz="2000" dirty="0"/>
              <a:t>的配置情况，实例化一个</a:t>
            </a:r>
            <a:r>
              <a:rPr lang="en-US" altLang="zh-CN" sz="2000" dirty="0"/>
              <a:t>Bean</a:t>
            </a:r>
            <a:r>
              <a:rPr lang="zh-CN" altLang="en-US" sz="2000" dirty="0"/>
              <a:t>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2</a:t>
            </a:r>
            <a:r>
              <a:rPr lang="zh-CN" altLang="en-US" sz="2000" dirty="0"/>
              <a:t>．根据</a:t>
            </a:r>
            <a:r>
              <a:rPr lang="en-US" altLang="zh-CN" sz="2000" dirty="0"/>
              <a:t>Spring</a:t>
            </a:r>
            <a:r>
              <a:rPr lang="zh-CN" altLang="en-US" sz="2000" dirty="0"/>
              <a:t>上下文对实例化的</a:t>
            </a:r>
            <a:r>
              <a:rPr lang="en-US" altLang="zh-CN" sz="2000" dirty="0"/>
              <a:t>Bean</a:t>
            </a:r>
            <a:r>
              <a:rPr lang="zh-CN" altLang="en-US" sz="2000" dirty="0"/>
              <a:t>进行依赖注入，即对</a:t>
            </a:r>
            <a:r>
              <a:rPr lang="en-US" altLang="zh-CN" sz="2000" dirty="0"/>
              <a:t>Bean</a:t>
            </a:r>
            <a:r>
              <a:rPr lang="zh-CN" altLang="en-US" sz="2000" dirty="0"/>
              <a:t>的属性进行初始化。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3</a:t>
            </a:r>
            <a:r>
              <a:rPr lang="zh-CN" altLang="en-US" sz="2000" dirty="0"/>
              <a:t>．如果</a:t>
            </a:r>
            <a:r>
              <a:rPr lang="en-US" altLang="zh-CN" sz="2000" dirty="0"/>
              <a:t>Bean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BeanName</a:t>
            </a:r>
            <a:r>
              <a:rPr lang="en-US" altLang="zh-CN" sz="2000" dirty="0" err="1">
                <a:solidFill>
                  <a:srgbClr val="FF0000"/>
                </a:solidFill>
              </a:rPr>
              <a:t>Aware</a:t>
            </a:r>
            <a:r>
              <a:rPr lang="zh-CN" altLang="en-US" sz="2000" dirty="0"/>
              <a:t>接口，将调用它实现的</a:t>
            </a:r>
            <a:r>
              <a:rPr lang="en-US" altLang="zh-CN" sz="2000" dirty="0" err="1"/>
              <a:t>setBeanName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beanId</a:t>
            </a:r>
            <a:r>
              <a:rPr lang="en-US" altLang="zh-CN" sz="2000" dirty="0"/>
              <a:t>)</a:t>
            </a:r>
            <a:r>
              <a:rPr lang="zh-CN" altLang="en-US" sz="2000" dirty="0"/>
              <a:t>方法，此处参数传递的是</a:t>
            </a:r>
            <a:r>
              <a:rPr lang="en-US" altLang="zh-CN" sz="2000" dirty="0"/>
              <a:t>Spring</a:t>
            </a:r>
            <a:r>
              <a:rPr lang="zh-CN" altLang="en-US" sz="2000" dirty="0"/>
              <a:t>配置文件中</a:t>
            </a:r>
            <a:r>
              <a:rPr lang="en-US" altLang="zh-CN" sz="2000" dirty="0"/>
              <a:t>Bean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4</a:t>
            </a:r>
            <a:r>
              <a:rPr lang="zh-CN" altLang="en-US" sz="2000" dirty="0"/>
              <a:t>．如果</a:t>
            </a:r>
            <a:r>
              <a:rPr lang="en-US" altLang="zh-CN" sz="2000" dirty="0"/>
              <a:t>Bean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BeanFactory</a:t>
            </a:r>
            <a:r>
              <a:rPr lang="en-US" altLang="zh-CN" sz="2000" dirty="0" err="1">
                <a:solidFill>
                  <a:srgbClr val="FF0000"/>
                </a:solidFill>
              </a:rPr>
              <a:t>Aware</a:t>
            </a:r>
            <a:r>
              <a:rPr lang="zh-CN" altLang="en-US" sz="2000" dirty="0"/>
              <a:t>接口，将调用它实现的</a:t>
            </a:r>
            <a:r>
              <a:rPr lang="en-US" altLang="zh-CN" sz="2000" dirty="0" err="1"/>
              <a:t>setBeanFactory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方法，此处参数传递的是当前</a:t>
            </a:r>
            <a:r>
              <a:rPr lang="en-US" altLang="zh-CN" sz="2000" dirty="0"/>
              <a:t>Spring</a:t>
            </a:r>
            <a:r>
              <a:rPr lang="zh-CN" altLang="en-US" sz="2000" dirty="0"/>
              <a:t>工厂实例的引用。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5</a:t>
            </a:r>
            <a:r>
              <a:rPr lang="zh-CN" altLang="en-US" sz="2000" dirty="0"/>
              <a:t>．如果</a:t>
            </a:r>
            <a:r>
              <a:rPr lang="en-US" altLang="zh-CN" sz="2000" dirty="0"/>
              <a:t>Bean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ApplicationContext</a:t>
            </a:r>
            <a:r>
              <a:rPr lang="en-US" altLang="zh-CN" sz="2000" dirty="0" err="1">
                <a:solidFill>
                  <a:srgbClr val="FF0000"/>
                </a:solidFill>
              </a:rPr>
              <a:t>Aware</a:t>
            </a:r>
            <a:r>
              <a:rPr lang="zh-CN" altLang="en-US" sz="2000" dirty="0"/>
              <a:t>接口，将调用它实现的</a:t>
            </a:r>
            <a:r>
              <a:rPr lang="en-US" altLang="zh-CN" sz="2000" dirty="0" err="1"/>
              <a:t>setApplicationContext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ApplicationContext</a:t>
            </a:r>
            <a:r>
              <a:rPr lang="en-US" altLang="zh-CN" sz="2000" dirty="0"/>
              <a:t>)</a:t>
            </a:r>
            <a:r>
              <a:rPr lang="zh-CN" altLang="en-US" sz="2000" dirty="0"/>
              <a:t>方法，此处参数传递的是</a:t>
            </a:r>
            <a:r>
              <a:rPr lang="en-US" altLang="zh-CN" sz="2000" dirty="0"/>
              <a:t>Spring</a:t>
            </a:r>
            <a:r>
              <a:rPr lang="zh-CN" altLang="en-US" sz="2000" dirty="0"/>
              <a:t>上下文实例的引用。</a:t>
            </a: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5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4931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Bean</a:t>
            </a:r>
            <a:r>
              <a:rPr lang="zh-CN" altLang="en-US" sz="2000" dirty="0"/>
              <a:t>的生命周期整个过程如下：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6</a:t>
            </a:r>
            <a:r>
              <a:rPr lang="zh-CN" altLang="en-US" sz="2000" dirty="0"/>
              <a:t>．如果</a:t>
            </a:r>
            <a:r>
              <a:rPr lang="en-US" altLang="zh-CN" sz="2000" dirty="0"/>
              <a:t>Bean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BeanPostProcessor</a:t>
            </a:r>
            <a:r>
              <a:rPr lang="zh-CN" altLang="en-US" sz="2000" dirty="0"/>
              <a:t>接口（ 在实例化和依赖注入完毕后，调用初始化方法的前后添加自己的逻辑），将调用预初始化方法</a:t>
            </a:r>
            <a:r>
              <a:rPr lang="en-US" altLang="zh-CN" sz="2000" dirty="0" err="1"/>
              <a:t>postProcess</a:t>
            </a:r>
            <a:r>
              <a:rPr lang="en-US" altLang="zh-CN" sz="2000" dirty="0" err="1">
                <a:solidFill>
                  <a:srgbClr val="FF0000"/>
                </a:solidFill>
              </a:rPr>
              <a:t>Before</a:t>
            </a:r>
            <a:r>
              <a:rPr lang="en-US" altLang="zh-CN" sz="2000" dirty="0" err="1"/>
              <a:t>Initialization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, String s)</a:t>
            </a:r>
            <a:r>
              <a:rPr lang="zh-CN" altLang="en-US" sz="2000" dirty="0"/>
              <a:t>对</a:t>
            </a:r>
            <a:r>
              <a:rPr lang="en-US" altLang="zh-CN" sz="2000" dirty="0"/>
              <a:t>Bean</a:t>
            </a:r>
            <a:r>
              <a:rPr lang="zh-CN" altLang="en-US" sz="2000" dirty="0"/>
              <a:t>进行操作。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7</a:t>
            </a:r>
            <a:r>
              <a:rPr lang="zh-CN" altLang="en-US" sz="2000" dirty="0"/>
              <a:t>．如果</a:t>
            </a:r>
            <a:r>
              <a:rPr lang="de-DE" altLang="zh-CN" sz="2000" dirty="0"/>
              <a:t>Bean</a:t>
            </a:r>
            <a:r>
              <a:rPr lang="zh-CN" altLang="en-US" sz="2000" dirty="0"/>
              <a:t>实现了</a:t>
            </a:r>
            <a:r>
              <a:rPr lang="de-DE" altLang="zh-CN" sz="2000" dirty="0"/>
              <a:t>InitializingBean</a:t>
            </a:r>
            <a:r>
              <a:rPr lang="zh-CN" altLang="en-US" sz="2000" dirty="0"/>
              <a:t>接口，将调用</a:t>
            </a:r>
            <a:r>
              <a:rPr lang="de-DE" altLang="zh-CN" sz="2000" dirty="0"/>
              <a:t>afterPropertiesSet()</a:t>
            </a:r>
            <a:r>
              <a:rPr lang="zh-CN" altLang="en-US" sz="2000" dirty="0"/>
              <a:t>方法。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8</a:t>
            </a:r>
            <a:r>
              <a:rPr lang="zh-CN" altLang="en-US" sz="2000" dirty="0"/>
              <a:t>．如果</a:t>
            </a:r>
            <a:r>
              <a:rPr lang="de-DE" altLang="zh-CN" sz="2000" dirty="0"/>
              <a:t>Bean</a:t>
            </a:r>
            <a:r>
              <a:rPr lang="zh-CN" altLang="en-US" sz="2000" dirty="0"/>
              <a:t>在</a:t>
            </a:r>
            <a:r>
              <a:rPr lang="de-DE" altLang="zh-CN" sz="2000" dirty="0"/>
              <a:t>Spring</a:t>
            </a:r>
            <a:r>
              <a:rPr lang="zh-CN" altLang="en-US" sz="2000" dirty="0"/>
              <a:t>配置文件中配置了</a:t>
            </a:r>
            <a:r>
              <a:rPr lang="de-DE" altLang="zh-CN" sz="2000" dirty="0"/>
              <a:t>init-method</a:t>
            </a:r>
            <a:r>
              <a:rPr lang="zh-CN" altLang="en-US" sz="2000" dirty="0"/>
              <a:t>属性，将自动调用其配置的初始化方法。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9</a:t>
            </a:r>
            <a:r>
              <a:rPr lang="zh-CN" altLang="en-US" sz="2000" dirty="0"/>
              <a:t>．如果</a:t>
            </a:r>
            <a:r>
              <a:rPr lang="de-DE" altLang="zh-CN" sz="2000" dirty="0"/>
              <a:t>Bean</a:t>
            </a:r>
            <a:r>
              <a:rPr lang="zh-CN" altLang="en-US" sz="2000" dirty="0"/>
              <a:t>关联了</a:t>
            </a:r>
            <a:r>
              <a:rPr lang="de-DE" altLang="zh-CN" sz="2000" dirty="0"/>
              <a:t>BeanPostProcessor</a:t>
            </a:r>
            <a:r>
              <a:rPr lang="zh-CN" altLang="en-US" sz="2000" dirty="0"/>
              <a:t>接口，将调用</a:t>
            </a:r>
            <a:r>
              <a:rPr lang="de-DE" altLang="zh-CN" sz="2000" dirty="0"/>
              <a:t>postProcess</a:t>
            </a:r>
            <a:r>
              <a:rPr lang="de-DE" altLang="zh-CN" sz="2000" dirty="0">
                <a:solidFill>
                  <a:srgbClr val="FF0000"/>
                </a:solidFill>
              </a:rPr>
              <a:t>After</a:t>
            </a:r>
            <a:r>
              <a:rPr lang="de-DE" altLang="zh-CN" sz="2000" dirty="0"/>
              <a:t>Initialization(Object obj, String s)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以上工作（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至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）完成以后就可以使用该</a:t>
            </a:r>
            <a:r>
              <a:rPr lang="en-US" altLang="zh-CN" sz="2000" dirty="0">
                <a:sym typeface="+mn-ea"/>
              </a:rPr>
              <a:t>Bean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4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4931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Bean</a:t>
            </a:r>
            <a:r>
              <a:rPr lang="zh-CN" altLang="en-US" sz="2000" dirty="0"/>
              <a:t>的生命周期整个过程如下：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10.  </a:t>
            </a:r>
            <a:r>
              <a:rPr lang="zh-CN" altLang="en-US" sz="2000" dirty="0"/>
              <a:t>当</a:t>
            </a:r>
            <a:r>
              <a:rPr lang="en-US" altLang="zh-CN" sz="2000" dirty="0"/>
              <a:t>Bean</a:t>
            </a:r>
            <a:r>
              <a:rPr lang="zh-CN" altLang="en-US" sz="2000" dirty="0"/>
              <a:t>不再需要时，将经过销毁阶段，如果</a:t>
            </a:r>
            <a:r>
              <a:rPr lang="en-US" altLang="zh-CN" sz="2000" dirty="0"/>
              <a:t>Bean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DisposableBean</a:t>
            </a:r>
            <a:r>
              <a:rPr lang="zh-CN" altLang="en-US" sz="2000" dirty="0"/>
              <a:t>接口，将调用其实现的</a:t>
            </a:r>
            <a:r>
              <a:rPr lang="en-US" altLang="zh-CN" sz="2000" dirty="0"/>
              <a:t>destroy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Spring</a:t>
            </a:r>
            <a:r>
              <a:rPr lang="zh-CN" altLang="en-US" sz="2000" dirty="0"/>
              <a:t>中的</a:t>
            </a:r>
            <a:r>
              <a:rPr lang="en-US" altLang="zh-CN" sz="2000" dirty="0"/>
              <a:t>Bean</a:t>
            </a:r>
            <a:r>
              <a:rPr lang="zh-CN" altLang="en-US" sz="2000" dirty="0"/>
              <a:t>销毁。</a:t>
            </a: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/>
              <a:t>11</a:t>
            </a:r>
            <a:r>
              <a:rPr lang="zh-CN" altLang="en-US" sz="2000" dirty="0"/>
              <a:t>．如果在配置文件中通过</a:t>
            </a:r>
            <a:r>
              <a:rPr lang="en-US" altLang="zh-CN" sz="2000" dirty="0"/>
              <a:t>destroy-method</a:t>
            </a:r>
            <a:r>
              <a:rPr lang="zh-CN" altLang="en-US" sz="2000" dirty="0"/>
              <a:t>属性指定了</a:t>
            </a:r>
            <a:r>
              <a:rPr lang="en-US" altLang="zh-CN" sz="2000" dirty="0"/>
              <a:t>Bean</a:t>
            </a:r>
            <a:r>
              <a:rPr lang="zh-CN" altLang="en-US" sz="2000" dirty="0"/>
              <a:t>的销毁方法，将调用其配置的销毁方法进行销毁。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3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52" y="1223784"/>
            <a:ext cx="6048369" cy="5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5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2455295"/>
            <a:ext cx="5247619" cy="37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53" y="2416881"/>
            <a:ext cx="6298096" cy="3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8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创建配置文件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54" y="2861742"/>
            <a:ext cx="7948912" cy="33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创建配置文件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：编写</a:t>
            </a:r>
            <a:r>
              <a:rPr lang="en-US" altLang="zh-CN" sz="2000" dirty="0" err="1"/>
              <a:t>Test.main</a:t>
            </a: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93" y="2775956"/>
            <a:ext cx="661904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0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创建配置文件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：编写</a:t>
            </a:r>
            <a:r>
              <a:rPr lang="en-US" altLang="zh-CN" sz="2000" dirty="0" err="1"/>
              <a:t>Test.main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Step5</a:t>
            </a:r>
            <a:r>
              <a:rPr lang="zh-CN" altLang="en-US" sz="2000" dirty="0"/>
              <a:t>：观察输出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86" y="2901765"/>
            <a:ext cx="7442072" cy="33174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8275" y="621918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可以看到默认情况下，在</a:t>
            </a:r>
            <a:r>
              <a:rPr lang="en-US" altLang="zh-CN" dirty="0" err="1"/>
              <a:t>getBean</a:t>
            </a:r>
            <a:r>
              <a:rPr lang="zh-CN" altLang="en-US" dirty="0"/>
              <a:t>之前已完成初始化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13463" y="4663440"/>
            <a:ext cx="997123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24" y="2939716"/>
            <a:ext cx="7942857" cy="240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创建配置文件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：编写</a:t>
            </a:r>
            <a:r>
              <a:rPr lang="en-US" altLang="zh-CN" sz="2000" dirty="0" err="1"/>
              <a:t>Test.main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Step5</a:t>
            </a:r>
            <a:r>
              <a:rPr lang="zh-CN" altLang="en-US" sz="2000" dirty="0"/>
              <a:t>：观察输出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Step6</a:t>
            </a:r>
            <a:r>
              <a:rPr lang="zh-CN" altLang="en-US" sz="2000" dirty="0"/>
              <a:t>：修改配置文件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6378" y="599711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scope</a:t>
            </a:r>
            <a:r>
              <a:rPr lang="zh-CN" altLang="en-US" dirty="0"/>
              <a:t>为</a:t>
            </a:r>
            <a:r>
              <a:rPr lang="en-US" altLang="zh-CN" dirty="0"/>
              <a:t>prototype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8433480" y="4458573"/>
            <a:ext cx="344760" cy="148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IoC</a:t>
            </a:r>
            <a:r>
              <a:rPr lang="zh-CN" altLang="en-US" sz="2000" dirty="0">
                <a:sym typeface="+mn-ea"/>
              </a:rPr>
              <a:t>是面向对象编程中用来减低耦合度的一种设计原则；</a:t>
            </a: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一般情况下，软件系统都需要多个类对象的协作来实现业务逻辑，传统编程模式是由调用者自己创建获取它所依赖的对象，如</a:t>
            </a:r>
            <a:r>
              <a:rPr lang="en-US" altLang="zh-CN" sz="2000" dirty="0"/>
              <a:t>Class A</a:t>
            </a:r>
            <a:r>
              <a:rPr lang="zh-CN" altLang="en-US" sz="2000" dirty="0"/>
              <a:t>中用到了</a:t>
            </a:r>
            <a:r>
              <a:rPr lang="en-US" altLang="zh-CN" sz="2000" dirty="0"/>
              <a:t>Class B</a:t>
            </a:r>
            <a:r>
              <a:rPr lang="zh-CN" altLang="en-US" sz="2000" dirty="0"/>
              <a:t>的对象</a:t>
            </a:r>
            <a:r>
              <a:rPr lang="en-US" altLang="zh-CN" sz="2000" dirty="0"/>
              <a:t>b</a:t>
            </a:r>
            <a:r>
              <a:rPr lang="zh-CN" altLang="en-US" sz="2000" dirty="0"/>
              <a:t>，一般情况下，需要在</a:t>
            </a:r>
            <a:r>
              <a:rPr lang="en-US" altLang="zh-CN" sz="2000" dirty="0"/>
              <a:t>A</a:t>
            </a:r>
            <a:r>
              <a:rPr lang="zh-CN" altLang="en-US" sz="2000" dirty="0"/>
              <a:t>的代码中显式的</a:t>
            </a:r>
            <a:r>
              <a:rPr lang="en-US" altLang="zh-CN" sz="2000" dirty="0"/>
              <a:t>new</a:t>
            </a:r>
            <a:r>
              <a:rPr lang="zh-CN" altLang="en-US" sz="2000" dirty="0"/>
              <a:t>一个</a:t>
            </a:r>
            <a:r>
              <a:rPr lang="en-US" altLang="zh-CN" sz="2000" dirty="0"/>
              <a:t>B</a:t>
            </a:r>
            <a:r>
              <a:rPr lang="zh-CN" altLang="en-US" sz="2000" dirty="0"/>
              <a:t>的对象。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IoC</a:t>
            </a:r>
            <a:r>
              <a:rPr lang="zh-CN" altLang="en-US" sz="2000" dirty="0">
                <a:sym typeface="+mn-ea"/>
              </a:rPr>
              <a:t>的设计原则是引入一个</a:t>
            </a:r>
            <a:r>
              <a:rPr lang="zh-CN" altLang="en-US" sz="2000" dirty="0"/>
              <a:t>调控系统内所有对象的外界实体“</a:t>
            </a:r>
            <a:r>
              <a:rPr lang="zh-CN" altLang="en-US" sz="2000" dirty="0">
                <a:sym typeface="+mn-ea"/>
              </a:rPr>
              <a:t>容器“，由容器来管理应用程序需要使用的各种对象和它们之间的依赖关系，控制器由调用者自身转移到容器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，控制权发生了反转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/>
              <a:t>最常见的一种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方式叫做</a:t>
            </a:r>
            <a:r>
              <a:rPr lang="zh-CN" altLang="en-US" sz="2000" b="1" dirty="0"/>
              <a:t>依赖注入</a:t>
            </a:r>
            <a:r>
              <a:rPr lang="zh-CN" altLang="en-US" sz="2000" dirty="0"/>
              <a:t>（</a:t>
            </a:r>
            <a:r>
              <a:rPr lang="en-US" altLang="zh-CN" sz="2000" dirty="0"/>
              <a:t>Dependency Injection</a:t>
            </a:r>
            <a:r>
              <a:rPr lang="zh-CN" altLang="en-US" sz="2000" dirty="0"/>
              <a:t>，简称</a:t>
            </a:r>
            <a:r>
              <a:rPr lang="en-US" altLang="zh-CN" sz="2000" b="1" dirty="0"/>
              <a:t>DI</a:t>
            </a:r>
            <a:r>
              <a:rPr lang="zh-CN" altLang="en-US" sz="2000" dirty="0"/>
              <a:t>），即对象在被创建的时候，由容器将其所依赖的对象的引用传递给它。也可以说，依赖被注入到对象中。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>
                <a:sym typeface="+mn-ea"/>
              </a:rPr>
              <a:t>Spring</a:t>
            </a:r>
            <a:r>
              <a:rPr lang="zh-CN" altLang="en-US" sz="2000" dirty="0">
                <a:sym typeface="+mn-ea"/>
              </a:rPr>
              <a:t>将管理的对象称为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128795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23" y="3152679"/>
            <a:ext cx="6314286" cy="2504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96171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8.2.1  Bean</a:t>
            </a:r>
            <a:r>
              <a:rPr lang="zh-CN" altLang="en-US" sz="2000" dirty="0"/>
              <a:t>的作用域与生命周期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ch8_3</a:t>
            </a:r>
            <a:r>
              <a:rPr lang="zh-CN" altLang="en-US" sz="2000" dirty="0"/>
              <a:t>，</a:t>
            </a:r>
            <a:r>
              <a:rPr lang="en-US" altLang="zh-CN" sz="2000" dirty="0"/>
              <a:t>Bean</a:t>
            </a:r>
            <a:r>
              <a:rPr lang="zh-CN" altLang="en-US" sz="2000" dirty="0"/>
              <a:t>的生命周期示例程序：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：参照</a:t>
            </a:r>
            <a:r>
              <a:rPr lang="en-US" altLang="zh-CN" sz="2000" dirty="0"/>
              <a:t>ch8_1</a:t>
            </a:r>
            <a:r>
              <a:rPr lang="zh-CN" altLang="en-US" sz="2000" dirty="0"/>
              <a:t>创建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项目，引入</a:t>
            </a:r>
            <a:r>
              <a:rPr lang="en-US" altLang="zh-CN" sz="2000" dirty="0"/>
              <a:t>spring</a:t>
            </a:r>
            <a:r>
              <a:rPr lang="zh-CN" altLang="en-US" sz="2000" dirty="0"/>
              <a:t>依赖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：创建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Step3: </a:t>
            </a:r>
            <a:r>
              <a:rPr lang="zh-CN" altLang="en-US" sz="2000" dirty="0"/>
              <a:t>创建配置文件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：编写</a:t>
            </a:r>
            <a:r>
              <a:rPr lang="en-US" altLang="zh-CN" sz="2000" dirty="0" err="1"/>
              <a:t>Test.main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Step5</a:t>
            </a:r>
            <a:r>
              <a:rPr lang="zh-CN" altLang="en-US" sz="2000" dirty="0"/>
              <a:t>：观察输出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Step6</a:t>
            </a:r>
            <a:r>
              <a:rPr lang="zh-CN" altLang="en-US" sz="2000" dirty="0"/>
              <a:t>：修改配置文件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Step7</a:t>
            </a:r>
            <a:r>
              <a:rPr lang="zh-CN" altLang="en-US" sz="2000" dirty="0"/>
              <a:t>：再次观察输出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572000" y="3783460"/>
            <a:ext cx="640081" cy="2398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31226" y="6313474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/>
              <a:t>prototype</a:t>
            </a:r>
            <a:r>
              <a:rPr lang="zh-CN" altLang="en-US" dirty="0"/>
              <a:t>时，</a:t>
            </a:r>
            <a:r>
              <a:rPr lang="en-US" altLang="zh-CN" dirty="0" err="1"/>
              <a:t>getBean</a:t>
            </a:r>
            <a:r>
              <a:rPr lang="zh-CN" altLang="en-US" dirty="0"/>
              <a:t>时创建对象并初始化</a:t>
            </a:r>
          </a:p>
        </p:txBody>
      </p:sp>
    </p:spTree>
    <p:extLst>
      <p:ext uri="{BB962C8B-B14F-4D97-AF65-F5344CB8AC3E}">
        <p14:creationId xmlns:p14="http://schemas.microsoft.com/office/powerpoint/2010/main" val="295764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69" y="1223784"/>
            <a:ext cx="118066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Bean</a:t>
            </a:r>
            <a:r>
              <a:rPr lang="zh-CN" altLang="en-US" sz="2000" dirty="0"/>
              <a:t>的装配可以理解为将</a:t>
            </a:r>
            <a:r>
              <a:rPr lang="en-US" altLang="zh-CN" sz="2000" dirty="0"/>
              <a:t>Bean</a:t>
            </a:r>
            <a:r>
              <a:rPr lang="zh-CN" altLang="en-US" sz="2000" dirty="0"/>
              <a:t>发布到</a:t>
            </a:r>
            <a:r>
              <a:rPr lang="en-US" altLang="zh-CN" sz="2000" dirty="0"/>
              <a:t>Spring</a:t>
            </a:r>
            <a:r>
              <a:rPr lang="zh-CN" altLang="en-US" sz="2000" dirty="0"/>
              <a:t>容器中。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Spring</a:t>
            </a:r>
            <a:r>
              <a:rPr lang="zh-CN" altLang="en-US" sz="2000" dirty="0"/>
              <a:t>容器支持</a:t>
            </a:r>
            <a:r>
              <a:rPr lang="zh-CN" altLang="en-US" sz="2000" dirty="0">
                <a:solidFill>
                  <a:srgbClr val="FF0000"/>
                </a:solidFill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</a:rPr>
              <a:t>XML</a:t>
            </a:r>
            <a:r>
              <a:rPr lang="zh-CN" altLang="en-US" sz="2000" dirty="0">
                <a:solidFill>
                  <a:srgbClr val="FF0000"/>
                </a:solidFill>
              </a:rPr>
              <a:t>配置的装配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基于注解的装配</a:t>
            </a:r>
            <a:r>
              <a:rPr lang="zh-CN" altLang="en-US" sz="2000" dirty="0"/>
              <a:t>等多种形式。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配置的装配，如前所示，在配置文件中</a:t>
            </a:r>
            <a:r>
              <a:rPr lang="en-US" altLang="zh-CN" sz="2000" dirty="0"/>
              <a:t>&lt;bean&gt;</a:t>
            </a:r>
            <a:r>
              <a:rPr lang="zh-CN" altLang="en-US" sz="2000" dirty="0"/>
              <a:t>元素的常用属性及子元素如下：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/>
              <a:t>Bean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BeanFactory</a:t>
            </a:r>
            <a:r>
              <a:rPr lang="zh-CN" altLang="en-US" sz="2000" dirty="0"/>
              <a:t>中的唯一标识</a:t>
            </a:r>
            <a:r>
              <a:rPr lang="en-US" altLang="zh-CN" sz="2000" dirty="0"/>
              <a:t>,id</a:t>
            </a:r>
            <a:r>
              <a:rPr lang="zh-CN" altLang="en-US" sz="2000" dirty="0"/>
              <a:t>没有声明时，将会采用“全限定名</a:t>
            </a:r>
            <a:r>
              <a:rPr lang="en-US" altLang="zh-CN" sz="2000" dirty="0"/>
              <a:t>#{</a:t>
            </a:r>
            <a:r>
              <a:rPr lang="en-US" altLang="zh-CN" sz="2000" dirty="0" err="1"/>
              <a:t>numer</a:t>
            </a:r>
            <a:r>
              <a:rPr lang="en-US" altLang="zh-CN" sz="2000" dirty="0"/>
              <a:t>}</a:t>
            </a:r>
            <a:r>
              <a:rPr lang="zh-CN" altLang="en-US" sz="2000" dirty="0"/>
              <a:t>”的格式生成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class</a:t>
            </a:r>
            <a:r>
              <a:rPr lang="zh-CN" altLang="en-US" sz="2000" dirty="0"/>
              <a:t>：</a:t>
            </a:r>
            <a:r>
              <a:rPr lang="en-US" altLang="zh-CN" sz="2000" dirty="0"/>
              <a:t>Bean</a:t>
            </a:r>
            <a:r>
              <a:rPr lang="zh-CN" altLang="en-US" sz="2000" dirty="0"/>
              <a:t>的具体实现类的全限定名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scope</a:t>
            </a:r>
            <a:r>
              <a:rPr lang="zh-CN" altLang="en-US" sz="2000" dirty="0"/>
              <a:t>：</a:t>
            </a:r>
            <a:r>
              <a:rPr lang="en-US" altLang="zh-CN" sz="2000" dirty="0"/>
              <a:t>Bean</a:t>
            </a:r>
            <a:r>
              <a:rPr lang="zh-CN" altLang="en-US" sz="2000" dirty="0"/>
              <a:t>实例的作用域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&lt;constructor-</a:t>
            </a:r>
            <a:r>
              <a:rPr lang="en-US" altLang="zh-CN" sz="2000" dirty="0" err="1"/>
              <a:t>arg</a:t>
            </a:r>
            <a:r>
              <a:rPr lang="en-US" altLang="zh-CN" sz="2000" dirty="0"/>
              <a:t>&gt; </a:t>
            </a:r>
            <a:r>
              <a:rPr lang="zh-CN" altLang="en-US" sz="2000" dirty="0"/>
              <a:t>：子元素，用于指定构造方法的参数，</a:t>
            </a:r>
            <a:r>
              <a:rPr lang="en-US" altLang="zh-CN" sz="2000" dirty="0"/>
              <a:t>index</a:t>
            </a:r>
            <a:r>
              <a:rPr lang="zh-CN" altLang="en-US" sz="2000" dirty="0"/>
              <a:t>属性为序号，</a:t>
            </a:r>
            <a:r>
              <a:rPr lang="en-US" altLang="zh-CN" sz="2000" dirty="0"/>
              <a:t>ref</a:t>
            </a:r>
            <a:r>
              <a:rPr lang="zh-CN" altLang="en-US" sz="2000" dirty="0"/>
              <a:t>为引用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&lt;property&gt; : </a:t>
            </a:r>
            <a:r>
              <a:rPr lang="zh-CN" altLang="en-US" sz="2000" dirty="0"/>
              <a:t>子元素，用于设置属性，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属性为</a:t>
            </a:r>
            <a:r>
              <a:rPr lang="en-US" altLang="zh-CN" sz="2000" dirty="0"/>
              <a:t>Bean</a:t>
            </a:r>
            <a:r>
              <a:rPr lang="zh-CN" altLang="en-US" sz="2000" dirty="0"/>
              <a:t>实例中相应的属性名称，</a:t>
            </a:r>
            <a:r>
              <a:rPr lang="en-US" altLang="zh-CN" sz="2000" dirty="0"/>
              <a:t>ref</a:t>
            </a:r>
            <a:r>
              <a:rPr lang="zh-CN" altLang="en-US" sz="2000" dirty="0"/>
              <a:t>为引用，</a:t>
            </a:r>
            <a:r>
              <a:rPr lang="en-US" altLang="zh-CN" sz="2000" dirty="0"/>
              <a:t>value</a:t>
            </a:r>
            <a:r>
              <a:rPr lang="zh-CN" altLang="en-US" sz="2000" dirty="0"/>
              <a:t>为其值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&lt;list&gt; &lt;map&gt; &lt;set&gt; &lt;entry&gt; </a:t>
            </a:r>
            <a:r>
              <a:rPr lang="zh-CN" altLang="en-US" sz="2000" dirty="0"/>
              <a:t>用于设置</a:t>
            </a:r>
            <a:r>
              <a:rPr lang="en-US" altLang="zh-CN" sz="2000" dirty="0"/>
              <a:t>list</a:t>
            </a:r>
            <a:r>
              <a:rPr lang="zh-CN" altLang="en-US" sz="2000" dirty="0"/>
              <a:t>、</a:t>
            </a:r>
            <a:r>
              <a:rPr lang="en-US" altLang="zh-CN" sz="2000" dirty="0"/>
              <a:t>map</a:t>
            </a:r>
            <a:r>
              <a:rPr lang="zh-CN" altLang="en-US" sz="2000" dirty="0"/>
              <a:t>、</a:t>
            </a:r>
            <a:r>
              <a:rPr lang="en-US" altLang="zh-CN" sz="2000" dirty="0"/>
              <a:t>set</a:t>
            </a:r>
            <a:r>
              <a:rPr lang="zh-CN" altLang="en-US" sz="2000" dirty="0"/>
              <a:t>、键值对等类型的依赖注入</a:t>
            </a: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69" y="1223784"/>
            <a:ext cx="11806647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配置的装配实例：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ComplexAssembly</a:t>
            </a:r>
            <a:r>
              <a:rPr lang="en-US" altLang="zh-CN" sz="2000" dirty="0"/>
              <a:t> {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private Long id;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private List&lt;String&gt; list;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private Map&lt;String, String&gt; map;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private Properties props;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/****setter and getter ****/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69" y="1223784"/>
            <a:ext cx="11806647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配置的装配实例：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&lt;bean id="</a:t>
            </a:r>
            <a:r>
              <a:rPr lang="en-US" altLang="zh-CN" sz="2000" dirty="0" err="1"/>
              <a:t>complexAssembly</a:t>
            </a:r>
            <a:r>
              <a:rPr lang="en-US" altLang="zh-CN" sz="2000" dirty="0"/>
              <a:t>" class="com.ssm.chapter10.pojo.ComplexAssembly"&gt;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&lt;property name="id" value="1"/&gt;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&lt;property name="list"&gt;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&lt;list&gt;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&lt;value&gt;value-list-1&lt;/value&gt;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&lt;value&gt;value-list-2&lt;/value&gt;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&lt;value&gt;value-list-3&lt;/value&gt;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&lt;/list&gt;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&lt;/property&gt;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1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69" y="1223784"/>
            <a:ext cx="11806647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配置的装配实例：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	&lt;property name="map"&gt;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&lt;map&gt;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&lt;entry key="key1" value="value-key-1"/&gt;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&lt;entry key="key2" value="value-key-2"/&gt;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&lt;entry key="key3" value="value-key-3"/&gt;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&lt;/map&gt;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	&lt;/property&gt;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5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69" y="1223784"/>
            <a:ext cx="118066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配置的装配实例：</a:t>
            </a:r>
            <a:endParaRPr lang="en-US" altLang="zh-CN" sz="20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	&lt;property name="props"&gt;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&lt;props&gt;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&lt;prop key="prop1"&gt;value-prop-1&lt;/prop&gt;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&lt;prop key="prop2"&gt;value-prop-2&lt;/prop&gt;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    &lt;prop key="prop3"&gt;value-prop-3&lt;/prop&gt;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    &lt;/props&gt;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       &lt;/property&gt;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 &lt;/bean&gt;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40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0696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/>
              <a:t>基于注解的装配，</a:t>
            </a:r>
            <a:r>
              <a:rPr lang="zh-CN" altLang="en-US" sz="2000" dirty="0">
                <a:solidFill>
                  <a:srgbClr val="FF0000"/>
                </a:solidFill>
              </a:rPr>
              <a:t>推荐使用的方案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声明</a:t>
            </a:r>
            <a:r>
              <a:rPr lang="en-US" altLang="zh-CN" sz="2000" dirty="0">
                <a:solidFill>
                  <a:srgbClr val="FF0000"/>
                </a:solidFill>
              </a:rPr>
              <a:t>Bean</a:t>
            </a:r>
            <a:r>
              <a:rPr lang="zh-CN" altLang="en-US" sz="2000" dirty="0">
                <a:solidFill>
                  <a:srgbClr val="FF0000"/>
                </a:solidFill>
              </a:rPr>
              <a:t>的注解</a:t>
            </a:r>
            <a:r>
              <a:rPr lang="zh-CN" altLang="en-US" sz="2000" dirty="0"/>
              <a:t>：主要有以下四种，表示注解的是一个组件对象（</a:t>
            </a:r>
            <a:r>
              <a:rPr lang="en-US" altLang="zh-CN" sz="2000" dirty="0"/>
              <a:t>Bean</a:t>
            </a:r>
            <a:r>
              <a:rPr lang="zh-CN" altLang="en-US" sz="2000" dirty="0"/>
              <a:t>），四种注解功能相同，仅有语义区别，建议按</a:t>
            </a:r>
            <a:r>
              <a:rPr lang="en-US" altLang="zh-CN" sz="2000" dirty="0"/>
              <a:t>Bean</a:t>
            </a:r>
            <a:r>
              <a:rPr lang="zh-CN" altLang="en-US" sz="2000" dirty="0"/>
              <a:t>的作用使用更准确的注解。</a:t>
            </a:r>
            <a:endParaRPr lang="en-US" altLang="zh-CN" sz="2000" dirty="0"/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@Component</a:t>
            </a:r>
            <a:r>
              <a:rPr lang="zh-CN" altLang="en-US" sz="2000" dirty="0"/>
              <a:t>，通用注解</a:t>
            </a:r>
            <a:endParaRPr lang="en-US" altLang="zh-CN" sz="2000" dirty="0"/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@Repository</a:t>
            </a:r>
            <a:r>
              <a:rPr lang="zh-CN" altLang="en-US" sz="2000" dirty="0"/>
              <a:t>，注解数据访问层</a:t>
            </a:r>
            <a:r>
              <a:rPr lang="en-US" altLang="zh-CN" sz="2000" dirty="0"/>
              <a:t>Bean</a:t>
            </a:r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@Service</a:t>
            </a:r>
            <a:r>
              <a:rPr lang="zh-CN" altLang="en-US" sz="2000" dirty="0"/>
              <a:t>，注解业务逻辑层</a:t>
            </a:r>
            <a:r>
              <a:rPr lang="en-US" altLang="zh-CN" sz="2000" dirty="0"/>
              <a:t>Bean</a:t>
            </a:r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@Controller</a:t>
            </a:r>
            <a:r>
              <a:rPr lang="zh-CN" altLang="en-US" sz="2000" dirty="0"/>
              <a:t>，注解控制器层</a:t>
            </a:r>
            <a:r>
              <a:rPr lang="en-US" altLang="zh-CN" sz="2000" dirty="0"/>
              <a:t>Bean</a:t>
            </a:r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辅助用的注解</a:t>
            </a:r>
            <a:r>
              <a:rPr lang="zh-CN" altLang="en-US" sz="2000" dirty="0"/>
              <a:t>：</a:t>
            </a:r>
            <a:r>
              <a:rPr lang="en-US" altLang="zh-CN" sz="2000" dirty="0"/>
              <a:t>@Scope</a:t>
            </a:r>
            <a:r>
              <a:rPr lang="zh-CN" altLang="en-US" sz="2000" dirty="0"/>
              <a:t>用于指定作用域 </a:t>
            </a:r>
            <a:r>
              <a:rPr lang="en-US" altLang="zh-CN" sz="2000" dirty="0"/>
              <a:t>@Value</a:t>
            </a:r>
            <a:r>
              <a:rPr lang="zh-CN" altLang="en-US" sz="2000" dirty="0"/>
              <a:t>设置值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用注解声明的</a:t>
            </a:r>
            <a:r>
              <a:rPr lang="en-US" altLang="zh-CN" sz="2000" dirty="0"/>
              <a:t>Bean</a:t>
            </a:r>
            <a:r>
              <a:rPr lang="zh-CN" altLang="en-US" sz="2000" dirty="0"/>
              <a:t>，可以通过组件扫描让</a:t>
            </a:r>
            <a:r>
              <a:rPr lang="en-US" altLang="zh-CN" sz="2000" dirty="0"/>
              <a:t>Spring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容器发现（</a:t>
            </a:r>
            <a:r>
              <a:rPr lang="en-US" altLang="zh-CN" sz="2000" dirty="0"/>
              <a:t>@</a:t>
            </a:r>
            <a:r>
              <a:rPr lang="en-US" altLang="zh-CN" sz="2000" dirty="0" err="1"/>
              <a:t>ComponentScan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当注解未显式给出名称时，则取类名首字母小写为默认名称</a:t>
            </a: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44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069630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注入</a:t>
            </a:r>
            <a:r>
              <a:rPr lang="en-US" altLang="zh-CN" sz="2000" dirty="0">
                <a:solidFill>
                  <a:srgbClr val="FF0000"/>
                </a:solidFill>
              </a:rPr>
              <a:t>Bean</a:t>
            </a:r>
            <a:r>
              <a:rPr lang="zh-CN" altLang="en-US" sz="2000" dirty="0">
                <a:solidFill>
                  <a:srgbClr val="FF0000"/>
                </a:solidFill>
              </a:rPr>
              <a:t>用的注解</a:t>
            </a:r>
            <a:r>
              <a:rPr lang="zh-CN" altLang="en-US" sz="2000" dirty="0"/>
              <a:t>：主要有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， </a:t>
            </a:r>
            <a:r>
              <a:rPr lang="en-US" altLang="zh-CN" sz="2000" dirty="0"/>
              <a:t>@Resource</a:t>
            </a:r>
            <a:r>
              <a:rPr lang="zh-CN" altLang="en-US" sz="2000" dirty="0"/>
              <a:t>，</a:t>
            </a:r>
            <a:r>
              <a:rPr lang="en-US" altLang="zh-CN" sz="2000" dirty="0"/>
              <a:t>@Qualifier</a:t>
            </a:r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：可以对类成员变量、方法及构造函数进行注解，完成自动装配的工作，可以消除</a:t>
            </a:r>
            <a:r>
              <a:rPr lang="en-US" altLang="zh-CN" sz="2000" dirty="0"/>
              <a:t>setter</a:t>
            </a:r>
            <a:r>
              <a:rPr lang="zh-CN" altLang="en-US" sz="2000" dirty="0"/>
              <a:t>和</a:t>
            </a:r>
            <a:r>
              <a:rPr lang="en-US" altLang="zh-CN" sz="2000" dirty="0"/>
              <a:t>getter</a:t>
            </a:r>
            <a:r>
              <a:rPr lang="zh-CN" altLang="en-US" sz="2000" dirty="0"/>
              <a:t>方法，默认</a:t>
            </a:r>
            <a:r>
              <a:rPr lang="zh-CN" altLang="en-US" sz="2000" dirty="0">
                <a:solidFill>
                  <a:srgbClr val="FF0000"/>
                </a:solidFill>
              </a:rPr>
              <a:t>按照</a:t>
            </a:r>
            <a:r>
              <a:rPr lang="en-US" altLang="zh-CN" sz="2000" dirty="0">
                <a:solidFill>
                  <a:srgbClr val="FF0000"/>
                </a:solidFill>
              </a:rPr>
              <a:t>Bean</a:t>
            </a:r>
            <a:r>
              <a:rPr lang="zh-CN" altLang="en-US" sz="2000" dirty="0">
                <a:solidFill>
                  <a:srgbClr val="FF0000"/>
                </a:solidFill>
              </a:rPr>
              <a:t>的类型</a:t>
            </a:r>
            <a:r>
              <a:rPr lang="zh-CN" altLang="en-US" sz="2000" dirty="0"/>
              <a:t>进行装配 </a:t>
            </a:r>
            <a:endParaRPr lang="en-US" altLang="zh-CN" sz="2000" dirty="0"/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@Resource: </a:t>
            </a:r>
            <a:r>
              <a:rPr lang="zh-CN" altLang="en-US" sz="2000" dirty="0"/>
              <a:t>功能和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一样，区别在于</a:t>
            </a:r>
            <a:r>
              <a:rPr lang="zh-CN" altLang="en-US" sz="2000" dirty="0">
                <a:solidFill>
                  <a:srgbClr val="FF0000"/>
                </a:solidFill>
              </a:rPr>
              <a:t>默认按照名称</a:t>
            </a:r>
            <a:r>
              <a:rPr lang="zh-CN" altLang="en-US" sz="2000" dirty="0"/>
              <a:t>来装配</a:t>
            </a:r>
            <a:endParaRPr lang="en-US" altLang="zh-CN" sz="2000" dirty="0"/>
          </a:p>
          <a:p>
            <a:pPr marL="13671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@Qualifier</a:t>
            </a:r>
            <a:r>
              <a:rPr lang="zh-CN" altLang="en-US" sz="2000" dirty="0"/>
              <a:t>：与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配合使用，当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注解需要按照名称来装配时需要和该注解一起使用，</a:t>
            </a:r>
            <a:r>
              <a:rPr lang="en-US" altLang="zh-CN" sz="2000" dirty="0"/>
              <a:t>Bean</a:t>
            </a:r>
            <a:r>
              <a:rPr lang="zh-CN" altLang="en-US" sz="2000" dirty="0"/>
              <a:t>实例名称由</a:t>
            </a:r>
            <a:r>
              <a:rPr lang="en-US" altLang="zh-CN" sz="2000" dirty="0"/>
              <a:t>@Qualifier</a:t>
            </a:r>
            <a:r>
              <a:rPr lang="zh-CN" altLang="en-US" sz="2000" dirty="0"/>
              <a:t>注解参数指定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2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069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：使用</a:t>
            </a:r>
            <a:r>
              <a:rPr lang="en-US" altLang="zh-CN" sz="2000" dirty="0"/>
              <a:t>Spring </a:t>
            </a:r>
            <a:r>
              <a:rPr lang="en-US" altLang="zh-CN" sz="2000" dirty="0" err="1"/>
              <a:t>Initializr</a:t>
            </a:r>
            <a:r>
              <a:rPr lang="zh-CN" altLang="en-US" sz="2000" dirty="0"/>
              <a:t>，创建</a:t>
            </a:r>
            <a:r>
              <a:rPr lang="en-US" altLang="zh-CN" sz="2000" dirty="0"/>
              <a:t>spring boot web</a:t>
            </a:r>
            <a:r>
              <a:rPr lang="zh-CN" altLang="en-US" sz="2000" dirty="0"/>
              <a:t>项目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22" y="2685261"/>
            <a:ext cx="6304762" cy="4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" y="3010265"/>
            <a:ext cx="5206773" cy="34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0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：在源代码包下面分别创建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、</a:t>
            </a:r>
            <a:r>
              <a:rPr lang="en-US" altLang="zh-CN" sz="2000" dirty="0"/>
              <a:t>service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dao</a:t>
            </a:r>
            <a:r>
              <a:rPr lang="zh-CN" altLang="en-US" sz="2000" dirty="0"/>
              <a:t>三个包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63" y="3024291"/>
            <a:ext cx="4169000" cy="23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2050" name="Picture 2" descr="container magi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8" y="2291526"/>
            <a:ext cx="5797735" cy="344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43" y="1587446"/>
            <a:ext cx="3132163" cy="43209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071" y="28233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配置元数据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90411" y="608738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ice</a:t>
            </a:r>
            <a:r>
              <a:rPr lang="zh-CN" altLang="en-US" dirty="0"/>
              <a:t>机摩人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0368" y="5811858"/>
            <a:ext cx="7514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控制反转是一种借助描述（</a:t>
            </a:r>
            <a:r>
              <a:rPr lang="en-US" altLang="zh-CN" dirty="0"/>
              <a:t>XML</a:t>
            </a:r>
            <a:r>
              <a:rPr lang="zh-CN" altLang="en-US" dirty="0"/>
              <a:t>或注解）由容器负责创建对象和维护对象间依赖关系，而不是对象自己负责创建和解决自己的依赖的方式。</a:t>
            </a:r>
          </a:p>
        </p:txBody>
      </p:sp>
    </p:spTree>
    <p:extLst>
      <p:ext uri="{BB962C8B-B14F-4D97-AF65-F5344CB8AC3E}">
        <p14:creationId xmlns:p14="http://schemas.microsoft.com/office/powerpoint/2010/main" val="3600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</a:t>
            </a:r>
            <a:r>
              <a:rPr lang="zh-CN" altLang="en-US" sz="2000" dirty="0"/>
              <a:t>：在</a:t>
            </a:r>
            <a:r>
              <a:rPr lang="en-US" altLang="zh-CN" sz="2000" dirty="0" err="1"/>
              <a:t>dao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TestDao</a:t>
            </a:r>
            <a:r>
              <a:rPr lang="zh-CN" altLang="en-US" sz="2000" dirty="0"/>
              <a:t>接口和</a:t>
            </a:r>
            <a:r>
              <a:rPr lang="en-US" altLang="zh-CN" sz="2000" dirty="0" err="1"/>
              <a:t>TestDaoImpl</a:t>
            </a:r>
            <a:r>
              <a:rPr lang="zh-CN" altLang="en-US" sz="2000" dirty="0"/>
              <a:t>实现类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75" y="3705674"/>
            <a:ext cx="3409524" cy="1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483" y="2943768"/>
            <a:ext cx="49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：在</a:t>
            </a:r>
            <a:r>
              <a:rPr lang="en-US" altLang="zh-CN" sz="2000" dirty="0"/>
              <a:t>service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TestService</a:t>
            </a:r>
            <a:r>
              <a:rPr lang="zh-CN" altLang="en-US" sz="2000" dirty="0"/>
              <a:t>接口和</a:t>
            </a:r>
            <a:r>
              <a:rPr lang="en-US" altLang="zh-CN" sz="2000" dirty="0" err="1"/>
              <a:t>TestServiceImpl</a:t>
            </a:r>
            <a:r>
              <a:rPr lang="zh-CN" altLang="en-US" sz="2000" dirty="0"/>
              <a:t>实现类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7" y="3674493"/>
            <a:ext cx="4500941" cy="17378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21" y="3243425"/>
            <a:ext cx="6342857" cy="26000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6600825" y="3243425"/>
            <a:ext cx="1014413" cy="55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72413" y="31003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自动装配注解</a:t>
            </a:r>
          </a:p>
        </p:txBody>
      </p:sp>
    </p:spTree>
    <p:extLst>
      <p:ext uri="{BB962C8B-B14F-4D97-AF65-F5344CB8AC3E}">
        <p14:creationId xmlns:p14="http://schemas.microsoft.com/office/powerpoint/2010/main" val="4208045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40" y="2803704"/>
            <a:ext cx="5505135" cy="3701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Step5</a:t>
            </a:r>
            <a:r>
              <a:rPr lang="zh-CN" altLang="en-US" sz="2000" dirty="0"/>
              <a:t>：在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TestController</a:t>
            </a:r>
            <a:r>
              <a:rPr lang="zh-CN" altLang="en-US" sz="2000" dirty="0"/>
              <a:t>类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91316" y="2975031"/>
            <a:ext cx="1014413" cy="55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05729" y="27903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自动装配注解</a:t>
            </a:r>
          </a:p>
        </p:txBody>
      </p:sp>
    </p:spTree>
    <p:extLst>
      <p:ext uri="{BB962C8B-B14F-4D97-AF65-F5344CB8AC3E}">
        <p14:creationId xmlns:p14="http://schemas.microsoft.com/office/powerpoint/2010/main" val="4062185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 基于注解的装配示例程序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Step6</a:t>
            </a:r>
            <a:r>
              <a:rPr lang="zh-CN" altLang="en-US" sz="2000" dirty="0"/>
              <a:t>：运行</a:t>
            </a:r>
            <a:r>
              <a:rPr lang="en-US" altLang="zh-CN" sz="2000" dirty="0"/>
              <a:t>Ch84Application</a:t>
            </a:r>
            <a:r>
              <a:rPr lang="zh-CN" altLang="en-US" sz="2000" dirty="0"/>
              <a:t>，然后浏览器输入 </a:t>
            </a:r>
            <a:r>
              <a:rPr lang="en-US" altLang="zh-CN" sz="2000" dirty="0">
                <a:hlinkClick r:id="rId3"/>
              </a:rPr>
              <a:t>http://127.0.0.1:8080/save</a:t>
            </a:r>
            <a:r>
              <a:rPr lang="en-US" altLang="zh-CN" sz="2000" dirty="0"/>
              <a:t>, </a:t>
            </a:r>
            <a:r>
              <a:rPr lang="zh-CN" altLang="en-US" sz="2000" dirty="0"/>
              <a:t>结果如下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49" y="3671940"/>
            <a:ext cx="2819048" cy="8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837" y="3457654"/>
            <a:ext cx="3980952" cy="12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2225" y="4884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控制台输出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64659" y="47433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浏览器输出</a:t>
            </a:r>
          </a:p>
        </p:txBody>
      </p:sp>
    </p:spTree>
    <p:extLst>
      <p:ext uri="{BB962C8B-B14F-4D97-AF65-F5344CB8AC3E}">
        <p14:creationId xmlns:p14="http://schemas.microsoft.com/office/powerpoint/2010/main" val="2699307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@</a:t>
            </a:r>
            <a:r>
              <a:rPr lang="en-US" altLang="zh-CN" sz="2000" dirty="0" err="1"/>
              <a:t>SpringBootApplication</a:t>
            </a:r>
            <a:r>
              <a:rPr lang="zh-CN" altLang="en-US" sz="2000" dirty="0"/>
              <a:t>是一个组合注解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955866"/>
            <a:ext cx="4047619" cy="1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70" y="1223784"/>
            <a:ext cx="5323809" cy="503809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529138" y="3714750"/>
            <a:ext cx="900112" cy="41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5950" y="626187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SpringBootApplication</a:t>
            </a:r>
            <a:r>
              <a:rPr lang="zh-CN" altLang="en-US" dirty="0"/>
              <a:t>注解定义</a:t>
            </a:r>
          </a:p>
        </p:txBody>
      </p:sp>
    </p:spTree>
    <p:extLst>
      <p:ext uri="{BB962C8B-B14F-4D97-AF65-F5344CB8AC3E}">
        <p14:creationId xmlns:p14="http://schemas.microsoft.com/office/powerpoint/2010/main" val="3589975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@Qualifier</a:t>
            </a:r>
            <a:r>
              <a:rPr lang="zh-CN" altLang="en-US" sz="2000" dirty="0"/>
              <a:t>用法示例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59738" y="2568150"/>
            <a:ext cx="9786937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@Service(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EmployeeServiceImplA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EmployeeService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EmployeeDto getEmployeeById(Long id)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EmployeeDto();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@Service(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EmployeeServiceImplB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EmployeeService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EmployeeDto getEmployeeById(Long id)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EmployeeDto();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500438" y="2157413"/>
            <a:ext cx="3171825" cy="64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143250" y="2371725"/>
            <a:ext cx="3714750" cy="261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86588" y="212575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EmployeeService</a:t>
            </a:r>
            <a:r>
              <a:rPr lang="zh-CN" altLang="en-US" dirty="0">
                <a:solidFill>
                  <a:srgbClr val="FF0000"/>
                </a:solidFill>
              </a:rPr>
              <a:t>接口有两个实现</a:t>
            </a:r>
          </a:p>
        </p:txBody>
      </p:sp>
    </p:spTree>
    <p:extLst>
      <p:ext uri="{BB962C8B-B14F-4D97-AF65-F5344CB8AC3E}">
        <p14:creationId xmlns:p14="http://schemas.microsoft.com/office/powerpoint/2010/main" val="1407665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0551" y="2325699"/>
            <a:ext cx="10126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@Controller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@RequestMapping("/emplayee")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public class EmployeeInfoControl {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@Autowired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@Qualifier("b")</a:t>
            </a:r>
            <a:r>
              <a:rPr lang="zh-CN" altLang="zh-CN" sz="20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EmployeeService employeeService;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@RequestMapping(</a:t>
            </a:r>
            <a:r>
              <a:rPr lang="zh-CN" altLang="en-US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/info</a:t>
            </a:r>
            <a:r>
              <a:rPr lang="zh-CN" altLang="en-US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public void showEmplayeeInfo(HttpServletRequest request, HttpServletResponse </a:t>
            </a: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response)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{ #略 } </a:t>
            </a:r>
            <a:endParaRPr lang="en-US" altLang="zh-CN" sz="20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2000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8.2 Spring Bean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8.2.2  Bean</a:t>
            </a:r>
            <a:r>
              <a:rPr lang="zh-CN" altLang="en-US" sz="2000" dirty="0"/>
              <a:t>的装配方式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@Qualifier</a:t>
            </a:r>
            <a:r>
              <a:rPr lang="zh-CN" altLang="en-US" sz="2000" dirty="0"/>
              <a:t>用法示例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240505" y="2371725"/>
            <a:ext cx="3617495" cy="1574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86588" y="212575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说明使用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bean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24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0551" y="1876520"/>
            <a:ext cx="101261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AOP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/>
              <a:t>spect </a:t>
            </a:r>
            <a:r>
              <a:rPr lang="en-US" altLang="zh-CN" sz="2000" dirty="0">
                <a:solidFill>
                  <a:srgbClr val="FF0000"/>
                </a:solidFill>
              </a:rPr>
              <a:t>O</a:t>
            </a:r>
            <a:r>
              <a:rPr lang="en-US" altLang="zh-CN" sz="2000" dirty="0"/>
              <a:t>riented 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rogramming</a:t>
            </a:r>
            <a:r>
              <a:rPr lang="zh-CN" altLang="en-US" sz="2000" dirty="0"/>
              <a:t>的缩写，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面向切面编程。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在业务处理代码中，通常都有日志记录、性能统计、安全控制、事务处理、异常处理等操作。尽管使用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OOP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可以通过封装或继承的方式达到代码的重用，但仍然存在同样的代码分散到各个方法中。为了解决此类问题，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AOP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思想应运而生。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AOP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采取横向抽取机制，即将分散在各个方法中的重复代码提取出来，然后在程序编译或运行阶段，再将这些抽取出来的代码应用到需要执行的地方。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AOP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不是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OOP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的替代品，而是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OOP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的补充，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OOP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实现的是父子关系的纵向重用，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AOP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是</a:t>
            </a:r>
            <a:r>
              <a:rPr lang="zh-CN" altLang="en-US" sz="2000" dirty="0"/>
              <a:t>对业务逻辑的各个部分进行隔离，让</a:t>
            </a:r>
            <a:r>
              <a:rPr lang="zh-CN" altLang="en-US" sz="2000" dirty="0">
                <a:solidFill>
                  <a:srgbClr val="FF0000"/>
                </a:solidFill>
              </a:rPr>
              <a:t>一组类共享相同的行为</a:t>
            </a:r>
            <a:r>
              <a:rPr lang="zh-CN" altLang="en-US" sz="2000" dirty="0"/>
              <a:t>。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413" y="1223784"/>
            <a:ext cx="10696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63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7" name="Picture 7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29" y="1455570"/>
            <a:ext cx="6541970" cy="51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8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4188" y="1841834"/>
            <a:ext cx="1096987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1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．切面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切面（</a:t>
            </a:r>
            <a:r>
              <a:rPr lang="en-US" altLang="zh-CN" sz="2000" dirty="0">
                <a:latin typeface="+mj-ea"/>
                <a:ea typeface="+mj-ea"/>
              </a:rPr>
              <a:t>Aspect</a:t>
            </a:r>
            <a:r>
              <a:rPr lang="zh-CN" altLang="zh-CN" sz="2000" dirty="0">
                <a:latin typeface="+mj-ea"/>
                <a:ea typeface="+mj-ea"/>
              </a:rPr>
              <a:t>）是指封装横切到系统功能（如事务处理）的类。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2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．连接点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连接点（</a:t>
            </a:r>
            <a:r>
              <a:rPr lang="en-US" altLang="zh-CN" sz="2000" dirty="0" err="1">
                <a:latin typeface="+mj-ea"/>
                <a:ea typeface="+mj-ea"/>
              </a:rPr>
              <a:t>Joinpoint</a:t>
            </a:r>
            <a:r>
              <a:rPr lang="zh-CN" altLang="zh-CN" sz="2000" dirty="0">
                <a:latin typeface="+mj-ea"/>
                <a:ea typeface="+mj-ea"/>
              </a:rPr>
              <a:t>）是指程序运行中</a:t>
            </a:r>
            <a:r>
              <a:rPr lang="zh-CN" altLang="en-US" sz="2000" dirty="0">
                <a:latin typeface="+mj-ea"/>
                <a:ea typeface="+mj-ea"/>
              </a:rPr>
              <a:t>可以切入的地方</a:t>
            </a:r>
            <a:r>
              <a:rPr lang="zh-CN" altLang="zh-CN" sz="2000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3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．切入点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切入点（</a:t>
            </a:r>
            <a:r>
              <a:rPr lang="en-US" altLang="zh-CN" sz="2000" dirty="0" err="1">
                <a:latin typeface="+mj-ea"/>
                <a:ea typeface="+mj-ea"/>
              </a:rPr>
              <a:t>Pointcut</a:t>
            </a:r>
            <a:r>
              <a:rPr lang="zh-CN" altLang="zh-CN" sz="2000" dirty="0">
                <a:latin typeface="+mj-ea"/>
                <a:ea typeface="+mj-ea"/>
              </a:rPr>
              <a:t>）是指那</a:t>
            </a:r>
            <a:r>
              <a:rPr lang="zh-CN" altLang="en-US" sz="2000" dirty="0">
                <a:latin typeface="+mj-ea"/>
                <a:ea typeface="+mj-ea"/>
              </a:rPr>
              <a:t>真正被切面</a:t>
            </a:r>
            <a:r>
              <a:rPr lang="zh-CN" altLang="zh-CN" sz="2000" dirty="0">
                <a:latin typeface="+mj-ea"/>
                <a:ea typeface="+mj-ea"/>
              </a:rPr>
              <a:t>处理</a:t>
            </a:r>
            <a:r>
              <a:rPr lang="zh-CN" altLang="en-US" sz="2000" dirty="0">
                <a:latin typeface="+mj-ea"/>
                <a:ea typeface="+mj-ea"/>
              </a:rPr>
              <a:t>（满足切入规则）</a:t>
            </a:r>
            <a:r>
              <a:rPr lang="zh-CN" altLang="zh-CN" sz="2000" dirty="0">
                <a:latin typeface="+mj-ea"/>
                <a:ea typeface="+mj-ea"/>
              </a:rPr>
              <a:t>的连接点。在</a:t>
            </a:r>
            <a:r>
              <a:rPr lang="en-US" altLang="zh-CN" sz="2000" dirty="0">
                <a:latin typeface="+mj-ea"/>
                <a:ea typeface="+mj-ea"/>
              </a:rPr>
              <a:t>Spring AOP </a:t>
            </a:r>
            <a:r>
              <a:rPr lang="zh-CN" altLang="zh-CN" sz="2000" dirty="0">
                <a:latin typeface="+mj-ea"/>
                <a:ea typeface="+mj-ea"/>
              </a:rPr>
              <a:t>中，所有的方法都是连接点，而切入点是确定需要被处理</a:t>
            </a:r>
            <a:r>
              <a:rPr lang="zh-CN" altLang="en-US" sz="2000" dirty="0">
                <a:latin typeface="+mj-ea"/>
                <a:ea typeface="+mj-ea"/>
              </a:rPr>
              <a:t>的连接点</a:t>
            </a:r>
            <a:r>
              <a:rPr lang="zh-CN" altLang="zh-CN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000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>
                <a:sym typeface="+mn-ea"/>
              </a:rPr>
              <a:t>Spring </a:t>
            </a:r>
            <a:r>
              <a:rPr lang="en-US" altLang="zh-CN" sz="2000" dirty="0" err="1">
                <a:sym typeface="+mn-ea"/>
              </a:rPr>
              <a:t>IoC</a:t>
            </a:r>
            <a:r>
              <a:rPr lang="zh-CN" altLang="en-US" sz="2000" dirty="0">
                <a:sym typeface="+mn-ea"/>
              </a:rPr>
              <a:t>容器的设计主要是基于</a:t>
            </a:r>
            <a:r>
              <a:rPr lang="en-US" altLang="zh-CN" sz="2000" dirty="0" err="1">
                <a:sym typeface="+mn-ea"/>
              </a:rPr>
              <a:t>BeanFactory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两个接口；</a:t>
            </a: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BeanFactory</a:t>
            </a:r>
            <a:r>
              <a:rPr lang="zh-CN" altLang="en-US" sz="2000" dirty="0">
                <a:sym typeface="+mn-ea"/>
              </a:rPr>
              <a:t>由</a:t>
            </a:r>
            <a:r>
              <a:rPr lang="en-US" altLang="zh-CN" sz="2000" dirty="0" err="1">
                <a:sym typeface="+mn-ea"/>
              </a:rPr>
              <a:t>org.springframework.beans.factory.BeanFactory</a:t>
            </a:r>
            <a:r>
              <a:rPr lang="zh-CN" altLang="en-US" sz="2000" dirty="0">
                <a:sym typeface="+mn-ea"/>
              </a:rPr>
              <a:t>接口定义，提供了完整的</a:t>
            </a:r>
            <a:r>
              <a:rPr lang="en-US" altLang="zh-CN" sz="2000" dirty="0" err="1">
                <a:sym typeface="+mn-ea"/>
              </a:rPr>
              <a:t>IoC</a:t>
            </a:r>
            <a:r>
              <a:rPr lang="zh-CN" altLang="en-US" sz="2000" dirty="0">
                <a:sym typeface="+mn-ea"/>
              </a:rPr>
              <a:t>服务支持，是一个管理</a:t>
            </a:r>
            <a:r>
              <a:rPr lang="en-US" altLang="zh-CN" sz="2000" dirty="0">
                <a:sym typeface="+mn-ea"/>
              </a:rPr>
              <a:t>Bean</a:t>
            </a:r>
            <a:r>
              <a:rPr lang="zh-CN" altLang="en-US" sz="2000" dirty="0">
                <a:sym typeface="+mn-ea"/>
              </a:rPr>
              <a:t>的工厂，主要负责初始化各种</a:t>
            </a:r>
            <a:r>
              <a:rPr lang="en-US" altLang="zh-CN" sz="2000" dirty="0">
                <a:sym typeface="+mn-ea"/>
              </a:rPr>
              <a:t>Bean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也称为应用上下文，由</a:t>
            </a:r>
            <a:r>
              <a:rPr lang="en-US" altLang="zh-CN" sz="2000" dirty="0" err="1">
                <a:sym typeface="+mn-ea"/>
              </a:rPr>
              <a:t>org.springframework.context.ApplicationContext</a:t>
            </a:r>
            <a:r>
              <a:rPr lang="zh-CN" altLang="en-US" sz="2000" dirty="0">
                <a:sym typeface="+mn-ea"/>
              </a:rPr>
              <a:t>接口定义，继承了</a:t>
            </a:r>
            <a:r>
              <a:rPr lang="en-US" altLang="zh-CN" sz="2000" dirty="0" err="1">
                <a:sym typeface="+mn-ea"/>
              </a:rPr>
              <a:t>ListableBeanFactory</a:t>
            </a:r>
            <a:r>
              <a:rPr lang="zh-CN" altLang="en-US" sz="2000" dirty="0">
                <a:sym typeface="+mn-ea"/>
              </a:rPr>
              <a:t>等多个接口，在</a:t>
            </a:r>
            <a:r>
              <a:rPr lang="en-US" altLang="zh-CN" sz="2000" dirty="0" err="1">
                <a:sym typeface="+mn-ea"/>
              </a:rPr>
              <a:t>BeanFactory</a:t>
            </a:r>
            <a:r>
              <a:rPr lang="zh-CN" altLang="en-US" sz="2000" dirty="0">
                <a:sym typeface="+mn-ea"/>
              </a:rPr>
              <a:t>的所有功能基础上，还增加了资源访问，事件传播，国际化支持等功能。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2" y="4955383"/>
            <a:ext cx="11537547" cy="7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5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46897"/>
              </p:ext>
            </p:extLst>
          </p:nvPr>
        </p:nvGraphicFramePr>
        <p:xfrm>
          <a:off x="2542256" y="1981375"/>
          <a:ext cx="7298199" cy="401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4" imgW="5257936" imgH="2895635" progId="Visio.Drawing.15">
                  <p:embed/>
                </p:oleObj>
              </mc:Choice>
              <mc:Fallback>
                <p:oleObj name="Visio" r:id="rId4" imgW="5257936" imgH="2895635" progId="Visio.Drawing.15">
                  <p:embed/>
                  <p:pic>
                    <p:nvPicPr>
                      <p:cNvPr id="17413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256" y="1981375"/>
                        <a:ext cx="7298199" cy="401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839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4188" y="1841834"/>
            <a:ext cx="1096987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4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</a:t>
            </a:r>
            <a:r>
              <a:rPr lang="zh-CN" altLang="en-US" sz="2000" dirty="0">
                <a:solidFill>
                  <a:srgbClr val="0F06BA"/>
                </a:solidFill>
                <a:latin typeface="+mj-ea"/>
                <a:ea typeface="+mj-ea"/>
              </a:rPr>
              <a:t>增强处理</a:t>
            </a: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/</a:t>
            </a:r>
            <a:r>
              <a:rPr lang="zh-CN" altLang="en-US" sz="2000" dirty="0">
                <a:solidFill>
                  <a:srgbClr val="0F06BA"/>
                </a:solidFill>
                <a:latin typeface="+mj-ea"/>
                <a:ea typeface="+mj-ea"/>
              </a:rPr>
              <a:t>建言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advice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由切面添加到特定的连接点（满足切入点规则）的一段代码，即在定义好的切入点处所要执行的程序代码。可以将其理解为切面开启后，切面的方法。因此，</a:t>
            </a:r>
            <a:r>
              <a:rPr lang="en-US" altLang="zh-CN" sz="2000" dirty="0">
                <a:latin typeface="+mj-ea"/>
                <a:ea typeface="+mj-ea"/>
              </a:rPr>
              <a:t>advice</a:t>
            </a:r>
            <a:r>
              <a:rPr lang="zh-CN" altLang="zh-CN" sz="2000" dirty="0">
                <a:latin typeface="+mj-ea"/>
                <a:ea typeface="+mj-ea"/>
              </a:rPr>
              <a:t>是切面的具体实现。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5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．引入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引入（</a:t>
            </a:r>
            <a:r>
              <a:rPr lang="en-US" altLang="zh-CN" sz="2000" dirty="0">
                <a:latin typeface="+mj-ea"/>
                <a:ea typeface="+mj-ea"/>
              </a:rPr>
              <a:t>Introduction</a:t>
            </a:r>
            <a:r>
              <a:rPr lang="zh-CN" altLang="zh-CN" sz="2000" dirty="0">
                <a:latin typeface="+mj-ea"/>
                <a:ea typeface="+mj-ea"/>
              </a:rPr>
              <a:t>）允许在现有的实现类中添加自定义的方法和属性。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6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．目标对象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目标对象（</a:t>
            </a:r>
            <a:r>
              <a:rPr lang="en-US" altLang="zh-CN" sz="2000" dirty="0">
                <a:latin typeface="+mj-ea"/>
                <a:ea typeface="+mj-ea"/>
              </a:rPr>
              <a:t>Target Object</a:t>
            </a:r>
            <a:r>
              <a:rPr lang="zh-CN" altLang="zh-CN" sz="2000" dirty="0">
                <a:latin typeface="+mj-ea"/>
                <a:ea typeface="+mj-ea"/>
              </a:rPr>
              <a:t>）是指所有被</a:t>
            </a:r>
            <a:r>
              <a:rPr lang="en-US" altLang="zh-CN" sz="2000" dirty="0">
                <a:latin typeface="+mj-ea"/>
                <a:ea typeface="+mj-ea"/>
              </a:rPr>
              <a:t>advice</a:t>
            </a:r>
            <a:r>
              <a:rPr lang="zh-CN" altLang="zh-CN" sz="2000" dirty="0">
                <a:latin typeface="+mj-ea"/>
                <a:ea typeface="+mj-ea"/>
              </a:rPr>
              <a:t>的对象。如果</a:t>
            </a:r>
            <a:r>
              <a:rPr lang="en-US" altLang="zh-CN" sz="2000" dirty="0">
                <a:latin typeface="+mj-ea"/>
                <a:ea typeface="+mj-ea"/>
              </a:rPr>
              <a:t>AOP </a:t>
            </a:r>
            <a:r>
              <a:rPr lang="zh-CN" altLang="zh-CN" sz="2000" dirty="0">
                <a:latin typeface="+mj-ea"/>
                <a:ea typeface="+mj-ea"/>
              </a:rPr>
              <a:t>框架使用运行时代理的方式（动态的</a:t>
            </a:r>
            <a:r>
              <a:rPr lang="en-US" altLang="zh-CN" sz="2000" dirty="0">
                <a:latin typeface="+mj-ea"/>
                <a:ea typeface="+mj-ea"/>
              </a:rPr>
              <a:t>AOP</a:t>
            </a:r>
            <a:r>
              <a:rPr lang="zh-CN" altLang="zh-CN" sz="2000" dirty="0">
                <a:latin typeface="+mj-ea"/>
                <a:ea typeface="+mj-ea"/>
              </a:rPr>
              <a:t>）来实现切面，那么通知对象总是一个代理对象。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7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．代理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代理（</a:t>
            </a:r>
            <a:r>
              <a:rPr lang="en-US" altLang="zh-CN" sz="2000" dirty="0">
                <a:latin typeface="+mj-ea"/>
                <a:ea typeface="+mj-ea"/>
              </a:rPr>
              <a:t>Proxy</a:t>
            </a:r>
            <a:r>
              <a:rPr lang="zh-CN" altLang="zh-CN" sz="2000" dirty="0">
                <a:latin typeface="+mj-ea"/>
                <a:ea typeface="+mj-ea"/>
              </a:rPr>
              <a:t>）是</a:t>
            </a:r>
            <a:r>
              <a:rPr lang="en-US" altLang="zh-CN" sz="2000" dirty="0">
                <a:latin typeface="+mj-ea"/>
                <a:ea typeface="+mj-ea"/>
              </a:rPr>
              <a:t>advice</a:t>
            </a:r>
            <a:r>
              <a:rPr lang="zh-CN" altLang="zh-CN" sz="2000" dirty="0">
                <a:latin typeface="+mj-ea"/>
                <a:ea typeface="+mj-ea"/>
              </a:rPr>
              <a:t>应用到目标对象之后，被动态创建的对象。</a:t>
            </a:r>
          </a:p>
        </p:txBody>
      </p:sp>
    </p:spTree>
    <p:extLst>
      <p:ext uri="{BB962C8B-B14F-4D97-AF65-F5344CB8AC3E}">
        <p14:creationId xmlns:p14="http://schemas.microsoft.com/office/powerpoint/2010/main" val="229229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8.3.1  AOP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84188" y="1841834"/>
            <a:ext cx="10969875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F06BA"/>
                </a:solidFill>
                <a:latin typeface="+mj-ea"/>
                <a:ea typeface="+mj-ea"/>
              </a:rPr>
              <a:t>8</a:t>
            </a:r>
            <a:r>
              <a:rPr lang="zh-CN" altLang="zh-CN" sz="2000" dirty="0">
                <a:solidFill>
                  <a:srgbClr val="0F06BA"/>
                </a:solidFill>
                <a:latin typeface="+mj-ea"/>
                <a:ea typeface="+mj-ea"/>
              </a:rPr>
              <a:t>．</a:t>
            </a:r>
            <a:r>
              <a:rPr lang="zh-CN" altLang="en-US" sz="2000" dirty="0">
                <a:solidFill>
                  <a:srgbClr val="0F06BA"/>
                </a:solidFill>
                <a:latin typeface="+mj-ea"/>
                <a:ea typeface="+mj-ea"/>
              </a:rPr>
              <a:t>织入</a:t>
            </a:r>
            <a:endParaRPr lang="zh-CN" altLang="zh-CN" sz="2000" dirty="0">
              <a:solidFill>
                <a:srgbClr val="0F06BA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j-ea"/>
                <a:ea typeface="+mj-ea"/>
              </a:rPr>
              <a:t>织</a:t>
            </a:r>
            <a:r>
              <a:rPr lang="zh-CN" altLang="zh-CN" sz="2000" dirty="0">
                <a:latin typeface="+mj-ea"/>
                <a:ea typeface="+mj-ea"/>
              </a:rPr>
              <a:t>入（</a:t>
            </a:r>
            <a:r>
              <a:rPr lang="en-US" altLang="zh-CN" sz="2000" dirty="0">
                <a:latin typeface="+mj-ea"/>
                <a:ea typeface="+mj-ea"/>
              </a:rPr>
              <a:t>Weaving</a:t>
            </a:r>
            <a:r>
              <a:rPr lang="zh-CN" altLang="zh-CN" sz="2000" dirty="0">
                <a:latin typeface="+mj-ea"/>
                <a:ea typeface="+mj-ea"/>
              </a:rPr>
              <a:t>）是将切面代码插入到目标对象上，从而生成代理对象的过程。根据不同的实现技术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r>
              <a:rPr lang="en-US" altLang="zh-CN" sz="2000" dirty="0">
                <a:latin typeface="+mj-ea"/>
                <a:ea typeface="+mj-ea"/>
              </a:rPr>
              <a:t>AOP</a:t>
            </a:r>
            <a:r>
              <a:rPr lang="zh-CN" altLang="zh-CN" sz="2000" dirty="0">
                <a:latin typeface="+mj-ea"/>
                <a:ea typeface="+mj-ea"/>
              </a:rPr>
              <a:t>织入有三种方式：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zh-CN" sz="2000" dirty="0">
                <a:latin typeface="+mj-ea"/>
                <a:ea typeface="+mj-ea"/>
              </a:rPr>
              <a:t>编译器织入，需要有特殊的</a:t>
            </a:r>
            <a:r>
              <a:rPr lang="en-US" altLang="zh-CN" sz="2000" dirty="0">
                <a:latin typeface="+mj-ea"/>
                <a:ea typeface="+mj-ea"/>
              </a:rPr>
              <a:t>Java</a:t>
            </a:r>
            <a:r>
              <a:rPr lang="zh-CN" altLang="zh-CN" sz="2000" dirty="0">
                <a:latin typeface="+mj-ea"/>
                <a:ea typeface="+mj-ea"/>
              </a:rPr>
              <a:t>编译器；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zh-CN" sz="2000" dirty="0">
                <a:latin typeface="+mj-ea"/>
                <a:ea typeface="+mj-ea"/>
              </a:rPr>
              <a:t>类装载期织入，需要有特殊的类装载器；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zh-CN" sz="2000" dirty="0">
                <a:latin typeface="+mj-ea"/>
                <a:ea typeface="+mj-ea"/>
              </a:rPr>
              <a:t>动态代理织入，在运行期为目标类添加通知生成子类的方式。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j-ea"/>
                <a:ea typeface="+mj-ea"/>
              </a:rPr>
              <a:t>Spring AOP</a:t>
            </a:r>
            <a:r>
              <a:rPr lang="zh-CN" altLang="zh-CN" sz="2000" dirty="0">
                <a:latin typeface="+mj-ea"/>
                <a:ea typeface="+mj-ea"/>
              </a:rPr>
              <a:t>框架默认采用动态代理织入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j-ea"/>
                <a:ea typeface="+mj-ea"/>
              </a:rPr>
              <a:t>AspectJ</a:t>
            </a:r>
            <a:r>
              <a:rPr lang="zh-CN" altLang="zh-CN" sz="2000" dirty="0">
                <a:latin typeface="+mj-ea"/>
                <a:ea typeface="+mj-ea"/>
              </a:rPr>
              <a:t>（基于</a:t>
            </a:r>
            <a:r>
              <a:rPr lang="en-US" altLang="zh-CN" sz="2000" dirty="0">
                <a:latin typeface="+mj-ea"/>
                <a:ea typeface="+mj-ea"/>
              </a:rPr>
              <a:t>Java</a:t>
            </a:r>
            <a:r>
              <a:rPr lang="zh-CN" altLang="zh-CN" sz="2000" dirty="0">
                <a:latin typeface="+mj-ea"/>
                <a:ea typeface="+mj-ea"/>
              </a:rPr>
              <a:t>语言的</a:t>
            </a:r>
            <a:r>
              <a:rPr lang="en-US" altLang="zh-CN" sz="2000" dirty="0">
                <a:latin typeface="+mj-ea"/>
                <a:ea typeface="+mj-ea"/>
              </a:rPr>
              <a:t>AOP</a:t>
            </a:r>
            <a:r>
              <a:rPr lang="zh-CN" altLang="zh-CN" sz="2000" dirty="0">
                <a:latin typeface="+mj-ea"/>
                <a:ea typeface="+mj-ea"/>
              </a:rPr>
              <a:t>框架）采用编译器织入和类装载期织入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zh-CN" altLang="en-US" sz="2000" b="1" dirty="0">
                <a:latin typeface="+mj-ea"/>
                <a:ea typeface="+mj-ea"/>
              </a:rPr>
              <a:t>实际开发中推荐使用</a:t>
            </a:r>
            <a:r>
              <a:rPr lang="zh-CN" altLang="zh-CN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1772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/>
              <a:t>8.3.2 </a:t>
            </a:r>
            <a:r>
              <a:rPr lang="zh-CN" altLang="en-US" sz="2400" dirty="0"/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91532"/>
              </p:ext>
            </p:extLst>
          </p:nvPr>
        </p:nvGraphicFramePr>
        <p:xfrm>
          <a:off x="250371" y="2013744"/>
          <a:ext cx="11598441" cy="4288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注解名称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描</a:t>
                      </a: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述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@Aspect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用于定义一个切面，注解在切面类上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>
                          <a:effectLst/>
                          <a:latin typeface="+mj-ea"/>
                          <a:ea typeface="+mj-ea"/>
                        </a:rPr>
                        <a:t>@Pointcut</a:t>
                      </a:r>
                      <a:endParaRPr lang="zh-CN" sz="20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用于定义切入点表达式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（见下下页），即哪些方法需要被执行</a:t>
                      </a:r>
                      <a:r>
                        <a:rPr lang="en-US" altLang="zh-CN" sz="2000" b="0" kern="100" dirty="0">
                          <a:effectLst/>
                          <a:latin typeface="+mj-ea"/>
                          <a:ea typeface="+mj-ea"/>
                        </a:rPr>
                        <a:t>"AOP"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该方法是一个返回值</a:t>
                      </a: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void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，且方法体为空的普通方法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>
                          <a:effectLst/>
                          <a:latin typeface="+mj-ea"/>
                          <a:ea typeface="+mj-ea"/>
                        </a:rPr>
                        <a:t>@Before</a:t>
                      </a:r>
                      <a:endParaRPr lang="zh-CN" sz="20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用于定义前置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增强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。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在切入的方法执行之前执行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effectLst/>
                          <a:latin typeface="+mj-ea"/>
                          <a:ea typeface="+mj-ea"/>
                        </a:rPr>
                        <a:t>@After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用于定义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后置增强</a:t>
                      </a:r>
                      <a:r>
                        <a:rPr lang="zh-CN" altLang="zh-CN" sz="20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20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在切入的方法执行之后执行</a:t>
                      </a:r>
                      <a:endParaRPr lang="zh-CN" altLang="zh-CN" sz="2000" b="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875543595"/>
                  </a:ext>
                </a:extLst>
              </a:tr>
              <a:tr h="653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>
                          <a:effectLst/>
                          <a:latin typeface="+mj-ea"/>
                          <a:ea typeface="+mj-ea"/>
                        </a:rPr>
                        <a:t>@AfterReturning</a:t>
                      </a:r>
                      <a:endParaRPr lang="zh-CN" sz="2000" b="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用于定义后置返回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增强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。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在切入的方法返回结果之后执行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7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@Around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用于定义环绕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增强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。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围绕着方法执行，在方法执行前后都可执行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64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/>
              <a:t>8.3.2 </a:t>
            </a:r>
            <a:r>
              <a:rPr lang="zh-CN" altLang="en-US" sz="2400" dirty="0"/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90516"/>
              </p:ext>
            </p:extLst>
          </p:nvPr>
        </p:nvGraphicFramePr>
        <p:xfrm>
          <a:off x="625641" y="2000323"/>
          <a:ext cx="11165305" cy="2345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注解名称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描</a:t>
                      </a: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述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3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@AfterThrowing</a:t>
                      </a:r>
                      <a:endParaRPr lang="zh-CN" sz="20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用于定义异常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增强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。</a:t>
                      </a:r>
                      <a:r>
                        <a:rPr lang="zh-CN" altLang="en-US" sz="2000" b="0" kern="100" dirty="0">
                          <a:effectLst/>
                          <a:latin typeface="+mj-ea"/>
                          <a:ea typeface="+mj-ea"/>
                        </a:rPr>
                        <a:t>在方法抛出异常之后执行，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在使用时，通常为其指定</a:t>
                      </a: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value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属性值，该值可以是已有的切入点，也可以直接定义切入点表达式。另外，还有一个</a:t>
                      </a:r>
                      <a:r>
                        <a:rPr lang="de-DE" sz="2000" b="0" kern="100" dirty="0">
                          <a:effectLst/>
                          <a:latin typeface="+mj-ea"/>
                          <a:ea typeface="+mj-ea"/>
                        </a:rPr>
                        <a:t>throwing</a:t>
                      </a:r>
                      <a:r>
                        <a:rPr lang="zh-CN" sz="2000" b="0" kern="100" dirty="0">
                          <a:effectLst/>
                          <a:latin typeface="+mj-ea"/>
                          <a:ea typeface="+mj-ea"/>
                        </a:rPr>
                        <a:t>属性用于访问目标方法抛出的异常，该属性值与异常通知方法中同名的形参一致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14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/>
              <a:t>8.3.2 </a:t>
            </a:r>
            <a:r>
              <a:rPr lang="zh-CN" altLang="en-US" sz="2400" dirty="0"/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PointCut</a:t>
            </a:r>
            <a:r>
              <a:rPr lang="zh-CN" altLang="en-US" sz="2000" dirty="0"/>
              <a:t>表达式可以有以下几种方式：</a:t>
            </a:r>
            <a:endParaRPr lang="en-US" altLang="zh-CN" sz="2000" dirty="0"/>
          </a:p>
          <a:p>
            <a:pPr marL="452755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 execution:</a:t>
            </a:r>
            <a:r>
              <a:rPr lang="zh-CN" altLang="en-US" sz="2000" dirty="0"/>
              <a:t>用于指定需执行切入的方法的格式，即什么样的方法需要被切入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execution</a:t>
            </a:r>
            <a:r>
              <a:rPr lang="zh-CN" altLang="en-US" sz="2000" dirty="0"/>
              <a:t>（ 方法类型   方法的返回值类型   包路径   方法的名称（参数） 异常类型 </a:t>
            </a:r>
            <a:r>
              <a:rPr lang="en-US" altLang="zh-CN" sz="2000" dirty="0"/>
              <a:t>)</a:t>
            </a:r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方法类型包含</a:t>
            </a:r>
            <a:r>
              <a:rPr lang="en-US" altLang="zh-CN" sz="2000" dirty="0"/>
              <a:t>Public</a:t>
            </a:r>
            <a:r>
              <a:rPr lang="zh-CN" altLang="en-US" sz="2000" dirty="0"/>
              <a:t>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等，可省略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方法返回值类型，*可以包含所有的返回值类型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包路径，如“</a:t>
            </a:r>
            <a:r>
              <a:rPr lang="en-US" altLang="zh-CN" sz="2000" dirty="0" err="1"/>
              <a:t>com.demo</a:t>
            </a:r>
            <a:r>
              <a:rPr lang="en-US" altLang="zh-CN" sz="2000" dirty="0"/>
              <a:t>..*”,</a:t>
            </a:r>
            <a:r>
              <a:rPr lang="zh-CN" altLang="en-US" sz="2000" dirty="0"/>
              <a:t>表示</a:t>
            </a:r>
            <a:r>
              <a:rPr lang="en-US" altLang="zh-CN" sz="2000" dirty="0"/>
              <a:t>"</a:t>
            </a:r>
            <a:r>
              <a:rPr lang="en-US" altLang="zh-CN" sz="2000" dirty="0" err="1"/>
              <a:t>com.demo</a:t>
            </a:r>
            <a:r>
              <a:rPr lang="en-US" altLang="zh-CN" sz="2000" dirty="0"/>
              <a:t>"</a:t>
            </a:r>
            <a:r>
              <a:rPr lang="zh-CN" altLang="en-US" sz="2000" dirty="0"/>
              <a:t>包以及该包之下子包的所有类型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方法名称，如“</a:t>
            </a:r>
            <a:r>
              <a:rPr lang="en-US" altLang="zh-CN" sz="2000" dirty="0"/>
              <a:t>add*”,</a:t>
            </a:r>
            <a:r>
              <a:rPr lang="zh-CN" altLang="en-US" sz="2000" dirty="0"/>
              <a:t>表示所有以</a:t>
            </a:r>
            <a:r>
              <a:rPr lang="en-US" altLang="zh-CN" sz="2000" dirty="0"/>
              <a:t>add</a:t>
            </a:r>
            <a:r>
              <a:rPr lang="zh-CN" altLang="en-US" sz="2000" dirty="0"/>
              <a:t>开头的方法，参数：</a:t>
            </a:r>
            <a:r>
              <a:rPr lang="en-US" altLang="zh-CN" sz="2000" dirty="0"/>
              <a:t>(*)</a:t>
            </a:r>
            <a:r>
              <a:rPr lang="zh-CN" altLang="en-US" sz="2000" dirty="0"/>
              <a:t>表示任意一个参数，</a:t>
            </a:r>
            <a:r>
              <a:rPr lang="en-US" altLang="zh-CN" sz="2000" dirty="0"/>
              <a:t>(…)</a:t>
            </a:r>
            <a:r>
              <a:rPr lang="zh-CN" altLang="en-US" sz="2000" dirty="0"/>
              <a:t>表示所有参数</a:t>
            </a:r>
            <a:endParaRPr lang="en-US" altLang="zh-CN" sz="2000" dirty="0"/>
          </a:p>
          <a:p>
            <a:pPr marL="9099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zh-CN" altLang="en-US" sz="2000" dirty="0"/>
              <a:t>异常类型，如</a:t>
            </a:r>
            <a:r>
              <a:rPr lang="en-US" altLang="zh-CN" sz="2000" dirty="0"/>
              <a:t>execution(* *(…) throws Exception)”</a:t>
            </a:r>
            <a:r>
              <a:rPr lang="zh-CN" altLang="en-US" sz="2000" dirty="0"/>
              <a:t>匹配所有抛出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的方法。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6" y="3324745"/>
            <a:ext cx="9862852" cy="4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58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	</a:t>
            </a:r>
            <a:r>
              <a:rPr lang="en-US" altLang="zh-CN" sz="2400" dirty="0"/>
              <a:t>Execution</a:t>
            </a:r>
            <a:r>
              <a:rPr lang="zh-CN" altLang="en-US" sz="2400" dirty="0"/>
              <a:t>示例</a:t>
            </a:r>
            <a:endParaRPr lang="en-US" altLang="zh-CN" sz="2400" dirty="0"/>
          </a:p>
          <a:p>
            <a:pPr marL="452755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371" y="2383225"/>
            <a:ext cx="116849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接口或类的任意方法都执行：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execution(* cn.edu.bupt.ch8_4.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.Test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.*(..))</a:t>
            </a:r>
            <a:endParaRPr lang="zh-CN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execution(* cn.edu.bupt.ch8_4.service.TestService .*(..))</a:t>
            </a:r>
            <a:endParaRPr lang="zh-CN" altLang="zh-CN" sz="3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定义在包里的任意类的任意方法都执行：</a:t>
            </a:r>
            <a:endParaRPr lang="en-US" altLang="zh-CN" sz="2400" dirty="0"/>
          </a:p>
          <a:p>
            <a:pPr lvl="0"/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execution(* cn.edu.bupt.ch8_4.service.* .*(..))</a:t>
            </a:r>
            <a:endParaRPr lang="zh-CN" altLang="zh-CN" sz="3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定义在包和所有子包里的任意类的任意方法的执行：</a:t>
            </a:r>
            <a:endParaRPr lang="en-US" altLang="zh-CN" sz="2400" dirty="0"/>
          </a:p>
          <a:p>
            <a:pPr lvl="0"/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execution(* cn.edu.bupt.ch8_4..* .*(..))</a:t>
            </a:r>
            <a:endParaRPr lang="zh-CN" altLang="zh-CN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5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/>
              <a:t>AspectJ</a:t>
            </a:r>
          </a:p>
          <a:p>
            <a:pPr marL="452755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	</a:t>
            </a:r>
            <a:r>
              <a:rPr lang="en-US" altLang="zh-CN" sz="2400" dirty="0"/>
              <a:t>within</a:t>
            </a:r>
            <a:r>
              <a:rPr lang="zh-CN" altLang="en-US" sz="2400" dirty="0"/>
              <a:t>：指定类型中的所有方法都将被切入，示例</a:t>
            </a:r>
            <a:endParaRPr lang="en-US" altLang="zh-CN" sz="24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/>
              <a:t>	</a:t>
            </a:r>
            <a:r>
              <a:rPr lang="zh-CN" altLang="en-US" sz="2400" dirty="0"/>
              <a:t>类对应对象的所有方法都执行</a:t>
            </a:r>
            <a:endParaRPr lang="en-US" altLang="zh-CN" sz="24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within(cn.edu.bupt.ch8_4.controller.TestController)</a:t>
            </a:r>
            <a:endParaRPr lang="zh-CN" altLang="zh-CN" sz="32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400" dirty="0"/>
              <a:t>          包及其子包下面的所有类的所有方法都执行</a:t>
            </a:r>
            <a:endParaRPr lang="en-US" altLang="zh-CN" sz="24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/>
              <a:t>	     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within(cn.edu.bupt.ch8_4..*)</a:t>
            </a:r>
            <a:endParaRPr lang="zh-CN" altLang="zh-CN" sz="24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117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/>
              <a:t>AspectJ</a:t>
            </a:r>
          </a:p>
          <a:p>
            <a:pPr marL="452755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000" dirty="0"/>
              <a:t>	</a:t>
            </a:r>
            <a:r>
              <a:rPr lang="en-US" altLang="zh-CN" sz="2400" dirty="0"/>
              <a:t>target</a:t>
            </a:r>
            <a:r>
              <a:rPr lang="zh-CN" altLang="en-US" sz="2400" dirty="0"/>
              <a:t>：</a:t>
            </a:r>
            <a:r>
              <a:rPr lang="en-US" altLang="zh-CN" sz="2400" dirty="0"/>
              <a:t>target</a:t>
            </a:r>
            <a:r>
              <a:rPr lang="zh-CN" altLang="en-US" sz="2400" dirty="0"/>
              <a:t>表示被代理的目标对象，当被代理的目标对象可以转换为指定的类型时则表示匹配，示例</a:t>
            </a:r>
            <a:endParaRPr lang="en-US" altLang="zh-CN" sz="2400" dirty="0"/>
          </a:p>
          <a:p>
            <a:pPr marL="567055" lvl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target(cn.edu.bupt.ch8_4.controller.TestController)</a:t>
            </a:r>
          </a:p>
          <a:p>
            <a:pPr marL="452755" lvl="1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400" dirty="0"/>
              <a:t>@annotation</a:t>
            </a:r>
            <a:r>
              <a:rPr lang="zh-CN" altLang="en-US" sz="2400" dirty="0"/>
              <a:t>：用定义的注解表示需要切入的地方</a:t>
            </a:r>
            <a:endParaRPr lang="en-US" altLang="zh-CN" sz="2400" dirty="0"/>
          </a:p>
          <a:p>
            <a:pPr marL="909955" lvl="2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altLang="zh-CN" sz="2400" dirty="0"/>
              <a:t>@</a:t>
            </a:r>
            <a:r>
              <a:rPr lang="en-US" altLang="zh-CN" sz="2400" dirty="0" err="1"/>
              <a:t>Pointcut</a:t>
            </a:r>
            <a:r>
              <a:rPr lang="en-US" altLang="zh-CN" sz="2400" dirty="0"/>
              <a:t>(</a:t>
            </a:r>
            <a:r>
              <a:rPr lang="zh-CN" altLang="en-US" sz="2400" dirty="0"/>
              <a:t>“</a:t>
            </a:r>
            <a:r>
              <a:rPr lang="en-US" altLang="zh-CN" sz="2400" dirty="0"/>
              <a:t>@annotation(cn.edu.bupt.ch8_4.aspect.MyAction)</a:t>
            </a:r>
            <a:r>
              <a:rPr lang="zh-CN" altLang="en-US" sz="2400" dirty="0"/>
              <a:t>”</a:t>
            </a:r>
            <a:r>
              <a:rPr lang="en-US" altLang="zh-CN" sz="2400" dirty="0"/>
              <a:t>)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4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0696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Step1</a:t>
            </a:r>
            <a:r>
              <a:rPr lang="zh-CN" altLang="en-US" sz="2000" dirty="0"/>
              <a:t>：在</a:t>
            </a:r>
            <a:r>
              <a:rPr lang="en-US" altLang="zh-CN" sz="2000" dirty="0"/>
              <a:t>pom.xml</a:t>
            </a:r>
            <a:r>
              <a:rPr lang="zh-CN" altLang="en-US" sz="2000" dirty="0"/>
              <a:t>中增加依赖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Step2</a:t>
            </a:r>
            <a:r>
              <a:rPr lang="zh-CN" altLang="en-US" sz="2000" dirty="0"/>
              <a:t>：在</a:t>
            </a:r>
            <a:r>
              <a:rPr lang="en-US" altLang="zh-CN" sz="2000" dirty="0"/>
              <a:t>ch8_4</a:t>
            </a:r>
            <a:r>
              <a:rPr lang="zh-CN" altLang="en-US" sz="2000" dirty="0"/>
              <a:t>项目源代码路径下创建</a:t>
            </a:r>
            <a:r>
              <a:rPr lang="en-US" altLang="zh-CN" sz="2000" dirty="0"/>
              <a:t>aspect</a:t>
            </a:r>
            <a:r>
              <a:rPr lang="zh-CN" altLang="en-US" sz="2000" dirty="0"/>
              <a:t>包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2644170"/>
            <a:ext cx="7280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org.springframework.boot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&lt;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&gt;spring-boot-starter-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lang="zh-CN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25" y="4828491"/>
            <a:ext cx="3038325" cy="17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>
                <a:sym typeface="+mn-ea"/>
              </a:rPr>
              <a:t>ApplicationContext</a:t>
            </a:r>
            <a:r>
              <a:rPr lang="zh-CN" altLang="en-US" sz="2000" dirty="0">
                <a:sym typeface="+mn-ea"/>
              </a:rPr>
              <a:t>接口的实现在</a:t>
            </a:r>
            <a:r>
              <a:rPr lang="en-US" altLang="zh-CN" sz="2000" dirty="0" err="1">
                <a:sym typeface="+mn-ea"/>
              </a:rPr>
              <a:t>org.springframework.context.support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 err="1">
                <a:sym typeface="+mn-ea"/>
              </a:rPr>
              <a:t>org.springframework.context.annotation</a:t>
            </a:r>
            <a:r>
              <a:rPr lang="zh-CN" altLang="en-US" sz="2000" dirty="0">
                <a:sym typeface="+mn-ea"/>
              </a:rPr>
              <a:t>等包中，常用的有</a:t>
            </a:r>
            <a:endParaRPr lang="en-US" altLang="zh-CN" sz="2000" dirty="0">
              <a:sym typeface="+mn-ea"/>
            </a:endParaRPr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altLang="zh-CN" sz="2000" dirty="0"/>
              <a:t>ClassPathXmlApplicationContext</a:t>
            </a:r>
            <a:r>
              <a:rPr lang="zh-CN" altLang="en-US" sz="2000" dirty="0"/>
              <a:t>，从</a:t>
            </a:r>
            <a:r>
              <a:rPr lang="en-US" altLang="zh-CN" sz="2000" dirty="0" err="1"/>
              <a:t>ClassPath</a:t>
            </a:r>
            <a:r>
              <a:rPr lang="zh-CN" altLang="en-US" sz="2000" dirty="0"/>
              <a:t>下寻找指定的</a:t>
            </a:r>
            <a:r>
              <a:rPr lang="en-US" altLang="zh-CN" sz="2000" dirty="0"/>
              <a:t>XML</a:t>
            </a:r>
            <a:r>
              <a:rPr lang="zh-CN" altLang="en-US" sz="2000" dirty="0"/>
              <a:t>配置文件创建</a:t>
            </a:r>
            <a:r>
              <a:rPr lang="en-US" altLang="zh-CN" sz="2000" dirty="0" err="1"/>
              <a:t>ApplicationContext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altLang="zh-CN" sz="2000" dirty="0"/>
              <a:t>FileSystemXmlApplicationContext</a:t>
            </a:r>
            <a:r>
              <a:rPr lang="zh-CN" altLang="en-US" sz="2000" dirty="0"/>
              <a:t>，从指定文件的绝对路径中寻找</a:t>
            </a:r>
            <a:r>
              <a:rPr lang="en-US" altLang="zh-CN" sz="2000" dirty="0"/>
              <a:t>XML</a:t>
            </a:r>
            <a:r>
              <a:rPr lang="zh-CN" altLang="en-US" sz="2000" dirty="0"/>
              <a:t>配置文件创建</a:t>
            </a:r>
            <a:r>
              <a:rPr lang="en-US" altLang="zh-CN" sz="2000" dirty="0" err="1"/>
              <a:t>ApplicationContext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altLang="zh-CN" sz="2000" dirty="0"/>
              <a:t>AnnotationConfigApplicationContext</a:t>
            </a:r>
            <a:r>
              <a:rPr lang="zh-CN" altLang="en-US" sz="2000" dirty="0"/>
              <a:t>，基于注解配置创建</a:t>
            </a:r>
            <a:r>
              <a:rPr lang="en-US" altLang="zh-CN" sz="2000" dirty="0" err="1"/>
              <a:t>ApplicationContext</a:t>
            </a:r>
            <a:endParaRPr lang="de-DE" altLang="zh-CN" sz="2000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196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/>
              <a:t>AspectJ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</a:t>
            </a:r>
            <a:r>
              <a:rPr lang="zh-CN" altLang="en-US" sz="2000" dirty="0"/>
              <a:t>：在</a:t>
            </a:r>
            <a:r>
              <a:rPr lang="en-US" altLang="zh-CN" sz="2000" dirty="0"/>
              <a:t>aspect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TestAspect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16" y="1310014"/>
            <a:ext cx="7935506" cy="51254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731" y="3657600"/>
            <a:ext cx="40503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@Aspect:</a:t>
            </a:r>
            <a:r>
              <a:rPr lang="zh-CN" altLang="en-US" sz="2000" dirty="0"/>
              <a:t>注解这是一个切面类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@Component </a:t>
            </a:r>
            <a:r>
              <a:rPr lang="zh-CN" altLang="en-US" sz="2000" dirty="0"/>
              <a:t>注解这是一个组件</a:t>
            </a:r>
            <a:r>
              <a:rPr lang="en-US" altLang="zh-CN" sz="2000" dirty="0"/>
              <a:t>Bean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@</a:t>
            </a:r>
            <a:r>
              <a:rPr lang="en-US" altLang="zh-CN" sz="2000" dirty="0" err="1"/>
              <a:t>PointCut</a:t>
            </a:r>
            <a:r>
              <a:rPr lang="zh-CN" altLang="en-US" sz="2000" dirty="0"/>
              <a:t>：注解这是一个切入点</a:t>
            </a:r>
          </a:p>
        </p:txBody>
      </p:sp>
    </p:spTree>
    <p:extLst>
      <p:ext uri="{BB962C8B-B14F-4D97-AF65-F5344CB8AC3E}">
        <p14:creationId xmlns:p14="http://schemas.microsoft.com/office/powerpoint/2010/main" val="3361430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</a:t>
            </a:r>
            <a:r>
              <a:rPr lang="zh-CN" altLang="en-US" sz="2000" dirty="0"/>
              <a:t>：在</a:t>
            </a:r>
            <a:r>
              <a:rPr lang="en-US" altLang="zh-CN" sz="2000" dirty="0"/>
              <a:t>aspect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TestAspect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29" y="1223784"/>
            <a:ext cx="7405666" cy="56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9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Step3</a:t>
            </a:r>
            <a:r>
              <a:rPr lang="zh-CN" altLang="en-US" sz="2000" dirty="0"/>
              <a:t>：在</a:t>
            </a:r>
            <a:r>
              <a:rPr lang="en-US" altLang="zh-CN" sz="2000" dirty="0"/>
              <a:t>aspect</a:t>
            </a:r>
            <a:r>
              <a:rPr lang="zh-CN" altLang="en-US" sz="2000" dirty="0"/>
              <a:t>包下创建</a:t>
            </a:r>
            <a:r>
              <a:rPr lang="en-US" altLang="zh-CN" sz="2000" dirty="0" err="1"/>
              <a:t>TestAspect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91" y="1605371"/>
            <a:ext cx="6757606" cy="35524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31832" y="53939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程序执行结果</a:t>
            </a:r>
          </a:p>
        </p:txBody>
      </p:sp>
    </p:spTree>
    <p:extLst>
      <p:ext uri="{BB962C8B-B14F-4D97-AF65-F5344CB8AC3E}">
        <p14:creationId xmlns:p14="http://schemas.microsoft.com/office/powerpoint/2010/main" val="38382942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：在</a:t>
            </a:r>
            <a:r>
              <a:rPr lang="en-US" altLang="zh-CN" sz="2000" dirty="0"/>
              <a:t>aspect</a:t>
            </a:r>
            <a:r>
              <a:rPr lang="zh-CN" altLang="en-US" sz="2000" dirty="0"/>
              <a:t>包下创建注解</a:t>
            </a:r>
            <a:r>
              <a:rPr lang="en-US" altLang="zh-CN" sz="2000" dirty="0" err="1"/>
              <a:t>MyAction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94" y="3214813"/>
            <a:ext cx="8323809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Step4</a:t>
            </a:r>
            <a:r>
              <a:rPr lang="zh-CN" altLang="en-US" sz="2000" dirty="0"/>
              <a:t>：在</a:t>
            </a:r>
            <a:r>
              <a:rPr lang="en-US" altLang="zh-CN" sz="2000" dirty="0"/>
              <a:t>aspect</a:t>
            </a:r>
            <a:r>
              <a:rPr lang="zh-CN" altLang="en-US" sz="2000" dirty="0"/>
              <a:t>包下创建注解</a:t>
            </a:r>
            <a:r>
              <a:rPr lang="en-US" altLang="zh-CN" sz="2000" dirty="0" err="1"/>
              <a:t>MyAction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71920"/>
            <a:ext cx="6525162" cy="32492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0371" y="3565968"/>
            <a:ext cx="41131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@Target</a:t>
            </a:r>
            <a:r>
              <a:rPr lang="zh-CN" altLang="en-US" dirty="0"/>
              <a:t>，注解可能出现在</a:t>
            </a:r>
            <a:r>
              <a:rPr lang="en-US" altLang="zh-CN" dirty="0"/>
              <a:t>Java</a:t>
            </a:r>
            <a:r>
              <a:rPr lang="zh-CN" altLang="en-US" dirty="0"/>
              <a:t>程序中的语法位置，</a:t>
            </a:r>
            <a:r>
              <a:rPr lang="en-US" altLang="zh-CN" dirty="0"/>
              <a:t>METHOD</a:t>
            </a:r>
            <a:r>
              <a:rPr lang="zh-CN" altLang="en-US" dirty="0"/>
              <a:t>表示注解是应用在方法上的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@Retention</a:t>
            </a:r>
            <a:r>
              <a:rPr lang="zh-CN" altLang="en-US" dirty="0"/>
              <a:t>：注解保留时间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@Documented</a:t>
            </a:r>
            <a:r>
              <a:rPr lang="zh-CN" altLang="en-US" dirty="0"/>
              <a:t>：表示由 </a:t>
            </a:r>
            <a:r>
              <a:rPr lang="en-US" altLang="zh-CN" dirty="0" err="1"/>
              <a:t>javadoc</a:t>
            </a:r>
            <a:r>
              <a:rPr lang="zh-CN" altLang="en-US" dirty="0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461114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Step5</a:t>
            </a:r>
            <a:r>
              <a:rPr lang="zh-CN" altLang="en-US" sz="2000" dirty="0"/>
              <a:t>：在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TestAspect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类中增加以下内容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0371" y="3565968"/>
            <a:ext cx="4113107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定义了一个由自定义注解标识的切入点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17" y="1768848"/>
            <a:ext cx="6727505" cy="39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7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Step6</a:t>
            </a:r>
            <a:r>
              <a:rPr lang="zh-CN" altLang="en-US" sz="2000" dirty="0"/>
              <a:t>：在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TestServiceImpl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方法上添加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MyAction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注解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44" y="2925692"/>
            <a:ext cx="6941307" cy="35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09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8.3 Spring AOP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4321629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lvl="0">
              <a:lnSpc>
                <a:spcPct val="150000"/>
              </a:lnSpc>
              <a:spcBef>
                <a:spcPts val="400"/>
              </a:spcBef>
              <a:buClr>
                <a:srgbClr val="0080CB"/>
              </a:buClr>
              <a:buSzPct val="68000"/>
            </a:pPr>
            <a:r>
              <a:rPr lang="en-US" altLang="zh-CN" sz="2400" dirty="0">
                <a:solidFill>
                  <a:srgbClr val="000000"/>
                </a:solidFill>
              </a:rPr>
              <a:t>8.3.2 </a:t>
            </a:r>
            <a:r>
              <a:rPr lang="zh-CN" altLang="en-US" sz="2400" dirty="0">
                <a:solidFill>
                  <a:srgbClr val="000000"/>
                </a:solidFill>
              </a:rPr>
              <a:t>基于注解开发</a:t>
            </a:r>
            <a:r>
              <a:rPr lang="en-US" altLang="zh-CN" sz="2400" dirty="0">
                <a:solidFill>
                  <a:srgbClr val="000000"/>
                </a:solidFill>
              </a:rPr>
              <a:t>AOP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Ch8_4</a:t>
            </a:r>
            <a:r>
              <a:rPr lang="zh-CN" altLang="en-US" sz="2000" dirty="0"/>
              <a:t>增加</a:t>
            </a:r>
            <a:r>
              <a:rPr lang="en-US" altLang="zh-CN" sz="2000" dirty="0"/>
              <a:t>AOP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Step7</a:t>
            </a:r>
            <a:r>
              <a:rPr lang="zh-CN" altLang="en-US" sz="2000" dirty="0"/>
              <a:t>：本次的执行结果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40730"/>
            <a:ext cx="65" cy="738664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57" y="1457525"/>
            <a:ext cx="6948181" cy="45243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31832" y="61511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程序执行结果</a:t>
            </a:r>
          </a:p>
        </p:txBody>
      </p:sp>
    </p:spTree>
    <p:extLst>
      <p:ext uri="{BB962C8B-B14F-4D97-AF65-F5344CB8AC3E}">
        <p14:creationId xmlns:p14="http://schemas.microsoft.com/office/powerpoint/2010/main" val="54493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301752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：创建一个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411D41-9E47-A343-91BC-78932E1D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27" y="1148640"/>
            <a:ext cx="6426573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8.1 Spring </a:t>
            </a:r>
            <a:r>
              <a:rPr lang="en-US" altLang="zh-CN" b="0" kern="1800" dirty="0" err="1">
                <a:latin typeface="Times New Roman"/>
              </a:rPr>
              <a:t>IoC</a:t>
            </a:r>
            <a:endParaRPr lang="zh-CN" altLang="en-US" b="0" kern="1800" dirty="0">
              <a:latin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145511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/>
              <a:t>8.1.1  </a:t>
            </a:r>
            <a:r>
              <a:rPr lang="en-US" altLang="zh-CN" sz="2000" dirty="0" err="1"/>
              <a:t>IoC</a:t>
            </a:r>
            <a:r>
              <a:rPr lang="zh-CN" altLang="en-US" sz="2000" dirty="0"/>
              <a:t>的基本概念</a:t>
            </a:r>
            <a:endParaRPr lang="en-US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>
                <a:sym typeface="+mn-ea"/>
              </a:rPr>
              <a:t>示例</a:t>
            </a:r>
            <a:r>
              <a:rPr lang="en-US" altLang="zh-CN" sz="2000" dirty="0">
                <a:sym typeface="+mn-ea"/>
              </a:rPr>
              <a:t>ch8_1</a:t>
            </a:r>
            <a:endParaRPr lang="de-DE" altLang="zh-CN" sz="2000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>
              <a:sym typeface="+mn-ea"/>
            </a:endParaRPr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514" y="30175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：在</a:t>
            </a:r>
            <a:r>
              <a:rPr lang="en-US" altLang="zh-CN" dirty="0"/>
              <a:t>pom.xml</a:t>
            </a:r>
            <a:r>
              <a:rPr lang="zh-CN" altLang="en-US" dirty="0"/>
              <a:t>中引入</a:t>
            </a:r>
            <a:r>
              <a:rPr lang="en-US" altLang="zh-CN" dirty="0"/>
              <a:t>spring</a:t>
            </a:r>
            <a:r>
              <a:rPr lang="zh-CN" altLang="en-US" dirty="0"/>
              <a:t>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9BD5B-DE51-5E4C-8E7B-CE02E207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39" y="1223784"/>
            <a:ext cx="6127750" cy="54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11379</TotalTime>
  <Words>4265</Words>
  <Application>Microsoft Macintosh PowerPoint</Application>
  <PresentationFormat>宽屏</PresentationFormat>
  <Paragraphs>589</Paragraphs>
  <Slides>77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华文细黑</vt:lpstr>
      <vt:lpstr>宋体</vt:lpstr>
      <vt:lpstr>微软雅黑 Light</vt:lpstr>
      <vt:lpstr>Arial Unicode MS</vt:lpstr>
      <vt:lpstr>Arial</vt:lpstr>
      <vt:lpstr>Calibri</vt:lpstr>
      <vt:lpstr>Times New Roman</vt:lpstr>
      <vt:lpstr>Wingdings</vt:lpstr>
      <vt:lpstr>Wingdings 3</vt:lpstr>
      <vt:lpstr>Office 主题</vt:lpstr>
      <vt:lpstr>Visio</vt:lpstr>
      <vt:lpstr>PowerPoint 演示文稿</vt:lpstr>
      <vt:lpstr>第8章 Spring Core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8.1 Spring IoC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8.2 Spring Bean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  <vt:lpstr>8.3 Spring AOP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524</cp:revision>
  <dcterms:created xsi:type="dcterms:W3CDTF">2015-10-07T04:43:28Z</dcterms:created>
  <dcterms:modified xsi:type="dcterms:W3CDTF">2020-11-23T04:04:48Z</dcterms:modified>
</cp:coreProperties>
</file>