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12" r:id="rId2"/>
    <p:sldId id="314" r:id="rId3"/>
    <p:sldId id="394" r:id="rId4"/>
    <p:sldId id="365" r:id="rId5"/>
    <p:sldId id="366" r:id="rId6"/>
    <p:sldId id="367" r:id="rId7"/>
    <p:sldId id="368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3" r:id="rId16"/>
    <p:sldId id="404" r:id="rId17"/>
    <p:sldId id="369" r:id="rId18"/>
    <p:sldId id="370" r:id="rId19"/>
    <p:sldId id="402" r:id="rId20"/>
    <p:sldId id="371" r:id="rId21"/>
    <p:sldId id="373" r:id="rId22"/>
    <p:sldId id="374" r:id="rId23"/>
    <p:sldId id="375" r:id="rId24"/>
    <p:sldId id="376" r:id="rId25"/>
    <p:sldId id="377" r:id="rId26"/>
    <p:sldId id="379" r:id="rId27"/>
    <p:sldId id="378" r:id="rId28"/>
    <p:sldId id="380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88" r:id="rId37"/>
    <p:sldId id="389" r:id="rId38"/>
    <p:sldId id="390" r:id="rId39"/>
    <p:sldId id="391" r:id="rId40"/>
    <p:sldId id="392" r:id="rId41"/>
    <p:sldId id="393" r:id="rId42"/>
  </p:sldIdLst>
  <p:sldSz cx="12192000" cy="6858000"/>
  <p:notesSz cx="6858000" cy="9144000"/>
  <p:custDataLst>
    <p:tags r:id="rId4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9" autoAdjust="0"/>
    <p:restoredTop sz="91603" autoAdjust="0"/>
  </p:normalViewPr>
  <p:slideViewPr>
    <p:cSldViewPr snapToGrid="0">
      <p:cViewPr>
        <p:scale>
          <a:sx n="123" d="100"/>
          <a:sy n="123" d="100"/>
        </p:scale>
        <p:origin x="408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56674E9-F16F-4376-A392-6094BCA4A48F}" type="datetimeFigureOut">
              <a:rPr lang="zh-CN" altLang="en-US"/>
              <a:pPr>
                <a:defRPr/>
              </a:pPr>
              <a:t>2020/10/18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B59BFD3-8DE0-446A-8EBA-050224A748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794771-2E61-498A-A6BD-6F19FA32D2BF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799" y="294393"/>
            <a:ext cx="1754647" cy="52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 flipV="1">
            <a:off x="168275" y="1047751"/>
            <a:ext cx="11855451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 bwMode="auto">
          <a:xfrm>
            <a:off x="250371" y="321814"/>
            <a:ext cx="6986452" cy="90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3694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6BEB-5AED-406D-B017-9E32D6571B50}" type="datetimeFigureOut">
              <a:rPr lang="zh-CN" altLang="en-US" smtClean="0"/>
              <a:pPr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176B-E801-49FE-BD41-0877D978FA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60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63434" y="374066"/>
            <a:ext cx="6202680" cy="90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BBE6C3E-8A22-43C2-824F-CF0FD8C24B7E}" type="datetimeFigureOut">
              <a:rPr lang="zh-CN" altLang="en-US"/>
              <a:pPr>
                <a:defRPr/>
              </a:pPr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EFF87B-9E66-44EE-ADE3-92106CCA67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9pPr>
    </p:titleStyle>
    <p:bodyStyle>
      <a:lvl1pPr marL="228594" indent="-228594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bootsnipp.com/snippets/emRPM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246188"/>
            <a:ext cx="12192000" cy="39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28789" y="2525714"/>
            <a:ext cx="8734425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bg1"/>
                </a:solidFill>
                <a:latin typeface="+mn-ea"/>
                <a:ea typeface="+mn-ea"/>
              </a:rPr>
              <a:t>Web</a:t>
            </a:r>
            <a:r>
              <a:rPr lang="zh-CN" altLang="en-US" sz="4400" dirty="0">
                <a:solidFill>
                  <a:schemeClr val="bg1"/>
                </a:solidFill>
                <a:latin typeface="+mn-ea"/>
                <a:ea typeface="+mn-ea"/>
              </a:rPr>
              <a:t>开发技术基础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2057401" y="1957389"/>
            <a:ext cx="8088313" cy="2419351"/>
          </a:xfrm>
          <a:custGeom>
            <a:avLst/>
            <a:gdLst>
              <a:gd name="connsiteX0" fmla="*/ 2728913 w 8086725"/>
              <a:gd name="connsiteY0" fmla="*/ 0 h 2628900"/>
              <a:gd name="connsiteX1" fmla="*/ 14288 w 8086725"/>
              <a:gd name="connsiteY1" fmla="*/ 0 h 2628900"/>
              <a:gd name="connsiteX2" fmla="*/ 0 w 8086725"/>
              <a:gd name="connsiteY2" fmla="*/ 2621757 h 2628900"/>
              <a:gd name="connsiteX3" fmla="*/ 8086725 w 8086725"/>
              <a:gd name="connsiteY3" fmla="*/ 2628900 h 2628900"/>
              <a:gd name="connsiteX4" fmla="*/ 8065294 w 8086725"/>
              <a:gd name="connsiteY4" fmla="*/ 7144 h 2628900"/>
              <a:gd name="connsiteX5" fmla="*/ 5200650 w 8086725"/>
              <a:gd name="connsiteY5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6725" h="2628900">
                <a:moveTo>
                  <a:pt x="2728913" y="0"/>
                </a:moveTo>
                <a:lnTo>
                  <a:pt x="14288" y="0"/>
                </a:lnTo>
                <a:cubicBezTo>
                  <a:pt x="9525" y="873919"/>
                  <a:pt x="4763" y="1747838"/>
                  <a:pt x="0" y="2621757"/>
                </a:cubicBezTo>
                <a:lnTo>
                  <a:pt x="8086725" y="2628900"/>
                </a:lnTo>
                <a:lnTo>
                  <a:pt x="8065294" y="7144"/>
                </a:lnTo>
                <a:lnTo>
                  <a:pt x="520065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1">
              <a:solidFill>
                <a:schemeClr val="bg1"/>
              </a:solidFill>
            </a:endParaRPr>
          </a:p>
        </p:txBody>
      </p:sp>
      <p:sp>
        <p:nvSpPr>
          <p:cNvPr id="4101" name="文本框 1"/>
          <p:cNvSpPr txBox="1">
            <a:spLocks noChangeArrowheads="1"/>
          </p:cNvSpPr>
          <p:nvPr/>
        </p:nvSpPr>
        <p:spPr bwMode="auto">
          <a:xfrm>
            <a:off x="4493753" y="1762384"/>
            <a:ext cx="31448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Web Programming</a:t>
            </a:r>
            <a:endParaRPr lang="zh-CN" altLang="en-US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Rectangle 37"/>
          <p:cNvSpPr/>
          <p:nvPr/>
        </p:nvSpPr>
        <p:spPr>
          <a:xfrm>
            <a:off x="2790826" y="3640139"/>
            <a:ext cx="6610351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  <a:cs typeface="Lao UI" panose="020B0502040204020203" pitchFamily="34" charset="0"/>
              </a:rPr>
              <a:t>附录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  <a:cs typeface="Lao UI" panose="020B0502040204020203" pitchFamily="34" charset="0"/>
              </a:rPr>
              <a:t>A. Java Web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  <a:cs typeface="Lao UI" panose="020B0502040204020203" pitchFamily="34" charset="0"/>
              </a:rPr>
              <a:t>开发环境搭建示例</a:t>
            </a:r>
            <a:endParaRPr lang="en-US" altLang="zh-CN" sz="2000" dirty="0">
              <a:solidFill>
                <a:schemeClr val="bg1"/>
              </a:solidFill>
              <a:latin typeface="+mn-ea"/>
              <a:ea typeface="+mn-ea"/>
              <a:cs typeface="Lao UI" panose="020B0502040204020203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263900" y="4673600"/>
            <a:ext cx="287339" cy="2873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04" name="Freeform 5"/>
          <p:cNvSpPr>
            <a:spLocks noChangeAspect="1"/>
          </p:cNvSpPr>
          <p:nvPr/>
        </p:nvSpPr>
        <p:spPr bwMode="auto">
          <a:xfrm>
            <a:off x="3316288" y="4727575"/>
            <a:ext cx="173037" cy="173039"/>
          </a:xfrm>
          <a:custGeom>
            <a:avLst/>
            <a:gdLst>
              <a:gd name="T0" fmla="*/ 2147483646 w 294"/>
              <a:gd name="T1" fmla="*/ 2147483646 h 294"/>
              <a:gd name="T2" fmla="*/ 2147483646 w 294"/>
              <a:gd name="T3" fmla="*/ 2147483646 h 294"/>
              <a:gd name="T4" fmla="*/ 2147483646 w 294"/>
              <a:gd name="T5" fmla="*/ 2147483646 h 294"/>
              <a:gd name="T6" fmla="*/ 2147483646 w 294"/>
              <a:gd name="T7" fmla="*/ 2147483646 h 294"/>
              <a:gd name="T8" fmla="*/ 2147483646 w 294"/>
              <a:gd name="T9" fmla="*/ 0 h 294"/>
              <a:gd name="T10" fmla="*/ 0 w 294"/>
              <a:gd name="T11" fmla="*/ 2147483646 h 294"/>
              <a:gd name="T12" fmla="*/ 2147483646 w 294"/>
              <a:gd name="T13" fmla="*/ 2147483646 h 294"/>
              <a:gd name="T14" fmla="*/ 2147483646 w 294"/>
              <a:gd name="T15" fmla="*/ 2147483646 h 294"/>
              <a:gd name="T16" fmla="*/ 2147483646 w 294"/>
              <a:gd name="T17" fmla="*/ 2147483646 h 294"/>
              <a:gd name="T18" fmla="*/ 2147483646 w 294"/>
              <a:gd name="T19" fmla="*/ 2147483646 h 294"/>
              <a:gd name="T20" fmla="*/ 2147483646 w 294"/>
              <a:gd name="T21" fmla="*/ 2147483646 h 294"/>
              <a:gd name="T22" fmla="*/ 2147483646 w 294"/>
              <a:gd name="T23" fmla="*/ 2147483646 h 294"/>
              <a:gd name="T24" fmla="*/ 2147483646 w 294"/>
              <a:gd name="T25" fmla="*/ 2147483646 h 294"/>
              <a:gd name="T26" fmla="*/ 2147483646 w 294"/>
              <a:gd name="T27" fmla="*/ 2147483646 h 294"/>
              <a:gd name="T28" fmla="*/ 2147483646 w 294"/>
              <a:gd name="T29" fmla="*/ 2147483646 h 294"/>
              <a:gd name="T30" fmla="*/ 2147483646 w 294"/>
              <a:gd name="T31" fmla="*/ 2147483646 h 29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94" h="294">
                <a:moveTo>
                  <a:pt x="254" y="107"/>
                </a:moveTo>
                <a:lnTo>
                  <a:pt x="254" y="13"/>
                </a:lnTo>
                <a:lnTo>
                  <a:pt x="201" y="13"/>
                </a:lnTo>
                <a:lnTo>
                  <a:pt x="201" y="53"/>
                </a:lnTo>
                <a:lnTo>
                  <a:pt x="147" y="0"/>
                </a:lnTo>
                <a:lnTo>
                  <a:pt x="0" y="147"/>
                </a:lnTo>
                <a:lnTo>
                  <a:pt x="27" y="147"/>
                </a:lnTo>
                <a:lnTo>
                  <a:pt x="27" y="294"/>
                </a:lnTo>
                <a:lnTo>
                  <a:pt x="107" y="294"/>
                </a:lnTo>
                <a:lnTo>
                  <a:pt x="107" y="174"/>
                </a:lnTo>
                <a:lnTo>
                  <a:pt x="187" y="174"/>
                </a:lnTo>
                <a:lnTo>
                  <a:pt x="187" y="294"/>
                </a:lnTo>
                <a:lnTo>
                  <a:pt x="268" y="294"/>
                </a:lnTo>
                <a:lnTo>
                  <a:pt x="268" y="147"/>
                </a:lnTo>
                <a:lnTo>
                  <a:pt x="294" y="147"/>
                </a:lnTo>
                <a:lnTo>
                  <a:pt x="254" y="1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文本框 19"/>
          <p:cNvSpPr txBox="1">
            <a:spLocks noChangeArrowheads="1"/>
          </p:cNvSpPr>
          <p:nvPr/>
        </p:nvSpPr>
        <p:spPr bwMode="auto">
          <a:xfrm>
            <a:off x="3609975" y="4635500"/>
            <a:ext cx="26304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计算机学院</a:t>
            </a: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6705600" y="4673600"/>
            <a:ext cx="288925" cy="2873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KSO_Shape"/>
          <p:cNvSpPr>
            <a:spLocks noChangeAspect="1"/>
          </p:cNvSpPr>
          <p:nvPr/>
        </p:nvSpPr>
        <p:spPr bwMode="auto">
          <a:xfrm>
            <a:off x="6769101" y="4718051"/>
            <a:ext cx="142875" cy="180975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108" name="文本框 20"/>
          <p:cNvSpPr txBox="1">
            <a:spLocks noChangeArrowheads="1"/>
          </p:cNvSpPr>
          <p:nvPr/>
        </p:nvSpPr>
        <p:spPr bwMode="auto">
          <a:xfrm>
            <a:off x="7032625" y="4635501"/>
            <a:ext cx="1819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授课人：王尊亮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258D47-BF5C-3843-A74E-DD27AE5DA034}"/>
              </a:ext>
            </a:extLst>
          </p:cNvPr>
          <p:cNvSpPr txBox="1"/>
          <p:nvPr/>
        </p:nvSpPr>
        <p:spPr>
          <a:xfrm>
            <a:off x="5786882" y="1280703"/>
            <a:ext cx="6063741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FF0000"/>
                </a:solidFill>
              </a:rPr>
              <a:t>适用</a:t>
            </a:r>
            <a:r>
              <a:rPr kumimoji="1" lang="en-US" altLang="zh-CN" dirty="0">
                <a:solidFill>
                  <a:srgbClr val="FF0000"/>
                </a:solidFill>
              </a:rPr>
              <a:t>IDEA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2020.02</a:t>
            </a:r>
            <a:r>
              <a:rPr kumimoji="1" lang="zh-CN" altLang="en-US" dirty="0">
                <a:solidFill>
                  <a:srgbClr val="FF0000"/>
                </a:solidFill>
              </a:rPr>
              <a:t>版本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9EF3BF-2EBA-8D4A-8FC5-F483E2E974E7}"/>
              </a:ext>
            </a:extLst>
          </p:cNvPr>
          <p:cNvSpPr txBox="1"/>
          <p:nvPr/>
        </p:nvSpPr>
        <p:spPr>
          <a:xfrm>
            <a:off x="8302752" y="303580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按向导创建一个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项目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F345E1-E368-1141-9BC4-166EC0A4F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13" y="1850465"/>
            <a:ext cx="5963666" cy="452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8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258D47-BF5C-3843-A74E-DD27AE5DA034}"/>
              </a:ext>
            </a:extLst>
          </p:cNvPr>
          <p:cNvSpPr txBox="1"/>
          <p:nvPr/>
        </p:nvSpPr>
        <p:spPr>
          <a:xfrm>
            <a:off x="5786882" y="1280703"/>
            <a:ext cx="6063741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FF0000"/>
                </a:solidFill>
              </a:rPr>
              <a:t>适用</a:t>
            </a:r>
            <a:r>
              <a:rPr kumimoji="1" lang="en-US" altLang="zh-CN" dirty="0">
                <a:solidFill>
                  <a:srgbClr val="FF0000"/>
                </a:solidFill>
              </a:rPr>
              <a:t>IDEA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2020.02</a:t>
            </a:r>
            <a:r>
              <a:rPr kumimoji="1" lang="zh-CN" altLang="en-US" dirty="0">
                <a:solidFill>
                  <a:srgbClr val="FF0000"/>
                </a:solidFill>
              </a:rPr>
              <a:t>版本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9EF3BF-2EBA-8D4A-8FC5-F483E2E974E7}"/>
              </a:ext>
            </a:extLst>
          </p:cNvPr>
          <p:cNvSpPr txBox="1"/>
          <p:nvPr/>
        </p:nvSpPr>
        <p:spPr>
          <a:xfrm>
            <a:off x="7186766" y="2569015"/>
            <a:ext cx="4698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项目上点右键选择“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Support</a:t>
            </a:r>
            <a:r>
              <a:rPr kumimoji="1" lang="zh-CN" altLang="en-US" dirty="0"/>
              <a:t>”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选择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E82626-FA6B-1046-8D9B-F027CB5E5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06" y="1975822"/>
            <a:ext cx="5539057" cy="43867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0C8B8CE-E64B-6D42-AACD-DBABB5FC0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823" y="3492345"/>
            <a:ext cx="4345576" cy="303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258D47-BF5C-3843-A74E-DD27AE5DA034}"/>
              </a:ext>
            </a:extLst>
          </p:cNvPr>
          <p:cNvSpPr txBox="1"/>
          <p:nvPr/>
        </p:nvSpPr>
        <p:spPr>
          <a:xfrm>
            <a:off x="5786882" y="1280703"/>
            <a:ext cx="6063741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FF0000"/>
                </a:solidFill>
              </a:rPr>
              <a:t>适用</a:t>
            </a:r>
            <a:r>
              <a:rPr kumimoji="1" lang="en-US" altLang="zh-CN" dirty="0">
                <a:solidFill>
                  <a:srgbClr val="FF0000"/>
                </a:solidFill>
              </a:rPr>
              <a:t>IDEA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2020.02</a:t>
            </a:r>
            <a:r>
              <a:rPr kumimoji="1" lang="zh-CN" altLang="en-US" dirty="0">
                <a:solidFill>
                  <a:srgbClr val="FF0000"/>
                </a:solidFill>
              </a:rPr>
              <a:t>版本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4AF259-B0E7-5341-A0D7-B90A2546D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568" y="1834701"/>
            <a:ext cx="8776716" cy="407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54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258D47-BF5C-3843-A74E-DD27AE5DA034}"/>
              </a:ext>
            </a:extLst>
          </p:cNvPr>
          <p:cNvSpPr txBox="1"/>
          <p:nvPr/>
        </p:nvSpPr>
        <p:spPr>
          <a:xfrm>
            <a:off x="5786882" y="1280703"/>
            <a:ext cx="6063741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FF0000"/>
                </a:solidFill>
              </a:rPr>
              <a:t>适用</a:t>
            </a:r>
            <a:r>
              <a:rPr kumimoji="1" lang="en-US" altLang="zh-CN" dirty="0">
                <a:solidFill>
                  <a:srgbClr val="FF0000"/>
                </a:solidFill>
              </a:rPr>
              <a:t>IDEA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2020.02</a:t>
            </a:r>
            <a:r>
              <a:rPr kumimoji="1" lang="zh-CN" altLang="en-US" dirty="0">
                <a:solidFill>
                  <a:srgbClr val="FF0000"/>
                </a:solidFill>
              </a:rPr>
              <a:t>版本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3CFFEA-2411-0F42-9EF3-C5BE30786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" y="2019934"/>
            <a:ext cx="6865620" cy="40664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98C878-16AC-634B-B9A9-200703AA2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074" y="1824923"/>
            <a:ext cx="3085364" cy="41522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291129F-F24B-5749-9F54-25CF67932703}"/>
              </a:ext>
            </a:extLst>
          </p:cNvPr>
          <p:cNvSpPr txBox="1"/>
          <p:nvPr/>
        </p:nvSpPr>
        <p:spPr>
          <a:xfrm>
            <a:off x="3726180" y="6256551"/>
            <a:ext cx="539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Configuration</a:t>
            </a:r>
            <a:r>
              <a:rPr kumimoji="1" lang="zh-CN" altLang="en-US" dirty="0"/>
              <a:t> 选择 </a:t>
            </a:r>
            <a:r>
              <a:rPr kumimoji="1" lang="en-US" altLang="zh-CN" dirty="0"/>
              <a:t>Tomcat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  </a:t>
            </a:r>
            <a:r>
              <a:rPr kumimoji="1" lang="en-US" altLang="zh-CN" dirty="0"/>
              <a:t>Local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70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258D47-BF5C-3843-A74E-DD27AE5DA034}"/>
              </a:ext>
            </a:extLst>
          </p:cNvPr>
          <p:cNvSpPr txBox="1"/>
          <p:nvPr/>
        </p:nvSpPr>
        <p:spPr>
          <a:xfrm>
            <a:off x="5786882" y="1280703"/>
            <a:ext cx="6063741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FF0000"/>
                </a:solidFill>
              </a:rPr>
              <a:t>适用</a:t>
            </a:r>
            <a:r>
              <a:rPr kumimoji="1" lang="en-US" altLang="zh-CN" dirty="0">
                <a:solidFill>
                  <a:srgbClr val="FF0000"/>
                </a:solidFill>
              </a:rPr>
              <a:t>IDEA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2020.02</a:t>
            </a:r>
            <a:r>
              <a:rPr kumimoji="1" lang="zh-CN" altLang="en-US" dirty="0">
                <a:solidFill>
                  <a:srgbClr val="FF0000"/>
                </a:solidFill>
              </a:rPr>
              <a:t>版本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91129F-F24B-5749-9F54-25CF67932703}"/>
              </a:ext>
            </a:extLst>
          </p:cNvPr>
          <p:cNvSpPr txBox="1"/>
          <p:nvPr/>
        </p:nvSpPr>
        <p:spPr>
          <a:xfrm>
            <a:off x="1970532" y="6410413"/>
            <a:ext cx="741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可以设置</a:t>
            </a:r>
            <a:r>
              <a:rPr kumimoji="1" lang="en-US" altLang="zh-CN" dirty="0"/>
              <a:t>Tomcat</a:t>
            </a:r>
            <a:r>
              <a:rPr kumimoji="1" lang="zh-CN" altLang="en-US" dirty="0"/>
              <a:t>端口号， 注意</a:t>
            </a:r>
            <a:r>
              <a:rPr kumimoji="1" lang="en-US" altLang="zh-CN" dirty="0"/>
              <a:t>Fix</a:t>
            </a:r>
            <a:r>
              <a:rPr kumimoji="1" lang="zh-CN" altLang="en-US" dirty="0"/>
              <a:t>一下 </a:t>
            </a:r>
            <a:r>
              <a:rPr kumimoji="1" lang="en-US" altLang="zh-CN" dirty="0"/>
              <a:t>Waring</a:t>
            </a:r>
            <a:r>
              <a:rPr kumimoji="1" lang="zh-CN" altLang="en-US" dirty="0"/>
              <a:t>，设置部署哪个</a:t>
            </a:r>
            <a:r>
              <a:rPr kumimoji="1" lang="en-US" altLang="zh-CN" dirty="0"/>
              <a:t>artifacts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D23B39-9D58-C24B-B134-846789DC0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18" y="1891816"/>
            <a:ext cx="5554582" cy="43716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7815ED6-5084-B64D-8A31-E241341B2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823" y="1777782"/>
            <a:ext cx="3923538" cy="428022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205266D-B222-B64F-9D92-995A1B906628}"/>
              </a:ext>
            </a:extLst>
          </p:cNvPr>
          <p:cNvSpPr txBox="1"/>
          <p:nvPr/>
        </p:nvSpPr>
        <p:spPr>
          <a:xfrm>
            <a:off x="8282079" y="4077646"/>
            <a:ext cx="287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可设置部署到</a:t>
            </a:r>
            <a:r>
              <a:rPr kumimoji="1" lang="en-US" altLang="zh-CN" dirty="0"/>
              <a:t>tomcat</a:t>
            </a:r>
            <a:r>
              <a:rPr kumimoji="1" lang="zh-CN" altLang="en-US" dirty="0"/>
              <a:t>中的</a:t>
            </a:r>
            <a:r>
              <a:rPr kumimoji="1" lang="en-US" altLang="zh-CN" dirty="0" err="1"/>
              <a:t>application_context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096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258D47-BF5C-3843-A74E-DD27AE5DA034}"/>
              </a:ext>
            </a:extLst>
          </p:cNvPr>
          <p:cNvSpPr txBox="1"/>
          <p:nvPr/>
        </p:nvSpPr>
        <p:spPr>
          <a:xfrm>
            <a:off x="5786882" y="1280703"/>
            <a:ext cx="6063741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FF0000"/>
                </a:solidFill>
              </a:rPr>
              <a:t>适用</a:t>
            </a:r>
            <a:r>
              <a:rPr kumimoji="1" lang="en-US" altLang="zh-CN" dirty="0">
                <a:solidFill>
                  <a:srgbClr val="FF0000"/>
                </a:solidFill>
              </a:rPr>
              <a:t>IDEA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2020.02</a:t>
            </a:r>
            <a:r>
              <a:rPr kumimoji="1" lang="zh-CN" altLang="en-US" dirty="0">
                <a:solidFill>
                  <a:srgbClr val="FF0000"/>
                </a:solidFill>
              </a:rPr>
              <a:t>版本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91129F-F24B-5749-9F54-25CF67932703}"/>
              </a:ext>
            </a:extLst>
          </p:cNvPr>
          <p:cNvSpPr txBox="1"/>
          <p:nvPr/>
        </p:nvSpPr>
        <p:spPr>
          <a:xfrm>
            <a:off x="1970532" y="6410413"/>
            <a:ext cx="741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可以设置</a:t>
            </a:r>
            <a:r>
              <a:rPr kumimoji="1" lang="en-US" altLang="zh-CN" dirty="0"/>
              <a:t>Tomcat</a:t>
            </a:r>
            <a:r>
              <a:rPr kumimoji="1" lang="zh-CN" altLang="en-US" dirty="0"/>
              <a:t>端口号， 注意</a:t>
            </a:r>
            <a:r>
              <a:rPr kumimoji="1" lang="en-US" altLang="zh-CN" dirty="0"/>
              <a:t>Fix</a:t>
            </a:r>
            <a:r>
              <a:rPr kumimoji="1" lang="zh-CN" altLang="en-US" dirty="0"/>
              <a:t>一下 </a:t>
            </a:r>
            <a:r>
              <a:rPr kumimoji="1" lang="en-US" altLang="zh-CN" dirty="0"/>
              <a:t>Waring</a:t>
            </a:r>
            <a:r>
              <a:rPr kumimoji="1" lang="zh-CN" altLang="en-US" dirty="0"/>
              <a:t>，设置部署哪个</a:t>
            </a:r>
            <a:r>
              <a:rPr kumimoji="1" lang="en-US" altLang="zh-CN" dirty="0"/>
              <a:t>artifacts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D23B39-9D58-C24B-B134-846789DC0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18" y="1891816"/>
            <a:ext cx="5554582" cy="43716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7815ED6-5084-B64D-8A31-E241341B2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823" y="1777782"/>
            <a:ext cx="3923538" cy="428022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205266D-B222-B64F-9D92-995A1B906628}"/>
              </a:ext>
            </a:extLst>
          </p:cNvPr>
          <p:cNvSpPr txBox="1"/>
          <p:nvPr/>
        </p:nvSpPr>
        <p:spPr>
          <a:xfrm>
            <a:off x="8282079" y="4077646"/>
            <a:ext cx="287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可设置部署到</a:t>
            </a:r>
            <a:r>
              <a:rPr kumimoji="1" lang="en-US" altLang="zh-CN" dirty="0"/>
              <a:t>tomcat</a:t>
            </a:r>
            <a:r>
              <a:rPr kumimoji="1" lang="zh-CN" altLang="en-US" dirty="0"/>
              <a:t>中的</a:t>
            </a:r>
            <a:r>
              <a:rPr kumimoji="1" lang="en-US" altLang="zh-CN" dirty="0" err="1"/>
              <a:t>application_context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793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258D47-BF5C-3843-A74E-DD27AE5DA034}"/>
              </a:ext>
            </a:extLst>
          </p:cNvPr>
          <p:cNvSpPr txBox="1"/>
          <p:nvPr/>
        </p:nvSpPr>
        <p:spPr>
          <a:xfrm>
            <a:off x="5786882" y="1280703"/>
            <a:ext cx="6063741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FF0000"/>
                </a:solidFill>
              </a:rPr>
              <a:t>适用</a:t>
            </a:r>
            <a:r>
              <a:rPr kumimoji="1" lang="en-US" altLang="zh-CN" dirty="0">
                <a:solidFill>
                  <a:srgbClr val="FF0000"/>
                </a:solidFill>
              </a:rPr>
              <a:t>IDEA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2020.02</a:t>
            </a:r>
            <a:r>
              <a:rPr kumimoji="1" lang="zh-CN" altLang="en-US" dirty="0">
                <a:solidFill>
                  <a:srgbClr val="FF0000"/>
                </a:solidFill>
              </a:rPr>
              <a:t>版本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91129F-F24B-5749-9F54-25CF67932703}"/>
              </a:ext>
            </a:extLst>
          </p:cNvPr>
          <p:cNvSpPr txBox="1"/>
          <p:nvPr/>
        </p:nvSpPr>
        <p:spPr>
          <a:xfrm>
            <a:off x="1970532" y="6410413"/>
            <a:ext cx="741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可以设置</a:t>
            </a:r>
            <a:r>
              <a:rPr kumimoji="1" lang="en-US" altLang="zh-CN" dirty="0"/>
              <a:t>Tomcat</a:t>
            </a:r>
            <a:r>
              <a:rPr kumimoji="1" lang="zh-CN" altLang="en-US" dirty="0"/>
              <a:t>端口号， 注意</a:t>
            </a:r>
            <a:r>
              <a:rPr kumimoji="1" lang="en-US" altLang="zh-CN" dirty="0"/>
              <a:t>Fix</a:t>
            </a:r>
            <a:r>
              <a:rPr kumimoji="1" lang="zh-CN" altLang="en-US" dirty="0"/>
              <a:t>一下 </a:t>
            </a:r>
            <a:r>
              <a:rPr kumimoji="1" lang="en-US" altLang="zh-CN" dirty="0"/>
              <a:t>Waring</a:t>
            </a:r>
            <a:r>
              <a:rPr kumimoji="1" lang="zh-CN" altLang="en-US" dirty="0"/>
              <a:t>，设置部署哪个</a:t>
            </a:r>
            <a:r>
              <a:rPr kumimoji="1" lang="en-US" altLang="zh-CN" dirty="0"/>
              <a:t>artifacts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E34DBB-1F13-0945-8CAA-1B85B0934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1" y="1881845"/>
            <a:ext cx="6712022" cy="39745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0052C8-8412-4143-BED5-4E124D490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823" y="1881845"/>
            <a:ext cx="3708975" cy="25186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FFA0CB1-569D-764B-984B-52B287A57415}"/>
              </a:ext>
            </a:extLst>
          </p:cNvPr>
          <p:cNvSpPr txBox="1"/>
          <p:nvPr/>
        </p:nvSpPr>
        <p:spPr>
          <a:xfrm>
            <a:off x="7383118" y="4435942"/>
            <a:ext cx="341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Modules</a:t>
            </a:r>
            <a:r>
              <a:rPr kumimoji="1" lang="zh-CN" altLang="en-US" dirty="0"/>
              <a:t>中添加</a:t>
            </a:r>
            <a:r>
              <a:rPr kumimoji="1" lang="en-US" altLang="zh-CN" dirty="0"/>
              <a:t>Tomcat</a:t>
            </a:r>
            <a:r>
              <a:rPr kumimoji="1" lang="zh-CN" altLang="en-US" dirty="0"/>
              <a:t>依赖库</a:t>
            </a:r>
            <a:endParaRPr kumimoji="1"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FD8EEDD-865A-9749-9CFA-F72FAEC21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445" y="4739845"/>
            <a:ext cx="2954366" cy="139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98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1" y="1984600"/>
            <a:ext cx="11624455" cy="373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64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48" y="1777782"/>
            <a:ext cx="9871866" cy="493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54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91129F-F24B-5749-9F54-25CF67932703}"/>
              </a:ext>
            </a:extLst>
          </p:cNvPr>
          <p:cNvSpPr txBox="1"/>
          <p:nvPr/>
        </p:nvSpPr>
        <p:spPr>
          <a:xfrm>
            <a:off x="526196" y="1777782"/>
            <a:ext cx="11423349" cy="1290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artifacts</a:t>
            </a:r>
            <a:r>
              <a:rPr kumimoji="1" lang="zh-CN" altLang="en-US" dirty="0"/>
              <a:t>是什么？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用于整合编译后的 </a:t>
            </a:r>
            <a:r>
              <a:rPr lang="en-US" altLang="zh-CN" dirty="0"/>
              <a:t>java </a:t>
            </a:r>
            <a:r>
              <a:rPr lang="zh-CN" altLang="en-US" dirty="0"/>
              <a:t>文件，资源文件等，方便进行部署，其中 </a:t>
            </a:r>
            <a:r>
              <a:rPr lang="en" altLang="zh-CN" dirty="0"/>
              <a:t>war </a:t>
            </a:r>
            <a:r>
              <a:rPr lang="zh-CN" altLang="en-US" dirty="0"/>
              <a:t>和 </a:t>
            </a:r>
            <a:r>
              <a:rPr lang="en" altLang="zh-CN" dirty="0"/>
              <a:t>war exploded </a:t>
            </a:r>
            <a:r>
              <a:rPr lang="zh-CN" altLang="en-US" dirty="0"/>
              <a:t>区别就是后者不压缩，开发时选后者便于看到修改文件后的效果。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434F83-952C-7949-A026-6DCD3E5F4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58" y="3207149"/>
            <a:ext cx="4274705" cy="14118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C0E280-C321-444E-B0E3-A28A4005B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63" y="2679752"/>
            <a:ext cx="7505700" cy="276811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3C023D4-CEF0-024D-940C-20B6A977420A}"/>
              </a:ext>
            </a:extLst>
          </p:cNvPr>
          <p:cNvSpPr/>
          <p:nvPr/>
        </p:nvSpPr>
        <p:spPr>
          <a:xfrm>
            <a:off x="2393373" y="5447867"/>
            <a:ext cx="10699172" cy="45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dirty="0"/>
              <a:t>classes </a:t>
            </a:r>
            <a:r>
              <a:rPr lang="zh-CN" altLang="en-US" dirty="0"/>
              <a:t>文件复制到 </a:t>
            </a:r>
            <a:r>
              <a:rPr lang="en" altLang="zh-CN" dirty="0"/>
              <a:t>Artifacts </a:t>
            </a:r>
            <a:r>
              <a:rPr lang="zh-CN" altLang="en-US" dirty="0"/>
              <a:t>配置的目录的 </a:t>
            </a:r>
            <a:r>
              <a:rPr lang="en" altLang="zh-CN" dirty="0"/>
              <a:t>WEB-INF</a:t>
            </a:r>
            <a:r>
              <a:rPr lang="zh-CN" altLang="en-US" dirty="0"/>
              <a:t>下边</a:t>
            </a:r>
          </a:p>
        </p:txBody>
      </p:sp>
    </p:spTree>
    <p:extLst>
      <p:ext uri="{BB962C8B-B14F-4D97-AF65-F5344CB8AC3E}">
        <p14:creationId xmlns:p14="http://schemas.microsoft.com/office/powerpoint/2010/main" val="231361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6540573" cy="48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 IntelliJ IDEA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中添加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Server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Tomcat)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62893A-64C8-DA42-8E46-29D60A1C9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82" y="1847559"/>
            <a:ext cx="4855818" cy="46886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96CC9B8-14A8-114C-9228-A5DE8DD43C6B}"/>
              </a:ext>
            </a:extLst>
          </p:cNvPr>
          <p:cNvSpPr txBox="1"/>
          <p:nvPr/>
        </p:nvSpPr>
        <p:spPr>
          <a:xfrm>
            <a:off x="6729985" y="2304288"/>
            <a:ext cx="5157216" cy="2949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IDEA</a:t>
            </a:r>
            <a:r>
              <a:rPr kumimoji="1" lang="zh-CN" altLang="en-US" dirty="0"/>
              <a:t>开发</a:t>
            </a:r>
            <a:r>
              <a:rPr kumimoji="1" lang="en-US" altLang="zh-CN" dirty="0"/>
              <a:t>Web</a:t>
            </a:r>
            <a:r>
              <a:rPr kumimoji="1" lang="zh-CN" altLang="en-US" dirty="0"/>
              <a:t>项目时，需要将</a:t>
            </a:r>
            <a:r>
              <a:rPr kumimoji="1" lang="en-US" altLang="zh-CN" dirty="0"/>
              <a:t>Web</a:t>
            </a:r>
            <a:r>
              <a:rPr kumimoji="1" lang="zh-CN" altLang="en-US" dirty="0"/>
              <a:t>项目自动部署到</a:t>
            </a:r>
            <a:r>
              <a:rPr kumimoji="1" lang="en-US" altLang="zh-CN" dirty="0"/>
              <a:t>Application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上，因此需要告知</a:t>
            </a:r>
            <a:r>
              <a:rPr kumimoji="1" lang="en-US" altLang="zh-CN" dirty="0"/>
              <a:t>IDEA</a:t>
            </a:r>
            <a:r>
              <a:rPr kumimoji="1" lang="zh-CN" altLang="en-US" dirty="0"/>
              <a:t>本地的</a:t>
            </a:r>
            <a:r>
              <a:rPr kumimoji="1" lang="en-US" altLang="zh-CN" dirty="0"/>
              <a:t>Application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 </a:t>
            </a:r>
            <a:r>
              <a:rPr kumimoji="1" lang="zh-CN" altLang="en-US" dirty="0"/>
              <a:t>（如</a:t>
            </a:r>
            <a:r>
              <a:rPr kumimoji="1" lang="en-US" altLang="zh-CN" dirty="0"/>
              <a:t>Tomcat</a:t>
            </a:r>
            <a:r>
              <a:rPr kumimoji="1" lang="zh-CN" altLang="en-US" dirty="0"/>
              <a:t>）放置在什么地方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Tips</a:t>
            </a:r>
            <a:r>
              <a:rPr kumimoji="1" lang="zh-CN" altLang="en-US" dirty="0"/>
              <a:t>：后面要学习的</a:t>
            </a:r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boot</a:t>
            </a:r>
            <a:r>
              <a:rPr kumimoji="1" lang="zh-CN" altLang="en-US" dirty="0"/>
              <a:t>项目内置了</a:t>
            </a:r>
            <a:r>
              <a:rPr kumimoji="1" lang="en-US" altLang="zh-CN" dirty="0"/>
              <a:t>Application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，因此无需单独配置</a:t>
            </a:r>
          </a:p>
        </p:txBody>
      </p:sp>
    </p:spTree>
    <p:extLst>
      <p:ext uri="{BB962C8B-B14F-4D97-AF65-F5344CB8AC3E}">
        <p14:creationId xmlns:p14="http://schemas.microsoft.com/office/powerpoint/2010/main" val="2923347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10" y="1895769"/>
            <a:ext cx="9829110" cy="439767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54203" y="5118773"/>
            <a:ext cx="378821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/>
              <a:t>修改为</a:t>
            </a:r>
            <a:endParaRPr lang="en-US" altLang="zh-CN" dirty="0"/>
          </a:p>
          <a:p>
            <a:pPr lvl="0"/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&lt;%</a:t>
            </a:r>
            <a:b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out.println(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"Hello World！"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%&gt;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29147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401" y="1922302"/>
            <a:ext cx="8987618" cy="46885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0371" y="572237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点击“</a:t>
            </a:r>
            <a:r>
              <a:rPr lang="en-US" altLang="zh-CN" dirty="0"/>
              <a:t>update</a:t>
            </a:r>
            <a:r>
              <a:rPr lang="zh-CN" altLang="en-US" dirty="0"/>
              <a:t>”按钮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685" y="4593801"/>
            <a:ext cx="2580952" cy="2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37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169" y="2289382"/>
            <a:ext cx="5866667" cy="248571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61535" y="49321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刷新页面</a:t>
            </a:r>
          </a:p>
        </p:txBody>
      </p:sp>
    </p:spTree>
    <p:extLst>
      <p:ext uri="{BB962C8B-B14F-4D97-AF65-F5344CB8AC3E}">
        <p14:creationId xmlns:p14="http://schemas.microsoft.com/office/powerpoint/2010/main" val="2895186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8" y="2843058"/>
            <a:ext cx="6276190" cy="200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57438" y="212575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如果想自动更新，可以编辑运行配置</a:t>
            </a:r>
          </a:p>
        </p:txBody>
      </p:sp>
    </p:spTree>
    <p:extLst>
      <p:ext uri="{BB962C8B-B14F-4D97-AF65-F5344CB8AC3E}">
        <p14:creationId xmlns:p14="http://schemas.microsoft.com/office/powerpoint/2010/main" val="1485020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597" y="1777782"/>
            <a:ext cx="7540899" cy="49870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4351" y="2125754"/>
            <a:ext cx="275748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设置“</a:t>
            </a:r>
            <a:r>
              <a:rPr lang="en-US" altLang="zh-CN" dirty="0"/>
              <a:t>On frame deactivation</a:t>
            </a:r>
            <a:r>
              <a:rPr lang="zh-CN" altLang="en-US" dirty="0"/>
              <a:t>” “</a:t>
            </a:r>
            <a:r>
              <a:rPr lang="en-US" altLang="zh-CN" dirty="0"/>
              <a:t>update classes and resources</a:t>
            </a:r>
            <a:r>
              <a:rPr lang="zh-CN" altLang="en-US" dirty="0"/>
              <a:t>”，就可以使在</a:t>
            </a:r>
            <a:r>
              <a:rPr lang="en-US" altLang="zh-CN" dirty="0"/>
              <a:t>IDE</a:t>
            </a:r>
            <a:r>
              <a:rPr lang="zh-CN" altLang="en-US" dirty="0"/>
              <a:t>窗口切换时自动更新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597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4338" y="2314575"/>
            <a:ext cx="170021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web</a:t>
            </a:r>
            <a:r>
              <a:rPr lang="zh-CN" altLang="en-US" dirty="0"/>
              <a:t>下面也可以放置静态页面和资源文件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005272"/>
            <a:ext cx="9657143" cy="4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29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4338" y="2314575"/>
            <a:ext cx="170021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Web</a:t>
            </a:r>
            <a:r>
              <a:rPr lang="zh-CN" altLang="en-US" dirty="0"/>
              <a:t>下面也可以放置静态页面和资源文件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4338" y="5272087"/>
            <a:ext cx="4198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Login</a:t>
            </a:r>
            <a:r>
              <a:rPr lang="zh-CN" altLang="en-US" dirty="0"/>
              <a:t>页面代码来自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https://bootsnipp.com/snippets/emRPM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205" y="1777782"/>
            <a:ext cx="5801139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79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263" y="1871838"/>
            <a:ext cx="3200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在项目中编写</a:t>
            </a:r>
            <a:r>
              <a:rPr lang="en-US" altLang="zh-CN" b="1" dirty="0">
                <a:solidFill>
                  <a:srgbClr val="FF0000"/>
                </a:solidFill>
              </a:rPr>
              <a:t>Servlet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061" y="2281453"/>
            <a:ext cx="2809524" cy="346666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932399" y="4200525"/>
            <a:ext cx="2899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WEB-INF</a:t>
            </a:r>
            <a:r>
              <a:rPr lang="zh-CN" altLang="en-US" dirty="0"/>
              <a:t>下分别创建</a:t>
            </a:r>
            <a:r>
              <a:rPr lang="en-US" altLang="zh-CN" dirty="0"/>
              <a:t>classes</a:t>
            </a:r>
            <a:r>
              <a:rPr lang="zh-CN" altLang="en-US" dirty="0"/>
              <a:t>和</a:t>
            </a:r>
            <a:r>
              <a:rPr lang="en-US" altLang="zh-CN" dirty="0"/>
              <a:t>lib</a:t>
            </a:r>
            <a:r>
              <a:rPr lang="zh-CN" altLang="en-US" dirty="0"/>
              <a:t>两个目录</a:t>
            </a:r>
          </a:p>
        </p:txBody>
      </p:sp>
    </p:spTree>
    <p:extLst>
      <p:ext uri="{BB962C8B-B14F-4D97-AF65-F5344CB8AC3E}">
        <p14:creationId xmlns:p14="http://schemas.microsoft.com/office/powerpoint/2010/main" val="1449117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263" y="1871838"/>
            <a:ext cx="3200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在项目中编写</a:t>
            </a:r>
            <a:r>
              <a:rPr lang="en-US" altLang="zh-CN" b="1" dirty="0">
                <a:solidFill>
                  <a:srgbClr val="FF0000"/>
                </a:solidFill>
              </a:rPr>
              <a:t>Servlet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04626" y="1941087"/>
            <a:ext cx="289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设置项目的编译输出路径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932" y="2543400"/>
            <a:ext cx="7314286" cy="360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86438" y="5543550"/>
            <a:ext cx="375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点击右上角</a:t>
            </a:r>
            <a:r>
              <a:rPr lang="en-US" altLang="zh-CN" dirty="0"/>
              <a:t>”Project Structure”</a:t>
            </a:r>
            <a:r>
              <a:rPr lang="zh-CN" altLang="en-US" dirty="0"/>
              <a:t>按钮</a:t>
            </a:r>
          </a:p>
        </p:txBody>
      </p:sp>
    </p:spTree>
    <p:extLst>
      <p:ext uri="{BB962C8B-B14F-4D97-AF65-F5344CB8AC3E}">
        <p14:creationId xmlns:p14="http://schemas.microsoft.com/office/powerpoint/2010/main" val="1708054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263" y="1871838"/>
            <a:ext cx="3200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在项目中编写</a:t>
            </a:r>
            <a:r>
              <a:rPr lang="en-US" altLang="zh-CN" b="1" dirty="0">
                <a:solidFill>
                  <a:srgbClr val="FF0000"/>
                </a:solidFill>
              </a:rPr>
              <a:t>Servlet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59816" y="1967650"/>
            <a:ext cx="595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将项目的编译输出路径设置到刚才创建的</a:t>
            </a:r>
            <a:r>
              <a:rPr lang="en-US" altLang="zh-CN" dirty="0"/>
              <a:t>classes</a:t>
            </a:r>
            <a:r>
              <a:rPr lang="zh-CN" altLang="en-US" dirty="0"/>
              <a:t>中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399" y="2473725"/>
            <a:ext cx="7781289" cy="420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6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381546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 IntelliJ IDEA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中添加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Tomcat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1" y="1705647"/>
            <a:ext cx="9019533" cy="48438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35943" y="1777782"/>
            <a:ext cx="23860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打开</a:t>
            </a:r>
            <a:r>
              <a:rPr lang="en-US" altLang="zh-CN" dirty="0"/>
              <a:t>IntelliJ IDEA</a:t>
            </a:r>
            <a:r>
              <a:rPr lang="zh-CN" altLang="en-US" dirty="0"/>
              <a:t>的</a:t>
            </a:r>
            <a:r>
              <a:rPr lang="en-US" altLang="zh-CN" dirty="0"/>
              <a:t>Settings</a:t>
            </a:r>
            <a:r>
              <a:rPr lang="zh-CN" altLang="en-US" dirty="0"/>
              <a:t>，选择</a:t>
            </a:r>
            <a:r>
              <a:rPr lang="en-US" altLang="zh-CN" dirty="0"/>
              <a:t>Build</a:t>
            </a:r>
            <a:r>
              <a:rPr lang="zh-CN" altLang="en-US" dirty="0"/>
              <a:t>、</a:t>
            </a:r>
            <a:r>
              <a:rPr lang="en-US" altLang="zh-CN" dirty="0"/>
              <a:t>Execution</a:t>
            </a:r>
            <a:r>
              <a:rPr lang="zh-CN" altLang="en-US" dirty="0"/>
              <a:t>、</a:t>
            </a:r>
            <a:r>
              <a:rPr lang="en-US" altLang="zh-CN" dirty="0"/>
              <a:t>Deployment</a:t>
            </a:r>
            <a:r>
              <a:rPr lang="zh-CN" altLang="en-US" dirty="0"/>
              <a:t>下面的</a:t>
            </a:r>
            <a:r>
              <a:rPr lang="en-US" altLang="zh-CN" b="1" dirty="0"/>
              <a:t>Application Server</a:t>
            </a:r>
            <a:r>
              <a:rPr lang="zh-CN" altLang="en-US" dirty="0"/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1259499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263" y="1871838"/>
            <a:ext cx="3200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在项目中编写</a:t>
            </a:r>
            <a:r>
              <a:rPr lang="en-US" altLang="zh-CN" b="1" dirty="0">
                <a:solidFill>
                  <a:srgbClr val="FF0000"/>
                </a:solidFill>
              </a:rPr>
              <a:t>Servlet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898" y="1370961"/>
            <a:ext cx="5214516" cy="532468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85913" y="3186113"/>
            <a:ext cx="379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src</a:t>
            </a:r>
            <a:r>
              <a:rPr lang="zh-CN" altLang="en-US" dirty="0"/>
              <a:t>处点击右键选择</a:t>
            </a:r>
            <a:r>
              <a:rPr lang="en-US" altLang="zh-CN" dirty="0" err="1"/>
              <a:t>new</a:t>
            </a:r>
            <a:r>
              <a:rPr lang="en-US" altLang="zh-CN" dirty="0" err="1">
                <a:sym typeface="Wingdings" panose="05000000000000000000" pitchFamily="2" charset="2"/>
              </a:rPr>
              <a:t>servelet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81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263" y="1871838"/>
            <a:ext cx="3200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在项目中编写</a:t>
            </a:r>
            <a:r>
              <a:rPr lang="en-US" altLang="zh-CN" b="1" dirty="0">
                <a:solidFill>
                  <a:srgbClr val="FF0000"/>
                </a:solidFill>
              </a:rPr>
              <a:t>Servlet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5913" y="318611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设置</a:t>
            </a:r>
            <a:r>
              <a:rPr lang="en-US" altLang="zh-CN" dirty="0"/>
              <a:t>Package</a:t>
            </a:r>
            <a:r>
              <a:rPr lang="zh-CN" altLang="en-US" dirty="0"/>
              <a:t>和</a:t>
            </a:r>
            <a:r>
              <a:rPr lang="en-US" altLang="zh-CN" dirty="0"/>
              <a:t>Name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485" y="2317350"/>
            <a:ext cx="3371429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45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263" y="1871838"/>
            <a:ext cx="3200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在项目中编写</a:t>
            </a:r>
            <a:r>
              <a:rPr lang="en-US" altLang="zh-CN" b="1" dirty="0">
                <a:solidFill>
                  <a:srgbClr val="FF0000"/>
                </a:solidFill>
              </a:rPr>
              <a:t>Servlet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55976" y="2016811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生成的</a:t>
            </a:r>
            <a:r>
              <a:rPr lang="en-US" altLang="zh-CN" dirty="0"/>
              <a:t>DemoServlet.java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7" y="2618698"/>
            <a:ext cx="11181575" cy="385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11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263" y="1871838"/>
            <a:ext cx="3200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在项目中编写</a:t>
            </a:r>
            <a:r>
              <a:rPr lang="en-US" altLang="zh-CN" b="1" dirty="0">
                <a:solidFill>
                  <a:srgbClr val="FF0000"/>
                </a:solidFill>
              </a:rPr>
              <a:t>Servlet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55976" y="2016811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生成的</a:t>
            </a:r>
            <a:r>
              <a:rPr lang="en-US" altLang="zh-CN" dirty="0"/>
              <a:t>DemoServlet.java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15423" y="4866895"/>
            <a:ext cx="4576577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PrintWriter writer = response.getWriter();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writer.println(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"&lt;html&gt;"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writer.println(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"&lt;body&gt;"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writer.println(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"&lt;h1&gt;Hello Servlet&lt;/h1"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writer.println(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"&lt;/body&gt;"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writer.println(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"&lt;/html&gt;"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90" y="2473725"/>
            <a:ext cx="6219345" cy="4292658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H="1">
            <a:off x="6000750" y="5786438"/>
            <a:ext cx="1400175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000750" y="627221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编写返回数据的代码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728465" y="2871917"/>
            <a:ext cx="528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通过注解设置和此</a:t>
            </a:r>
            <a:r>
              <a:rPr lang="en-US" altLang="zh-CN" dirty="0"/>
              <a:t>Servlet</a:t>
            </a:r>
            <a:r>
              <a:rPr lang="zh-CN" altLang="en-US" dirty="0"/>
              <a:t>对应的</a:t>
            </a:r>
            <a:r>
              <a:rPr lang="en-US" altLang="zh-CN" dirty="0" err="1"/>
              <a:t>urlPatterns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43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263" y="1871838"/>
            <a:ext cx="3200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在项目中编写</a:t>
            </a:r>
            <a:r>
              <a:rPr lang="en-US" altLang="zh-CN" b="1" dirty="0">
                <a:solidFill>
                  <a:srgbClr val="FF0000"/>
                </a:solidFill>
              </a:rPr>
              <a:t>Servlet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8688" y="2700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6" y="2473725"/>
            <a:ext cx="8033802" cy="43877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74676" y="4667605"/>
            <a:ext cx="190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执行重部署操作</a:t>
            </a:r>
          </a:p>
        </p:txBody>
      </p:sp>
    </p:spTree>
    <p:extLst>
      <p:ext uri="{BB962C8B-B14F-4D97-AF65-F5344CB8AC3E}">
        <p14:creationId xmlns:p14="http://schemas.microsoft.com/office/powerpoint/2010/main" val="3983073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263" y="1871838"/>
            <a:ext cx="3200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在项目中编写</a:t>
            </a:r>
            <a:r>
              <a:rPr lang="en-US" altLang="zh-CN" b="1" dirty="0">
                <a:solidFill>
                  <a:srgbClr val="FF0000"/>
                </a:solidFill>
              </a:rPr>
              <a:t>Servlet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14520" y="2700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097248" y="5588038"/>
            <a:ext cx="190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访问效果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893" y="2700338"/>
            <a:ext cx="5676190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09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4413" y="2200275"/>
            <a:ext cx="59811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说明：</a:t>
            </a:r>
            <a:r>
              <a:rPr lang="zh-CN" altLang="en-US" dirty="0"/>
              <a:t>更新完</a:t>
            </a:r>
            <a:r>
              <a:rPr lang="en-US" altLang="zh-CN" dirty="0"/>
              <a:t>Servlet</a:t>
            </a:r>
            <a:r>
              <a:rPr lang="zh-CN" altLang="en-US" dirty="0"/>
              <a:t>源代码后，使变更生效，有两种方法</a:t>
            </a:r>
            <a:endParaRPr lang="en-US" altLang="zh-CN" dirty="0"/>
          </a:p>
          <a:p>
            <a:endParaRPr lang="en-US" altLang="zh-CN" b="1" dirty="0"/>
          </a:p>
          <a:p>
            <a:r>
              <a:rPr lang="zh-CN" altLang="en-US" b="1" dirty="0"/>
              <a:t>方法</a:t>
            </a:r>
            <a:r>
              <a:rPr lang="en-US" altLang="zh-CN" b="1" dirty="0"/>
              <a:t>1</a:t>
            </a:r>
            <a:r>
              <a:rPr lang="zh-CN" altLang="en-US" b="1" dirty="0"/>
              <a:t>：执行</a:t>
            </a:r>
            <a:r>
              <a:rPr lang="en-US" altLang="zh-CN" b="1" dirty="0"/>
              <a:t>redeploy</a:t>
            </a:r>
            <a:r>
              <a:rPr lang="zh-CN" altLang="en-US" b="1" dirty="0"/>
              <a:t>操作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方法</a:t>
            </a:r>
            <a:r>
              <a:rPr lang="en-US" altLang="zh-CN" b="1" dirty="0"/>
              <a:t>2</a:t>
            </a:r>
            <a:r>
              <a:rPr lang="zh-CN" altLang="en-US" b="1" dirty="0"/>
              <a:t>：以</a:t>
            </a:r>
            <a:r>
              <a:rPr lang="en-US" altLang="zh-CN" b="1" dirty="0"/>
              <a:t>debug</a:t>
            </a:r>
            <a:r>
              <a:rPr lang="zh-CN" altLang="en-US" b="1" dirty="0"/>
              <a:t>模式运行</a:t>
            </a:r>
            <a:r>
              <a:rPr lang="en-US" altLang="zh-CN" b="1" dirty="0"/>
              <a:t>tomcat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045" y="3853011"/>
            <a:ext cx="5733333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5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263" y="1871838"/>
            <a:ext cx="3200400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将项目打包成</a:t>
            </a:r>
            <a:r>
              <a:rPr lang="en-US" altLang="zh-CN" b="1" dirty="0">
                <a:solidFill>
                  <a:srgbClr val="FF0000"/>
                </a:solidFill>
              </a:rPr>
              <a:t>war</a:t>
            </a:r>
            <a:r>
              <a:rPr lang="zh-CN" altLang="en-US" b="1" dirty="0">
                <a:solidFill>
                  <a:srgbClr val="FF0000"/>
                </a:solidFill>
              </a:rPr>
              <a:t>的设置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671" y="2379669"/>
            <a:ext cx="8686179" cy="44388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0371" y="3487592"/>
            <a:ext cx="2436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打开</a:t>
            </a:r>
            <a:r>
              <a:rPr lang="en-US" altLang="zh-CN" dirty="0"/>
              <a:t>Project Structure</a:t>
            </a:r>
          </a:p>
          <a:p>
            <a:r>
              <a:rPr lang="zh-CN" altLang="en-US" dirty="0"/>
              <a:t>配置窗口，选中</a:t>
            </a:r>
            <a:r>
              <a:rPr lang="en-US" altLang="zh-CN" dirty="0"/>
              <a:t>Artifacts</a:t>
            </a:r>
            <a:r>
              <a:rPr lang="zh-CN" altLang="en-US" dirty="0"/>
              <a:t>设置项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点击</a:t>
            </a:r>
            <a:r>
              <a:rPr lang="en-US" altLang="zh-CN" dirty="0"/>
              <a:t>+</a:t>
            </a:r>
            <a:r>
              <a:rPr lang="zh-CN" altLang="en-US" dirty="0"/>
              <a:t>号，选择</a:t>
            </a:r>
            <a:r>
              <a:rPr lang="en-US" altLang="zh-CN" dirty="0"/>
              <a:t>Web Applications Archive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586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263" y="1871838"/>
            <a:ext cx="3200400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将项目打包成</a:t>
            </a:r>
            <a:r>
              <a:rPr lang="en-US" altLang="zh-CN" b="1" dirty="0">
                <a:solidFill>
                  <a:srgbClr val="FF0000"/>
                </a:solidFill>
              </a:rPr>
              <a:t>war</a:t>
            </a:r>
            <a:r>
              <a:rPr lang="zh-CN" altLang="en-US" b="1" dirty="0">
                <a:solidFill>
                  <a:srgbClr val="FF0000"/>
                </a:solidFill>
              </a:rPr>
              <a:t>的设置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25447" y="5860760"/>
            <a:ext cx="243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 </a:t>
            </a:r>
            <a:r>
              <a:rPr lang="en-US" altLang="zh-CN" dirty="0"/>
              <a:t>Build Artifacts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11" y="2769321"/>
            <a:ext cx="4142857" cy="26380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42" y="2950273"/>
            <a:ext cx="4809524" cy="227619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5457825" y="3943350"/>
            <a:ext cx="65722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21234" y="5676094"/>
            <a:ext cx="38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执行刚创建的 </a:t>
            </a:r>
            <a:r>
              <a:rPr lang="en-US" altLang="zh-CN" dirty="0" err="1"/>
              <a:t>helloweb:war</a:t>
            </a:r>
            <a:r>
              <a:rPr lang="en-US" altLang="zh-CN" dirty="0"/>
              <a:t> build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4336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263" y="1871838"/>
            <a:ext cx="3200400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将项目打包成</a:t>
            </a:r>
            <a:r>
              <a:rPr lang="en-US" altLang="zh-CN" b="1" dirty="0">
                <a:solidFill>
                  <a:srgbClr val="FF0000"/>
                </a:solidFill>
              </a:rPr>
              <a:t>war</a:t>
            </a:r>
            <a:r>
              <a:rPr lang="zh-CN" altLang="en-US" b="1" dirty="0">
                <a:solidFill>
                  <a:srgbClr val="FF0000"/>
                </a:solidFill>
              </a:rPr>
              <a:t>的设置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113" y="2125754"/>
            <a:ext cx="4600000" cy="41619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738063" y="4022040"/>
            <a:ext cx="295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 err="1"/>
              <a:t>helloweb_war.war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70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381546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 IntelliJ IDEA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中添加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Tomcat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9118" y="5565338"/>
            <a:ext cx="31370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点</a:t>
            </a:r>
            <a:r>
              <a:rPr lang="en-US" altLang="zh-CN" dirty="0"/>
              <a:t>+</a:t>
            </a:r>
            <a:r>
              <a:rPr lang="zh-CN" altLang="en-US" dirty="0"/>
              <a:t>号，选择</a:t>
            </a:r>
            <a:r>
              <a:rPr lang="en-US" altLang="zh-CN" dirty="0"/>
              <a:t>Tomcat Server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66" y="1995702"/>
            <a:ext cx="3066667" cy="3438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712" y="2657606"/>
            <a:ext cx="4190476" cy="211428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76041" y="5433797"/>
            <a:ext cx="31370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选择本地</a:t>
            </a:r>
            <a:r>
              <a:rPr lang="en-US" altLang="zh-CN" dirty="0"/>
              <a:t>Tomcat </a:t>
            </a:r>
            <a:r>
              <a:rPr lang="zh-CN" altLang="en-US" dirty="0"/>
              <a:t>路径</a:t>
            </a:r>
          </a:p>
        </p:txBody>
      </p:sp>
    </p:spTree>
    <p:extLst>
      <p:ext uri="{BB962C8B-B14F-4D97-AF65-F5344CB8AC3E}">
        <p14:creationId xmlns:p14="http://schemas.microsoft.com/office/powerpoint/2010/main" val="1778582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263" y="1871838"/>
            <a:ext cx="3200400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war</a:t>
            </a:r>
            <a:r>
              <a:rPr lang="zh-CN" altLang="en-US" b="1" dirty="0">
                <a:solidFill>
                  <a:srgbClr val="FF0000"/>
                </a:solidFill>
              </a:rPr>
              <a:t>的部署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463" y="2195257"/>
            <a:ext cx="7571428" cy="295238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0370" y="5272088"/>
            <a:ext cx="113776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将生成的</a:t>
            </a:r>
            <a:r>
              <a:rPr lang="en-US" altLang="zh-CN" dirty="0"/>
              <a:t>war</a:t>
            </a:r>
            <a:r>
              <a:rPr lang="zh-CN" altLang="en-US" dirty="0"/>
              <a:t>文件拷贝到</a:t>
            </a:r>
            <a:r>
              <a:rPr lang="en-US" altLang="zh-CN" dirty="0"/>
              <a:t>tomcat</a:t>
            </a:r>
            <a:r>
              <a:rPr lang="zh-CN" altLang="en-US" dirty="0"/>
              <a:t>的</a:t>
            </a:r>
            <a:r>
              <a:rPr lang="en-US" altLang="zh-CN" dirty="0" err="1"/>
              <a:t>webapps</a:t>
            </a:r>
            <a:r>
              <a:rPr lang="zh-CN" altLang="en-US" dirty="0"/>
              <a:t>路径下。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执行</a:t>
            </a:r>
            <a:r>
              <a:rPr lang="en-US" altLang="zh-CN" dirty="0"/>
              <a:t>tomcat/bin</a:t>
            </a:r>
            <a:r>
              <a:rPr lang="zh-CN" altLang="en-US" dirty="0"/>
              <a:t>路径下的</a:t>
            </a:r>
            <a:r>
              <a:rPr lang="en-US" altLang="zh-CN" dirty="0"/>
              <a:t>startup.bat</a:t>
            </a:r>
            <a:r>
              <a:rPr lang="zh-CN" altLang="en-US" dirty="0"/>
              <a:t>启动</a:t>
            </a:r>
            <a:r>
              <a:rPr lang="en-US" altLang="zh-CN" dirty="0"/>
              <a:t>tomcat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注意：如果未修改端口，独立启动</a:t>
            </a:r>
            <a:r>
              <a:rPr lang="en-US" altLang="zh-CN" dirty="0">
                <a:solidFill>
                  <a:srgbClr val="FF0000"/>
                </a:solidFill>
              </a:rPr>
              <a:t>tomcat</a:t>
            </a:r>
            <a:r>
              <a:rPr lang="zh-CN" altLang="en-US" dirty="0">
                <a:solidFill>
                  <a:srgbClr val="FF0000"/>
                </a:solidFill>
              </a:rPr>
              <a:t>时，需先关闭在</a:t>
            </a:r>
            <a:r>
              <a:rPr lang="en-US" altLang="zh-CN" dirty="0">
                <a:solidFill>
                  <a:srgbClr val="FF0000"/>
                </a:solidFill>
              </a:rPr>
              <a:t>IDE</a:t>
            </a:r>
            <a:r>
              <a:rPr lang="zh-CN" altLang="en-US" dirty="0">
                <a:solidFill>
                  <a:srgbClr val="FF0000"/>
                </a:solidFill>
              </a:rPr>
              <a:t>中启动的</a:t>
            </a:r>
            <a:r>
              <a:rPr lang="en-US" altLang="zh-CN" dirty="0">
                <a:solidFill>
                  <a:srgbClr val="FF0000"/>
                </a:solidFill>
              </a:rPr>
              <a:t>tomcat</a:t>
            </a:r>
            <a:r>
              <a:rPr lang="zh-CN" altLang="en-US" dirty="0">
                <a:solidFill>
                  <a:srgbClr val="FF0000"/>
                </a:solidFill>
              </a:rPr>
              <a:t>，否则会出现</a:t>
            </a:r>
            <a:r>
              <a:rPr lang="en-US" altLang="zh-CN" dirty="0">
                <a:solidFill>
                  <a:srgbClr val="FF0000"/>
                </a:solidFill>
              </a:rPr>
              <a:t>8080</a:t>
            </a:r>
            <a:r>
              <a:rPr lang="zh-CN" altLang="en-US" dirty="0">
                <a:solidFill>
                  <a:srgbClr val="FF0000"/>
                </a:solidFill>
              </a:rPr>
              <a:t>端口已占用错误</a:t>
            </a:r>
          </a:p>
        </p:txBody>
      </p:sp>
    </p:spTree>
    <p:extLst>
      <p:ext uri="{BB962C8B-B14F-4D97-AF65-F5344CB8AC3E}">
        <p14:creationId xmlns:p14="http://schemas.microsoft.com/office/powerpoint/2010/main" val="1543275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263" y="1871838"/>
            <a:ext cx="3200400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war</a:t>
            </a:r>
            <a:r>
              <a:rPr lang="zh-CN" altLang="en-US" b="1" dirty="0">
                <a:solidFill>
                  <a:srgbClr val="FF0000"/>
                </a:solidFill>
              </a:rPr>
              <a:t>的部署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63" y="2679752"/>
            <a:ext cx="4952381" cy="19809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667" y="2125754"/>
            <a:ext cx="7436333" cy="442118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14425" y="52578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浏览器访问效果</a:t>
            </a:r>
          </a:p>
        </p:txBody>
      </p:sp>
    </p:spTree>
    <p:extLst>
      <p:ext uri="{BB962C8B-B14F-4D97-AF65-F5344CB8AC3E}">
        <p14:creationId xmlns:p14="http://schemas.microsoft.com/office/powerpoint/2010/main" val="168427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381546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 IntelliJ IDEA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中添加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Tomcat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25" y="1929068"/>
            <a:ext cx="8209524" cy="40857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29175" y="616606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添加成功，点确认按钮</a:t>
            </a:r>
          </a:p>
        </p:txBody>
      </p:sp>
    </p:spTree>
    <p:extLst>
      <p:ext uri="{BB962C8B-B14F-4D97-AF65-F5344CB8AC3E}">
        <p14:creationId xmlns:p14="http://schemas.microsoft.com/office/powerpoint/2010/main" val="53287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48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352" y="1777782"/>
            <a:ext cx="9159262" cy="501829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268563D-918F-354F-96D2-554BD3D6A3CA}"/>
              </a:ext>
            </a:extLst>
          </p:cNvPr>
          <p:cNvSpPr txBox="1"/>
          <p:nvPr/>
        </p:nvSpPr>
        <p:spPr>
          <a:xfrm>
            <a:off x="5786882" y="1280703"/>
            <a:ext cx="6063741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FF0000"/>
                </a:solidFill>
              </a:rPr>
              <a:t>适用</a:t>
            </a:r>
            <a:r>
              <a:rPr kumimoji="1" lang="en-US" altLang="zh-CN" dirty="0">
                <a:solidFill>
                  <a:srgbClr val="FF0000"/>
                </a:solidFill>
              </a:rPr>
              <a:t>IDEA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2020.01</a:t>
            </a:r>
            <a:r>
              <a:rPr kumimoji="1" lang="zh-CN" altLang="en-US" dirty="0">
                <a:solidFill>
                  <a:srgbClr val="FF0000"/>
                </a:solidFill>
              </a:rPr>
              <a:t>及以前版本，以后版本菜单进行了调整</a:t>
            </a:r>
          </a:p>
        </p:txBody>
      </p:sp>
    </p:spTree>
    <p:extLst>
      <p:ext uri="{BB962C8B-B14F-4D97-AF65-F5344CB8AC3E}">
        <p14:creationId xmlns:p14="http://schemas.microsoft.com/office/powerpoint/2010/main" val="89709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615" y="1923837"/>
            <a:ext cx="7385997" cy="47912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8258D47-BF5C-3843-A74E-DD27AE5DA034}"/>
              </a:ext>
            </a:extLst>
          </p:cNvPr>
          <p:cNvSpPr txBox="1"/>
          <p:nvPr/>
        </p:nvSpPr>
        <p:spPr>
          <a:xfrm>
            <a:off x="5786882" y="1280703"/>
            <a:ext cx="6063741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FF0000"/>
                </a:solidFill>
              </a:rPr>
              <a:t>适用</a:t>
            </a:r>
            <a:r>
              <a:rPr kumimoji="1" lang="en-US" altLang="zh-CN" dirty="0">
                <a:solidFill>
                  <a:srgbClr val="FF0000"/>
                </a:solidFill>
              </a:rPr>
              <a:t>IDEA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2020.01</a:t>
            </a:r>
            <a:r>
              <a:rPr kumimoji="1" lang="zh-CN" altLang="en-US" dirty="0">
                <a:solidFill>
                  <a:srgbClr val="FF0000"/>
                </a:solidFill>
              </a:rPr>
              <a:t>及以前版本，以后版本菜单进行了调整</a:t>
            </a:r>
          </a:p>
        </p:txBody>
      </p:sp>
    </p:spTree>
    <p:extLst>
      <p:ext uri="{BB962C8B-B14F-4D97-AF65-F5344CB8AC3E}">
        <p14:creationId xmlns:p14="http://schemas.microsoft.com/office/powerpoint/2010/main" val="188171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258D47-BF5C-3843-A74E-DD27AE5DA034}"/>
              </a:ext>
            </a:extLst>
          </p:cNvPr>
          <p:cNvSpPr txBox="1"/>
          <p:nvPr/>
        </p:nvSpPr>
        <p:spPr>
          <a:xfrm>
            <a:off x="5786882" y="1280703"/>
            <a:ext cx="6063741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FF0000"/>
                </a:solidFill>
              </a:rPr>
              <a:t>适用</a:t>
            </a:r>
            <a:r>
              <a:rPr kumimoji="1" lang="en-US" altLang="zh-CN" dirty="0">
                <a:solidFill>
                  <a:srgbClr val="FF0000"/>
                </a:solidFill>
              </a:rPr>
              <a:t>IDEA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2020.02</a:t>
            </a:r>
            <a:r>
              <a:rPr kumimoji="1" lang="zh-CN" altLang="en-US" dirty="0">
                <a:solidFill>
                  <a:srgbClr val="FF0000"/>
                </a:solidFill>
              </a:rPr>
              <a:t>版本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3D2F8F-09E5-674F-8029-7026736AC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82" y="1999875"/>
            <a:ext cx="6986452" cy="45363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59EF3BF-2EBA-8D4A-8FC5-F483E2E974E7}"/>
              </a:ext>
            </a:extLst>
          </p:cNvPr>
          <p:cNvSpPr txBox="1"/>
          <p:nvPr/>
        </p:nvSpPr>
        <p:spPr>
          <a:xfrm>
            <a:off x="8302752" y="303580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按向导创建一个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375514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A. Java Web</a:t>
            </a:r>
            <a:r>
              <a:rPr lang="zh-CN" altLang="en-US" dirty="0"/>
              <a:t>开发环境搭建示例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03263" y="1223784"/>
            <a:ext cx="4458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创建第一个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helloweb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258D47-BF5C-3843-A74E-DD27AE5DA034}"/>
              </a:ext>
            </a:extLst>
          </p:cNvPr>
          <p:cNvSpPr txBox="1"/>
          <p:nvPr/>
        </p:nvSpPr>
        <p:spPr>
          <a:xfrm>
            <a:off x="5786882" y="1280703"/>
            <a:ext cx="6063741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FF0000"/>
                </a:solidFill>
              </a:rPr>
              <a:t>适用</a:t>
            </a:r>
            <a:r>
              <a:rPr kumimoji="1" lang="en-US" altLang="zh-CN" dirty="0">
                <a:solidFill>
                  <a:srgbClr val="FF0000"/>
                </a:solidFill>
              </a:rPr>
              <a:t>IDEA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2020.02</a:t>
            </a:r>
            <a:r>
              <a:rPr kumimoji="1" lang="zh-CN" altLang="en-US" dirty="0">
                <a:solidFill>
                  <a:srgbClr val="FF0000"/>
                </a:solidFill>
              </a:rPr>
              <a:t>版本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9EF3BF-2EBA-8D4A-8FC5-F483E2E974E7}"/>
              </a:ext>
            </a:extLst>
          </p:cNvPr>
          <p:cNvSpPr txBox="1"/>
          <p:nvPr/>
        </p:nvSpPr>
        <p:spPr>
          <a:xfrm>
            <a:off x="8302752" y="303580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按向导创建一个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项目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D54C9E-CD1B-4A4C-B160-E45B467A4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888" y="1879182"/>
            <a:ext cx="6704330" cy="434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054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80CB"/>
      </a:accent1>
      <a:accent2>
        <a:srgbClr val="0080CB"/>
      </a:accent2>
      <a:accent3>
        <a:srgbClr val="0BD0D9"/>
      </a:accent3>
      <a:accent4>
        <a:srgbClr val="C9C9C9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1621</TotalTime>
  <Words>1416</Words>
  <Application>Microsoft Macintosh PowerPoint</Application>
  <PresentationFormat>宽屏</PresentationFormat>
  <Paragraphs>175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华文细黑</vt:lpstr>
      <vt:lpstr>宋体</vt:lpstr>
      <vt:lpstr>微软雅黑 Light</vt:lpstr>
      <vt:lpstr>Arial</vt:lpstr>
      <vt:lpstr>Calibri</vt:lpstr>
      <vt:lpstr>Wingdings</vt:lpstr>
      <vt:lpstr>Office 主题</vt:lpstr>
      <vt:lpstr>PowerPoint 演示文稿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  <vt:lpstr>附录A. Java Web开发环境搭建示例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2483</cp:lastModifiedBy>
  <cp:revision>168</cp:revision>
  <dcterms:created xsi:type="dcterms:W3CDTF">2015-10-07T04:43:28Z</dcterms:created>
  <dcterms:modified xsi:type="dcterms:W3CDTF">2020-10-18T14:19:53Z</dcterms:modified>
</cp:coreProperties>
</file>