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3" r:id="rId3"/>
    <p:sldId id="30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作业" id="{3FD79ABA-00E3-9C4B-B49B-54AD238BD313}">
          <p14:sldIdLst>
            <p14:sldId id="303"/>
          </p14:sldIdLst>
        </p14:section>
        <p14:section name="基本概念" id="{47DABF8D-F11F-6E41-A07F-786C2B07B4E2}">
          <p14:sldIdLst>
            <p14:sldId id="284"/>
            <p14:sldId id="285"/>
            <p14:sldId id="286"/>
          </p14:sldIdLst>
        </p14:section>
        <p14:section name="delegate" id="{4FD30B8D-62B6-5340-9905-F2D651AD07C2}">
          <p14:sldIdLst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UIScrollView和控制器" id="{B54D9032-8B0D-5045-A736-A147EDDAC5CC}">
          <p14:sldIdLst>
            <p14:sldId id="293"/>
            <p14:sldId id="294"/>
          </p14:sldIdLst>
        </p14:section>
        <p14:section name="UIScrollView的属性" id="{033F36D6-3650-F74F-BB0F-50BDB09DEBD2}">
          <p14:sldIdLst>
            <p14:sldId id="295"/>
            <p14:sldId id="296"/>
            <p14:sldId id="297"/>
          </p14:sldIdLst>
        </p14:section>
        <p14:section name="内容缩放" id="{7892B098-1175-9F43-A766-221C0DDBDBB8}">
          <p14:sldIdLst>
            <p14:sldId id="298"/>
            <p14:sldId id="299"/>
            <p14:sldId id="300"/>
          </p14:sldIdLst>
        </p14:section>
        <p14:section name="分页" id="{BC87E28F-4E94-974E-870D-108A6F17A7A0}">
          <p14:sldIdLst>
            <p14:sldId id="301"/>
          </p14:sldIdLst>
        </p14:section>
        <p14:section name="NSTimer" id="{A2F14902-CE12-504E-8958-FE77BC4C7740}">
          <p14:sldIdLst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04" d="100"/>
          <a:sy n="104" d="100"/>
        </p:scale>
        <p:origin x="-2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UIScrollView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155" y="2462916"/>
            <a:ext cx="1559951" cy="17257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5592" y="2489520"/>
            <a:ext cx="1559951" cy="17257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1867193" y="2472175"/>
            <a:ext cx="5363913" cy="341246"/>
            <a:chOff x="2140522" y="2378485"/>
            <a:chExt cx="4569190" cy="341246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140522" y="2378485"/>
              <a:ext cx="456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/>
                <a:t>用户开始拖拽时，调用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scrollViewWillBeginDragging: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867193" y="3004192"/>
            <a:ext cx="5342486" cy="307777"/>
            <a:chOff x="2054740" y="2371544"/>
            <a:chExt cx="4763180" cy="307777"/>
          </a:xfrm>
        </p:grpSpPr>
        <p:cxnSp>
          <p:nvCxnSpPr>
            <p:cNvPr id="12" name="直线箭头连接符 11"/>
            <p:cNvCxnSpPr/>
            <p:nvPr/>
          </p:nvCxnSpPr>
          <p:spPr>
            <a:xfrm>
              <a:off x="2054740" y="2650301"/>
              <a:ext cx="4763180" cy="266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174177" y="2371544"/>
              <a:ext cx="4541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/>
                <a:t>具体滚动到某个位置时，调用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scrollViewDidScroll: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31962" y="3439643"/>
            <a:ext cx="5377715" cy="537415"/>
            <a:chOff x="2030422" y="2168510"/>
            <a:chExt cx="4796917" cy="537415"/>
          </a:xfrm>
        </p:grpSpPr>
        <p:cxnSp>
          <p:nvCxnSpPr>
            <p:cNvPr id="15" name="直线箭头连接符 14"/>
            <p:cNvCxnSpPr/>
            <p:nvPr/>
          </p:nvCxnSpPr>
          <p:spPr>
            <a:xfrm>
              <a:off x="2055049" y="2705925"/>
              <a:ext cx="47722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30422" y="2168510"/>
              <a:ext cx="47230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/>
                <a:t>用户停止拖拽时，</a:t>
              </a:r>
              <a:endParaRPr kumimoji="1" lang="en-US" altLang="zh-CN" sz="1400" dirty="0" smtClean="0"/>
            </a:p>
            <a:p>
              <a:pPr algn="ctr"/>
              <a:r>
                <a:rPr kumimoji="1" lang="zh-CN" altLang="en-US" sz="1400" dirty="0" smtClean="0"/>
                <a:t>调用</a:t>
              </a:r>
              <a:r>
                <a:rPr lang="en-US" altLang="zh-CN" sz="1400" dirty="0">
                  <a:solidFill>
                    <a:srgbClr val="000000"/>
                  </a:solidFill>
                  <a:latin typeface="Menlo-Regular"/>
                </a:rPr>
                <a:t>scrollViewDidEndDragging:willDecelerate:</a:t>
              </a:r>
              <a:r>
                <a:rPr kumimoji="1" lang="zh-CN" altLang="en-US" sz="1400" dirty="0" smtClean="0"/>
                <a:t>方法</a:t>
              </a:r>
              <a:endParaRPr kumimoji="1" lang="zh-CN" altLang="en-US" sz="1400" dirty="0"/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738889"/>
            <a:ext cx="8229600" cy="44305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再精确一点，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的通信应该为下图所示</a:t>
            </a:r>
            <a:endParaRPr kumimoji="1" lang="zh-CN" altLang="en-US" sz="1600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57200" y="4666239"/>
            <a:ext cx="8229600" cy="67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可以看出，要想成为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，是有条件的，必须实现对应的方法才能监听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63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build="p"/>
      <p:bldP spid="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成为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的条件</a:t>
            </a:r>
            <a:endParaRPr kumimoji="1"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627808"/>
            <a:ext cx="8229600" cy="926253"/>
          </a:xfrm>
        </p:spPr>
        <p:txBody>
          <a:bodyPr>
            <a:normAutofit fontScale="92500"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将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需要实现的方法都定义在了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协议中，因此要想成为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，必须遵守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协议，然后实现协议中相应的方法，就可以监听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的滚动过程了</a:t>
            </a:r>
            <a:endParaRPr kumimoji="1" lang="zh-CN" altLang="en-US" sz="1600" dirty="0"/>
          </a:p>
        </p:txBody>
      </p:sp>
      <p:pic>
        <p:nvPicPr>
          <p:cNvPr id="18" name="图片 17" descr="QQ201403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5" y="2871592"/>
            <a:ext cx="7031656" cy="184773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702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成为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的条件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4735367"/>
            <a:ext cx="3563351" cy="114587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UIScrollView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2581" y="4956815"/>
            <a:ext cx="2319219" cy="81453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任意类型的对象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48" y="5287600"/>
            <a:ext cx="3298303" cy="414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120520" y="1684835"/>
            <a:ext cx="7620287" cy="218077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Menlo-Regular"/>
              </a:rPr>
              <a:t>UIScrollViewDelegate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13787" y="2277951"/>
            <a:ext cx="7219947" cy="143579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用户开始拖拽时调用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)scrollViewWillBeginDragging:(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滚动到某个位置时调用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)scrollViewDidScroll:(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用户结束拖拽时调用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)scrollViewDidEndDragging:(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*)scrollView willDecelerate:(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)decelerate;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pPr marL="285750" indent="-285750" algn="ctr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8" idx="0"/>
            <a:endCxn id="10" idx="2"/>
          </p:cNvCxnSpPr>
          <p:nvPr/>
        </p:nvCxnSpPr>
        <p:spPr>
          <a:xfrm flipH="1" flipV="1">
            <a:off x="4930664" y="3865606"/>
            <a:ext cx="1961527" cy="109120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68782" y="4134555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9" name="直线箭头连接符 18"/>
          <p:cNvCxnSpPr>
            <a:stCxn id="6" idx="3"/>
            <a:endCxn id="8" idx="1"/>
          </p:cNvCxnSpPr>
          <p:nvPr/>
        </p:nvCxnSpPr>
        <p:spPr>
          <a:xfrm flipV="1">
            <a:off x="3893551" y="5364084"/>
            <a:ext cx="1839030" cy="130602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10" grpId="0" animBg="1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一般情况下，就设置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所在的控制器 为 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设置控制器为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种方法：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通过代码（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kumimoji="1" lang="zh-CN" altLang="en-US" sz="1600" dirty="0" smtClean="0"/>
              <a:t>就是控制器）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delegate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通过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拖线</a:t>
            </a:r>
            <a:r>
              <a:rPr kumimoji="1" lang="zh-CN" altLang="zh-CN" sz="1600" dirty="0" smtClean="0"/>
              <a:t>（</a:t>
            </a:r>
            <a:r>
              <a:rPr kumimoji="1" lang="zh-CN" altLang="en-US" sz="1600" dirty="0" smtClean="0"/>
              <a:t>右击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318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25" y="3805168"/>
            <a:ext cx="4089400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0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然后，控制器应该遵守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UIScrollViewDelegate</a:t>
            </a:r>
            <a:r>
              <a:rPr kumimoji="1" lang="zh-CN" altLang="en-US" sz="1600" dirty="0" smtClean="0"/>
              <a:t>协议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最后，实现协议中定义的相关方法</a:t>
            </a:r>
            <a:endParaRPr kumimoji="1" lang="zh-CN" altLang="en-US" sz="1600" dirty="0"/>
          </a:p>
        </p:txBody>
      </p:sp>
      <p:pic>
        <p:nvPicPr>
          <p:cNvPr id="5" name="图片 4" descr="QQ20140318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2000"/>
            <a:ext cx="6946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fr-FR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fr-FR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altLang="zh-CN" sz="1400" dirty="0" smtClean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fr-FR" altLang="zh-CN" sz="1400" dirty="0" smtClean="0">
                <a:solidFill>
                  <a:srgbClr val="000000"/>
                </a:solidFill>
                <a:latin typeface="Menlo-Regular"/>
              </a:rPr>
              <a:t>contentOffset</a:t>
            </a:r>
            <a:r>
              <a:rPr lang="fr-FR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这个属性用来表示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滚动的位置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CGSize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contentSize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这个属性用来表示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内容的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尺寸，滚动范围（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能滚多远）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UIEdgeInsets</a:t>
            </a:r>
            <a:r>
              <a:rPr lang="zh-CN" altLang="en-US" sz="14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contentInset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这个属性能够在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周增加额外的滚动区域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96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475947"/>
            <a:ext cx="7660063" cy="30499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显示下面的大图片</a:t>
            </a:r>
            <a:endParaRPr kumimoji="1" lang="en-US" altLang="zh-CN" sz="1600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1690128" y="1849970"/>
            <a:ext cx="6138591" cy="4377612"/>
            <a:chOff x="1283853" y="2057055"/>
            <a:chExt cx="5729020" cy="4155527"/>
          </a:xfrm>
        </p:grpSpPr>
        <p:sp>
          <p:nvSpPr>
            <p:cNvPr id="7" name="矩形 6"/>
            <p:cNvSpPr/>
            <p:nvPr/>
          </p:nvSpPr>
          <p:spPr>
            <a:xfrm>
              <a:off x="1283853" y="2057055"/>
              <a:ext cx="5729020" cy="415552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 descr="QQ20140318-5@2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756" y="2319366"/>
              <a:ext cx="5181074" cy="3699937"/>
            </a:xfrm>
            <a:prstGeom prst="rect">
              <a:avLst/>
            </a:prstGeom>
          </p:spPr>
        </p:pic>
      </p:grpSp>
      <p:cxnSp>
        <p:nvCxnSpPr>
          <p:cNvPr id="10" name="直线箭头连接符 9"/>
          <p:cNvCxnSpPr/>
          <p:nvPr/>
        </p:nvCxnSpPr>
        <p:spPr>
          <a:xfrm>
            <a:off x="3708197" y="4929359"/>
            <a:ext cx="1453524" cy="0"/>
          </a:xfrm>
          <a:prstGeom prst="straightConnector1">
            <a:avLst/>
          </a:prstGeom>
          <a:ln>
            <a:solidFill>
              <a:schemeClr val="accent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79975" y="5001248"/>
            <a:ext cx="148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3"/>
                </a:solidFill>
              </a:rPr>
              <a:t>frame.size.width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5288721" y="2953804"/>
            <a:ext cx="0" cy="1864800"/>
          </a:xfrm>
          <a:prstGeom prst="straightConnector1">
            <a:avLst/>
          </a:prstGeom>
          <a:ln>
            <a:solidFill>
              <a:srgbClr val="9BBB59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45165" y="3728426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9BBB59"/>
                </a:solidFill>
              </a:rPr>
              <a:t>frame.size.height</a:t>
            </a:r>
            <a:endParaRPr kumimoji="1" lang="zh-CN" altLang="en-US" sz="1400" dirty="0">
              <a:solidFill>
                <a:srgbClr val="9BBB59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000756" y="2434132"/>
            <a:ext cx="555147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90597" y="2137248"/>
            <a:ext cx="1591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contentSize.width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175332" y="2126300"/>
            <a:ext cx="0" cy="38976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15326" y="3882314"/>
            <a:ext cx="166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F0000"/>
                </a:solidFill>
              </a:rPr>
              <a:t>contentSize.height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7552228" y="5002829"/>
            <a:ext cx="276491" cy="9059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982568" y="4855977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contentInset.right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1676323" y="4961411"/>
            <a:ext cx="310628" cy="0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22079" y="4807522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contentInset.left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372829" y="1823960"/>
            <a:ext cx="0" cy="28540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41687" y="1464199"/>
            <a:ext cx="1462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6"/>
                </a:solidFill>
              </a:rPr>
              <a:t>contentInset.top</a:t>
            </a:r>
            <a:endParaRPr kumimoji="1" lang="zh-CN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5882449" y="5996362"/>
            <a:ext cx="0" cy="272638"/>
          </a:xfrm>
          <a:prstGeom prst="straightConnector1">
            <a:avLst/>
          </a:prstGeom>
          <a:ln>
            <a:solidFill>
              <a:srgbClr val="F7964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27036" y="5688585"/>
            <a:ext cx="176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F79646"/>
                </a:solidFill>
              </a:rPr>
              <a:t>contentInset.bottom</a:t>
            </a:r>
            <a:endParaRPr kumimoji="1" lang="zh-CN" altLang="en-US" sz="1400" dirty="0">
              <a:solidFill>
                <a:srgbClr val="F79646"/>
              </a:solidFill>
            </a:endParaRPr>
          </a:p>
        </p:txBody>
      </p:sp>
      <p:cxnSp>
        <p:nvCxnSpPr>
          <p:cNvPr id="54" name="直线箭头连接符 53"/>
          <p:cNvCxnSpPr/>
          <p:nvPr/>
        </p:nvCxnSpPr>
        <p:spPr>
          <a:xfrm>
            <a:off x="1986951" y="3397459"/>
            <a:ext cx="1721246" cy="0"/>
          </a:xfrm>
          <a:prstGeom prst="straightConnector1">
            <a:avLst/>
          </a:prstGeom>
          <a:ln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198841" y="3075876"/>
            <a:ext cx="1388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5"/>
                </a:solidFill>
              </a:rPr>
              <a:t>contentOffset.x</a:t>
            </a:r>
            <a:endParaRPr kumimoji="1" lang="zh-CN" altLang="en-US" sz="1400" dirty="0">
              <a:solidFill>
                <a:schemeClr val="accent5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3749612" y="2137248"/>
            <a:ext cx="0" cy="816556"/>
          </a:xfrm>
          <a:prstGeom prst="straightConnector1">
            <a:avLst/>
          </a:prstGeom>
          <a:ln>
            <a:solidFill>
              <a:srgbClr val="4BACC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402118" y="2514701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4BACC6"/>
                </a:solidFill>
              </a:rPr>
              <a:t>contentOffset.y</a:t>
            </a:r>
            <a:endParaRPr kumimoji="1" lang="zh-CN" altLang="en-US" sz="140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/>
      <p:bldP spid="33" grpId="0"/>
      <p:bldP spid="37" grpId="0"/>
      <p:bldP spid="39" grpId="0"/>
      <p:bldP spid="44" grpId="0"/>
      <p:bldP spid="53" grpId="0"/>
      <p:bldP spid="56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的其他属性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bounces;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en-US" altLang="en-US" sz="1400" dirty="0" smtClean="0">
                <a:solidFill>
                  <a:srgbClr val="000000"/>
                </a:solidFill>
                <a:latin typeface="Menlo-Regular"/>
              </a:rPr>
              <a:t>是否需要弹簧效果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fr-FR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=isScrollEnabled)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scrollEnabled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UIScrollView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是否能滚动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 smtClean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showsHorizontalScrollIndicator;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是否显示水平滚动条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zh-CN" altLang="en-US" sz="1400" dirty="0">
                <a:solidFill>
                  <a:srgbClr val="AA0D91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showsVerticalScrollIndicator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是否显示垂直滚动条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94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内容缩放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753"/>
            <a:ext cx="8229600" cy="40163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有些时候，我们可能要对某些内容进行手势缩放，如下图所示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zh-CN" altLang="en-US" sz="1800" dirty="0"/>
          </a:p>
        </p:txBody>
      </p:sp>
      <p:pic>
        <p:nvPicPr>
          <p:cNvPr id="4" name="图片 3" descr="4ADE0A3E-D85C-4E61-BE0C-F94D1EF68D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9" y="1953016"/>
            <a:ext cx="7150100" cy="25527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7200" y="4647357"/>
            <a:ext cx="8229600" cy="42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 smtClean="0"/>
              <a:t>UIScrollView</a:t>
            </a:r>
            <a:r>
              <a:rPr kumimoji="1" lang="zh-CN" altLang="en-US" sz="1800" dirty="0" smtClean="0"/>
              <a:t>不仅能滚动显示大量内容，还能对其内容进行缩放处理</a:t>
            </a: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5278644"/>
            <a:ext cx="8229600" cy="713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也就是说，要完成缩放功能的话，只需要将需要缩放的内容添加到</a:t>
            </a:r>
            <a:r>
              <a:rPr kumimoji="1" lang="en-US" altLang="zh-CN" sz="1800" dirty="0" smtClean="0"/>
              <a:t>UIScrollView</a:t>
            </a:r>
            <a:r>
              <a:rPr kumimoji="1" lang="zh-CN" altLang="en-US" sz="1800" dirty="0" smtClean="0"/>
              <a:t>中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9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的缩放原理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365"/>
            <a:ext cx="8229600" cy="66394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当用户在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身上使用捏合手势时，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会给代理发送一条消息，询问代理究竟要缩放自己内部的哪一个子控件（哪一块内容）</a:t>
            </a:r>
            <a:endParaRPr kumimoji="1" lang="en-US" altLang="zh-CN" sz="16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5024925"/>
            <a:ext cx="8229600" cy="113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当用户在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身上使用捏合手势时，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会调用代理的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viewForZoomingInScrollView:</a:t>
            </a:r>
            <a:r>
              <a:rPr kumimoji="1" lang="zh-CN" altLang="en-US" sz="1600" dirty="0" smtClean="0"/>
              <a:t>方法，这个方法返回的控件就是需要进行缩放的控件</a:t>
            </a:r>
            <a:endParaRPr kumimoji="1" lang="en-US" altLang="zh-CN" sz="1600" dirty="0"/>
          </a:p>
        </p:txBody>
      </p:sp>
      <p:grpSp>
        <p:nvGrpSpPr>
          <p:cNvPr id="32" name="组 31"/>
          <p:cNvGrpSpPr/>
          <p:nvPr/>
        </p:nvGrpSpPr>
        <p:grpSpPr>
          <a:xfrm>
            <a:off x="1267065" y="2181306"/>
            <a:ext cx="6615516" cy="2030550"/>
            <a:chOff x="1267065" y="2181306"/>
            <a:chExt cx="6615516" cy="2030550"/>
          </a:xfrm>
        </p:grpSpPr>
        <p:sp>
          <p:nvSpPr>
            <p:cNvPr id="8" name="矩形 7"/>
            <p:cNvSpPr/>
            <p:nvPr/>
          </p:nvSpPr>
          <p:spPr>
            <a:xfrm>
              <a:off x="1267065" y="2181306"/>
              <a:ext cx="6615516" cy="115968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Menlo-Regular"/>
                </a:rPr>
                <a:t>UIScrollViewDelegate</a:t>
              </a:r>
              <a:r>
                <a:rPr lang="zh-CN" altLang="en-US" dirty="0" smtClean="0">
                  <a:solidFill>
                    <a:schemeClr val="bg1"/>
                  </a:solidFill>
                  <a:latin typeface="Menlo-Regular"/>
                </a:rPr>
                <a:t>协议</a:t>
              </a:r>
              <a:endParaRPr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 smtClean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>
                <a:solidFill>
                  <a:schemeClr val="bg1"/>
                </a:solidFill>
                <a:latin typeface="Menlo-Regular"/>
              </a:endParaRPr>
            </a:p>
            <a:p>
              <a:pPr algn="ctr"/>
              <a:endParaRPr kumimoji="1" lang="en-US" altLang="zh-CN" dirty="0" smtClean="0">
                <a:solidFill>
                  <a:schemeClr val="bg1"/>
                </a:solidFill>
              </a:endParaRPr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cxnSp>
          <p:nvCxnSpPr>
            <p:cNvPr id="10" name="直线箭头连接符 9"/>
            <p:cNvCxnSpPr>
              <a:stCxn id="6" idx="0"/>
              <a:endCxn id="8" idx="2"/>
            </p:cNvCxnSpPr>
            <p:nvPr/>
          </p:nvCxnSpPr>
          <p:spPr>
            <a:xfrm flipH="1" flipV="1">
              <a:off x="4574823" y="3340986"/>
              <a:ext cx="1738337" cy="87087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68782" y="3663499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遵守协议，实现相应的方法</a:t>
              </a:r>
              <a:endParaRPr kumimoji="1" lang="zh-CN" altLang="en-US" sz="1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425820" y="2733534"/>
            <a:ext cx="6298005" cy="48320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用户使用捏合手势时调用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*)viewForZoomingInScrollView:(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*)scrollView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endParaRPr kumimoji="1" lang="zh-CN" altLang="en-US" sz="1200" dirty="0"/>
          </a:p>
        </p:txBody>
      </p:sp>
      <p:grpSp>
        <p:nvGrpSpPr>
          <p:cNvPr id="30" name="组 29"/>
          <p:cNvGrpSpPr/>
          <p:nvPr/>
        </p:nvGrpSpPr>
        <p:grpSpPr>
          <a:xfrm>
            <a:off x="457200" y="3817388"/>
            <a:ext cx="6643611" cy="980571"/>
            <a:chOff x="457200" y="3817388"/>
            <a:chExt cx="6643611" cy="980571"/>
          </a:xfrm>
        </p:grpSpPr>
        <p:sp>
          <p:nvSpPr>
            <p:cNvPr id="6" name="矩形 5"/>
            <p:cNvSpPr/>
            <p:nvPr/>
          </p:nvSpPr>
          <p:spPr>
            <a:xfrm>
              <a:off x="5525509" y="4211856"/>
              <a:ext cx="1575302" cy="537871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代理对象</a:t>
              </a:r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/>
            </a:p>
            <a:p>
              <a:pPr algn="ctr"/>
              <a:endParaRPr kumimoji="1" lang="zh-CN" altLang="en-US" dirty="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457200" y="3817388"/>
              <a:ext cx="3436351" cy="980571"/>
              <a:chOff x="457200" y="4900673"/>
              <a:chExt cx="3436351" cy="98057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57200" y="4900673"/>
                <a:ext cx="3436351" cy="980571"/>
              </a:xfrm>
              <a:prstGeom prst="rect">
                <a:avLst/>
              </a:prstGeom>
              <a:solidFill>
                <a:srgbClr val="4BACC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r>
                  <a:rPr kumimoji="1" lang="en-US" altLang="zh-CN" dirty="0" smtClean="0"/>
                  <a:t>UIScrollView</a:t>
                </a:r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40030" y="5356991"/>
                <a:ext cx="3298303" cy="41417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AA0D91"/>
                    </a:solidFill>
                    <a:latin typeface="Menlo-Regular"/>
                  </a:rPr>
                  <a:t>id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Menlo-Regular"/>
                  </a:rPr>
                  <a:t>&lt;</a:t>
                </a:r>
                <a:r>
                  <a:rPr lang="en-US" altLang="zh-CN" sz="1200" dirty="0">
                    <a:solidFill>
                      <a:srgbClr val="5C2699"/>
                    </a:solidFill>
                    <a:latin typeface="Menlo-Regular"/>
                  </a:rPr>
                  <a:t>UIScrollViewDelegate</a:t>
                </a:r>
                <a:r>
                  <a:rPr lang="en-US" altLang="zh-CN" sz="1200" dirty="0" smtClean="0">
                    <a:solidFill>
                      <a:srgbClr val="000000"/>
                    </a:solidFill>
                    <a:latin typeface="Menlo-Regular"/>
                  </a:rPr>
                  <a:t>&gt; 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Menlo-Regular"/>
                  </a:rPr>
                  <a:t>delegate</a:t>
                </a:r>
                <a:endParaRPr kumimoji="1" lang="zh-CN" altLang="en-US" sz="1200" dirty="0"/>
              </a:p>
            </p:txBody>
          </p:sp>
        </p:grpSp>
        <p:cxnSp>
          <p:nvCxnSpPr>
            <p:cNvPr id="12" name="直线箭头连接符 11"/>
            <p:cNvCxnSpPr>
              <a:stCxn id="7" idx="3"/>
              <a:endCxn id="6" idx="1"/>
            </p:cNvCxnSpPr>
            <p:nvPr/>
          </p:nvCxnSpPr>
          <p:spPr>
            <a:xfrm>
              <a:off x="3838333" y="4480792"/>
              <a:ext cx="1687176" cy="0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3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的常见属性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的常用代理方法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的缩放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UIPageControl</a:t>
            </a:r>
            <a:r>
              <a:rPr kumimoji="1" lang="zh-CN" altLang="en-US" sz="1600" dirty="0" smtClean="0"/>
              <a:t>的分页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NSTimer</a:t>
            </a:r>
            <a:r>
              <a:rPr kumimoji="1" lang="zh-CN" altLang="en-US" sz="1600" dirty="0" smtClean="0"/>
              <a:t>的使用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缩放实现步骤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4977"/>
            <a:ext cx="8229600" cy="1671760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en-US" altLang="zh-CN" sz="1600" dirty="0"/>
              <a:t>UIScrollView</a:t>
            </a:r>
            <a:r>
              <a:rPr lang="zh-CN" altLang="zh-CN" sz="1600" dirty="0"/>
              <a:t>的</a:t>
            </a:r>
            <a:r>
              <a:rPr lang="en-US" altLang="zh-CN" sz="1600" dirty="0"/>
              <a:t>id&lt;UISCrollViewDelegate&gt; delegate</a:t>
            </a:r>
            <a:r>
              <a:rPr lang="zh-CN" altLang="zh-CN" sz="1600" dirty="0"/>
              <a:t>代理对象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nl-NL" altLang="zh-CN" sz="1600" dirty="0"/>
              <a:t>minimumZoomScale </a:t>
            </a:r>
            <a:r>
              <a:rPr lang="zh-CN" altLang="zh-CN" sz="1600" dirty="0"/>
              <a:t>：缩小的最小比例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设置</a:t>
            </a:r>
            <a:r>
              <a:rPr lang="nl-NL" altLang="zh-CN" sz="1600" dirty="0"/>
              <a:t>maximumZoomScale </a:t>
            </a:r>
            <a:r>
              <a:rPr lang="zh-CN" altLang="zh-CN" sz="1600" dirty="0"/>
              <a:t>：放大的最大比例</a:t>
            </a:r>
          </a:p>
          <a:p>
            <a:pPr lvl="0">
              <a:buFont typeface="+mj-lt"/>
              <a:buAutoNum type="arabicPeriod"/>
            </a:pPr>
            <a:r>
              <a:rPr lang="zh-CN" altLang="zh-CN" sz="1600" dirty="0"/>
              <a:t>让代理对象实现下面的方法，返回需要缩放的视图控件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*)viewForZoomingInScrollView:(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*)scrollView;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423095"/>
            <a:ext cx="8229600" cy="167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07119" y="41417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" y="3421872"/>
            <a:ext cx="84186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zh-CN" altLang="zh-CN" sz="1600" dirty="0">
                <a:latin typeface="Heiti SC Light"/>
                <a:ea typeface="Heiti SC Light"/>
                <a:cs typeface="Heiti SC Light"/>
              </a:rPr>
              <a:t>跟缩放相关</a:t>
            </a:r>
            <a:r>
              <a:rPr lang="zh-CN" altLang="zh-CN" sz="1600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lang="zh-CN" altLang="en-US" sz="1600" dirty="0" smtClean="0">
                <a:latin typeface="Heiti SC Light"/>
                <a:ea typeface="Heiti SC Light"/>
                <a:cs typeface="Heiti SC Light"/>
              </a:rPr>
              <a:t>其他代理</a:t>
            </a:r>
            <a:r>
              <a:rPr lang="zh-CN" altLang="zh-CN" sz="1600" dirty="0" smtClean="0">
                <a:latin typeface="Heiti SC Light"/>
                <a:ea typeface="Heiti SC Light"/>
                <a:cs typeface="Heiti SC Light"/>
              </a:rPr>
              <a:t>方法</a:t>
            </a:r>
            <a:endParaRPr lang="en-US" altLang="zh-CN" sz="1600" dirty="0" smtClean="0">
              <a:latin typeface="Heiti SC Light"/>
              <a:ea typeface="Heiti SC Light"/>
              <a:cs typeface="Heiti SC Light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zh-CN" sz="1600" dirty="0"/>
              <a:t>缩放完毕的时候调用 </a:t>
            </a:r>
            <a:endParaRPr lang="zh-CN" altLang="zh-CN" sz="1600" dirty="0">
              <a:latin typeface="Heiti SC Light"/>
              <a:ea typeface="Heiti SC Light"/>
              <a:cs typeface="Heiti SC Light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)scrollViewWillBeginZooming:(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*)scrollView withView:(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</a:p>
          <a:p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正在缩放的时候调用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)scrollViewDidZoom:(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UIScrollView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*)scrollView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27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8335"/>
            <a:ext cx="8229600" cy="476424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只要将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pageEnabled</a:t>
            </a:r>
            <a:r>
              <a:rPr kumimoji="1" lang="zh-CN" altLang="en-US" sz="1600" dirty="0" smtClean="0"/>
              <a:t>属性设置为</a:t>
            </a:r>
            <a:r>
              <a:rPr kumimoji="1" lang="en-US" altLang="zh-CN" sz="1600" dirty="0" smtClean="0"/>
              <a:t>YES</a:t>
            </a:r>
            <a:r>
              <a:rPr kumimoji="1" lang="zh-CN" altLang="en-US" sz="1600" dirty="0" smtClean="0"/>
              <a:t>，</a:t>
            </a:r>
            <a:r>
              <a:rPr lang="en-US" altLang="zh-CN" sz="1600" dirty="0"/>
              <a:t>UIScrollView</a:t>
            </a:r>
            <a:r>
              <a:rPr lang="zh-CN" altLang="zh-CN" sz="1600" dirty="0" smtClean="0"/>
              <a:t>会被分割成多个独立页面</a:t>
            </a:r>
            <a:r>
              <a:rPr lang="zh-CN" altLang="en-US" sz="1600" dirty="0" smtClean="0"/>
              <a:t>，里面的内容</a:t>
            </a:r>
            <a:r>
              <a:rPr kumimoji="1" lang="zh-CN" altLang="en-US" sz="1600" dirty="0" smtClean="0"/>
              <a:t>就能进行分页展示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zh-CN" sz="1600" dirty="0"/>
              <a:t>一般会配合</a:t>
            </a:r>
            <a:r>
              <a:rPr lang="en-US" altLang="zh-CN" sz="1600" dirty="0"/>
              <a:t>UIPageControl</a:t>
            </a:r>
            <a:r>
              <a:rPr lang="zh-CN" altLang="zh-CN" sz="1600" dirty="0"/>
              <a:t>增强分页效果，</a:t>
            </a:r>
            <a:r>
              <a:rPr lang="en-US" altLang="zh-CN" sz="1600" dirty="0"/>
              <a:t>UIPageControl</a:t>
            </a:r>
            <a:r>
              <a:rPr lang="zh-CN" altLang="zh-CN" sz="1600" dirty="0"/>
              <a:t>常用</a:t>
            </a:r>
            <a:r>
              <a:rPr lang="zh-CN" altLang="zh-CN" sz="1600" dirty="0" smtClean="0"/>
              <a:t>属性</a:t>
            </a:r>
            <a:r>
              <a:rPr lang="zh-CN" altLang="en-US" sz="1600" dirty="0" smtClean="0"/>
              <a:t>如下</a:t>
            </a:r>
            <a:r>
              <a:rPr lang="zh-CN" altLang="zh-CN" sz="1600" dirty="0" smtClean="0"/>
              <a:t> 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latin typeface="Menlo-Regular"/>
              </a:rPr>
              <a:t>一共有多少页</a:t>
            </a:r>
            <a:endParaRPr lang="en-US" altLang="zh-CN" sz="14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numberOfPages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当前显示的页码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currentPage;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只有一页时，是否需要隐藏页码指示器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hidesForSinglePage;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其他页码指示器的颜色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pageIndicatorTintColor;</a:t>
            </a: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当前页码指示器的颜色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currentPageIndicatorTintColor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3423095"/>
            <a:ext cx="8229600" cy="167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307119" y="41417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8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NSTimer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6668"/>
            <a:ext cx="8229600" cy="4708525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NSTimer</a:t>
            </a:r>
            <a:r>
              <a:rPr kumimoji="1" lang="zh-CN" altLang="en-US" sz="1600" dirty="0" smtClean="0"/>
              <a:t>叫做“定时器”，它的作用如下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在指定的时间执行指定的任务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每隔一段时间执行指定的任务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调用下面的方法就会开启一个定时任务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*)scheduledTimerWithTimeInterval:(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)ti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							target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)aTarget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							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)aSelector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							userInfo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)userInfo 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								repeats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)yesOrNo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每隔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ti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秒，调用一次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aTarget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aSelector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yesOrNo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决定了是否重复执行这个任务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/>
              <a:t>invalidate</a:t>
            </a:r>
            <a:r>
              <a:rPr lang="zh-CN" altLang="en-US" sz="1600" dirty="0" smtClean="0"/>
              <a:t>方法可以停止定时器的工作，一旦定时器被停止了，就不能再次执行任务。只能再创建一个新的定时器才能执行新的任务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)invalidate;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3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将喜马拉雅和图片轮播器结合在一起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制作一个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的新特性界面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2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移动设备的屏幕大小是极其有限的，因此直接展示在用户眼前的内容也相当有限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当展示的内容较多，超出一个屏幕时，用户可通过滚动手势来查看屏幕以外的内容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普通的</a:t>
            </a:r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不具备滚动功能，不能显示过多的内容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是一个能够滚动的视图控件，可以用来展示大量的内容，并且可以通过滚动查看所有的内容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举例：手机上的“设置”、其他示例程序</a:t>
            </a:r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的用法很简单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将需要展示的内容添加到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中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contentSize</a:t>
            </a:r>
            <a:r>
              <a:rPr kumimoji="1" lang="zh-CN" altLang="en-US" sz="1600" dirty="0" smtClean="0"/>
              <a:t>属性，告诉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所有内容的尺寸，也就是告诉它滚动的范围（能滚多远，滚到哪里是尽头）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520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无法滚动的解决办法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无法滚动，可能是以下原因：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没有设置</a:t>
            </a:r>
            <a:r>
              <a:rPr kumimoji="1" lang="en-US" altLang="zh-CN" sz="1600" dirty="0" err="1" smtClean="0"/>
              <a:t>contentSize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err="1" smtClean="0"/>
              <a:t>scrollEnabled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=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NO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没有接收到触摸事件</a:t>
            </a:r>
            <a:r>
              <a:rPr kumimoji="1" lang="en-US" altLang="zh-CN" sz="1600" dirty="0" smtClean="0"/>
              <a:t>:</a:t>
            </a:r>
            <a:r>
              <a:rPr lang="en-US" altLang="zh-CN" sz="1600" dirty="0" err="1" smtClean="0"/>
              <a:t>userInteractionEnabled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NO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没有取消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功能（要想</a:t>
            </a:r>
            <a:r>
              <a:rPr kumimoji="1" lang="en-US" altLang="zh-CN" sz="1600" dirty="0" smtClean="0"/>
              <a:t>scrollView</a:t>
            </a:r>
            <a:r>
              <a:rPr kumimoji="1" lang="zh-CN" altLang="en-US" sz="1600" dirty="0" smtClean="0"/>
              <a:t>滚动，必须取消</a:t>
            </a:r>
            <a:r>
              <a:rPr kumimoji="1" lang="en-US" altLang="zh-CN" sz="1600" dirty="0" smtClean="0"/>
              <a:t>autolayout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…</a:t>
            </a:r>
          </a:p>
        </p:txBody>
      </p:sp>
      <p:pic>
        <p:nvPicPr>
          <p:cNvPr id="4" name="图片 3" descr="QQ20140318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52" y="3196539"/>
            <a:ext cx="2924935" cy="28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zh-CN" altLang="en-US" dirty="0" smtClean="0"/>
              <a:t>的代理（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5947"/>
            <a:ext cx="8229600" cy="291427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很多时候，我们想在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正在滚动 或 滚动到某个位置 或者 停止滚动 时做一些特定的操作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要想完成上述功能，前提条件就是能够监听到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的整个滚动过程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发生一系列的滚动操作时， 会自动通知它的代理（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）对象，给它的代理发送相应的消息，让代理得知它的滚动情况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也就是说，要想监听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的滚动过程，就必须先给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设置一个代理对象，然后通过代理得知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的滚动过程</a:t>
            </a:r>
            <a:endParaRPr kumimoji="1" lang="zh-CN" altLang="en-US" sz="1600" dirty="0"/>
          </a:p>
        </p:txBody>
      </p:sp>
      <p:pic>
        <p:nvPicPr>
          <p:cNvPr id="4" name="图片 3" descr="QQ201403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05" y="4477594"/>
            <a:ext cx="7031656" cy="184773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68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609" y="2374587"/>
            <a:ext cx="1559951" cy="17257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9712" y="2374587"/>
            <a:ext cx="1559951" cy="17257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153560" y="2336593"/>
            <a:ext cx="4556152" cy="383138"/>
            <a:chOff x="2153560" y="2336593"/>
            <a:chExt cx="4556152" cy="38313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47799" y="2336593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用户开始拖拽时，发送特定的消息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53560" y="2875551"/>
            <a:ext cx="4652786" cy="383138"/>
            <a:chOff x="2153560" y="2336593"/>
            <a:chExt cx="4652786" cy="383138"/>
          </a:xfrm>
        </p:grpSpPr>
        <p:cxnSp>
          <p:nvCxnSpPr>
            <p:cNvPr id="12" name="直线箭头连接符 11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274830" y="2336593"/>
              <a:ext cx="453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具体滚动到某个位置时，发送</a:t>
              </a:r>
              <a:r>
                <a:rPr kumimoji="1" lang="zh-CN" altLang="en-US" dirty="0"/>
                <a:t>特定的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153560" y="3403588"/>
            <a:ext cx="4556152" cy="383138"/>
            <a:chOff x="2153560" y="2336593"/>
            <a:chExt cx="4556152" cy="383138"/>
          </a:xfrm>
        </p:grpSpPr>
        <p:cxnSp>
          <p:nvCxnSpPr>
            <p:cNvPr id="15" name="直线箭头连接符 14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567706" y="2336593"/>
              <a:ext cx="361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用户停止拖拽时，发送</a:t>
              </a:r>
              <a:r>
                <a:rPr kumimoji="1" lang="zh-CN" altLang="en-US" dirty="0"/>
                <a:t>特定的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76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UIScrollView</a:t>
            </a:r>
            <a:r>
              <a:rPr kumimoji="1" lang="en-US" altLang="en-US" dirty="0" smtClean="0"/>
              <a:t>和</a:t>
            </a:r>
            <a:r>
              <a:rPr kumimoji="1" lang="en-US" altLang="zh-CN" dirty="0" smtClean="0"/>
              <a:t>delegate</a:t>
            </a:r>
            <a:r>
              <a:rPr kumimoji="1" lang="zh-CN" altLang="en-US" dirty="0" smtClean="0"/>
              <a:t>的通信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609" y="2923867"/>
            <a:ext cx="1559951" cy="17257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UIScrollView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09712" y="2923867"/>
            <a:ext cx="1559951" cy="1725717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2153560" y="2899679"/>
            <a:ext cx="4556152" cy="369332"/>
            <a:chOff x="2153560" y="2350399"/>
            <a:chExt cx="4556152" cy="369332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553047" y="2350399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用户开始拖拽时，调用特定的方法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53560" y="3424831"/>
            <a:ext cx="4690217" cy="383138"/>
            <a:chOff x="2153560" y="2336593"/>
            <a:chExt cx="4690217" cy="383138"/>
          </a:xfrm>
        </p:grpSpPr>
        <p:cxnSp>
          <p:nvCxnSpPr>
            <p:cNvPr id="12" name="直线箭头连接符 11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312261" y="2336593"/>
              <a:ext cx="4531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具体滚动到某个位置时，调用特定的方法</a:t>
              </a:r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2153560" y="3952868"/>
            <a:ext cx="4556152" cy="383138"/>
            <a:chOff x="2153560" y="2336593"/>
            <a:chExt cx="4556152" cy="383138"/>
          </a:xfrm>
        </p:grpSpPr>
        <p:cxnSp>
          <p:nvCxnSpPr>
            <p:cNvPr id="15" name="直线箭头连接符 14"/>
            <p:cNvCxnSpPr/>
            <p:nvPr/>
          </p:nvCxnSpPr>
          <p:spPr>
            <a:xfrm flipV="1">
              <a:off x="2153560" y="2705925"/>
              <a:ext cx="4556152" cy="138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553047" y="2336593"/>
              <a:ext cx="3813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用户停止拖拽时，调用特定的方法</a:t>
              </a:r>
              <a:endParaRPr kumimoji="1" lang="zh-CN" altLang="en-US" dirty="0"/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57200" y="1517364"/>
            <a:ext cx="8229600" cy="995280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OC</a:t>
            </a:r>
            <a:r>
              <a:rPr kumimoji="1" lang="zh-CN" altLang="en-US" sz="1600" dirty="0" smtClean="0"/>
              <a:t>中，发送消息的意思就是调用方法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因此</a:t>
            </a:r>
            <a:r>
              <a:rPr kumimoji="1" lang="en-US" altLang="zh-CN" sz="1600" dirty="0" smtClean="0"/>
              <a:t>UIScrollView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delegate</a:t>
            </a:r>
            <a:r>
              <a:rPr kumimoji="1" lang="zh-CN" altLang="en-US" sz="1600" dirty="0" smtClean="0"/>
              <a:t>的通信可以理解为下图所示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4133</TotalTime>
  <Words>957</Words>
  <Application>Microsoft Macintosh PowerPoint</Application>
  <PresentationFormat>全屏显示(4:3)</PresentationFormat>
  <Paragraphs>245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史上最牛的游戏</vt:lpstr>
      <vt:lpstr>UIScrollView</vt:lpstr>
      <vt:lpstr>掌握</vt:lpstr>
      <vt:lpstr>作业</vt:lpstr>
      <vt:lpstr>什么是UIScrollView</vt:lpstr>
      <vt:lpstr>UIScrollView的基本使用</vt:lpstr>
      <vt:lpstr>UIScrollView无法滚动的解决办法</vt:lpstr>
      <vt:lpstr>UIScrollView的代理（delegate）</vt:lpstr>
      <vt:lpstr>UIScrollView和delegate的通信</vt:lpstr>
      <vt:lpstr>UIScrollView和delegate的通信</vt:lpstr>
      <vt:lpstr>UIScrollView和delegate的通信</vt:lpstr>
      <vt:lpstr>成为delegate的条件</vt:lpstr>
      <vt:lpstr>成为delegate的条件</vt:lpstr>
      <vt:lpstr>UIScrollView和控制器</vt:lpstr>
      <vt:lpstr>UIScrollView和控制器</vt:lpstr>
      <vt:lpstr>UIScrollView的常见属性</vt:lpstr>
      <vt:lpstr>UIScrollView的常见属性</vt:lpstr>
      <vt:lpstr>UIScrollView的其他属性</vt:lpstr>
      <vt:lpstr>内容缩放</vt:lpstr>
      <vt:lpstr>UIScrollView的缩放原理</vt:lpstr>
      <vt:lpstr>缩放实现步骤</vt:lpstr>
      <vt:lpstr>分页</vt:lpstr>
      <vt:lpstr>NSTimer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1503</cp:revision>
  <dcterms:created xsi:type="dcterms:W3CDTF">2013-07-22T07:36:09Z</dcterms:created>
  <dcterms:modified xsi:type="dcterms:W3CDTF">2014-03-29T09:28:36Z</dcterms:modified>
</cp:coreProperties>
</file>