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1" r:id="rId2"/>
    <p:sldId id="286" r:id="rId3"/>
    <p:sldId id="262" r:id="rId4"/>
    <p:sldId id="299" r:id="rId5"/>
    <p:sldId id="272" r:id="rId6"/>
    <p:sldId id="287" r:id="rId7"/>
    <p:sldId id="300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61"/>
            <p14:sldId id="286"/>
            <p14:sldId id="262"/>
            <p14:sldId id="299"/>
          </p14:sldIdLst>
        </p14:section>
        <p14:section name="OC语法预览" id="{23F60EE9-1BFC-0A49-90F9-3CE54593A34A}">
          <p14:sldIdLst>
            <p14:sldId id="272"/>
            <p14:sldId id="287"/>
            <p14:sldId id="30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85550" autoAdjust="0"/>
  </p:normalViewPr>
  <p:slideViewPr>
    <p:cSldViewPr snapToGrid="0" snapToObjects="1">
      <p:cViewPr>
        <p:scale>
          <a:sx n="100" d="100"/>
          <a:sy n="100" d="100"/>
        </p:scale>
        <p:origin x="-3504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2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669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29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#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 “</a:t>
            </a:r>
            <a:r>
              <a:rPr kumimoji="1" lang="en-US" altLang="zh-CN" dirty="0" err="1" smtClean="0"/>
              <a:t>stdio.h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(“”);</a:t>
            </a:r>
          </a:p>
          <a:p>
            <a:r>
              <a:rPr kumimoji="1" lang="en-US" altLang="zh-CN" dirty="0" smtClean="0"/>
              <a:t>S</a:t>
            </a:r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anf</a:t>
            </a:r>
            <a:r>
              <a:rPr kumimoji="1" lang="en-US" altLang="zh-CN" dirty="0" smtClean="0"/>
              <a:t>(“”);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Founcation.h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SLog</a:t>
            </a:r>
            <a:r>
              <a:rPr kumimoji="1" lang="en-US" altLang="zh-CN" dirty="0" smtClean="0"/>
              <a:t>(@“”);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220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26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8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42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72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是一种面向对象的语言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定义类是它的基本能力。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那什么是类呢？类是用来描述对象的，它是一系列方法和属性的集合</a:t>
            </a:r>
            <a:r>
              <a:rPr lang="zh-CN" altLang="zh-CN" sz="1800" dirty="0" smtClean="0">
                <a:effectLst/>
              </a:rPr>
              <a:t> </a:t>
            </a:r>
            <a:endParaRPr lang="zh-CN" altLang="en-US" sz="1800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的类声明和实现包括两个部分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接口部分和实现部分。</a:t>
            </a:r>
            <a:endParaRPr kumimoji="1" lang="en-US" altLang="zh-CN" sz="1800" b="0" i="0" strike="noStrike" baseline="0" dirty="0" smtClean="0"/>
          </a:p>
          <a:p>
            <a:pPr marL="0" indent="0">
              <a:buFontTx/>
              <a:buNone/>
            </a:pPr>
            <a:r>
              <a:rPr kumimoji="1" lang="zh-CN" altLang="en-US" sz="1800" b="0" i="0" strike="noStrike" baseline="0" dirty="0" smtClean="0"/>
              <a:t>想要定义方法也就</a:t>
            </a:r>
            <a:r>
              <a:rPr kumimoji="1" lang="en-US" altLang="zh-CN" sz="1800" b="0" i="0" strike="noStrike" baseline="0" dirty="0" smtClean="0"/>
              <a:t>C</a:t>
            </a:r>
            <a:r>
              <a:rPr kumimoji="1" lang="zh-CN" altLang="en-US" sz="1800" b="0" i="0" strike="noStrike" baseline="0" dirty="0" smtClean="0"/>
              <a:t>语言中的函数，那么就必须先有类的存在</a:t>
            </a:r>
            <a:endParaRPr kumimoji="1" lang="en-US" altLang="zh-CN" sz="1800" b="0" i="0" strike="noStrike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98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function();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funciton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funciton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7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OC</a:t>
            </a:r>
          </a:p>
          <a:p>
            <a:r>
              <a:rPr kumimoji="1" lang="zh-CN" altLang="en-US" dirty="0" smtClean="0"/>
              <a:t>面向对象思想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22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17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开辟内存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消耗内存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</a:t>
            </a: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12M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释放内存 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20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98283"/>
            <a:ext cx="7772400" cy="3039975"/>
          </a:xfrm>
        </p:spPr>
        <p:txBody>
          <a:bodyPr/>
          <a:lstStyle/>
          <a:p>
            <a:pPr lvl="0"/>
            <a:r>
              <a:rPr kumimoji="1" lang="zh-CN" altLang="en-US" dirty="0" smtClean="0"/>
              <a:t>简单的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zh-CN" altLang="en-US" smtClean="0"/>
              <a:t>李南江</a:t>
            </a:r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6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对象方法，使用对象调用的方法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类方法，使用类名调用的方法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513" y="3179228"/>
            <a:ext cx="7836748" cy="175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对象方法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(id)</a:t>
            </a:r>
            <a:r>
              <a:rPr kumimoji="1" lang="en-US" altLang="zh-CN" dirty="0" err="1" smtClean="0"/>
              <a:t>initWithString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zh-CN" altLang="en-US" dirty="0" smtClean="0">
                <a:sym typeface="Wingdings"/>
              </a:rPr>
              <a:t> * </a:t>
            </a:r>
            <a:r>
              <a:rPr kumimoji="1" lang="en-US" altLang="zh-CN" dirty="0" smtClean="0">
                <a:sym typeface="Wingdings"/>
              </a:rPr>
              <a:t>)name;</a:t>
            </a:r>
          </a:p>
          <a:p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类方法</a:t>
            </a:r>
            <a:endParaRPr kumimoji="1" lang="en-US" altLang="zh-CN" dirty="0">
              <a:sym typeface="Wingdings"/>
            </a:endParaRPr>
          </a:p>
          <a:p>
            <a:r>
              <a:rPr kumimoji="1" lang="zh-CN" altLang="zh-CN" dirty="0" smtClean="0">
                <a:sym typeface="Wingdings"/>
              </a:rPr>
              <a:t>+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MyClass</a:t>
            </a:r>
            <a:r>
              <a:rPr kumimoji="1" lang="zh-CN" altLang="en-US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</a:t>
            </a:r>
            <a:r>
              <a:rPr kumimoji="1" lang="en-US" altLang="zh-CN" dirty="0" err="1" smtClean="0">
                <a:sym typeface="Wingdings"/>
              </a:rPr>
              <a:t>createMyClassWithString</a:t>
            </a:r>
            <a:r>
              <a:rPr kumimoji="1" lang="zh-CN" altLang="zh-CN" dirty="0" smtClean="0">
                <a:sym typeface="Wingdings"/>
              </a:rPr>
              <a:t>: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</a:t>
            </a:r>
            <a:r>
              <a:rPr kumimoji="1" lang="en-US" altLang="zh-CN" dirty="0" err="1" smtClean="0">
                <a:sym typeface="Wingdings"/>
              </a:rPr>
              <a:t>NSString</a:t>
            </a:r>
            <a:r>
              <a:rPr kumimoji="1" lang="zh-CN" altLang="en-US" dirty="0" smtClean="0">
                <a:sym typeface="Wingdings"/>
              </a:rPr>
              <a:t> *</a:t>
            </a:r>
            <a:r>
              <a:rPr kumimoji="1" lang="en-US" altLang="zh-CN" dirty="0" smtClean="0">
                <a:sym typeface="Wingdings"/>
              </a:rPr>
              <a:t>)name;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1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中增加的面相对象语法特性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多态性</a:t>
            </a:r>
            <a:endParaRPr kumimoji="1" lang="en-US" altLang="zh-CN" dirty="0" smtClean="0"/>
          </a:p>
          <a:p>
            <a:pPr marL="2286000" lvl="5" indent="0">
              <a:buNone/>
            </a:pPr>
            <a:r>
              <a:rPr kumimoji="1" lang="zh-CN" altLang="en-US" dirty="0" smtClean="0"/>
              <a:t>欢迎进入面向对象的世界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18" y="3580143"/>
            <a:ext cx="6533280" cy="24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属性生成器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property</a:t>
            </a:r>
          </a:p>
          <a:p>
            <a:r>
              <a:rPr lang="en-US" altLang="zh-CN" dirty="0"/>
              <a:t>@synthesize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3977" y="3391003"/>
            <a:ext cx="813282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声明属性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/>
              <a:t>property (</a:t>
            </a:r>
            <a:r>
              <a:rPr lang="en-US" altLang="zh-CN" dirty="0" err="1"/>
              <a:t>nonatomic,strong</a:t>
            </a:r>
            <a:r>
              <a:rPr lang="en-US" altLang="zh-CN" dirty="0"/>
              <a:t>)</a:t>
            </a:r>
            <a:r>
              <a:rPr lang="en-US" altLang="zh-CN" dirty="0" err="1"/>
              <a:t>NSString</a:t>
            </a:r>
            <a:r>
              <a:rPr lang="en-US" altLang="zh-CN" dirty="0"/>
              <a:t> * name</a:t>
            </a:r>
            <a:r>
              <a:rPr lang="en-US" altLang="zh-CN" dirty="0" smtClean="0"/>
              <a:t>;</a:t>
            </a:r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合成属性</a:t>
            </a:r>
            <a:endParaRPr kumimoji="1" lang="en-US" altLang="zh-CN" dirty="0" smtClean="0"/>
          </a:p>
          <a:p>
            <a:r>
              <a:rPr lang="en-US" altLang="zh-CN" dirty="0"/>
              <a:t>@synthesize name = _name;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4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手动内存管理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内存管理原则</a:t>
            </a:r>
            <a:endParaRPr kumimoji="1" lang="en-US" altLang="zh-CN" dirty="0" smtClean="0"/>
          </a:p>
          <a:p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retain</a:t>
            </a:r>
            <a:r>
              <a:rPr kumimoji="1" lang="zh-CN" altLang="en-US" dirty="0" smtClean="0"/>
              <a:t> 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autorelease</a:t>
            </a:r>
            <a:r>
              <a:rPr kumimoji="1" lang="zh-CN" altLang="en-US" dirty="0" smtClean="0"/>
              <a:t> 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dealloc</a:t>
            </a:r>
            <a:r>
              <a:rPr kumimoji="1" lang="zh-CN" altLang="en-US" dirty="0" smtClean="0"/>
              <a:t> 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47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内存管理机制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9874"/>
          </a:xfrm>
        </p:spPr>
        <p:txBody>
          <a:bodyPr/>
          <a:lstStyle/>
          <a:p>
            <a:r>
              <a:rPr kumimoji="1" lang="zh-CN" altLang="en-US" dirty="0" smtClean="0"/>
              <a:t>强指针</a:t>
            </a:r>
            <a:endParaRPr kumimoji="1" lang="en-US" altLang="zh-CN" dirty="0" smtClean="0"/>
          </a:p>
          <a:p>
            <a:r>
              <a:rPr kumimoji="1" lang="zh-CN" altLang="en-US" dirty="0" smtClean="0"/>
              <a:t>弱指针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593653"/>
            <a:ext cx="2245127" cy="1864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SuperMan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内存地址：</a:t>
            </a:r>
            <a:r>
              <a:rPr kumimoji="1" lang="en-US" altLang="zh-CN" dirty="0" smtClean="0"/>
              <a:t>0ffcc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；</a:t>
            </a:r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age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134422" y="3593653"/>
            <a:ext cx="3053630" cy="634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SuperMan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man1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34422" y="4664731"/>
            <a:ext cx="3053630" cy="634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_weak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SuperMan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man2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1"/>
          </p:cNvCxnSpPr>
          <p:nvPr/>
        </p:nvCxnSpPr>
        <p:spPr>
          <a:xfrm flipH="1">
            <a:off x="2702327" y="3911138"/>
            <a:ext cx="2432095" cy="19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1"/>
          </p:cNvCxnSpPr>
          <p:nvPr/>
        </p:nvCxnSpPr>
        <p:spPr>
          <a:xfrm flipH="1" flipV="1">
            <a:off x="2702327" y="4228622"/>
            <a:ext cx="2432095" cy="7535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58980" y="3593653"/>
            <a:ext cx="12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强指针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58980" y="4904120"/>
            <a:ext cx="140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弱指针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5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分类与继承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使用分类扩展类,无需子类化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7489" y="3226558"/>
            <a:ext cx="795835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MyNSString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(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encryptWithMD5;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8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4245"/>
          </a:xfrm>
        </p:spPr>
        <p:txBody>
          <a:bodyPr/>
          <a:lstStyle/>
          <a:p>
            <a:r>
              <a:rPr kumimoji="1" lang="en-US" altLang="en-US" dirty="0" smtClean="0"/>
              <a:t>使用协议声明方法</a:t>
            </a:r>
          </a:p>
          <a:p>
            <a:r>
              <a:rPr kumimoji="1" lang="zh-CN" altLang="en-US" dirty="0" smtClean="0"/>
              <a:t>协议类似于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中的接口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5047" y="3404513"/>
            <a:ext cx="786377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@protocol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MyProtocol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kumimoji="1" lang="en-US" altLang="zh-CN" dirty="0" smtClean="0"/>
              <a:t>(void)</a:t>
            </a:r>
            <a:r>
              <a:rPr kumimoji="1" lang="en-US" altLang="zh-CN" dirty="0" err="1" smtClean="0"/>
              <a:t>myProtocolMethod</a:t>
            </a:r>
            <a:r>
              <a:rPr kumimoji="1" lang="en-US" altLang="zh-CN" dirty="0" smtClean="0"/>
              <a:t>;</a:t>
            </a:r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r>
              <a:rPr kumimoji="1" lang="zh-CN" altLang="zh-CN" dirty="0" smtClean="0"/>
              <a:t>@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4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创建和管理集合，如数组和字典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访问存储在应用中的图像和其他资源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创建和管理字符串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发布和观察通知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创建日期和时间对象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操控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流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4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语言学习阶段目标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语法学习</a:t>
            </a:r>
            <a:endParaRPr lang="en-US" altLang="zh-CN" dirty="0" smtClean="0"/>
          </a:p>
          <a:p>
            <a:r>
              <a:rPr lang="zh-CN" altLang="en-US" dirty="0" smtClean="0"/>
              <a:t>建立面向对象思维能力</a:t>
            </a:r>
            <a:endParaRPr lang="en-US" altLang="zh-CN" dirty="0" smtClean="0"/>
          </a:p>
          <a:p>
            <a:r>
              <a:rPr lang="zh-CN" altLang="en-US" dirty="0" smtClean="0"/>
              <a:t>建立基本项目需求分析能力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0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OC</a:t>
            </a:r>
            <a:r>
              <a:rPr lang="zh-CN" altLang="zh-CN" b="1" dirty="0"/>
              <a:t>简</a:t>
            </a:r>
            <a:r>
              <a:rPr lang="zh-CN" altLang="zh-CN" b="1" dirty="0" smtClean="0"/>
              <a:t>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Objective-C</a:t>
            </a:r>
            <a:r>
              <a:rPr kumimoji="1" lang="zh-TW" altLang="en-US" dirty="0"/>
              <a:t>是一种面向对象的计算机语言</a:t>
            </a:r>
            <a:r>
              <a:rPr kumimoji="1" lang="en-US" altLang="zh-TW" dirty="0"/>
              <a:t>,Brad J </a:t>
            </a:r>
            <a:r>
              <a:rPr kumimoji="1" lang="en-US" altLang="zh-TW" dirty="0" smtClean="0"/>
              <a:t>Cox 1980s </a:t>
            </a:r>
            <a:r>
              <a:rPr kumimoji="1" lang="zh-TW" altLang="en-US" dirty="0"/>
              <a:t>设计了</a:t>
            </a:r>
            <a:r>
              <a:rPr kumimoji="1" lang="en-US" altLang="zh-TW" dirty="0"/>
              <a:t>Objective-C,</a:t>
            </a:r>
            <a:r>
              <a:rPr kumimoji="1" lang="zh-TW" altLang="en-US" dirty="0"/>
              <a:t>该语言是基于</a:t>
            </a:r>
            <a:r>
              <a:rPr kumimoji="1" lang="en-US" altLang="zh-TW" dirty="0"/>
              <a:t>SmallTalk-80</a:t>
            </a:r>
            <a:r>
              <a:rPr kumimoji="1" lang="zh-TW" altLang="en-US" dirty="0"/>
              <a:t>。</a:t>
            </a:r>
            <a:r>
              <a:rPr kumimoji="1" lang="en-US" altLang="zh-TW" dirty="0"/>
              <a:t>1988 NeXT </a:t>
            </a:r>
            <a:r>
              <a:rPr kumimoji="1" lang="zh-TW" altLang="en-US" dirty="0"/>
              <a:t>发布了</a:t>
            </a:r>
            <a:r>
              <a:rPr kumimoji="1" lang="en-US" altLang="zh-TW" dirty="0"/>
              <a:t>Objective-C,</a:t>
            </a:r>
            <a:r>
              <a:rPr kumimoji="1" lang="zh-TW" altLang="en-US" dirty="0"/>
              <a:t>它的开发环境和类库叫“</a:t>
            </a:r>
            <a:r>
              <a:rPr kumimoji="1" lang="en-US" altLang="zh-TW" dirty="0"/>
              <a:t>NEXTSTEP”, 1994</a:t>
            </a:r>
            <a:r>
              <a:rPr kumimoji="1" lang="zh-TW" altLang="en-US" dirty="0"/>
              <a:t>年</a:t>
            </a:r>
            <a:r>
              <a:rPr kumimoji="1" lang="en-US" altLang="zh-TW" dirty="0"/>
              <a:t>NeXT</a:t>
            </a:r>
            <a:r>
              <a:rPr kumimoji="1" lang="zh-TW" altLang="en-US" dirty="0"/>
              <a:t>与</a:t>
            </a:r>
            <a:r>
              <a:rPr kumimoji="1" lang="en-US" altLang="zh-TW" dirty="0"/>
              <a:t>Sun</a:t>
            </a:r>
            <a:r>
              <a:rPr kumimoji="1" lang="zh-TW" altLang="en-US" dirty="0"/>
              <a:t>发布了标准的</a:t>
            </a:r>
            <a:r>
              <a:rPr kumimoji="1" lang="en-US" altLang="zh-TW" dirty="0"/>
              <a:t>NEXTSTEP</a:t>
            </a:r>
            <a:r>
              <a:rPr kumimoji="1" lang="zh-TW" altLang="en-US" dirty="0"/>
              <a:t>系统</a:t>
            </a:r>
            <a:r>
              <a:rPr kumimoji="1" lang="en-US" altLang="zh-TW" dirty="0"/>
              <a:t>,</a:t>
            </a:r>
            <a:r>
              <a:rPr kumimoji="1" lang="zh-TW" altLang="en-US" dirty="0"/>
              <a:t>取 名“</a:t>
            </a:r>
            <a:r>
              <a:rPr kumimoji="1" lang="en-US" altLang="zh-TW" dirty="0"/>
              <a:t>OPENSTEP”,</a:t>
            </a:r>
            <a:r>
              <a:rPr kumimoji="1" lang="zh-TW" altLang="en-US" dirty="0"/>
              <a:t>软件自由基金会</a:t>
            </a:r>
            <a:r>
              <a:rPr kumimoji="1" lang="en-US" altLang="zh-TW" dirty="0"/>
              <a:t>OPENSTEP</a:t>
            </a:r>
            <a:r>
              <a:rPr kumimoji="1" lang="zh-TW" altLang="en-US" dirty="0"/>
              <a:t>版本叫</a:t>
            </a:r>
            <a:r>
              <a:rPr kumimoji="1" lang="en-US" altLang="zh-TW" dirty="0" err="1"/>
              <a:t>GNUStep</a:t>
            </a:r>
            <a:r>
              <a:rPr kumimoji="1" lang="zh-TW" altLang="en-US" dirty="0"/>
              <a:t>。</a:t>
            </a:r>
          </a:p>
          <a:p>
            <a:r>
              <a:rPr kumimoji="1" lang="en-US" altLang="zh-TW" dirty="0"/>
              <a:t>1996 </a:t>
            </a:r>
            <a:r>
              <a:rPr kumimoji="1" lang="zh-TW" altLang="en-US" dirty="0"/>
              <a:t>苹果公司开始支持</a:t>
            </a:r>
            <a:r>
              <a:rPr kumimoji="1" lang="en-US" altLang="zh-TW" dirty="0"/>
              <a:t>NeXT,</a:t>
            </a:r>
            <a:r>
              <a:rPr kumimoji="1" lang="zh-TW" altLang="en-US" dirty="0"/>
              <a:t>把</a:t>
            </a:r>
            <a:r>
              <a:rPr kumimoji="1" lang="en-US" altLang="zh-TW" dirty="0"/>
              <a:t>NEXTSTEP/OPENSTEP</a:t>
            </a:r>
            <a:r>
              <a:rPr kumimoji="1" lang="zh-TW" altLang="en-US" dirty="0"/>
              <a:t>用于 </a:t>
            </a:r>
            <a:r>
              <a:rPr kumimoji="1" lang="en-US" altLang="zh-TW" dirty="0"/>
              <a:t>Mac OS X</a:t>
            </a:r>
            <a:r>
              <a:rPr kumimoji="1" lang="zh-TW" altLang="en-US" dirty="0"/>
              <a:t>操作系统开发</a:t>
            </a:r>
            <a:r>
              <a:rPr kumimoji="1" lang="en-US" altLang="zh-TW" dirty="0"/>
              <a:t>,</a:t>
            </a:r>
            <a:r>
              <a:rPr kumimoji="1" lang="zh-TW" altLang="en-US" dirty="0"/>
              <a:t>它的版本和开发环境叫</a:t>
            </a:r>
            <a:r>
              <a:rPr kumimoji="1" lang="en-US" altLang="zh-TW" dirty="0"/>
              <a:t>Cocoa,</a:t>
            </a:r>
            <a:r>
              <a:rPr kumimoji="1" lang="zh-TW" altLang="en-US" dirty="0"/>
              <a:t>使用 </a:t>
            </a:r>
            <a:r>
              <a:rPr kumimoji="1" lang="en-US" altLang="zh-TW" dirty="0"/>
              <a:t>Objective-C</a:t>
            </a:r>
            <a:r>
              <a:rPr kumimoji="1" lang="zh-TW" altLang="en-US" dirty="0"/>
              <a:t>作为基础语言</a:t>
            </a:r>
            <a:r>
              <a:rPr kumimoji="1" lang="en-US" altLang="zh-TW" dirty="0"/>
              <a:t>,</a:t>
            </a:r>
            <a:r>
              <a:rPr kumimoji="1" lang="zh-TW" altLang="en-US" dirty="0"/>
              <a:t>开发工具</a:t>
            </a:r>
            <a:r>
              <a:rPr kumimoji="1" lang="en-US" altLang="zh-TW" dirty="0" err="1"/>
              <a:t>Xcode</a:t>
            </a:r>
            <a:r>
              <a:rPr kumimoji="1" lang="zh-TW" altLang="en-US" dirty="0"/>
              <a:t>和</a:t>
            </a:r>
            <a:r>
              <a:rPr kumimoji="1" lang="en-US" altLang="zh-TW" dirty="0"/>
              <a:t>Interface Builder</a:t>
            </a:r>
            <a:r>
              <a:rPr kumimoji="1" lang="zh-TW" altLang="en-US" dirty="0"/>
              <a:t>。 </a:t>
            </a:r>
            <a:r>
              <a:rPr kumimoji="1" lang="en-US" altLang="zh-TW" dirty="0"/>
              <a:t>2007 </a:t>
            </a:r>
            <a:r>
              <a:rPr kumimoji="1" lang="zh-TW" altLang="en-US" dirty="0"/>
              <a:t>苹果公司推出</a:t>
            </a:r>
            <a:r>
              <a:rPr kumimoji="1" lang="en-US" altLang="zh-TW" dirty="0"/>
              <a:t>Objective-C 2.0,Objective-C</a:t>
            </a:r>
            <a:r>
              <a:rPr kumimoji="1" lang="zh-TW" altLang="en-US" dirty="0"/>
              <a:t>是</a:t>
            </a:r>
            <a:r>
              <a:rPr kumimoji="1" lang="en-US" altLang="zh-TW" dirty="0"/>
              <a:t>Mac OS X</a:t>
            </a:r>
            <a:r>
              <a:rPr kumimoji="1" lang="zh-TW" altLang="en-US" dirty="0"/>
              <a:t>和 </a:t>
            </a:r>
            <a:r>
              <a:rPr kumimoji="1" lang="en-US" altLang="zh-TW" dirty="0" err="1"/>
              <a:t>iOS</a:t>
            </a:r>
            <a:r>
              <a:rPr kumimoji="1" lang="zh-TW" altLang="en-US" dirty="0"/>
              <a:t>开发的基础语言。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1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OC</a:t>
            </a:r>
            <a:r>
              <a:rPr lang="zh-CN" altLang="zh-CN" b="1" dirty="0"/>
              <a:t>简</a:t>
            </a:r>
            <a:r>
              <a:rPr lang="zh-CN" altLang="zh-CN" b="1" dirty="0" smtClean="0"/>
              <a:t>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OC</a:t>
            </a:r>
            <a:r>
              <a:rPr kumimoji="1" lang="zh-CN" altLang="en-US" sz="2400" dirty="0"/>
              <a:t>不是一门全新的语</a:t>
            </a:r>
            <a:r>
              <a:rPr kumimoji="1" lang="zh-CN" altLang="en-US" sz="2400" dirty="0" smtClean="0"/>
              <a:t>言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</a:t>
            </a:r>
            <a:r>
              <a:rPr lang="en-US" altLang="zh-CN" sz="2400" dirty="0" err="1"/>
              <a:t>语言的基础</a:t>
            </a:r>
            <a:r>
              <a:rPr lang="en-US" altLang="zh-CN" sz="2400" dirty="0" err="1" smtClean="0"/>
              <a:t>上增加</a:t>
            </a:r>
            <a:r>
              <a:rPr lang="en-US" altLang="zh-CN" sz="2400" dirty="0" err="1"/>
              <a:t>了一层最小的面向对象语法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0"/>
            <a:r>
              <a:rPr lang="en-US" altLang="zh-CN" sz="2400" dirty="0" err="1" smtClean="0"/>
              <a:t>OC完全</a:t>
            </a:r>
            <a:r>
              <a:rPr lang="en-US" altLang="zh-CN" sz="2400" dirty="0" err="1"/>
              <a:t>兼容C</a:t>
            </a:r>
            <a:r>
              <a:rPr lang="en-US" altLang="zh-CN" sz="2400" dirty="0" err="1" smtClean="0"/>
              <a:t>语言</a:t>
            </a:r>
            <a:r>
              <a:rPr lang="zh-CN" altLang="en-US" sz="2400" dirty="0" smtClean="0"/>
              <a:t>语言</a:t>
            </a:r>
            <a:endParaRPr lang="en-US" altLang="zh-CN" sz="2400" dirty="0"/>
          </a:p>
          <a:p>
            <a:pPr lvl="0"/>
            <a:r>
              <a:rPr lang="en-US" altLang="zh-CN" sz="2400" dirty="0" err="1"/>
              <a:t>可以在OC代码中混入C语言代码，甚至是C</a:t>
            </a:r>
            <a:r>
              <a:rPr lang="en-US" altLang="zh-CN" sz="2400" dirty="0"/>
              <a:t>++代码</a:t>
            </a:r>
          </a:p>
          <a:p>
            <a:r>
              <a:rPr lang="en-US" altLang="zh-CN" sz="2400" dirty="0" err="1"/>
              <a:t>可以使用OC开发Mac</a:t>
            </a:r>
            <a:r>
              <a:rPr lang="en-US" altLang="zh-CN" sz="2400" dirty="0"/>
              <a:t> OS </a:t>
            </a:r>
            <a:r>
              <a:rPr lang="en-US" altLang="zh-CN" sz="2400" dirty="0" err="1"/>
              <a:t>X平台和iOS平台的应用程</a:t>
            </a:r>
            <a:r>
              <a:rPr lang="en-US" altLang="zh-CN" sz="2400" dirty="0" err="1" smtClean="0"/>
              <a:t>序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36" y="4022250"/>
            <a:ext cx="702118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数据类型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Char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float double</a:t>
            </a:r>
          </a:p>
          <a:p>
            <a:r>
              <a:rPr kumimoji="1" lang="en-US" altLang="zh-CN" dirty="0" err="1" smtClean="0"/>
              <a:t>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定义声明变量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number = 10;</a:t>
            </a:r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*p = &amp;number;</a:t>
            </a:r>
          </a:p>
          <a:p>
            <a:r>
              <a:rPr kumimoji="1" lang="en-US" altLang="zh-CN" dirty="0" err="1" smtClean="0"/>
              <a:t>Oc</a:t>
            </a:r>
            <a:r>
              <a:rPr kumimoji="1" lang="en-US" altLang="zh-CN" dirty="0" smtClean="0"/>
              <a:t> ?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流程控制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While </a:t>
            </a:r>
            <a:r>
              <a:rPr kumimoji="1" lang="en-US" altLang="zh-CN" dirty="0" err="1" smtClean="0"/>
              <a:t>dowhile</a:t>
            </a:r>
            <a:r>
              <a:rPr kumimoji="1" lang="en-US" altLang="zh-CN" dirty="0" smtClean="0"/>
              <a:t> for</a:t>
            </a:r>
          </a:p>
          <a:p>
            <a:r>
              <a:rPr kumimoji="1" lang="en-US" altLang="zh-CN" dirty="0" err="1" smtClean="0"/>
              <a:t>Oc</a:t>
            </a:r>
            <a:r>
              <a:rPr kumimoji="1" lang="en-US" altLang="zh-CN" dirty="0" smtClean="0"/>
              <a:t>?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没有返回值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有返回值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有多个参数的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Void function();</a:t>
            </a:r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function();</a:t>
            </a:r>
          </a:p>
          <a:p>
            <a:r>
              <a:rPr kumimoji="1" lang="en-US" altLang="zh-CN" dirty="0" smtClean="0"/>
              <a:t>Void function(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number);</a:t>
            </a:r>
          </a:p>
          <a:p>
            <a:r>
              <a:rPr kumimoji="1" lang="en-US" altLang="zh-CN" dirty="0" smtClean="0"/>
              <a:t>Void function(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v1,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v2);</a:t>
            </a:r>
          </a:p>
          <a:p>
            <a:r>
              <a:rPr kumimoji="1" lang="en-US" altLang="zh-CN" dirty="0" err="1" smtClean="0"/>
              <a:t>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96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Objective-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zh-CN" altLang="zh-CN" dirty="0" smtClean="0"/>
              <a:t>关键字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0392" y="1678097"/>
            <a:ext cx="812640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zh-CN" altLang="en-US" sz="2400" dirty="0" smtClean="0"/>
              <a:t>大部分</a:t>
            </a:r>
            <a:r>
              <a:rPr lang="zh-CN" altLang="zh-CN" sz="2400" dirty="0" smtClean="0"/>
              <a:t>关键字都以</a:t>
            </a:r>
            <a:r>
              <a:rPr lang="en-US" altLang="zh-CN" sz="2400" dirty="0"/>
              <a:t>@</a:t>
            </a:r>
            <a:r>
              <a:rPr lang="zh-CN" altLang="zh-CN" sz="2400" dirty="0"/>
              <a:t>开头</a:t>
            </a:r>
            <a:endParaRPr lang="zh-CN" altLang="zh-CN" sz="2400" b="1" dirty="0"/>
          </a:p>
          <a:p>
            <a:endParaRPr lang="en-US" altLang="zh-CN" sz="2000" dirty="0" smtClean="0">
              <a:solidFill>
                <a:srgbClr val="B21889"/>
              </a:solidFill>
              <a:latin typeface="Menlo-Regular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@interface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@implementation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@end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@public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@protected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@private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@selector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@try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@catch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@throw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@finally 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@protocol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@optional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@required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@class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@property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@synthesize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smtClean="0">
                <a:solidFill>
                  <a:srgbClr val="FF0000"/>
                </a:solidFill>
              </a:rPr>
              <a:t>dynamic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BOOL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Class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SEL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YES </a:t>
            </a:r>
            <a:r>
              <a:rPr lang="en-US" altLang="zh-CN" sz="2400" dirty="0">
                <a:solidFill>
                  <a:srgbClr val="FF0000"/>
                </a:solidFill>
                <a:latin typeface="Menlo-Regular"/>
              </a:rPr>
              <a:t>NO</a:t>
            </a:r>
            <a:r>
              <a:rPr lang="zh-CN" altLang="en-US" sz="2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id self  super nil atomic </a:t>
            </a:r>
            <a:r>
              <a:rPr lang="en-US" altLang="zh-CN" sz="2400" dirty="0" err="1">
                <a:solidFill>
                  <a:srgbClr val="FF0000"/>
                </a:solidFill>
                <a:latin typeface="Menlo-Regular"/>
              </a:rPr>
              <a:t>nonatomic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 retain </a:t>
            </a:r>
            <a:r>
              <a:rPr lang="en-US" altLang="zh-CN" sz="2400" dirty="0" smtClean="0">
                <a:solidFill>
                  <a:srgbClr val="FF0000"/>
                </a:solidFill>
              </a:rPr>
              <a:t>assign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copy </a:t>
            </a:r>
            <a:r>
              <a:rPr lang="en-US" altLang="zh-CN" sz="2400" dirty="0" smtClean="0">
                <a:solidFill>
                  <a:srgbClr val="FF0000"/>
                </a:solidFill>
                <a:latin typeface="Menlo-Regular"/>
              </a:rPr>
              <a:t>block …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</a:t>
            </a:r>
            <a:r>
              <a:rPr lang="zh-CN" altLang="en-US" dirty="0" smtClean="0"/>
              <a:t>中增加的数据类型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358893"/>
              </p:ext>
            </p:extLst>
          </p:nvPr>
        </p:nvGraphicFramePr>
        <p:xfrm>
          <a:off x="457200" y="2137976"/>
          <a:ext cx="8229600" cy="313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1"/>
                <a:gridCol w="6435969"/>
              </a:tblGrid>
              <a:tr h="7920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字面常量值是</a:t>
                      </a:r>
                      <a:r>
                        <a:rPr lang="en-US" altLang="zh-CN" dirty="0" smtClean="0"/>
                        <a:t>YES</a:t>
                      </a:r>
                      <a:r>
                        <a:rPr lang="zh-CN" altLang="en-US" dirty="0" smtClean="0"/>
                        <a:t>或则</a:t>
                      </a:r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NSObject</a:t>
                      </a:r>
                      <a:r>
                        <a:rPr lang="zh-CN" altLang="en-US" dirty="0" smtClean="0"/>
                        <a:t>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中的对象类型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动态对象类型，万能指针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选择器数据类型</a:t>
                      </a:r>
                      <a:endParaRPr lang="zh-CN" altLang="en-US" dirty="0"/>
                    </a:p>
                  </a:txBody>
                  <a:tcPr/>
                </a:tc>
              </a:tr>
              <a:tr h="468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代码块数据类型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语言中的数据类型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定义变量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number = 10;</a:t>
            </a:r>
          </a:p>
          <a:p>
            <a:r>
              <a:rPr kumimoji="1" lang="en-US" altLang="zh-CN" dirty="0" smtClean="0"/>
              <a:t>BOOL b = YES;</a:t>
            </a:r>
          </a:p>
          <a:p>
            <a:r>
              <a:rPr kumimoji="1" lang="en-US" altLang="zh-CN" dirty="0" err="1" smtClean="0"/>
              <a:t>NSObject</a:t>
            </a:r>
            <a:r>
              <a:rPr kumimoji="1" lang="en-US" altLang="zh-CN" dirty="0" smtClean="0"/>
              <a:t> *b = ?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作为函数的参数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Void function(id d);</a:t>
            </a:r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作为函数的返回值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SObject</a:t>
            </a:r>
            <a:r>
              <a:rPr kumimoji="1" lang="en-US" altLang="zh-CN" dirty="0" smtClean="0"/>
              <a:t> * function();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0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中的流程控制语句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语言中使用的流程控制语句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中都可以应用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增强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用于快速迭代数组或者集合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86335"/>
              </p:ext>
            </p:extLst>
          </p:nvPr>
        </p:nvGraphicFramePr>
        <p:xfrm>
          <a:off x="672764" y="3255903"/>
          <a:ext cx="7880102" cy="174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939"/>
                <a:gridCol w="3916163"/>
              </a:tblGrid>
              <a:tr h="5539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增强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循环</a:t>
                      </a:r>
                      <a:endParaRPr lang="zh-CN" altLang="en-US" dirty="0"/>
                    </a:p>
                  </a:txBody>
                  <a:tcPr/>
                </a:tc>
              </a:tr>
              <a:tr h="5539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++)</a:t>
                      </a:r>
                    </a:p>
                    <a:p>
                      <a:r>
                        <a:rPr lang="zh-CN" altLang="zh-CN" dirty="0" smtClean="0"/>
                        <a:t>{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</a:t>
                      </a:r>
                      <a:r>
                        <a:rPr lang="en-US" altLang="zh-CN" dirty="0" err="1" smtClean="0"/>
                        <a:t>printf</a:t>
                      </a:r>
                      <a:r>
                        <a:rPr lang="en-US" altLang="zh-CN" dirty="0" smtClean="0"/>
                        <a:t>(“%d”,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);</a:t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err="1" smtClean="0"/>
                        <a:t>NSString</a:t>
                      </a:r>
                      <a:r>
                        <a:rPr lang="zh-CN" altLang="en-US" dirty="0" smtClean="0"/>
                        <a:t> * 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NSArray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zh-CN" altLang="zh-CN" dirty="0" smtClean="0"/>
                        <a:t>{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</a:t>
                      </a:r>
                      <a:r>
                        <a:rPr lang="en-US" altLang="zh-CN" dirty="0" err="1" smtClean="0"/>
                        <a:t>NSLog</a:t>
                      </a:r>
                      <a:r>
                        <a:rPr lang="en-US" altLang="zh-CN" dirty="0" smtClean="0"/>
                        <a:t>(@”%@”,name);</a:t>
                      </a:r>
                    </a:p>
                    <a:p>
                      <a:r>
                        <a:rPr lang="zh-CN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8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类是用来描述对象的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类就是一系列方法与属性的集合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06722"/>
              </p:ext>
            </p:extLst>
          </p:nvPr>
        </p:nvGraphicFramePr>
        <p:xfrm>
          <a:off x="605207" y="2923625"/>
          <a:ext cx="8081592" cy="199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57"/>
                <a:gridCol w="6754635"/>
              </a:tblGrid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源类型</a:t>
                      </a:r>
                      <a:endParaRPr lang="zh-CN" altLang="en-US" dirty="0"/>
                    </a:p>
                  </a:txBody>
                  <a:tcPr/>
                </a:tc>
              </a:tr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.h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头文件，头文件包含方法，属性的声明。</a:t>
                      </a:r>
                      <a:endParaRPr lang="zh-CN" altLang="en-US" dirty="0"/>
                    </a:p>
                  </a:txBody>
                  <a:tcPr/>
                </a:tc>
              </a:tr>
              <a:tr h="6646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.m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类的实现文件，参与编译的文件，用来实现类中声明的方法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02.Block和ARC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02.Block和ARC.potx</Template>
  <TotalTime>599</TotalTime>
  <Words>880</Words>
  <Application>Microsoft Macintosh PowerPoint</Application>
  <PresentationFormat>全屏显示(4:3)</PresentationFormat>
  <Paragraphs>192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02.Block和ARC</vt:lpstr>
      <vt:lpstr>简单的OC程序</vt:lpstr>
      <vt:lpstr>OC简介</vt:lpstr>
      <vt:lpstr>OC简介</vt:lpstr>
      <vt:lpstr>PowerPoint 演示文稿</vt:lpstr>
      <vt:lpstr>Objective-C 关键字</vt:lpstr>
      <vt:lpstr>OC中增加的数据类型</vt:lpstr>
      <vt:lpstr>PowerPoint 演示文稿</vt:lpstr>
      <vt:lpstr>OC中的流程控制语句</vt:lpstr>
      <vt:lpstr>OC中的类</vt:lpstr>
      <vt:lpstr>OC中的方法</vt:lpstr>
      <vt:lpstr>OC中增加的面相对象语法特性</vt:lpstr>
      <vt:lpstr>属性生成器</vt:lpstr>
      <vt:lpstr>手动内存管理</vt:lpstr>
      <vt:lpstr>ARC内存管理机制</vt:lpstr>
      <vt:lpstr>分类</vt:lpstr>
      <vt:lpstr>协议</vt:lpstr>
      <vt:lpstr>Fundation框架</vt:lpstr>
      <vt:lpstr>OC语言学习阶段目标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apple yincheng</cp:lastModifiedBy>
  <cp:revision>143</cp:revision>
  <dcterms:created xsi:type="dcterms:W3CDTF">2013-07-22T07:36:09Z</dcterms:created>
  <dcterms:modified xsi:type="dcterms:W3CDTF">2014-03-04T01:32:14Z</dcterms:modified>
</cp:coreProperties>
</file>