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61" r:id="rId2"/>
    <p:sldId id="300" r:id="rId3"/>
    <p:sldId id="331" r:id="rId4"/>
    <p:sldId id="349" r:id="rId5"/>
    <p:sldId id="347" r:id="rId6"/>
    <p:sldId id="332" r:id="rId7"/>
    <p:sldId id="334" r:id="rId8"/>
    <p:sldId id="336" r:id="rId9"/>
    <p:sldId id="337" r:id="rId10"/>
    <p:sldId id="350" r:id="rId11"/>
    <p:sldId id="341" r:id="rId12"/>
    <p:sldId id="343" r:id="rId13"/>
    <p:sldId id="344" r:id="rId14"/>
    <p:sldId id="342" r:id="rId15"/>
    <p:sldId id="345" r:id="rId16"/>
    <p:sldId id="348" r:id="rId17"/>
    <p:sldId id="301" r:id="rId18"/>
    <p:sldId id="302" r:id="rId19"/>
    <p:sldId id="305" r:id="rId20"/>
    <p:sldId id="288" r:id="rId21"/>
    <p:sldId id="304" r:id="rId22"/>
    <p:sldId id="306" r:id="rId23"/>
    <p:sldId id="308" r:id="rId24"/>
    <p:sldId id="329" r:id="rId25"/>
    <p:sldId id="326" r:id="rId26"/>
    <p:sldId id="309" r:id="rId27"/>
    <p:sldId id="303" r:id="rId28"/>
    <p:sldId id="312" r:id="rId29"/>
    <p:sldId id="325" r:id="rId30"/>
    <p:sldId id="314" r:id="rId31"/>
    <p:sldId id="311" r:id="rId32"/>
    <p:sldId id="327" r:id="rId33"/>
    <p:sldId id="328" r:id="rId34"/>
    <p:sldId id="330" r:id="rId3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3E737F-7289-EF47-B438-F6F37E6FF5FE}">
          <p14:sldIdLst>
            <p14:sldId id="261"/>
            <p14:sldId id="300"/>
            <p14:sldId id="331"/>
            <p14:sldId id="349"/>
            <p14:sldId id="347"/>
            <p14:sldId id="332"/>
            <p14:sldId id="334"/>
            <p14:sldId id="336"/>
            <p14:sldId id="337"/>
            <p14:sldId id="350"/>
            <p14:sldId id="341"/>
            <p14:sldId id="343"/>
            <p14:sldId id="344"/>
            <p14:sldId id="342"/>
            <p14:sldId id="345"/>
            <p14:sldId id="348"/>
            <p14:sldId id="301"/>
            <p14:sldId id="302"/>
            <p14:sldId id="305"/>
            <p14:sldId id="288"/>
            <p14:sldId id="304"/>
            <p14:sldId id="306"/>
            <p14:sldId id="308"/>
            <p14:sldId id="329"/>
            <p14:sldId id="326"/>
            <p14:sldId id="309"/>
            <p14:sldId id="303"/>
            <p14:sldId id="312"/>
            <p14:sldId id="325"/>
            <p14:sldId id="314"/>
            <p14:sldId id="311"/>
            <p14:sldId id="327"/>
            <p14:sldId id="328"/>
            <p14:sldId id="33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9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87" autoAdjust="0"/>
  </p:normalViewPr>
  <p:slideViewPr>
    <p:cSldViewPr snapToGrid="0" snapToObjects="1">
      <p:cViewPr varScale="1">
        <p:scale>
          <a:sx n="117" d="100"/>
          <a:sy n="117" d="100"/>
        </p:scale>
        <p:origin x="-30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54C5-3FF7-8245-B3DC-AAB342D092A8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7D7F2-5D84-8642-9DC4-808E8F5BF9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10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690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177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5932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要有问题 （你想做什么）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找对象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要用类来描述对象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把思维转换成代码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应用对象</a:t>
            </a:r>
            <a:endParaRPr kumimoji="1" lang="en-US" altLang="zh-CN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0110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9577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8837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zh-CN" dirty="0" smtClean="0"/>
              <a:t>以减号</a:t>
            </a:r>
            <a:r>
              <a:rPr lang="en-US" altLang="zh-CN" dirty="0" smtClean="0"/>
              <a:t>-</a:t>
            </a:r>
            <a:r>
              <a:rPr lang="zh-CN" altLang="zh-CN" dirty="0" smtClean="0"/>
              <a:t>开头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只能让对象调用，没有对象，这个方法根本不可能被执行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对象方法能访问实例变量（成员变量）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897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只要是用new操作符定义的实体就在会堆内存中开辟一个新的空间。</a:t>
            </a:r>
          </a:p>
          <a:p>
            <a:r>
              <a:rPr lang="zh-CN" altLang="en-US" dirty="0" smtClean="0"/>
              <a:t>并每一个对象中都有一份属于自己的属性。</a:t>
            </a:r>
          </a:p>
          <a:p>
            <a:r>
              <a:rPr lang="zh-CN" altLang="en-US" dirty="0" smtClean="0"/>
              <a:t>通过 对象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对象成员 的方式操作对象中的成员，</a:t>
            </a:r>
          </a:p>
          <a:p>
            <a:r>
              <a:rPr lang="zh-CN" altLang="en-US" dirty="0" smtClean="0"/>
              <a:t>对其中一个对象的成员进行了修改。和另一个对象没有关系。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467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找对象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抽象对象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有哪些对象是必要的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士兵：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类名：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Soldier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属性：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life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</a:t>
            </a: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功能：跑 跳 打手枪 开坦克 蹲下 瞄准 换枪 换子弹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枪：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属性：型号，颜色，子弹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功能：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打子弹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Tank: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设计类 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类名：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功能：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zh-CN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kumimoji="1"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代码实现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341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smtClean="0"/>
              <a:t>对象方法</a:t>
            </a:r>
          </a:p>
          <a:p>
            <a:r>
              <a:rPr kumimoji="1" lang="en-US" altLang="en-US" dirty="0" smtClean="0"/>
              <a:t>1.一定以-号开头</a:t>
            </a:r>
          </a:p>
          <a:p>
            <a:r>
              <a:rPr kumimoji="1" lang="en-US" altLang="en-US" dirty="0" smtClean="0"/>
              <a:t>2.一定是通过对象调用的  </a:t>
            </a:r>
          </a:p>
          <a:p>
            <a:pPr marL="171450" indent="-171450">
              <a:buFontTx/>
              <a:buChar char="-"/>
            </a:pPr>
            <a:r>
              <a:rPr kumimoji="1" lang="en-US" altLang="zh-CN" dirty="0" smtClean="0"/>
              <a:t>(run)</a:t>
            </a:r>
          </a:p>
          <a:p>
            <a:pPr marL="0" indent="0">
              <a:buFontTx/>
              <a:buNone/>
            </a:pPr>
            <a:r>
              <a:rPr kumimoji="1" lang="zh-CN" altLang="zh-CN" dirty="0" smtClean="0"/>
              <a:t>{</a:t>
            </a:r>
            <a:endParaRPr kumimoji="1" lang="en-US" altLang="zh-CN" dirty="0" smtClean="0"/>
          </a:p>
          <a:p>
            <a:pPr marL="171450" indent="-171450">
              <a:buFontTx/>
              <a:buChar char="-"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}</a:t>
            </a:r>
            <a:endParaRPr kumimoji="1" lang="en-US" altLang="en-US" dirty="0" smtClean="0"/>
          </a:p>
          <a:p>
            <a:r>
              <a:rPr kumimoji="1" lang="en-US" altLang="en-US" dirty="0" smtClean="0"/>
              <a:t> Person * p = [Person new];   [p run];  </a:t>
            </a:r>
          </a:p>
          <a:p>
            <a:r>
              <a:rPr kumimoji="1" lang="zh-CN" altLang="en-US" dirty="0" smtClean="0"/>
              <a:t>类方法</a:t>
            </a:r>
            <a:endParaRPr kumimoji="1" lang="en-US" altLang="en-US" dirty="0" smtClean="0"/>
          </a:p>
          <a:p>
            <a:r>
              <a:rPr kumimoji="1" lang="en-US" altLang="en-US" dirty="0" smtClean="0"/>
              <a:t>[Person run]; </a:t>
            </a:r>
            <a:r>
              <a:rPr kumimoji="1" lang="en-US" altLang="zh-CN" dirty="0" smtClean="0"/>
              <a:t>[</a:t>
            </a:r>
            <a:r>
              <a:rPr kumimoji="1" lang="zh-CN" altLang="en-US" dirty="0" smtClean="0"/>
              <a:t>对象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类名  方法名称</a:t>
            </a:r>
            <a:r>
              <a:rPr kumimoji="1" lang="en-US" altLang="zh-CN" dirty="0" smtClean="0"/>
              <a:t>];</a:t>
            </a:r>
            <a:r>
              <a:rPr kumimoji="1" lang="en-US" altLang="en-US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6254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Calculator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12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411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找对象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en-US" dirty="0" smtClean="0"/>
              <a:t>电影院 </a:t>
            </a:r>
            <a:r>
              <a:rPr kumimoji="1" lang="en-US" altLang="zh-CN" dirty="0" smtClean="0"/>
              <a:t>Cinema</a:t>
            </a:r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用类描述对象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创建应用这个对象解决问题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numer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</a:p>
          <a:p>
            <a:pPr marL="0" indent="0">
              <a:buFontTx/>
              <a:buNone/>
            </a:pPr>
            <a:r>
              <a:rPr kumimoji="1" lang="en-US" altLang="zh-CN" dirty="0" err="1" smtClean="0"/>
              <a:t>Scanf</a:t>
            </a:r>
            <a:r>
              <a:rPr kumimoji="1" lang="zh-CN" altLang="en-US" dirty="0" smtClean="0"/>
              <a:t>（“</a:t>
            </a:r>
            <a:r>
              <a:rPr kumimoji="1" lang="en-US" altLang="zh-CN" dirty="0" smtClean="0"/>
              <a:t>%d</a:t>
            </a:r>
            <a:r>
              <a:rPr kumimoji="1" lang="zh-CN" altLang="en-US" dirty="0" smtClean="0"/>
              <a:t>”</a:t>
            </a:r>
            <a:r>
              <a:rPr kumimoji="1" lang="en-US" altLang="zh-CN" dirty="0" smtClean="0"/>
              <a:t>,&amp;number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;</a:t>
            </a:r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看影讯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选择看那部电影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选择排号，座位号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拿到票</a:t>
            </a: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en-US" altLang="zh-CN" dirty="0" smtClean="0"/>
          </a:p>
          <a:p>
            <a:pPr marL="0" indent="0">
              <a:buFontTx/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4281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将衣服放进衣柜里。</a:t>
            </a:r>
            <a:r>
              <a:rPr lang="zh-CN" altLang="en-US" dirty="0" smtClean="0">
                <a:sym typeface="Wingdings"/>
              </a:rPr>
              <a:t>说明面向对象和面向过程的区别</a:t>
            </a:r>
            <a:endParaRPr lang="en-US" altLang="zh-CN" dirty="0" smtClean="0">
              <a:sym typeface="Wingding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0659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6495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面向对象的核心就是对象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那怎么创建对象</a:t>
            </a:r>
            <a:r>
              <a:rPr kumimoji="1" lang="zh-CN" altLang="zh-CN" dirty="0" smtClean="0"/>
              <a:t>?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中创建对象比较复杂首先要理解一个概念叫做类</a:t>
            </a:r>
            <a:r>
              <a:rPr kumimoji="1" lang="zh-CN" altLang="zh-CN" dirty="0" smtClean="0"/>
              <a:t>.</a:t>
            </a:r>
            <a:endParaRPr kumimoji="1" lang="en-US" altLang="zh-CN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现实生活中是根据一份描述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一份模板创建对象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编程语言也一样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也必须先有一份描述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在这个描述中说清楚将来创建出来的对象有哪些属性和行为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2978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现实生活的例子：如何创造汽车对象？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需要先有汽车的建造图纸，图纸上描述清楚汽车应该具备的属性和功能</a:t>
            </a:r>
            <a:r>
              <a:rPr lang="zh-CN" altLang="zh-CN" dirty="0" smtClean="0">
                <a:effectLst/>
              </a:rPr>
              <a:t> </a:t>
            </a:r>
            <a:endParaRPr lang="en-US" altLang="zh-CN" dirty="0" smtClean="0">
              <a:effectLst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然后再根据图纸上的描述生成汽车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每一辆汽车都是对象，都有自己具体的属性值，都是图纸的实例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图纸是抽象的，房子是具体的。图纸是对房子对象的高度概括</a:t>
            </a:r>
            <a:r>
              <a:rPr lang="zh-CN" altLang="zh-CN" dirty="0" smtClean="0">
                <a:effectLst/>
              </a:rPr>
              <a:t> </a:t>
            </a:r>
            <a:endParaRPr lang="en-US" altLang="zh-CN" dirty="0" smtClean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425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中的类相当于图纸，用来描述一类事物。也就是说，要想创建对象，必须先有类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利用类来创建对象，对象是类的具体存在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因此，面向对象解决问题应该是先考虑需要设计哪些类，再利用类创建多少个对象</a:t>
            </a:r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类的设计，只关心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样东西：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事物名称（类名）：人（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属性：身高（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）、年龄（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行为（功能）：跑（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）、打架（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fight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603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7D7F2-5D84-8642-9DC4-808E8F5BF9C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140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0C32-7029-2949-BCD8-6FCD87A2D7B2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0C32-7029-2949-BCD8-6FCD87A2D7B2}" type="datetimeFigureOut">
              <a:rPr kumimoji="1" lang="zh-CN" altLang="en-US" smtClean="0"/>
              <a:t>14-3-4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基本语法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5103" y="4551887"/>
            <a:ext cx="6400800" cy="851111"/>
          </a:xfrm>
        </p:spPr>
        <p:txBody>
          <a:bodyPr/>
          <a:lstStyle/>
          <a:p>
            <a:r>
              <a:rPr kumimoji="1" lang="zh-CN" altLang="en-US" dirty="0" smtClean="0"/>
              <a:t>讲师</a:t>
            </a:r>
            <a:r>
              <a:rPr kumimoji="1" lang="en-US" altLang="zh-CN" dirty="0" smtClean="0"/>
              <a:t>：</a:t>
            </a:r>
            <a:r>
              <a:rPr kumimoji="1" lang="zh-CN" altLang="en-US" dirty="0" smtClean="0"/>
              <a:t>李南江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9763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类的设计，只关心</a:t>
            </a:r>
            <a:r>
              <a:rPr lang="en-US" altLang="zh-CN" dirty="0"/>
              <a:t>3</a:t>
            </a:r>
            <a:r>
              <a:rPr lang="zh-CN" altLang="zh-CN" dirty="0"/>
              <a:t>样东西：</a:t>
            </a:r>
          </a:p>
          <a:p>
            <a:pPr lvl="0"/>
            <a:r>
              <a:rPr lang="zh-CN" altLang="zh-CN" dirty="0"/>
              <a:t>事物名称（类名）：人（</a:t>
            </a:r>
            <a:r>
              <a:rPr lang="en-US" altLang="zh-CN" dirty="0"/>
              <a:t>Person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属性：身高（</a:t>
            </a:r>
            <a:r>
              <a:rPr lang="en-US" altLang="zh-CN" dirty="0"/>
              <a:t>height</a:t>
            </a:r>
            <a:r>
              <a:rPr lang="zh-CN" altLang="zh-CN" dirty="0"/>
              <a:t>）、年龄（</a:t>
            </a:r>
            <a:r>
              <a:rPr lang="en-US" altLang="zh-CN" dirty="0"/>
              <a:t>age</a:t>
            </a:r>
            <a:r>
              <a:rPr lang="zh-CN" altLang="zh-CN" dirty="0"/>
              <a:t>）</a:t>
            </a:r>
          </a:p>
          <a:p>
            <a:pPr lvl="0"/>
            <a:r>
              <a:rPr lang="zh-CN" altLang="zh-CN" dirty="0"/>
              <a:t>行为（功能）：跑（</a:t>
            </a:r>
            <a:r>
              <a:rPr lang="en-US" altLang="zh-CN" dirty="0"/>
              <a:t>run</a:t>
            </a:r>
            <a:r>
              <a:rPr lang="zh-CN" altLang="zh-CN" dirty="0"/>
              <a:t>）、打架（</a:t>
            </a:r>
            <a:r>
              <a:rPr lang="en-US" altLang="zh-CN" dirty="0"/>
              <a:t>fight</a:t>
            </a:r>
            <a:r>
              <a:rPr lang="zh-CN" altLang="zh-CN" dirty="0"/>
              <a:t>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51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有哪些</a:t>
            </a:r>
            <a:r>
              <a:rPr lang="en-US" altLang="en-US" dirty="0" smtClean="0"/>
              <a:t>类</a:t>
            </a:r>
            <a:r>
              <a:rPr lang="en-US" altLang="zh-CN" dirty="0" smtClean="0"/>
              <a:t>?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超级马里奥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rcRect l="3521" r="3521"/>
          <a:stretch>
            <a:fillRect/>
          </a:stretch>
        </p:blipFill>
        <p:spPr>
          <a:xfrm>
            <a:off x="457200" y="15621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79687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dirty="0" smtClean="0"/>
              <a:t>有哪些类？--</a:t>
            </a:r>
            <a:r>
              <a:rPr lang="zh-CN" altLang="zh-CN" dirty="0" smtClean="0"/>
              <a:t>愤怒</a:t>
            </a:r>
            <a:r>
              <a:rPr lang="zh-CN" altLang="zh-CN" dirty="0"/>
              <a:t>的小鸟游戏</a:t>
            </a:r>
            <a:r>
              <a:rPr lang="zh-CN" altLang="zh-CN" dirty="0" smtClean="0"/>
              <a:t>界面</a:t>
            </a:r>
            <a:endParaRPr kumimoji="1"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9078"/>
            <a:ext cx="8229600" cy="455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dirty="0"/>
              <a:t>有哪些类？-</a:t>
            </a:r>
            <a:r>
              <a:rPr lang="en-US" altLang="en-US" dirty="0" smtClean="0"/>
              <a:t>-</a:t>
            </a:r>
            <a:r>
              <a:rPr lang="zh-CN" altLang="zh-CN" dirty="0"/>
              <a:t>植物大战僵尸</a:t>
            </a:r>
            <a:endParaRPr lang="en-US" altLang="zh-CN" dirty="0"/>
          </a:p>
        </p:txBody>
      </p:sp>
      <p:pic>
        <p:nvPicPr>
          <p:cNvPr id="4" name="图片 3" descr="http://img.pconline.com.cn/images/pconline/dlc/dlc_img/20096/11/124468643551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6915"/>
            <a:ext cx="8229600" cy="4574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752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找对象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美团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890" b="22547"/>
          <a:stretch/>
        </p:blipFill>
        <p:spPr>
          <a:xfrm>
            <a:off x="457200" y="1570038"/>
            <a:ext cx="8229600" cy="4500562"/>
          </a:xfrm>
        </p:spPr>
      </p:pic>
    </p:spTree>
    <p:extLst>
      <p:ext uri="{BB962C8B-B14F-4D97-AF65-F5344CB8AC3E}">
        <p14:creationId xmlns:p14="http://schemas.microsoft.com/office/powerpoint/2010/main" val="51156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类名、属性、行为练习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僵尸</a:t>
            </a:r>
            <a:r>
              <a:rPr lang="zh-CN" altLang="zh-CN" dirty="0" smtClean="0"/>
              <a:t>、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炮弹、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车、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学生、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书本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25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面向对象开发，设计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开发的过程：其实就是不断的创建对象，使用对象，指挥对象做事情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设计的过程：其实就是在管理和维护对象之间的关系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81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声明类</a:t>
            </a:r>
            <a:endParaRPr kumimoji="1" lang="zh-CN" altLang="en-US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189" t="8699" r="23308"/>
          <a:stretch/>
        </p:blipFill>
        <p:spPr>
          <a:xfrm>
            <a:off x="312596" y="2006600"/>
            <a:ext cx="8374203" cy="3903663"/>
          </a:xfrm>
        </p:spPr>
      </p:pic>
    </p:spTree>
    <p:extLst>
      <p:ext uri="{BB962C8B-B14F-4D97-AF65-F5344CB8AC3E}">
        <p14:creationId xmlns:p14="http://schemas.microsoft.com/office/powerpoint/2010/main" val="35105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实现类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8800" y="1701800"/>
            <a:ext cx="812800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#import "</a:t>
            </a:r>
            <a:r>
              <a:rPr lang="en-US" altLang="zh-CN" dirty="0" err="1"/>
              <a:t>MyClass.h</a:t>
            </a:r>
            <a:r>
              <a:rPr lang="en-US" altLang="zh-CN" dirty="0"/>
              <a:t>"</a:t>
            </a:r>
          </a:p>
          <a:p>
            <a:endParaRPr lang="en-US" altLang="zh-CN" dirty="0"/>
          </a:p>
          <a:p>
            <a:r>
              <a:rPr lang="en-US" altLang="zh-CN" dirty="0"/>
              <a:t>@implementation </a:t>
            </a:r>
            <a:r>
              <a:rPr lang="en-US" altLang="zh-CN" dirty="0" err="1" smtClean="0"/>
              <a:t>MyClass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- (id)</a:t>
            </a:r>
            <a:r>
              <a:rPr lang="en-US" altLang="zh-CN" dirty="0" err="1"/>
              <a:t>initWithString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</a:t>
            </a:r>
            <a:r>
              <a:rPr lang="en-US" altLang="zh-CN" dirty="0" err="1"/>
              <a:t>aName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//</a:t>
            </a:r>
            <a:r>
              <a:rPr lang="zh-TW" altLang="en-US" dirty="0"/>
              <a:t>写代码处</a:t>
            </a:r>
          </a:p>
          <a:p>
            <a:r>
              <a:rPr lang="en-US" altLang="zh-TW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+ (</a:t>
            </a:r>
            <a:r>
              <a:rPr lang="en-US" altLang="zh-CN" dirty="0" err="1"/>
              <a:t>MyClass</a:t>
            </a:r>
            <a:r>
              <a:rPr lang="en-US" altLang="zh-CN" dirty="0"/>
              <a:t> *)</a:t>
            </a:r>
            <a:r>
              <a:rPr lang="en-US" altLang="zh-CN" dirty="0" err="1"/>
              <a:t>myClassWithString</a:t>
            </a:r>
            <a:r>
              <a:rPr lang="en-US" altLang="zh-CN" dirty="0"/>
              <a:t>:(</a:t>
            </a:r>
            <a:r>
              <a:rPr lang="en-US" altLang="zh-CN" dirty="0" err="1"/>
              <a:t>NSString</a:t>
            </a:r>
            <a:r>
              <a:rPr lang="en-US" altLang="zh-CN" dirty="0"/>
              <a:t> *)</a:t>
            </a:r>
            <a:r>
              <a:rPr lang="en-US" altLang="zh-CN" dirty="0" err="1"/>
              <a:t>aName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//</a:t>
            </a:r>
            <a:r>
              <a:rPr lang="zh-TW" altLang="en-US" dirty="0"/>
              <a:t>写代码处</a:t>
            </a:r>
          </a:p>
          <a:p>
            <a:r>
              <a:rPr lang="en-US" altLang="zh-TW" dirty="0" smtClean="0"/>
              <a:t>}</a:t>
            </a:r>
          </a:p>
          <a:p>
            <a:endParaRPr kumimoji="1" lang="en-US" altLang="zh-CN" dirty="0"/>
          </a:p>
          <a:p>
            <a:r>
              <a:rPr lang="en-US" altLang="zh-CN" dirty="0"/>
              <a:t>@end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20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声明方法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706" r="12882"/>
          <a:stretch/>
        </p:blipFill>
        <p:spPr>
          <a:xfrm>
            <a:off x="457200" y="1600201"/>
            <a:ext cx="8229600" cy="4397038"/>
          </a:xfrm>
        </p:spPr>
      </p:pic>
    </p:spTree>
    <p:extLst>
      <p:ext uri="{BB962C8B-B14F-4D97-AF65-F5344CB8AC3E}">
        <p14:creationId xmlns:p14="http://schemas.microsoft.com/office/powerpoint/2010/main" val="157704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软件编程实质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7900"/>
          </a:xfrm>
        </p:spPr>
        <p:txBody>
          <a:bodyPr/>
          <a:lstStyle/>
          <a:p>
            <a:r>
              <a:rPr kumimoji="1" lang="zh-CN" altLang="en-US" dirty="0" smtClean="0"/>
              <a:t>软件编程就是将我们的思维转变成计算机能够识别语言的一个过程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946400"/>
            <a:ext cx="67437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9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声明对象方法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zh-CN" sz="2400" dirty="0">
                <a:solidFill>
                  <a:srgbClr val="008000"/>
                </a:solidFill>
              </a:rPr>
              <a:t>声明没有返回值的方法</a:t>
            </a:r>
          </a:p>
          <a:p>
            <a:pPr lvl="0"/>
            <a:r>
              <a:rPr lang="en-US" altLang="zh-CN" sz="2400" dirty="0" smtClean="0"/>
              <a:t>-(</a:t>
            </a:r>
            <a:r>
              <a:rPr lang="en-US" altLang="zh-CN" sz="2400" dirty="0"/>
              <a:t>void)method;</a:t>
            </a:r>
            <a:endParaRPr lang="zh-CN" altLang="zh-CN" sz="2400" dirty="0"/>
          </a:p>
          <a:p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zh-CN" sz="2400" dirty="0">
                <a:solidFill>
                  <a:srgbClr val="008000"/>
                </a:solidFill>
              </a:rPr>
              <a:t>声明有返回值的方法</a:t>
            </a:r>
          </a:p>
          <a:p>
            <a:pPr lvl="0"/>
            <a:r>
              <a:rPr lang="en-US" altLang="zh-CN" sz="2400" dirty="0" smtClean="0"/>
              <a:t>-(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)method;</a:t>
            </a:r>
            <a:endParaRPr lang="zh-CN" altLang="zh-CN" sz="2400" dirty="0"/>
          </a:p>
          <a:p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zh-CN" sz="2400" dirty="0">
                <a:solidFill>
                  <a:srgbClr val="008000"/>
                </a:solidFill>
              </a:rPr>
              <a:t>声明有返回值有参数的方法</a:t>
            </a:r>
          </a:p>
          <a:p>
            <a:pPr lvl="0"/>
            <a:r>
              <a:rPr lang="en-US" altLang="zh-CN" sz="2400" dirty="0" smtClean="0"/>
              <a:t>-(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)method: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zh-CN" sz="2400" dirty="0">
                <a:solidFill>
                  <a:srgbClr val="008000"/>
                </a:solidFill>
              </a:rPr>
              <a:t>声明有返回值有多个参数的方法</a:t>
            </a:r>
          </a:p>
          <a:p>
            <a:pPr lvl="0"/>
            <a:r>
              <a:rPr lang="en-US" altLang="zh-CN" sz="2400" dirty="0" smtClean="0"/>
              <a:t>-(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)method: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)var1 andVar2: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)var2;</a:t>
            </a:r>
            <a:endParaRPr lang="zh-CN" altLang="zh-CN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45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实例化对象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900"/>
          </a:xfrm>
        </p:spPr>
        <p:txBody>
          <a:bodyPr/>
          <a:lstStyle/>
          <a:p>
            <a:r>
              <a:rPr kumimoji="1" lang="zh-CN" altLang="en-US" dirty="0" smtClean="0"/>
              <a:t>我们用类的方式告诉了计算机我们需要一个什么样的对象，之后我们要在程序中使用这个对象，就必须先创建一个对象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048000"/>
            <a:ext cx="68072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3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消息机制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使用对象调用方法就是</a:t>
            </a:r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中的消息机制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590800"/>
            <a:ext cx="66421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5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创建多个对象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1587500"/>
            <a:ext cx="7699664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4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6700" y="1511300"/>
            <a:ext cx="2095500" cy="153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Soldier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0ffcc</a:t>
            </a:r>
          </a:p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smtClean="0"/>
              <a:t>life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100</a:t>
            </a:r>
          </a:p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@</a:t>
            </a:r>
            <a:r>
              <a:rPr kumimoji="1" lang="en-US" altLang="zh-CN" dirty="0" smtClean="0"/>
              <a:t>”Tom”</a:t>
            </a:r>
          </a:p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smtClean="0"/>
              <a:t>level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1</a:t>
            </a:r>
            <a:endParaRPr kumimoji="1"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6146800" y="1511300"/>
            <a:ext cx="2171700" cy="142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s</a:t>
            </a:r>
            <a:r>
              <a:rPr kumimoji="1" lang="en-US" altLang="zh-CN" dirty="0" smtClean="0"/>
              <a:t>1:0ffcc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5" idx="1"/>
          </p:cNvCxnSpPr>
          <p:nvPr/>
        </p:nvCxnSpPr>
        <p:spPr>
          <a:xfrm flipH="1" flipV="1">
            <a:off x="2273300" y="2184400"/>
            <a:ext cx="3873500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6700" y="3416300"/>
            <a:ext cx="2095500" cy="153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Soldier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0ffdd</a:t>
            </a:r>
          </a:p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smtClean="0"/>
              <a:t>life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00</a:t>
            </a:r>
          </a:p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@</a:t>
            </a:r>
            <a:r>
              <a:rPr kumimoji="1" lang="en-US" altLang="zh-CN" dirty="0" smtClean="0"/>
              <a:t>”Alex”</a:t>
            </a:r>
          </a:p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smtClean="0"/>
              <a:t>level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3</a:t>
            </a:r>
            <a:endParaRPr kumimoji="1"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6045200" y="3225800"/>
            <a:ext cx="2171700" cy="1422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s</a:t>
            </a:r>
            <a:r>
              <a:rPr kumimoji="1" lang="zh-CN" altLang="zh-CN" dirty="0"/>
              <a:t>2</a:t>
            </a:r>
            <a:r>
              <a:rPr kumimoji="1" lang="en-US" altLang="zh-CN" dirty="0" smtClean="0"/>
              <a:t>:0ffcc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stCxn id="10" idx="1"/>
            <a:endCxn id="4" idx="3"/>
          </p:cNvCxnSpPr>
          <p:nvPr/>
        </p:nvCxnSpPr>
        <p:spPr>
          <a:xfrm flipH="1" flipV="1">
            <a:off x="2362200" y="2279650"/>
            <a:ext cx="3683000" cy="1657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45200" y="4953000"/>
            <a:ext cx="2273300" cy="111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s</a:t>
            </a:r>
            <a:r>
              <a:rPr kumimoji="1" lang="en-US" altLang="zh-CN" dirty="0" smtClean="0"/>
              <a:t>3:0ffdd</a:t>
            </a:r>
            <a:endParaRPr kumimoji="1" lang="zh-CN" altLang="en-US" dirty="0"/>
          </a:p>
        </p:txBody>
      </p:sp>
      <p:cxnSp>
        <p:nvCxnSpPr>
          <p:cNvPr id="16" name="直线箭头连接符 15"/>
          <p:cNvCxnSpPr/>
          <p:nvPr/>
        </p:nvCxnSpPr>
        <p:spPr>
          <a:xfrm flipH="1" flipV="1">
            <a:off x="2362200" y="4289425"/>
            <a:ext cx="3683000" cy="13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48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创建多个对</a:t>
            </a:r>
            <a:r>
              <a:rPr kumimoji="1" lang="zh-CN" altLang="en-US" dirty="0" smtClean="0"/>
              <a:t>象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示例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1500" y="1587500"/>
            <a:ext cx="7442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Soldier </a:t>
            </a:r>
            <a:r>
              <a:rPr lang="en-US" altLang="zh-CN" dirty="0"/>
              <a:t>* s1 = [Soldier new]</a:t>
            </a:r>
            <a:r>
              <a:rPr lang="en-US" altLang="zh-CN" dirty="0" smtClean="0"/>
              <a:t>;</a:t>
            </a:r>
            <a:r>
              <a:rPr lang="zh-CN" altLang="en-US" dirty="0" smtClean="0"/>
              <a:t>    </a:t>
            </a:r>
            <a:r>
              <a:rPr lang="en-US" altLang="zh-CN" dirty="0" smtClean="0">
                <a:solidFill>
                  <a:srgbClr val="9BBB59"/>
                </a:solidFill>
              </a:rPr>
              <a:t>/</a:t>
            </a:r>
            <a:r>
              <a:rPr lang="en-US" altLang="zh-CN" dirty="0">
                <a:solidFill>
                  <a:srgbClr val="9BBB59"/>
                </a:solidFill>
              </a:rPr>
              <a:t>/s1 0ffcc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s1-&gt;_name</a:t>
            </a:r>
            <a:r>
              <a:rPr lang="zh-TW" altLang="en-US" dirty="0"/>
              <a:t> </a:t>
            </a:r>
            <a:r>
              <a:rPr lang="en-US" altLang="zh-TW" dirty="0"/>
              <a:t>= @"</a:t>
            </a:r>
            <a:r>
              <a:rPr lang="zh-TW" altLang="en-US" dirty="0"/>
              <a:t>许三多</a:t>
            </a:r>
            <a:r>
              <a:rPr lang="en-US" altLang="zh-TW" dirty="0"/>
              <a:t>";</a:t>
            </a:r>
          </a:p>
          <a:p>
            <a:r>
              <a:rPr lang="en-US" altLang="zh-CN" dirty="0"/>
              <a:t>    s1-&gt;_life = 10;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Soldier * s2 = [Soldier new]</a:t>
            </a:r>
            <a:r>
              <a:rPr lang="en-US" altLang="zh-CN" dirty="0" smtClean="0"/>
              <a:t>;</a:t>
            </a:r>
            <a:r>
              <a:rPr lang="zh-CN" altLang="en-US" dirty="0" smtClean="0"/>
              <a:t>   </a:t>
            </a:r>
            <a:r>
              <a:rPr lang="en-US" altLang="zh-CN" dirty="0" smtClean="0">
                <a:solidFill>
                  <a:srgbClr val="9BBB59"/>
                </a:solidFill>
              </a:rPr>
              <a:t>/</a:t>
            </a:r>
            <a:r>
              <a:rPr lang="en-US" altLang="zh-CN" dirty="0">
                <a:solidFill>
                  <a:srgbClr val="9BBB59"/>
                </a:solidFill>
              </a:rPr>
              <a:t>/s2 0ffxx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s2-&gt;_name</a:t>
            </a:r>
            <a:r>
              <a:rPr lang="zh-TW" altLang="en-US" dirty="0"/>
              <a:t> </a:t>
            </a:r>
            <a:r>
              <a:rPr lang="en-US" altLang="zh-TW" dirty="0"/>
              <a:t>= @"</a:t>
            </a:r>
            <a:r>
              <a:rPr lang="zh-TW" altLang="en-US" dirty="0"/>
              <a:t>刘德华</a:t>
            </a:r>
            <a:r>
              <a:rPr lang="en-US" altLang="zh-TW" dirty="0"/>
              <a:t>";</a:t>
            </a:r>
          </a:p>
          <a:p>
            <a:r>
              <a:rPr lang="en-US" altLang="zh-CN" dirty="0"/>
              <a:t>    s2-&gt;_life = 20;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NSLog</a:t>
            </a:r>
            <a:r>
              <a:rPr lang="en-US" altLang="zh-CN" dirty="0"/>
              <a:t>(@"s2 _life %d",s2-&gt;_life);</a:t>
            </a:r>
          </a:p>
          <a:p>
            <a:r>
              <a:rPr lang="en-US" altLang="zh-CN" dirty="0"/>
              <a:t>    </a:t>
            </a:r>
          </a:p>
          <a:p>
            <a:r>
              <a:rPr lang="de-DE" altLang="zh-CN" dirty="0"/>
              <a:t>    </a:t>
            </a:r>
            <a:r>
              <a:rPr lang="de-DE" altLang="zh-CN" dirty="0" err="1"/>
              <a:t>Soldier</a:t>
            </a:r>
            <a:r>
              <a:rPr lang="de-DE" altLang="zh-CN" dirty="0"/>
              <a:t> * s3 = s2; </a:t>
            </a:r>
            <a:r>
              <a:rPr lang="zh-CN" altLang="en-US" dirty="0" smtClean="0"/>
              <a:t>                </a:t>
            </a:r>
            <a:r>
              <a:rPr lang="de-DE" altLang="zh-CN" dirty="0" smtClean="0"/>
              <a:t> </a:t>
            </a:r>
            <a:r>
              <a:rPr lang="de-DE" altLang="zh-CN" dirty="0">
                <a:solidFill>
                  <a:schemeClr val="accent3"/>
                </a:solidFill>
              </a:rPr>
              <a:t>//s3 0ffxx</a:t>
            </a:r>
          </a:p>
          <a:p>
            <a:r>
              <a:rPr lang="de-DE" altLang="zh-CN" dirty="0"/>
              <a:t>    </a:t>
            </a:r>
          </a:p>
          <a:p>
            <a:r>
              <a:rPr lang="en-US" altLang="zh-CN" dirty="0"/>
              <a:t>    s3-&gt;_life = 100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NSLog</a:t>
            </a:r>
            <a:r>
              <a:rPr lang="en-US" altLang="zh-CN" dirty="0"/>
              <a:t>(@"s2 _life %d",s2-&gt;_life);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16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对象作为方法参数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士兵开枪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2743200"/>
            <a:ext cx="82296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 smtClean="0"/>
              <a:t>(</a:t>
            </a:r>
            <a:r>
              <a:rPr lang="en-US" altLang="zh-CN" dirty="0"/>
              <a:t>void)</a:t>
            </a:r>
            <a:r>
              <a:rPr lang="en-US" altLang="zh-CN" dirty="0" err="1"/>
              <a:t>fireByGun</a:t>
            </a:r>
            <a:r>
              <a:rPr lang="en-US" altLang="zh-CN" dirty="0"/>
              <a:t>:(Gun *)</a:t>
            </a:r>
            <a:r>
              <a:rPr lang="en-US" altLang="zh-CN" dirty="0" smtClean="0"/>
              <a:t>gun</a:t>
            </a:r>
          </a:p>
          <a:p>
            <a:r>
              <a:rPr kumimoji="1" lang="zh-CN" altLang="zh-CN" dirty="0" smtClean="0"/>
              <a:t>{</a:t>
            </a:r>
            <a:endParaRPr kumimoji="1" lang="en-US" altLang="zh-CN" dirty="0" smtClean="0"/>
          </a:p>
          <a:p>
            <a:r>
              <a:rPr kumimoji="1" lang="en-US" altLang="zh-CN" dirty="0" smtClean="0"/>
              <a:t>	[gun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fire];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r>
              <a:rPr kumimoji="1" lang="zh-CN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92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声明类方法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zh-CN" sz="2400" dirty="0">
                <a:solidFill>
                  <a:srgbClr val="008000"/>
                </a:solidFill>
              </a:rPr>
              <a:t>声明没有返回值的方法</a:t>
            </a:r>
          </a:p>
          <a:p>
            <a:pPr lvl="0"/>
            <a:r>
              <a:rPr lang="zh-CN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(void)method;</a:t>
            </a:r>
            <a:endParaRPr lang="zh-CN" altLang="zh-CN" sz="2400" dirty="0"/>
          </a:p>
          <a:p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zh-CN" sz="2400" dirty="0">
                <a:solidFill>
                  <a:srgbClr val="008000"/>
                </a:solidFill>
              </a:rPr>
              <a:t>声明有返回值的方法</a:t>
            </a:r>
          </a:p>
          <a:p>
            <a:pPr lvl="0"/>
            <a:r>
              <a:rPr lang="zh-CN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)method;</a:t>
            </a:r>
            <a:endParaRPr lang="zh-CN" altLang="zh-CN" sz="2400" dirty="0"/>
          </a:p>
          <a:p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zh-CN" sz="2400" dirty="0">
                <a:solidFill>
                  <a:srgbClr val="008000"/>
                </a:solidFill>
              </a:rPr>
              <a:t>声明有返回值有参数的方法</a:t>
            </a:r>
          </a:p>
          <a:p>
            <a:pPr lvl="0"/>
            <a:r>
              <a:rPr lang="zh-CN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)method: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>
                <a:solidFill>
                  <a:srgbClr val="008000"/>
                </a:solidFill>
              </a:rPr>
              <a:t>//</a:t>
            </a:r>
            <a:r>
              <a:rPr lang="zh-CN" altLang="zh-CN" sz="2400" dirty="0">
                <a:solidFill>
                  <a:srgbClr val="008000"/>
                </a:solidFill>
              </a:rPr>
              <a:t>声明有返回值有多个参数的方法</a:t>
            </a:r>
          </a:p>
          <a:p>
            <a:pPr lvl="0"/>
            <a:r>
              <a:rPr lang="zh-CN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)method: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)var1 andVar2: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)var2;</a:t>
            </a:r>
            <a:endParaRPr lang="zh-CN" altLang="zh-CN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61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计算器示例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计算两个数的和</a:t>
            </a:r>
            <a:endParaRPr kumimoji="1" lang="en-US" altLang="zh-CN" dirty="0" smtClean="0"/>
          </a:p>
          <a:p>
            <a:r>
              <a:rPr kumimoji="1" lang="zh-CN" altLang="en-US" dirty="0" smtClean="0"/>
              <a:t>计算两个数的平均值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37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士兵开枪</a:t>
            </a:r>
            <a:endParaRPr kumimoji="1" lang="en-US" altLang="zh-CN" dirty="0" smtClean="0"/>
          </a:p>
          <a:p>
            <a:r>
              <a:rPr kumimoji="1" lang="zh-CN" altLang="en-US" dirty="0" smtClean="0"/>
              <a:t>士兵打电话</a:t>
            </a:r>
            <a:endParaRPr kumimoji="1" lang="en-US" altLang="zh-CN" dirty="0" smtClean="0"/>
          </a:p>
          <a:p>
            <a:r>
              <a:rPr kumimoji="1" lang="zh-CN" altLang="en-US" dirty="0" smtClean="0"/>
              <a:t>士兵开坦克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97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理解面向对象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面向对象是相对面向过程而</a:t>
            </a:r>
            <a:r>
              <a:rPr lang="zh-CN" altLang="en-US" dirty="0"/>
              <a:t>言</a:t>
            </a:r>
          </a:p>
          <a:p>
            <a:r>
              <a:rPr lang="zh-CN" altLang="en-US" dirty="0"/>
              <a:t>面向对象和面向过程都是一种思想</a:t>
            </a:r>
          </a:p>
          <a:p>
            <a:r>
              <a:rPr lang="zh-CN" altLang="en-US" dirty="0"/>
              <a:t>面向过程</a:t>
            </a:r>
          </a:p>
          <a:p>
            <a:pPr lvl="1"/>
            <a:r>
              <a:rPr lang="zh-CN" altLang="en-US" dirty="0"/>
              <a:t>强调的是功</a:t>
            </a:r>
            <a:r>
              <a:rPr lang="zh-CN" altLang="en-US" dirty="0" smtClean="0"/>
              <a:t>能行为</a:t>
            </a:r>
            <a:endParaRPr lang="en-US" altLang="zh-CN" dirty="0"/>
          </a:p>
          <a:p>
            <a:pPr lvl="1"/>
            <a:r>
              <a:rPr lang="zh-CN" altLang="zh-CN" dirty="0" smtClean="0"/>
              <a:t>关</a:t>
            </a:r>
            <a:r>
              <a:rPr lang="zh-CN" altLang="zh-CN" dirty="0"/>
              <a:t>注的是解决问题需要哪些步骤 </a:t>
            </a:r>
            <a:endParaRPr lang="zh-CN" altLang="en-US" dirty="0"/>
          </a:p>
          <a:p>
            <a:r>
              <a:rPr lang="zh-CN" altLang="en-US" dirty="0"/>
              <a:t>面向对象</a:t>
            </a:r>
          </a:p>
          <a:p>
            <a:pPr lvl="1"/>
            <a:r>
              <a:rPr lang="zh-CN" altLang="en-US" dirty="0"/>
              <a:t>将功能封装进对象，强调具备了功能的对</a:t>
            </a:r>
            <a:r>
              <a:rPr lang="zh-CN" altLang="en-US" dirty="0" smtClean="0"/>
              <a:t>象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关</a:t>
            </a:r>
            <a:r>
              <a:rPr lang="zh-CN" altLang="zh-CN" dirty="0"/>
              <a:t>注的是解决问题需要哪些对象 </a:t>
            </a:r>
            <a:endParaRPr lang="zh-CN" altLang="en-US" dirty="0"/>
          </a:p>
          <a:p>
            <a:r>
              <a:rPr lang="zh-CN" altLang="en-US" dirty="0"/>
              <a:t>面向对象是基于面向过程的。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8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OC</a:t>
            </a:r>
            <a:r>
              <a:rPr kumimoji="1" lang="zh-CN" altLang="en-US" dirty="0" smtClean="0"/>
              <a:t>字符串</a:t>
            </a:r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7200" y="3149600"/>
            <a:ext cx="32824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#include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</a:t>
            </a:r>
            <a:r>
              <a:rPr kumimoji="1" lang="en-US" altLang="zh-CN" dirty="0" err="1" smtClean="0"/>
              <a:t>stdio.h</a:t>
            </a:r>
            <a:r>
              <a:rPr kumimoji="1" lang="en-US" altLang="zh-CN" dirty="0" smtClean="0"/>
              <a:t>”</a:t>
            </a:r>
          </a:p>
          <a:p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main()</a:t>
            </a:r>
          </a:p>
          <a:p>
            <a:r>
              <a:rPr kumimoji="1" lang="zh-CN" altLang="zh-CN" dirty="0" smtClean="0"/>
              <a:t>{</a:t>
            </a:r>
            <a:endParaRPr kumimoji="1" lang="en-US" altLang="zh-CN" dirty="0" smtClean="0"/>
          </a:p>
          <a:p>
            <a:r>
              <a:rPr kumimoji="1" lang="en-US" altLang="zh-CN" dirty="0" smtClean="0"/>
              <a:t>	char</a:t>
            </a:r>
            <a:r>
              <a:rPr kumimoji="1" lang="zh-CN" altLang="en-US" dirty="0" smtClean="0"/>
              <a:t> * </a:t>
            </a:r>
            <a:r>
              <a:rPr kumimoji="1" lang="en-US" altLang="zh-CN" dirty="0" err="1" smtClean="0"/>
              <a:t>str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world”;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printf</a:t>
            </a:r>
            <a:r>
              <a:rPr kumimoji="1" lang="en-US" altLang="zh-CN" dirty="0" smtClean="0"/>
              <a:t>(“%s”);</a:t>
            </a:r>
            <a:endParaRPr kumimoji="1" lang="en-US" altLang="zh-CN" dirty="0"/>
          </a:p>
          <a:p>
            <a:r>
              <a:rPr kumimoji="1" lang="en-US" altLang="zh-CN" dirty="0" smtClean="0"/>
              <a:t>	</a:t>
            </a:r>
          </a:p>
          <a:p>
            <a:r>
              <a:rPr kumimoji="1" lang="en-US" altLang="zh-CN" dirty="0" smtClean="0"/>
              <a:t>	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0;</a:t>
            </a:r>
            <a:endParaRPr kumimoji="1" lang="en-US" altLang="zh-CN" dirty="0"/>
          </a:p>
          <a:p>
            <a:r>
              <a:rPr kumimoji="1" lang="zh-CN" altLang="zh-CN" dirty="0" smtClean="0"/>
              <a:t>}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657106" y="3149600"/>
            <a:ext cx="40296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#import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“&lt;Foundation/</a:t>
            </a:r>
            <a:r>
              <a:rPr kumimoji="1" lang="en-US" altLang="zh-CN" dirty="0" err="1" smtClean="0"/>
              <a:t>Foundation.h</a:t>
            </a:r>
            <a:r>
              <a:rPr kumimoji="1" lang="en-US" altLang="zh-CN" dirty="0" smtClean="0"/>
              <a:t>&gt;”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main()</a:t>
            </a:r>
          </a:p>
          <a:p>
            <a:r>
              <a:rPr kumimoji="1" lang="zh-CN" altLang="zh-CN" dirty="0" smtClean="0"/>
              <a:t>{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 * </a:t>
            </a:r>
            <a:r>
              <a:rPr kumimoji="1" lang="en-US" altLang="zh-CN" dirty="0" err="1" smtClean="0"/>
              <a:t>str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@”Hello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world”;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 smtClean="0"/>
              <a:t>NSLog</a:t>
            </a:r>
            <a:r>
              <a:rPr kumimoji="1" lang="en-US" altLang="zh-CN" dirty="0" smtClean="0"/>
              <a:t>(“%@”,</a:t>
            </a:r>
            <a:r>
              <a:rPr kumimoji="1" lang="en-US" altLang="zh-CN" dirty="0" err="1" smtClean="0"/>
              <a:t>str</a:t>
            </a:r>
            <a:r>
              <a:rPr kumimoji="1" lang="en-US" altLang="zh-CN" dirty="0" smtClean="0"/>
              <a:t>);</a:t>
            </a:r>
          </a:p>
          <a:p>
            <a:r>
              <a:rPr kumimoji="1" lang="en-US" altLang="zh-CN" dirty="0" smtClean="0"/>
              <a:t>	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0;</a:t>
            </a:r>
            <a:endParaRPr kumimoji="1" lang="en-US" altLang="zh-CN" dirty="0"/>
          </a:p>
          <a:p>
            <a:r>
              <a:rPr kumimoji="1" lang="zh-CN" altLang="zh-CN" dirty="0" smtClean="0"/>
              <a:t>}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200" y="1778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NSString</a:t>
            </a:r>
            <a:r>
              <a:rPr kumimoji="1" lang="zh-CN" altLang="en-US" dirty="0" smtClean="0"/>
              <a:t> * 是</a:t>
            </a:r>
            <a:r>
              <a:rPr kumimoji="1" lang="en-US" altLang="zh-CN" dirty="0" smtClean="0"/>
              <a:t>Foundation</a:t>
            </a:r>
            <a:r>
              <a:rPr kumimoji="1" lang="zh-CN" altLang="en-US" dirty="0" smtClean="0"/>
              <a:t>框架中提供的专门处理字符串的一个类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77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在我们</a:t>
            </a:r>
            <a:r>
              <a:rPr lang="zh-CN" altLang="zh-CN" dirty="0"/>
              <a:t>的现实生活中我们要去电影院看电影，都会经历一个痛苦的过程</a:t>
            </a:r>
            <a:r>
              <a:rPr lang="zh-CN" altLang="zh-CN" dirty="0" smtClean="0"/>
              <a:t>，那就是排队买票</a:t>
            </a:r>
            <a:r>
              <a:rPr lang="zh-CN" altLang="zh-CN" dirty="0"/>
              <a:t>，如果我们能够将这一过程放到手机上用软件来完成，那会大大减少我们观看电影排队过程的痛苦，所以我们要将这一过程软件话。</a:t>
            </a:r>
          </a:p>
        </p:txBody>
      </p:sp>
    </p:spTree>
    <p:extLst>
      <p:ext uri="{BB962C8B-B14F-4D97-AF65-F5344CB8AC3E}">
        <p14:creationId xmlns:p14="http://schemas.microsoft.com/office/powerpoint/2010/main" val="397936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Iphone</a:t>
            </a:r>
            <a:r>
              <a:rPr lang="en-US" altLang="zh-CN" dirty="0"/>
              <a:t> new];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7700" y="2603500"/>
            <a:ext cx="1968500" cy="241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Iphone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>
                <a:sym typeface="Wingdings"/>
              </a:rPr>
              <a:t>：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0ffcc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</a:p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smtClean="0"/>
              <a:t>ram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0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</a:p>
          <a:p>
            <a:pPr algn="ctr"/>
            <a:r>
              <a:rPr kumimoji="1" lang="zh-CN" altLang="zh-CN" dirty="0"/>
              <a:t>_</a:t>
            </a:r>
            <a:r>
              <a:rPr kumimoji="1" lang="en-US" altLang="zh-CN" dirty="0" smtClean="0"/>
              <a:t>weight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</a:p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smtClean="0"/>
              <a:t>color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</a:p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21400" y="2844800"/>
            <a:ext cx="1803400" cy="2171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Iphone</a:t>
            </a:r>
            <a:endParaRPr kumimoji="1" lang="en-US" altLang="zh-CN" dirty="0" smtClean="0"/>
          </a:p>
          <a:p>
            <a:pPr algn="ctr"/>
            <a:r>
              <a:rPr kumimoji="1" lang="zh-CN" altLang="zh-CN" dirty="0"/>
              <a:t>p</a:t>
            </a:r>
            <a:r>
              <a:rPr kumimoji="1" lang="en-US" altLang="zh-CN" dirty="0" err="1" smtClean="0"/>
              <a:t>hone:offcc</a:t>
            </a:r>
            <a:endParaRPr kumimoji="1" lang="zh-CN" altLang="en-US" dirty="0"/>
          </a:p>
        </p:txBody>
      </p:sp>
      <p:cxnSp>
        <p:nvCxnSpPr>
          <p:cNvPr id="7" name="直线箭头连接符 6"/>
          <p:cNvCxnSpPr>
            <a:stCxn id="5" idx="1"/>
          </p:cNvCxnSpPr>
          <p:nvPr/>
        </p:nvCxnSpPr>
        <p:spPr>
          <a:xfrm flipH="1" flipV="1">
            <a:off x="2616200" y="3365500"/>
            <a:ext cx="3505200" cy="565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5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647700" y="2603500"/>
            <a:ext cx="1968500" cy="241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Iphone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>
                <a:sym typeface="Wingdings"/>
              </a:rPr>
              <a:t>：</a:t>
            </a:r>
            <a:r>
              <a:rPr kumimoji="1" lang="zh-CN" altLang="en-US" dirty="0" smtClean="0">
                <a:sym typeface="Wingdings"/>
              </a:rPr>
              <a:t> </a:t>
            </a:r>
            <a:r>
              <a:rPr kumimoji="1" lang="en-US" altLang="zh-CN" dirty="0" smtClean="0">
                <a:sym typeface="Wingdings"/>
              </a:rPr>
              <a:t>0ffcc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.5</a:t>
            </a:r>
          </a:p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smtClean="0"/>
              <a:t>ram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048</a:t>
            </a:r>
          </a:p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7</a:t>
            </a:r>
            <a:endParaRPr kumimoji="1" lang="en-US" altLang="zh-CN" dirty="0" smtClean="0"/>
          </a:p>
          <a:p>
            <a:pPr algn="ctr"/>
            <a:r>
              <a:rPr kumimoji="1" lang="zh-CN" altLang="zh-CN" dirty="0"/>
              <a:t>_</a:t>
            </a:r>
            <a:r>
              <a:rPr kumimoji="1" lang="en-US" altLang="zh-CN" dirty="0" smtClean="0"/>
              <a:t>weight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00</a:t>
            </a:r>
          </a:p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smtClean="0"/>
              <a:t>color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</a:p>
          <a:p>
            <a:pPr algn="ctr"/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21400" y="2844800"/>
            <a:ext cx="1803400" cy="2171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Iphone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/>
              <a:t>p</a:t>
            </a:r>
            <a:r>
              <a:rPr kumimoji="1" lang="en-US" altLang="zh-CN" dirty="0" err="1" smtClean="0"/>
              <a:t>hone:offcc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/>
              <a:t>[</a:t>
            </a:r>
            <a:r>
              <a:rPr kumimoji="1" lang="en-US" altLang="zh-CN" dirty="0" smtClean="0"/>
              <a:t>phone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aboutMyPhone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5" idx="1"/>
          </p:cNvCxnSpPr>
          <p:nvPr/>
        </p:nvCxnSpPr>
        <p:spPr>
          <a:xfrm flipH="1" flipV="1">
            <a:off x="2616200" y="3365500"/>
            <a:ext cx="3505200" cy="565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159000" y="1417638"/>
            <a:ext cx="4229100" cy="1054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Iphone</a:t>
            </a:r>
            <a:endParaRPr kumimoji="1" lang="en-US" altLang="zh-CN" dirty="0" smtClean="0"/>
          </a:p>
          <a:p>
            <a:pPr algn="ctr"/>
            <a:r>
              <a:rPr kumimoji="1" lang="zh-CN" altLang="zh-CN" dirty="0" smtClean="0"/>
              <a:t>-</a:t>
            </a:r>
            <a:r>
              <a:rPr kumimoji="1" lang="zh-CN" altLang="en-US" dirty="0" smtClean="0"/>
              <a:t> （</a:t>
            </a:r>
            <a:r>
              <a:rPr kumimoji="1" lang="en-US" altLang="zh-CN" dirty="0" smtClean="0"/>
              <a:t>void</a:t>
            </a:r>
            <a:r>
              <a:rPr kumimoji="1" lang="zh-CN" altLang="en-US" dirty="0" smtClean="0"/>
              <a:t>）</a:t>
            </a:r>
            <a:r>
              <a:rPr kumimoji="1" lang="en-US" altLang="zh-CN" dirty="0" err="1" smtClean="0"/>
              <a:t>aboutMyPhone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12900" y="4699000"/>
            <a:ext cx="838200" cy="31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isa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2159000" y="2471738"/>
            <a:ext cx="1587500" cy="23415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6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61200" y="2540000"/>
            <a:ext cx="1282700" cy="1587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 smtClean="0"/>
              <a:t>g</a:t>
            </a:r>
            <a:r>
              <a:rPr kumimoji="1" lang="en-US" altLang="zh-CN" dirty="0" err="1" smtClean="0"/>
              <a:t>un:offdd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5600" y="2844800"/>
            <a:ext cx="1866900" cy="264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Soldier:0ffcc</a:t>
            </a:r>
          </a:p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@”</a:t>
            </a:r>
            <a:r>
              <a:rPr kumimoji="1" lang="en-US" altLang="zh-CN" dirty="0" err="1" smtClean="0"/>
              <a:t>TOm</a:t>
            </a:r>
            <a:r>
              <a:rPr kumimoji="1" lang="en-US" altLang="zh-CN" dirty="0" smtClean="0"/>
              <a:t>”</a:t>
            </a:r>
          </a:p>
          <a:p>
            <a:pPr algn="ctr"/>
            <a:r>
              <a:rPr kumimoji="1" lang="zh-CN" altLang="zh-CN" dirty="0" smtClean="0"/>
              <a:t>_</a:t>
            </a:r>
            <a:r>
              <a:rPr kumimoji="1" lang="en-US" altLang="zh-CN" dirty="0" smtClean="0"/>
              <a:t>life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70600" y="4649232"/>
            <a:ext cx="1282700" cy="124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zh-CN" dirty="0"/>
              <a:t>s</a:t>
            </a:r>
            <a:r>
              <a:rPr kumimoji="1" lang="en-US" altLang="zh-CN" dirty="0" smtClean="0"/>
              <a:t>1:0ffcc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6" idx="1"/>
          </p:cNvCxnSpPr>
          <p:nvPr/>
        </p:nvCxnSpPr>
        <p:spPr>
          <a:xfrm flipH="1" flipV="1">
            <a:off x="2222500" y="4611132"/>
            <a:ext cx="3848100" cy="66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701800" y="1536700"/>
            <a:ext cx="2286000" cy="1028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Soldier</a:t>
            </a:r>
          </a:p>
          <a:p>
            <a:pPr algn="ctr"/>
            <a:r>
              <a:rPr kumimoji="1" lang="zh-CN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(void)</a:t>
            </a:r>
            <a:r>
              <a:rPr kumimoji="1" lang="en-US" altLang="zh-CN" dirty="0" err="1" smtClean="0"/>
              <a:t>fireByGun</a:t>
            </a:r>
            <a:r>
              <a:rPr kumimoji="1" lang="zh-CN" altLang="zh-CN" dirty="0" smtClean="0">
                <a:sym typeface="Wingdings"/>
              </a:rPr>
              <a:t>：</a:t>
            </a:r>
            <a:r>
              <a:rPr kumimoji="1" lang="zh-CN" altLang="en-US" dirty="0" smtClean="0">
                <a:sym typeface="Wingdings"/>
              </a:rPr>
              <a:t> （</a:t>
            </a:r>
            <a:r>
              <a:rPr kumimoji="1" lang="en-US" altLang="zh-CN" dirty="0" smtClean="0">
                <a:sym typeface="Wingdings"/>
              </a:rPr>
              <a:t>Gun</a:t>
            </a:r>
            <a:r>
              <a:rPr kumimoji="1" lang="zh-CN" altLang="en-US" dirty="0" smtClean="0">
                <a:sym typeface="Wingdings"/>
              </a:rPr>
              <a:t> *）</a:t>
            </a:r>
            <a:r>
              <a:rPr kumimoji="1" lang="en-US" altLang="zh-CN" dirty="0" smtClean="0">
                <a:sym typeface="Wingdings"/>
              </a:rPr>
              <a:t>gun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04900" y="45974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isa</a:t>
            </a:r>
            <a:endParaRPr kumimoji="1" lang="zh-CN" altLang="en-US" dirty="0"/>
          </a:p>
        </p:txBody>
      </p:sp>
      <p:cxnSp>
        <p:nvCxnSpPr>
          <p:cNvPr id="13" name="直线箭头连接符 12"/>
          <p:cNvCxnSpPr/>
          <p:nvPr/>
        </p:nvCxnSpPr>
        <p:spPr>
          <a:xfrm flipV="1">
            <a:off x="1339850" y="2540000"/>
            <a:ext cx="1765300" cy="2679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87800" y="3797300"/>
            <a:ext cx="2096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[s1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fireByGun:gun</a:t>
            </a:r>
            <a:r>
              <a:rPr kumimoji="1" lang="en-US" altLang="zh-CN" dirty="0" smtClean="0"/>
              <a:t>]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368800" y="1536700"/>
            <a:ext cx="2146300" cy="1028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Gun</a:t>
            </a:r>
          </a:p>
          <a:p>
            <a:pPr algn="ctr"/>
            <a:r>
              <a:rPr kumimoji="1" lang="zh-CN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(void)shoot;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420831" y="3213100"/>
            <a:ext cx="132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[gun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shoot]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984500" y="2807216"/>
            <a:ext cx="863600" cy="1550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Gun:0ffdd</a:t>
            </a:r>
            <a:endParaRPr kumimoji="1" lang="zh-CN" altLang="en-US" dirty="0"/>
          </a:p>
        </p:txBody>
      </p:sp>
      <p:cxnSp>
        <p:nvCxnSpPr>
          <p:cNvPr id="19" name="直线箭头连接符 18"/>
          <p:cNvCxnSpPr>
            <a:stCxn id="4" idx="1"/>
            <a:endCxn id="17" idx="3"/>
          </p:cNvCxnSpPr>
          <p:nvPr/>
        </p:nvCxnSpPr>
        <p:spPr>
          <a:xfrm flipH="1">
            <a:off x="3848100" y="3333750"/>
            <a:ext cx="3213100" cy="248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63900" y="3975100"/>
            <a:ext cx="584200" cy="3825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isa</a:t>
            </a:r>
            <a:endParaRPr kumimoji="1" lang="zh-CN" altLang="en-US" dirty="0"/>
          </a:p>
        </p:txBody>
      </p:sp>
      <p:cxnSp>
        <p:nvCxnSpPr>
          <p:cNvPr id="22" name="直线箭头连接符 21"/>
          <p:cNvCxnSpPr/>
          <p:nvPr/>
        </p:nvCxnSpPr>
        <p:spPr>
          <a:xfrm flipV="1">
            <a:off x="3695700" y="2247900"/>
            <a:ext cx="1168400" cy="187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28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面向对象和面向过程区别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把衣服放进洗衣机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打开洗衣机</a:t>
            </a:r>
            <a:endParaRPr kumimoji="1" lang="en-US" altLang="zh-CN" dirty="0" smtClean="0"/>
          </a:p>
          <a:p>
            <a:r>
              <a:rPr kumimoji="1" lang="zh-CN" altLang="en-US" dirty="0" smtClean="0"/>
              <a:t>放进去</a:t>
            </a:r>
            <a:r>
              <a:rPr kumimoji="1" lang="zh-CN" altLang="en-US" dirty="0"/>
              <a:t>衣服</a:t>
            </a:r>
            <a:endParaRPr kumimoji="1" lang="en-US" altLang="zh-CN" dirty="0" smtClean="0"/>
          </a:p>
          <a:p>
            <a:r>
              <a:rPr kumimoji="1" lang="zh-CN" altLang="en-US" dirty="0" smtClean="0"/>
              <a:t>关闭洗衣机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洗衣机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打开</a:t>
            </a:r>
            <a:endParaRPr kumimoji="1" lang="en-US" altLang="zh-CN" dirty="0" smtClean="0"/>
          </a:p>
          <a:p>
            <a:r>
              <a:rPr kumimoji="1" lang="zh-CN" altLang="en-US" dirty="0" smtClean="0"/>
              <a:t>洗衣机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存储</a:t>
            </a:r>
            <a:endParaRPr kumimoji="1" lang="en-US" altLang="zh-CN" dirty="0" smtClean="0"/>
          </a:p>
          <a:p>
            <a:r>
              <a:rPr kumimoji="1" lang="zh-CN" altLang="en-US" dirty="0" smtClean="0"/>
              <a:t>洗衣机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关闭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09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现实生活中我们是如何应用面相对象思想的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想打电话</a:t>
            </a:r>
            <a:r>
              <a:rPr lang="en-US" altLang="zh-CN" dirty="0"/>
              <a:t>\</a:t>
            </a:r>
            <a:r>
              <a:rPr lang="zh-CN" altLang="zh-CN" dirty="0"/>
              <a:t>发</a:t>
            </a:r>
            <a:r>
              <a:rPr lang="zh-CN" altLang="zh-CN" dirty="0" smtClean="0"/>
              <a:t>短信</a:t>
            </a:r>
            <a:endParaRPr lang="zh-CN" altLang="zh-CN" dirty="0"/>
          </a:p>
          <a:p>
            <a:pPr lvl="0"/>
            <a:r>
              <a:rPr lang="zh-CN" altLang="zh-CN" dirty="0" smtClean="0"/>
              <a:t>去饭店吃饭 </a:t>
            </a:r>
            <a:endParaRPr lang="zh-CN" altLang="zh-CN" dirty="0"/>
          </a:p>
          <a:p>
            <a:pPr lvl="0"/>
            <a:r>
              <a:rPr lang="zh-CN" altLang="zh-CN" dirty="0" smtClean="0"/>
              <a:t>汽车坏了</a:t>
            </a:r>
            <a:endParaRPr lang="en-US" altLang="zh-CN" dirty="0"/>
          </a:p>
          <a:p>
            <a:r>
              <a:rPr lang="zh-CN" altLang="en-US" dirty="0" smtClean="0"/>
              <a:t>买电脑</a:t>
            </a:r>
            <a:endParaRPr lang="en-US" altLang="zh-CN" dirty="0" smtClean="0"/>
          </a:p>
          <a:p>
            <a:r>
              <a:rPr lang="zh-CN" altLang="en-US" dirty="0" smtClean="0"/>
              <a:t>包工头</a:t>
            </a:r>
            <a:endParaRPr lang="en-US" altLang="zh-CN" dirty="0" smtClean="0"/>
          </a:p>
          <a:p>
            <a:r>
              <a:rPr lang="zh-CN" altLang="en-US" dirty="0" smtClean="0"/>
              <a:t>女朋友</a:t>
            </a:r>
            <a:endParaRPr lang="en-US" altLang="zh-CN" dirty="0" smtClean="0"/>
          </a:p>
          <a:p>
            <a:r>
              <a:rPr lang="zh-CN" altLang="en-US" dirty="0" smtClean="0"/>
              <a:t>面试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19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是一种符合人们思考习惯的思想</a:t>
            </a:r>
          </a:p>
          <a:p>
            <a:r>
              <a:rPr lang="zh-CN" altLang="en-US" sz="2400" dirty="0"/>
              <a:t>可以将复杂的事情简单化</a:t>
            </a:r>
          </a:p>
          <a:p>
            <a:r>
              <a:rPr lang="zh-CN" altLang="en-US" sz="2400" dirty="0"/>
              <a:t>将程序员从执</a:t>
            </a:r>
            <a:r>
              <a:rPr lang="zh-CN" altLang="en-US" sz="2400" dirty="0" smtClean="0"/>
              <a:t>行者转换成了指挥者</a:t>
            </a:r>
            <a:endParaRPr lang="en-US" altLang="zh-CN" sz="2400" dirty="0" smtClean="0"/>
          </a:p>
          <a:p>
            <a:endParaRPr lang="zh-CN" altLang="en-US" sz="2400" dirty="0"/>
          </a:p>
          <a:p>
            <a:r>
              <a:rPr lang="zh-CN" altLang="en-US" sz="2400" dirty="0"/>
              <a:t>完成需求时：</a:t>
            </a:r>
          </a:p>
          <a:p>
            <a:pPr lvl="1"/>
            <a:r>
              <a:rPr lang="zh-CN" altLang="en-US" sz="2000" dirty="0"/>
              <a:t>先要去找具有所需的功能的对象来用。</a:t>
            </a:r>
          </a:p>
          <a:p>
            <a:pPr lvl="1"/>
            <a:r>
              <a:rPr lang="zh-CN" altLang="en-US" sz="2000" dirty="0"/>
              <a:t>如果该对象不存在，那么创建一个具有所需功能的对象。</a:t>
            </a:r>
          </a:p>
          <a:p>
            <a:pPr lvl="1"/>
            <a:r>
              <a:rPr lang="zh-CN" altLang="en-US" sz="2000" dirty="0"/>
              <a:t>这样简化开发并提高复用。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55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类与对象的关系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dirty="0"/>
              <a:t>使用计算机语言就是不断的在描述现实生活中的事物。</a:t>
            </a:r>
          </a:p>
          <a:p>
            <a:pPr>
              <a:lnSpc>
                <a:spcPct val="115000"/>
              </a:lnSpc>
            </a:pPr>
            <a:r>
              <a:rPr lang="en-US" altLang="zh-CN" dirty="0" smtClean="0"/>
              <a:t>OC</a:t>
            </a:r>
            <a:r>
              <a:rPr lang="zh-CN" altLang="en-US" dirty="0" smtClean="0"/>
              <a:t>中描述事物通过类</a:t>
            </a:r>
            <a:r>
              <a:rPr lang="zh-CN" altLang="en-US" dirty="0"/>
              <a:t>的形式体现，类是具体事物的抽象，概念上的定义。</a:t>
            </a:r>
          </a:p>
          <a:p>
            <a:pPr>
              <a:lnSpc>
                <a:spcPct val="115000"/>
              </a:lnSpc>
            </a:pPr>
            <a:r>
              <a:rPr lang="zh-CN" altLang="en-US" dirty="0"/>
              <a:t>对象即是该类事物实实在在存在的个体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88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</a:t>
            </a:r>
            <a:r>
              <a:rPr lang="en-US" altLang="zh-CN"/>
              <a:t> www.itcast.cn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900" b="1" dirty="0" smtClean="0"/>
              <a:t>类与对</a:t>
            </a:r>
            <a:r>
              <a:rPr lang="zh-CN" altLang="en-US" sz="2900" b="1" dirty="0"/>
              <a:t>象(图例)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504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类与对象的关系如图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260475" y="2636838"/>
            <a:ext cx="5616575" cy="1871662"/>
            <a:chOff x="0" y="0"/>
            <a:chExt cx="13043" cy="3854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4083" y="0"/>
              <a:ext cx="4082" cy="90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charset="0"/>
                <a:buNone/>
              </a:pPr>
              <a:r>
                <a:rPr lang="zh-CN" altLang="en-US" dirty="0"/>
                <a:t>图纸</a:t>
              </a:r>
            </a:p>
          </p:txBody>
        </p:sp>
        <p:sp>
          <p:nvSpPr>
            <p:cNvPr id="13318" name="Oval 6"/>
            <p:cNvSpPr>
              <a:spLocks noChangeArrowheads="1"/>
            </p:cNvSpPr>
            <p:nvPr/>
          </p:nvSpPr>
          <p:spPr bwMode="auto">
            <a:xfrm>
              <a:off x="0" y="2608"/>
              <a:ext cx="3858" cy="124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charset="0"/>
                <a:buNone/>
              </a:pPr>
              <a:r>
                <a:rPr lang="zh-CN" altLang="en-US" dirty="0"/>
                <a:t>汽车</a:t>
              </a:r>
            </a:p>
          </p:txBody>
        </p:sp>
        <p:sp>
          <p:nvSpPr>
            <p:cNvPr id="13319" name="Oval 7"/>
            <p:cNvSpPr>
              <a:spLocks noChangeArrowheads="1"/>
            </p:cNvSpPr>
            <p:nvPr/>
          </p:nvSpPr>
          <p:spPr bwMode="auto">
            <a:xfrm>
              <a:off x="4535" y="2608"/>
              <a:ext cx="3858" cy="124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charset="0"/>
                <a:buNone/>
              </a:pPr>
              <a:r>
                <a:rPr lang="zh-CN" altLang="en-US" dirty="0"/>
                <a:t>汽车</a:t>
              </a:r>
            </a:p>
          </p:txBody>
        </p:sp>
        <p:sp>
          <p:nvSpPr>
            <p:cNvPr id="13320" name="Oval 8"/>
            <p:cNvSpPr>
              <a:spLocks noChangeArrowheads="1"/>
            </p:cNvSpPr>
            <p:nvPr/>
          </p:nvSpPr>
          <p:spPr bwMode="auto">
            <a:xfrm>
              <a:off x="9185" y="2608"/>
              <a:ext cx="3858" cy="124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charset="0"/>
                <a:buNone/>
              </a:pPr>
              <a:r>
                <a:rPr lang="zh-CN" altLang="en-US" dirty="0"/>
                <a:t>汽车</a:t>
              </a: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 flipH="1">
              <a:off x="2495" y="908"/>
              <a:ext cx="2380" cy="17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>
              <a:off x="7825" y="908"/>
              <a:ext cx="2720" cy="17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6350" y="908"/>
              <a:ext cx="0" cy="1700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24" name="Rectangle 12"/>
          <p:cNvSpPr>
            <a:spLocks noGrp="1" noChangeArrowheads="1"/>
          </p:cNvSpPr>
          <p:nvPr/>
        </p:nvSpPr>
        <p:spPr bwMode="auto">
          <a:xfrm>
            <a:off x="828675" y="4797425"/>
            <a:ext cx="76962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charset="0"/>
              <a:buChar char="l"/>
            </a:pPr>
            <a:r>
              <a:rPr lang="zh-CN" altLang="en-US" sz="3100" dirty="0"/>
              <a:t>可以理解为：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r>
              <a:rPr lang="zh-CN" altLang="en-US" sz="2600" dirty="0"/>
              <a:t>类就是图纸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150000"/>
              <a:buFontTx/>
              <a:buChar char="•"/>
            </a:pPr>
            <a:r>
              <a:rPr lang="zh-CN" altLang="en-US" sz="2600" dirty="0"/>
              <a:t>汽车就是堆内存中的对象</a:t>
            </a:r>
          </a:p>
        </p:txBody>
      </p:sp>
    </p:spTree>
    <p:extLst>
      <p:ext uri="{BB962C8B-B14F-4D97-AF65-F5344CB8AC3E}">
        <p14:creationId xmlns:p14="http://schemas.microsoft.com/office/powerpoint/2010/main" val="105826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类的定义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600" dirty="0"/>
              <a:t>生活中描述事物无非就是描述</a:t>
            </a:r>
            <a:r>
              <a:rPr lang="zh-CN" altLang="en-US" sz="2600" dirty="0" smtClean="0"/>
              <a:t>事物的</a:t>
            </a:r>
            <a:r>
              <a:rPr lang="zh-CN" altLang="en-US" sz="2600" dirty="0" smtClean="0">
                <a:solidFill>
                  <a:srgbClr val="FF0000"/>
                </a:solidFill>
              </a:rPr>
              <a:t>名称</a:t>
            </a:r>
            <a:r>
              <a:rPr lang="zh-CN" altLang="zh-CN" sz="2600" dirty="0"/>
              <a:t>/</a:t>
            </a:r>
            <a:r>
              <a:rPr lang="zh-CN" altLang="en-US" sz="2600" dirty="0" smtClean="0">
                <a:solidFill>
                  <a:srgbClr val="FF0000"/>
                </a:solidFill>
              </a:rPr>
              <a:t>属性</a:t>
            </a:r>
            <a:r>
              <a:rPr lang="zh-CN" altLang="en-US" sz="2600" dirty="0"/>
              <a:t>和</a:t>
            </a:r>
            <a:r>
              <a:rPr lang="zh-CN" altLang="en-US" sz="2600" dirty="0">
                <a:solidFill>
                  <a:srgbClr val="FF0000"/>
                </a:solidFill>
              </a:rPr>
              <a:t>行为</a:t>
            </a:r>
            <a:r>
              <a:rPr lang="zh-CN" altLang="en-US" sz="2600" dirty="0"/>
              <a:t>。</a:t>
            </a:r>
          </a:p>
          <a:p>
            <a:pPr lvl="1"/>
            <a:r>
              <a:rPr lang="zh-CN" altLang="en-US" dirty="0"/>
              <a:t>如：人有身高，体重等属性，有说话</a:t>
            </a:r>
            <a:r>
              <a:rPr lang="zh-CN" altLang="en-US" dirty="0" smtClean="0"/>
              <a:t>，打架等行为</a:t>
            </a:r>
            <a:r>
              <a:rPr lang="zh-CN" altLang="en-US" dirty="0"/>
              <a:t>。</a:t>
            </a:r>
          </a:p>
          <a:p>
            <a:r>
              <a:rPr lang="en-US" altLang="zh-CN" sz="2600" dirty="0" smtClean="0">
                <a:sym typeface="Arial" charset="0"/>
              </a:rPr>
              <a:t>OC</a:t>
            </a:r>
            <a:r>
              <a:rPr lang="zh-CN" altLang="en-US" sz="2600" dirty="0" smtClean="0">
                <a:sym typeface="Arial" charset="0"/>
              </a:rPr>
              <a:t>中用类来描述事物也是如</a:t>
            </a:r>
            <a:r>
              <a:rPr lang="zh-CN" altLang="en-US" sz="2600" dirty="0">
                <a:sym typeface="Arial" charset="0"/>
              </a:rPr>
              <a:t>此</a:t>
            </a:r>
          </a:p>
          <a:p>
            <a:pPr lvl="1"/>
            <a:r>
              <a:rPr lang="zh-CN" altLang="en-US" sz="2100" dirty="0"/>
              <a:t>属性：对应类中的成员变量。</a:t>
            </a:r>
          </a:p>
          <a:p>
            <a:pPr lvl="1"/>
            <a:r>
              <a:rPr lang="zh-CN" altLang="en-US" sz="2100" dirty="0"/>
              <a:t>行为：</a:t>
            </a:r>
            <a:r>
              <a:rPr lang="zh-CN" altLang="en-US" sz="2100" dirty="0" smtClean="0"/>
              <a:t>对应类中的</a:t>
            </a:r>
            <a:r>
              <a:rPr lang="zh-CN" altLang="en-US" sz="2100" dirty="0"/>
              <a:t>成员</a:t>
            </a:r>
            <a:r>
              <a:rPr lang="zh-CN" altLang="en-US" sz="2100" dirty="0" smtClean="0"/>
              <a:t>方法。</a:t>
            </a:r>
            <a:endParaRPr lang="zh-CN" altLang="en-US" sz="2100" dirty="0"/>
          </a:p>
          <a:p>
            <a:r>
              <a:rPr lang="zh-CN" altLang="en-US" sz="2600" dirty="0">
                <a:sym typeface="Arial" charset="0"/>
              </a:rPr>
              <a:t>定义类其实在定义类中的成员(</a:t>
            </a:r>
            <a:r>
              <a:rPr lang="zh-CN" altLang="en-US" sz="2600" dirty="0" smtClean="0">
                <a:sym typeface="Arial" charset="0"/>
              </a:rPr>
              <a:t>成员变量和成员方法)</a:t>
            </a:r>
            <a:endParaRPr lang="en-US" altLang="zh-CN" sz="2600" dirty="0" smtClean="0">
              <a:sym typeface="Arial" charset="0"/>
            </a:endParaRPr>
          </a:p>
          <a:p>
            <a:r>
              <a:rPr lang="zh-CN" altLang="zh-CN" dirty="0" smtClean="0"/>
              <a:t>一般名词都是类</a:t>
            </a:r>
            <a:r>
              <a:rPr lang="en-US" altLang="zh-CN" dirty="0" smtClean="0"/>
              <a:t>(</a:t>
            </a:r>
            <a:r>
              <a:rPr lang="zh-CN" altLang="en-US" smtClean="0"/>
              <a:t>名词提炼法</a:t>
            </a:r>
            <a:r>
              <a:rPr lang="en-US" altLang="zh-CN" smtClean="0"/>
              <a:t>)</a:t>
            </a:r>
            <a:endParaRPr lang="en-US" altLang="zh-CN" dirty="0"/>
          </a:p>
          <a:p>
            <a:pPr lvl="1"/>
            <a:r>
              <a:rPr lang="zh-CN" altLang="zh-CN" dirty="0"/>
              <a:t>坦克发射</a:t>
            </a:r>
            <a:r>
              <a:rPr lang="en-US" altLang="zh-CN" dirty="0"/>
              <a:t>3</a:t>
            </a:r>
            <a:r>
              <a:rPr lang="zh-CN" altLang="zh-CN" dirty="0"/>
              <a:t>颗炮弹轰掉了</a:t>
            </a:r>
            <a:r>
              <a:rPr lang="en-US" altLang="zh-CN" dirty="0"/>
              <a:t>2</a:t>
            </a:r>
            <a:r>
              <a:rPr lang="zh-CN" altLang="zh-CN" dirty="0"/>
              <a:t>架飞机</a:t>
            </a:r>
            <a:endParaRPr lang="en-US" altLang="zh-CN" dirty="0"/>
          </a:p>
          <a:p>
            <a:pPr lvl="1"/>
            <a:r>
              <a:rPr lang="zh-CN" altLang="zh-CN" dirty="0"/>
              <a:t>小明在公车上牵着一条叼着热狗的狗</a:t>
            </a:r>
            <a:endParaRPr lang="en-US" altLang="zh-CN" dirty="0"/>
          </a:p>
          <a:p>
            <a:pPr lvl="0"/>
            <a:r>
              <a:rPr lang="zh-CN" altLang="zh-CN" dirty="0"/>
              <a:t>拥有相同（或者类似）属性和行为的对象都可以抽像出一个类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04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02.Block和ARC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02.Block和ARC.potx</Template>
  <TotalTime>4353</TotalTime>
  <Words>1299</Words>
  <Application>Microsoft Macintosh PowerPoint</Application>
  <PresentationFormat>全屏显示(4:3)</PresentationFormat>
  <Paragraphs>317</Paragraphs>
  <Slides>34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02.Block和ARC</vt:lpstr>
      <vt:lpstr>基本语法</vt:lpstr>
      <vt:lpstr>软件编程实质</vt:lpstr>
      <vt:lpstr>理解面向对象</vt:lpstr>
      <vt:lpstr>面向对象和面向过程区别</vt:lpstr>
      <vt:lpstr>现实生活中我们是如何应用面相对象思想的</vt:lpstr>
      <vt:lpstr>面向对象的特点</vt:lpstr>
      <vt:lpstr>类与对象的关系</vt:lpstr>
      <vt:lpstr>类与对象(图例)</vt:lpstr>
      <vt:lpstr>类的定义</vt:lpstr>
      <vt:lpstr>PowerPoint 演示文稿</vt:lpstr>
      <vt:lpstr>有哪些类?-超级马里奥</vt:lpstr>
      <vt:lpstr>有哪些类？--愤怒的小鸟游戏界面</vt:lpstr>
      <vt:lpstr>有哪些类？--植物大战僵尸</vt:lpstr>
      <vt:lpstr>找对象-美团</vt:lpstr>
      <vt:lpstr>类名、属性、行为练习 </vt:lpstr>
      <vt:lpstr>面向对象开发，设计</vt:lpstr>
      <vt:lpstr>声明类</vt:lpstr>
      <vt:lpstr>实现类</vt:lpstr>
      <vt:lpstr>声明方法</vt:lpstr>
      <vt:lpstr>声明对象方法</vt:lpstr>
      <vt:lpstr>实例化对象</vt:lpstr>
      <vt:lpstr>消息机制</vt:lpstr>
      <vt:lpstr>创建多个对象</vt:lpstr>
      <vt:lpstr>PowerPoint 演示文稿</vt:lpstr>
      <vt:lpstr>创建多个对象-示例</vt:lpstr>
      <vt:lpstr>对象作为方法参数</vt:lpstr>
      <vt:lpstr>声明类方法</vt:lpstr>
      <vt:lpstr>计算器示例</vt:lpstr>
      <vt:lpstr>PowerPoint 演示文稿</vt:lpstr>
      <vt:lpstr>OC字符串NSString </vt:lpstr>
      <vt:lpstr>项目示例</vt:lpstr>
      <vt:lpstr>PowerPoint 演示文稿</vt:lpstr>
      <vt:lpstr>PowerPoint 演示文稿</vt:lpstr>
      <vt:lpstr>PowerPoint 演示文稿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Block&amp;ARC</dc:title>
  <dc:creator>刘凡</dc:creator>
  <cp:lastModifiedBy>apple yincheng</cp:lastModifiedBy>
  <cp:revision>477</cp:revision>
  <dcterms:created xsi:type="dcterms:W3CDTF">2013-07-22T07:36:09Z</dcterms:created>
  <dcterms:modified xsi:type="dcterms:W3CDTF">2014-03-04T02:41:10Z</dcterms:modified>
</cp:coreProperties>
</file>