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1" r:id="rId2"/>
    <p:sldId id="288" r:id="rId3"/>
    <p:sldId id="289" r:id="rId4"/>
    <p:sldId id="292" r:id="rId5"/>
    <p:sldId id="300" r:id="rId6"/>
    <p:sldId id="301" r:id="rId7"/>
    <p:sldId id="302" r:id="rId8"/>
    <p:sldId id="303" r:id="rId9"/>
    <p:sldId id="304" r:id="rId10"/>
    <p:sldId id="306" r:id="rId11"/>
    <p:sldId id="290" r:id="rId12"/>
    <p:sldId id="309" r:id="rId13"/>
    <p:sldId id="293" r:id="rId14"/>
    <p:sldId id="294" r:id="rId15"/>
    <p:sldId id="295" r:id="rId16"/>
    <p:sldId id="296" r:id="rId17"/>
    <p:sldId id="307" r:id="rId18"/>
    <p:sldId id="308" r:id="rId19"/>
    <p:sldId id="297" r:id="rId20"/>
    <p:sldId id="291" r:id="rId21"/>
    <p:sldId id="298" r:id="rId22"/>
    <p:sldId id="299" r:id="rId23"/>
    <p:sldId id="305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88"/>
            <p14:sldId id="289"/>
            <p14:sldId id="292"/>
            <p14:sldId id="300"/>
            <p14:sldId id="301"/>
            <p14:sldId id="302"/>
            <p14:sldId id="303"/>
            <p14:sldId id="304"/>
            <p14:sldId id="306"/>
            <p14:sldId id="290"/>
            <p14:sldId id="309"/>
            <p14:sldId id="293"/>
            <p14:sldId id="294"/>
            <p14:sldId id="295"/>
            <p14:sldId id="296"/>
            <p14:sldId id="307"/>
            <p14:sldId id="308"/>
            <p14:sldId id="297"/>
            <p14:sldId id="291"/>
            <p14:sldId id="298"/>
            <p14:sldId id="299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88" autoAdjust="0"/>
  </p:normalViewPr>
  <p:slideViewPr>
    <p:cSldViewPr snapToGrid="0" snapToObjects="1">
      <p:cViewPr varScale="1">
        <p:scale>
          <a:sx n="118" d="100"/>
          <a:sy n="118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封装性</a:t>
            </a:r>
          </a:p>
          <a:p>
            <a:r>
              <a:rPr kumimoji="1" lang="en-US" altLang="en-US" dirty="0" smtClean="0"/>
              <a:t>1.将我们的属性私有化，提供共有方法工外界访问</a:t>
            </a:r>
          </a:p>
          <a:p>
            <a:r>
              <a:rPr kumimoji="1" lang="en-US" altLang="en-US" dirty="0" smtClean="0"/>
              <a:t>继承性</a:t>
            </a:r>
          </a:p>
          <a:p>
            <a:r>
              <a:rPr kumimoji="1" lang="en-US" altLang="en-US" dirty="0" smtClean="0"/>
              <a:t>1.A类继承了B类那么 </a:t>
            </a:r>
            <a:r>
              <a:rPr kumimoji="1" lang="en-US" altLang="en-US" dirty="0" err="1" smtClean="0"/>
              <a:t>A类将拥有B类所有的属性和方法</a:t>
            </a:r>
            <a:r>
              <a:rPr kumimoji="1" lang="en-US" altLang="en-US" dirty="0" smtClean="0"/>
              <a:t> 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Phone </a:t>
            </a:r>
            <a:r>
              <a:rPr kumimoji="1" lang="zh-CN" altLang="en-US" dirty="0" smtClean="0"/>
              <a:t>父类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子类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* </a:t>
            </a:r>
            <a:r>
              <a:rPr kumimoji="1" lang="en-US" altLang="zh-CN" dirty="0" err="1" smtClean="0"/>
              <a:t>phon</a:t>
            </a:r>
            <a:r>
              <a:rPr kumimoji="1" lang="en-US" altLang="zh-CN" dirty="0" smtClean="0"/>
              <a:t> = [</a:t>
            </a:r>
            <a:r>
              <a:rPr kumimoji="1" lang="en-US" altLang="zh-CN" dirty="0" err="1" smtClean="0"/>
              <a:t>Iphone</a:t>
            </a:r>
            <a:r>
              <a:rPr kumimoji="1" lang="en-US" altLang="zh-CN" dirty="0" smtClean="0"/>
              <a:t> new];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phon</a:t>
            </a:r>
            <a:r>
              <a:rPr kumimoji="1" lang="en-US" altLang="zh-CN" dirty="0" smtClean="0"/>
              <a:t> camera] ; 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首先找子类自己有没有实现，如果有就调用自己实现的方法，如果没有去父类中找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谁调用就指向谁</a:t>
            </a:r>
            <a:endParaRPr kumimoji="1" lang="en-US" altLang="zh-CN" dirty="0" smtClean="0"/>
          </a:p>
          <a:p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 就是用来 在子类中调用父类方法的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对象的多种形态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依赖于继承关系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986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1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 关键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类方法中调用类方法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对象方法中调用类方法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类方法中调用对象方法    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对象方法中调用对象方法  ？    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还能够访问 自身的成员变量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6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是否拥有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是否拥有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组合关系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   继承关系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28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隐藏对象属性和实现的细节</a:t>
            </a:r>
            <a:r>
              <a:rPr kumimoji="1" lang="en-US" altLang="zh-CN" dirty="0" smtClean="0"/>
              <a:t>,(</a:t>
            </a:r>
            <a:r>
              <a:rPr kumimoji="1" lang="zh-CN" altLang="en-US" dirty="0" smtClean="0"/>
              <a:t>对属性的封装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32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@public</a:t>
            </a:r>
            <a:r>
              <a:rPr kumimoji="1" lang="zh-CN" altLang="en-US" dirty="0" smtClean="0"/>
              <a:t>去掉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经常遇到的笔试题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就是提供给外界设置属性值的方法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一定是对象方法以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.Set</a:t>
            </a:r>
            <a:r>
              <a:rPr kumimoji="1" lang="zh-CN" altLang="en-US" dirty="0" smtClean="0"/>
              <a:t>开头，后面接属性名称，并且是去掉下划线的属性名称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一定有参数，参数类型与被设置的属性类型相同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</a:t>
            </a:r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err="1" smtClean="0"/>
              <a:t>setAge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int</a:t>
            </a:r>
            <a:r>
              <a:rPr kumimoji="1" lang="en-US" altLang="zh-CN" dirty="0" smtClean="0">
                <a:sym typeface="Wingdings"/>
              </a:rPr>
              <a:t>)age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r>
              <a:rPr kumimoji="1" lang="en-US" altLang="zh-CN" dirty="0" smtClean="0">
                <a:sym typeface="Wingdings"/>
              </a:rPr>
              <a:t/>
            </a:r>
            <a:br>
              <a:rPr kumimoji="1" lang="en-US" altLang="zh-CN" dirty="0" smtClean="0">
                <a:sym typeface="Wingdings"/>
              </a:rPr>
            </a:br>
            <a:r>
              <a:rPr kumimoji="1" lang="en-US" altLang="zh-CN" dirty="0" smtClean="0">
                <a:sym typeface="Wingdings"/>
              </a:rPr>
              <a:t>	_age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就是提供给外界获得属性值的方法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一定是对象方法，以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一定有返回值，并且返回值类型与被返回的属性类型相同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命名规则，属性名称去掉下划线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一定没有参数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age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age;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匿名类：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中想要操作一个对象的成员变量，或者调用它的方法，就必须通过指针间接的操作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创建对象的过程干了什么事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开辟内存空间存储对象，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初始化成员变量，给的值都是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，返回对象自身的指针地址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//0ffcc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</a:t>
            </a:r>
            <a:r>
              <a:rPr kumimoji="1" lang="zh-CN" altLang="zh-CN" dirty="0" smtClean="0"/>
              <a:t>a</a:t>
            </a:r>
            <a:r>
              <a:rPr kumimoji="1" lang="en-US" altLang="zh-CN" dirty="0" err="1" smtClean="0"/>
              <a:t>ge</a:t>
            </a:r>
            <a:r>
              <a:rPr kumimoji="1" lang="zh-CN" altLang="en-US" dirty="0" smtClean="0"/>
              <a:t>;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-&gt;_age;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[0ffcc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类方法：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一定是以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号开头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一定是通过类名调用  </a:t>
            </a:r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run];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(void)run;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类方法中可以调用另外的类方法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在对象方法中也可以调用类方法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类方法中不能够访问成员变量，当方法的功能不依赖于，类自身的成员变量的时候就可以声明成类方法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类方法名，可以与对象方法相同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组合模式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就是把对象声明成类的成员变量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err="1" smtClean="0"/>
              <a:t>interfac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： 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_dog;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//0ffdd</a:t>
            </a:r>
            <a:r>
              <a:rPr kumimoji="1" lang="zh-CN" altLang="en-US" dirty="0" smtClean="0"/>
              <a:t> 狗对象的地址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Dog</a:t>
            </a:r>
            <a:r>
              <a:rPr kumimoji="1" lang="zh-CN" altLang="en-US" dirty="0" smtClean="0"/>
              <a:t>  * </a:t>
            </a:r>
            <a:r>
              <a:rPr kumimoji="1" lang="zh-CN" altLang="zh-CN" dirty="0" smtClean="0"/>
              <a:t>_d</a:t>
            </a:r>
            <a:r>
              <a:rPr kumimoji="1" lang="en-US" altLang="zh-CN" dirty="0" smtClean="0"/>
              <a:t>og2;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_b;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setDog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zh-CN" dirty="0" smtClean="0">
                <a:sym typeface="Wingdings"/>
              </a:rPr>
              <a:t>*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smtClean="0">
                <a:sym typeface="Wingdings"/>
              </a:rPr>
              <a:t>dog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en-US" altLang="zh-CN" dirty="0" smtClean="0">
                <a:sym typeface="Wingdings"/>
              </a:rPr>
              <a:t>	_dog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=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dog;</a:t>
            </a:r>
          </a:p>
          <a:p>
            <a:pPr marL="0" indent="0">
              <a:buFontTx/>
              <a:buNone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FontTx/>
              <a:buNone/>
            </a:pPr>
            <a:r>
              <a:rPr kumimoji="1" lang="zh-CN" altLang="en-US" dirty="0" smtClean="0"/>
              <a:t>成员变量的特征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初始化都为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在类的对象方法中都可以直接访问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run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	_a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10;</a:t>
            </a:r>
          </a:p>
          <a:p>
            <a:pPr marL="0" indent="0">
              <a:buFontTx/>
              <a:buNone/>
            </a:pPr>
            <a:r>
              <a:rPr kumimoji="1" lang="en-US" altLang="zh-CN" dirty="0" smtClean="0"/>
              <a:t>	[0ffdd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eat];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不允许外界直接访问属性的情况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当我的属性是为了，类中内部逻辑提供的辅助属性的时候，不用提供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只提供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，只读属性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很少只提供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方法，只写属性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3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79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类名： 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功能：玩游戏，写邮件，写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文档，听音乐，查找资料，看电影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类名：</a:t>
            </a:r>
            <a:r>
              <a:rPr kumimoji="1" lang="en-US" altLang="zh-CN" dirty="0" smtClean="0"/>
              <a:t>Car</a:t>
            </a:r>
          </a:p>
          <a:p>
            <a:r>
              <a:rPr kumimoji="1" lang="zh-CN" altLang="en-US" dirty="0" smtClean="0"/>
              <a:t>属性：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功能：跑，加速，减速，听</a:t>
            </a:r>
            <a:r>
              <a:rPr kumimoji="1" lang="en-US" altLang="zh-CN" dirty="0" smtClean="0"/>
              <a:t>radio</a:t>
            </a:r>
            <a:r>
              <a:rPr kumimoji="1" lang="zh-CN" altLang="en-US" dirty="0" smtClean="0"/>
              <a:t>，听音乐</a:t>
            </a:r>
            <a:r>
              <a:rPr kumimoji="1" lang="en-US" altLang="zh-CN" dirty="0" err="1" smtClean="0"/>
              <a:t>withCD</a:t>
            </a:r>
            <a:r>
              <a:rPr kumimoji="1" lang="zh-CN" altLang="en-US" dirty="0" smtClean="0"/>
              <a:t>  听音乐</a:t>
            </a:r>
            <a:r>
              <a:rPr kumimoji="1" lang="en-US" altLang="zh-CN" dirty="0" err="1" smtClean="0"/>
              <a:t>WithUSB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2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有车票，没有车那么想开车就需要租或者借朋友的车，那么并不能说我拥有了这辆车，我只是临时借用而已，那么这种情况下我们把对象作为参数更加合适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2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如果类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继承至类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那么类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将拥有类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所有的属性以及方法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数据类型：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能声明成变量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能够作为方法的参数传递，能够作为方法的返回值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都能够声明成类的成员变量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  对象类型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中所有的类都继承至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7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面向对象编程语</a:t>
            </a:r>
            <a:r>
              <a:rPr lang="zh-CN" altLang="zh-CN" b="1" dirty="0"/>
              <a:t>言特性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576364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李南江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97728" y="542747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能够访问类自身的成员变量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能够调用类自身的方法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谁调用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就指向谁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关键字一定是类的方法中使用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中的类都</a:t>
            </a:r>
            <a:r>
              <a:rPr kumimoji="1" lang="en-US" altLang="en-US" dirty="0" err="1" smtClean="0"/>
              <a:t>继承自NSObject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继承性是类与类之间的关系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对象与对象之间的关系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中只有单继承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7" y="3500072"/>
            <a:ext cx="8440783" cy="2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9455" y="4733636"/>
            <a:ext cx="1708727" cy="1085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0000" y="4629727"/>
            <a:ext cx="1581727" cy="819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2078182" y="5039591"/>
            <a:ext cx="4271818" cy="155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63455" y="3642591"/>
            <a:ext cx="4006272" cy="773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dirty="0" smtClean="0"/>
              <a:t>(</a:t>
            </a:r>
            <a:r>
              <a:rPr kumimoji="1" lang="en-US" altLang="zh-CN" dirty="0"/>
              <a:t>void)</a:t>
            </a:r>
            <a:r>
              <a:rPr lang="en-US" altLang="zh-CN" dirty="0"/>
              <a:t> camera</a:t>
            </a:r>
            <a:r>
              <a:rPr lang="en-US" altLang="zh-CN" dirty="0" smtClean="0"/>
              <a:t>;</a:t>
            </a:r>
          </a:p>
          <a:p>
            <a:pPr marL="285750" indent="-285750" algn="ctr">
              <a:buFontTx/>
              <a:buChar char="-"/>
            </a:pPr>
            <a:r>
              <a:rPr lang="en-US" altLang="zh-CN" dirty="0"/>
              <a:t>- (void)</a:t>
            </a:r>
            <a:r>
              <a:rPr lang="en-US" altLang="zh-CN" dirty="0" err="1"/>
              <a:t>sendMessage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*)message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304636" y="5449455"/>
            <a:ext cx="773546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3"/>
          </p:cNvCxnSpPr>
          <p:nvPr/>
        </p:nvCxnSpPr>
        <p:spPr>
          <a:xfrm flipV="1">
            <a:off x="2078182" y="4416137"/>
            <a:ext cx="1812636" cy="121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9455" y="3140364"/>
            <a:ext cx="1870363" cy="88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Phone:0ffdd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200" y="5449455"/>
            <a:ext cx="708891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935182" y="4029364"/>
            <a:ext cx="230909" cy="1604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55636" y="2470727"/>
            <a:ext cx="3394364" cy="669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</a:p>
          <a:p>
            <a:pPr algn="ctr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lang="en-US" altLang="zh-CN" dirty="0"/>
              <a:t> camera;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04636" y="3752273"/>
            <a:ext cx="77354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881909" y="3024909"/>
            <a:ext cx="2170546" cy="100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9455" y="1870364"/>
            <a:ext cx="1870363" cy="785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" y="3752273"/>
            <a:ext cx="847436" cy="277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superclass</a:t>
            </a:r>
            <a:endParaRPr kumimoji="1" lang="zh-CN" altLang="en-US" sz="1100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796636" y="2655455"/>
            <a:ext cx="369455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6455" y="1417638"/>
            <a:ext cx="2932545" cy="579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27909" y="2470727"/>
            <a:ext cx="611909" cy="1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6" idx="3"/>
            <a:endCxn id="25" idx="2"/>
          </p:cNvCxnSpPr>
          <p:nvPr/>
        </p:nvCxnSpPr>
        <p:spPr>
          <a:xfrm flipV="1">
            <a:off x="2239818" y="1997364"/>
            <a:ext cx="2262910" cy="565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继承语法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132" y="2436646"/>
            <a:ext cx="459285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0000"/>
                </a:solidFill>
              </a:rPr>
              <a:t>Iphone1 : </a:t>
            </a:r>
            <a:r>
              <a:rPr lang="en-US" altLang="zh-CN" dirty="0" err="1">
                <a:solidFill>
                  <a:srgbClr val="FF0000"/>
                </a:solidFill>
              </a:rPr>
              <a:t>NSObject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 _</a:t>
            </a:r>
            <a:r>
              <a:rPr lang="en-US" altLang="zh-CN" dirty="0" err="1"/>
              <a:t>OSVersions</a:t>
            </a:r>
            <a:r>
              <a:rPr lang="en-US" altLang="zh-CN" dirty="0"/>
              <a:t>;   //</a:t>
            </a:r>
            <a:r>
              <a:rPr lang="zh-CN" altLang="en-US" dirty="0"/>
              <a:t>系统版本号</a:t>
            </a:r>
            <a:endParaRPr lang="en-US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</a:t>
            </a:r>
            <a:r>
              <a:rPr lang="fr-FR" altLang="zh-CN" dirty="0" err="1"/>
              <a:t>cpu</a:t>
            </a:r>
            <a:r>
              <a:rPr lang="fr-FR" altLang="zh-CN" dirty="0"/>
              <a:t>;                 //</a:t>
            </a:r>
            <a:r>
              <a:rPr lang="fr-FR" altLang="zh-CN" dirty="0" err="1"/>
              <a:t>cup</a:t>
            </a:r>
            <a:endParaRPr lang="fr-FR" altLang="zh-CN" dirty="0"/>
          </a:p>
          <a:p>
            <a:r>
              <a:rPr lang="fr-FR" altLang="zh-CN" dirty="0"/>
              <a:t>    </a:t>
            </a:r>
            <a:r>
              <a:rPr lang="fr-FR" altLang="zh-CN" dirty="0" err="1"/>
              <a:t>int</a:t>
            </a:r>
            <a:r>
              <a:rPr lang="fr-FR" altLang="zh-CN" dirty="0"/>
              <a:t> _ram;                 //</a:t>
            </a:r>
            <a:r>
              <a:rPr lang="zh-CN" altLang="fr-FR" dirty="0"/>
              <a:t>内存</a:t>
            </a:r>
            <a:endParaRPr lang="fr-FR" altLang="zh-CN" dirty="0"/>
          </a:p>
          <a:p>
            <a:r>
              <a:rPr lang="fr-FR" altLang="zh-CN" dirty="0" smtClean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后置摄像头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backCamera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拨打电话</a:t>
            </a:r>
            <a:endParaRPr lang="fr-FR" altLang="zh-CN" dirty="0"/>
          </a:p>
          <a:p>
            <a:pPr marL="285750" indent="-285750">
              <a:buFontTx/>
              <a:buChar char="-"/>
            </a:pPr>
            <a:r>
              <a:rPr lang="fr-FR" altLang="zh-CN" dirty="0" smtClean="0"/>
              <a:t>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sendSignal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</a:t>
            </a:r>
            <a:r>
              <a:rPr lang="fr-FR" altLang="zh-CN" dirty="0" err="1"/>
              <a:t>number</a:t>
            </a:r>
            <a:r>
              <a:rPr lang="fr-FR" altLang="zh-CN" dirty="0" smtClean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发送信息</a:t>
            </a:r>
            <a:endParaRPr lang="fr-FR" altLang="zh-CN" dirty="0"/>
          </a:p>
          <a:p>
            <a:r>
              <a:rPr lang="fr-FR" altLang="zh-CN" dirty="0"/>
              <a:t>- (</a:t>
            </a:r>
            <a:r>
              <a:rPr lang="fr-FR" altLang="zh-CN" dirty="0" err="1"/>
              <a:t>void</a:t>
            </a:r>
            <a:r>
              <a:rPr lang="fr-FR" altLang="zh-CN" dirty="0"/>
              <a:t>)</a:t>
            </a:r>
            <a:r>
              <a:rPr lang="fr-FR" altLang="zh-CN" dirty="0" err="1"/>
              <a:t>sendMessage</a:t>
            </a:r>
            <a:r>
              <a:rPr lang="fr-FR" altLang="zh-CN" dirty="0"/>
              <a:t>:(</a:t>
            </a:r>
            <a:r>
              <a:rPr lang="fr-FR" altLang="zh-CN" dirty="0" err="1"/>
              <a:t>NSString</a:t>
            </a:r>
            <a:r>
              <a:rPr lang="fr-FR" altLang="zh-CN" dirty="0"/>
              <a:t> *)message;</a:t>
            </a:r>
          </a:p>
          <a:p>
            <a:r>
              <a:rPr lang="fr-FR" altLang="zh-CN" dirty="0"/>
              <a:t>@end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4572" y="1698347"/>
            <a:ext cx="269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继承自</a:t>
            </a:r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2"/>
          </p:cNvCxnSpPr>
          <p:nvPr/>
        </p:nvCxnSpPr>
        <p:spPr>
          <a:xfrm>
            <a:off x="2324254" y="2067679"/>
            <a:ext cx="230307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05205" y="2436646"/>
            <a:ext cx="394314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68929" y="1772188"/>
            <a:ext cx="25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7205930" y="2067679"/>
            <a:ext cx="44299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5206" y="3692060"/>
            <a:ext cx="383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继承了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之后将拥有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中所有的属性以及方法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通过继承扩展功能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61943"/>
            <a:ext cx="5380424" cy="480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kFlashlightStatusAuto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FlashlightStatus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@interface </a:t>
            </a:r>
            <a:r>
              <a:rPr lang="en-US" altLang="zh-CN" dirty="0">
                <a:solidFill>
                  <a:srgbClr val="FF6600"/>
                </a:solidFill>
              </a:rPr>
              <a:t>Iphone2 : Iphone1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FlashlightStatus</a:t>
            </a:r>
            <a:r>
              <a:rPr lang="en-US" altLang="zh-CN" dirty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flashlightStatus</a:t>
            </a:r>
            <a:r>
              <a:rPr lang="en-US" altLang="zh-CN" dirty="0"/>
              <a:t>;   //</a:t>
            </a:r>
            <a:r>
              <a:rPr lang="zh-CN" altLang="en-US" dirty="0"/>
              <a:t>闪光灯状态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闪光灯</a:t>
            </a:r>
          </a:p>
          <a:p>
            <a:r>
              <a:rPr lang="en-US" altLang="zh-CN" dirty="0"/>
              <a:t>- (void)flashlight:(</a:t>
            </a:r>
            <a:r>
              <a:rPr lang="en-US" altLang="zh-CN" dirty="0" err="1"/>
              <a:t>FlashlightStatus</a:t>
            </a:r>
            <a:r>
              <a:rPr lang="en-US" altLang="zh-CN" dirty="0"/>
              <a:t>)status;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前置摄像头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frontCamera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50799" y="1654043"/>
            <a:ext cx="26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iPhone1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702224" y="2023375"/>
            <a:ext cx="3248575" cy="172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50799" y="5213188"/>
            <a:ext cx="273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增加了前置摄像头拍照功能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09246" y="3427966"/>
            <a:ext cx="310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增加了闪光灯功能与</a:t>
            </a:r>
            <a:endParaRPr kumimoji="1" lang="en-US" altLang="zh-CN" dirty="0" smtClean="0"/>
          </a:p>
          <a:p>
            <a:r>
              <a:rPr kumimoji="1" lang="zh-CN" altLang="en-US" dirty="0" smtClean="0"/>
              <a:t>记录闪光灯状态的属性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8" idx="1"/>
          </p:cNvCxnSpPr>
          <p:nvPr/>
        </p:nvCxnSpPr>
        <p:spPr>
          <a:xfrm flipH="1">
            <a:off x="2702224" y="5536354"/>
            <a:ext cx="324857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3381473" y="3751132"/>
            <a:ext cx="2327773" cy="54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1860547" y="3751132"/>
            <a:ext cx="4296979" cy="1329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重写父类方法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09736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CN" altLang="zh-TW" dirty="0"/>
              <a:t> </a:t>
            </a:r>
            <a:r>
              <a:rPr lang="zh-CN" altLang="en-US" dirty="0" smtClean="0"/>
              <a:t>   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CN" altLang="zh-TW" dirty="0"/>
              <a:t> </a:t>
            </a:r>
            <a:r>
              <a:rPr lang="zh-CN" altLang="en-US" dirty="0" smtClean="0"/>
              <a:t>  </a:t>
            </a:r>
            <a:r>
              <a:rPr lang="en-US" altLang="zh-TW" dirty="0" err="1" smtClean="0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7472" y="1993710"/>
            <a:ext cx="2569328" cy="3485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backCamera</a:t>
            </a:r>
            <a:r>
              <a:rPr lang="zh-CN" altLang="en-US" dirty="0" smtClean="0"/>
              <a:t>方法是在</a:t>
            </a:r>
            <a:r>
              <a:rPr lang="en-US" altLang="zh-CN" dirty="0" smtClean="0"/>
              <a:t>iphone1</a:t>
            </a:r>
            <a:r>
              <a:rPr lang="zh-CN" altLang="en-US" dirty="0" smtClean="0"/>
              <a:t>父类中声明实现的</a:t>
            </a:r>
            <a:r>
              <a:rPr kumimoji="1" lang="zh-CN" altLang="en-US" dirty="0" smtClean="0"/>
              <a:t>，在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中拍照之前我们需要判断闪光灯状态，这个功能是在</a:t>
            </a:r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中不存在的，所以我们可以在</a:t>
            </a:r>
            <a:r>
              <a:rPr kumimoji="1" lang="en-US" altLang="zh-CN" dirty="0" smtClean="0"/>
              <a:t>iphone2</a:t>
            </a:r>
            <a:r>
              <a:rPr kumimoji="1" lang="zh-CN" altLang="en-US" dirty="0" smtClean="0"/>
              <a:t>类中重写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54043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Iphone2</a:t>
            </a:r>
          </a:p>
          <a:p>
            <a:endParaRPr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</a:t>
            </a:r>
            <a:r>
              <a:rPr lang="en-US" altLang="zh-CN" dirty="0">
                <a:solidFill>
                  <a:srgbClr val="FF73BF"/>
                </a:solidFill>
              </a:rPr>
              <a:t>self</a:t>
            </a:r>
            <a:r>
              <a:rPr lang="en-US" altLang="zh-CN" dirty="0"/>
              <a:t>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zh-TW" altLang="en-US" dirty="0"/>
              <a:t>    </a:t>
            </a:r>
            <a:r>
              <a:rPr lang="en-US" altLang="zh-TW" dirty="0" err="1"/>
              <a:t>NSLog</a:t>
            </a:r>
            <a:r>
              <a:rPr lang="en-US" altLang="zh-TW" dirty="0"/>
              <a:t>(@"</a:t>
            </a:r>
            <a:r>
              <a:rPr lang="zh-TW" altLang="en-US" dirty="0"/>
              <a:t>拍摄照片</a:t>
            </a:r>
            <a:r>
              <a:rPr lang="en-US" altLang="zh-TW" dirty="0"/>
              <a:t>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3511" y="1772188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调用</a:t>
            </a:r>
            <a:r>
              <a:rPr lang="en-US" altLang="zh-CN" dirty="0" err="1" smtClean="0"/>
              <a:t>openFlashlight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1506157" y="2023248"/>
            <a:ext cx="5005759" cy="137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6504" y="5449606"/>
            <a:ext cx="343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self</a:t>
            </a:r>
            <a:r>
              <a:rPr kumimoji="1" lang="zh-CN" altLang="en-US" dirty="0"/>
              <a:t>调用</a:t>
            </a:r>
            <a:r>
              <a:rPr lang="en-US" altLang="zh-CN" dirty="0" err="1"/>
              <a:t>openFlashlight</a:t>
            </a:r>
            <a:r>
              <a:rPr lang="zh-CN" altLang="en-US" dirty="0"/>
              <a:t>方法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1388027" y="4666763"/>
            <a:ext cx="4075484" cy="97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" y="2841912"/>
            <a:ext cx="1768291" cy="213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Iphone:0ffcc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9154" y="274638"/>
            <a:ext cx="6877646" cy="2227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/>
              <a:t>(void)</a:t>
            </a:r>
            <a:r>
              <a:rPr kumimoji="1" lang="en-US" altLang="zh-CN" sz="1100" dirty="0" err="1" smtClean="0"/>
              <a:t>setCpu</a:t>
            </a:r>
            <a:r>
              <a:rPr kumimoji="1" lang="zh-CN" altLang="zh-CN" sz="1100" dirty="0" smtClean="0">
                <a:sym typeface="Wingdings"/>
              </a:rPr>
              <a:t>:</a:t>
            </a:r>
            <a:r>
              <a:rPr kumimoji="1" lang="zh-CN" altLang="en-US" sz="1100" dirty="0" smtClean="0">
                <a:sym typeface="Wingdings"/>
              </a:rPr>
              <a:t> （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zh-CN" altLang="en-US" sz="1100" dirty="0" smtClean="0">
                <a:sym typeface="Wingdings"/>
              </a:rPr>
              <a:t>）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endParaRPr kumimoji="1" lang="en-US" altLang="zh-CN" sz="1100" dirty="0" smtClean="0">
              <a:sym typeface="Wingdings"/>
            </a:endParaRPr>
          </a:p>
          <a:p>
            <a:pPr marL="285750" indent="-285750" algn="ctr">
              <a:buFontTx/>
              <a:buChar char="-"/>
            </a:pPr>
            <a:r>
              <a:rPr kumimoji="1" lang="en-US" altLang="zh-CN" sz="1100" dirty="0" smtClean="0">
                <a:sym typeface="Wingdings"/>
              </a:rPr>
              <a:t>(</a:t>
            </a:r>
            <a:r>
              <a:rPr kumimoji="1" lang="en-US" altLang="zh-CN" sz="1100" dirty="0" err="1" smtClean="0">
                <a:sym typeface="Wingdings"/>
              </a:rPr>
              <a:t>int</a:t>
            </a:r>
            <a:r>
              <a:rPr kumimoji="1" lang="en-US" altLang="zh-CN" sz="1100" dirty="0" smtClean="0">
                <a:sym typeface="Wingdings"/>
              </a:rPr>
              <a:t>)</a:t>
            </a:r>
            <a:r>
              <a:rPr kumimoji="1" lang="en-US" altLang="zh-CN" sz="1100" dirty="0" err="1" smtClean="0">
                <a:sym typeface="Wingdings"/>
              </a:rPr>
              <a:t>cpu</a:t>
            </a:r>
            <a:r>
              <a:rPr kumimoji="1" lang="en-US" altLang="zh-CN" sz="1100" dirty="0" smtClean="0">
                <a:sym typeface="Wingdings"/>
              </a:rPr>
              <a:t>;</a:t>
            </a:r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-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458514" y="4476641"/>
            <a:ext cx="641243" cy="389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5" idx="2"/>
          </p:cNvCxnSpPr>
          <p:nvPr/>
        </p:nvCxnSpPr>
        <p:spPr>
          <a:xfrm flipV="1">
            <a:off x="1948876" y="2502392"/>
            <a:ext cx="3299101" cy="2175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99270" y="3043110"/>
            <a:ext cx="1848289" cy="1936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smtClean="0"/>
              <a:t>hone:0ffcc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1"/>
            <a:endCxn id="4" idx="3"/>
          </p:cNvCxnSpPr>
          <p:nvPr/>
        </p:nvCxnSpPr>
        <p:spPr>
          <a:xfrm flipH="1" flipV="1">
            <a:off x="2225491" y="3910773"/>
            <a:ext cx="4073779" cy="10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56423" y="3068260"/>
            <a:ext cx="194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setCpu:1]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68495" y="3533528"/>
            <a:ext cx="299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[phone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cameraWithFlashListhStatus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94815" y="4627539"/>
            <a:ext cx="24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[self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openFlashLight</a:t>
            </a:r>
            <a:r>
              <a:rPr kumimoji="1" lang="en-US" altLang="zh-CN" dirty="0" smtClean="0"/>
              <a:t>];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13848" y="5268855"/>
            <a:ext cx="1207046" cy="829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elf:0ffcc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7" idx="1"/>
          </p:cNvCxnSpPr>
          <p:nvPr/>
        </p:nvCxnSpPr>
        <p:spPr>
          <a:xfrm flipH="1" flipV="1">
            <a:off x="1948876" y="4011372"/>
            <a:ext cx="2564972" cy="167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4540" y="1571854"/>
            <a:ext cx="5557440" cy="289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Iphone</a:t>
            </a:r>
            <a:endParaRPr kumimoji="1" lang="en-US" altLang="zh-CN" sz="1100" dirty="0" smtClean="0"/>
          </a:p>
          <a:p>
            <a:r>
              <a:rPr lang="en-US" altLang="zh-CHT" sz="1100" dirty="0"/>
              <a:t>//</a:t>
            </a:r>
            <a:r>
              <a:rPr lang="zh-CHT" altLang="en-US" sz="1100" dirty="0"/>
              <a:t>拍照片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cameraWithFlashListhStatus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)</a:t>
            </a:r>
            <a:r>
              <a:rPr lang="en-US" altLang="zh-CN" sz="1100" dirty="0" err="1"/>
              <a:t>flashListhStatus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关闭闪光灯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closeFlashLight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打开闪光灯</a:t>
            </a:r>
          </a:p>
          <a:p>
            <a:r>
              <a:rPr lang="en-US" altLang="zh-CN" sz="1100" dirty="0"/>
              <a:t>+ (void)</a:t>
            </a:r>
            <a:r>
              <a:rPr lang="en-US" altLang="zh-CN" sz="1100" dirty="0" err="1"/>
              <a:t>openFlashLight</a:t>
            </a:r>
            <a:r>
              <a:rPr lang="en-US" altLang="zh-CN" sz="1100" dirty="0"/>
              <a:t>;</a:t>
            </a:r>
            <a:endParaRPr kumimoji="1" lang="en-US" altLang="zh-CN" sz="1100" dirty="0" smtClean="0"/>
          </a:p>
          <a:p>
            <a:pPr algn="ctr"/>
            <a:endParaRPr kumimoji="1"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1471087" y="5159638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cameraWithFlashListhStatus:k</a:t>
            </a:r>
            <a:r>
              <a:rPr lang="zh-CN" altLang="zh-CN" dirty="0" smtClean="0"/>
              <a:t>F</a:t>
            </a:r>
            <a:r>
              <a:rPr lang="en-US" altLang="zh-CN" dirty="0" err="1" smtClean="0"/>
              <a:t>lashListhStatusOpen</a:t>
            </a:r>
            <a:r>
              <a:rPr lang="en-US" altLang="zh-CN" dirty="0" smtClean="0"/>
              <a:t>];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0"/>
          </p:cNvCxnSpPr>
          <p:nvPr/>
        </p:nvCxnSpPr>
        <p:spPr>
          <a:xfrm flipH="1" flipV="1">
            <a:off x="4526421" y="4464065"/>
            <a:ext cx="225372" cy="695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94329" y="3282032"/>
            <a:ext cx="1659688" cy="716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en-US" altLang="zh-CN" dirty="0" smtClean="0"/>
              <a:t>elf: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 flipV="1">
            <a:off x="4751793" y="2326344"/>
            <a:ext cx="2842536" cy="131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6819" y="1742652"/>
            <a:ext cx="570165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@implementation </a:t>
            </a:r>
            <a:r>
              <a:rPr lang="en-US" altLang="zh-CN" dirty="0" smtClean="0"/>
              <a:t>Iphone2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(void)</a:t>
            </a:r>
            <a:r>
              <a:rPr lang="en-US" altLang="zh-CN" dirty="0" err="1"/>
              <a:t>backCamera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openFlashlight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(_</a:t>
            </a:r>
            <a:r>
              <a:rPr lang="en-US" altLang="zh-CN" dirty="0" err="1"/>
              <a:t>flashlightStatus</a:t>
            </a:r>
            <a:r>
              <a:rPr lang="en-US" altLang="zh-CN" dirty="0"/>
              <a:t> == </a:t>
            </a:r>
            <a:r>
              <a:rPr lang="en-US" altLang="zh-CN" dirty="0" err="1"/>
              <a:t>kFlashlightStatusClose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[self </a:t>
            </a:r>
            <a:r>
              <a:rPr lang="en-US" altLang="zh-CN" dirty="0" err="1"/>
              <a:t>closeFlashlight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[</a:t>
            </a:r>
            <a:r>
              <a:rPr lang="en-US" altLang="zh-CN" dirty="0">
                <a:solidFill>
                  <a:srgbClr val="FF73BF"/>
                </a:solidFill>
              </a:rPr>
              <a:t>super</a:t>
            </a:r>
            <a:r>
              <a:rPr lang="en-US" altLang="zh-CN" dirty="0"/>
              <a:t> </a:t>
            </a:r>
            <a:r>
              <a:rPr lang="en-US" altLang="zh-CN" dirty="0" err="1"/>
              <a:t>backCamera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0" y="2008480"/>
            <a:ext cx="230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关键字调用父类的</a:t>
            </a:r>
            <a:r>
              <a:rPr lang="en-US" altLang="zh-CN" dirty="0" err="1" smtClean="0"/>
              <a:t>backCamera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1476625" y="2470145"/>
            <a:ext cx="5020525" cy="2935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面向对象三大特性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使用父类的指针变量保存子类对象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使用该指针调用父类中声明的方法和变量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如果子类中重写了父类中的方法，那么在调用这个方法的时候，将会调用子类中的这个方法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多态依赖于继承关系而存在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动态确定数据类型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多态语法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3170" y="3603577"/>
            <a:ext cx="68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Iphone1</a:t>
            </a:r>
            <a:r>
              <a:rPr kumimoji="1" lang="zh-CN" altLang="en-US" dirty="0" smtClean="0"/>
              <a:t>  * </a:t>
            </a:r>
            <a:r>
              <a:rPr kumimoji="1" lang="en-US" altLang="zh-CN" dirty="0" smtClean="0"/>
              <a:t>ip1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[Iphone2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715" y="2023248"/>
            <a:ext cx="23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父类指针变量保存了子类对象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2"/>
          </p:cNvCxnSpPr>
          <p:nvPr/>
        </p:nvCxnSpPr>
        <p:spPr>
          <a:xfrm>
            <a:off x="1845781" y="2669579"/>
            <a:ext cx="664481" cy="1066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6317" y="2215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子类对象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3676796" y="2584568"/>
            <a:ext cx="1771950" cy="115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方法参数的多态性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8526" y="1742650"/>
            <a:ext cx="9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Animal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7001" y="2643514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21665" y="266560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98333" y="2709908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Tiger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6" idx="0"/>
          </p:cNvCxnSpPr>
          <p:nvPr/>
        </p:nvCxnSpPr>
        <p:spPr>
          <a:xfrm flipV="1">
            <a:off x="1441062" y="2111982"/>
            <a:ext cx="1659850" cy="53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0"/>
            <a:endCxn id="5" idx="2"/>
          </p:cNvCxnSpPr>
          <p:nvPr/>
        </p:nvCxnSpPr>
        <p:spPr>
          <a:xfrm flipV="1">
            <a:off x="2693603" y="2111982"/>
            <a:ext cx="524827" cy="55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5" idx="2"/>
          </p:cNvCxnSpPr>
          <p:nvPr/>
        </p:nvCxnSpPr>
        <p:spPr>
          <a:xfrm flipH="1" flipV="1">
            <a:off x="3218430" y="2111982"/>
            <a:ext cx="830908" cy="59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5291" y="1949406"/>
            <a:ext cx="321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Dog,Cat,Tiger</a:t>
            </a:r>
            <a:r>
              <a:rPr kumimoji="1" lang="zh-CN" altLang="en-US" dirty="0" smtClean="0"/>
              <a:t>都继承自</a:t>
            </a:r>
            <a:r>
              <a:rPr kumimoji="1" lang="en-US" altLang="zh-CN" dirty="0" smtClean="0"/>
              <a:t>Animal</a:t>
            </a:r>
          </a:p>
          <a:p>
            <a:r>
              <a:rPr kumimoji="1" lang="zh-CN" altLang="en-US" dirty="0" smtClean="0"/>
              <a:t>都有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247" y="3824973"/>
            <a:ext cx="3942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</a:t>
            </a:r>
          </a:p>
          <a:p>
            <a:endParaRPr kumimoji="1" lang="en-US" altLang="zh-CN" dirty="0"/>
          </a:p>
          <a:p>
            <a:r>
              <a:rPr lang="en-US" altLang="zh-CN" dirty="0"/>
              <a:t>- (void)</a:t>
            </a:r>
            <a:r>
              <a:rPr lang="en-US" altLang="zh-CN" dirty="0" err="1"/>
              <a:t>feedAnimal</a:t>
            </a:r>
            <a:r>
              <a:rPr lang="en-US" altLang="zh-CN" dirty="0"/>
              <a:t>:(Animal *)animal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[animal eat];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94356" y="3751132"/>
            <a:ext cx="333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Animal</a:t>
            </a:r>
            <a:r>
              <a:rPr kumimoji="1" lang="zh-CN" altLang="en-US" dirty="0" smtClean="0"/>
              <a:t> *作为方法的参数，那么我们可以传入</a:t>
            </a:r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Tiger</a:t>
            </a:r>
            <a:r>
              <a:rPr kumimoji="1" lang="zh-CN" altLang="en-US" dirty="0" smtClean="0"/>
              <a:t>之中的任何一个对象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337172" y="4016960"/>
            <a:ext cx="1757184" cy="45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56785" y="5168883"/>
            <a:ext cx="304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传入的是哪个对象，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就会调用哪个对象的</a:t>
            </a:r>
            <a:r>
              <a:rPr kumimoji="1" lang="en-US" altLang="zh-CN" dirty="0" smtClean="0"/>
              <a:t>eat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2244470" y="5168883"/>
            <a:ext cx="2849886" cy="295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影讯项目重构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分析出更多必要的对象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封装性就是隐藏实现细节，将属性私有化，提供公有方法访问私有属性。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711450"/>
            <a:ext cx="2828925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58" y="2855912"/>
            <a:ext cx="400998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封装属性语法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向外部提供设置属性的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(void)</a:t>
            </a:r>
            <a:r>
              <a:rPr kumimoji="1" lang="en-US" altLang="zh-CN" dirty="0" err="1"/>
              <a:t>setName</a:t>
            </a:r>
            <a:r>
              <a:rPr kumimoji="1" lang="zh-CN" altLang="zh-CN" dirty="0">
                <a:sym typeface="Wingdings"/>
              </a:rPr>
              <a:t>: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ym typeface="Wingdings"/>
              </a:rPr>
              <a:t>(</a:t>
            </a:r>
            <a:r>
              <a:rPr kumimoji="1" lang="en-US" altLang="zh-CN" dirty="0" err="1">
                <a:sym typeface="Wingdings"/>
              </a:rPr>
              <a:t>NSString</a:t>
            </a:r>
            <a:r>
              <a:rPr kumimoji="1" lang="zh-CN" altLang="en-US" dirty="0">
                <a:sym typeface="Wingdings"/>
              </a:rPr>
              <a:t> *</a:t>
            </a:r>
            <a:r>
              <a:rPr kumimoji="1" lang="en-US" altLang="zh-CN" dirty="0">
                <a:sym typeface="Wingdings"/>
              </a:rPr>
              <a:t>)name;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向外部提供访问属性的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*）</a:t>
            </a:r>
            <a:r>
              <a:rPr kumimoji="1" lang="en-US" altLang="zh-CN" dirty="0" smtClean="0"/>
              <a:t>name;</a:t>
            </a:r>
          </a:p>
          <a:p>
            <a:pPr marL="457200" lvl="1" indent="0">
              <a:buNone/>
            </a:pPr>
            <a:endParaRPr kumimoji="1"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784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组合模式是类与类之间的关系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一个类中包含另一个类的对象就是组合模式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组合模式是开发中最为常用的模式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组合模式示例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885" y="1744594"/>
            <a:ext cx="62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女孩打电话给土豪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4885" y="2205167"/>
            <a:ext cx="81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找出这一示例中必须存在的对象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rcRect t="10044" b="10044"/>
          <a:stretch>
            <a:fillRect/>
          </a:stretch>
        </p:blipFill>
        <p:spPr>
          <a:xfrm>
            <a:off x="554886" y="2753801"/>
            <a:ext cx="6213280" cy="3271245"/>
          </a:xfrm>
        </p:spPr>
      </p:pic>
    </p:spTree>
    <p:extLst>
      <p:ext uri="{BB962C8B-B14F-4D97-AF65-F5344CB8AC3E}">
        <p14:creationId xmlns:p14="http://schemas.microsoft.com/office/powerpoint/2010/main" val="39887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组合模式示例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t="7654" b="7654"/>
          <a:stretch>
            <a:fillRect/>
          </a:stretch>
        </p:blipFill>
        <p:spPr>
          <a:xfrm>
            <a:off x="457200" y="3400622"/>
            <a:ext cx="3645564" cy="214131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44" y="3400622"/>
            <a:ext cx="4005077" cy="2141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1684447"/>
            <a:ext cx="478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女孩开车</a:t>
            </a:r>
            <a:endParaRPr kumimoji="1" lang="en-US" altLang="zh-CN" dirty="0" smtClean="0"/>
          </a:p>
          <a:p>
            <a:r>
              <a:rPr kumimoji="1" lang="zh-CN" altLang="en-US" dirty="0" smtClean="0"/>
              <a:t>女孩玩</a:t>
            </a:r>
            <a:r>
              <a:rPr kumimoji="1" lang="en-US" altLang="zh-CN" dirty="0" err="1" smtClean="0"/>
              <a:t>ipad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分析出下面两个场景中的对象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组合模式适用场景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当一个对象与另一个对象是拥有关系的时候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女孩拥有电话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学生拥有成绩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土豪拥有宝马汽车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91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对象作为参数与组合模式的区别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组合是对象与对象之间的高依赖性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与对象作为参数相对来说，对象与对象之间的依赖性就较之组合的依赖性更低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02.Block和AR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02.Block和ARC.potx</Template>
  <TotalTime>3461</TotalTime>
  <Words>1184</Words>
  <Application>Microsoft Macintosh PowerPoint</Application>
  <PresentationFormat>全屏显示(4:3)</PresentationFormat>
  <Paragraphs>357</Paragraphs>
  <Slides>23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02.Block和ARC</vt:lpstr>
      <vt:lpstr>面向对象编程语言特性</vt:lpstr>
      <vt:lpstr>面向对象三大特性</vt:lpstr>
      <vt:lpstr>封装性</vt:lpstr>
      <vt:lpstr>封装属性语法</vt:lpstr>
      <vt:lpstr>组合模式</vt:lpstr>
      <vt:lpstr>组合模式示例1</vt:lpstr>
      <vt:lpstr>组合模式示例2</vt:lpstr>
      <vt:lpstr>组合模式适用场景</vt:lpstr>
      <vt:lpstr>对象作为参数与组合模式的区别</vt:lpstr>
      <vt:lpstr>Self关键字</vt:lpstr>
      <vt:lpstr>继承性</vt:lpstr>
      <vt:lpstr>PowerPoint 演示文稿</vt:lpstr>
      <vt:lpstr>继承语法</vt:lpstr>
      <vt:lpstr>通过继承扩展功能</vt:lpstr>
      <vt:lpstr>重写父类方法</vt:lpstr>
      <vt:lpstr>Self关键字</vt:lpstr>
      <vt:lpstr>PowerPoint 演示文稿</vt:lpstr>
      <vt:lpstr>PowerPoint 演示文稿</vt:lpstr>
      <vt:lpstr>Super关键字</vt:lpstr>
      <vt:lpstr>多态性</vt:lpstr>
      <vt:lpstr>多态语法</vt:lpstr>
      <vt:lpstr>方法参数的多态性</vt:lpstr>
      <vt:lpstr>影讯项目重构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 yincheng</cp:lastModifiedBy>
  <cp:revision>385</cp:revision>
  <dcterms:created xsi:type="dcterms:W3CDTF">2013-07-22T07:36:09Z</dcterms:created>
  <dcterms:modified xsi:type="dcterms:W3CDTF">2014-03-06T02:51:13Z</dcterms:modified>
</cp:coreProperties>
</file>