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62" r:id="rId4"/>
    <p:sldId id="264" r:id="rId5"/>
    <p:sldId id="263" r:id="rId6"/>
    <p:sldId id="259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56"/>
            <p14:sldId id="260"/>
            <p14:sldId id="262"/>
            <p14:sldId id="264"/>
            <p14:sldId id="263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2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13-12-14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13-12-14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13-12-14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13-12-14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13-12-14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13-12-14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13-12-14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13-12-14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13-12-14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13-12-14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13-12-14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13-12-14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3563C-D857-B04A-BE07-88BC1108580C}" type="datetimeFigureOut">
              <a:rPr kumimoji="1" lang="zh-CN" altLang="en-US" smtClean="0"/>
              <a:t>13-12-14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mtClean="0"/>
              <a:t>char</a:t>
            </a:r>
            <a:r>
              <a:rPr kumimoji="1" lang="zh-CN" altLang="en-US" dirty="0" smtClean="0"/>
              <a:t>类型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讲师：李南江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226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Char</a:t>
            </a:r>
            <a:r>
              <a:rPr kumimoji="1" lang="zh-CN" altLang="en-US" dirty="0" smtClean="0"/>
              <a:t>类型</a:t>
            </a:r>
            <a:endParaRPr kumimoji="1"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3528" y="1567072"/>
            <a:ext cx="8568952" cy="2221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smtClean="0"/>
              <a:t>char</a:t>
            </a:r>
            <a:r>
              <a:rPr lang="zh-CN" altLang="en-US" sz="1800" smtClean="0"/>
              <a:t>是</a:t>
            </a:r>
            <a:r>
              <a:rPr lang="en-US" altLang="zh-CN" sz="1800" smtClean="0"/>
              <a:t>C</a:t>
            </a:r>
            <a:r>
              <a:rPr lang="zh-CN" altLang="en-US" sz="1800" smtClean="0"/>
              <a:t>语言中比较灵活的一种数据类型，称为“字符型”。它是用来存储字符的，因此可以将一个字符常量赋值给一个字符型变量</a:t>
            </a:r>
            <a:endParaRPr lang="en-US" altLang="zh-CN" sz="1800" smtClean="0"/>
          </a:p>
          <a:p>
            <a:r>
              <a:rPr lang="en-US" altLang="zh-CN" sz="1800" smtClean="0"/>
              <a:t>1</a:t>
            </a:r>
            <a:r>
              <a:rPr lang="zh-CN" altLang="en-US" sz="1800" smtClean="0"/>
              <a:t>个字符型变量占用</a:t>
            </a:r>
            <a:r>
              <a:rPr lang="en-US" altLang="zh-CN" sz="1800" smtClean="0"/>
              <a:t>1</a:t>
            </a:r>
            <a:r>
              <a:rPr lang="zh-CN" altLang="en-US" sz="1800" smtClean="0"/>
              <a:t>个字节，共</a:t>
            </a:r>
            <a:r>
              <a:rPr lang="en-US" altLang="zh-CN" sz="1800" smtClean="0"/>
              <a:t>8</a:t>
            </a:r>
            <a:r>
              <a:rPr lang="zh-CN" altLang="en-US" sz="1800" smtClean="0"/>
              <a:t>位，因此取值范围是</a:t>
            </a:r>
            <a:r>
              <a:rPr lang="en-US" altLang="zh-CN" sz="1800" smtClean="0"/>
              <a:t>-2</a:t>
            </a:r>
            <a:r>
              <a:rPr lang="en-US" altLang="zh-CN" sz="1800" baseline="30000" smtClean="0"/>
              <a:t>7</a:t>
            </a:r>
            <a:r>
              <a:rPr lang="en-US" altLang="zh-CN" sz="1800" smtClean="0"/>
              <a:t>~2</a:t>
            </a:r>
            <a:r>
              <a:rPr lang="en-US" altLang="zh-CN" sz="1800" baseline="30000" smtClean="0"/>
              <a:t>7</a:t>
            </a:r>
            <a:r>
              <a:rPr lang="en-US" altLang="zh-CN" sz="1800" smtClean="0"/>
              <a:t>-1</a:t>
            </a:r>
            <a:r>
              <a:rPr lang="zh-CN" altLang="en-US" sz="1800" smtClean="0"/>
              <a:t>。在这个范围内，你完全可以将字符型变量当做整型变量来使用</a:t>
            </a:r>
            <a:endParaRPr lang="en-US" altLang="zh-CN" sz="1800" smtClean="0"/>
          </a:p>
          <a:p>
            <a:r>
              <a:rPr lang="zh-CN" altLang="en-US" sz="1800" smtClean="0"/>
              <a:t>字符型变量不能用来存储汉字</a:t>
            </a:r>
          </a:p>
          <a:p>
            <a:r>
              <a:rPr lang="zh-CN" altLang="en-US" sz="1800" smtClean="0"/>
              <a:t>在某些字符前面加上</a:t>
            </a:r>
            <a:r>
              <a:rPr lang="en-US" altLang="zh-CN" sz="1800" smtClean="0"/>
              <a:t>”\”</a:t>
            </a:r>
            <a:r>
              <a:rPr lang="zh-CN" altLang="en-US" sz="1800" smtClean="0"/>
              <a:t>形成的字符，称为“转义字符”，比如</a:t>
            </a:r>
            <a:r>
              <a:rPr lang="en-US" altLang="zh-CN" sz="1800" smtClean="0"/>
              <a:t>\n</a:t>
            </a:r>
            <a:r>
              <a:rPr lang="zh-CN" altLang="en-US" sz="1800" smtClean="0"/>
              <a:t>、</a:t>
            </a:r>
            <a:r>
              <a:rPr lang="en-US" altLang="zh-CN" sz="1800" smtClean="0"/>
              <a:t>\t</a:t>
            </a:r>
            <a:r>
              <a:rPr lang="zh-CN" altLang="en-US" sz="1800" smtClean="0"/>
              <a:t>、</a:t>
            </a:r>
            <a:r>
              <a:rPr lang="en-US" altLang="zh-CN" sz="1800" smtClean="0"/>
              <a:t>\0</a:t>
            </a:r>
            <a:endParaRPr lang="en-US" altLang="zh-CN" sz="1800" dirty="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884262"/>
              </p:ext>
            </p:extLst>
          </p:nvPr>
        </p:nvGraphicFramePr>
        <p:xfrm>
          <a:off x="782994" y="3630111"/>
          <a:ext cx="7662062" cy="23469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76877"/>
                <a:gridCol w="4627216"/>
                <a:gridCol w="1857969"/>
              </a:tblGrid>
              <a:tr h="276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Courier New"/>
                          <a:ea typeface="+mn-ea"/>
                          <a:cs typeface="Courier New"/>
                        </a:rPr>
                        <a:t>转义字符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Courier New"/>
                          <a:ea typeface="+mn-ea"/>
                          <a:cs typeface="Courier New"/>
                        </a:rPr>
                        <a:t>意义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urier New"/>
                          <a:ea typeface="+mn-ea"/>
                          <a:cs typeface="Courier New"/>
                        </a:rPr>
                        <a:t>ASCII</a:t>
                      </a:r>
                      <a:r>
                        <a:rPr lang="zh-CN" altLang="en-US" sz="1600" dirty="0" smtClean="0">
                          <a:latin typeface="Courier New"/>
                          <a:ea typeface="+mn-ea"/>
                          <a:cs typeface="Courier New"/>
                        </a:rPr>
                        <a:t>码值</a:t>
                      </a:r>
                      <a:endParaRPr lang="zh-CN" altLang="en-US" sz="1600" dirty="0">
                        <a:latin typeface="Courier New"/>
                        <a:ea typeface="+mn-ea"/>
                        <a:cs typeface="Courier New"/>
                      </a:endParaRPr>
                    </a:p>
                  </a:txBody>
                  <a:tcPr anchor="ctr"/>
                </a:tc>
              </a:tr>
              <a:tr h="228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urier New"/>
                          <a:ea typeface="+mn-ea"/>
                          <a:cs typeface="Courier New"/>
                        </a:rPr>
                        <a:t>\n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Courier New"/>
                          <a:ea typeface="+mn-ea"/>
                          <a:cs typeface="Courier New"/>
                        </a:rPr>
                        <a:t>将</a:t>
                      </a:r>
                      <a:r>
                        <a:rPr lang="zh-CN" altLang="en-US" sz="1600" dirty="0">
                          <a:latin typeface="Courier New"/>
                          <a:ea typeface="+mn-ea"/>
                          <a:cs typeface="Courier New"/>
                        </a:rPr>
                        <a:t>当前位置移到下</a:t>
                      </a:r>
                      <a:r>
                        <a:rPr lang="zh-CN" altLang="en-US" sz="1600" dirty="0" smtClean="0">
                          <a:latin typeface="Courier New"/>
                          <a:ea typeface="+mn-ea"/>
                          <a:cs typeface="Courier New"/>
                        </a:rPr>
                        <a:t>一行开头（回车换行）</a:t>
                      </a:r>
                      <a:endParaRPr lang="zh-CN" altLang="en-US" sz="1600" dirty="0">
                        <a:latin typeface="Courier New"/>
                        <a:ea typeface="+mn-ea"/>
                        <a:cs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ourier New"/>
                          <a:ea typeface="+mn-ea"/>
                          <a:cs typeface="Courier New"/>
                        </a:rPr>
                        <a:t>10</a:t>
                      </a:r>
                      <a:endParaRPr lang="en-US" altLang="zh-CN" sz="1600" dirty="0">
                        <a:latin typeface="Courier New"/>
                        <a:ea typeface="+mn-ea"/>
                        <a:cs typeface="Courier New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urier New"/>
                          <a:ea typeface="+mn-ea"/>
                          <a:cs typeface="Courier New"/>
                        </a:rPr>
                        <a:t>\t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Courier New"/>
                          <a:ea typeface="+mn-ea"/>
                          <a:cs typeface="Courier New"/>
                        </a:rPr>
                        <a:t>跳</a:t>
                      </a:r>
                      <a:r>
                        <a:rPr lang="zh-CN" altLang="en-US" sz="1600" dirty="0">
                          <a:latin typeface="Courier New"/>
                          <a:ea typeface="+mn-ea"/>
                          <a:cs typeface="Courier New"/>
                        </a:rPr>
                        <a:t>到下一个</a:t>
                      </a:r>
                      <a:r>
                        <a:rPr lang="en-US" altLang="zh-CN" sz="1600" dirty="0">
                          <a:latin typeface="Courier New"/>
                          <a:ea typeface="+mn-ea"/>
                          <a:cs typeface="Courier New"/>
                        </a:rPr>
                        <a:t>TAB</a:t>
                      </a:r>
                      <a:r>
                        <a:rPr lang="zh-CN" altLang="en-US" sz="1600" dirty="0" smtClean="0">
                          <a:latin typeface="Courier New"/>
                          <a:ea typeface="+mn-ea"/>
                          <a:cs typeface="Courier New"/>
                        </a:rPr>
                        <a:t>位置</a:t>
                      </a:r>
                      <a:endParaRPr lang="zh-CN" altLang="en-US" sz="1600" dirty="0">
                        <a:latin typeface="Courier New"/>
                        <a:ea typeface="+mn-ea"/>
                        <a:cs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ourier New"/>
                          <a:ea typeface="+mn-ea"/>
                          <a:cs typeface="Courier New"/>
                        </a:rPr>
                        <a:t>9</a:t>
                      </a:r>
                      <a:endParaRPr lang="en-US" altLang="zh-CN" sz="1600" dirty="0">
                        <a:latin typeface="Courier New"/>
                        <a:ea typeface="+mn-ea"/>
                        <a:cs typeface="Courier New"/>
                      </a:endParaRPr>
                    </a:p>
                  </a:txBody>
                  <a:tcPr anchor="ctr"/>
                </a:tc>
              </a:tr>
              <a:tr h="1344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urier New"/>
                          <a:ea typeface="+mn-ea"/>
                          <a:cs typeface="Courier New"/>
                        </a:rPr>
                        <a:t>\\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Courier New"/>
                          <a:ea typeface="+mn-ea"/>
                          <a:cs typeface="Courier New"/>
                        </a:rPr>
                        <a:t>代表一个反斜线字</a:t>
                      </a:r>
                      <a:r>
                        <a:rPr lang="zh-CN" altLang="en-US" sz="1600" dirty="0" smtClean="0">
                          <a:latin typeface="Courier New"/>
                          <a:ea typeface="+mn-ea"/>
                          <a:cs typeface="Courier New"/>
                        </a:rPr>
                        <a:t>符</a:t>
                      </a:r>
                      <a:endParaRPr lang="en-US" altLang="zh-CN" sz="1600" dirty="0">
                        <a:latin typeface="Courier New"/>
                        <a:ea typeface="+mn-ea"/>
                        <a:cs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ourier New"/>
                          <a:ea typeface="+mn-ea"/>
                          <a:cs typeface="Courier New"/>
                        </a:rPr>
                        <a:t>92</a:t>
                      </a:r>
                      <a:endParaRPr lang="en-US" altLang="zh-CN" sz="1600" dirty="0">
                        <a:latin typeface="Courier New"/>
                        <a:ea typeface="+mn-ea"/>
                        <a:cs typeface="Courier New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latin typeface="Courier New"/>
                          <a:ea typeface="+mn-ea"/>
                          <a:cs typeface="Courier New"/>
                        </a:rPr>
                        <a:t>\'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Courier New"/>
                          <a:ea typeface="+mn-ea"/>
                          <a:cs typeface="Courier New"/>
                        </a:rPr>
                        <a:t>代表一个单引号字</a:t>
                      </a:r>
                      <a:r>
                        <a:rPr lang="zh-CN" altLang="en-US" sz="1600" dirty="0">
                          <a:latin typeface="Courier New"/>
                          <a:ea typeface="+mn-ea"/>
                          <a:cs typeface="Courier New"/>
                        </a:rPr>
                        <a:t>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ourier New"/>
                          <a:ea typeface="+mn-ea"/>
                          <a:cs typeface="Courier New"/>
                        </a:rPr>
                        <a:t>39</a:t>
                      </a:r>
                      <a:endParaRPr lang="en-US" altLang="zh-CN" sz="1600" dirty="0">
                        <a:latin typeface="Courier New"/>
                        <a:ea typeface="+mn-ea"/>
                        <a:cs typeface="Courier New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urier New"/>
                          <a:ea typeface="+mn-ea"/>
                          <a:cs typeface="Courier New"/>
                        </a:rPr>
                        <a:t>\"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latin typeface="Courier New"/>
                          <a:ea typeface="+mn-ea"/>
                          <a:cs typeface="Courier New"/>
                        </a:rPr>
                        <a:t>代表一个双引号字符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ourier New"/>
                          <a:ea typeface="+mn-ea"/>
                          <a:cs typeface="Courier New"/>
                        </a:rPr>
                        <a:t>34</a:t>
                      </a:r>
                      <a:endParaRPr lang="en-US" altLang="zh-CN" sz="1600" dirty="0">
                        <a:latin typeface="Courier New"/>
                        <a:ea typeface="+mn-ea"/>
                        <a:cs typeface="Courier New"/>
                      </a:endParaRPr>
                    </a:p>
                  </a:txBody>
                  <a:tcPr anchor="ctr"/>
                </a:tc>
              </a:tr>
              <a:tr h="1367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urier New"/>
                          <a:ea typeface="+mn-ea"/>
                          <a:cs typeface="Courier New"/>
                        </a:rPr>
                        <a:t>\0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Courier New"/>
                          <a:ea typeface="+mn-ea"/>
                          <a:cs typeface="Courier New"/>
                        </a:rPr>
                        <a:t>空字</a:t>
                      </a:r>
                      <a:r>
                        <a:rPr lang="zh-CN" altLang="en-US" sz="1600" dirty="0" smtClean="0">
                          <a:latin typeface="Courier New"/>
                          <a:ea typeface="+mn-ea"/>
                          <a:cs typeface="Courier New"/>
                        </a:rPr>
                        <a:t>符</a:t>
                      </a:r>
                      <a:endParaRPr lang="en-US" altLang="zh-CN" sz="1600" dirty="0">
                        <a:latin typeface="Courier New"/>
                        <a:ea typeface="+mn-ea"/>
                        <a:cs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ourier New"/>
                          <a:ea typeface="+mn-ea"/>
                          <a:cs typeface="Courier New"/>
                        </a:rPr>
                        <a:t>0</a:t>
                      </a:r>
                      <a:endParaRPr lang="en-US" altLang="zh-CN" sz="1600" dirty="0">
                        <a:latin typeface="Courier New"/>
                        <a:ea typeface="+mn-ea"/>
                        <a:cs typeface="Courier New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93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Char</a:t>
            </a:r>
            <a:r>
              <a:rPr kumimoji="1" lang="zh-CN" altLang="en-US" dirty="0" smtClean="0"/>
              <a:t>类型的变量可以当做整形来使用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-128~127</a:t>
            </a:r>
            <a:r>
              <a:rPr lang="zh-CN" altLang="zh-CN" dirty="0"/>
              <a:t>范围内，可以当做整数来用</a:t>
            </a:r>
          </a:p>
          <a:p>
            <a:r>
              <a:rPr kumimoji="1" lang="zh-CN" altLang="en-US" dirty="0" smtClean="0"/>
              <a:t>如：</a:t>
            </a:r>
            <a:endParaRPr kumimoji="1"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67 + '4';</a:t>
            </a:r>
            <a:endParaRPr lang="zh-CN" altLang="zh-CN" dirty="0"/>
          </a:p>
          <a:p>
            <a:r>
              <a:rPr lang="en-US" altLang="zh-CN"/>
              <a:t> </a:t>
            </a:r>
            <a:r>
              <a:rPr lang="en-US" altLang="zh-CN" smtClean="0"/>
              <a:t>char </a:t>
            </a:r>
            <a:r>
              <a:rPr lang="en-US" altLang="zh-CN" dirty="0"/>
              <a:t>c = 'c' - 10;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251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常见错误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char c = A;</a:t>
            </a:r>
            <a:endParaRPr lang="zh-CN" altLang="zh-CN" dirty="0"/>
          </a:p>
          <a:p>
            <a:r>
              <a:rPr lang="en-US" altLang="zh-CN" dirty="0"/>
              <a:t>char c = "A";</a:t>
            </a:r>
            <a:endParaRPr lang="zh-CN" altLang="zh-CN" dirty="0"/>
          </a:p>
          <a:p>
            <a:r>
              <a:rPr lang="en-US" altLang="zh-CN" dirty="0"/>
              <a:t>char c = 'ABCD';</a:t>
            </a:r>
            <a:endParaRPr lang="zh-CN" altLang="zh-CN" dirty="0"/>
          </a:p>
          <a:p>
            <a:r>
              <a:rPr lang="en-US" altLang="zh-CN" dirty="0"/>
              <a:t>char c = '</a:t>
            </a:r>
            <a:r>
              <a:rPr lang="zh-CN" altLang="zh-CN" dirty="0"/>
              <a:t>男</a:t>
            </a:r>
            <a:r>
              <a:rPr lang="en-US" altLang="zh-CN" dirty="0"/>
              <a:t>'; </a:t>
            </a:r>
            <a:endParaRPr lang="zh-C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28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习题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从键盘上输入一个字符（不管大小写），输出为小写字符。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34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01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传智模板201307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传智模板201307.potx</Template>
  <TotalTime>95</TotalTime>
  <Words>221</Words>
  <Application>Microsoft Macintosh PowerPoint</Application>
  <PresentationFormat>全屏显示(4:3)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传智模板201307</vt:lpstr>
      <vt:lpstr>char类型</vt:lpstr>
      <vt:lpstr>Char类型</vt:lpstr>
      <vt:lpstr>Char类型的变量可以当做整形来使用</vt:lpstr>
      <vt:lpstr>常见错误</vt:lpstr>
      <vt:lpstr>习题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nj lee</cp:lastModifiedBy>
  <cp:revision>37</cp:revision>
  <dcterms:created xsi:type="dcterms:W3CDTF">2013-07-22T08:28:31Z</dcterms:created>
  <dcterms:modified xsi:type="dcterms:W3CDTF">2013-12-14T12:47:58Z</dcterms:modified>
</cp:coreProperties>
</file>