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82" r:id="rId3"/>
    <p:sldId id="302" r:id="rId4"/>
    <p:sldId id="303" r:id="rId5"/>
    <p:sldId id="308" r:id="rId6"/>
    <p:sldId id="284" r:id="rId7"/>
    <p:sldId id="286" r:id="rId8"/>
    <p:sldId id="310" r:id="rId9"/>
    <p:sldId id="309" r:id="rId10"/>
    <p:sldId id="287" r:id="rId11"/>
    <p:sldId id="288" r:id="rId12"/>
    <p:sldId id="290" r:id="rId13"/>
    <p:sldId id="295" r:id="rId14"/>
    <p:sldId id="299" r:id="rId15"/>
    <p:sldId id="304" r:id="rId16"/>
    <p:sldId id="305" r:id="rId17"/>
    <p:sldId id="306" r:id="rId18"/>
    <p:sldId id="307" r:id="rId19"/>
    <p:sldId id="298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  <p14:sldId id="282"/>
            <p14:sldId id="302"/>
          </p14:sldIdLst>
        </p14:section>
        <p14:section name="掌握" id="{CA6A1A62-9F75-4B4A-98E4-56DD52960339}">
          <p14:sldIdLst>
            <p14:sldId id="303"/>
          </p14:sldIdLst>
        </p14:section>
        <p14:section name="作业" id="{5B1081E6-C292-6B44-A792-6C9593EBAB71}">
          <p14:sldIdLst>
            <p14:sldId id="308"/>
          </p14:sldIdLst>
        </p14:section>
        <p14:section name="基本操作" id="{1EF3432D-C1C2-E647-9508-070C58691EB7}">
          <p14:sldIdLst>
            <p14:sldId id="284"/>
            <p14:sldId id="286"/>
            <p14:sldId id="310"/>
          </p14:sldIdLst>
        </p14:section>
        <p14:section name="按钮的设置" id="{85E2C9D0-D821-B64A-B1FC-DC8AE80DD108}">
          <p14:sldIdLst>
            <p14:sldId id="309"/>
            <p14:sldId id="287"/>
            <p14:sldId id="288"/>
            <p14:sldId id="290"/>
          </p14:sldIdLst>
        </p14:section>
        <p14:section name="代码创建按钮" id="{D9424020-1273-374C-9A31-1F27EE5543EB}">
          <p14:sldIdLst>
            <p14:sldId id="295"/>
            <p14:sldId id="299"/>
          </p14:sldIdLst>
        </p14:section>
        <p14:section name="补充知识点" id="{3AF3B5A0-5969-D744-A53E-EFBD609D391B}">
          <p14:sldIdLst>
            <p14:sldId id="304"/>
            <p14:sldId id="305"/>
            <p14:sldId id="306"/>
            <p14:sldId id="307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025" autoAdjust="0"/>
  </p:normalViewPr>
  <p:slideViewPr>
    <p:cSldViewPr snapToGrid="0" snapToObjects="1">
      <p:cViewPr varScale="1">
        <p:scale>
          <a:sx n="97" d="100"/>
          <a:sy n="97" d="100"/>
        </p:scale>
        <p:origin x="-24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14-3-23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14-3-23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14-3-23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按钮</a:t>
            </a:r>
            <a:r>
              <a:rPr kumimoji="1" lang="zh-CN" altLang="en-US" dirty="0"/>
              <a:t>的基本使用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</a:t>
            </a:r>
            <a:r>
              <a:rPr kumimoji="1" lang="en-US" altLang="zh-CN" dirty="0" smtClean="0"/>
              <a:t>mjios</a:t>
            </a:r>
          </a:p>
          <a:p>
            <a:r>
              <a:rPr kumimoji="1" lang="zh-CN" altLang="en-US" dirty="0" smtClean="0"/>
              <a:t>新浪微博：</a:t>
            </a:r>
            <a:r>
              <a:rPr kumimoji="1" lang="en-US" altLang="zh-CN" dirty="0" smtClean="0"/>
              <a:t>http://weibo.com</a:t>
            </a: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设置按钮的背景图片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268" y="1473203"/>
            <a:ext cx="8766092" cy="735715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设置按钮在不同状态下的背景图片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en-US" sz="1800" dirty="0" smtClean="0"/>
              <a:t>（为了保证高亮状态下的图片正常显示，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必须设置按钮的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type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为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custom</a:t>
            </a:r>
            <a:r>
              <a:rPr kumimoji="1" lang="zh-CN" altLang="en-US" sz="1800" dirty="0" smtClean="0"/>
              <a:t>）</a:t>
            </a:r>
            <a:endParaRPr kumimoji="1" lang="en-US" altLang="zh-CN" sz="1800" dirty="0"/>
          </a:p>
        </p:txBody>
      </p:sp>
      <p:pic>
        <p:nvPicPr>
          <p:cNvPr id="4" name="图片 3" descr="QQ20140315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74" y="2453376"/>
            <a:ext cx="3276600" cy="3276600"/>
          </a:xfrm>
          <a:prstGeom prst="rect">
            <a:avLst/>
          </a:prstGeom>
        </p:spPr>
      </p:pic>
      <p:pic>
        <p:nvPicPr>
          <p:cNvPr id="7" name="图片 6" descr="QQ20140315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57" y="2453376"/>
            <a:ext cx="31623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9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设置头像按钮</a:t>
            </a:r>
            <a:endParaRPr kumimoji="1"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17512" y="1473204"/>
            <a:ext cx="8369288" cy="597658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普通状态：红色文字“点我啊”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高亮状态：蓝色文字“摸我干嘛”</a:t>
            </a:r>
            <a:endParaRPr kumimoji="1" lang="en-US" altLang="zh-CN" sz="1600" dirty="0"/>
          </a:p>
        </p:txBody>
      </p:sp>
      <p:pic>
        <p:nvPicPr>
          <p:cNvPr id="9" name="图片 8" descr="QQ20140308-1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17" y="2126082"/>
            <a:ext cx="2690405" cy="2744647"/>
          </a:xfrm>
          <a:prstGeom prst="rect">
            <a:avLst/>
          </a:prstGeom>
        </p:spPr>
      </p:pic>
      <p:pic>
        <p:nvPicPr>
          <p:cNvPr id="10" name="图片 9" descr="QQ20140308-1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23" y="2126082"/>
            <a:ext cx="2722864" cy="2744647"/>
          </a:xfrm>
          <a:prstGeom prst="rect">
            <a:avLst/>
          </a:prstGeom>
        </p:spPr>
      </p:pic>
      <p:pic>
        <p:nvPicPr>
          <p:cNvPr id="11" name="图片 10" descr="QQ20140308-20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19" y="4967371"/>
            <a:ext cx="1282700" cy="1257300"/>
          </a:xfrm>
          <a:prstGeom prst="rect">
            <a:avLst/>
          </a:prstGeom>
        </p:spPr>
      </p:pic>
      <p:pic>
        <p:nvPicPr>
          <p:cNvPr id="12" name="图片 11" descr="QQ20140308-21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859" y="4967371"/>
            <a:ext cx="12827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3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修改头像按钮的位置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2589"/>
            <a:ext cx="8229600" cy="4212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通过修改控件的</a:t>
            </a:r>
            <a:r>
              <a:rPr kumimoji="1" lang="en-US" altLang="zh-CN" sz="1800" dirty="0" smtClean="0"/>
              <a:t>frame</a:t>
            </a:r>
            <a:r>
              <a:rPr kumimoji="1" lang="zh-CN" altLang="en-US" sz="1800" dirty="0" smtClean="0"/>
              <a:t>属性就可以修改控件在屏幕上的位置和尺寸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r>
              <a:rPr kumimoji="1" lang="zh-CN" altLang="en-US" sz="1800" dirty="0" smtClean="0"/>
              <a:t>比如点击“向上”按钮，让按钮的</a:t>
            </a:r>
            <a:r>
              <a:rPr kumimoji="1" lang="en-US" altLang="zh-CN" sz="1800" dirty="0" smtClean="0"/>
              <a:t>y</a:t>
            </a:r>
            <a:r>
              <a:rPr kumimoji="1" lang="zh-CN" altLang="en-US" sz="1800" dirty="0" smtClean="0"/>
              <a:t>值减小即可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IBAction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)top: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*)sender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btnFrame =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headBtn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frame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btnFrame.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origin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-=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headBtn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frame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btnFrame;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下面代码是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Menlo-Regular"/>
              </a:rPr>
              <a:t>错误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的，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语法规定：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Menlo-Regular"/>
              </a:rPr>
              <a:t>不允许直接修改对象的结构体属性的成员</a:t>
            </a:r>
            <a:endParaRPr kumimoji="1" lang="en-US" altLang="zh-CN" sz="1800" dirty="0" smtClean="0">
              <a:solidFill>
                <a:srgbClr val="FF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 smtClean="0">
                <a:solidFill>
                  <a:srgbClr val="3F6E74"/>
                </a:solidFill>
                <a:latin typeface="Menlo-Regular"/>
              </a:rPr>
              <a:t>headBtn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frame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origin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168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代码创建按钮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97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600" dirty="0" smtClean="0">
                <a:latin typeface="Menlo-Regular"/>
              </a:rPr>
              <a:t>在开发过程中，并不是每次都通过</a:t>
            </a:r>
            <a:r>
              <a:rPr lang="en-US" altLang="zh-CN" sz="1600" dirty="0" smtClean="0">
                <a:latin typeface="Menlo-Regular"/>
              </a:rPr>
              <a:t>storyboard</a:t>
            </a:r>
            <a:r>
              <a:rPr lang="zh-CN" altLang="en-US" sz="1600" dirty="0" smtClean="0">
                <a:latin typeface="Menlo-Regular"/>
              </a:rPr>
              <a:t>拖控件完成</a:t>
            </a:r>
            <a:r>
              <a:rPr lang="en-US" altLang="zh-CN" sz="1600" dirty="0" smtClean="0">
                <a:latin typeface="Menlo-Regular"/>
              </a:rPr>
              <a:t>UI</a:t>
            </a:r>
            <a:r>
              <a:rPr lang="zh-CN" altLang="en-US" sz="1600" dirty="0" smtClean="0">
                <a:latin typeface="Menlo-Regular"/>
              </a:rPr>
              <a:t>界面，因为</a:t>
            </a:r>
            <a:r>
              <a:rPr lang="en-US" altLang="zh-CN" sz="1600" dirty="0" smtClean="0">
                <a:latin typeface="Menlo-Regular"/>
              </a:rPr>
              <a:t>storyboard</a:t>
            </a:r>
            <a:r>
              <a:rPr lang="zh-CN" altLang="en-US" sz="1600" dirty="0" smtClean="0">
                <a:latin typeface="Menlo-Regular"/>
              </a:rPr>
              <a:t>上面的界面是“固定死”的，有时候可能会在程序运行过程中动态地添加一些新的控件到界面上</a:t>
            </a:r>
            <a:endParaRPr lang="en-US" altLang="zh-CN" sz="1600" dirty="0" smtClean="0">
              <a:latin typeface="Menlo-Regular"/>
            </a:endParaRPr>
          </a:p>
          <a:p>
            <a:endParaRPr lang="en-US" altLang="zh-CN" sz="1600" dirty="0" smtClean="0">
              <a:latin typeface="Menlo-Regular"/>
            </a:endParaRPr>
          </a:p>
          <a:p>
            <a:r>
              <a:rPr lang="zh-CN" altLang="en-US" sz="1600" dirty="0" smtClean="0">
                <a:latin typeface="Menlo-Regular"/>
              </a:rPr>
              <a:t>比如</a:t>
            </a:r>
            <a:r>
              <a:rPr lang="en-US" altLang="zh-CN" sz="1600" dirty="0" smtClean="0">
                <a:latin typeface="Menlo-Regular"/>
              </a:rPr>
              <a:t>QQ</a:t>
            </a:r>
            <a:r>
              <a:rPr lang="zh-CN" altLang="en-US" sz="1600" dirty="0" smtClean="0">
                <a:latin typeface="Menlo-Regular"/>
              </a:rPr>
              <a:t>的聊天信息，是有人发出一条信息后才动态显示出来的。因此，需要掌握如何用代码动态地添加控件</a:t>
            </a:r>
            <a:endParaRPr lang="en-US" altLang="zh-CN" sz="1600" dirty="0" smtClean="0">
              <a:latin typeface="Menlo-Regular"/>
            </a:endParaRPr>
          </a:p>
          <a:p>
            <a:endParaRPr lang="en-US" altLang="zh-CN" sz="1600" dirty="0" smtClean="0">
              <a:latin typeface="Menlo-Regular"/>
            </a:endParaRPr>
          </a:p>
          <a:p>
            <a:r>
              <a:rPr lang="zh-CN" altLang="en-US" sz="1600" dirty="0" smtClean="0">
                <a:latin typeface="Menlo-Regular"/>
              </a:rPr>
              <a:t>实际上，</a:t>
            </a:r>
            <a:r>
              <a:rPr lang="en-US" altLang="zh-CN" sz="1600" dirty="0" smtClean="0">
                <a:latin typeface="Menlo-Regular"/>
              </a:rPr>
              <a:t>storyboard</a:t>
            </a:r>
            <a:r>
              <a:rPr lang="zh-CN" altLang="en-US" sz="1600" dirty="0" smtClean="0">
                <a:latin typeface="Menlo-Regular"/>
              </a:rPr>
              <a:t>的本质就是根据图形界面描述转成相应的代码</a:t>
            </a:r>
            <a:endParaRPr lang="en-US" altLang="zh-CN" sz="1600" dirty="0"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6269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到代码的转换</a:t>
            </a:r>
            <a:endParaRPr kumimoji="1" lang="zh-CN" altLang="en-US" dirty="0"/>
          </a:p>
        </p:txBody>
      </p:sp>
      <p:pic>
        <p:nvPicPr>
          <p:cNvPr id="4" name="图片 3" descr="QQ20140308-1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629079"/>
            <a:ext cx="2276164" cy="232205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457201" y="4649516"/>
            <a:ext cx="826092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200" dirty="0" smtClean="0">
                <a:solidFill>
                  <a:srgbClr val="007400"/>
                </a:solidFill>
                <a:latin typeface="STHeitiSC-Light"/>
              </a:rPr>
              <a:t>创建一个自定义的按钮</a:t>
            </a:r>
            <a:endParaRPr lang="en-US" altLang="zh-CN" sz="1200" dirty="0" smtClean="0">
              <a:solidFill>
                <a:srgbClr val="5C2699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*btn = 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buttonWithType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UIButtonTypeCustom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TW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TW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TW" altLang="en-US" sz="1200" dirty="0" smtClean="0">
                <a:solidFill>
                  <a:srgbClr val="007400"/>
                </a:solidFill>
                <a:latin typeface="STHeitiSC-Light"/>
              </a:rPr>
              <a:t>默认状态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的背景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setBackgroundImage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@"btn_01"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200" dirty="0" smtClean="0">
                <a:solidFill>
                  <a:srgbClr val="007400"/>
                </a:solidFill>
                <a:latin typeface="STHeitiSC-Light"/>
              </a:rPr>
              <a:t>默认状态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的文字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setTitle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TW" sz="12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200" dirty="0">
                <a:solidFill>
                  <a:srgbClr val="C41A16"/>
                </a:solidFill>
                <a:latin typeface="STHeitiSC-Light"/>
              </a:rPr>
              <a:t>点我啊</a:t>
            </a:r>
            <a:r>
              <a:rPr lang="en-US" altLang="zh-TW" sz="12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zh-TW" alt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200" dirty="0" smtClean="0">
                <a:solidFill>
                  <a:srgbClr val="007400"/>
                </a:solidFill>
                <a:latin typeface="STHeitiSC-Light"/>
              </a:rPr>
              <a:t>默认状态</a:t>
            </a:r>
            <a:r>
              <a:rPr lang="zh-CN" altLang="en-US" sz="1200" dirty="0">
                <a:solidFill>
                  <a:srgbClr val="007400"/>
                </a:solidFill>
                <a:latin typeface="STHeitiSC-Light"/>
              </a:rPr>
              <a:t>的文字颜色</a:t>
            </a:r>
            <a:endParaRPr lang="zh-CN" alt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setTitleColor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redColor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</p:txBody>
      </p:sp>
      <p:cxnSp>
        <p:nvCxnSpPr>
          <p:cNvPr id="7" name="直线箭头连接符 6"/>
          <p:cNvCxnSpPr>
            <a:stCxn id="4" idx="2"/>
            <a:endCxn id="5" idx="0"/>
          </p:cNvCxnSpPr>
          <p:nvPr/>
        </p:nvCxnSpPr>
        <p:spPr>
          <a:xfrm>
            <a:off x="1595283" y="3951133"/>
            <a:ext cx="2992378" cy="69838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QQ20140308-20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87" y="2040554"/>
            <a:ext cx="1282700" cy="1257300"/>
          </a:xfrm>
          <a:prstGeom prst="rect">
            <a:avLst/>
          </a:prstGeom>
        </p:spPr>
      </p:pic>
      <p:cxnSp>
        <p:nvCxnSpPr>
          <p:cNvPr id="10" name="直线箭头连接符 9"/>
          <p:cNvCxnSpPr>
            <a:stCxn id="5" idx="0"/>
            <a:endCxn id="8" idx="2"/>
          </p:cNvCxnSpPr>
          <p:nvPr/>
        </p:nvCxnSpPr>
        <p:spPr>
          <a:xfrm flipV="1">
            <a:off x="4587661" y="3297854"/>
            <a:ext cx="2490476" cy="135166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1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实现简单动画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开发中，想实现一些小动画是非常容易的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系统会根据某个属性值的改变自动形成动画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比如</a:t>
            </a:r>
            <a:r>
              <a:rPr kumimoji="1" lang="en-US" altLang="zh-CN" sz="1600" dirty="0" smtClean="0"/>
              <a:t>x</a:t>
            </a:r>
            <a:r>
              <a:rPr kumimoji="1" lang="zh-CN" altLang="en-US" sz="1600" dirty="0" smtClean="0"/>
              <a:t>值本来是</a:t>
            </a:r>
            <a:r>
              <a:rPr kumimoji="1" lang="en-US" altLang="zh-CN" sz="1600" dirty="0" smtClean="0"/>
              <a:t>10</a:t>
            </a:r>
            <a:r>
              <a:rPr kumimoji="1" lang="zh-CN" altLang="en-US" sz="1600" dirty="0" smtClean="0"/>
              <a:t>，然后</a:t>
            </a:r>
            <a:r>
              <a:rPr kumimoji="1" lang="en-US" altLang="zh-CN" sz="1600" dirty="0" smtClean="0"/>
              <a:t>x</a:t>
            </a:r>
            <a:r>
              <a:rPr kumimoji="1" lang="zh-CN" altLang="en-US" sz="1600" dirty="0" smtClean="0"/>
              <a:t>值突然改为了</a:t>
            </a:r>
            <a:r>
              <a:rPr kumimoji="1" lang="en-US" altLang="zh-CN" sz="1600" dirty="0" smtClean="0"/>
              <a:t>100</a:t>
            </a:r>
            <a:r>
              <a:rPr kumimoji="1" lang="zh-CN" altLang="en-US" sz="1600" dirty="0" smtClean="0"/>
              <a:t>，系统会通过平移动画的方式让</a:t>
            </a:r>
            <a:r>
              <a:rPr kumimoji="1" lang="en-US" altLang="zh-CN" sz="1600" dirty="0" smtClean="0"/>
              <a:t>x</a:t>
            </a:r>
            <a:r>
              <a:rPr kumimoji="1" lang="zh-CN" altLang="en-US" sz="1600" dirty="0" smtClean="0"/>
              <a:t>值慢慢从</a:t>
            </a:r>
            <a:r>
              <a:rPr kumimoji="1" lang="en-US" altLang="zh-CN" sz="1600" dirty="0" smtClean="0"/>
              <a:t>10</a:t>
            </a:r>
            <a:r>
              <a:rPr kumimoji="1" lang="zh-CN" altLang="en-US" sz="1600" dirty="0" smtClean="0"/>
              <a:t>变到</a:t>
            </a:r>
            <a:r>
              <a:rPr kumimoji="1" lang="en-US" altLang="zh-CN" sz="1600" dirty="0" smtClean="0"/>
              <a:t>100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r>
              <a:rPr kumimoji="1" lang="zh-CN" altLang="en-US" sz="1600" dirty="0" smtClean="0"/>
              <a:t>简易动画大致有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种方式</a:t>
            </a:r>
            <a:r>
              <a:rPr kumimoji="1" lang="zh-CN" altLang="en-US" sz="1800" dirty="0" smtClean="0"/>
              <a:t>：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头尾式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beginAnimations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context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/**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需要执行动画的代码</a:t>
            </a:r>
            <a:r>
              <a:rPr lang="zh-TW" altLang="en-US" sz="1400" dirty="0">
                <a:solidFill>
                  <a:srgbClr val="007400"/>
                </a:solidFill>
                <a:latin typeface="Menlo-Regular"/>
              </a:rPr>
              <a:t> **</a:t>
            </a:r>
            <a:r>
              <a:rPr lang="en-US" altLang="zh-TW" sz="1400" dirty="0" smtClean="0">
                <a:solidFill>
                  <a:srgbClr val="007400"/>
                </a:solidFill>
                <a:latin typeface="Menlo-Regular"/>
              </a:rPr>
              <a:t>/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commitAnimations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400" dirty="0" smtClean="0"/>
          </a:p>
          <a:p>
            <a:pPr marL="0" indent="0">
              <a:buNone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Block</a:t>
            </a:r>
            <a:r>
              <a:rPr kumimoji="1" lang="zh-CN" altLang="en-US" sz="1800" dirty="0" smtClean="0"/>
              <a:t>式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animateWithDuration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0.5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animations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:^{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/**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需要执行动画的代码</a:t>
            </a:r>
            <a:r>
              <a:rPr lang="zh-TW" altLang="en-US" sz="1400" dirty="0">
                <a:solidFill>
                  <a:srgbClr val="007400"/>
                </a:solidFill>
                <a:latin typeface="Menlo-Regular"/>
              </a:rPr>
              <a:t> **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00000"/>
                </a:solidFill>
                <a:latin typeface="Menlo-Regular"/>
              </a:rPr>
              <a:t>}];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367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修改控件的位置和尺寸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通过以下属性可以修改控件的位置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frame</a:t>
            </a:r>
            <a:r>
              <a:rPr kumimoji="1" lang="zh-CN" altLang="en-US" sz="1800" dirty="0" smtClean="0"/>
              <a:t>.</a:t>
            </a:r>
            <a:r>
              <a:rPr kumimoji="1" lang="en-US" altLang="zh-CN" sz="1800" dirty="0" smtClean="0"/>
              <a:t>origin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center</a:t>
            </a:r>
          </a:p>
          <a:p>
            <a:pPr marL="0" indent="0">
              <a:buNone/>
            </a:pPr>
            <a:endParaRPr kumimoji="1" lang="en-US" altLang="zh-CN" sz="1800" dirty="0" smtClean="0"/>
          </a:p>
          <a:p>
            <a:r>
              <a:rPr kumimoji="1" lang="zh-CN" altLang="en-US" sz="1800" dirty="0"/>
              <a:t>通过以下属性可以修改控</a:t>
            </a:r>
            <a:r>
              <a:rPr kumimoji="1" lang="zh-CN" altLang="en-US" sz="1800" dirty="0" smtClean="0"/>
              <a:t>件的尺寸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frame.size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bounds.size</a:t>
            </a:r>
            <a:endParaRPr kumimoji="1" lang="zh-CN" altLang="en-US" sz="1800" dirty="0"/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4070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transform</a:t>
            </a:r>
            <a:r>
              <a:rPr kumimoji="1" lang="zh-CN" altLang="en-US" dirty="0" smtClean="0"/>
              <a:t>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488" y="1475946"/>
            <a:ext cx="8683262" cy="4736634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/>
              <a:t>利用</a:t>
            </a:r>
            <a:r>
              <a:rPr kumimoji="1" lang="en-US" altLang="zh-CN" sz="1400" dirty="0" smtClean="0"/>
              <a:t>transform</a:t>
            </a:r>
            <a:r>
              <a:rPr kumimoji="1" lang="zh-CN" altLang="en-US" sz="1400" dirty="0" smtClean="0"/>
              <a:t>属性可以修改控件的位移（位置）、缩放、旋转</a:t>
            </a:r>
            <a:endParaRPr kumimoji="1" lang="en-US" altLang="zh-CN" sz="1400" dirty="0" smtClean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创建一个</a:t>
            </a:r>
            <a:r>
              <a:rPr kumimoji="1" lang="en-US" altLang="zh-CN" sz="1400" dirty="0" smtClean="0"/>
              <a:t>transform</a:t>
            </a:r>
            <a:r>
              <a:rPr kumimoji="1" lang="zh-CN" altLang="en-US" sz="1400" dirty="0" smtClean="0"/>
              <a:t>属性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lang="en-US" altLang="zh-CN" sz="1200" dirty="0" smtClean="0">
                <a:solidFill>
                  <a:srgbClr val="5C2699"/>
                </a:solidFill>
                <a:latin typeface="Menlo-Regular"/>
              </a:rPr>
              <a:t>CGAffineTransform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CGAffineTransformMakeTranslation(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tx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,  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ty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it-IT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it-IT" altLang="zh-CN" sz="12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it-IT" altLang="zh-CN" sz="1200" dirty="0" smtClean="0">
                <a:solidFill>
                  <a:srgbClr val="5C2699"/>
                </a:solidFill>
                <a:latin typeface="Menlo-Regular"/>
              </a:rPr>
              <a:t>CGAffineTransform</a:t>
            </a:r>
            <a:r>
              <a:rPr lang="it-IT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altLang="zh-CN" sz="1200" dirty="0">
                <a:solidFill>
                  <a:srgbClr val="000000"/>
                </a:solidFill>
                <a:latin typeface="Menlo-Regular"/>
              </a:rPr>
              <a:t>CGAffineTransformMakeScale(</a:t>
            </a:r>
            <a:r>
              <a:rPr lang="it-IT" altLang="zh-CN" sz="12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it-IT" altLang="zh-CN" sz="1200" dirty="0">
                <a:solidFill>
                  <a:srgbClr val="000000"/>
                </a:solidFill>
                <a:latin typeface="Menlo-Regular"/>
              </a:rPr>
              <a:t> sx, </a:t>
            </a:r>
            <a:r>
              <a:rPr lang="it-IT" altLang="zh-CN" sz="12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it-IT" altLang="zh-CN" sz="1200" dirty="0">
                <a:solidFill>
                  <a:srgbClr val="000000"/>
                </a:solidFill>
                <a:latin typeface="Menlo-Regular"/>
              </a:rPr>
              <a:t> sy</a:t>
            </a:r>
            <a:r>
              <a:rPr lang="it-IT" altLang="zh-CN" sz="1200" dirty="0" smtClean="0">
                <a:solidFill>
                  <a:srgbClr val="000000"/>
                </a:solidFill>
                <a:latin typeface="Menlo-Regular"/>
              </a:rPr>
              <a:t>);</a:t>
            </a:r>
            <a:endParaRPr lang="it-IT" altLang="zh-CN" sz="12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it-IT" altLang="zh-CN" sz="1200" dirty="0" smtClean="0">
                <a:solidFill>
                  <a:srgbClr val="5C2699"/>
                </a:solidFill>
                <a:latin typeface="Menlo-Regular"/>
              </a:rPr>
              <a:t>CGAffineTransform</a:t>
            </a:r>
            <a:r>
              <a:rPr lang="it-IT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altLang="zh-CN" sz="1200" dirty="0">
                <a:solidFill>
                  <a:srgbClr val="000000"/>
                </a:solidFill>
                <a:latin typeface="Menlo-Regular"/>
              </a:rPr>
              <a:t>CGAffineTransformMakeRotation(</a:t>
            </a:r>
            <a:r>
              <a:rPr lang="it-IT" altLang="zh-CN" sz="12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it-IT" altLang="zh-CN" sz="1200" dirty="0">
                <a:solidFill>
                  <a:srgbClr val="000000"/>
                </a:solidFill>
                <a:latin typeface="Menlo-Regular"/>
              </a:rPr>
              <a:t> angle</a:t>
            </a:r>
            <a:r>
              <a:rPr lang="it-IT" altLang="zh-CN" sz="12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kumimoji="1" lang="zh-CN" altLang="zh-CN" sz="14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Menlo-Regular"/>
              </a:rPr>
              <a:t>angle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是弧度制，并不是角度制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kumimoji="1" lang="en-US" altLang="zh-CN" sz="1400" dirty="0" smtClean="0"/>
          </a:p>
          <a:p>
            <a:pPr marL="0" indent="0">
              <a:buNone/>
            </a:pPr>
            <a:endParaRPr kumimoji="1" lang="en-US" altLang="zh-CN" sz="1400" dirty="0" smtClean="0"/>
          </a:p>
          <a:p>
            <a:r>
              <a:rPr kumimoji="1" lang="zh-CN" altLang="en-US" sz="1400" dirty="0" smtClean="0"/>
              <a:t>在某个</a:t>
            </a:r>
            <a:r>
              <a:rPr kumimoji="1" lang="en-US" altLang="zh-CN" sz="1400" dirty="0" smtClean="0"/>
              <a:t>transform</a:t>
            </a:r>
            <a:r>
              <a:rPr kumimoji="1" lang="zh-CN" altLang="en-US" sz="1400" dirty="0" smtClean="0"/>
              <a:t>的基础上进行叠加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lang="en-US" altLang="zh-CN" sz="1200" dirty="0" smtClean="0">
                <a:solidFill>
                  <a:srgbClr val="5C2699"/>
                </a:solidFill>
                <a:latin typeface="Menlo-Regular"/>
              </a:rPr>
              <a:t>CGAffineTransform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CGAffineTransformTranslate(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CGAffineTransform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t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 smtClean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tx, 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ty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);</a:t>
            </a:r>
            <a:endParaRPr lang="it-IT" altLang="zh-CN" sz="12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it-IT" altLang="zh-CN" sz="1200" dirty="0" smtClean="0">
                <a:solidFill>
                  <a:srgbClr val="5C2699"/>
                </a:solidFill>
                <a:latin typeface="Menlo-Regular"/>
              </a:rPr>
              <a:t>CGAffineTransform</a:t>
            </a:r>
            <a:r>
              <a:rPr lang="it-IT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altLang="zh-CN" sz="1200" dirty="0">
                <a:solidFill>
                  <a:srgbClr val="000000"/>
                </a:solidFill>
                <a:latin typeface="Menlo-Regular"/>
              </a:rPr>
              <a:t>CGAffineTransformScale(</a:t>
            </a:r>
            <a:r>
              <a:rPr lang="it-IT" altLang="zh-CN" sz="1200" dirty="0">
                <a:solidFill>
                  <a:srgbClr val="5C2699"/>
                </a:solidFill>
                <a:latin typeface="Menlo-Regular"/>
              </a:rPr>
              <a:t>CGAffineTransform</a:t>
            </a:r>
            <a:r>
              <a:rPr lang="it-IT" altLang="zh-CN" sz="1200" dirty="0">
                <a:solidFill>
                  <a:srgbClr val="000000"/>
                </a:solidFill>
                <a:latin typeface="Menlo-Regular"/>
              </a:rPr>
              <a:t> t</a:t>
            </a:r>
            <a:r>
              <a:rPr lang="it-IT" altLang="zh-CN" sz="12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altLang="zh-CN" sz="1200" dirty="0" smtClean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it-IT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altLang="zh-CN" sz="1200" dirty="0">
                <a:solidFill>
                  <a:srgbClr val="000000"/>
                </a:solidFill>
                <a:latin typeface="Menlo-Regular"/>
              </a:rPr>
              <a:t>sx, </a:t>
            </a:r>
            <a:r>
              <a:rPr lang="it-IT" altLang="zh-CN" sz="12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it-IT" altLang="zh-CN" sz="1200" dirty="0">
                <a:solidFill>
                  <a:srgbClr val="000000"/>
                </a:solidFill>
                <a:latin typeface="Menlo-Regular"/>
              </a:rPr>
              <a:t> sy</a:t>
            </a:r>
            <a:r>
              <a:rPr lang="it-IT" altLang="zh-CN" sz="1200" dirty="0" smtClean="0">
                <a:solidFill>
                  <a:srgbClr val="000000"/>
                </a:solidFill>
                <a:latin typeface="Menlo-Regular"/>
              </a:rPr>
              <a:t>);</a:t>
            </a:r>
            <a:endParaRPr lang="it-IT" altLang="zh-CN" sz="12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it-IT" altLang="zh-CN" sz="1200" dirty="0" smtClean="0">
                <a:solidFill>
                  <a:srgbClr val="5C2699"/>
                </a:solidFill>
                <a:latin typeface="Menlo-Regular"/>
              </a:rPr>
              <a:t>CGAffineTransform</a:t>
            </a:r>
            <a:r>
              <a:rPr lang="it-IT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altLang="zh-CN" sz="1200" dirty="0">
                <a:solidFill>
                  <a:srgbClr val="000000"/>
                </a:solidFill>
                <a:latin typeface="Menlo-Regular"/>
              </a:rPr>
              <a:t>CGAffineTransformRotate(</a:t>
            </a:r>
            <a:r>
              <a:rPr lang="it-IT" altLang="zh-CN" sz="1200" dirty="0">
                <a:solidFill>
                  <a:srgbClr val="5C2699"/>
                </a:solidFill>
                <a:latin typeface="Menlo-Regular"/>
              </a:rPr>
              <a:t>CGAffineTransform</a:t>
            </a:r>
            <a:r>
              <a:rPr lang="it-IT" altLang="zh-CN" sz="1200" dirty="0">
                <a:solidFill>
                  <a:srgbClr val="000000"/>
                </a:solidFill>
                <a:latin typeface="Menlo-Regular"/>
              </a:rPr>
              <a:t> t</a:t>
            </a:r>
            <a:r>
              <a:rPr lang="it-IT" altLang="zh-CN" sz="12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altLang="zh-CN" sz="1200" dirty="0" smtClean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it-IT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altLang="zh-CN" sz="1200" dirty="0">
                <a:solidFill>
                  <a:srgbClr val="000000"/>
                </a:solidFill>
                <a:latin typeface="Menlo-Regular"/>
              </a:rPr>
              <a:t>angle</a:t>
            </a:r>
            <a:r>
              <a:rPr lang="it-IT" altLang="zh-CN" sz="1200" dirty="0" smtClean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>
              <a:buFont typeface="Wingdings" charset="2"/>
              <a:buChar char="Ø"/>
            </a:pPr>
            <a:endParaRPr kumimoji="1" lang="it-IT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清空之前设置的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Menlo-Regular"/>
              </a:rPr>
              <a:t>transform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属性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view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smtClean="0">
                <a:solidFill>
                  <a:srgbClr val="5C2699"/>
                </a:solidFill>
                <a:latin typeface="Menlo-Regular"/>
              </a:rPr>
              <a:t>transform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CGAffineTransformIdentity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687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6668"/>
            <a:ext cx="8229600" cy="4822554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一个</a:t>
            </a:r>
            <a:r>
              <a:rPr kumimoji="1" lang="en-US" altLang="zh-CN" sz="1600" dirty="0" smtClean="0"/>
              <a:t>UIColor</a:t>
            </a:r>
            <a:r>
              <a:rPr kumimoji="1" lang="zh-CN" altLang="en-US" sz="1600" dirty="0" smtClean="0"/>
              <a:t>代表一种颜色，通过</a:t>
            </a:r>
            <a:r>
              <a:rPr kumimoji="1" lang="en-US" altLang="zh-CN" sz="1600" dirty="0" smtClean="0"/>
              <a:t>UIColor</a:t>
            </a:r>
            <a:r>
              <a:rPr kumimoji="1" lang="zh-CN" altLang="en-US" sz="1600" dirty="0" smtClean="0"/>
              <a:t>的类方法，可以获得很多常用的颜色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*)blackColor;     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0.0 white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黑色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*)darkGrayColor;  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0.333 white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深灰色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*)lightGrayColor; 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0.667 white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亮灰色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*)whiteColor;     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1.0 white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白色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*)grayColor;      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0.5 white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灰色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ro-RO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 *)redColor;        </a:t>
            </a:r>
            <a:r>
              <a:rPr lang="ro-RO" altLang="zh-CN" sz="1600" dirty="0">
                <a:solidFill>
                  <a:srgbClr val="007400"/>
                </a:solidFill>
                <a:latin typeface="Menlo-Regular"/>
              </a:rPr>
              <a:t>// 1.0, 0.0, 0.0 RGB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红色</a:t>
            </a:r>
            <a:endParaRPr lang="ro-RO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*)greenColor;     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0.0, 1.0, 0.0 RGB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绿色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ro-RO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 *)blueColor;       </a:t>
            </a:r>
            <a:r>
              <a:rPr lang="ro-RO" altLang="zh-CN" sz="1600" dirty="0">
                <a:solidFill>
                  <a:srgbClr val="007400"/>
                </a:solidFill>
                <a:latin typeface="Menlo-Regular"/>
              </a:rPr>
              <a:t>// 0.0, 0.0, 1.0 RGB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蓝色</a:t>
            </a:r>
            <a:endParaRPr lang="ro-RO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ro-RO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 *)cyanColor;       </a:t>
            </a:r>
            <a:r>
              <a:rPr lang="ro-RO" altLang="zh-CN" sz="1600" dirty="0">
                <a:solidFill>
                  <a:srgbClr val="007400"/>
                </a:solidFill>
                <a:latin typeface="Menlo-Regular"/>
              </a:rPr>
              <a:t>// 0.0, 1.0, 1.0 RGB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青色</a:t>
            </a:r>
            <a:endParaRPr lang="ro-RO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*)yellowColor;    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1.0, 1.0, 0.0 RGB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黄色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ro-RO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 *)magentaColor;    </a:t>
            </a:r>
            <a:r>
              <a:rPr lang="ro-RO" altLang="zh-CN" sz="1600" dirty="0">
                <a:solidFill>
                  <a:srgbClr val="007400"/>
                </a:solidFill>
                <a:latin typeface="Menlo-Regular"/>
              </a:rPr>
              <a:t>// 1.0, 0.0, 1.0 RGB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品红</a:t>
            </a:r>
            <a:endParaRPr lang="ro-RO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ro-RO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 *)orangeColor;     </a:t>
            </a:r>
            <a:r>
              <a:rPr lang="ro-RO" altLang="zh-CN" sz="1600" dirty="0">
                <a:solidFill>
                  <a:srgbClr val="007400"/>
                </a:solidFill>
                <a:latin typeface="Menlo-Regular"/>
              </a:rPr>
              <a:t>// 1.0, 0.5, 0.0 RGB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橙色</a:t>
            </a:r>
            <a:endParaRPr lang="ro-RO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ro-RO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 *)purpleColor;     </a:t>
            </a:r>
            <a:r>
              <a:rPr lang="ro-RO" altLang="zh-CN" sz="1600" dirty="0">
                <a:solidFill>
                  <a:srgbClr val="007400"/>
                </a:solidFill>
                <a:latin typeface="Menlo-Regular"/>
              </a:rPr>
              <a:t>// 0.5, 0.0, 0.5 RGB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紫色</a:t>
            </a:r>
            <a:endParaRPr lang="ro-RO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pl-PL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pl-PL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pl-PL" altLang="zh-CN" sz="1600" dirty="0">
                <a:solidFill>
                  <a:srgbClr val="000000"/>
                </a:solidFill>
                <a:latin typeface="Menlo-Regular"/>
              </a:rPr>
              <a:t> *)brownColor;      </a:t>
            </a:r>
            <a:r>
              <a:rPr lang="pl-PL" altLang="zh-CN" sz="1600" dirty="0">
                <a:solidFill>
                  <a:srgbClr val="007400"/>
                </a:solidFill>
                <a:latin typeface="Menlo-Regular"/>
              </a:rPr>
              <a:t>// 0.6, 0.4, 0.2 RGB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棕色</a:t>
            </a:r>
            <a:endParaRPr lang="pl-PL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*)clearColor;     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0.0 white, 0.0 alpha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清除颜色（空色）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一个</a:t>
            </a:r>
            <a:r>
              <a:rPr kumimoji="1" lang="en-US" altLang="zh-CN" sz="1600" dirty="0" smtClean="0"/>
              <a:t>UIImage</a:t>
            </a:r>
            <a:r>
              <a:rPr kumimoji="1" lang="zh-CN" altLang="en-US" sz="1600" dirty="0" smtClean="0"/>
              <a:t>对象代表一张图片，一般通过</a:t>
            </a:r>
            <a:r>
              <a:rPr kumimoji="1" lang="en-US" altLang="zh-CN" sz="1600" dirty="0" smtClean="0"/>
              <a:t>imageNamed:</a:t>
            </a:r>
            <a:r>
              <a:rPr kumimoji="1" lang="zh-CN" altLang="en-US" sz="1600" dirty="0" smtClean="0"/>
              <a:t>方法就可以通过文件名加载项目中的图片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zh-CN" altLang="zh-CN" sz="1600" dirty="0" smtClean="0"/>
              <a:t>（</a:t>
            </a:r>
            <a:r>
              <a:rPr kumimoji="1" lang="zh-CN" altLang="en-US" sz="1600" dirty="0" smtClean="0"/>
              <a:t>文件名可以省略扩展名）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*image = 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@"btn_01"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4235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按钮的样式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3558"/>
            <a:ext cx="8229600" cy="4778052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实际上，</a:t>
            </a: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自带了很多种不同的样式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在用代码创建按钮的同时指定按钮样式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400" kern="0" dirty="0">
                <a:solidFill>
                  <a:srgbClr val="5C2699"/>
                </a:solidFill>
                <a:latin typeface="Menlo Regular"/>
                <a:ea typeface="宋体"/>
              </a:rPr>
              <a:t>UIButton</a:t>
            </a:r>
            <a:r>
              <a:rPr lang="en-US" altLang="zh-CN" sz="1400" kern="0" dirty="0">
                <a:solidFill>
                  <a:srgbClr val="000000"/>
                </a:solidFill>
                <a:latin typeface="Menlo Regular"/>
                <a:ea typeface="宋体"/>
              </a:rPr>
              <a:t> *btn = [</a:t>
            </a:r>
            <a:r>
              <a:rPr lang="en-US" altLang="zh-CN" sz="1400" kern="0" dirty="0">
                <a:solidFill>
                  <a:srgbClr val="5C2699"/>
                </a:solidFill>
                <a:latin typeface="Menlo Regular"/>
                <a:ea typeface="宋体"/>
              </a:rPr>
              <a:t>UIButton</a:t>
            </a:r>
            <a:r>
              <a:rPr lang="en-US" altLang="zh-CN" sz="1400" kern="0" dirty="0">
                <a:solidFill>
                  <a:srgbClr val="000000"/>
                </a:solidFill>
                <a:latin typeface="Menlo Regular"/>
                <a:ea typeface="宋体"/>
              </a:rPr>
              <a:t> </a:t>
            </a:r>
            <a:r>
              <a:rPr lang="en-US" altLang="zh-CN" sz="1400" kern="0" dirty="0" smtClean="0">
                <a:solidFill>
                  <a:srgbClr val="2E0D6E"/>
                </a:solidFill>
                <a:latin typeface="Menlo Regular"/>
                <a:ea typeface="宋体"/>
              </a:rPr>
              <a:t>buttonWithType</a:t>
            </a:r>
            <a:r>
              <a:rPr lang="en-US" altLang="zh-CN" sz="1400" kern="0" dirty="0" smtClean="0">
                <a:solidFill>
                  <a:srgbClr val="000000"/>
                </a:solidFill>
                <a:latin typeface="Menlo Regular"/>
                <a:ea typeface="宋体"/>
              </a:rPr>
              <a:t>:</a:t>
            </a:r>
            <a:r>
              <a:rPr lang="en-US" altLang="zh-CN" sz="14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UIButtonTypeCustom</a:t>
            </a:r>
            <a:r>
              <a:rPr lang="en-US" altLang="zh-CN" sz="1400" kern="0" dirty="0" smtClean="0">
                <a:solidFill>
                  <a:srgbClr val="000000"/>
                </a:solidFill>
                <a:latin typeface="Menlo Regular"/>
                <a:ea typeface="宋体"/>
              </a:rPr>
              <a:t>]</a:t>
            </a:r>
            <a:r>
              <a:rPr lang="en-US" altLang="zh-CN" sz="1400" kern="0" dirty="0">
                <a:solidFill>
                  <a:srgbClr val="000000"/>
                </a:solidFill>
                <a:latin typeface="Menlo Regular"/>
                <a:ea typeface="宋体"/>
              </a:rPr>
              <a:t>;</a:t>
            </a:r>
            <a:r>
              <a:rPr lang="zh-CN" altLang="zh-CN" sz="1400" dirty="0"/>
              <a:t> </a:t>
            </a:r>
            <a:endParaRPr lang="en-US" altLang="zh-CN" sz="1400" dirty="0" smtClean="0"/>
          </a:p>
          <a:p>
            <a:pPr>
              <a:buFont typeface="Wingdings" charset="2"/>
              <a:buChar char="Ø"/>
              <a:tabLst>
                <a:tab pos="549910" algn="l"/>
              </a:tabLst>
            </a:pPr>
            <a:r>
              <a:rPr lang="en-US" altLang="zh-CN" sz="14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UIButtonTypeCustom</a:t>
            </a:r>
            <a:r>
              <a:rPr lang="zh-CN" altLang="zh-CN" sz="1400" kern="100" dirty="0">
                <a:latin typeface="Cambria"/>
                <a:ea typeface="宋体"/>
                <a:cs typeface="Times New Roman"/>
              </a:rPr>
              <a:t>：无类型，按钮</a:t>
            </a:r>
            <a:r>
              <a:rPr lang="zh-CN" altLang="zh-CN" sz="1400" kern="100" dirty="0" smtClean="0">
                <a:latin typeface="Cambria"/>
                <a:ea typeface="宋体"/>
                <a:cs typeface="Times New Roman"/>
              </a:rPr>
              <a:t>的内容需要自定义</a:t>
            </a:r>
            <a:endParaRPr lang="en-US" altLang="zh-CN" sz="1400" kern="100" dirty="0" smtClean="0">
              <a:latin typeface="Cambria"/>
              <a:ea typeface="宋体"/>
              <a:cs typeface="Times New Roman"/>
            </a:endParaRPr>
          </a:p>
          <a:p>
            <a:pPr>
              <a:buFont typeface="Wingdings" charset="2"/>
              <a:buChar char="Ø"/>
              <a:tabLst>
                <a:tab pos="549910" algn="l"/>
              </a:tabLst>
            </a:pPr>
            <a:endParaRPr lang="zh-CN" altLang="zh-CN" sz="1400" kern="100" dirty="0">
              <a:latin typeface="Cambria"/>
              <a:ea typeface="宋体"/>
              <a:cs typeface="Times New Roman"/>
            </a:endParaRPr>
          </a:p>
          <a:p>
            <a:pPr>
              <a:buFont typeface="Wingdings" charset="2"/>
              <a:buChar char="Ø"/>
              <a:tabLst>
                <a:tab pos="549910" algn="l"/>
              </a:tabLst>
            </a:pPr>
            <a:r>
              <a:rPr lang="en-US" altLang="zh-CN" sz="1400" kern="0" dirty="0" smtClean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UIButtonTypeDetailDisclosure</a:t>
            </a:r>
            <a:r>
              <a:rPr lang="zh-CN" altLang="zh-CN" sz="14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：</a:t>
            </a:r>
            <a:r>
              <a:rPr lang="zh-CN" altLang="zh-CN" sz="1400" kern="0" dirty="0">
                <a:solidFill>
                  <a:srgbClr val="000000"/>
                </a:solidFill>
                <a:latin typeface="Cambria"/>
                <a:ea typeface="Menlo Regular"/>
                <a:cs typeface="Times New Roman"/>
              </a:rPr>
              <a:t> </a:t>
            </a:r>
            <a:endParaRPr lang="en-US" altLang="zh-CN" sz="1400" kern="0" dirty="0" smtClean="0">
              <a:solidFill>
                <a:srgbClr val="000000"/>
              </a:solidFill>
              <a:latin typeface="Cambria"/>
              <a:ea typeface="Menlo Regular"/>
              <a:cs typeface="Times New Roman"/>
            </a:endParaRPr>
          </a:p>
          <a:p>
            <a:pPr>
              <a:buFont typeface="Wingdings" charset="2"/>
              <a:buChar char="Ø"/>
              <a:tabLst>
                <a:tab pos="549910" algn="l"/>
              </a:tabLst>
            </a:pPr>
            <a:endParaRPr lang="zh-CN" altLang="zh-CN" sz="1400" kern="100" dirty="0">
              <a:latin typeface="Cambria"/>
              <a:ea typeface="宋体"/>
              <a:cs typeface="Times New Roman"/>
            </a:endParaRPr>
          </a:p>
          <a:p>
            <a:pPr>
              <a:buFont typeface="Wingdings" charset="2"/>
              <a:buChar char="Ø"/>
              <a:tabLst>
                <a:tab pos="549910" algn="l"/>
              </a:tabLst>
            </a:pPr>
            <a:r>
              <a:rPr lang="en-US" altLang="zh-CN" sz="14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UIButtonTypeInfoLight</a:t>
            </a:r>
            <a:r>
              <a:rPr lang="zh-CN" altLang="zh-CN" sz="14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：</a:t>
            </a:r>
            <a:r>
              <a:rPr lang="en-US" altLang="zh-CN" sz="14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endParaRPr lang="en-US" altLang="zh-CN" sz="1400" kern="0" dirty="0" smtClean="0">
              <a:solidFill>
                <a:srgbClr val="000000"/>
              </a:solidFill>
              <a:latin typeface="Menlo Regular"/>
              <a:ea typeface="宋体"/>
              <a:cs typeface="Times New Roman"/>
            </a:endParaRPr>
          </a:p>
          <a:p>
            <a:pPr>
              <a:buFont typeface="Wingdings" charset="2"/>
              <a:buChar char="Ø"/>
              <a:tabLst>
                <a:tab pos="549910" algn="l"/>
              </a:tabLst>
            </a:pPr>
            <a:endParaRPr lang="zh-CN" altLang="zh-CN" sz="1400" kern="100" dirty="0">
              <a:latin typeface="Cambria"/>
              <a:ea typeface="宋体"/>
              <a:cs typeface="Times New Roman"/>
            </a:endParaRPr>
          </a:p>
          <a:p>
            <a:pPr>
              <a:buFont typeface="Wingdings" charset="2"/>
              <a:buChar char="Ø"/>
              <a:tabLst>
                <a:tab pos="549910" algn="l"/>
              </a:tabLst>
            </a:pPr>
            <a:r>
              <a:rPr lang="en-US" altLang="zh-CN" sz="14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UIButtonTypeInfoDark</a:t>
            </a:r>
            <a:r>
              <a:rPr lang="zh-CN" altLang="zh-CN" sz="14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：</a:t>
            </a:r>
            <a:r>
              <a:rPr lang="en-US" altLang="zh-CN" sz="14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endParaRPr lang="en-US" altLang="zh-CN" sz="1400" kern="0" dirty="0" smtClean="0">
              <a:solidFill>
                <a:srgbClr val="000000"/>
              </a:solidFill>
              <a:latin typeface="Menlo Regular"/>
              <a:ea typeface="宋体"/>
              <a:cs typeface="Times New Roman"/>
            </a:endParaRPr>
          </a:p>
          <a:p>
            <a:pPr>
              <a:buFont typeface="Wingdings" charset="2"/>
              <a:buChar char="Ø"/>
              <a:tabLst>
                <a:tab pos="549910" algn="l"/>
              </a:tabLst>
            </a:pPr>
            <a:endParaRPr lang="zh-CN" altLang="zh-CN" sz="1400" kern="100" dirty="0">
              <a:latin typeface="Cambria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  <a:buFont typeface="Wingdings" charset="2"/>
              <a:buChar char="Ø"/>
            </a:pPr>
            <a:r>
              <a:rPr lang="en-US" altLang="zh-CN" sz="14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UIButtonTypeContactAdd</a:t>
            </a:r>
            <a:r>
              <a:rPr lang="zh-CN" altLang="zh-CN" sz="14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：</a:t>
            </a:r>
            <a:r>
              <a:rPr lang="en-US" altLang="zh-CN" sz="1400" kern="100" dirty="0">
                <a:latin typeface="Cambria"/>
                <a:ea typeface="宋体"/>
                <a:cs typeface="Times New Roman"/>
              </a:rPr>
              <a:t> </a:t>
            </a:r>
            <a:endParaRPr lang="zh-CN" altLang="zh-CN" sz="14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endParaRPr kumimoji="1" lang="zh-CN" altLang="en-US" sz="1400" dirty="0"/>
          </a:p>
        </p:txBody>
      </p:sp>
      <p:pic>
        <p:nvPicPr>
          <p:cNvPr id="4" name="图片 3" descr="QQ20140308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6450"/>
            <a:ext cx="2552261" cy="1040922"/>
          </a:xfrm>
          <a:prstGeom prst="rect">
            <a:avLst/>
          </a:prstGeom>
        </p:spPr>
      </p:pic>
      <p:pic>
        <p:nvPicPr>
          <p:cNvPr id="5" name="图片 4" descr="QQ20140308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46" y="1926450"/>
            <a:ext cx="2019300" cy="132080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64" y="4263101"/>
            <a:ext cx="489841" cy="361819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590" y="4856750"/>
            <a:ext cx="321310" cy="28829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390" y="5356038"/>
            <a:ext cx="397510" cy="32639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45" y="5855567"/>
            <a:ext cx="359410" cy="31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0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545214" cy="4670349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/>
              <a:t>UIKit</a:t>
            </a:r>
            <a:r>
              <a:rPr kumimoji="1" lang="zh-CN" altLang="en-US" sz="1600" dirty="0" smtClean="0"/>
              <a:t>框架提供了非常多的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控件，但并不是每一个都很常用，有些控件可能</a:t>
            </a:r>
            <a:r>
              <a:rPr kumimoji="1" lang="en-US" altLang="zh-CN" sz="1600" dirty="0" smtClean="0"/>
              <a:t>1</a:t>
            </a:r>
            <a:r>
              <a:rPr kumimoji="1" lang="zh-CN" altLang="en-US" sz="1600" dirty="0" smtClean="0"/>
              <a:t>年内都用不上，有些控件天天用，比如</a:t>
            </a: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UITableView</a:t>
            </a:r>
            <a:r>
              <a:rPr kumimoji="1" lang="zh-CN" altLang="en-US" sz="1600" dirty="0" smtClean="0"/>
              <a:t>等等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现在就先来学习非常重要且比较基础的一个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控件</a:t>
            </a:r>
            <a:r>
              <a:rPr kumimoji="1" lang="en-US" altLang="zh-CN" sz="1600" dirty="0" smtClean="0"/>
              <a:t>---UIButton</a:t>
            </a:r>
            <a:r>
              <a:rPr kumimoji="1" lang="zh-CN" altLang="en-US" sz="1600" dirty="0" smtClean="0"/>
              <a:t>，俗称“按钮”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一般情况下，点击某个控件后，会做出相应反应的都是按钮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按钮的功能比较多，既能显示文字，又能显示图片，还能随时调整内部图片和文字的位置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</p:txBody>
      </p:sp>
      <p:pic>
        <p:nvPicPr>
          <p:cNvPr id="4" name="图片 3" descr="QQ20140308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84791"/>
            <a:ext cx="3672095" cy="564087"/>
          </a:xfrm>
          <a:prstGeom prst="rect">
            <a:avLst/>
          </a:prstGeom>
        </p:spPr>
      </p:pic>
      <p:pic>
        <p:nvPicPr>
          <p:cNvPr id="7" name="图片 6" descr="QQ20140308-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2" y="4637646"/>
            <a:ext cx="1511300" cy="635000"/>
          </a:xfrm>
          <a:prstGeom prst="rect">
            <a:avLst/>
          </a:prstGeom>
        </p:spPr>
      </p:pic>
      <p:pic>
        <p:nvPicPr>
          <p:cNvPr id="8" name="图片 7" descr="QQ20140308-8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978" y="3848361"/>
            <a:ext cx="1568450" cy="789285"/>
          </a:xfrm>
          <a:prstGeom prst="rect">
            <a:avLst/>
          </a:prstGeom>
        </p:spPr>
      </p:pic>
      <p:pic>
        <p:nvPicPr>
          <p:cNvPr id="9" name="图片 8" descr="QQ20140308-7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873" y="4008187"/>
            <a:ext cx="2584016" cy="1376604"/>
          </a:xfrm>
          <a:prstGeom prst="rect">
            <a:avLst/>
          </a:prstGeom>
        </p:spPr>
      </p:pic>
      <p:pic>
        <p:nvPicPr>
          <p:cNvPr id="10" name="图片 9" descr="QQ20140308-6@2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96" y="3871139"/>
            <a:ext cx="2940632" cy="632681"/>
          </a:xfrm>
          <a:prstGeom prst="rect">
            <a:avLst/>
          </a:prstGeom>
        </p:spPr>
      </p:pic>
      <p:pic>
        <p:nvPicPr>
          <p:cNvPr id="12" name="图片 11" descr="QQ20140308-4@2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12" y="4717403"/>
            <a:ext cx="3364794" cy="51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小案例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3"/>
            <a:ext cx="8369288" cy="335350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接下来通过一个小案例来研究按钮的基本使用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</p:txBody>
      </p:sp>
      <p:pic>
        <p:nvPicPr>
          <p:cNvPr id="5" name="图片 4" descr="QQ20140308-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51" y="1908917"/>
            <a:ext cx="2512594" cy="2998300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3619872" y="1947861"/>
            <a:ext cx="4790350" cy="1255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界面描述：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左下角</a:t>
            </a:r>
            <a:r>
              <a:rPr kumimoji="1" lang="en-US" altLang="zh-CN" sz="1600" dirty="0" smtClean="0"/>
              <a:t>4</a:t>
            </a:r>
            <a:r>
              <a:rPr kumimoji="1" lang="zh-CN" altLang="en-US" sz="1600" dirty="0" smtClean="0"/>
              <a:t>个方向按钮，控制头像按钮的位置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右下角分别是放大、缩小按钮，控制头像的尺寸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头像按钮既有背景图片，又有文字</a:t>
            </a:r>
            <a:endParaRPr kumimoji="1" lang="en-US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619872" y="3663672"/>
            <a:ext cx="4790350" cy="1255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步骤分析：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搭建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监听按钮点击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修改头像按钮的属性来调整位置和尺寸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4744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使用代码创建、添加控件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分别通过 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 和 代码 设置按钮在不同状态的背景、文字、文字颜色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分别通过 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 </a:t>
            </a:r>
            <a:r>
              <a:rPr kumimoji="1" lang="zh-CN" altLang="en-US" sz="1600" dirty="0"/>
              <a:t>和 </a:t>
            </a:r>
            <a:r>
              <a:rPr kumimoji="1" lang="zh-CN" altLang="en-US" sz="1600" dirty="0" smtClean="0"/>
              <a:t>代码 监听按钮点击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修改控件的位置和尺寸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制作简单的动画效果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掌握</a:t>
            </a:r>
            <a:r>
              <a:rPr kumimoji="1" lang="en-US" altLang="zh-CN" sz="1600" dirty="0" smtClean="0"/>
              <a:t>frame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center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bounds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transform</a:t>
            </a:r>
            <a:r>
              <a:rPr kumimoji="1" lang="zh-CN" altLang="en-US" sz="1600" dirty="0" smtClean="0"/>
              <a:t>的使用</a:t>
            </a:r>
            <a:endParaRPr kumimoji="1" lang="en-US" altLang="zh-CN" sz="16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215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smtClean="0"/>
              <a:t>使用纯代码</a:t>
            </a:r>
            <a:r>
              <a:rPr kumimoji="1" lang="zh-CN" altLang="en-US" sz="1600" dirty="0" smtClean="0"/>
              <a:t>的方式重写关于按钮使用的小案例（不要拖控件）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47137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添加图片资源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369288" cy="4601321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从</a:t>
            </a:r>
            <a:r>
              <a:rPr kumimoji="1" lang="en-US" altLang="zh-CN" sz="1600" dirty="0" smtClean="0"/>
              <a:t>Xcode5</a:t>
            </a:r>
            <a:r>
              <a:rPr kumimoji="1" lang="zh-CN" altLang="en-US" sz="1600" dirty="0" smtClean="0"/>
              <a:t>开始，图片资源都放到</a:t>
            </a:r>
            <a:r>
              <a:rPr kumimoji="1" lang="en-US" altLang="zh-CN" sz="1600" dirty="0" smtClean="0"/>
              <a:t>Images.xcassets</a:t>
            </a:r>
            <a:r>
              <a:rPr kumimoji="1" lang="zh-CN" altLang="en-US" sz="1600" dirty="0" smtClean="0"/>
              <a:t>中进行管理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添加项目中用到的图片到</a:t>
            </a:r>
            <a:r>
              <a:rPr kumimoji="1" lang="en-US" altLang="zh-CN" sz="1600" dirty="0" smtClean="0"/>
              <a:t>Images.xcassets</a:t>
            </a:r>
            <a:r>
              <a:rPr kumimoji="1" lang="zh-CN" altLang="en-US" sz="1600" dirty="0" smtClean="0"/>
              <a:t>中</a:t>
            </a:r>
            <a:endParaRPr kumimoji="1" lang="en-US" altLang="zh-CN" sz="1600" dirty="0"/>
          </a:p>
        </p:txBody>
      </p:sp>
      <p:pic>
        <p:nvPicPr>
          <p:cNvPr id="4" name="图片 3" descr="QQ20140308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20" y="2569918"/>
            <a:ext cx="6994331" cy="33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7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修改控件的尺寸</a:t>
            </a:r>
            <a:endParaRPr kumimoji="1"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17512" y="1611260"/>
            <a:ext cx="8369288" cy="431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下图是在设置控件的尺寸为</a:t>
            </a:r>
            <a:r>
              <a:rPr kumimoji="1" lang="en-US" altLang="zh-CN" sz="1800" dirty="0" smtClean="0"/>
              <a:t>35x35</a:t>
            </a:r>
            <a:endParaRPr kumimoji="1" lang="en-US" altLang="zh-CN" sz="1800" dirty="0"/>
          </a:p>
        </p:txBody>
      </p:sp>
      <p:pic>
        <p:nvPicPr>
          <p:cNvPr id="8" name="图片 7" descr="QQ20140308-1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56" y="2195112"/>
            <a:ext cx="2888639" cy="16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1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去除</a:t>
            </a:r>
            <a:r>
              <a:rPr kumimoji="1" lang="en-US" altLang="zh-CN" dirty="0" smtClean="0"/>
              <a:t>autolayout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8783"/>
            <a:ext cx="4070797" cy="4212016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如果发现通过代码无法修改控件的位置或者尺寸时，应该去掉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里面的</a:t>
            </a:r>
            <a:r>
              <a:rPr kumimoji="1" lang="en-US" altLang="zh-CN" sz="1600" dirty="0" smtClean="0"/>
              <a:t>autolayout</a:t>
            </a:r>
            <a:r>
              <a:rPr kumimoji="1" lang="zh-CN" altLang="en-US" sz="1600" dirty="0" smtClean="0"/>
              <a:t>功能，这是自</a:t>
            </a:r>
            <a:r>
              <a:rPr kumimoji="1" lang="en-US" altLang="zh-CN" sz="1600" dirty="0" smtClean="0"/>
              <a:t>iOS6</a:t>
            </a:r>
            <a:r>
              <a:rPr kumimoji="1" lang="zh-CN" altLang="en-US" sz="1600" dirty="0" smtClean="0"/>
              <a:t>开始出现的特性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顾名思义，</a:t>
            </a:r>
            <a:r>
              <a:rPr kumimoji="1" lang="en-US" altLang="zh-CN" sz="1600" dirty="0"/>
              <a:t>autolayout</a:t>
            </a:r>
            <a:r>
              <a:rPr kumimoji="1" lang="zh-CN" altLang="en-US" sz="1600" dirty="0"/>
              <a:t>是用来自动布局的，用来束缚控件的位置和</a:t>
            </a:r>
            <a:r>
              <a:rPr kumimoji="1" lang="zh-CN" altLang="en-US" sz="1600" dirty="0" smtClean="0"/>
              <a:t>尺寸。去掉这个功能，控件的位置和尺寸就不再有一些固定的束缚。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endParaRPr kumimoji="1" lang="en-US" altLang="zh-CN" sz="1600" dirty="0" smtClean="0"/>
          </a:p>
        </p:txBody>
      </p:sp>
      <p:pic>
        <p:nvPicPr>
          <p:cNvPr id="4" name="图片 3" descr="QQ20140308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23" y="1503559"/>
            <a:ext cx="3094608" cy="456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5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的状态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545214" cy="4656545"/>
          </a:xfrm>
        </p:spPr>
        <p:txBody>
          <a:bodyPr>
            <a:normAutofit/>
          </a:bodyPr>
          <a:lstStyle/>
          <a:p>
            <a:r>
              <a:rPr kumimoji="1" lang="en-US" altLang="zh-CN" sz="1600" dirty="0"/>
              <a:t>normal</a:t>
            </a:r>
            <a:r>
              <a:rPr kumimoji="1" lang="zh-CN" altLang="en-US" sz="1600" dirty="0"/>
              <a:t>（普通状态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默认情况（</a:t>
            </a:r>
            <a:r>
              <a:rPr kumimoji="1" lang="en-US" altLang="zh-CN" sz="1600" dirty="0" smtClean="0"/>
              <a:t>Default</a:t>
            </a:r>
            <a:r>
              <a:rPr kumimoji="1" lang="zh-CN" altLang="en-US" sz="1600" dirty="0" smtClean="0"/>
              <a:t>）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UIControlStateNormal</a:t>
            </a:r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en-US" altLang="zh-CN" sz="1600" dirty="0"/>
              <a:t>highlighted</a:t>
            </a:r>
            <a:r>
              <a:rPr kumimoji="1" lang="zh-CN" altLang="en-US" sz="1600" dirty="0"/>
              <a:t>（高亮状态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按钮被按</a:t>
            </a:r>
            <a:r>
              <a:rPr kumimoji="1" lang="zh-CN" altLang="en-US" sz="1600" dirty="0"/>
              <a:t>下去的时候（手指还未松开</a:t>
            </a:r>
            <a:r>
              <a:rPr kumimoji="1" lang="zh-CN" altLang="en-US" sz="1600" dirty="0" smtClean="0"/>
              <a:t>）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UIControlStateHighlighted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>
              <a:solidFill>
                <a:srgbClr val="2E0D6E"/>
              </a:solidFill>
              <a:latin typeface="Menlo-Regular"/>
            </a:endParaRPr>
          </a:p>
          <a:p>
            <a:r>
              <a:rPr kumimoji="1" lang="en-US" altLang="zh-CN" sz="1600" dirty="0" smtClean="0"/>
              <a:t>disabled</a:t>
            </a:r>
            <a:r>
              <a:rPr kumimoji="1" lang="zh-CN" altLang="en-US" sz="1600" dirty="0" smtClean="0"/>
              <a:t>（失效状态，不可用状态）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如果</a:t>
            </a:r>
            <a:r>
              <a:rPr kumimoji="1" lang="en-US" altLang="zh-CN" sz="1600" dirty="0" smtClean="0"/>
              <a:t>enabled</a:t>
            </a:r>
            <a:r>
              <a:rPr kumimoji="1" lang="zh-CN" altLang="en-US" sz="1600" dirty="0" smtClean="0"/>
              <a:t>属性为</a:t>
            </a:r>
            <a:r>
              <a:rPr kumimoji="1" lang="en-US" altLang="zh-CN" sz="1600" dirty="0" smtClean="0"/>
              <a:t>NO</a:t>
            </a:r>
            <a:r>
              <a:rPr kumimoji="1" lang="zh-CN" altLang="en-US" sz="1600" dirty="0" smtClean="0"/>
              <a:t>，就是处于</a:t>
            </a:r>
            <a:r>
              <a:rPr kumimoji="1" lang="en-US" altLang="zh-CN" sz="1600" dirty="0" smtClean="0"/>
              <a:t>disable</a:t>
            </a:r>
            <a:r>
              <a:rPr kumimoji="1" lang="zh-CN" altLang="en-US" sz="1600" dirty="0" smtClean="0"/>
              <a:t>状态，代表按钮不可以被点击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UIControlStateDisabled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</p:txBody>
      </p:sp>
      <p:pic>
        <p:nvPicPr>
          <p:cNvPr id="4" name="图片 3" descr="Inception_butt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51" y="1473202"/>
            <a:ext cx="803070" cy="821322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7660450" y="3920395"/>
            <a:ext cx="1026350" cy="1049676"/>
            <a:chOff x="7660450" y="3920395"/>
            <a:chExt cx="1026350" cy="1049676"/>
          </a:xfrm>
        </p:grpSpPr>
        <p:pic>
          <p:nvPicPr>
            <p:cNvPr id="5" name="图片 4" descr="Inception_button副本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450" y="3920395"/>
              <a:ext cx="1026350" cy="1049676"/>
            </a:xfrm>
            <a:prstGeom prst="rect">
              <a:avLst/>
            </a:prstGeom>
          </p:spPr>
        </p:pic>
        <p:cxnSp>
          <p:nvCxnSpPr>
            <p:cNvPr id="7" name="直线连接符 6"/>
            <p:cNvCxnSpPr/>
            <p:nvPr/>
          </p:nvCxnSpPr>
          <p:spPr>
            <a:xfrm>
              <a:off x="7758968" y="4061415"/>
              <a:ext cx="927832" cy="7536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 flipH="1">
              <a:off x="7758968" y="4061415"/>
              <a:ext cx="927832" cy="7536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buttonpu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03" y="2656766"/>
            <a:ext cx="1389035" cy="10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9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1539</TotalTime>
  <Words>1060</Words>
  <Application>Microsoft Macintosh PowerPoint</Application>
  <PresentationFormat>全屏显示(4:3)</PresentationFormat>
  <Paragraphs>175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史上最牛的游戏</vt:lpstr>
      <vt:lpstr>按钮的基本使用</vt:lpstr>
      <vt:lpstr>什么是按钮</vt:lpstr>
      <vt:lpstr>小案例</vt:lpstr>
      <vt:lpstr>掌握</vt:lpstr>
      <vt:lpstr>作业</vt:lpstr>
      <vt:lpstr>添加图片资源</vt:lpstr>
      <vt:lpstr>修改控件的尺寸</vt:lpstr>
      <vt:lpstr>去除autolayout</vt:lpstr>
      <vt:lpstr>UIButton的状态</vt:lpstr>
      <vt:lpstr>设置按钮的背景图片</vt:lpstr>
      <vt:lpstr>设置头像按钮</vt:lpstr>
      <vt:lpstr>修改头像按钮的位置</vt:lpstr>
      <vt:lpstr>代码创建按钮</vt:lpstr>
      <vt:lpstr>Storyboard到代码的转换</vt:lpstr>
      <vt:lpstr>实现简单动画</vt:lpstr>
      <vt:lpstr>修改控件的位置和尺寸</vt:lpstr>
      <vt:lpstr>transform属性</vt:lpstr>
      <vt:lpstr>常见类型</vt:lpstr>
      <vt:lpstr>按钮的样式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aplle adsf</cp:lastModifiedBy>
  <cp:revision>662</cp:revision>
  <dcterms:created xsi:type="dcterms:W3CDTF">2013-07-22T07:36:09Z</dcterms:created>
  <dcterms:modified xsi:type="dcterms:W3CDTF">2014-03-23T08:56:06Z</dcterms:modified>
</cp:coreProperties>
</file>