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82" r:id="rId3"/>
    <p:sldId id="283" r:id="rId4"/>
    <p:sldId id="301" r:id="rId5"/>
    <p:sldId id="289" r:id="rId6"/>
    <p:sldId id="288" r:id="rId7"/>
    <p:sldId id="291" r:id="rId8"/>
    <p:sldId id="293" r:id="rId9"/>
    <p:sldId id="292" r:id="rId10"/>
    <p:sldId id="297" r:id="rId11"/>
    <p:sldId id="298" r:id="rId12"/>
    <p:sldId id="300" r:id="rId13"/>
    <p:sldId id="299" r:id="rId14"/>
    <p:sldId id="296" r:id="rId15"/>
    <p:sldId id="295" r:id="rId16"/>
    <p:sldId id="287" r:id="rId17"/>
    <p:sldId id="285" r:id="rId18"/>
    <p:sldId id="286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058466-5824-3C45-AB75-79F1A49A3CF3}">
          <p14:sldIdLst>
            <p14:sldId id="257"/>
            <p14:sldId id="282"/>
          </p14:sldIdLst>
        </p14:section>
        <p14:section name="掌握" id="{B8C3C3ED-3D9B-FE41-9E26-4D7B512F372B}">
          <p14:sldIdLst>
            <p14:sldId id="283"/>
          </p14:sldIdLst>
        </p14:section>
        <p14:section name="作业" id="{E9D07C5B-DDA0-2541-AA4D-7A92E925BE45}">
          <p14:sldIdLst>
            <p14:sldId id="301"/>
          </p14:sldIdLst>
        </p14:section>
        <p14:section name="九宫格" id="{FDF2F589-6900-884D-80E3-E25ABE170B7C}">
          <p14:sldIdLst>
            <p14:sldId id="289"/>
            <p14:sldId id="288"/>
          </p14:sldIdLst>
        </p14:section>
        <p14:section name="字典与模型" id="{0636999E-FC88-B84E-AE1A-E7B9F0ECADE7}">
          <p14:sldIdLst>
            <p14:sldId id="291"/>
            <p14:sldId id="293"/>
            <p14:sldId id="292"/>
            <p14:sldId id="297"/>
          </p14:sldIdLst>
        </p14:section>
        <p14:section name="xib的使用" id="{EB4EE313-34B1-D14A-B2CB-C1A841BFB75A}">
          <p14:sldIdLst>
            <p14:sldId id="298"/>
            <p14:sldId id="300"/>
            <p14:sldId id="299"/>
          </p14:sldIdLst>
        </p14:section>
        <p14:section name="view的封装" id="{5C32ECDE-A651-264C-84F9-697B0898C553}">
          <p14:sldIdLst>
            <p14:sldId id="296"/>
          </p14:sldIdLst>
        </p14:section>
        <p14:section name="常见方法" id="{0704D8EA-BBF2-4A46-8DF5-CF291634C19D}">
          <p14:sldIdLst>
            <p14:sldId id="295"/>
            <p14:sldId id="287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9025" autoAdjust="0"/>
  </p:normalViewPr>
  <p:slideViewPr>
    <p:cSldViewPr snapToGrid="0" snapToObjects="1">
      <p:cViewPr varScale="1">
        <p:scale>
          <a:sx n="105" d="100"/>
          <a:sy n="105" d="100"/>
        </p:scale>
        <p:origin x="-22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应</a:t>
            </a:r>
            <a:r>
              <a:rPr kumimoji="1" lang="zh-TW" altLang="en-US" dirty="0"/>
              <a:t>用管理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讲师：李明杰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439864" y="5001920"/>
            <a:ext cx="6400800" cy="661987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技术博客：</a:t>
            </a:r>
            <a:r>
              <a:rPr kumimoji="1" lang="en-US" altLang="zh-CN" dirty="0"/>
              <a:t>http://www.cnblogs.com/</a:t>
            </a:r>
            <a:r>
              <a:rPr kumimoji="1" lang="en-US" altLang="zh-CN" dirty="0" smtClean="0"/>
              <a:t>mjios</a:t>
            </a:r>
          </a:p>
          <a:p>
            <a:r>
              <a:rPr kumimoji="1" lang="zh-CN" altLang="en-US" dirty="0" smtClean="0"/>
              <a:t>新浪微博：</a:t>
            </a:r>
            <a:r>
              <a:rPr kumimoji="1" lang="en-US" altLang="zh-CN" dirty="0" smtClean="0"/>
              <a:t>http://weibo.com</a:t>
            </a:r>
            <a:r>
              <a:rPr kumimoji="1" lang="zh-CN" altLang="zh-CN" dirty="0" smtClean="0"/>
              <a:t>/</a:t>
            </a:r>
            <a:r>
              <a:rPr kumimoji="1" lang="en-US" altLang="zh-CN" dirty="0" smtClean="0"/>
              <a:t>exceptions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3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字典转模型的过程</a:t>
            </a:r>
            <a:endParaRPr kumimoji="1" lang="zh-CN" altLang="en-US" dirty="0"/>
          </a:p>
        </p:txBody>
      </p:sp>
      <p:grpSp>
        <p:nvGrpSpPr>
          <p:cNvPr id="27" name="组 26"/>
          <p:cNvGrpSpPr/>
          <p:nvPr/>
        </p:nvGrpSpPr>
        <p:grpSpPr>
          <a:xfrm>
            <a:off x="304037" y="1573853"/>
            <a:ext cx="2798803" cy="4141875"/>
            <a:chOff x="304037" y="1573853"/>
            <a:chExt cx="2798803" cy="4141875"/>
          </a:xfrm>
        </p:grpSpPr>
        <p:sp>
          <p:nvSpPr>
            <p:cNvPr id="5" name="矩形 4"/>
            <p:cNvSpPr/>
            <p:nvPr/>
          </p:nvSpPr>
          <p:spPr>
            <a:xfrm>
              <a:off x="1206464" y="1573853"/>
              <a:ext cx="99395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Plist</a:t>
              </a:r>
              <a:endParaRPr kumimoji="1" lang="zh-CN" altLang="en-US" dirty="0"/>
            </a:p>
          </p:txBody>
        </p:sp>
        <p:pic>
          <p:nvPicPr>
            <p:cNvPr id="7" name="图片 6" descr="QQ20140315-3@2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37" y="2457420"/>
              <a:ext cx="2798803" cy="3258308"/>
            </a:xfrm>
            <a:prstGeom prst="rect">
              <a:avLst/>
            </a:prstGeom>
          </p:spPr>
        </p:pic>
        <p:cxnSp>
          <p:nvCxnSpPr>
            <p:cNvPr id="9" name="直线箭头连接符 8"/>
            <p:cNvCxnSpPr>
              <a:stCxn id="5" idx="2"/>
              <a:endCxn id="7" idx="0"/>
            </p:cNvCxnSpPr>
            <p:nvPr/>
          </p:nvCxnSpPr>
          <p:spPr>
            <a:xfrm>
              <a:off x="1703439" y="1960414"/>
              <a:ext cx="0" cy="497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 27"/>
          <p:cNvGrpSpPr/>
          <p:nvPr/>
        </p:nvGrpSpPr>
        <p:grpSpPr>
          <a:xfrm>
            <a:off x="3796338" y="1739520"/>
            <a:ext cx="2125950" cy="3796579"/>
            <a:chOff x="4113851" y="1739520"/>
            <a:chExt cx="2125950" cy="3796579"/>
          </a:xfrm>
        </p:grpSpPr>
        <p:sp>
          <p:nvSpPr>
            <p:cNvPr id="6" name="矩形 5"/>
            <p:cNvSpPr/>
            <p:nvPr/>
          </p:nvSpPr>
          <p:spPr>
            <a:xfrm>
              <a:off x="4113851" y="2595477"/>
              <a:ext cx="2125950" cy="294062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NSArray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75771" y="1739520"/>
              <a:ext cx="140211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字典数组</a:t>
              </a:r>
              <a:endParaRPr kumimoji="1" lang="zh-CN" altLang="en-US" dirty="0"/>
            </a:p>
          </p:txBody>
        </p:sp>
        <p:cxnSp>
          <p:nvCxnSpPr>
            <p:cNvPr id="20" name="直线箭头连接符 19"/>
            <p:cNvCxnSpPr>
              <a:stCxn id="15" idx="2"/>
              <a:endCxn id="6" idx="0"/>
            </p:cNvCxnSpPr>
            <p:nvPr/>
          </p:nvCxnSpPr>
          <p:spPr>
            <a:xfrm>
              <a:off x="5176826" y="2126081"/>
              <a:ext cx="0" cy="469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362339" y="2733536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362339" y="331391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2339" y="434934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NSDictionary</a:t>
              </a:r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362339" y="4901573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6560850" y="1739520"/>
            <a:ext cx="2125950" cy="3796579"/>
            <a:chOff x="6560850" y="1739520"/>
            <a:chExt cx="2125950" cy="3796579"/>
          </a:xfrm>
        </p:grpSpPr>
        <p:sp>
          <p:nvSpPr>
            <p:cNvPr id="16" name="矩形 15"/>
            <p:cNvSpPr/>
            <p:nvPr/>
          </p:nvSpPr>
          <p:spPr>
            <a:xfrm>
              <a:off x="6922770" y="1739520"/>
              <a:ext cx="1402110" cy="386561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模型数组</a:t>
              </a:r>
              <a:endParaRPr kumimoji="1"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560850" y="2595477"/>
              <a:ext cx="2125950" cy="2940622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NSArray</a:t>
              </a:r>
              <a:endParaRPr kumimoji="1" lang="zh-CN" altLang="en-US" dirty="0"/>
            </a:p>
          </p:txBody>
        </p:sp>
        <p:cxnSp>
          <p:nvCxnSpPr>
            <p:cNvPr id="31" name="直线箭头连接符 30"/>
            <p:cNvCxnSpPr>
              <a:stCxn id="16" idx="2"/>
              <a:endCxn id="29" idx="0"/>
            </p:cNvCxnSpPr>
            <p:nvPr/>
          </p:nvCxnSpPr>
          <p:spPr>
            <a:xfrm>
              <a:off x="7623825" y="2126081"/>
              <a:ext cx="0" cy="4693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 55"/>
          <p:cNvGrpSpPr/>
          <p:nvPr/>
        </p:nvGrpSpPr>
        <p:grpSpPr>
          <a:xfrm>
            <a:off x="5673800" y="2733536"/>
            <a:ext cx="2764512" cy="427978"/>
            <a:chOff x="5673800" y="2733536"/>
            <a:chExt cx="2764512" cy="427978"/>
          </a:xfrm>
        </p:grpSpPr>
        <p:sp>
          <p:nvSpPr>
            <p:cNvPr id="33" name="矩形 32"/>
            <p:cNvSpPr/>
            <p:nvPr/>
          </p:nvSpPr>
          <p:spPr>
            <a:xfrm>
              <a:off x="6809338" y="2733536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MJApp</a:t>
              </a:r>
              <a:endParaRPr kumimoji="1" lang="zh-CN" altLang="en-US" dirty="0"/>
            </a:p>
          </p:txBody>
        </p:sp>
        <p:cxnSp>
          <p:nvCxnSpPr>
            <p:cNvPr id="39" name="直线箭头连接符 38"/>
            <p:cNvCxnSpPr>
              <a:stCxn id="23" idx="3"/>
              <a:endCxn id="33" idx="1"/>
            </p:cNvCxnSpPr>
            <p:nvPr/>
          </p:nvCxnSpPr>
          <p:spPr>
            <a:xfrm>
              <a:off x="5673800" y="2947525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 56"/>
          <p:cNvGrpSpPr/>
          <p:nvPr/>
        </p:nvGrpSpPr>
        <p:grpSpPr>
          <a:xfrm>
            <a:off x="5673800" y="3313914"/>
            <a:ext cx="2764512" cy="427978"/>
            <a:chOff x="5673800" y="3313914"/>
            <a:chExt cx="2764512" cy="427978"/>
          </a:xfrm>
        </p:grpSpPr>
        <p:sp>
          <p:nvSpPr>
            <p:cNvPr id="34" name="矩形 33"/>
            <p:cNvSpPr/>
            <p:nvPr/>
          </p:nvSpPr>
          <p:spPr>
            <a:xfrm>
              <a:off x="6809338" y="331391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MJApp</a:t>
              </a:r>
              <a:endParaRPr kumimoji="1" lang="zh-CN" altLang="en-US" dirty="0"/>
            </a:p>
          </p:txBody>
        </p:sp>
        <p:cxnSp>
          <p:nvCxnSpPr>
            <p:cNvPr id="40" name="直线箭头连接符 39"/>
            <p:cNvCxnSpPr>
              <a:stCxn id="24" idx="3"/>
              <a:endCxn id="34" idx="1"/>
            </p:cNvCxnSpPr>
            <p:nvPr/>
          </p:nvCxnSpPr>
          <p:spPr>
            <a:xfrm>
              <a:off x="5673800" y="352790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 57"/>
          <p:cNvGrpSpPr/>
          <p:nvPr/>
        </p:nvGrpSpPr>
        <p:grpSpPr>
          <a:xfrm>
            <a:off x="5673800" y="4349344"/>
            <a:ext cx="2764512" cy="427978"/>
            <a:chOff x="5673800" y="4349344"/>
            <a:chExt cx="2764512" cy="427978"/>
          </a:xfrm>
        </p:grpSpPr>
        <p:sp>
          <p:nvSpPr>
            <p:cNvPr id="35" name="矩形 34"/>
            <p:cNvSpPr/>
            <p:nvPr/>
          </p:nvSpPr>
          <p:spPr>
            <a:xfrm>
              <a:off x="6809338" y="4349344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MJApp</a:t>
              </a:r>
              <a:endParaRPr kumimoji="1" lang="zh-CN" altLang="en-US" dirty="0"/>
            </a:p>
          </p:txBody>
        </p:sp>
        <p:cxnSp>
          <p:nvCxnSpPr>
            <p:cNvPr id="41" name="直线箭头连接符 40"/>
            <p:cNvCxnSpPr>
              <a:stCxn id="25" idx="3"/>
              <a:endCxn id="35" idx="1"/>
            </p:cNvCxnSpPr>
            <p:nvPr/>
          </p:nvCxnSpPr>
          <p:spPr>
            <a:xfrm>
              <a:off x="5673800" y="4563333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 58"/>
          <p:cNvGrpSpPr/>
          <p:nvPr/>
        </p:nvGrpSpPr>
        <p:grpSpPr>
          <a:xfrm>
            <a:off x="5673800" y="4901573"/>
            <a:ext cx="2764512" cy="427978"/>
            <a:chOff x="5673800" y="4901573"/>
            <a:chExt cx="2764512" cy="427978"/>
          </a:xfrm>
        </p:grpSpPr>
        <p:sp>
          <p:nvSpPr>
            <p:cNvPr id="36" name="矩形 35"/>
            <p:cNvSpPr/>
            <p:nvPr/>
          </p:nvSpPr>
          <p:spPr>
            <a:xfrm>
              <a:off x="6809338" y="4901573"/>
              <a:ext cx="1628974" cy="427978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…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…</a:t>
              </a:r>
              <a:endParaRPr kumimoji="1" lang="zh-CN" altLang="en-US" dirty="0"/>
            </a:p>
          </p:txBody>
        </p:sp>
        <p:cxnSp>
          <p:nvCxnSpPr>
            <p:cNvPr id="42" name="直线箭头连接符 41"/>
            <p:cNvCxnSpPr>
              <a:stCxn id="26" idx="3"/>
              <a:endCxn id="36" idx="1"/>
            </p:cNvCxnSpPr>
            <p:nvPr/>
          </p:nvCxnSpPr>
          <p:spPr>
            <a:xfrm>
              <a:off x="5673800" y="5115562"/>
              <a:ext cx="11355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线箭头连接符 48"/>
          <p:cNvCxnSpPr>
            <a:stCxn id="7" idx="3"/>
            <a:endCxn id="6" idx="1"/>
          </p:cNvCxnSpPr>
          <p:nvPr/>
        </p:nvCxnSpPr>
        <p:spPr>
          <a:xfrm flipV="1">
            <a:off x="3102840" y="4065788"/>
            <a:ext cx="693498" cy="20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7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文件的使用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097" y="1600200"/>
            <a:ext cx="8614239" cy="4525963"/>
          </a:xfrm>
        </p:spPr>
        <p:txBody>
          <a:bodyPr>
            <a:normAutofit/>
          </a:bodyPr>
          <a:lstStyle/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文件可以用来描述某一块局部的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文件的加载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1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*objs = [[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loadNibNamed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@"MJAppView"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owner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这个方法会创建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xib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中的所有对象，并且将对象按顺序放到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objs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数组中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kumimoji="1" lang="zh-CN" altLang="en-US" sz="1400" dirty="0" smtClean="0"/>
              <a:t>（如果</a:t>
            </a:r>
            <a:r>
              <a:rPr kumimoji="1" lang="en-US" altLang="zh-CN" sz="1400" dirty="0" smtClean="0"/>
              <a:t>xib</a:t>
            </a:r>
            <a:r>
              <a:rPr kumimoji="1" lang="zh-CN" altLang="en-US" sz="1400" dirty="0" smtClean="0"/>
              <a:t>如右图所示，那么</a:t>
            </a:r>
            <a:r>
              <a:rPr kumimoji="1" lang="en-US" altLang="zh-CN" sz="1400" dirty="0" smtClean="0"/>
              <a:t>objs</a:t>
            </a:r>
            <a:r>
              <a:rPr kumimoji="1" lang="zh-CN" altLang="en-US" sz="1400" dirty="0" smtClean="0"/>
              <a:t>数组中依次会有</a:t>
            </a:r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个对象：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UIView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UIButton</a:t>
            </a:r>
            <a:r>
              <a:rPr kumimoji="1" lang="zh-CN" altLang="en-US" sz="1400" dirty="0" smtClean="0"/>
              <a:t>、</a:t>
            </a:r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个</a:t>
            </a:r>
            <a:r>
              <a:rPr kumimoji="1" lang="en-US" altLang="zh-CN" sz="1400" dirty="0" smtClean="0"/>
              <a:t>UISwitch</a:t>
            </a:r>
            <a:r>
              <a:rPr kumimoji="1" lang="zh-CN" altLang="en-US" sz="1400" dirty="0" smtClean="0"/>
              <a:t>）</a:t>
            </a:r>
            <a:endParaRPr kumimoji="1" lang="en-US" altLang="zh-CN" sz="1400" dirty="0" smtClean="0"/>
          </a:p>
          <a:p>
            <a:pPr marL="0" indent="0">
              <a:buNone/>
            </a:pPr>
            <a:endParaRPr kumimoji="1" lang="en-US" altLang="zh-CN" sz="1400" dirty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方法</a:t>
            </a:r>
            <a:r>
              <a:rPr kumimoji="1" lang="en-US" altLang="zh-CN" sz="1600" dirty="0" smtClean="0"/>
              <a:t>2</a:t>
            </a:r>
          </a:p>
          <a:p>
            <a:pPr marL="0" indent="0">
              <a:buNone/>
            </a:pP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参数可以为</a:t>
            </a:r>
            <a:r>
              <a:rPr kumimoji="1" lang="en-US" altLang="zh-CN" sz="1600" dirty="0" smtClean="0"/>
              <a:t>nil</a:t>
            </a:r>
            <a:r>
              <a:rPr kumimoji="1" lang="zh-CN" altLang="en-US" sz="1600" dirty="0" smtClean="0"/>
              <a:t>，默认就是</a:t>
            </a:r>
            <a:r>
              <a:rPr kumimoji="1" lang="en-US" altLang="zh-CN" sz="1600" dirty="0" smtClean="0"/>
              <a:t>main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bundle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UINib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*nib 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UINib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nibWithNibName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@"MJAppView"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mainBundle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]];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NSArray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*objs = [nib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instantiateWithOwner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options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nil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 marL="0" indent="0">
              <a:buNone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/>
              <a:t>在开发阶段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面向开发者的是</a:t>
            </a:r>
            <a:r>
              <a:rPr kumimoji="1" lang="en-US" altLang="zh-CN" sz="1400" dirty="0" smtClean="0"/>
              <a:t>xib</a:t>
            </a:r>
            <a:r>
              <a:rPr kumimoji="1" lang="zh-CN" altLang="en-US" sz="1400" dirty="0"/>
              <a:t>文件</a:t>
            </a:r>
            <a:r>
              <a:rPr kumimoji="1" lang="en-US" altLang="zh-CN" sz="1400" dirty="0" smtClean="0"/>
              <a:t>;</a:t>
            </a:r>
            <a:r>
              <a:rPr kumimoji="1" lang="zh-CN" altLang="en-US" sz="1400" dirty="0" smtClean="0"/>
              <a:t> </a:t>
            </a:r>
            <a:r>
              <a:rPr kumimoji="1" lang="zh-CN" altLang="en-US" sz="1400" dirty="0" smtClean="0"/>
              <a:t>当把应</a:t>
            </a:r>
            <a:r>
              <a:rPr kumimoji="1" lang="zh-CN" altLang="en-US" sz="1400" dirty="0"/>
              <a:t>用装到手机上时</a:t>
            </a:r>
            <a:r>
              <a:rPr kumimoji="1" lang="en-US" altLang="zh-CN" sz="1400" dirty="0"/>
              <a:t>,xib</a:t>
            </a:r>
            <a:r>
              <a:rPr kumimoji="1" lang="zh-CN" altLang="en-US" sz="1400" dirty="0"/>
              <a:t>文件就会转为</a:t>
            </a:r>
            <a:r>
              <a:rPr kumimoji="1" lang="en-US" altLang="zh-CN" sz="1400" dirty="0"/>
              <a:t>nib</a:t>
            </a:r>
            <a:r>
              <a:rPr kumimoji="1" lang="zh-CN" altLang="en-US" sz="1400" dirty="0"/>
              <a:t>文件</a:t>
            </a:r>
            <a:endParaRPr kumimoji="1" lang="en-US" altLang="zh-CN" sz="1400" dirty="0"/>
          </a:p>
          <a:p>
            <a:endParaRPr kumimoji="1" lang="zh-CN" altLang="en-US" sz="1400" dirty="0"/>
          </a:p>
        </p:txBody>
      </p:sp>
      <p:pic>
        <p:nvPicPr>
          <p:cNvPr id="4" name="图片 3" descr="QQ20140316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05" y="921733"/>
            <a:ext cx="2630624" cy="1703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随意调整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的尺寸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1170"/>
            <a:ext cx="8229600" cy="346409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要想随意调整</a:t>
            </a: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中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的尺寸，首先要设置</a:t>
            </a:r>
            <a:r>
              <a:rPr kumimoji="1" lang="en-US" altLang="zh-CN" sz="1600" dirty="0" smtClean="0"/>
              <a:t>size</a:t>
            </a:r>
            <a:r>
              <a:rPr kumimoji="1" lang="zh-CN" altLang="en-US" sz="1600" dirty="0" smtClean="0"/>
              <a:t>为</a:t>
            </a:r>
            <a:r>
              <a:rPr kumimoji="1" lang="en-US" altLang="zh-CN" sz="1600" dirty="0" smtClean="0"/>
              <a:t>Freeform</a:t>
            </a:r>
            <a:endParaRPr kumimoji="1" lang="zh-CN" altLang="en-US" sz="1600" dirty="0"/>
          </a:p>
        </p:txBody>
      </p:sp>
      <p:pic>
        <p:nvPicPr>
          <p:cNvPr id="4" name="图片 3" descr="QQ20140316-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86" y="2233525"/>
            <a:ext cx="3162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Xib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共同点</a:t>
            </a:r>
            <a:r>
              <a:rPr kumimoji="1" lang="zh-CN" altLang="en-US" sz="1600" dirty="0" smtClean="0"/>
              <a:t>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都用来描述软件界面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都用</a:t>
            </a:r>
            <a:r>
              <a:rPr kumimoji="1" lang="en-US" altLang="zh-CN" sz="1600" dirty="0" smtClean="0"/>
              <a:t>Interface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Builder</a:t>
            </a:r>
            <a:r>
              <a:rPr kumimoji="1" lang="zh-CN" altLang="en-US" sz="1600" dirty="0" smtClean="0"/>
              <a:t>工具来编辑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不同点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是轻量级的，用来描述局部的</a:t>
            </a:r>
            <a:r>
              <a:rPr kumimoji="1" lang="en-US" altLang="zh-CN" sz="1600" dirty="0" smtClean="0"/>
              <a:t>UI</a:t>
            </a:r>
            <a:r>
              <a:rPr kumimoji="1" lang="zh-CN" altLang="en-US" sz="1600" dirty="0" smtClean="0"/>
              <a:t>界面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Storyboard</a:t>
            </a:r>
            <a:r>
              <a:rPr kumimoji="1" lang="zh-CN" altLang="en-US" sz="1600" dirty="0" smtClean="0"/>
              <a:t>是重量级的，用来描述整个软件的多个界面，并且能展示多个界面之间的跳转关系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94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的封装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/>
              <a:t>如果一个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内部的子控件比较多，一般会考虑自定义一个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，把它内部子控件的创建屏蔽起来，不让外界关心</a:t>
            </a:r>
            <a:endParaRPr kumimoji="1" lang="en-US" altLang="zh-CN" sz="1800" dirty="0" smtClean="0"/>
          </a:p>
          <a:p>
            <a:endParaRPr kumimoji="1" lang="en-US" altLang="zh-CN" sz="1800" dirty="0"/>
          </a:p>
          <a:p>
            <a:r>
              <a:rPr kumimoji="1" lang="zh-CN" altLang="en-US" sz="1800" dirty="0" smtClean="0"/>
              <a:t>外界可以传入对应的模型数据给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，</a:t>
            </a:r>
            <a:r>
              <a:rPr kumimoji="1" lang="en-US" altLang="zh-CN" sz="1800" dirty="0" smtClean="0"/>
              <a:t>view</a:t>
            </a:r>
            <a:r>
              <a:rPr kumimoji="1" lang="zh-CN" altLang="en-US" sz="1800" dirty="0" smtClean="0"/>
              <a:t>拿到模型数据后给内部的子控件设置对应的数据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876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UILabel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copy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*text;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显示的文字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 *font;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字体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,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retain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*textColor; 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AA0D91"/>
                </a:solidFill>
                <a:latin typeface="Menlo-Regular"/>
              </a:rPr>
              <a:t>@property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nonatomic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       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NSTextAlignment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textAlignment;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对齐模式（比如左对齐、居中对齐、右对齐）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 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20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UIFont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UIFont</a:t>
            </a:r>
            <a:r>
              <a:rPr kumimoji="1" lang="zh-CN" altLang="en-US" sz="1600" dirty="0" smtClean="0"/>
              <a:t>代表字体，常见创建方法有以下几个：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 系统默认字体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*)boldSystemFontOfSize:(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粗体</a:t>
            </a:r>
            <a:endParaRPr lang="en-US" altLang="zh-CN" sz="16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 *)italicSystemFontOfSize:(</a:t>
            </a:r>
            <a:r>
              <a:rPr lang="en-US" altLang="zh-CN" sz="1600" dirty="0">
                <a:solidFill>
                  <a:srgbClr val="5C2699"/>
                </a:solidFill>
                <a:latin typeface="Menlo-Regular"/>
              </a:rPr>
              <a:t>CGFloat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)fontSize</a:t>
            </a:r>
            <a:r>
              <a:rPr lang="en-US" altLang="zh-CN" sz="1600" dirty="0" smtClean="0">
                <a:solidFill>
                  <a:srgbClr val="000000"/>
                </a:solidFill>
                <a:latin typeface="Menlo-Regular"/>
              </a:rPr>
              <a:t>;</a:t>
            </a:r>
            <a:r>
              <a:rPr lang="zh-CN" altLang="en-US" sz="1600" dirty="0" smtClean="0">
                <a:solidFill>
                  <a:srgbClr val="000000"/>
                </a:solidFill>
                <a:latin typeface="Menlo-Regular"/>
              </a:rPr>
              <a:t>  斜体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318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3" y="1500474"/>
            <a:ext cx="8641847" cy="4708525"/>
          </a:xfrm>
        </p:spPr>
        <p:txBody>
          <a:bodyPr>
            <a:norm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)setTitleColor:(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*)color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设置按钮的文字颜色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设置按钮内部的小图片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)setBackgroundImage:(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 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state;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设置按钮的背景图片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设置按钮的文字字体（需要拿到按钮内部的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Menlo-Regular"/>
              </a:rPr>
              <a:t>label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来设置）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btn.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titleLabel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altLang="zh-CN" sz="1400" dirty="0" smtClean="0">
                <a:solidFill>
                  <a:srgbClr val="5C2699"/>
                </a:solidFill>
                <a:latin typeface="Menlo-Regular"/>
              </a:rPr>
              <a:t>font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= [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UIFont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>
                <a:solidFill>
                  <a:srgbClr val="2E0D6E"/>
                </a:solidFill>
                <a:latin typeface="Menlo-Regular"/>
              </a:rPr>
              <a:t>systemFontOfSize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: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];</a:t>
            </a:r>
            <a:endParaRPr kumimoji="1" lang="en-US" altLang="zh-CN" sz="1400" dirty="0" smtClean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4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UIButton</a:t>
            </a:r>
            <a:r>
              <a:rPr kumimoji="1" lang="zh-CN" altLang="en-US" dirty="0" smtClean="0"/>
              <a:t>的常见设置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293" y="1500474"/>
            <a:ext cx="8641847" cy="4708525"/>
          </a:xfrm>
        </p:spPr>
        <p:txBody>
          <a:bodyPr>
            <a:norm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)state; </a:t>
            </a:r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UIColor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*)titleColorForState:(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获得按钮的文字颜色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- 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lang="zh-CN" altLang="en-US" sz="1400" dirty="0" smtClean="0">
                <a:solidFill>
                  <a:srgbClr val="000000"/>
                </a:solidFill>
                <a:latin typeface="Menlo-Regular"/>
              </a:rPr>
              <a:t>获得按钮内部的小图片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UIImage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*)backgroundImageForState:(</a:t>
            </a: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UIControlState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)state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>
                <a:solidFill>
                  <a:srgbClr val="000000"/>
                </a:solidFill>
                <a:latin typeface="Menlo-Regular"/>
              </a:rPr>
              <a:t>获得按钮的背景图片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94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小案例简介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12" y="1501116"/>
            <a:ext cx="8545214" cy="39700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接下来做一个非常综合的小案例</a:t>
            </a:r>
            <a:r>
              <a:rPr kumimoji="1" lang="en-US" altLang="zh-CN" sz="1600" dirty="0" smtClean="0"/>
              <a:t>---</a:t>
            </a:r>
            <a:r>
              <a:rPr kumimoji="1" lang="zh-CN" altLang="en-US" sz="1600" dirty="0" smtClean="0"/>
              <a:t>应用管理</a:t>
            </a:r>
            <a:endParaRPr kumimoji="1" lang="en-US" altLang="zh-CN" sz="1600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590119" y="2022605"/>
            <a:ext cx="3895455" cy="3899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功能分析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以九宫格的形式展示应用信息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点击下载按钮后，做出相应的操作</a:t>
            </a:r>
            <a:endParaRPr kumimoji="1" lang="en-US" altLang="zh-CN" sz="1600" dirty="0"/>
          </a:p>
          <a:p>
            <a:pPr>
              <a:buFont typeface="Wingdings" charset="2"/>
              <a:buChar char="Ø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步骤分析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加载应用信息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根据应用的个数创建对应的</a:t>
            </a:r>
            <a:r>
              <a:rPr kumimoji="1" lang="en-US" altLang="zh-CN" sz="1600" dirty="0" smtClean="0"/>
              <a:t>view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1600" dirty="0" smtClean="0"/>
              <a:t>监听下载按钮点击</a:t>
            </a:r>
          </a:p>
        </p:txBody>
      </p:sp>
      <p:pic>
        <p:nvPicPr>
          <p:cNvPr id="5" name="图片 4" descr="QQ20140313-6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24" y="2022605"/>
            <a:ext cx="3545888" cy="36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掌握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 smtClean="0"/>
              <a:t>UIView</a:t>
            </a:r>
            <a:r>
              <a:rPr kumimoji="1" lang="zh-CN" altLang="en-US" sz="1600" dirty="0" smtClean="0"/>
              <a:t>的常见属性和方法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九宫格计算方法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字典转模型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en-US" altLang="zh-CN" sz="1600" dirty="0" smtClean="0"/>
              <a:t>Xib</a:t>
            </a:r>
            <a:r>
              <a:rPr kumimoji="1" lang="zh-CN" altLang="en-US" sz="1600" dirty="0" smtClean="0"/>
              <a:t>的使用</a:t>
            </a:r>
            <a:endParaRPr kumimoji="1" lang="en-US" altLang="zh-CN" sz="1600" dirty="0" smtClean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>
                <a:solidFill>
                  <a:srgbClr val="FF0000"/>
                </a:solidFill>
              </a:rPr>
              <a:t>自定义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view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sz="1600" dirty="0" smtClean="0">
                <a:solidFill>
                  <a:srgbClr val="FF0000"/>
                </a:solidFill>
              </a:rPr>
              <a:t>view</a:t>
            </a:r>
            <a:r>
              <a:rPr kumimoji="1" lang="zh-CN" altLang="en-US" sz="1600" dirty="0" smtClean="0">
                <a:solidFill>
                  <a:srgbClr val="FF0000"/>
                </a:solidFill>
              </a:rPr>
              <a:t>的封装）</a:t>
            </a:r>
            <a:endParaRPr kumimoji="1" lang="en-US" altLang="zh-CN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600" dirty="0">
                <a:solidFill>
                  <a:srgbClr val="FF0000"/>
                </a:solidFill>
              </a:rPr>
              <a:t>简单的</a:t>
            </a:r>
            <a:r>
              <a:rPr kumimoji="1" lang="en-US" altLang="zh-CN" sz="1600" dirty="0">
                <a:solidFill>
                  <a:srgbClr val="FF0000"/>
                </a:solidFill>
              </a:rPr>
              <a:t>MVC</a:t>
            </a:r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138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点击下载按钮后变</a:t>
            </a:r>
            <a:r>
              <a:rPr lang="zh-CN" altLang="en-US" sz="1800" dirty="0"/>
              <a:t>成不能点击的“已安装”</a:t>
            </a:r>
          </a:p>
          <a:p>
            <a:r>
              <a:rPr lang="zh-CN" altLang="en-US" sz="1800" dirty="0" smtClean="0"/>
              <a:t>中间慢慢弹</a:t>
            </a:r>
            <a:r>
              <a:rPr lang="zh-CN" altLang="en-US" sz="1800" dirty="0"/>
              <a:t>出提示：已经成功安装</a:t>
            </a:r>
            <a:r>
              <a:rPr lang="en-US" altLang="zh-CN" sz="1800" dirty="0" smtClean="0"/>
              <a:t>xxx，</a:t>
            </a:r>
            <a:r>
              <a:rPr lang="zh-CN" altLang="en-US" sz="1800" dirty="0" smtClean="0"/>
              <a:t>然后提示会慢慢消失</a:t>
            </a:r>
            <a:endParaRPr kumimoji="1" lang="zh-CN" altLang="en-US" sz="1800" dirty="0"/>
          </a:p>
        </p:txBody>
      </p:sp>
      <p:pic>
        <p:nvPicPr>
          <p:cNvPr id="4" name="图片 3" descr="QQ20140316-4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83" y="2531494"/>
            <a:ext cx="4038600" cy="3429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40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搭建九宫格的步骤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600" dirty="0" smtClean="0"/>
              <a:t>明确每一块用的是什么</a:t>
            </a:r>
            <a:r>
              <a:rPr kumimoji="1" lang="en-US" altLang="zh-CN" sz="1600" dirty="0" smtClean="0"/>
              <a:t>view</a:t>
            </a:r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明确每个</a:t>
            </a:r>
            <a:r>
              <a:rPr kumimoji="1" lang="en-US" altLang="zh-CN" sz="1600" dirty="0" smtClean="0"/>
              <a:t>view</a:t>
            </a:r>
            <a:r>
              <a:rPr kumimoji="1" lang="zh-CN" altLang="en-US" sz="1600" dirty="0" smtClean="0"/>
              <a:t>之间的父子关系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先尝试逐个逐个添加格子，最后考虑使用</a:t>
            </a:r>
            <a:r>
              <a:rPr kumimoji="1" lang="en-US" altLang="zh-CN" sz="1600" dirty="0" smtClean="0"/>
              <a:t>for</a:t>
            </a:r>
            <a:r>
              <a:rPr kumimoji="1" lang="zh-CN" altLang="en-US" sz="1600" dirty="0" smtClean="0"/>
              <a:t>循环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加载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数据，根据数据长度创建对应个数的格子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添加格子内部的子控件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dirty="0" smtClean="0"/>
              <a:t>给格子内部的子控件装配数据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93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九宫格算法分析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/>
        </p:nvGrpSpPr>
        <p:grpSpPr>
          <a:xfrm>
            <a:off x="1035917" y="2153703"/>
            <a:ext cx="4100046" cy="3506657"/>
            <a:chOff x="1697999" y="1739523"/>
            <a:chExt cx="4100046" cy="3506657"/>
          </a:xfrm>
          <a:solidFill>
            <a:schemeClr val="accent5"/>
          </a:solidFill>
        </p:grpSpPr>
        <p:sp>
          <p:nvSpPr>
            <p:cNvPr id="4" name="矩形 3"/>
            <p:cNvSpPr/>
            <p:nvPr/>
          </p:nvSpPr>
          <p:spPr>
            <a:xfrm>
              <a:off x="1697999" y="1739523"/>
              <a:ext cx="4100046" cy="350665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112145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382739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97568" y="1988026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112145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382739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4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597568" y="3093022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12145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6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82739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7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597568" y="4156064"/>
              <a:ext cx="842097" cy="814539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8</a:t>
              </a:r>
              <a:endParaRPr kumimoji="1" lang="zh-CN" altLang="en-US" dirty="0"/>
            </a:p>
          </p:txBody>
        </p:sp>
      </p:grpSp>
      <p:cxnSp>
        <p:nvCxnSpPr>
          <p:cNvPr id="16" name="直线连接符 15"/>
          <p:cNvCxnSpPr/>
          <p:nvPr/>
        </p:nvCxnSpPr>
        <p:spPr>
          <a:xfrm>
            <a:off x="1450063" y="1887042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2720657" y="1887578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3935486" y="1873236"/>
            <a:ext cx="0" cy="41460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62867" y="1564609"/>
            <a:ext cx="2423933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每一列的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值一样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列号决定</a:t>
            </a:r>
            <a:r>
              <a:rPr kumimoji="1" lang="en-US" altLang="zh-CN" sz="1600" dirty="0" smtClean="0"/>
              <a:t>x</a:t>
            </a:r>
            <a:r>
              <a:rPr kumimoji="1" lang="zh-CN" altLang="en-US" sz="1600" dirty="0" smtClean="0"/>
              <a:t>值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r>
              <a:rPr kumimoji="1" lang="zh-CN" altLang="en-US" sz="1600" dirty="0" smtClean="0"/>
              <a:t>每一行的</a:t>
            </a:r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值一样</a:t>
            </a:r>
            <a:endParaRPr kumimoji="1" lang="en-US" altLang="zh-CN" sz="1600" dirty="0" smtClean="0"/>
          </a:p>
          <a:p>
            <a:r>
              <a:rPr kumimoji="1" lang="zh-CN" altLang="en-US" sz="1600" dirty="0" smtClean="0"/>
              <a:t>行号决定</a:t>
            </a:r>
            <a:r>
              <a:rPr kumimoji="1" lang="en-US" altLang="zh-CN" sz="1600" dirty="0" smtClean="0"/>
              <a:t>y</a:t>
            </a:r>
            <a:r>
              <a:rPr kumimoji="1" lang="zh-CN" altLang="en-US" sz="1600" dirty="0" smtClean="0"/>
              <a:t>值</a:t>
            </a:r>
            <a:endParaRPr kumimoji="1" lang="zh-CN" altLang="en-US" sz="1600" dirty="0"/>
          </a:p>
        </p:txBody>
      </p:sp>
      <p:cxnSp>
        <p:nvCxnSpPr>
          <p:cNvPr id="21" name="直线连接符 20"/>
          <p:cNvCxnSpPr/>
          <p:nvPr/>
        </p:nvCxnSpPr>
        <p:spPr>
          <a:xfrm>
            <a:off x="897322" y="2402206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/>
          <p:nvPr/>
        </p:nvCxnSpPr>
        <p:spPr>
          <a:xfrm>
            <a:off x="897322" y="3507202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897322" y="4570781"/>
            <a:ext cx="46660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719500" y="1376220"/>
            <a:ext cx="4716545" cy="369332"/>
            <a:chOff x="319155" y="1417638"/>
            <a:chExt cx="4716545" cy="369332"/>
          </a:xfrm>
        </p:grpSpPr>
        <p:cxnSp>
          <p:nvCxnSpPr>
            <p:cNvPr id="26" name="直线箭头连接符 25"/>
            <p:cNvCxnSpPr/>
            <p:nvPr/>
          </p:nvCxnSpPr>
          <p:spPr>
            <a:xfrm>
              <a:off x="319155" y="1782639"/>
              <a:ext cx="46229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735618" y="14176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x</a:t>
              </a:r>
              <a:endParaRPr kumimoji="1" lang="zh-CN" altLang="en-US" dirty="0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300747" y="1741221"/>
            <a:ext cx="418753" cy="4112411"/>
            <a:chOff x="300747" y="1741221"/>
            <a:chExt cx="418753" cy="4112411"/>
          </a:xfrm>
        </p:grpSpPr>
        <p:cxnSp>
          <p:nvCxnSpPr>
            <p:cNvPr id="31" name="直线箭头连接符 30"/>
            <p:cNvCxnSpPr/>
            <p:nvPr/>
          </p:nvCxnSpPr>
          <p:spPr>
            <a:xfrm>
              <a:off x="719500" y="1741221"/>
              <a:ext cx="0" cy="41124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300747" y="53462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y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18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用模型取代字典的好处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400" dirty="0" smtClean="0"/>
              <a:t>使用字典的坏处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一般情况下，设置数据和取出数据都使用“字符串类型的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”，编写这些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时，编译器不会有任何友善提示，需要手敲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"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dict[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@"name"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]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kumimoji="1" lang="en-US" altLang="zh-CN" sz="1400" dirty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手敲字符串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，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容易写错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如果写错了，编译器不会有任何警告和报错，造成设错数据或者取错数据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endParaRPr kumimoji="1" lang="en-US" altLang="zh-CN" sz="1400" dirty="0"/>
          </a:p>
          <a:p>
            <a:r>
              <a:rPr kumimoji="1" lang="zh-CN" altLang="en-US" sz="1400" dirty="0" smtClean="0"/>
              <a:t>使用模型的好处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所谓模型，其实就是数据模型，专门用来存放数据的对象</a:t>
            </a:r>
            <a:r>
              <a:rPr kumimoji="1" lang="zh-CN" altLang="zh-CN" sz="1400" dirty="0" smtClean="0"/>
              <a:t>，</a:t>
            </a:r>
            <a:r>
              <a:rPr kumimoji="1" lang="zh-CN" altLang="en-US" sz="1400" dirty="0" smtClean="0"/>
              <a:t>用它来表示数据会更加专业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模型设置数据和取出数据都是通过它的属性，属性名如果写错了，编译器会马上报错，因此，保证了数据的正确性</a:t>
            </a:r>
            <a:endParaRPr kumimoji="1" lang="en-US" altLang="zh-CN" sz="14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1400" dirty="0" smtClean="0"/>
              <a:t>使用模型访问属性时，编译器会提供一系列的提示，提高编码效率</a:t>
            </a:r>
            <a:endParaRPr kumimoji="1" lang="en-US" altLang="zh-CN" sz="1400" dirty="0" smtClean="0"/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C41A16"/>
                </a:solidFill>
                <a:latin typeface="Menlo-Regular"/>
              </a:rPr>
              <a:t>@"</a:t>
            </a:r>
            <a:r>
              <a:rPr lang="en-US" altLang="zh-CN" sz="1400" dirty="0" smtClean="0">
                <a:solidFill>
                  <a:srgbClr val="C41A16"/>
                </a:solidFill>
                <a:latin typeface="Menlo-Regular"/>
              </a:rPr>
              <a:t>Jack”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5C2699"/>
                </a:solidFill>
                <a:latin typeface="Menlo-Regular"/>
              </a:rPr>
              <a:t>NSString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*name = app.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name</a:t>
            </a:r>
            <a:r>
              <a:rPr lang="en-US" altLang="zh-CN" sz="1400" dirty="0" smtClean="0">
                <a:solidFill>
                  <a:srgbClr val="000000"/>
                </a:solidFill>
                <a:latin typeface="Menlo-Regula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156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字典转模型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字典转模型的过程最好封装在模型内部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endParaRPr kumimoji="1" lang="en-US" altLang="zh-CN" sz="1800" dirty="0">
              <a:solidFill>
                <a:srgbClr val="000000"/>
              </a:solidFill>
              <a:latin typeface="Menlo-Regular"/>
            </a:endParaRPr>
          </a:p>
          <a:p>
            <a:r>
              <a:rPr kumimoji="1" lang="zh-CN" altLang="en-US" sz="1800" dirty="0" smtClean="0">
                <a:solidFill>
                  <a:srgbClr val="000000"/>
                </a:solidFill>
                <a:latin typeface="Menlo-Regular"/>
              </a:rPr>
              <a:t>模型应该提供一个可以传入字典参数的构造方法</a:t>
            </a:r>
            <a:endParaRPr kumimoji="1" lang="en-US" altLang="zh-CN" sz="1800" dirty="0" smtClean="0">
              <a:solidFill>
                <a:srgbClr val="000000"/>
              </a:solidFill>
              <a:latin typeface="Menlo-Regular"/>
            </a:endParaRP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-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)initWithDict:(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</a:p>
          <a:p>
            <a:pPr>
              <a:buFont typeface="Wingdings" charset="2"/>
              <a:buChar char="Ø"/>
            </a:pP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+ (</a:t>
            </a:r>
            <a:r>
              <a:rPr lang="en-US" altLang="zh-CN" sz="18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en-US" altLang="zh-CN" sz="1800" dirty="0" smtClean="0">
                <a:solidFill>
                  <a:srgbClr val="000000"/>
                </a:solidFill>
                <a:latin typeface="Menlo-Regular"/>
              </a:rPr>
              <a:t>)xxxWithDict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:(</a:t>
            </a:r>
            <a:r>
              <a:rPr lang="en-US" altLang="zh-CN" sz="1800" dirty="0">
                <a:solidFill>
                  <a:srgbClr val="5C2699"/>
                </a:solidFill>
                <a:latin typeface="Menlo-Regular"/>
              </a:rPr>
              <a:t>NSDictionary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*)dict;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80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instancetype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在类型表示上，跟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一样，可以表示任何对象类型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只能用在返回值类型上，不能像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一样用在参数类型上</a:t>
            </a:r>
            <a:endParaRPr lang="en-US" altLang="zh-CN" sz="1600" dirty="0" smtClean="0"/>
          </a:p>
          <a:p>
            <a:endParaRPr kumimoji="1" lang="en-US" altLang="zh-CN" sz="1600" dirty="0"/>
          </a:p>
          <a:p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比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id</a:t>
            </a:r>
            <a:r>
              <a:rPr lang="zh-CN" altLang="en-US" sz="1600" dirty="0" smtClean="0"/>
              <a:t>多一个好处：编译器会检测</a:t>
            </a:r>
            <a:r>
              <a:rPr lang="en-US" altLang="zh-CN" sz="1600" dirty="0">
                <a:solidFill>
                  <a:srgbClr val="AA0D91"/>
                </a:solidFill>
                <a:latin typeface="Menlo-Regular"/>
              </a:rPr>
              <a:t>instancetype</a:t>
            </a:r>
            <a:r>
              <a:rPr lang="zh-CN" altLang="en-US" sz="1600" dirty="0" smtClean="0"/>
              <a:t>的真实类型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6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史上最牛的游戏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史上最牛的游戏.potx</Template>
  <TotalTime>2660</TotalTime>
  <Words>842</Words>
  <Application>Microsoft Macintosh PowerPoint</Application>
  <PresentationFormat>全屏显示(4:3)</PresentationFormat>
  <Paragraphs>173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史上最牛的游戏</vt:lpstr>
      <vt:lpstr>应用管理</vt:lpstr>
      <vt:lpstr>小案例简介</vt:lpstr>
      <vt:lpstr>掌握</vt:lpstr>
      <vt:lpstr>作业</vt:lpstr>
      <vt:lpstr>搭建九宫格的步骤</vt:lpstr>
      <vt:lpstr>九宫格算法分析</vt:lpstr>
      <vt:lpstr>用模型取代字典的好处</vt:lpstr>
      <vt:lpstr>字典转模型</vt:lpstr>
      <vt:lpstr>instancetype</vt:lpstr>
      <vt:lpstr>字典转模型的过程</vt:lpstr>
      <vt:lpstr>Xib文件的使用</vt:lpstr>
      <vt:lpstr>随意调整view的尺寸</vt:lpstr>
      <vt:lpstr>Xib和storyboard对比</vt:lpstr>
      <vt:lpstr>view的封装</vt:lpstr>
      <vt:lpstr>UILabel的常见设置</vt:lpstr>
      <vt:lpstr>UIFont</vt:lpstr>
      <vt:lpstr>UIButton的常见设置</vt:lpstr>
      <vt:lpstr>UIButton的常见设置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aplle adsf</cp:lastModifiedBy>
  <cp:revision>1039</cp:revision>
  <dcterms:created xsi:type="dcterms:W3CDTF">2013-07-22T07:36:09Z</dcterms:created>
  <dcterms:modified xsi:type="dcterms:W3CDTF">2014-03-26T08:45:23Z</dcterms:modified>
</cp:coreProperties>
</file>