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85" d="100"/>
          <a:sy n="85" d="100"/>
        </p:scale>
        <p:origin x="82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5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655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57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1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37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65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80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82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95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226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21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787DD-E6FB-49C3-B706-D741B54131C6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856C-A809-4DB7-8D5D-F778F0C1A7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42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AVL-</a:t>
            </a:r>
            <a:r>
              <a:rPr lang="ru-RU" b="1" dirty="0" smtClean="0"/>
              <a:t>деревья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78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158154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3"/>
            <a:endCxn id="5" idx="7"/>
          </p:cNvCxnSpPr>
          <p:nvPr/>
        </p:nvCxnSpPr>
        <p:spPr>
          <a:xfrm flipH="1">
            <a:off x="5630951" y="2884942"/>
            <a:ext cx="26921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6550270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5"/>
            <a:endCxn id="8" idx="1"/>
          </p:cNvCxnSpPr>
          <p:nvPr/>
        </p:nvCxnSpPr>
        <p:spPr>
          <a:xfrm>
            <a:off x="6291839" y="2884942"/>
            <a:ext cx="33955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501662" y="385115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5" idx="3"/>
            <a:endCxn id="10" idx="7"/>
          </p:cNvCxnSpPr>
          <p:nvPr/>
        </p:nvCxnSpPr>
        <p:spPr>
          <a:xfrm flipH="1">
            <a:off x="4974459" y="3591258"/>
            <a:ext cx="264814" cy="34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5712070" y="385115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5"/>
            <a:endCxn id="12" idx="1"/>
          </p:cNvCxnSpPr>
          <p:nvPr/>
        </p:nvCxnSpPr>
        <p:spPr>
          <a:xfrm>
            <a:off x="5630951" y="3591258"/>
            <a:ext cx="162238" cy="34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9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158154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3"/>
            <a:endCxn id="5" idx="7"/>
          </p:cNvCxnSpPr>
          <p:nvPr/>
        </p:nvCxnSpPr>
        <p:spPr>
          <a:xfrm flipH="1">
            <a:off x="5630951" y="2884942"/>
            <a:ext cx="26921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6550270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5"/>
            <a:endCxn id="8" idx="1"/>
          </p:cNvCxnSpPr>
          <p:nvPr/>
        </p:nvCxnSpPr>
        <p:spPr>
          <a:xfrm>
            <a:off x="6291839" y="2884942"/>
            <a:ext cx="33955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501662" y="385115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5" idx="3"/>
            <a:endCxn id="10" idx="7"/>
          </p:cNvCxnSpPr>
          <p:nvPr/>
        </p:nvCxnSpPr>
        <p:spPr>
          <a:xfrm flipH="1">
            <a:off x="4974459" y="3591258"/>
            <a:ext cx="264814" cy="34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5712070" y="385115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5"/>
            <a:endCxn id="12" idx="1"/>
          </p:cNvCxnSpPr>
          <p:nvPr/>
        </p:nvCxnSpPr>
        <p:spPr>
          <a:xfrm>
            <a:off x="5630951" y="3591258"/>
            <a:ext cx="162238" cy="34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3965331" y="2215662"/>
            <a:ext cx="4062046" cy="239150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01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7531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730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372958" y="29660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291839" y="2884942"/>
            <a:ext cx="162238" cy="1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6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372958" y="29660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291839" y="2884942"/>
            <a:ext cx="162238" cy="1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6926874" y="351997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6845755" y="3445888"/>
            <a:ext cx="162238" cy="1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9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372958" y="29660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291839" y="2884942"/>
            <a:ext cx="162238" cy="1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6926874" y="351997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8" name="Прямая со стрелкой 7"/>
          <p:cNvCxnSpPr>
            <a:endCxn id="7" idx="1"/>
          </p:cNvCxnSpPr>
          <p:nvPr/>
        </p:nvCxnSpPr>
        <p:spPr>
          <a:xfrm>
            <a:off x="6845755" y="3445888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7480790" y="407389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endCxn id="10" idx="1"/>
          </p:cNvCxnSpPr>
          <p:nvPr/>
        </p:nvCxnSpPr>
        <p:spPr>
          <a:xfrm>
            <a:off x="7399671" y="3999804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372958" y="29660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291839" y="2884942"/>
            <a:ext cx="162238" cy="1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6926874" y="351997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8" name="Прямая со стрелкой 7"/>
          <p:cNvCxnSpPr>
            <a:endCxn id="7" idx="1"/>
          </p:cNvCxnSpPr>
          <p:nvPr/>
        </p:nvCxnSpPr>
        <p:spPr>
          <a:xfrm>
            <a:off x="6845755" y="3445888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7480790" y="407389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endCxn id="10" idx="1"/>
          </p:cNvCxnSpPr>
          <p:nvPr/>
        </p:nvCxnSpPr>
        <p:spPr>
          <a:xfrm>
            <a:off x="7399671" y="3999804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8034706" y="4627809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endCxn id="12" idx="1"/>
          </p:cNvCxnSpPr>
          <p:nvPr/>
        </p:nvCxnSpPr>
        <p:spPr>
          <a:xfrm>
            <a:off x="7953587" y="4553720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01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4 -</a:t>
            </a:r>
            <a:r>
              <a:rPr lang="en-US" dirty="0" smtClean="0"/>
              <a:t>&gt; 2 3 4 5 7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372958" y="29660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291839" y="2884942"/>
            <a:ext cx="162238" cy="162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Овал 6"/>
          <p:cNvSpPr/>
          <p:nvPr/>
        </p:nvSpPr>
        <p:spPr>
          <a:xfrm>
            <a:off x="6926874" y="351997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8" name="Прямая со стрелкой 7"/>
          <p:cNvCxnSpPr>
            <a:endCxn id="7" idx="1"/>
          </p:cNvCxnSpPr>
          <p:nvPr/>
        </p:nvCxnSpPr>
        <p:spPr>
          <a:xfrm>
            <a:off x="6845755" y="3445888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7480790" y="407389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endCxn id="10" idx="1"/>
          </p:cNvCxnSpPr>
          <p:nvPr/>
        </p:nvCxnSpPr>
        <p:spPr>
          <a:xfrm>
            <a:off x="7399671" y="3999804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8034706" y="4627809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endCxn id="12" idx="1"/>
          </p:cNvCxnSpPr>
          <p:nvPr/>
        </p:nvCxnSpPr>
        <p:spPr>
          <a:xfrm>
            <a:off x="7953587" y="4553720"/>
            <a:ext cx="162238" cy="155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5618285" y="2219711"/>
            <a:ext cx="3437792" cy="32139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03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AVL-деревья (названные по фамилиям их создателей - Адельсона-Вельского и Ландиса) представляют собой самобалансирующиеся бинарные деревья поиска с несколькими ключевыми преимуществами:</a:t>
            </a:r>
          </a:p>
          <a:p>
            <a:r>
              <a:rPr lang="ru-RU" b="1" dirty="0"/>
              <a:t>Гарантированная сбалансированность</a:t>
            </a:r>
            <a:r>
              <a:rPr lang="ru-RU" dirty="0"/>
              <a:t>: Высота дерева всегда остается O(</a:t>
            </a:r>
            <a:r>
              <a:rPr lang="ru-RU" dirty="0" err="1"/>
              <a:t>log</a:t>
            </a:r>
            <a:r>
              <a:rPr lang="ru-RU" dirty="0"/>
              <a:t> n), где n - количество узлов</a:t>
            </a:r>
          </a:p>
          <a:p>
            <a:r>
              <a:rPr lang="ru-RU" b="1" dirty="0"/>
              <a:t>Эффективные операции</a:t>
            </a:r>
            <a:r>
              <a:rPr lang="ru-RU" dirty="0"/>
              <a:t>: Поиск, вставка и удаление выполняются за O(</a:t>
            </a:r>
            <a:r>
              <a:rPr lang="ru-RU" dirty="0" err="1"/>
              <a:t>log</a:t>
            </a:r>
            <a:r>
              <a:rPr lang="ru-RU" dirty="0"/>
              <a:t> n) времени</a:t>
            </a:r>
          </a:p>
          <a:p>
            <a:r>
              <a:rPr lang="ru-RU" b="1" dirty="0"/>
              <a:t>Предсказуемая производительность</a:t>
            </a:r>
            <a:r>
              <a:rPr lang="ru-RU" dirty="0"/>
              <a:t>: Нет "вырожденных" случаев, как в обычных бинарных деревьях поиска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535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Хотим эффективно искать по структуре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499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r>
              <a:rPr lang="en-US" dirty="0" smtClean="0"/>
              <a:t>. </a:t>
            </a:r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Consolas" panose="020B0609020204030204" pitchFamily="49" charset="0"/>
              </a:rPr>
              <a:t>Фактор баланса = высота правого поддерева - высота левого поддерева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ru-RU" dirty="0"/>
              <a:t>Дерево считается сбалансированным, если для каждого узла фактор баланса равен -1, 0 или 1.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6" name="Овал 5"/>
          <p:cNvSpPr/>
          <p:nvPr/>
        </p:nvSpPr>
        <p:spPr>
          <a:xfrm>
            <a:off x="5326672" y="4284906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5880588" y="4833082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6" idx="5"/>
            <a:endCxn id="7" idx="1"/>
          </p:cNvCxnSpPr>
          <p:nvPr/>
        </p:nvCxnSpPr>
        <p:spPr>
          <a:xfrm>
            <a:off x="5799469" y="4757703"/>
            <a:ext cx="162238" cy="156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3405548" y="4284906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1" name="Овал 10"/>
          <p:cNvSpPr/>
          <p:nvPr/>
        </p:nvSpPr>
        <p:spPr>
          <a:xfrm>
            <a:off x="3959464" y="4838822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10" idx="5"/>
            <a:endCxn id="11" idx="1"/>
          </p:cNvCxnSpPr>
          <p:nvPr/>
        </p:nvCxnSpPr>
        <p:spPr>
          <a:xfrm>
            <a:off x="3878345" y="4757703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/>
          <p:cNvSpPr/>
          <p:nvPr/>
        </p:nvSpPr>
        <p:spPr>
          <a:xfrm>
            <a:off x="2851632" y="4838822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4" name="Прямая со стрелкой 13"/>
          <p:cNvCxnSpPr>
            <a:stCxn id="10" idx="3"/>
          </p:cNvCxnSpPr>
          <p:nvPr/>
        </p:nvCxnSpPr>
        <p:spPr>
          <a:xfrm flipH="1">
            <a:off x="3324429" y="4757703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>
            <a:off x="1567958" y="4284906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0" name="Овал 19"/>
          <p:cNvSpPr/>
          <p:nvPr/>
        </p:nvSpPr>
        <p:spPr>
          <a:xfrm>
            <a:off x="1014042" y="4838822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17" idx="3"/>
          </p:cNvCxnSpPr>
          <p:nvPr/>
        </p:nvCxnSpPr>
        <p:spPr>
          <a:xfrm flipH="1">
            <a:off x="1486839" y="4757703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8644303" y="4284906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6" name="Овал 25"/>
          <p:cNvSpPr/>
          <p:nvPr/>
        </p:nvSpPr>
        <p:spPr>
          <a:xfrm>
            <a:off x="9198219" y="4833082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5" idx="5"/>
            <a:endCxn id="26" idx="1"/>
          </p:cNvCxnSpPr>
          <p:nvPr/>
        </p:nvCxnSpPr>
        <p:spPr>
          <a:xfrm>
            <a:off x="9117100" y="4757703"/>
            <a:ext cx="162238" cy="156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9752135" y="5386998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endCxn id="28" idx="1"/>
          </p:cNvCxnSpPr>
          <p:nvPr/>
        </p:nvCxnSpPr>
        <p:spPr>
          <a:xfrm>
            <a:off x="9671016" y="5311619"/>
            <a:ext cx="162238" cy="1564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>
          <a:xfrm>
            <a:off x="571500" y="4009937"/>
            <a:ext cx="6260123" cy="21670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 33"/>
          <p:cNvSpPr/>
          <p:nvPr/>
        </p:nvSpPr>
        <p:spPr>
          <a:xfrm>
            <a:off x="8034178" y="4009937"/>
            <a:ext cx="3052922" cy="2167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38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r>
              <a:rPr lang="en-US" dirty="0" smtClean="0"/>
              <a:t>. </a:t>
            </a:r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Что же делать, если на передают на вход </a:t>
            </a:r>
            <a:r>
              <a:rPr lang="en-US" dirty="0" smtClean="0">
                <a:latin typeface="Consolas" panose="020B0609020204030204" pitchFamily="49" charset="0"/>
              </a:rPr>
              <a:t>2 3 4 5 7</a:t>
            </a:r>
            <a:r>
              <a:rPr lang="ru-RU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3703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r>
              <a:rPr lang="en-US" dirty="0" smtClean="0"/>
              <a:t>. </a:t>
            </a:r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Что же делать, если на передают на вход </a:t>
            </a:r>
            <a:r>
              <a:rPr lang="en-US" sz="2000" dirty="0" smtClean="0">
                <a:latin typeface="Consolas" panose="020B0609020204030204" pitchFamily="49" charset="0"/>
              </a:rPr>
              <a:t>2 3 4 5 7</a:t>
            </a:r>
            <a:r>
              <a:rPr lang="ru-RU" sz="2000" dirty="0" smtClean="0"/>
              <a:t>?</a:t>
            </a:r>
            <a:endParaRPr lang="en-US" sz="2000" dirty="0" smtClean="0"/>
          </a:p>
          <a:p>
            <a:pPr marL="0" indent="0">
              <a:buNone/>
            </a:pPr>
            <a:r>
              <a:rPr lang="ru-RU" dirty="0" smtClean="0"/>
              <a:t>Правильно! </a:t>
            </a:r>
            <a:r>
              <a:rPr lang="ru-RU" dirty="0" err="1" smtClean="0">
                <a:solidFill>
                  <a:srgbClr val="00B050"/>
                </a:solidFill>
              </a:rPr>
              <a:t>Перебалансировать</a:t>
            </a:r>
            <a:r>
              <a:rPr lang="ru-RU" dirty="0" smtClean="0"/>
              <a:t> дерево</a:t>
            </a:r>
          </a:p>
        </p:txBody>
      </p:sp>
    </p:spTree>
    <p:extLst>
      <p:ext uri="{BB962C8B-B14F-4D97-AF65-F5344CB8AC3E}">
        <p14:creationId xmlns:p14="http://schemas.microsoft.com/office/powerpoint/2010/main" val="263364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r>
              <a:rPr lang="en-US" dirty="0" smtClean="0"/>
              <a:t>. </a:t>
            </a:r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/>
              <a:t>Что же делать, если на передают на вход </a:t>
            </a:r>
            <a:r>
              <a:rPr lang="en-US" sz="2000" dirty="0" smtClean="0">
                <a:latin typeface="Consolas" panose="020B0609020204030204" pitchFamily="49" charset="0"/>
              </a:rPr>
              <a:t>2 3 4 5 7</a:t>
            </a:r>
            <a:r>
              <a:rPr lang="ru-RU" sz="2000" dirty="0" smtClean="0"/>
              <a:t>?</a:t>
            </a:r>
            <a:endParaRPr lang="en-US" sz="2000" dirty="0" smtClean="0"/>
          </a:p>
          <a:p>
            <a:pPr marL="0" indent="0">
              <a:buNone/>
            </a:pPr>
            <a:r>
              <a:rPr lang="ru-RU" sz="2000" dirty="0" smtClean="0"/>
              <a:t>Правильно! </a:t>
            </a:r>
            <a:r>
              <a:rPr lang="ru-RU" sz="2000" dirty="0" err="1" smtClean="0">
                <a:solidFill>
                  <a:srgbClr val="00B050"/>
                </a:solidFill>
              </a:rPr>
              <a:t>Перебалансировать</a:t>
            </a:r>
            <a:r>
              <a:rPr lang="ru-RU" sz="2000" dirty="0" smtClean="0"/>
              <a:t> дерево</a:t>
            </a:r>
          </a:p>
          <a:p>
            <a:pPr marL="0" indent="0">
              <a:buNone/>
            </a:pPr>
            <a:r>
              <a:rPr lang="ru-RU" dirty="0"/>
              <a:t>При вставке или удалении узла:</a:t>
            </a:r>
          </a:p>
          <a:p>
            <a:r>
              <a:rPr lang="ru-RU" dirty="0"/>
              <a:t>Выполняется стандартная операция вставки/удаления как в бинарном дереве поиска</a:t>
            </a:r>
          </a:p>
          <a:p>
            <a:r>
              <a:rPr lang="ru-RU" dirty="0"/>
              <a:t>Проверяется баланс всех родительских узлов</a:t>
            </a:r>
          </a:p>
          <a:p>
            <a:r>
              <a:rPr lang="ru-RU" dirty="0"/>
              <a:t>Если баланс нарушен (фактор баланса становится -2 или 2), выполняются </a:t>
            </a:r>
            <a:r>
              <a:rPr lang="ru-RU" b="1" dirty="0" smtClean="0"/>
              <a:t>вращения</a:t>
            </a:r>
            <a:r>
              <a:rPr lang="ru-RU" dirty="0"/>
              <a:t> для восстановления баланса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2127659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r>
              <a:rPr lang="en-US" dirty="0" smtClean="0"/>
              <a:t>. </a:t>
            </a:r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742671" cy="4351338"/>
          </a:xfrm>
        </p:spPr>
        <p:txBody>
          <a:bodyPr>
            <a:normAutofit/>
          </a:bodyPr>
          <a:lstStyle/>
          <a:p>
            <a:r>
              <a:rPr lang="ru-RU" b="1" dirty="0" smtClean="0"/>
              <a:t>Малое левое вращение</a:t>
            </a:r>
          </a:p>
          <a:p>
            <a:pPr marL="0" indent="0">
              <a:buNone/>
            </a:pPr>
            <a:r>
              <a:rPr lang="en-US" dirty="0" smtClean="0"/>
              <a:t>h(b)-h(L)=2, h(C)&lt;=h(R)</a:t>
            </a:r>
            <a:endParaRPr lang="ru-RU" dirty="0"/>
          </a:p>
          <a:p>
            <a:endParaRPr lang="ru-RU" b="1" dirty="0" smtClean="0"/>
          </a:p>
          <a:p>
            <a:endParaRPr lang="ru-RU" b="1" dirty="0" smtClean="0"/>
          </a:p>
          <a:p>
            <a:r>
              <a:rPr lang="ru-RU" b="1" dirty="0" smtClean="0"/>
              <a:t>Малое правое вращение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h(b)-h(R)=2, h(C)&gt;=</a:t>
            </a:r>
            <a:r>
              <a:rPr lang="en-US" dirty="0" smtClean="0"/>
              <a:t>h(L)</a:t>
            </a:r>
            <a:endParaRPr lang="ru-RU" dirty="0" smtClean="0"/>
          </a:p>
          <a:p>
            <a:endParaRPr lang="ru-RU" dirty="0"/>
          </a:p>
          <a:p>
            <a:pPr lvl="1"/>
            <a:endParaRPr lang="ru-RU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4" name="Овал 3"/>
          <p:cNvSpPr/>
          <p:nvPr/>
        </p:nvSpPr>
        <p:spPr>
          <a:xfrm>
            <a:off x="6447686" y="154866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5" name="Овал 4"/>
          <p:cNvSpPr/>
          <p:nvPr/>
        </p:nvSpPr>
        <p:spPr>
          <a:xfrm>
            <a:off x="7001602" y="210258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920483" y="2021464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ый треугольник 6"/>
          <p:cNvSpPr/>
          <p:nvPr/>
        </p:nvSpPr>
        <p:spPr>
          <a:xfrm flipH="1">
            <a:off x="5853689" y="2183702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3"/>
            <a:endCxn id="7" idx="0"/>
          </p:cNvCxnSpPr>
          <p:nvPr/>
        </p:nvCxnSpPr>
        <p:spPr>
          <a:xfrm flipH="1">
            <a:off x="6366567" y="2021464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ый треугольник 8"/>
          <p:cNvSpPr/>
          <p:nvPr/>
        </p:nvSpPr>
        <p:spPr>
          <a:xfrm flipH="1">
            <a:off x="6488724" y="2737618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10" name="Прямая со стрелкой 9"/>
          <p:cNvCxnSpPr>
            <a:endCxn id="9" idx="0"/>
          </p:cNvCxnSpPr>
          <p:nvPr/>
        </p:nvCxnSpPr>
        <p:spPr>
          <a:xfrm flipH="1">
            <a:off x="7001602" y="2575380"/>
            <a:ext cx="108433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ый треугольник 11"/>
          <p:cNvSpPr/>
          <p:nvPr/>
        </p:nvSpPr>
        <p:spPr>
          <a:xfrm>
            <a:off x="7555518" y="2737618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5" idx="5"/>
            <a:endCxn id="12" idx="0"/>
          </p:cNvCxnSpPr>
          <p:nvPr/>
        </p:nvCxnSpPr>
        <p:spPr>
          <a:xfrm>
            <a:off x="7474399" y="2575380"/>
            <a:ext cx="81119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трелка вправо 23"/>
          <p:cNvSpPr/>
          <p:nvPr/>
        </p:nvSpPr>
        <p:spPr>
          <a:xfrm>
            <a:off x="8193481" y="2136184"/>
            <a:ext cx="861646" cy="24335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/>
          <p:cNvSpPr/>
          <p:nvPr/>
        </p:nvSpPr>
        <p:spPr>
          <a:xfrm>
            <a:off x="9899179" y="2098344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26" name="Овал 25"/>
          <p:cNvSpPr/>
          <p:nvPr/>
        </p:nvSpPr>
        <p:spPr>
          <a:xfrm>
            <a:off x="10435298" y="1499088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6" idx="3"/>
            <a:endCxn id="25" idx="7"/>
          </p:cNvCxnSpPr>
          <p:nvPr/>
        </p:nvCxnSpPr>
        <p:spPr>
          <a:xfrm flipH="1">
            <a:off x="10371976" y="1971885"/>
            <a:ext cx="144441" cy="207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ый треугольник 27"/>
          <p:cNvSpPr/>
          <p:nvPr/>
        </p:nvSpPr>
        <p:spPr>
          <a:xfrm flipH="1">
            <a:off x="9372069" y="2737618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25" idx="3"/>
            <a:endCxn id="28" idx="0"/>
          </p:cNvCxnSpPr>
          <p:nvPr/>
        </p:nvCxnSpPr>
        <p:spPr>
          <a:xfrm flipH="1">
            <a:off x="9884947" y="2571141"/>
            <a:ext cx="95351" cy="16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ый треугольник 29"/>
          <p:cNvSpPr/>
          <p:nvPr/>
        </p:nvSpPr>
        <p:spPr>
          <a:xfrm>
            <a:off x="10453095" y="2737618"/>
            <a:ext cx="51832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31" name="Прямая со стрелкой 30"/>
          <p:cNvCxnSpPr>
            <a:stCxn id="25" idx="5"/>
            <a:endCxn id="30" idx="0"/>
          </p:cNvCxnSpPr>
          <p:nvPr/>
        </p:nvCxnSpPr>
        <p:spPr>
          <a:xfrm>
            <a:off x="10371976" y="2571141"/>
            <a:ext cx="81119" cy="16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ый треугольник 31"/>
          <p:cNvSpPr/>
          <p:nvPr/>
        </p:nvSpPr>
        <p:spPr>
          <a:xfrm>
            <a:off x="11108222" y="2183702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26" idx="5"/>
            <a:endCxn id="32" idx="0"/>
          </p:cNvCxnSpPr>
          <p:nvPr/>
        </p:nvCxnSpPr>
        <p:spPr>
          <a:xfrm>
            <a:off x="10908095" y="1971885"/>
            <a:ext cx="200127" cy="211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6961042" y="3730730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54" name="Овал 53"/>
          <p:cNvSpPr/>
          <p:nvPr/>
        </p:nvSpPr>
        <p:spPr>
          <a:xfrm>
            <a:off x="6328146" y="4366409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55" name="Прямая со стрелкой 54"/>
          <p:cNvCxnSpPr>
            <a:stCxn id="53" idx="3"/>
            <a:endCxn id="54" idx="7"/>
          </p:cNvCxnSpPr>
          <p:nvPr/>
        </p:nvCxnSpPr>
        <p:spPr>
          <a:xfrm flipH="1">
            <a:off x="6800943" y="4203527"/>
            <a:ext cx="241218" cy="244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ый треугольник 55"/>
          <p:cNvSpPr/>
          <p:nvPr/>
        </p:nvSpPr>
        <p:spPr>
          <a:xfrm>
            <a:off x="7554622" y="4376163"/>
            <a:ext cx="4426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57" name="Прямая со стрелкой 56"/>
          <p:cNvCxnSpPr>
            <a:stCxn id="53" idx="5"/>
            <a:endCxn id="56" idx="0"/>
          </p:cNvCxnSpPr>
          <p:nvPr/>
        </p:nvCxnSpPr>
        <p:spPr>
          <a:xfrm>
            <a:off x="7433839" y="4203527"/>
            <a:ext cx="120783" cy="172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ый треугольник 57"/>
          <p:cNvSpPr/>
          <p:nvPr/>
        </p:nvSpPr>
        <p:spPr>
          <a:xfrm flipH="1">
            <a:off x="5836447" y="4994205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ru-RU" dirty="0"/>
          </a:p>
        </p:txBody>
      </p:sp>
      <p:cxnSp>
        <p:nvCxnSpPr>
          <p:cNvPr id="59" name="Прямая со стрелкой 58"/>
          <p:cNvCxnSpPr>
            <a:stCxn id="54" idx="3"/>
            <a:endCxn id="58" idx="0"/>
          </p:cNvCxnSpPr>
          <p:nvPr/>
        </p:nvCxnSpPr>
        <p:spPr>
          <a:xfrm flipH="1">
            <a:off x="6349325" y="4839206"/>
            <a:ext cx="59940" cy="154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ый треугольник 59"/>
          <p:cNvSpPr/>
          <p:nvPr/>
        </p:nvSpPr>
        <p:spPr>
          <a:xfrm>
            <a:off x="6879458" y="4984613"/>
            <a:ext cx="46115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54" idx="5"/>
            <a:endCxn id="60" idx="0"/>
          </p:cNvCxnSpPr>
          <p:nvPr/>
        </p:nvCxnSpPr>
        <p:spPr>
          <a:xfrm>
            <a:off x="6800943" y="4839206"/>
            <a:ext cx="78515" cy="145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Стрелка вправо 61"/>
          <p:cNvSpPr/>
          <p:nvPr/>
        </p:nvSpPr>
        <p:spPr>
          <a:xfrm>
            <a:off x="8193481" y="4409764"/>
            <a:ext cx="861646" cy="24335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9899179" y="382224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06" name="Овал 105"/>
          <p:cNvSpPr/>
          <p:nvPr/>
        </p:nvSpPr>
        <p:spPr>
          <a:xfrm>
            <a:off x="10453095" y="437616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ru-RU" dirty="0"/>
          </a:p>
        </p:txBody>
      </p:sp>
      <p:cxnSp>
        <p:nvCxnSpPr>
          <p:cNvPr id="107" name="Прямая со стрелкой 106"/>
          <p:cNvCxnSpPr>
            <a:stCxn id="105" idx="5"/>
            <a:endCxn id="106" idx="1"/>
          </p:cNvCxnSpPr>
          <p:nvPr/>
        </p:nvCxnSpPr>
        <p:spPr>
          <a:xfrm>
            <a:off x="10371976" y="4295044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ый треугольник 107"/>
          <p:cNvSpPr/>
          <p:nvPr/>
        </p:nvSpPr>
        <p:spPr>
          <a:xfrm flipH="1">
            <a:off x="9305182" y="4457282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109" name="Прямая со стрелкой 108"/>
          <p:cNvCxnSpPr>
            <a:stCxn id="105" idx="3"/>
            <a:endCxn id="108" idx="0"/>
          </p:cNvCxnSpPr>
          <p:nvPr/>
        </p:nvCxnSpPr>
        <p:spPr>
          <a:xfrm flipH="1">
            <a:off x="9818060" y="4295044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ый треугольник 109"/>
          <p:cNvSpPr/>
          <p:nvPr/>
        </p:nvSpPr>
        <p:spPr>
          <a:xfrm flipH="1">
            <a:off x="9940217" y="5011198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111" name="Прямая со стрелкой 110"/>
          <p:cNvCxnSpPr>
            <a:endCxn id="110" idx="0"/>
          </p:cNvCxnSpPr>
          <p:nvPr/>
        </p:nvCxnSpPr>
        <p:spPr>
          <a:xfrm flipH="1">
            <a:off x="10453095" y="4848960"/>
            <a:ext cx="108433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ый треугольник 111"/>
          <p:cNvSpPr/>
          <p:nvPr/>
        </p:nvSpPr>
        <p:spPr>
          <a:xfrm>
            <a:off x="11007011" y="5011198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113" name="Прямая со стрелкой 112"/>
          <p:cNvCxnSpPr>
            <a:stCxn id="106" idx="5"/>
            <a:endCxn id="112" idx="0"/>
          </p:cNvCxnSpPr>
          <p:nvPr/>
        </p:nvCxnSpPr>
        <p:spPr>
          <a:xfrm>
            <a:off x="10925892" y="4848960"/>
            <a:ext cx="81119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AVL</a:t>
            </a:r>
            <a:r>
              <a:rPr lang="ru-RU" dirty="0" smtClean="0"/>
              <a:t>-дерево</a:t>
            </a:r>
            <a:r>
              <a:rPr lang="en-US" dirty="0" smtClean="0"/>
              <a:t>. </a:t>
            </a:r>
            <a:r>
              <a:rPr lang="ru-RU" dirty="0" smtClean="0"/>
              <a:t>Принцип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709746" cy="4351338"/>
          </a:xfrm>
        </p:spPr>
        <p:txBody>
          <a:bodyPr>
            <a:normAutofit/>
          </a:bodyPr>
          <a:lstStyle/>
          <a:p>
            <a:r>
              <a:rPr lang="ru-RU" b="1" dirty="0" smtClean="0"/>
              <a:t>Большое левое вращение</a:t>
            </a:r>
          </a:p>
          <a:p>
            <a:pPr marL="0" indent="0">
              <a:buNone/>
            </a:pPr>
            <a:r>
              <a:rPr lang="en-US" dirty="0" smtClean="0"/>
              <a:t>h(b)-h(L)=2, h(C)&gt;h(R)</a:t>
            </a:r>
            <a:endParaRPr lang="ru-RU" dirty="0"/>
          </a:p>
          <a:p>
            <a:endParaRPr lang="ru-RU" b="1" dirty="0" smtClean="0"/>
          </a:p>
          <a:p>
            <a:endParaRPr lang="ru-RU" b="1" dirty="0" smtClean="0"/>
          </a:p>
          <a:p>
            <a:r>
              <a:rPr lang="ru-RU" b="1" dirty="0" smtClean="0"/>
              <a:t>Большое правое вращение</a:t>
            </a:r>
            <a:endParaRPr lang="ru-RU" dirty="0"/>
          </a:p>
          <a:p>
            <a:pPr marL="0" indent="0">
              <a:buNone/>
            </a:pPr>
            <a:r>
              <a:rPr lang="en-US" dirty="0" smtClean="0"/>
              <a:t>h(b)-h(R)=2, h(C)&gt;</a:t>
            </a:r>
            <a:r>
              <a:rPr lang="en-US" dirty="0" smtClean="0"/>
              <a:t>h(L)</a:t>
            </a:r>
            <a:endParaRPr lang="ru-RU" dirty="0" smtClean="0"/>
          </a:p>
          <a:p>
            <a:endParaRPr lang="ru-RU" dirty="0"/>
          </a:p>
          <a:p>
            <a:pPr lvl="1"/>
            <a:endParaRPr lang="ru-RU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2000" dirty="0" smtClean="0"/>
          </a:p>
        </p:txBody>
      </p:sp>
      <p:sp>
        <p:nvSpPr>
          <p:cNvPr id="4" name="Овал 3"/>
          <p:cNvSpPr/>
          <p:nvPr/>
        </p:nvSpPr>
        <p:spPr>
          <a:xfrm>
            <a:off x="6447686" y="154866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5" name="Овал 4"/>
          <p:cNvSpPr/>
          <p:nvPr/>
        </p:nvSpPr>
        <p:spPr>
          <a:xfrm>
            <a:off x="7001602" y="210258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5"/>
            <a:endCxn id="5" idx="1"/>
          </p:cNvCxnSpPr>
          <p:nvPr/>
        </p:nvCxnSpPr>
        <p:spPr>
          <a:xfrm>
            <a:off x="6920483" y="2021464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ый треугольник 6"/>
          <p:cNvSpPr/>
          <p:nvPr/>
        </p:nvSpPr>
        <p:spPr>
          <a:xfrm flipH="1">
            <a:off x="5853689" y="2183702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4" idx="3"/>
            <a:endCxn id="7" idx="0"/>
          </p:cNvCxnSpPr>
          <p:nvPr/>
        </p:nvCxnSpPr>
        <p:spPr>
          <a:xfrm flipH="1">
            <a:off x="6366567" y="2021464"/>
            <a:ext cx="162238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endCxn id="23" idx="7"/>
          </p:cNvCxnSpPr>
          <p:nvPr/>
        </p:nvCxnSpPr>
        <p:spPr>
          <a:xfrm flipH="1">
            <a:off x="7011120" y="2575380"/>
            <a:ext cx="98916" cy="154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ый треугольник 10"/>
          <p:cNvSpPr/>
          <p:nvPr/>
        </p:nvSpPr>
        <p:spPr>
          <a:xfrm>
            <a:off x="7555518" y="2737618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5" idx="5"/>
            <a:endCxn id="11" idx="0"/>
          </p:cNvCxnSpPr>
          <p:nvPr/>
        </p:nvCxnSpPr>
        <p:spPr>
          <a:xfrm>
            <a:off x="7474399" y="2575380"/>
            <a:ext cx="81119" cy="162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Стрелка вправо 12"/>
          <p:cNvSpPr/>
          <p:nvPr/>
        </p:nvSpPr>
        <p:spPr>
          <a:xfrm>
            <a:off x="8193481" y="2136184"/>
            <a:ext cx="861646" cy="24335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9635456" y="206202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15" name="Овал 14"/>
          <p:cNvSpPr/>
          <p:nvPr/>
        </p:nvSpPr>
        <p:spPr>
          <a:xfrm>
            <a:off x="11172085" y="2021464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16" name="Прямая со стрелкой 15"/>
          <p:cNvCxnSpPr>
            <a:stCxn id="15" idx="3"/>
            <a:endCxn id="41" idx="0"/>
          </p:cNvCxnSpPr>
          <p:nvPr/>
        </p:nvCxnSpPr>
        <p:spPr>
          <a:xfrm flipH="1">
            <a:off x="11216085" y="2494261"/>
            <a:ext cx="37119" cy="24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ый треугольник 16"/>
          <p:cNvSpPr/>
          <p:nvPr/>
        </p:nvSpPr>
        <p:spPr>
          <a:xfrm flipH="1">
            <a:off x="9145950" y="2730362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18" name="Прямая со стрелкой 17"/>
          <p:cNvCxnSpPr>
            <a:stCxn id="14" idx="3"/>
            <a:endCxn id="17" idx="0"/>
          </p:cNvCxnSpPr>
          <p:nvPr/>
        </p:nvCxnSpPr>
        <p:spPr>
          <a:xfrm flipH="1">
            <a:off x="9658828" y="2534820"/>
            <a:ext cx="57747" cy="195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ый треугольник 18"/>
          <p:cNvSpPr/>
          <p:nvPr/>
        </p:nvSpPr>
        <p:spPr>
          <a:xfrm>
            <a:off x="10139254" y="2734601"/>
            <a:ext cx="51832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ru-RU" dirty="0"/>
          </a:p>
        </p:txBody>
      </p:sp>
      <p:cxnSp>
        <p:nvCxnSpPr>
          <p:cNvPr id="20" name="Прямая со стрелкой 19"/>
          <p:cNvCxnSpPr>
            <a:stCxn id="14" idx="5"/>
            <a:endCxn id="19" idx="0"/>
          </p:cNvCxnSpPr>
          <p:nvPr/>
        </p:nvCxnSpPr>
        <p:spPr>
          <a:xfrm>
            <a:off x="10108253" y="2534820"/>
            <a:ext cx="31001" cy="199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ый треугольник 20"/>
          <p:cNvSpPr/>
          <p:nvPr/>
        </p:nvSpPr>
        <p:spPr>
          <a:xfrm>
            <a:off x="11653433" y="2737618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22" name="Прямая со стрелкой 21"/>
          <p:cNvCxnSpPr>
            <a:stCxn id="15" idx="5"/>
            <a:endCxn id="21" idx="0"/>
          </p:cNvCxnSpPr>
          <p:nvPr/>
        </p:nvCxnSpPr>
        <p:spPr>
          <a:xfrm>
            <a:off x="11644882" y="2494261"/>
            <a:ext cx="8551" cy="24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6538323" y="264924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25" name="Прямоугольный треугольник 24"/>
          <p:cNvSpPr/>
          <p:nvPr/>
        </p:nvSpPr>
        <p:spPr>
          <a:xfrm flipH="1">
            <a:off x="6007648" y="3203159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ru-RU" dirty="0"/>
          </a:p>
        </p:txBody>
      </p:sp>
      <p:sp>
        <p:nvSpPr>
          <p:cNvPr id="26" name="Прямоугольный треугольник 25"/>
          <p:cNvSpPr/>
          <p:nvPr/>
        </p:nvSpPr>
        <p:spPr>
          <a:xfrm>
            <a:off x="7092239" y="3210415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23" idx="3"/>
            <a:endCxn id="25" idx="0"/>
          </p:cNvCxnSpPr>
          <p:nvPr/>
        </p:nvCxnSpPr>
        <p:spPr>
          <a:xfrm flipH="1">
            <a:off x="6520526" y="3122040"/>
            <a:ext cx="98916" cy="81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3" idx="5"/>
            <a:endCxn id="26" idx="0"/>
          </p:cNvCxnSpPr>
          <p:nvPr/>
        </p:nvCxnSpPr>
        <p:spPr>
          <a:xfrm>
            <a:off x="7011120" y="3122040"/>
            <a:ext cx="81119" cy="88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ый треугольник 40"/>
          <p:cNvSpPr/>
          <p:nvPr/>
        </p:nvSpPr>
        <p:spPr>
          <a:xfrm flipH="1">
            <a:off x="10703207" y="2737618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endParaRPr lang="ru-RU" dirty="0"/>
          </a:p>
        </p:txBody>
      </p:sp>
      <p:sp>
        <p:nvSpPr>
          <p:cNvPr id="52" name="Овал 51"/>
          <p:cNvSpPr/>
          <p:nvPr/>
        </p:nvSpPr>
        <p:spPr>
          <a:xfrm>
            <a:off x="10426249" y="1322440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stCxn id="52" idx="3"/>
            <a:endCxn id="14" idx="0"/>
          </p:cNvCxnSpPr>
          <p:nvPr/>
        </p:nvCxnSpPr>
        <p:spPr>
          <a:xfrm flipH="1">
            <a:off x="9912414" y="1795237"/>
            <a:ext cx="594954" cy="266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2" idx="5"/>
            <a:endCxn id="15" idx="1"/>
          </p:cNvCxnSpPr>
          <p:nvPr/>
        </p:nvCxnSpPr>
        <p:spPr>
          <a:xfrm>
            <a:off x="10899046" y="1795237"/>
            <a:ext cx="354158" cy="30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/>
          <p:cNvSpPr/>
          <p:nvPr/>
        </p:nvSpPr>
        <p:spPr>
          <a:xfrm>
            <a:off x="6464396" y="414317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sp>
        <p:nvSpPr>
          <p:cNvPr id="60" name="Овал 59"/>
          <p:cNvSpPr/>
          <p:nvPr/>
        </p:nvSpPr>
        <p:spPr>
          <a:xfrm>
            <a:off x="5809403" y="4670149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ru-RU" dirty="0"/>
          </a:p>
        </p:txBody>
      </p:sp>
      <p:cxnSp>
        <p:nvCxnSpPr>
          <p:cNvPr id="61" name="Прямая со стрелкой 60"/>
          <p:cNvCxnSpPr>
            <a:stCxn id="59" idx="5"/>
            <a:endCxn id="65" idx="0"/>
          </p:cNvCxnSpPr>
          <p:nvPr/>
        </p:nvCxnSpPr>
        <p:spPr>
          <a:xfrm>
            <a:off x="6937193" y="4615968"/>
            <a:ext cx="440950" cy="5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Прямоугольный треугольник 61"/>
          <p:cNvSpPr/>
          <p:nvPr/>
        </p:nvSpPr>
        <p:spPr>
          <a:xfrm flipH="1">
            <a:off x="5253742" y="5332122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63" name="Прямая со стрелкой 62"/>
          <p:cNvCxnSpPr>
            <a:stCxn id="59" idx="3"/>
            <a:endCxn id="60" idx="0"/>
          </p:cNvCxnSpPr>
          <p:nvPr/>
        </p:nvCxnSpPr>
        <p:spPr>
          <a:xfrm flipH="1">
            <a:off x="6086361" y="4615968"/>
            <a:ext cx="459154" cy="54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ый треугольник 64"/>
          <p:cNvSpPr/>
          <p:nvPr/>
        </p:nvSpPr>
        <p:spPr>
          <a:xfrm>
            <a:off x="7378143" y="4670149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66" name="Прямая со стрелкой 65"/>
          <p:cNvCxnSpPr>
            <a:stCxn id="60" idx="5"/>
            <a:endCxn id="77" idx="1"/>
          </p:cNvCxnSpPr>
          <p:nvPr/>
        </p:nvCxnSpPr>
        <p:spPr>
          <a:xfrm>
            <a:off x="6282200" y="5142946"/>
            <a:ext cx="263315" cy="181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Стрелка вправо 66"/>
          <p:cNvSpPr/>
          <p:nvPr/>
        </p:nvSpPr>
        <p:spPr>
          <a:xfrm>
            <a:off x="8210191" y="4730688"/>
            <a:ext cx="861646" cy="24335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вал 67"/>
          <p:cNvSpPr/>
          <p:nvPr/>
        </p:nvSpPr>
        <p:spPr>
          <a:xfrm>
            <a:off x="9652166" y="465652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69" name="Овал 68"/>
          <p:cNvSpPr/>
          <p:nvPr/>
        </p:nvSpPr>
        <p:spPr>
          <a:xfrm>
            <a:off x="11188795" y="4615968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ru-RU" dirty="0"/>
          </a:p>
        </p:txBody>
      </p:sp>
      <p:cxnSp>
        <p:nvCxnSpPr>
          <p:cNvPr id="70" name="Прямая со стрелкой 69"/>
          <p:cNvCxnSpPr>
            <a:stCxn id="69" idx="3"/>
            <a:endCxn id="82" idx="0"/>
          </p:cNvCxnSpPr>
          <p:nvPr/>
        </p:nvCxnSpPr>
        <p:spPr>
          <a:xfrm flipH="1">
            <a:off x="11232795" y="5088765"/>
            <a:ext cx="37119" cy="24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Прямоугольный треугольник 70"/>
          <p:cNvSpPr/>
          <p:nvPr/>
        </p:nvSpPr>
        <p:spPr>
          <a:xfrm flipH="1">
            <a:off x="9162660" y="5324866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cxnSp>
        <p:nvCxnSpPr>
          <p:cNvPr id="72" name="Прямая со стрелкой 71"/>
          <p:cNvCxnSpPr>
            <a:stCxn id="68" idx="3"/>
            <a:endCxn id="71" idx="0"/>
          </p:cNvCxnSpPr>
          <p:nvPr/>
        </p:nvCxnSpPr>
        <p:spPr>
          <a:xfrm flipH="1">
            <a:off x="9675538" y="5129324"/>
            <a:ext cx="57747" cy="195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ый треугольник 72"/>
          <p:cNvSpPr/>
          <p:nvPr/>
        </p:nvSpPr>
        <p:spPr>
          <a:xfrm>
            <a:off x="10155964" y="5329105"/>
            <a:ext cx="51832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ru-RU" dirty="0"/>
          </a:p>
        </p:txBody>
      </p:sp>
      <p:cxnSp>
        <p:nvCxnSpPr>
          <p:cNvPr id="74" name="Прямая со стрелкой 73"/>
          <p:cNvCxnSpPr>
            <a:stCxn id="68" idx="5"/>
            <a:endCxn id="73" idx="0"/>
          </p:cNvCxnSpPr>
          <p:nvPr/>
        </p:nvCxnSpPr>
        <p:spPr>
          <a:xfrm>
            <a:off x="10124963" y="5129324"/>
            <a:ext cx="31001" cy="1997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Прямоугольный треугольник 74"/>
          <p:cNvSpPr/>
          <p:nvPr/>
        </p:nvSpPr>
        <p:spPr>
          <a:xfrm>
            <a:off x="11670143" y="5332122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</a:t>
            </a:r>
            <a:endParaRPr lang="ru-RU" dirty="0"/>
          </a:p>
        </p:txBody>
      </p:sp>
      <p:cxnSp>
        <p:nvCxnSpPr>
          <p:cNvPr id="76" name="Прямая со стрелкой 75"/>
          <p:cNvCxnSpPr>
            <a:stCxn id="69" idx="5"/>
            <a:endCxn id="75" idx="0"/>
          </p:cNvCxnSpPr>
          <p:nvPr/>
        </p:nvCxnSpPr>
        <p:spPr>
          <a:xfrm>
            <a:off x="11661592" y="5088765"/>
            <a:ext cx="8551" cy="2433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Овал 76"/>
          <p:cNvSpPr/>
          <p:nvPr/>
        </p:nvSpPr>
        <p:spPr>
          <a:xfrm>
            <a:off x="6464396" y="5243747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78" name="Прямоугольный треугольник 77"/>
          <p:cNvSpPr/>
          <p:nvPr/>
        </p:nvSpPr>
        <p:spPr>
          <a:xfrm flipH="1">
            <a:off x="5890522" y="5890489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</a:t>
            </a:r>
            <a:endParaRPr lang="ru-RU" dirty="0"/>
          </a:p>
        </p:txBody>
      </p:sp>
      <p:sp>
        <p:nvSpPr>
          <p:cNvPr id="79" name="Прямоугольный треугольник 78"/>
          <p:cNvSpPr/>
          <p:nvPr/>
        </p:nvSpPr>
        <p:spPr>
          <a:xfrm>
            <a:off x="7119107" y="5884574"/>
            <a:ext cx="495303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  <a:endParaRPr lang="ru-RU" dirty="0"/>
          </a:p>
        </p:txBody>
      </p:sp>
      <p:cxnSp>
        <p:nvCxnSpPr>
          <p:cNvPr id="80" name="Прямая со стрелкой 79"/>
          <p:cNvCxnSpPr>
            <a:stCxn id="77" idx="3"/>
            <a:endCxn id="78" idx="0"/>
          </p:cNvCxnSpPr>
          <p:nvPr/>
        </p:nvCxnSpPr>
        <p:spPr>
          <a:xfrm flipH="1">
            <a:off x="6403400" y="5716544"/>
            <a:ext cx="142115" cy="173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77" idx="5"/>
            <a:endCxn id="79" idx="0"/>
          </p:cNvCxnSpPr>
          <p:nvPr/>
        </p:nvCxnSpPr>
        <p:spPr>
          <a:xfrm>
            <a:off x="6937193" y="5716544"/>
            <a:ext cx="181914" cy="168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ый треугольник 81"/>
          <p:cNvSpPr/>
          <p:nvPr/>
        </p:nvSpPr>
        <p:spPr>
          <a:xfrm flipH="1">
            <a:off x="10719917" y="5332122"/>
            <a:ext cx="512878" cy="726552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</a:t>
            </a:r>
          </a:p>
        </p:txBody>
      </p:sp>
      <p:sp>
        <p:nvSpPr>
          <p:cNvPr id="83" name="Овал 82"/>
          <p:cNvSpPr/>
          <p:nvPr/>
        </p:nvSpPr>
        <p:spPr>
          <a:xfrm>
            <a:off x="10442959" y="3916944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ru-RU" dirty="0"/>
          </a:p>
        </p:txBody>
      </p:sp>
      <p:cxnSp>
        <p:nvCxnSpPr>
          <p:cNvPr id="84" name="Прямая со стрелкой 83"/>
          <p:cNvCxnSpPr>
            <a:stCxn id="83" idx="3"/>
            <a:endCxn id="68" idx="0"/>
          </p:cNvCxnSpPr>
          <p:nvPr/>
        </p:nvCxnSpPr>
        <p:spPr>
          <a:xfrm flipH="1">
            <a:off x="9929124" y="4389741"/>
            <a:ext cx="594954" cy="266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83" idx="5"/>
            <a:endCxn id="69" idx="1"/>
          </p:cNvCxnSpPr>
          <p:nvPr/>
        </p:nvCxnSpPr>
        <p:spPr>
          <a:xfrm>
            <a:off x="10915756" y="4389741"/>
            <a:ext cx="354158" cy="307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60" idx="3"/>
            <a:endCxn id="62" idx="0"/>
          </p:cNvCxnSpPr>
          <p:nvPr/>
        </p:nvCxnSpPr>
        <p:spPr>
          <a:xfrm flipH="1">
            <a:off x="5766620" y="5142946"/>
            <a:ext cx="123902" cy="189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8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13144"/>
          </a:xfrm>
        </p:spPr>
        <p:txBody>
          <a:bodyPr/>
          <a:lstStyle/>
          <a:p>
            <a:r>
              <a:rPr lang="ru-RU" dirty="0" smtClean="0"/>
              <a:t>А теперь давайте подумаем…</a:t>
            </a:r>
            <a:br>
              <a:rPr lang="ru-RU" dirty="0" smtClean="0"/>
            </a:br>
            <a:r>
              <a:rPr lang="ru-RU" dirty="0" smtClean="0"/>
              <a:t>а потом </a:t>
            </a:r>
            <a:r>
              <a:rPr lang="ru-RU" dirty="0" err="1" smtClean="0"/>
              <a:t>накодим</a:t>
            </a:r>
            <a:r>
              <a:rPr lang="ru-RU" dirty="0" smtClean="0"/>
              <a:t>!</a:t>
            </a:r>
            <a:endParaRPr lang="ru-RU" dirty="0"/>
          </a:p>
        </p:txBody>
      </p:sp>
      <p:pic>
        <p:nvPicPr>
          <p:cNvPr id="2052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7" y="2127503"/>
            <a:ext cx="7270746" cy="408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1, 2, </a:t>
            </a:r>
            <a:r>
              <a:rPr lang="ru-RU" b="1" dirty="0" smtClean="0"/>
              <a:t>3</a:t>
            </a:r>
          </a:p>
          <a:p>
            <a:r>
              <a:rPr lang="ru-RU" b="1" dirty="0"/>
              <a:t>3, 1, 2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579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Хотим эффективно искать по структуре данных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rgbClr val="00B050"/>
                </a:solidFill>
              </a:rPr>
              <a:t>Бинарное дерево поиска</a:t>
            </a:r>
            <a:r>
              <a:rPr lang="en-US" sz="4000" dirty="0" smtClean="0">
                <a:solidFill>
                  <a:srgbClr val="00B050"/>
                </a:solidFill>
              </a:rPr>
              <a:t>!</a:t>
            </a:r>
            <a:endParaRPr lang="ru-RU" sz="4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0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Хотим эффективно искать по структуре данных</a:t>
            </a:r>
          </a:p>
          <a:p>
            <a:pPr marL="0" indent="0">
              <a:buNone/>
            </a:pPr>
            <a:r>
              <a:rPr lang="ru-RU" sz="4000" dirty="0" smtClean="0">
                <a:solidFill>
                  <a:srgbClr val="C00000"/>
                </a:solidFill>
              </a:rPr>
              <a:t>Бинарное дерево поиска</a:t>
            </a:r>
            <a:r>
              <a:rPr lang="en-US" sz="4000" dirty="0" smtClean="0">
                <a:solidFill>
                  <a:srgbClr val="C00000"/>
                </a:solidFill>
              </a:rPr>
              <a:t>!*</a:t>
            </a:r>
          </a:p>
          <a:p>
            <a:pPr marL="0" indent="0">
              <a:buNone/>
            </a:pPr>
            <a:r>
              <a:rPr lang="ru-RU" sz="1400" dirty="0" smtClean="0"/>
              <a:t>*есть нюанс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02127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7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4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158154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3"/>
            <a:endCxn id="5" idx="7"/>
          </p:cNvCxnSpPr>
          <p:nvPr/>
        </p:nvCxnSpPr>
        <p:spPr>
          <a:xfrm flipH="1">
            <a:off x="5630951" y="2884942"/>
            <a:ext cx="26921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1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158154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3"/>
            <a:endCxn id="5" idx="7"/>
          </p:cNvCxnSpPr>
          <p:nvPr/>
        </p:nvCxnSpPr>
        <p:spPr>
          <a:xfrm flipH="1">
            <a:off x="5630951" y="2884942"/>
            <a:ext cx="26921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6550270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5"/>
            <a:endCxn id="8" idx="1"/>
          </p:cNvCxnSpPr>
          <p:nvPr/>
        </p:nvCxnSpPr>
        <p:spPr>
          <a:xfrm>
            <a:off x="6291839" y="2884942"/>
            <a:ext cx="33955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Бинарное дерево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5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Добавим: 5 3 7 2 4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5819042" y="2412145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5158154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4" idx="3"/>
            <a:endCxn id="5" idx="7"/>
          </p:cNvCxnSpPr>
          <p:nvPr/>
        </p:nvCxnSpPr>
        <p:spPr>
          <a:xfrm flipH="1">
            <a:off x="5630951" y="2884942"/>
            <a:ext cx="26921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6550270" y="3118461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7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4" idx="5"/>
            <a:endCxn id="8" idx="1"/>
          </p:cNvCxnSpPr>
          <p:nvPr/>
        </p:nvCxnSpPr>
        <p:spPr>
          <a:xfrm>
            <a:off x="6291839" y="2884942"/>
            <a:ext cx="339550" cy="31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4501662" y="3851153"/>
            <a:ext cx="553916" cy="55391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5" idx="3"/>
            <a:endCxn id="10" idx="7"/>
          </p:cNvCxnSpPr>
          <p:nvPr/>
        </p:nvCxnSpPr>
        <p:spPr>
          <a:xfrm flipH="1">
            <a:off x="4974459" y="3591258"/>
            <a:ext cx="264814" cy="34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48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600</Words>
  <Application>Microsoft Office PowerPoint</Application>
  <PresentationFormat>Широкоэкранный</PresentationFormat>
  <Paragraphs>179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Тема Office</vt:lpstr>
      <vt:lpstr>AVL-деревья</vt:lpstr>
      <vt:lpstr>Проблема</vt:lpstr>
      <vt:lpstr>Проблема</vt:lpstr>
      <vt:lpstr>Проблема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Бинарное дерево</vt:lpstr>
      <vt:lpstr>AVL-дерево</vt:lpstr>
      <vt:lpstr>AVL-дерево. Принцип работы</vt:lpstr>
      <vt:lpstr>AVL-дерево. Принцип работы</vt:lpstr>
      <vt:lpstr>AVL-дерево. Принцип работы</vt:lpstr>
      <vt:lpstr>AVL-дерево. Принцип работы</vt:lpstr>
      <vt:lpstr>AVL-дерево. Принцип работы</vt:lpstr>
      <vt:lpstr>AVL-дерево. Принцип работы</vt:lpstr>
      <vt:lpstr>А теперь давайте подумаем… а потом накодим!</vt:lpstr>
      <vt:lpstr>Примеры: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AVL-деревья</dc:title>
  <dc:creator>Дубовцев Илья Константинович</dc:creator>
  <cp:lastModifiedBy>Дубовцев Илья Константинович</cp:lastModifiedBy>
  <cp:revision>8</cp:revision>
  <dcterms:created xsi:type="dcterms:W3CDTF">2025-04-03T10:36:10Z</dcterms:created>
  <dcterms:modified xsi:type="dcterms:W3CDTF">2025-04-03T15:25:15Z</dcterms:modified>
</cp:coreProperties>
</file>