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37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5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4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AVL-</a:t>
            </a:r>
            <a:r>
              <a:rPr lang="ru-RU" b="1" dirty="0" smtClean="0"/>
              <a:t>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7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965331" y="2215662"/>
            <a:ext cx="4062046" cy="239150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45755" y="3445888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18285" y="2219711"/>
            <a:ext cx="3437792" cy="32139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AVL-деревья (названные по фамилиям их создателей - Адельсона-Вельского и Ландиса) представляют собой самобалансирующиеся бинарные деревья поиска с несколькими ключевыми преимуществами:</a:t>
            </a:r>
          </a:p>
          <a:p>
            <a:r>
              <a:rPr lang="ru-RU" b="1" dirty="0"/>
              <a:t>Гарантированная сбалансированность</a:t>
            </a:r>
            <a:r>
              <a:rPr lang="ru-RU" dirty="0"/>
              <a:t>: Высота дерева всегда остается O(</a:t>
            </a:r>
            <a:r>
              <a:rPr lang="ru-RU" dirty="0" err="1"/>
              <a:t>log</a:t>
            </a:r>
            <a:r>
              <a:rPr lang="ru-RU" dirty="0"/>
              <a:t> n), где n - количество узлов</a:t>
            </a:r>
          </a:p>
          <a:p>
            <a:r>
              <a:rPr lang="ru-RU" b="1" dirty="0"/>
              <a:t>Эффективные операции</a:t>
            </a:r>
            <a:r>
              <a:rPr lang="ru-RU" dirty="0"/>
              <a:t>: Поиск, вставка и удаление выполняются за O(</a:t>
            </a:r>
            <a:r>
              <a:rPr lang="ru-RU" dirty="0" err="1"/>
              <a:t>log</a:t>
            </a:r>
            <a:r>
              <a:rPr lang="ru-RU" dirty="0"/>
              <a:t> n) времени</a:t>
            </a:r>
          </a:p>
          <a:p>
            <a:r>
              <a:rPr lang="ru-RU" b="1" dirty="0"/>
              <a:t>Предсказуемая производительность</a:t>
            </a:r>
            <a:r>
              <a:rPr lang="ru-RU" dirty="0"/>
              <a:t>: Нет "вырожденных" случаев, как в обычных бинарных деревьях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9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Фактор баланса = высота правого поддерева - высота левого поддерева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dirty="0"/>
              <a:t>Дерево считается сбалансированным, если для каждого узла фактор баланса равен -1, 0 или 1.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5326672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880588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5"/>
            <a:endCxn id="7" idx="1"/>
          </p:cNvCxnSpPr>
          <p:nvPr/>
        </p:nvCxnSpPr>
        <p:spPr>
          <a:xfrm>
            <a:off x="5799469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0554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959464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5"/>
            <a:endCxn id="11" idx="1"/>
          </p:cNvCxnSpPr>
          <p:nvPr/>
        </p:nvCxnSpPr>
        <p:spPr>
          <a:xfrm>
            <a:off x="3878345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85163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3"/>
          </p:cNvCxnSpPr>
          <p:nvPr/>
        </p:nvCxnSpPr>
        <p:spPr>
          <a:xfrm flipH="1">
            <a:off x="332442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56795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01404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7" idx="3"/>
          </p:cNvCxnSpPr>
          <p:nvPr/>
        </p:nvCxnSpPr>
        <p:spPr>
          <a:xfrm flipH="1">
            <a:off x="148683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644303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9198219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5"/>
            <a:endCxn id="26" idx="1"/>
          </p:cNvCxnSpPr>
          <p:nvPr/>
        </p:nvCxnSpPr>
        <p:spPr>
          <a:xfrm>
            <a:off x="9117100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9752135" y="538699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endCxn id="28" idx="1"/>
          </p:cNvCxnSpPr>
          <p:nvPr/>
        </p:nvCxnSpPr>
        <p:spPr>
          <a:xfrm>
            <a:off x="9671016" y="5311619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71500" y="4009937"/>
            <a:ext cx="6260123" cy="2167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034178" y="4009937"/>
            <a:ext cx="3052922" cy="216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же делать, если на передают на вход </a:t>
            </a:r>
            <a:r>
              <a:rPr lang="en-US" dirty="0" smtClean="0">
                <a:latin typeface="Consolas" panose="020B0609020204030204" pitchFamily="49" charset="0"/>
              </a:rPr>
              <a:t>2 3 4 5 7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70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dirty="0" smtClean="0"/>
              <a:t>Правильно! </a:t>
            </a:r>
            <a:r>
              <a:rPr lang="ru-RU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dirty="0" smtClean="0"/>
              <a:t> дерево</a:t>
            </a:r>
          </a:p>
        </p:txBody>
      </p:sp>
    </p:spTree>
    <p:extLst>
      <p:ext uri="{BB962C8B-B14F-4D97-AF65-F5344CB8AC3E}">
        <p14:creationId xmlns:p14="http://schemas.microsoft.com/office/powerpoint/2010/main" val="26336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Правильно! </a:t>
            </a:r>
            <a:r>
              <a:rPr lang="ru-RU" sz="2000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sz="2000" dirty="0" smtClean="0"/>
              <a:t> дерево</a:t>
            </a:r>
          </a:p>
          <a:p>
            <a:pPr marL="0" indent="0">
              <a:buNone/>
            </a:pPr>
            <a:r>
              <a:rPr lang="ru-RU" dirty="0"/>
              <a:t>При вставке или удалении узла:</a:t>
            </a:r>
          </a:p>
          <a:p>
            <a:r>
              <a:rPr lang="ru-RU" dirty="0"/>
              <a:t>Выполняется стандартная операция вставки/удаления как в бинарном дереве поиска</a:t>
            </a:r>
          </a:p>
          <a:p>
            <a:r>
              <a:rPr lang="ru-RU" dirty="0"/>
              <a:t>Проверяется баланс всех родительских узлов</a:t>
            </a:r>
          </a:p>
          <a:p>
            <a:r>
              <a:rPr lang="ru-RU" dirty="0"/>
              <a:t>Если баланс нарушен (фактор баланса становится -2 или 2), выполняются </a:t>
            </a:r>
            <a:r>
              <a:rPr lang="ru-RU" b="1" dirty="0" smtClean="0"/>
              <a:t>вращения</a:t>
            </a:r>
            <a:r>
              <a:rPr lang="ru-RU" dirty="0"/>
              <a:t> для восстановления баланса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27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42671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Малое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h(C)&lt;=h(R)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Малое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</a:t>
            </a:r>
            <a:r>
              <a:rPr lang="en-US" dirty="0" smtClean="0"/>
              <a:t>h(C)</a:t>
            </a:r>
            <a:r>
              <a:rPr lang="en-US" dirty="0"/>
              <a:t>&lt;</a:t>
            </a:r>
            <a:r>
              <a:rPr lang="en-US" dirty="0" smtClean="0"/>
              <a:t>=h(L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ый треугольник 8"/>
          <p:cNvSpPr/>
          <p:nvPr/>
        </p:nvSpPr>
        <p:spPr>
          <a:xfrm flipH="1">
            <a:off x="6488724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9" idx="0"/>
          </p:cNvCxnSpPr>
          <p:nvPr/>
        </p:nvCxnSpPr>
        <p:spPr>
          <a:xfrm flipH="1">
            <a:off x="7001602" y="257538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1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9899179" y="20983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6" name="Овал 25"/>
          <p:cNvSpPr/>
          <p:nvPr/>
        </p:nvSpPr>
        <p:spPr>
          <a:xfrm>
            <a:off x="10435298" y="149908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6" idx="3"/>
            <a:endCxn id="25" idx="7"/>
          </p:cNvCxnSpPr>
          <p:nvPr/>
        </p:nvCxnSpPr>
        <p:spPr>
          <a:xfrm flipH="1">
            <a:off x="10371976" y="1971885"/>
            <a:ext cx="144441" cy="20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ый треугольник 27"/>
          <p:cNvSpPr/>
          <p:nvPr/>
        </p:nvSpPr>
        <p:spPr>
          <a:xfrm flipH="1">
            <a:off x="9372069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5" idx="3"/>
            <a:endCxn id="28" idx="0"/>
          </p:cNvCxnSpPr>
          <p:nvPr/>
        </p:nvCxnSpPr>
        <p:spPr>
          <a:xfrm flipH="1">
            <a:off x="9884947" y="2571141"/>
            <a:ext cx="95351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ый треугольник 29"/>
          <p:cNvSpPr/>
          <p:nvPr/>
        </p:nvSpPr>
        <p:spPr>
          <a:xfrm>
            <a:off x="10453095" y="2737618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25" idx="5"/>
            <a:endCxn id="30" idx="0"/>
          </p:cNvCxnSpPr>
          <p:nvPr/>
        </p:nvCxnSpPr>
        <p:spPr>
          <a:xfrm>
            <a:off x="10371976" y="2571141"/>
            <a:ext cx="81119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ый треугольник 31"/>
          <p:cNvSpPr/>
          <p:nvPr/>
        </p:nvSpPr>
        <p:spPr>
          <a:xfrm>
            <a:off x="11108222" y="218370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6" idx="5"/>
            <a:endCxn id="32" idx="0"/>
          </p:cNvCxnSpPr>
          <p:nvPr/>
        </p:nvCxnSpPr>
        <p:spPr>
          <a:xfrm>
            <a:off x="10908095" y="1971885"/>
            <a:ext cx="200127" cy="211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6961042" y="373073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4" name="Овал 53"/>
          <p:cNvSpPr/>
          <p:nvPr/>
        </p:nvSpPr>
        <p:spPr>
          <a:xfrm>
            <a:off x="6328146" y="43664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3" idx="3"/>
            <a:endCxn id="54" idx="7"/>
          </p:cNvCxnSpPr>
          <p:nvPr/>
        </p:nvCxnSpPr>
        <p:spPr>
          <a:xfrm flipH="1">
            <a:off x="6800943" y="4203527"/>
            <a:ext cx="241218" cy="2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ый треугольник 55"/>
          <p:cNvSpPr/>
          <p:nvPr/>
        </p:nvSpPr>
        <p:spPr>
          <a:xfrm>
            <a:off x="7554622" y="4376163"/>
            <a:ext cx="4426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3" idx="5"/>
            <a:endCxn id="56" idx="0"/>
          </p:cNvCxnSpPr>
          <p:nvPr/>
        </p:nvCxnSpPr>
        <p:spPr>
          <a:xfrm>
            <a:off x="7433839" y="4203527"/>
            <a:ext cx="120783" cy="17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ый треугольник 57"/>
          <p:cNvSpPr/>
          <p:nvPr/>
        </p:nvSpPr>
        <p:spPr>
          <a:xfrm flipH="1">
            <a:off x="5836447" y="4994205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54" idx="3"/>
            <a:endCxn id="58" idx="0"/>
          </p:cNvCxnSpPr>
          <p:nvPr/>
        </p:nvCxnSpPr>
        <p:spPr>
          <a:xfrm flipH="1">
            <a:off x="6349325" y="4839206"/>
            <a:ext cx="59940" cy="15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ый треугольник 59"/>
          <p:cNvSpPr/>
          <p:nvPr/>
        </p:nvSpPr>
        <p:spPr>
          <a:xfrm>
            <a:off x="6879458" y="4984613"/>
            <a:ext cx="46115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  <a:endCxn id="60" idx="0"/>
          </p:cNvCxnSpPr>
          <p:nvPr/>
        </p:nvCxnSpPr>
        <p:spPr>
          <a:xfrm>
            <a:off x="6800943" y="4839206"/>
            <a:ext cx="78515" cy="14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трелка вправо 61"/>
          <p:cNvSpPr/>
          <p:nvPr/>
        </p:nvSpPr>
        <p:spPr>
          <a:xfrm>
            <a:off x="8193481" y="440976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9899179" y="38222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10453095" y="437616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07" name="Прямая со стрелкой 106"/>
          <p:cNvCxnSpPr>
            <a:stCxn id="105" idx="5"/>
            <a:endCxn id="106" idx="1"/>
          </p:cNvCxnSpPr>
          <p:nvPr/>
        </p:nvCxnSpPr>
        <p:spPr>
          <a:xfrm>
            <a:off x="10371976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ый треугольник 107"/>
          <p:cNvSpPr/>
          <p:nvPr/>
        </p:nvSpPr>
        <p:spPr>
          <a:xfrm flipH="1">
            <a:off x="9305182" y="445728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09" name="Прямая со стрелкой 108"/>
          <p:cNvCxnSpPr>
            <a:stCxn id="105" idx="3"/>
            <a:endCxn id="108" idx="0"/>
          </p:cNvCxnSpPr>
          <p:nvPr/>
        </p:nvCxnSpPr>
        <p:spPr>
          <a:xfrm flipH="1">
            <a:off x="9818060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ый треугольник 109"/>
          <p:cNvSpPr/>
          <p:nvPr/>
        </p:nvSpPr>
        <p:spPr>
          <a:xfrm flipH="1">
            <a:off x="9940217" y="501119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11" name="Прямая со стрелкой 110"/>
          <p:cNvCxnSpPr>
            <a:endCxn id="110" idx="0"/>
          </p:cNvCxnSpPr>
          <p:nvPr/>
        </p:nvCxnSpPr>
        <p:spPr>
          <a:xfrm flipH="1">
            <a:off x="10453095" y="484896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ый треугольник 111"/>
          <p:cNvSpPr/>
          <p:nvPr/>
        </p:nvSpPr>
        <p:spPr>
          <a:xfrm>
            <a:off x="11007011" y="501119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13" name="Прямая со стрелкой 112"/>
          <p:cNvCxnSpPr>
            <a:stCxn id="106" idx="5"/>
            <a:endCxn id="112" idx="0"/>
          </p:cNvCxnSpPr>
          <p:nvPr/>
        </p:nvCxnSpPr>
        <p:spPr>
          <a:xfrm>
            <a:off x="10925892" y="484896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746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Большое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h(C)&gt;h(R)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Большое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h(C)&gt;h(L)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23" idx="7"/>
          </p:cNvCxnSpPr>
          <p:nvPr/>
        </p:nvCxnSpPr>
        <p:spPr>
          <a:xfrm flipH="1">
            <a:off x="7011120" y="2575380"/>
            <a:ext cx="98916" cy="15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ый треугольник 10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5"/>
            <a:endCxn id="11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635456" y="206202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15" name="Овал 14"/>
          <p:cNvSpPr/>
          <p:nvPr/>
        </p:nvSpPr>
        <p:spPr>
          <a:xfrm>
            <a:off x="11172085" y="202146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5" idx="3"/>
            <a:endCxn id="41" idx="0"/>
          </p:cNvCxnSpPr>
          <p:nvPr/>
        </p:nvCxnSpPr>
        <p:spPr>
          <a:xfrm flipH="1">
            <a:off x="11216085" y="2494261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ый треугольник 16"/>
          <p:cNvSpPr/>
          <p:nvPr/>
        </p:nvSpPr>
        <p:spPr>
          <a:xfrm flipH="1">
            <a:off x="9145950" y="273036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4" idx="3"/>
            <a:endCxn id="17" idx="0"/>
          </p:cNvCxnSpPr>
          <p:nvPr/>
        </p:nvCxnSpPr>
        <p:spPr>
          <a:xfrm flipH="1">
            <a:off x="9658828" y="2534820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ый треугольник 18"/>
          <p:cNvSpPr/>
          <p:nvPr/>
        </p:nvSpPr>
        <p:spPr>
          <a:xfrm>
            <a:off x="10139254" y="2734601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4" idx="5"/>
            <a:endCxn id="19" idx="0"/>
          </p:cNvCxnSpPr>
          <p:nvPr/>
        </p:nvCxnSpPr>
        <p:spPr>
          <a:xfrm>
            <a:off x="10108253" y="2534820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20"/>
          <p:cNvSpPr/>
          <p:nvPr/>
        </p:nvSpPr>
        <p:spPr>
          <a:xfrm>
            <a:off x="11653433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5" idx="5"/>
            <a:endCxn id="21" idx="0"/>
          </p:cNvCxnSpPr>
          <p:nvPr/>
        </p:nvCxnSpPr>
        <p:spPr>
          <a:xfrm>
            <a:off x="11644882" y="2494261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538323" y="264924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5" name="Прямоугольный треугольник 24"/>
          <p:cNvSpPr/>
          <p:nvPr/>
        </p:nvSpPr>
        <p:spPr>
          <a:xfrm flipH="1">
            <a:off x="6007648" y="320315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26" name="Прямоугольный треугольник 25"/>
          <p:cNvSpPr/>
          <p:nvPr/>
        </p:nvSpPr>
        <p:spPr>
          <a:xfrm>
            <a:off x="7092239" y="3210415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3" idx="3"/>
            <a:endCxn id="25" idx="0"/>
          </p:cNvCxnSpPr>
          <p:nvPr/>
        </p:nvCxnSpPr>
        <p:spPr>
          <a:xfrm flipH="1">
            <a:off x="6520526" y="3122040"/>
            <a:ext cx="98916" cy="8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3" idx="5"/>
            <a:endCxn id="26" idx="0"/>
          </p:cNvCxnSpPr>
          <p:nvPr/>
        </p:nvCxnSpPr>
        <p:spPr>
          <a:xfrm>
            <a:off x="7011120" y="3122040"/>
            <a:ext cx="81119" cy="88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ый треугольник 40"/>
          <p:cNvSpPr/>
          <p:nvPr/>
        </p:nvSpPr>
        <p:spPr>
          <a:xfrm flipH="1">
            <a:off x="10703207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10426249" y="132244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  <a:endCxn id="14" idx="0"/>
          </p:cNvCxnSpPr>
          <p:nvPr/>
        </p:nvCxnSpPr>
        <p:spPr>
          <a:xfrm flipH="1">
            <a:off x="9912414" y="1795237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5"/>
            <a:endCxn id="15" idx="1"/>
          </p:cNvCxnSpPr>
          <p:nvPr/>
        </p:nvCxnSpPr>
        <p:spPr>
          <a:xfrm>
            <a:off x="10899046" y="1795237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64396" y="414317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60" name="Овал 59"/>
          <p:cNvSpPr/>
          <p:nvPr/>
        </p:nvSpPr>
        <p:spPr>
          <a:xfrm>
            <a:off x="5809403" y="467014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9" idx="5"/>
            <a:endCxn id="65" idx="0"/>
          </p:cNvCxnSpPr>
          <p:nvPr/>
        </p:nvCxnSpPr>
        <p:spPr>
          <a:xfrm>
            <a:off x="6937193" y="4615968"/>
            <a:ext cx="440950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ый треугольник 61"/>
          <p:cNvSpPr/>
          <p:nvPr/>
        </p:nvSpPr>
        <p:spPr>
          <a:xfrm flipH="1">
            <a:off x="5253742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59" idx="3"/>
            <a:endCxn id="60" idx="0"/>
          </p:cNvCxnSpPr>
          <p:nvPr/>
        </p:nvCxnSpPr>
        <p:spPr>
          <a:xfrm flipH="1">
            <a:off x="6086361" y="4615968"/>
            <a:ext cx="459154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ый треугольник 64"/>
          <p:cNvSpPr/>
          <p:nvPr/>
        </p:nvSpPr>
        <p:spPr>
          <a:xfrm>
            <a:off x="7378143" y="4670149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0" idx="5"/>
            <a:endCxn id="77" idx="1"/>
          </p:cNvCxnSpPr>
          <p:nvPr/>
        </p:nvCxnSpPr>
        <p:spPr>
          <a:xfrm>
            <a:off x="6282200" y="5142946"/>
            <a:ext cx="263315" cy="18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трелка вправо 66"/>
          <p:cNvSpPr/>
          <p:nvPr/>
        </p:nvSpPr>
        <p:spPr>
          <a:xfrm>
            <a:off x="8210191" y="4730688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9652166" y="465652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11188795" y="461596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9" idx="3"/>
            <a:endCxn id="82" idx="0"/>
          </p:cNvCxnSpPr>
          <p:nvPr/>
        </p:nvCxnSpPr>
        <p:spPr>
          <a:xfrm flipH="1">
            <a:off x="11232795" y="5088765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ый треугольник 70"/>
          <p:cNvSpPr/>
          <p:nvPr/>
        </p:nvSpPr>
        <p:spPr>
          <a:xfrm flipH="1">
            <a:off x="9162660" y="5324866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8" idx="3"/>
            <a:endCxn id="71" idx="0"/>
          </p:cNvCxnSpPr>
          <p:nvPr/>
        </p:nvCxnSpPr>
        <p:spPr>
          <a:xfrm flipH="1">
            <a:off x="9675538" y="5129324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ый треугольник 72"/>
          <p:cNvSpPr/>
          <p:nvPr/>
        </p:nvSpPr>
        <p:spPr>
          <a:xfrm>
            <a:off x="10155964" y="5329105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68" idx="5"/>
            <a:endCxn id="73" idx="0"/>
          </p:cNvCxnSpPr>
          <p:nvPr/>
        </p:nvCxnSpPr>
        <p:spPr>
          <a:xfrm>
            <a:off x="10124963" y="5129324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ый треугольник 74"/>
          <p:cNvSpPr/>
          <p:nvPr/>
        </p:nvSpPr>
        <p:spPr>
          <a:xfrm>
            <a:off x="11670143" y="533212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76" name="Прямая со стрелкой 75"/>
          <p:cNvCxnSpPr>
            <a:stCxn id="69" idx="5"/>
            <a:endCxn id="75" idx="0"/>
          </p:cNvCxnSpPr>
          <p:nvPr/>
        </p:nvCxnSpPr>
        <p:spPr>
          <a:xfrm>
            <a:off x="11661592" y="5088765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64396" y="52437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8" name="Прямоугольный треугольник 77"/>
          <p:cNvSpPr/>
          <p:nvPr/>
        </p:nvSpPr>
        <p:spPr>
          <a:xfrm flipH="1">
            <a:off x="5890522" y="589048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79" name="Прямоугольный треугольник 78"/>
          <p:cNvSpPr/>
          <p:nvPr/>
        </p:nvSpPr>
        <p:spPr>
          <a:xfrm>
            <a:off x="7119107" y="5884574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80" name="Прямая со стрелкой 79"/>
          <p:cNvCxnSpPr>
            <a:stCxn id="77" idx="3"/>
            <a:endCxn id="78" idx="0"/>
          </p:cNvCxnSpPr>
          <p:nvPr/>
        </p:nvCxnSpPr>
        <p:spPr>
          <a:xfrm flipH="1">
            <a:off x="6403400" y="5716544"/>
            <a:ext cx="142115" cy="17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7" idx="5"/>
            <a:endCxn id="79" idx="0"/>
          </p:cNvCxnSpPr>
          <p:nvPr/>
        </p:nvCxnSpPr>
        <p:spPr>
          <a:xfrm>
            <a:off x="6937193" y="5716544"/>
            <a:ext cx="181914" cy="16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ый треугольник 81"/>
          <p:cNvSpPr/>
          <p:nvPr/>
        </p:nvSpPr>
        <p:spPr>
          <a:xfrm flipH="1">
            <a:off x="10719917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</p:txBody>
      </p:sp>
      <p:sp>
        <p:nvSpPr>
          <p:cNvPr id="83" name="Овал 82"/>
          <p:cNvSpPr/>
          <p:nvPr/>
        </p:nvSpPr>
        <p:spPr>
          <a:xfrm>
            <a:off x="10442959" y="39169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84" name="Прямая со стрелкой 83"/>
          <p:cNvCxnSpPr>
            <a:stCxn id="83" idx="3"/>
            <a:endCxn id="68" idx="0"/>
          </p:cNvCxnSpPr>
          <p:nvPr/>
        </p:nvCxnSpPr>
        <p:spPr>
          <a:xfrm flipH="1">
            <a:off x="9929124" y="4389741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3" idx="5"/>
            <a:endCxn id="69" idx="1"/>
          </p:cNvCxnSpPr>
          <p:nvPr/>
        </p:nvCxnSpPr>
        <p:spPr>
          <a:xfrm>
            <a:off x="10915756" y="4389741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0" idx="3"/>
            <a:endCxn id="62" idx="0"/>
          </p:cNvCxnSpPr>
          <p:nvPr/>
        </p:nvCxnSpPr>
        <p:spPr>
          <a:xfrm flipH="1">
            <a:off x="5766620" y="5142946"/>
            <a:ext cx="123902" cy="18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3144"/>
          </a:xfrm>
        </p:spPr>
        <p:txBody>
          <a:bodyPr/>
          <a:lstStyle/>
          <a:p>
            <a:r>
              <a:rPr lang="ru-RU" dirty="0" smtClean="0"/>
              <a:t>А теперь давайте подумаем…</a:t>
            </a:r>
            <a:br>
              <a:rPr lang="ru-RU" dirty="0" smtClean="0"/>
            </a:br>
            <a:r>
              <a:rPr lang="ru-RU" dirty="0" smtClean="0"/>
              <a:t>а потом </a:t>
            </a:r>
            <a:r>
              <a:rPr lang="ru-RU" dirty="0" err="1" smtClean="0"/>
              <a:t>накодим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7" y="2127503"/>
            <a:ext cx="7270746" cy="40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1, 2, </a:t>
            </a:r>
            <a:r>
              <a:rPr lang="ru-RU" b="1" dirty="0" smtClean="0"/>
              <a:t>3</a:t>
            </a:r>
          </a:p>
          <a:p>
            <a:r>
              <a:rPr lang="ru-RU" b="1" dirty="0"/>
              <a:t>3, 1, 2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00B050"/>
                </a:solidFill>
              </a:rPr>
              <a:t>!</a:t>
            </a:r>
            <a:endParaRPr lang="ru-RU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C0000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C00000"/>
                </a:solidFill>
              </a:rPr>
              <a:t>!*</a:t>
            </a:r>
          </a:p>
          <a:p>
            <a:pPr marL="0" indent="0">
              <a:buNone/>
            </a:pPr>
            <a:r>
              <a:rPr lang="ru-RU" sz="1400" dirty="0" smtClean="0"/>
              <a:t>*есть нюанс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1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7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4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600</Words>
  <Application>Microsoft Office PowerPoint</Application>
  <PresentationFormat>Широкоэкранный</PresentationFormat>
  <Paragraphs>179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AVL-деревья</vt:lpstr>
      <vt:lpstr>Проблема</vt:lpstr>
      <vt:lpstr>Проблема</vt:lpstr>
      <vt:lpstr>Проблема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AVL-дерево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А теперь давайте подумаем… а потом накодим!</vt:lpstr>
      <vt:lpstr>Примеры: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AVL-деревья</dc:title>
  <dc:creator>Дубовцев Илья Константинович</dc:creator>
  <cp:lastModifiedBy>Дубовцев Илья Константинович</cp:lastModifiedBy>
  <cp:revision>9</cp:revision>
  <dcterms:created xsi:type="dcterms:W3CDTF">2025-04-03T10:36:10Z</dcterms:created>
  <dcterms:modified xsi:type="dcterms:W3CDTF">2025-04-03T16:34:53Z</dcterms:modified>
</cp:coreProperties>
</file>