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handoutMasterIdLst>
    <p:handoutMasterId r:id="rId5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797D589-BA74-48FE-A461-9537EBC9ECB6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5C1CF6-EB57-315C-9C91-3D0150C3B9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8D4A2-F959-2AC3-9FFC-C30A2F384FB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CE9EB-7867-6B95-05DD-5C2FF97700C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036F4-54F0-B7B0-32BA-532109FFA0D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39B7AB-1471-4318-9488-7AE86488A578}" type="slidenum">
              <a:t>‹#›</a:t>
            </a:fld>
            <a:endParaRPr lang="de-CH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876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D0D62-D272-F5A0-A1FF-54C2BE587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03F1C1-75A5-8EBD-3F17-625459E3EA7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CH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EDA8EF0-B636-A17F-CE8D-BEC446A4E56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6F9A-36D8-65FE-3CD2-AE166EF70B6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0A8B-59D2-E5F4-F8C9-8BBDBE434BB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FD00-5EAC-0F0C-F528-1DD71EF280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194572-BA10-4872-BAC3-B89F4383E7B3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561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CH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C9E6-D37F-1EDA-1B7E-FA7686F0F2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0A937-305B-4F9C-978A-03C80EEA31F6}" type="slidenum">
              <a:t>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6BC23-EEB9-F554-1E0B-A80521F555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4E523-137E-0A9F-2EC9-BD71F26224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DBF6-FE76-B44D-3DEE-D8B809EDAD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9F3951-F085-4AA4-8EF5-10A4CBC8B193}" type="slidenum">
              <a:t>10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5DEEC-37B7-8874-8D6E-57E764BAFE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26A8A-3AFE-AA30-A5C4-3C251F3077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7650000"/>
          </a:xfrm>
        </p:spPr>
        <p:txBody>
          <a:bodyPr vert="horz"/>
          <a:lstStyle/>
          <a:p>
            <a:pPr lvl="0" rtl="0"/>
            <a:r>
              <a:rPr lang="de-CH"/>
              <a:t>Aufrundungsfunktion:</a:t>
            </a:r>
          </a:p>
          <a:p>
            <a:pPr lvl="0" rtl="0"/>
            <a:endParaRPr lang="de-CH"/>
          </a:p>
          <a:p>
            <a:pPr lvl="0" rtl="0"/>
            <a:r>
              <a:rPr lang="de-CH"/>
              <a:t>Die Abrundungsfunktion (auch Gaußklammer, Ganzzahl-Funktion, Ganzteilfunktion oder Entier-Klammer) und die Aufrundungsfunktion sind Funktionen, die jeder reellen Zahl die nächstliegende nicht größere bzw. nicht kleinere ganze Zahl zuordnen. Die Notation wurde nach Carl Friedrich Gauß benannt, der das Symbol [ x ] {\displaystyle \left[x\right]} \left[x\right] für die Abrundungsfunktion 1808 einführte.[1] Ende des 20. Jahrhunderts verbreiteten sich auch die von Kenneth E. Iverson eingeführten Bezeichnungen floor ⁡ ( x ) {\displaystyle \operatorname {floor} (x)} \operatorname {floor} (x) und ⌊ x ⌋ {\displaystyle \lfloor x\rfloor } \lfloor x\rfloor (engl. floor „Boden“) für die Gaußklammer sowie ceil ⁡ ( x ) {\displaystyle \operatorname {ceil} (x)} \operatorname {ceil} (x) und ⌈ x ⌉ {\displaystyle \lceil x\rceil } \lceil x\rceil (englisch ceiling „Decke“) für die Aufrundungsfunktion.[2] Im Deutschen bezieht sich das Wort Gaußklammer ohne weitere Zusätze meist auf die ursprüngliche von Gauß verwendete Notation.[3][4] Für die von Iverson eingeführten Varianten werden dann zur Unterscheidung die Bezeichnungen untere Gaußklammer und obere Gaußklammer verwendet.[5]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25A-66F1-73FF-50B1-DC951454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7F704E-4D98-4AA3-8789-4DBA46CC3DD6}" type="slidenum">
              <a:t>11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7F64BF-91E4-15EC-92B3-5BB62C62FC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08CE4-39B7-D081-CF9B-2D60D8A6A3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60AF3-ADC8-FB7D-4A39-696FFC5C1D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2DDF8D-18E6-4DF7-A6C3-07B2104D5770}" type="slidenum">
              <a:t>12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6467FD-64B1-E215-5970-ED61B6ACB6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51B7D7-4972-03FA-9E22-9BE1DF2E82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4473B-D5C8-60B4-5638-C20D89820A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6301FF-C58A-4FAF-9119-9544924DF4A5}" type="slidenum">
              <a:t>13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698D4-A7FF-0DE8-ED81-30360B077A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F587D-8BE7-1315-E678-26D555F80F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lvl="0" rtl="0"/>
            <a:r>
              <a:rPr lang="de-CH"/>
              <a:t>Beispiel an der Tafel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6F936-6ECB-6281-ECFC-F2FABE847C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03D257-14DA-4FA1-8B04-7415F99D6AE5}" type="slidenum">
              <a:t>14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56D4F-ADCB-52E2-E1BE-CF67D8191A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211B9-F3C2-8CC1-8877-AE02707AFB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998D-EE37-7D15-ABFA-1708C70921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62BCEC-CE22-4B38-A7E5-606DF8703D76}" type="slidenum">
              <a:t>15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A6DCF-732B-68DE-FA60-4DACB509A6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021C0-523A-5456-79FE-435C450FB6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B9E2-6E2B-F78F-5B98-E2953EDE2A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A69A89-74BB-42E0-A76A-32F3F8D686AC}" type="slidenum">
              <a:t>16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259040-FB7C-CAF6-9035-639F3B6416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09332-8DEC-D12C-419C-D92C48274B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D0B85-E0EF-3393-2A78-C1718F8043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323B04-99F8-4BA7-9C07-3F82CC7DDF1D}" type="slidenum">
              <a:t>17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55F8FF-0844-16A1-990F-6FC4E88BA3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F7E9A-274A-B2BD-C062-AD23A18E2C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CED6-A9DF-2ECA-AC8D-B45896D976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CDD9CDB-68F9-4636-846A-C1F1D4809900}" type="slidenum">
              <a:t>18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CD5E9-4228-5FEC-0FF3-68FDC33141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187D8-7DE7-B3E3-F108-3BD62B6EB1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5FC1D-FE25-4F74-574E-9D916417B1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E924C1-7069-4F60-B707-A2B83DCBEB14}" type="slidenum">
              <a:t>19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DD384-F5BF-E8BF-864C-098493AED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FB7A8-45AF-09C2-0C8E-3BA2BFDC3E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6BD-5BAB-9277-F234-90BF1B6D4A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6B4467F-7AB3-40B7-918A-2C747F3F59B3}" type="slidenum">
              <a:t>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A6340-6C7E-F6D4-E81F-93053372A1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6F88F-AE76-FAA3-61EF-F92CFD10BB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927B-F9E0-178C-B7C3-C983393141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2E3F58-8010-45FB-B022-01045409FD33}" type="slidenum">
              <a:t>20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884DD-95C1-B9DF-7093-872F9A8146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96412-39EE-F7DB-502D-8C09AF7916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6AFA3-0A06-66CD-D896-D8AAE9FE84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B45A58-6D22-4F52-A9E6-D012F02753A4}" type="slidenum">
              <a:t>21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7F194-E0B9-DB3D-8BF7-DC70DADFAE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24D46-5F90-A997-4DC7-5ED52C0806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1C64-51A8-8E48-8176-4862A953FB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BF2E16-6C5C-47D4-9A44-A0B23CEC37B6}" type="slidenum">
              <a:t>22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D5FDA-815E-95CC-91E1-B7CFF16E4D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92DE8-8EE9-885B-A171-4E9F0BCA96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9E5CC-8CF9-D852-B12A-0C6D50795E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DB14ABA-F82E-45A2-9225-ECB124236B65}" type="slidenum">
              <a:t>23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C0B97-1D19-F4FD-620D-85EB38A15E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03B51-28A5-80B1-2A78-7B041C40CE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11745-7C09-CDB7-8FC0-A9E0E1340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F06010-5761-4686-91E4-F42CB1E2769C}" type="slidenum">
              <a:t>24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38CD1-EA10-E5FC-0914-EFE480A35B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9CCFE-8572-2899-0264-EF8602B663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D3BF-382E-E484-1C13-A54EC4D6BD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41FD7A-8C04-447C-A927-05C188F0AF56}" type="slidenum">
              <a:t>25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D21A5-A207-B6BB-E3C2-E4A0F2FC10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DAC95F-F6C7-3386-C1AA-8FE8EF3E20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D6737-9F24-A6B2-3759-8710C81477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E3D99C4-7A9D-481C-95DB-98574CF23943}" type="slidenum">
              <a:t>26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C56DD-5F6D-454B-4F5E-7E999099B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567E5-7755-5F71-C827-0216EFA6DF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C01A-CF46-57D5-AF6A-9E826722E2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423B91-2AA2-4B70-A57B-66FF5C94A7F2}" type="slidenum">
              <a:t>27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39F8B-03C7-63F5-F862-C1137536E9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74B2D-0C76-0FC6-5D69-430B286631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F077-188E-E568-1385-A53EED86CB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96E21E-BE5B-45F6-8D4C-871315F7807E}" type="slidenum">
              <a:t>28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71F50-FB20-AE35-94DE-440D9C61B6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7D687-9975-7AA5-8A55-E13A33CC39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77A9F-ABB6-A59B-3AAA-4D1FCEDBEF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2B3900-9E7B-4830-AC63-0D76FB52189B}" type="slidenum">
              <a:t>29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FDD77-7FFA-1A74-1C26-51EC2EC443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04FCF-6FA9-3247-5EE0-F7916C4534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C441-B4E2-5611-0505-C6C7185ADE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C18852-654D-4343-8D53-6D34A9DBDD05}" type="slidenum">
              <a:t>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9073C-2062-3E61-A671-EC81407E8D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9D41E-B8FC-7FAB-6B3F-EDAE9308ED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B445E-6E0C-2324-9759-B5ED43F88B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9C9DBE-D243-4828-A996-5127DA56274A}" type="slidenum">
              <a:t>30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D782DD-1639-C49D-8FDA-C94A4AAF1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71C036-F73D-3FE2-CAE0-BCAC6D21C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365B5-BAD7-DBA5-39AC-38879678F5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7005BF-7F95-487A-BD56-88E9355DE003}" type="slidenum">
              <a:t>31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7242B-EFB4-4D8F-FC58-4872E8EABE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1C5E1-B66C-2C99-E165-5CB829F43A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6227-BB85-159C-B992-A7A617D943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292286-0AE6-40D4-A077-F66E72EC9BE4}" type="slidenum">
              <a:t>32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243AE-4B94-AE52-4035-C1360627B8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92FF5-03D9-FA9F-B8F4-F0D4A6ABD6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D900-FE72-D4FA-7CD4-F6CCD00A42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BB9ED-1580-4360-93F6-3C6C369B51BB}" type="slidenum">
              <a:t>33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95A0-2879-1E76-6D78-1632954D24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FF870F-8A3B-5AA0-7DD9-4C198C4C14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DA38-FB7B-DCAB-8965-23BA7DA6FB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2160CE-0282-4093-BD3F-7936BA227CE1}" type="slidenum">
              <a:t>34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0D345-8AB9-742C-6850-D43B97BF3B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BCE11-90D9-3F9F-E184-004FDDA303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0B69A-2051-5574-51DC-78E7BCA9A3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D56B5A-3E19-4CD4-9F61-1AA671217480}" type="slidenum">
              <a:t>35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3EB25-8764-6532-1DCE-3644AD7B5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8F40E-46D6-4ED4-D59D-08CCDD1356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0D92-75ED-2D6F-2CC8-34E4621DE1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9B5BE1-4A9C-4CFA-B64E-B59265B4172C}" type="slidenum">
              <a:t>36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8A21FB-432F-F0DC-5710-9A85E9353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97E4F-3019-1CD6-C5D6-B438CBDA58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32046-D024-88A8-F235-0D15FDB06D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DC60D7-B029-48AA-9E56-D55A5B60992F}" type="slidenum">
              <a:t>37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B2A00-31E1-2ADC-06A8-01DAC44711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83F63-61AE-319D-1E30-0C985643BC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37CD8-B9FD-3BD6-547D-CBAC4A0DC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6F6650-D4DE-4EEE-993F-2BF642FB885E}" type="slidenum">
              <a:t>38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78048-CE52-BA70-DD54-4C1D265FD4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234A9-E6A6-3AC6-BDDF-39F88A11A8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5EB4-3DD6-0AE3-184D-6919C2FBCE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A32DC2-62D7-4555-81AA-4BE8C26DC192}" type="slidenum">
              <a:t>39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A76B9-C6D3-DB67-E264-C6B9F112CF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DAA9F-EBDA-62A6-937F-9529526A80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46CA-552B-5B75-3384-96BC24B6DC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A326AA-F946-410F-97BA-772F4FEFF09C}" type="slidenum">
              <a:t>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F9B30-2C6C-4007-8B9C-ED868BBC04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CB1CC-679A-1C3E-EDBB-E2F738BD2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A28B-A03C-B7E8-6C69-9F804CBA1C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BA52900-534A-49C7-BDF5-94F28C959F5F}" type="slidenum">
              <a:t>40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DA057C-0B7B-5CAB-D2DB-3D9BF03968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9B418-6F41-97B5-B79D-633A0983D9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58F43-1CD7-E2ED-C4B2-2066E7C5DB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9B9968-C868-495B-94D1-E34F9E20FCEF}" type="slidenum">
              <a:t>41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59BD56-0A36-3CD1-5CE2-B39ADA034E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8B543-C677-D461-513F-2B4D3D064D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C70E5-8D47-BDE6-AC12-731B821192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1F7774-EF3F-4BED-B5E7-340B9211BE3A}" type="slidenum">
              <a:t>42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B60F9-FF16-9F6F-F3DF-AE4AC716CF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164AA-E433-3162-8B2D-9104533E5D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D653-C5EF-1B2B-12DF-A74EFA0391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DCF57C-2951-4022-83AC-F9E46F499C27}" type="slidenum">
              <a:t>43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81C8C-8F2C-6CE2-4BFA-B7D39C37AA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520"/>
            <a:ext cx="360" cy="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D4E51-20DA-A313-9BC3-4E77438FB0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B8B9-07F4-EF87-CEA9-BC61D794BB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F862938-59D0-4AC0-AED7-80BB4AD7DEFC}" type="slidenum">
              <a:t>44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D688-A92B-4742-8CF4-838876AED2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5649AB-8EE6-B63B-462A-90F5EB6367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8CCF-8DD4-229F-B210-9861AC3B6C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0314B5-D205-4CAE-AFAA-CB4EEDDC24CE}" type="slidenum">
              <a:t>45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A09FB-4566-07AB-6BB3-CE84445AB1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906FA-954C-10E4-847E-260EED80B2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EEFAA-6C0F-B264-9AC7-CE2580E973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095D229-8EE3-47ED-ADB2-0A08EFDB450E}" type="slidenum">
              <a:t>46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D6C3B-F8AD-4CC8-891B-9F145F22D4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A5822-0AAA-9FAB-CDCA-22BF0BB73A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33F6-E6E4-2E97-0D95-78918D40FF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12CAE7-4A85-4761-ADDD-015289494BFC}" type="slidenum">
              <a:t>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33581-4DA1-492D-3D24-21F6422335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6BF1F-A990-F9CE-2DF0-ADBCBF58C1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A580-6CE8-1DD1-468C-35CDCD0A3E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582077-5EA9-4F01-AB27-61986CA95F63}" type="slidenum">
              <a:t>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4B9D8-89BC-5149-AF2B-5FE673A116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D4DC9-DE4C-A637-9BF8-D266D863F6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391B-8D24-2456-0909-A7C4ED6C76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4F50B0-F1C8-4638-B50D-C7D9AF22C7FD}" type="slidenum">
              <a:t>7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F3C8C-0590-F1E8-2681-C1A44495AA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1D1BE-225F-66CD-51DD-2A266FC29A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8F688-377C-04E7-62F7-285A6E12D8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7CAD03-F039-44D8-85E1-4FD2850CA9D1}" type="slidenum">
              <a:t>8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C991-F130-E940-ADB6-C335497EAC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41275" y="720725"/>
            <a:ext cx="7548563" cy="424656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54C43-0C49-679E-7770-843DB64E3E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FBF3-5B8E-750B-81D9-E65BD0713A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EEED30-FC4C-4A6A-B0D7-CE4A2E158656}" type="slidenum">
              <a:t>9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E6ADA2-FF28-FED5-CB41-1D92567521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FD134-F414-B941-5C44-2C85BFA91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FE5-CC4D-D899-32D1-BD579E138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D099D-D2A2-15A6-6ADE-68DF14AC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0B08-39A7-1159-C5EF-107A2148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3457-7099-194F-D150-6BBA29B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3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9384-77D4-75F3-BDE8-372DAC65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747EC-FA38-881C-FE33-91EC47A3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AF92-502C-9D59-5DD3-D01986B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5B40-A661-EFB8-F14A-516525F9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901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DC7BE-97DA-F6A0-7710-41D56846A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746375"/>
            <a:ext cx="2266950" cy="1868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62C53-AE5D-AFE8-5F9D-6F437453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746375"/>
            <a:ext cx="6653212" cy="1868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DD27-514F-A7CD-3D0B-FBCE90E0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3C5D-AA6E-49BD-2DAC-88AE1712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93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E9AF-7D89-15A1-0764-E6491E67A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EE74-5963-20BF-A6BA-A0FC68D18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5A4B7-E148-D09E-C6A0-9D39788F2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3EB2B-9670-E014-53E6-F7452F3E5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F8072AA-68CF-4EFE-9394-EF4F4B230600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9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9BF7-D111-2C4E-83B4-5142BCE4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E9FD-446C-C824-7645-4E593EA6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CD115-C38A-41CB-7564-D2BC822768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C0C15-10D2-8BA1-FBD0-8A9DC063E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5929F7-958D-4D2D-ACEE-8D2F41149646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0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6292-454D-638F-08E3-495B3140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926A-39B2-E623-A008-98747E98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EFC48-F367-91D1-7454-78097D367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B7182-81FD-E0F6-A119-45A4F3C2D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807C82-6F6C-471D-9CA9-5327ED2E19DA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855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0E81-DC4E-90A8-D1A0-C104D3A3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26E7-04C1-DF2F-BB1B-006207D1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32D3C-4D74-1A39-9BA4-15F545C0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57BE-103D-2A3D-992C-00095CEC99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1F6D-FAAA-8616-2D36-D17616C89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BBEC580-534F-4CC7-AE64-3D072E60BA06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15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BE09-5D86-148E-B624-290E95AB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3C54-727B-82D1-E549-4C4AA6E1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3202-EB03-6525-615A-8CF2AD35F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90954-5D33-E682-1E68-B9D3C016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B6DB6-6BFB-523D-43E2-8C028F2D8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95620C-27E2-FA4D-B920-412446108C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DCC45-DC4D-9CAA-33D7-DD40D95BC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33D378E-6E56-4C05-976D-F27EF606EE71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611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8CBE-39C3-0DA8-BBCC-7087C221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FD4AE-52B5-E80E-BF37-D29B1A24B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0AE20-7695-6007-9FB0-BA56B57D4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E0F4E0-A079-43CE-AEF4-7221AC9D9A9C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812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4448E8-2650-36B8-F53F-E23C3DDC2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2E9B2-E1C1-C33D-5B45-E63B595344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D2284E5-B9D2-4859-8DAA-0F28A84EB53D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492861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92C-8CF8-701F-7F8B-8251E99E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12C9-5A15-557C-4589-80A0E922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EC49B-1859-BFEF-21F0-5CE8D5CE8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674E-C5AB-37C6-C462-813472D5E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4049-AB0A-4867-4D7F-D37C08BF6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3D7165C-AF38-4E88-A398-DDA8DC1F72F7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5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817-A019-3301-7285-5568DCED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133F-2D14-AF4C-E739-29ED2148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2085-67A2-1EBD-5911-1E28E342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E494-88BD-0FE4-8461-8214BD15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628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3B12-258B-024C-B4C9-86DFBD4D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8814D-5858-0C5F-2626-86A9C94A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277F3-7682-B708-7A87-533F3B75D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166E-3A08-59AB-5075-BE3C9A1EA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6232-51F4-5596-D73F-C7437F85B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8904E3-74A9-4C11-92E6-D91EDAD12CA7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239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1FA7-FA95-02BC-55C6-481589CD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005D5-FDFD-1ABF-A4B5-7AF62619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871CA-125C-3930-A660-789F64623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670BC-B16B-C1DE-A28E-9991488DC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4242B5B-0EFE-4FD4-884B-23A077CADE83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286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77767-8855-F29B-ED5D-45B90E57D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F34B1-6ED6-2FB6-8BC8-8A52D59B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C5AB4-DEE2-29D4-218C-00068F604E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EA310-3E4B-A855-E7B3-EB6C13D3D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DC9E034-E590-4B3D-B133-9E276DEEFFA3}" type="slidenum"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5377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857F-2982-9D62-421E-35407F9E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A6991-5857-A28E-769F-E6D7A6D8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546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2A53-6718-77A6-807E-3951BBD8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3515-1476-A24D-B9FE-A5CB3695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0370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8952-519F-C0C3-6059-92C8DC2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8712-3D55-146D-74C5-E5FDAD44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470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1AF5-6399-B6A2-99E2-44DC7B3F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E3FE-E4C2-7DB4-7A51-ABECA7B10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816350"/>
            <a:ext cx="4459287" cy="7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C72F7-C4CA-BD8A-3AD3-79ACF5FC8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816350"/>
            <a:ext cx="4460875" cy="7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95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3B2B-1E5C-2E31-C65C-E3259200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A1D4-E3D9-17B2-B294-F17F5BF3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A8DA-D8AE-364D-C322-11529AFC2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F226-91DA-5799-3327-B3B4AA44B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933D8-A10B-27E2-322E-BC25B657E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6826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C79A-8DB0-8844-0BCC-3A8E6A9D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372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015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4184-101D-40E1-D073-FBC206FF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0D10-4BFD-B88D-53BA-B1238399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51DE-77CE-C1C4-194A-2C7B59C6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B8F3-97D4-B596-21C2-B803D580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553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0341-FBD5-AA9A-8BFB-AC1ED3D9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7676-17A1-66A4-79C4-AE9599EF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F0661-0219-BDBA-117F-BBF089D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423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699A-F106-8F7F-672F-AEEBE081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1BA05-52A7-B23D-3577-C81F70A21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4EA90-1671-0CBC-F0BD-8F97F955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961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B5A-0C13-8A7E-D4D8-8106A68D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193D1-8D46-B670-94E7-27C98DD80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1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BEEF7-116D-17F5-509E-0D241D22F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746375"/>
            <a:ext cx="2266950" cy="1868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54E7-9A99-474A-3FB5-AFD9A7328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746375"/>
            <a:ext cx="6653212" cy="1868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34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4477-8AE5-1DA7-2F44-3E1422C7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54B2-D12C-9B5E-0420-977CCD4F7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3887788"/>
            <a:ext cx="4459287" cy="72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89F32-FA77-6CE0-FB3D-ACAE0103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3887788"/>
            <a:ext cx="4460875" cy="727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98E0-5CC2-7EA2-3B79-32F37AC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3F52-AE29-81A8-DFB5-623269C8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7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51F3-F028-BCBA-BFF1-195C5D4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F54D-C38A-BA07-CA55-272E9BAEF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6357D-D5C7-BBF6-652D-D7781FAAC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D8567-4A8A-4D38-3FE8-40F42AD76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2BF68-A549-ED58-31DB-B2DBB910F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08CB-1913-0175-233B-7C20A4CE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A6493-55F9-11C8-F02C-495E0610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735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DF5F-92EA-5E1B-8B16-EC959742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D179-8469-D864-6FF8-F9FF5C5E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0DE22-68D3-4B85-40D9-C386BA7B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89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1E87A-DAF0-8BFB-91E5-36648957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4328E-002E-5624-74C1-777D345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91852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6ADC-B0A0-BAE3-7AFB-4F3B5EE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1FDB-5E91-9B4B-1BD0-1C4A8859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89C3-B6D3-E668-2EA4-C6BAC8AC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7CD7-227E-FC76-EF27-549B1CCD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9913-8044-700E-7F90-42BDF4C8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1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531-BD02-56C8-9B4C-9EB69678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8554A-24F6-13E2-EF41-30FAEFC0D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F40F-644F-266C-BC50-A16D2C3D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3D7A-57A3-69C2-E681-75E50D95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E3F88-253F-1BE9-8E90-383D243C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5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38216-DCEE-0EB5-105B-EEB93ABA1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746079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de-CH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63990-E1DB-F3FD-A46C-5D0CCF9732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888000"/>
            <a:ext cx="9071640" cy="7268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de-CH"/>
              <a:t>Click to edit the outline text format</a:t>
            </a:r>
          </a:p>
          <a:p>
            <a:pPr lvl="1"/>
            <a:r>
              <a:rPr lang="de-CH"/>
              <a:t>Second Outline Level</a:t>
            </a:r>
          </a:p>
          <a:p>
            <a:pPr lvl="2"/>
            <a:r>
              <a:rPr lang="de-CH"/>
              <a:t>Third Outline Level</a:t>
            </a:r>
          </a:p>
          <a:p>
            <a:pPr lvl="3"/>
            <a:r>
              <a:rPr lang="de-CH"/>
              <a:t>Fourth Outline Level</a:t>
            </a:r>
          </a:p>
          <a:p>
            <a:pPr lvl="4"/>
            <a:r>
              <a:rPr lang="de-CH"/>
              <a:t>Fifth Outline Level</a:t>
            </a:r>
          </a:p>
          <a:p>
            <a:pPr lvl="5"/>
            <a:r>
              <a:rPr lang="de-CH"/>
              <a:t>Sixth Outline Level</a:t>
            </a:r>
          </a:p>
          <a:p>
            <a:pPr lvl="6"/>
            <a:r>
              <a:rPr lang="de-CH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E146-0A94-D0EE-A7ED-63EF5008ED0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216D-7BDD-ED69-94C1-80ACD9F60A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9593CD-814E-8A38-F805-15A1BE60B49F}"/>
              </a:ext>
            </a:extLst>
          </p:cNvPr>
          <p:cNvSpPr/>
          <p:nvPr/>
        </p:nvSpPr>
        <p:spPr>
          <a:xfrm>
            <a:off x="-72000" y="2880000"/>
            <a:ext cx="503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5A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65218C57-49DC-9776-DA79-37D93F92174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712000" y="144000"/>
            <a:ext cx="1277640" cy="26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D706AB14-6D4F-F535-300D-3E2786DB0437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503999" y="2232000"/>
            <a:ext cx="523440" cy="522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5669E-CBB8-C4C9-1E1B-38CDAC35B317}"/>
              </a:ext>
            </a:extLst>
          </p:cNvPr>
          <p:cNvSpPr txBox="1"/>
          <p:nvPr/>
        </p:nvSpPr>
        <p:spPr>
          <a:xfrm>
            <a:off x="1007999" y="2376000"/>
            <a:ext cx="2736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22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Hacking Exposed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6020C-873C-B820-9C16-94B994880695}"/>
              </a:ext>
            </a:extLst>
          </p:cNvPr>
          <p:cNvSpPr txBox="1"/>
          <p:nvPr/>
        </p:nvSpPr>
        <p:spPr>
          <a:xfrm>
            <a:off x="546120" y="3816000"/>
            <a:ext cx="2405880" cy="53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6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Pascal Knecht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300" b="0" i="0" u="none" strike="noStrike" kern="1200" cap="none">
              <a:ln>
                <a:noFill/>
              </a:ln>
              <a:latin typeface="Lato" pitchFamily="18"/>
              <a:ea typeface="Noto Sans CJK SC" pitchFamily="2"/>
              <a:cs typeface="Lohit Devanagar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de-CH" sz="3600" b="0" i="0" u="none" strike="noStrike" kern="1200" cap="none">
          <a:ln>
            <a:noFill/>
          </a:ln>
          <a:solidFill>
            <a:srgbClr val="0065A3"/>
          </a:solidFill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60C47-D318-5E13-E067-38296BE503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493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de-CH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C42C-EE98-97A8-E4B8-0B9CEB59C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de-CH"/>
              <a:t>Click to edit the outline text format</a:t>
            </a:r>
          </a:p>
          <a:p>
            <a:pPr lvl="1"/>
            <a:r>
              <a:rPr lang="de-CH"/>
              <a:t>Second Outline Level</a:t>
            </a:r>
          </a:p>
          <a:p>
            <a:pPr lvl="2"/>
            <a:r>
              <a:rPr lang="de-CH"/>
              <a:t>Third Outline Level</a:t>
            </a:r>
          </a:p>
          <a:p>
            <a:pPr lvl="3"/>
            <a:r>
              <a:rPr lang="de-CH"/>
              <a:t>Fourth Outline Level</a:t>
            </a:r>
          </a:p>
          <a:p>
            <a:pPr lvl="4"/>
            <a:r>
              <a:rPr lang="de-CH"/>
              <a:t>Fifth Outline Level</a:t>
            </a:r>
          </a:p>
          <a:p>
            <a:pPr lvl="5"/>
            <a:r>
              <a:rPr lang="de-CH"/>
              <a:t>Sixth Outline Level</a:t>
            </a:r>
          </a:p>
          <a:p>
            <a:pPr lvl="6"/>
            <a:r>
              <a:rPr lang="de-CH"/>
              <a:t>Seventh Outline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EC38-8B2A-38B6-33DA-4B7F5869A1D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1775-216F-B0A6-8EC0-EF259609039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CH" sz="1100" kern="1200">
                <a:latin typeface="La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884ED57-8E03-42C9-BF2D-3B235F2CD610}" type="slidenum">
              <a:t>‹#›</a:t>
            </a:fld>
            <a:endParaRPr lang="de-C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C57DE4F-218B-A0FB-8FE3-576C1C399E74}"/>
              </a:ext>
            </a:extLst>
          </p:cNvPr>
          <p:cNvSpPr/>
          <p:nvPr/>
        </p:nvSpPr>
        <p:spPr>
          <a:xfrm>
            <a:off x="-72000" y="144000"/>
            <a:ext cx="503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5A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C5A01D05-25BB-B750-0E19-6CF07CA02A4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22359" y="5165280"/>
            <a:ext cx="127764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5E3A247-7F5C-182B-F729-3211132849AE}"/>
              </a:ext>
            </a:extLst>
          </p:cNvPr>
          <p:cNvSpPr/>
          <p:nvPr/>
        </p:nvSpPr>
        <p:spPr>
          <a:xfrm>
            <a:off x="503999" y="720000"/>
            <a:ext cx="9288001" cy="0"/>
          </a:xfrm>
          <a:prstGeom prst="line">
            <a:avLst/>
          </a:prstGeom>
          <a:noFill/>
          <a:ln w="25400">
            <a:solidFill>
              <a:srgbClr val="0065A3"/>
            </a:solidFill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de-CH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2pPr>
      <a:lvl3pPr lvl="2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4pPr>
      <a:lvl5pPr lvl="4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6pPr>
      <a:lvl7pPr lvl="6" rtl="0" hangingPunct="0">
        <a:spcBef>
          <a:spcPts val="1417"/>
        </a:spcBef>
        <a:spcAft>
          <a:spcPts val="0"/>
        </a:spcAft>
        <a:buClr>
          <a:srgbClr val="0065A3"/>
        </a:buClr>
        <a:buSzPct val="45000"/>
        <a:buFont typeface="StarSymbol"/>
        <a:buChar char="●"/>
        <a:tabLst/>
        <a:defRPr lang="de-CH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72FC2-0872-218A-6FFF-B0CB885AD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746079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de-CH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3AD4-30D8-448C-F169-A01E6150D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3816000"/>
            <a:ext cx="9071640" cy="798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de-CH"/>
              <a:t>Click to edit the outline text format</a:t>
            </a:r>
          </a:p>
          <a:p>
            <a:pPr lvl="1"/>
            <a:r>
              <a:rPr lang="de-CH"/>
              <a:t>Second Outline Level</a:t>
            </a:r>
          </a:p>
          <a:p>
            <a:pPr lvl="2"/>
            <a:r>
              <a:rPr lang="de-CH"/>
              <a:t>Third Outline Level</a:t>
            </a:r>
          </a:p>
          <a:p>
            <a:pPr lvl="3"/>
            <a:r>
              <a:rPr lang="de-CH"/>
              <a:t>Fourth Outline Level</a:t>
            </a:r>
          </a:p>
          <a:p>
            <a:pPr lvl="4"/>
            <a:r>
              <a:rPr lang="de-CH"/>
              <a:t>Fifth Outline Level</a:t>
            </a:r>
          </a:p>
          <a:p>
            <a:pPr lvl="5"/>
            <a:r>
              <a:rPr lang="de-CH"/>
              <a:t>Sixth Outline Level</a:t>
            </a:r>
          </a:p>
          <a:p>
            <a:pPr lvl="6"/>
            <a:r>
              <a:rPr lang="de-CH"/>
              <a:t>Seventh Outline Level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2A74F9B-F7EC-5F63-6B31-7E05C4C0A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22720" y="5165640"/>
            <a:ext cx="127764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1BC7F4-8A74-3C31-5CC6-131948124C0B}"/>
              </a:ext>
            </a:extLst>
          </p:cNvPr>
          <p:cNvSpPr/>
          <p:nvPr/>
        </p:nvSpPr>
        <p:spPr>
          <a:xfrm>
            <a:off x="-72000" y="2880000"/>
            <a:ext cx="503999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5A3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CH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l" rtl="0" hangingPunct="0">
        <a:buNone/>
        <a:tabLst/>
        <a:defRPr lang="de-CH" sz="3600" b="0" i="0" u="none" strike="noStrike" kern="1200" cap="none">
          <a:ln>
            <a:noFill/>
          </a:ln>
          <a:solidFill>
            <a:srgbClr val="0065A3"/>
          </a:solidFill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1pPr>
      <a:lvl2pPr lvl="1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2pPr>
      <a:lvl3pPr lvl="2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3pPr>
      <a:lvl4pPr lvl="3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4pPr>
      <a:lvl5pPr lvl="4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5pPr>
      <a:lvl6pPr lvl="5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6pPr>
      <a:lvl7pPr lvl="6" rtl="0" hangingPunct="0">
        <a:spcBef>
          <a:spcPts val="1417"/>
        </a:spcBef>
        <a:spcAft>
          <a:spcPts val="0"/>
        </a:spcAft>
        <a:buNone/>
        <a:tabLst/>
        <a:defRPr lang="de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ato" pitchFamily="2"/>
          <a:ea typeface="Noto Sans CJK SC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PRYG3NAx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information-technology/2012/12/25-gpu-cluster-cracks-every-standard-windows-password-in-6-hou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e-gesellschaft.ch/ratgeber/#passwoer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information-technology/2012/12/25-gpu-cluster-cracks-every-standard-windows-password-in-6-hou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Linus_Neuman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newsticker/meldung/UNIX-Prominenz-waehlte-Schach-Eroeffnung-39-Jahre-alte-BSD-Passwoerter-geknackt-4554180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K7Ri3hX8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.wikipedia.org/wiki/Kerckhoffs&#8217;_Prinzi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4XeAHbf-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wolframalpha.com/input/?i=n%28n-1%29%2F2%2C+%282+to+10%29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BF0N7s0b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lem.de/news/datenleck-hacker-bietet-daten-von-zwei-escort-foren-zum-verkauf-an-1910-144386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golem.de/news/nutzerdaten-wie-sicher-sind-gehashte-passwoerter-2004-148121.html" TargetMode="External"/><Relationship Id="rId4" Type="http://schemas.openxmlformats.org/officeDocument/2006/relationships/hyperlink" Target="https://crackstation.net/hashing-security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wVjkd6zSUk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security/meldung/Forscher-vermelden-neuen-Rekord-beim-Knacken-von-RSA-4603700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f5SvrkKjj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REORmInxhY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ru/HackingExposed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se.de/security/artikel/Kryptographie-in-der-IT-Empfehlungen-zu-Verschluesselung-und-Verfahren-3221002.html?seite=al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heise.de/developer/artikel/Verschluesseln-mit-elliptischen-Kurven-5026753.html" TargetMode="External"/><Relationship Id="rId4" Type="http://schemas.openxmlformats.org/officeDocument/2006/relationships/hyperlink" Target="https://www.heise.de/developer/artikel/Verschluesselung-im-Web-mit-der-Web-Crypto-API-5035591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wk04-6933-immer-diese-verfluchten-passwrter-" TargetMode="External"/><Relationship Id="rId7" Type="http://schemas.openxmlformats.org/officeDocument/2006/relationships/hyperlink" Target="https://media.ccc.de/v/35c3-9463-attacking_end-to-end_email_encryption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media.ccc.de/v/31c3_-_6295_-_de_-_saal_2_-_201412281645_-_krypto_fur_die_zukunft_-_ruedi" TargetMode="External"/><Relationship Id="rId5" Type="http://schemas.openxmlformats.org/officeDocument/2006/relationships/hyperlink" Target="https://media.ccc.de/v/30C3_-_5337_-_de_-_saal_2_-_201312271715_-_kryptographie_nach_snowden_-_ruedi" TargetMode="External"/><Relationship Id="rId4" Type="http://schemas.openxmlformats.org/officeDocument/2006/relationships/hyperlink" Target="https://media.ccc.de/v/c4.openchaos.2018.10.krypto-knacken-fuer-anfaenger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real-world-cryptography?a_aid=Realworldcrypt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hyperlink" Target="https://www.twitter.com/cryptodavid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istyduck.com/books/bulletproof-ssl-and-t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hyperlink" Target="https://www.feistyduck.com/books/bulletproof-tls-and-pki/bulletproof-tls-and-pki-2ed-sample.pdf" TargetMode="External"/><Relationship Id="rId4" Type="http://schemas.openxmlformats.org/officeDocument/2006/relationships/hyperlink" Target="https://www.twitter.com/ivanristi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starch.com/seriouscrypt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g"/><Relationship Id="rId5" Type="http://schemas.openxmlformats.org/officeDocument/2006/relationships/hyperlink" Target="https://nostarch.com/seriouscrypto#content" TargetMode="External"/><Relationship Id="rId4" Type="http://schemas.openxmlformats.org/officeDocument/2006/relationships/hyperlink" Target="https://twitter.com/veor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fGs_oDX93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E60-0BD6-8378-A256-E600656B54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HE3: Kryptographische Grundlagen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7DE21-9779-9780-0F6E-0E953BE20CF3}"/>
              </a:ext>
            </a:extLst>
          </p:cNvPr>
          <p:cNvSpPr txBox="1"/>
          <p:nvPr/>
        </p:nvSpPr>
        <p:spPr>
          <a:xfrm>
            <a:off x="7416000" y="4608000"/>
            <a:ext cx="2088000" cy="364679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0: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Überblick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B54DA6D-5377-3EA4-497A-A34365DC1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31C0BAC-8D9C-434B-2362-43B1F0F31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73D8660-B865-413A-8A1A-2FEA8CC548C7}" type="slidenum">
              <a:t>10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BD4C3-059A-9240-4C4A-3E08ABD3F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Wie viele Möglichkeiten?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9D2EF-10D2-E83E-8186-45ADB6376A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Zahlenschloss</a:t>
            </a:r>
          </a:p>
          <a:p>
            <a:pPr lvl="0"/>
            <a:r>
              <a:rPr lang="de-CH"/>
              <a:t>Ziffern [0-9] (10)</a:t>
            </a:r>
          </a:p>
          <a:p>
            <a:pPr lvl="0"/>
            <a:r>
              <a:rPr lang="de-CH"/>
              <a:t>Stellen 4</a:t>
            </a:r>
          </a:p>
          <a:p>
            <a:pPr lvl="0"/>
            <a:r>
              <a:rPr lang="de-CH"/>
              <a:t>Kombinationen: 10⁴ = 10'000</a:t>
            </a:r>
          </a:p>
          <a:p>
            <a:pPr lvl="0"/>
            <a:r>
              <a:rPr lang="de-CH"/>
              <a:t>Stärke in Bit: ⌈log</a:t>
            </a:r>
            <a:r>
              <a:rPr lang="de-CH" baseline="-33000"/>
              <a:t>2</a:t>
            </a:r>
            <a:r>
              <a:rPr lang="de-CH"/>
              <a:t>(10⁴)⌉ = 14 Bit</a:t>
            </a:r>
          </a:p>
          <a:p>
            <a:pPr lvl="0"/>
            <a:endParaRPr lang="de-CH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64476FB-ED2B-2D8B-A1D2-8BF2FD627D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63760" y="1116720"/>
            <a:ext cx="2401560" cy="40010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99A0A-D0DE-748F-A741-A25C2328FF9E}"/>
              </a:ext>
            </a:extLst>
          </p:cNvPr>
          <p:cNvSpPr txBox="1"/>
          <p:nvPr/>
        </p:nvSpPr>
        <p:spPr>
          <a:xfrm>
            <a:off x="952560" y="4006440"/>
            <a:ext cx="41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Knacken bei 2 Passwörter / Sekunde: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10⁴ * 0.5 s / 3600 s = 1.4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F75AD-058A-5D15-9D69-057042E96227}"/>
              </a:ext>
            </a:extLst>
          </p:cNvPr>
          <p:cNvSpPr txBox="1"/>
          <p:nvPr/>
        </p:nvSpPr>
        <p:spPr>
          <a:xfrm>
            <a:off x="3361679" y="56728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7CF6B2F-8D96-8FA9-A32E-ED1B53461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B438820-94F4-F95D-F512-2D0155C59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0CF34D6-FC6B-42BF-B95D-47C12F16DC76}" type="slidenum">
              <a:t>11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EB932-DF50-4AEE-8E66-3A5D1A608A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Wie viele Möglichkeiten?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50E1-74ED-9496-659E-3DA72DB234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Passwort: </a:t>
            </a:r>
            <a:r>
              <a:rPr lang="de-CH">
                <a:solidFill>
                  <a:srgbClr val="2A6099"/>
                </a:solidFill>
              </a:rPr>
              <a:t>8 S R C M</a:t>
            </a:r>
          </a:p>
          <a:p>
            <a:pPr lvl="0"/>
            <a:r>
              <a:rPr lang="de-CH"/>
              <a:t>Ziffern [0-9] (10)</a:t>
            </a:r>
          </a:p>
          <a:p>
            <a:pPr lvl="0"/>
            <a:r>
              <a:rPr lang="de-CH"/>
              <a:t>Buchstaben gross [A-Z] (26)</a:t>
            </a:r>
          </a:p>
          <a:p>
            <a:pPr lvl="0"/>
            <a:r>
              <a:rPr lang="de-CH"/>
              <a:t>Stellen 5</a:t>
            </a:r>
          </a:p>
          <a:p>
            <a:pPr lvl="0"/>
            <a:r>
              <a:rPr lang="de-CH"/>
              <a:t>Kombinationen: 36⁵ = 60'466'176</a:t>
            </a:r>
          </a:p>
          <a:p>
            <a:pPr lvl="0"/>
            <a:r>
              <a:rPr lang="de-CH"/>
              <a:t>Stärke in Bit: ⌈log</a:t>
            </a:r>
            <a:r>
              <a:rPr lang="de-CH" baseline="-33000"/>
              <a:t>2</a:t>
            </a:r>
            <a:r>
              <a:rPr lang="de-CH"/>
              <a:t>(36⁵)⌉ = 26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8C5DA-89BF-9A3A-4E2B-B2BAD4E4AFCF}"/>
              </a:ext>
            </a:extLst>
          </p:cNvPr>
          <p:cNvSpPr txBox="1"/>
          <p:nvPr/>
        </p:nvSpPr>
        <p:spPr>
          <a:xfrm>
            <a:off x="952560" y="4272840"/>
            <a:ext cx="5479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Knacken bei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350 Milliarden Passwörter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¹ / Sekunde: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10⁴ / 3.5 * 10¹¹ = 10⁻⁷ s respektive 100 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EA2F9-D387-B031-3451-130EC89AF8D4}"/>
              </a:ext>
            </a:extLst>
          </p:cNvPr>
          <p:cNvSpPr txBox="1"/>
          <p:nvPr/>
        </p:nvSpPr>
        <p:spPr>
          <a:xfrm>
            <a:off x="6751440" y="5196600"/>
            <a:ext cx="26679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¹ GPU Cluster aus 2012!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BC23FFC-E8BF-43B9-1AB1-35973D3D7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DE7DF07-DAAC-2C84-5A11-F9B8D22F2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0B42B70-12E9-472F-8ED7-BCF5E0AD5EE0}" type="slidenum">
              <a:t>12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0390-48F7-A750-5310-4AF4E006F0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Brute-Force-Attacke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DA83-AB06-B774-95E9-DA0AD020A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Durchtesten aller </a:t>
            </a:r>
            <a:r>
              <a:rPr lang="de-CH" i="1"/>
              <a:t>n</a:t>
            </a:r>
            <a:r>
              <a:rPr lang="de-CH"/>
              <a:t> möglichen Kombinationen</a:t>
            </a:r>
          </a:p>
          <a:p>
            <a:pPr lvl="0"/>
            <a:r>
              <a:rPr lang="de-CH"/>
              <a:t>Führt immer zum Erfolg (theoretisch)</a:t>
            </a:r>
          </a:p>
          <a:p>
            <a:pPr lvl="1"/>
            <a:r>
              <a:rPr lang="de-CH"/>
              <a:t>Ist aber nicht zwingend der schnellste Angriff</a:t>
            </a:r>
          </a:p>
          <a:p>
            <a:pPr lvl="0"/>
            <a:r>
              <a:rPr lang="de-CH"/>
              <a:t>In 50% aller Angriffe, nur n/2 Versuche nötig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0E08E65-5940-2854-C9F0-160F54BA0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B5591CD-E65F-E0A3-8BE6-4C5FDF61F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B8B685-7B1A-455A-9A28-62A5AE493C90}" type="slidenum">
              <a:t>13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6921F-2C3F-6CE4-4718-4CB35CA76E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Rainbow Table und Salt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EB920-F7D3-0CD1-BED5-2BBB8E7A35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Serverseitig werden Passwörter gespeichert</a:t>
            </a:r>
          </a:p>
          <a:p>
            <a:pPr lvl="1"/>
            <a:r>
              <a:rPr lang="de-CH"/>
              <a:t>Nie in Klartext!</a:t>
            </a:r>
          </a:p>
          <a:p>
            <a:pPr lvl="0"/>
            <a:r>
              <a:rPr lang="de-CH"/>
              <a:t>Passwort wird gehashed und der Hash davon wird gespeichert.</a:t>
            </a:r>
          </a:p>
          <a:p>
            <a:pPr lvl="1"/>
            <a:r>
              <a:rPr lang="de-CH"/>
              <a:t>Wieso?</a:t>
            </a:r>
          </a:p>
          <a:p>
            <a:pPr lvl="0"/>
            <a:r>
              <a:rPr lang="de-CH"/>
              <a:t>Dump einer Login-Datenbank kann mit einer Rainbow Table angegriffen werden.</a:t>
            </a:r>
          </a:p>
          <a:p>
            <a:pPr lvl="1"/>
            <a:r>
              <a:rPr lang="de-CH"/>
              <a:t>Tabelle mit vorgerechneten Hashes von Passwörtern</a:t>
            </a:r>
          </a:p>
          <a:p>
            <a:pPr lvl="1"/>
            <a:r>
              <a:rPr lang="de-CH"/>
              <a:t>Suchen nach dem Passwort-Hash =&gt; Passwort</a:t>
            </a:r>
          </a:p>
          <a:p>
            <a:pPr lvl="0"/>
            <a:r>
              <a:rPr lang="de-CH"/>
              <a:t>Ein Salt schützt die gehashten Passwörter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9A15F3B-3C80-3358-D077-8E7BD4CD6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FDA5EF-A013-66A5-E092-32BB7FC08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328A42-D051-4140-AC7A-D3F3BF03E084}" type="slidenum">
              <a:t>14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20DC3-813E-BAF8-C496-5F8B7651D6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Sichere Passwörter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6E41-7DEA-A990-AB0A-F5122458E5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Aus dem Ratgeber </a:t>
            </a:r>
            <a:r>
              <a:rPr lang="de-CH">
                <a:hlinkClick r:id="rId3"/>
              </a:rPr>
              <a:t>Eine kurze Anleitung zur digitalen Selbstverteidigung</a:t>
            </a:r>
            <a:r>
              <a:rPr lang="de-CH"/>
              <a:t> der Digitalen Gesellschaft:</a:t>
            </a:r>
          </a:p>
          <a:p>
            <a:pPr lvl="0"/>
            <a:r>
              <a:rPr lang="de-CH" i="1"/>
              <a:t>«Ein hinreichend sicheres Passwort ist mindestens fünf zufällige Wörter oder zwölf Zeichen lang, beinhaltet Klein- und Grossbuchstaben, Zahlen und Sonderzeichen und lässt sich nicht herleiten aus personenbezogenen Angaben wie Name, Geburtstag oder Wohnort.»</a:t>
            </a:r>
          </a:p>
          <a:p>
            <a:pPr lvl="0"/>
            <a:r>
              <a:rPr lang="de-CH"/>
              <a:t>Passwörter nicht mehrfach verwenden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5D83D44-78BD-1B57-B83B-241AFDC07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BE652B2-0F2F-9AE8-6D59-760733F0D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3E9F22E-9526-4085-9886-F2EF5D27FDAA}" type="slidenum">
              <a:t>15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8ACA6-906E-09BA-2D2F-37B4CAF92E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Sichere Passwörter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E9DA-CD2C-B9AD-EF3A-937A408249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2819520"/>
          </a:xfrm>
        </p:spPr>
        <p:txBody>
          <a:bodyPr/>
          <a:lstStyle/>
          <a:p>
            <a:pPr lvl="0"/>
            <a:r>
              <a:rPr lang="de-CH"/>
              <a:t>Passwort: </a:t>
            </a:r>
            <a:r>
              <a:rPr lang="de-CH">
                <a:solidFill>
                  <a:srgbClr val="2A6099"/>
                </a:solidFill>
              </a:rPr>
              <a:t>8 } / 2 M p x % L @ P }</a:t>
            </a:r>
          </a:p>
          <a:p>
            <a:pPr lvl="0"/>
            <a:r>
              <a:rPr lang="de-CH"/>
              <a:t>Ziffern [0-9] (10)</a:t>
            </a:r>
          </a:p>
          <a:p>
            <a:pPr lvl="0"/>
            <a:r>
              <a:rPr lang="de-CH"/>
              <a:t>Buchstaben gross [A-Z] (26)</a:t>
            </a:r>
          </a:p>
          <a:p>
            <a:pPr lvl="0"/>
            <a:r>
              <a:rPr lang="de-CH"/>
              <a:t>Buchstaben klein [a-z] (26)</a:t>
            </a:r>
          </a:p>
          <a:p>
            <a:pPr lvl="0"/>
            <a:r>
              <a:rPr lang="de-CH"/>
              <a:t>Sonderzeichen [ !"#$%&amp;'()*+,-./:;&lt;=&gt;?@[\]^_`{|}~] (33)</a:t>
            </a:r>
          </a:p>
          <a:p>
            <a:pPr lvl="0"/>
            <a:r>
              <a:rPr lang="de-CH"/>
              <a:t>Stellen 12</a:t>
            </a:r>
          </a:p>
          <a:p>
            <a:pPr lvl="0"/>
            <a:r>
              <a:rPr lang="de-CH"/>
              <a:t>Kombinationen: 95¹² = 5.403600877×10²³</a:t>
            </a:r>
          </a:p>
          <a:p>
            <a:pPr lvl="0"/>
            <a:r>
              <a:rPr lang="de-CH"/>
              <a:t>Stärke in Bit: ⌈log</a:t>
            </a:r>
            <a:r>
              <a:rPr lang="de-CH" baseline="-33000"/>
              <a:t>2</a:t>
            </a:r>
            <a:r>
              <a:rPr lang="de-CH"/>
              <a:t>(95¹²)⌉ = 79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7B28C-59D6-556E-D90F-071E42CED4E8}"/>
              </a:ext>
            </a:extLst>
          </p:cNvPr>
          <p:cNvSpPr txBox="1"/>
          <p:nvPr/>
        </p:nvSpPr>
        <p:spPr>
          <a:xfrm>
            <a:off x="952920" y="4272840"/>
            <a:ext cx="5479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Knacken bei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350 Milliarden Passwörter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¹ / Sekunde: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95¹² / (3.5 * 10¹¹ * 3600 * 24 * 365) = 50194 Jahre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1E9E3-60E8-8A96-5831-7B7AF54C9181}"/>
              </a:ext>
            </a:extLst>
          </p:cNvPr>
          <p:cNvSpPr txBox="1"/>
          <p:nvPr/>
        </p:nvSpPr>
        <p:spPr>
          <a:xfrm>
            <a:off x="6751800" y="5196600"/>
            <a:ext cx="26679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¹ GPU Cluster aus 2012!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1D9A4FA-0D93-0FB3-9DE9-E4F2C24EE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92B1378-88DD-D708-ABCE-11BAA0EF8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BAA673D-038A-4723-8D68-1BF8E7D33F31}" type="slidenum">
              <a:t>16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D511B-39C1-04D3-0482-0BAB043622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Sicherheitsfragen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ABF0-D6AA-F89B-87AF-F88B20C95B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2819520"/>
          </a:xfrm>
        </p:spPr>
        <p:txBody>
          <a:bodyPr/>
          <a:lstStyle/>
          <a:p>
            <a:pPr lvl="0"/>
            <a:r>
              <a:rPr lang="de-CH"/>
              <a:t>Werden oft zwecks Passwort-Recovery eingesetzt:</a:t>
            </a:r>
          </a:p>
          <a:p>
            <a:pPr lvl="0"/>
            <a:r>
              <a:rPr lang="de-CH"/>
              <a:t>«Wie hiess Ihr Haustier in der Kindheit», «Was ist der Mädchenname Ihrer Mutter», «Was ist Ihre Lieblingsfarbe» etc.</a:t>
            </a:r>
          </a:p>
          <a:p>
            <a:pPr lvl="0"/>
            <a:r>
              <a:rPr lang="de-CH"/>
              <a:t>Von der Verwendung solcher Mechanismen ist abzuraten, denn:</a:t>
            </a:r>
          </a:p>
          <a:p>
            <a:pPr lvl="1"/>
            <a:r>
              <a:rPr lang="de-CH" i="1"/>
              <a:t>«Der Zoo der Lieblingstiere ist im Zweifel sehr klein!»</a:t>
            </a:r>
            <a:r>
              <a:rPr lang="de-CH"/>
              <a:t> - </a:t>
            </a:r>
            <a:r>
              <a:rPr lang="de-CH">
                <a:hlinkClick r:id="rId3"/>
              </a:rPr>
              <a:t>Linus Neumann</a:t>
            </a:r>
          </a:p>
          <a:p>
            <a:pPr lvl="0"/>
            <a:r>
              <a:rPr lang="de-CH"/>
              <a:t>Solche Felder am besten wie Passwortfelder behandeln und im Passwortmanager hinterlegen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0B3335D-3504-9C44-0C9C-85C6F18A8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AA84505-4175-EF4B-6A29-FE3AD1D45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4DB84F-5CA7-4854-941E-5470E1C3B8DC}" type="slidenum">
              <a:t>17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A5ECE-45E9-1CD2-903A-8417801F3A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Gute Passwörter halten lange, aber nicht ewig.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370E-DE19-113D-6DBD-8E09B02B6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>
                <a:hlinkClick r:id="rId3"/>
              </a:rPr>
              <a:t>UNIX-Prominenz wählte Schach-Eröffnung: 39 Jahre alte BSD-Passwörter geknackt</a:t>
            </a:r>
            <a:r>
              <a:rPr lang="de-CH"/>
              <a:t> Heise, 12.10.2019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ABDA-4847-A5B0-DF3B-8A7A48B5B1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#02 Kryptographische Grundlagen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C3D2-B657-E226-040B-EAEF44EBCB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FF7D5-E38E-C4C8-29D3-397CD0AB32E4}"/>
              </a:ext>
            </a:extLst>
          </p:cNvPr>
          <p:cNvSpPr txBox="1"/>
          <p:nvPr/>
        </p:nvSpPr>
        <p:spPr>
          <a:xfrm>
            <a:off x="6120000" y="4608720"/>
            <a:ext cx="3384000" cy="61452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2: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Kryptographische Grundlagen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2BB4F8D-463F-492E-1A29-22147E0F2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16CC103-AC79-48ED-ECED-EC8FA58CF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1592E3-7431-497B-B6B7-1AE8C0E8FD5D}" type="slidenum">
              <a:t>19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895F0-8BB9-60E7-5D80-65028A44A7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Kryptographischer Algorithmus Designziel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D3B2-9383-A22D-9721-81095AB8D2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Kerckhoffs-Prinzip (1883):</a:t>
            </a:r>
          </a:p>
          <a:p>
            <a:pPr lvl="1"/>
            <a:r>
              <a:rPr lang="de-CH"/>
              <a:t>Die Sicherheit eines Verschlüsselungsverfahrens darf nur von der Geheimhaltung des Schlüssels abhängen, nicht von der Geheimhaltung des Algorithmus.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4FA7922-FC5B-5D7B-0B2C-F61D558CCE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01360" y="2577240"/>
            <a:ext cx="1406520" cy="2098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154C8-FA62-ECEF-AD49-76DD5916A71C}"/>
              </a:ext>
            </a:extLst>
          </p:cNvPr>
          <p:cNvSpPr txBox="1"/>
          <p:nvPr/>
        </p:nvSpPr>
        <p:spPr>
          <a:xfrm>
            <a:off x="7703999" y="4720680"/>
            <a:ext cx="21420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Auguste Kerckhoffs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6A1F1-7883-6DE1-568C-55272AC225AD}"/>
              </a:ext>
            </a:extLst>
          </p:cNvPr>
          <p:cNvSpPr txBox="1"/>
          <p:nvPr/>
        </p:nvSpPr>
        <p:spPr>
          <a:xfrm>
            <a:off x="1377000" y="2963519"/>
            <a:ext cx="63759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4"/>
              </a:rPr>
              <a:t>https://de.wikipedia.org/wiki/Kerckhoffs%E2%80%99_Prinzip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30DF14F-1713-1B5F-7580-2FB0BDE39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5487009-81A8-3D76-826F-09A3B0DB6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5772AC3-CEB2-481C-8E57-7B17C7A96F51}" type="slidenum">
              <a:t>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C4D90-5ECA-F0FF-A30D-5710FD0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Drei Beispiele für den Einsatz von Hashfunktionen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E51E6-4819-F1BF-504D-8A4CB769AE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Datenstruktur</a:t>
            </a:r>
          </a:p>
          <a:p>
            <a:pPr lvl="1"/>
            <a:r>
              <a:rPr lang="de-CH"/>
              <a:t>Hashmap</a:t>
            </a:r>
          </a:p>
          <a:p>
            <a:pPr lvl="0"/>
            <a:r>
              <a:rPr lang="de-CH"/>
              <a:t>Prüfsumme eines Objektes</a:t>
            </a:r>
          </a:p>
          <a:p>
            <a:pPr lvl="1"/>
            <a:r>
              <a:rPr lang="de-CH"/>
              <a:t>Erkennung von Fehlern in der Datenübertragung</a:t>
            </a:r>
          </a:p>
          <a:p>
            <a:pPr lvl="0"/>
            <a:r>
              <a:rPr lang="de-CH"/>
              <a:t>Inhalt eindeutig identifizieren ohne ihn zu verraten</a:t>
            </a:r>
          </a:p>
          <a:p>
            <a:pPr lvl="1"/>
            <a:r>
              <a:rPr lang="de-CH"/>
              <a:t>Digitale Signatur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35A0B26-520A-4AA8-53FD-15FBB20BD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615B337-BA32-82B9-27A9-B1862AED4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ADEDCA3-65DC-46DE-B504-9E2FF62D9F39}" type="slidenum">
              <a:t>20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30E32-1A1B-6E78-8BE7-CFA3712C67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Sicherheit eines kryptographischen 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F4BE6-8800-B586-07FB-6AD2EDE6DD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Ein kryptographischer Algorithmus ist sicher, wenn der effizienteste Angriff nicht wesentlich schneller ist, als ein Brute-Force Angriff.</a:t>
            </a:r>
          </a:p>
          <a:p>
            <a:pPr lvl="0"/>
            <a:r>
              <a:rPr lang="de-CH"/>
              <a:t>Die Sicherheit eines kryptographischen Algorithmus hängt von der Anzahl möglicher Schlüssel ab: Je mehr mögliche Schlüssel desto sicherer.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548045B-4B58-CF14-85F0-59476A534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4B43875-319B-26CB-301D-EF145D03A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F366691-AD09-4429-BC66-33D42231C651}" type="slidenum">
              <a:t>21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EF01-B7B6-DE39-D106-8823698998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Sicherheit von kryptographischen Systemen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8BDF-51B7-F88A-ABA9-6627524E65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Ein kryptographisches System ist nur so sicher wie seine schwächste Komponente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2DE1BA4F-D4B9-886E-A991-3919F0247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74AEED1C-25DE-2AB4-FEA6-FA372D68D1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FA2259-E7DF-4969-ABDA-677390216457}" type="slidenum">
              <a:t>22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A61DA-2B93-308E-C714-1DBFBDA08E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Ver- und Entschlüsselung allgemein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3D436-3C65-457E-235A-D406C6FF7FAB}"/>
              </a:ext>
            </a:extLst>
          </p:cNvPr>
          <p:cNvSpPr txBox="1"/>
          <p:nvPr/>
        </p:nvSpPr>
        <p:spPr>
          <a:xfrm>
            <a:off x="2066400" y="2958479"/>
            <a:ext cx="1578239" cy="402840"/>
          </a:xfrm>
          <a:prstGeom prst="rect">
            <a:avLst/>
          </a:prstGeom>
          <a:noFill/>
          <a:ln w="38160">
            <a:solidFill>
              <a:srgbClr val="5983B0"/>
            </a:solidFill>
            <a:prstDash val="solid"/>
          </a:ln>
        </p:spPr>
        <p:txBody>
          <a:bodyPr vert="horz" wrap="none" lIns="109080" tIns="64080" rIns="109080" bIns="6408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ato" pitchFamily="18"/>
                <a:ea typeface="Noto Sans CJK SC" pitchFamily="2"/>
                <a:cs typeface="Lohit Devanagari" pitchFamily="2"/>
              </a:rPr>
              <a:t>Verschlüsseln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EA3D24-2A13-503D-2546-F581B60CF15A}"/>
              </a:ext>
            </a:extLst>
          </p:cNvPr>
          <p:cNvGrpSpPr/>
          <p:nvPr/>
        </p:nvGrpSpPr>
        <p:grpSpPr>
          <a:xfrm>
            <a:off x="2194200" y="1851119"/>
            <a:ext cx="1303920" cy="988561"/>
            <a:chOff x="2194200" y="1851119"/>
            <a:chExt cx="1303920" cy="988561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7A841324-AD8A-39E0-06E9-229F27205A37}"/>
                </a:ext>
              </a:extLst>
            </p:cNvPr>
            <p:cNvSpPr/>
            <p:nvPr/>
          </p:nvSpPr>
          <p:spPr>
            <a:xfrm>
              <a:off x="2846160" y="2192760"/>
              <a:ext cx="0" cy="64692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5E66E-80D1-A01E-1083-2907882E3845}"/>
                </a:ext>
              </a:extLst>
            </p:cNvPr>
            <p:cNvSpPr txBox="1"/>
            <p:nvPr/>
          </p:nvSpPr>
          <p:spPr>
            <a:xfrm>
              <a:off x="2194200" y="1851119"/>
              <a:ext cx="130392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Schlüssel </a:t>
              </a: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20434B-0DA4-750C-0C47-CD45BF7C345D}"/>
              </a:ext>
            </a:extLst>
          </p:cNvPr>
          <p:cNvGrpSpPr/>
          <p:nvPr/>
        </p:nvGrpSpPr>
        <p:grpSpPr>
          <a:xfrm>
            <a:off x="6559919" y="1851119"/>
            <a:ext cx="1303920" cy="988561"/>
            <a:chOff x="6559919" y="1851119"/>
            <a:chExt cx="1303920" cy="988561"/>
          </a:xfrm>
        </p:grpSpPr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E885FE9-4082-ECAF-F73C-B2733F6FE0E1}"/>
                </a:ext>
              </a:extLst>
            </p:cNvPr>
            <p:cNvSpPr/>
            <p:nvPr/>
          </p:nvSpPr>
          <p:spPr>
            <a:xfrm>
              <a:off x="7211880" y="2192760"/>
              <a:ext cx="0" cy="64692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A89F82-0926-9530-298A-6F7B2C27655B}"/>
                </a:ext>
              </a:extLst>
            </p:cNvPr>
            <p:cNvSpPr txBox="1"/>
            <p:nvPr/>
          </p:nvSpPr>
          <p:spPr>
            <a:xfrm>
              <a:off x="6559919" y="1851119"/>
              <a:ext cx="130392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Schlüssel </a:t>
              </a: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1FFCD7-C6CD-DA33-485A-049E1CF11526}"/>
              </a:ext>
            </a:extLst>
          </p:cNvPr>
          <p:cNvGrpSpPr/>
          <p:nvPr/>
        </p:nvGrpSpPr>
        <p:grpSpPr>
          <a:xfrm>
            <a:off x="108000" y="3019320"/>
            <a:ext cx="1890719" cy="364679"/>
            <a:chOff x="108000" y="3019320"/>
            <a:chExt cx="1890719" cy="364679"/>
          </a:xfrm>
        </p:grpSpPr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0D5302A-03A7-0501-6E37-49ADBC6C036F}"/>
                </a:ext>
              </a:extLst>
            </p:cNvPr>
            <p:cNvSpPr/>
            <p:nvPr/>
          </p:nvSpPr>
          <p:spPr>
            <a:xfrm>
              <a:off x="1351800" y="3178800"/>
              <a:ext cx="646919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4F2BD-E133-C0E4-F559-AABB5A744248}"/>
                </a:ext>
              </a:extLst>
            </p:cNvPr>
            <p:cNvSpPr txBox="1"/>
            <p:nvPr/>
          </p:nvSpPr>
          <p:spPr>
            <a:xfrm>
              <a:off x="108000" y="3019320"/>
              <a:ext cx="117576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Klartext </a:t>
              </a: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5FDC46-C48B-1375-9CE6-B65B29D5A619}"/>
              </a:ext>
            </a:extLst>
          </p:cNvPr>
          <p:cNvGrpSpPr/>
          <p:nvPr/>
        </p:nvGrpSpPr>
        <p:grpSpPr>
          <a:xfrm>
            <a:off x="3712680" y="3019320"/>
            <a:ext cx="1792798" cy="364679"/>
            <a:chOff x="3712680" y="3019320"/>
            <a:chExt cx="1792798" cy="364679"/>
          </a:xfrm>
        </p:grpSpPr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4B9CA9C3-CF09-483F-A9C1-52A5FEA98726}"/>
                </a:ext>
              </a:extLst>
            </p:cNvPr>
            <p:cNvSpPr/>
            <p:nvPr/>
          </p:nvSpPr>
          <p:spPr>
            <a:xfrm>
              <a:off x="3712680" y="317880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14D5B0-5A82-C27D-66CF-1CF5805BBEE8}"/>
                </a:ext>
              </a:extLst>
            </p:cNvPr>
            <p:cNvSpPr txBox="1"/>
            <p:nvPr/>
          </p:nvSpPr>
          <p:spPr>
            <a:xfrm>
              <a:off x="4427279" y="3019320"/>
              <a:ext cx="1078199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Chiffre </a:t>
              </a: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CBC02A-6D7E-D066-9993-70DC11C4CC5C}"/>
              </a:ext>
            </a:extLst>
          </p:cNvPr>
          <p:cNvGrpSpPr/>
          <p:nvPr/>
        </p:nvGrpSpPr>
        <p:grpSpPr>
          <a:xfrm>
            <a:off x="5710320" y="2958479"/>
            <a:ext cx="2289960" cy="402840"/>
            <a:chOff x="5710320" y="2958479"/>
            <a:chExt cx="2289960" cy="4028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E43859-AA5B-3C3A-9647-8B8A7368FCE5}"/>
                </a:ext>
              </a:extLst>
            </p:cNvPr>
            <p:cNvSpPr txBox="1"/>
            <p:nvPr/>
          </p:nvSpPr>
          <p:spPr>
            <a:xfrm>
              <a:off x="6424920" y="2958479"/>
              <a:ext cx="1575360" cy="402840"/>
            </a:xfrm>
            <a:prstGeom prst="rect">
              <a:avLst/>
            </a:prstGeom>
            <a:noFill/>
            <a:ln w="38160">
              <a:solidFill>
                <a:srgbClr val="5983B0"/>
              </a:solidFill>
              <a:prstDash val="solid"/>
            </a:ln>
          </p:spPr>
          <p:txBody>
            <a:bodyPr vert="horz" wrap="none" lIns="109080" tIns="64080" rIns="109080" bIns="6408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Entschlüsseln</a:t>
              </a: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3DE3E5ED-F106-5817-C1DE-16CFD7E700B9}"/>
                </a:ext>
              </a:extLst>
            </p:cNvPr>
            <p:cNvSpPr/>
            <p:nvPr/>
          </p:nvSpPr>
          <p:spPr>
            <a:xfrm>
              <a:off x="5710320" y="317880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96566-0587-2EDA-16B2-69543EDE1EED}"/>
              </a:ext>
            </a:extLst>
          </p:cNvPr>
          <p:cNvGrpSpPr/>
          <p:nvPr/>
        </p:nvGrpSpPr>
        <p:grpSpPr>
          <a:xfrm>
            <a:off x="8068320" y="3019320"/>
            <a:ext cx="1891800" cy="364679"/>
            <a:chOff x="8068320" y="3019320"/>
            <a:chExt cx="1891800" cy="3646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82D7B0-D7FA-282C-9107-C8512695E1B9}"/>
                </a:ext>
              </a:extLst>
            </p:cNvPr>
            <p:cNvSpPr txBox="1"/>
            <p:nvPr/>
          </p:nvSpPr>
          <p:spPr>
            <a:xfrm>
              <a:off x="8784360" y="3019320"/>
              <a:ext cx="117576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Klartext </a:t>
              </a: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P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316EAED6-B0E1-4B7E-66CC-9F58F5479C27}"/>
                </a:ext>
              </a:extLst>
            </p:cNvPr>
            <p:cNvSpPr/>
            <p:nvPr/>
          </p:nvSpPr>
          <p:spPr>
            <a:xfrm>
              <a:off x="8068320" y="317880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B1AE-F977-F82A-3581-49F9A8C08A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#03 Symmetrische Verschlüsselung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0EB68-0912-D5FF-6693-66BD29C9FB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A37F2-5785-0BAB-DBDB-13E35A49A6EC}"/>
              </a:ext>
            </a:extLst>
          </p:cNvPr>
          <p:cNvSpPr txBox="1"/>
          <p:nvPr/>
        </p:nvSpPr>
        <p:spPr>
          <a:xfrm>
            <a:off x="6120000" y="4609080"/>
            <a:ext cx="3384000" cy="61452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3: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Symmetrische Verschlüsselung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C0968CD-F2D4-2840-A0D8-9AAFF2A3F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6783EEF-AB1B-A911-581E-6A3F3B09E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AAA64CA-C9CC-4A3F-8D3B-5CA91AD35462}" type="slidenum">
              <a:t>24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DC124-FFD0-A026-7BF8-0BEDC5515C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Symmetrische Kryptographie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46A0-6308-6619-3A9B-7566DAEFDC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Ver- und Entschlüsselung mit demselben Schlüssel</a:t>
            </a:r>
          </a:p>
          <a:p>
            <a:pPr lvl="0"/>
            <a:r>
              <a:rPr lang="de-CH"/>
              <a:t>Sehr schnell</a:t>
            </a:r>
          </a:p>
          <a:p>
            <a:pPr lvl="0"/>
            <a:r>
              <a:rPr lang="de-CH"/>
              <a:t>ZIP-Passwortverschlüsselung</a:t>
            </a:r>
          </a:p>
        </p:txBody>
      </p:sp>
      <p:pic>
        <p:nvPicPr>
          <p:cNvPr id="4" name="Symmetrische Verschlüsselung.svg" title="Public key cryptography">
            <a:extLst>
              <a:ext uri="{FF2B5EF4-FFF2-40B4-BE49-F238E27FC236}">
                <a16:creationId xmlns:a16="http://schemas.microsoft.com/office/drawing/2014/main" id="{1161BE27-09EA-3714-2209-A2A3BD6492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62880" y="2664000"/>
            <a:ext cx="4173120" cy="264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C4711380-3375-5174-F4D7-261F2EC3E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8C8207C-8BBE-A292-B2CC-7A53CB0D6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7BE3BE-072C-4E49-9CD4-BC6AFFA3C4B1}" type="slidenum">
              <a:t>25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7D37C-E5E1-38E8-D2E1-4C4B63FBD9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Anzahl Schlüssel in symmetrischem Kryptosystem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2CBD0-7680-4637-131C-B72773760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5 Personen möchten zueinander je einen sicheren Kanal aufbauen. Wie viele symmetrische Schlüssel gibt es in diesem System?</a:t>
            </a:r>
          </a:p>
          <a:p>
            <a:pPr lvl="1"/>
            <a:r>
              <a:rPr lang="de-CH"/>
              <a:t>a) 32</a:t>
            </a:r>
          </a:p>
          <a:p>
            <a:pPr lvl="1"/>
            <a:r>
              <a:rPr lang="de-CH"/>
              <a:t>b) 10</a:t>
            </a:r>
          </a:p>
          <a:p>
            <a:pPr lvl="1"/>
            <a:r>
              <a:rPr lang="de-CH"/>
              <a:t>c) 5</a:t>
            </a:r>
          </a:p>
          <a:p>
            <a:pPr lvl="1"/>
            <a:r>
              <a:rPr lang="de-CH"/>
              <a:t>d) 25</a:t>
            </a:r>
          </a:p>
          <a:p>
            <a:pPr lvl="0"/>
            <a:r>
              <a:rPr lang="de-CH"/>
              <a:t>Wie lautet die Formel zur Berechnung?</a:t>
            </a:r>
          </a:p>
          <a:p>
            <a:pPr lvl="1"/>
            <a:r>
              <a:rPr lang="de-CH"/>
              <a:t>n(n-1)/2</a:t>
            </a:r>
          </a:p>
          <a:p>
            <a:pPr lvl="1"/>
            <a:r>
              <a:rPr lang="de-CH"/>
              <a:t>O(n²)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464D1-5208-5635-D2D9-D02C24B5CFFC}"/>
              </a:ext>
            </a:extLst>
          </p:cNvPr>
          <p:cNvSpPr/>
          <p:nvPr/>
        </p:nvSpPr>
        <p:spPr>
          <a:xfrm>
            <a:off x="672300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3AE433-302E-B999-D4FB-B27DFAB0D142}"/>
              </a:ext>
            </a:extLst>
          </p:cNvPr>
          <p:cNvSpPr/>
          <p:nvPr/>
        </p:nvSpPr>
        <p:spPr>
          <a:xfrm>
            <a:off x="888336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1C4456-7534-E5C7-DB7B-8354892C6EA3}"/>
              </a:ext>
            </a:extLst>
          </p:cNvPr>
          <p:cNvSpPr/>
          <p:nvPr/>
        </p:nvSpPr>
        <p:spPr>
          <a:xfrm>
            <a:off x="852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C2F5A1-FB48-4CBC-2B77-4E049569DB65}"/>
              </a:ext>
            </a:extLst>
          </p:cNvPr>
          <p:cNvSpPr/>
          <p:nvPr/>
        </p:nvSpPr>
        <p:spPr>
          <a:xfrm>
            <a:off x="708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12FE4F-877F-F36D-0F0C-E84FFDB66C9E}"/>
              </a:ext>
            </a:extLst>
          </p:cNvPr>
          <p:cNvSpPr/>
          <p:nvPr/>
        </p:nvSpPr>
        <p:spPr>
          <a:xfrm>
            <a:off x="7803360" y="210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F4E650-96A4-0402-CBE3-A8540B4C95A5}"/>
              </a:ext>
            </a:extLst>
          </p:cNvPr>
          <p:cNvSpPr/>
          <p:nvPr/>
        </p:nvSpPr>
        <p:spPr>
          <a:xfrm>
            <a:off x="6975720" y="2255400"/>
            <a:ext cx="1036079" cy="727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79" h="2023" fill="none">
                <a:moveTo>
                  <a:pt x="0" y="2023"/>
                </a:moveTo>
                <a:lnTo>
                  <a:pt x="2879" y="0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E958D2A-EE35-A221-305A-FA6932EA2AAC}"/>
              </a:ext>
            </a:extLst>
          </p:cNvPr>
          <p:cNvSpPr/>
          <p:nvPr/>
        </p:nvSpPr>
        <p:spPr>
          <a:xfrm>
            <a:off x="6976080" y="2984040"/>
            <a:ext cx="2156400" cy="55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1" h="154" fill="none">
                <a:moveTo>
                  <a:pt x="0" y="0"/>
                </a:moveTo>
                <a:lnTo>
                  <a:pt x="5991" y="154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3E7F38-06C3-60C0-D934-377A6E9D32F7}"/>
              </a:ext>
            </a:extLst>
          </p:cNvPr>
          <p:cNvSpPr/>
          <p:nvPr/>
        </p:nvSpPr>
        <p:spPr>
          <a:xfrm>
            <a:off x="6976440" y="2984040"/>
            <a:ext cx="1749960" cy="1105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2" h="3073" fill="none">
                <a:moveTo>
                  <a:pt x="0" y="0"/>
                </a:moveTo>
                <a:lnTo>
                  <a:pt x="4862" y="3073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52EBB0-2EA0-20AD-C914-56977FE82ED9}"/>
              </a:ext>
            </a:extLst>
          </p:cNvPr>
          <p:cNvSpPr/>
          <p:nvPr/>
        </p:nvSpPr>
        <p:spPr>
          <a:xfrm>
            <a:off x="6976440" y="2984399"/>
            <a:ext cx="321120" cy="1161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3" h="3227" fill="none">
                <a:moveTo>
                  <a:pt x="0" y="0"/>
                </a:moveTo>
                <a:lnTo>
                  <a:pt x="893" y="3227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DFECC0-7222-0A0E-76CB-120C7D8302D8}"/>
              </a:ext>
            </a:extLst>
          </p:cNvPr>
          <p:cNvSpPr/>
          <p:nvPr/>
        </p:nvSpPr>
        <p:spPr>
          <a:xfrm>
            <a:off x="7311600" y="2255760"/>
            <a:ext cx="700560" cy="1778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7" h="4940" fill="none">
                <a:moveTo>
                  <a:pt x="0" y="4940"/>
                </a:moveTo>
                <a:lnTo>
                  <a:pt x="1947" y="0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AA2774-C318-2978-0FA5-DFA595498694}"/>
              </a:ext>
            </a:extLst>
          </p:cNvPr>
          <p:cNvSpPr/>
          <p:nvPr/>
        </p:nvSpPr>
        <p:spPr>
          <a:xfrm>
            <a:off x="7167960" y="3039480"/>
            <a:ext cx="1820519" cy="994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8" h="2763" fill="none">
                <a:moveTo>
                  <a:pt x="0" y="2763"/>
                </a:moveTo>
                <a:lnTo>
                  <a:pt x="5058" y="0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81E059-72E7-C6FD-E65B-53383736AD7F}"/>
              </a:ext>
            </a:extLst>
          </p:cNvPr>
          <p:cNvSpPr/>
          <p:nvPr/>
        </p:nvSpPr>
        <p:spPr>
          <a:xfrm>
            <a:off x="8012160" y="2255400"/>
            <a:ext cx="630000" cy="1806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51" h="5019" fill="none">
                <a:moveTo>
                  <a:pt x="0" y="0"/>
                </a:moveTo>
                <a:lnTo>
                  <a:pt x="1751" y="5019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9933E5-5B37-2DCD-1131-D7515AAB5AF7}"/>
              </a:ext>
            </a:extLst>
          </p:cNvPr>
          <p:cNvSpPr/>
          <p:nvPr/>
        </p:nvSpPr>
        <p:spPr>
          <a:xfrm>
            <a:off x="8642880" y="3039480"/>
            <a:ext cx="489600" cy="1022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1" h="2842" fill="none">
                <a:moveTo>
                  <a:pt x="1361" y="0"/>
                </a:moveTo>
                <a:lnTo>
                  <a:pt x="0" y="2842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5D7607-A267-5EAC-1A41-DDF2D46E118E}"/>
              </a:ext>
            </a:extLst>
          </p:cNvPr>
          <p:cNvSpPr/>
          <p:nvPr/>
        </p:nvSpPr>
        <p:spPr>
          <a:xfrm>
            <a:off x="7213680" y="4062600"/>
            <a:ext cx="14288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70" h="116" fill="none">
                <a:moveTo>
                  <a:pt x="3970" y="0"/>
                </a:moveTo>
                <a:lnTo>
                  <a:pt x="0" y="116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268ECF-4694-B4E0-3A97-8A59A7106E49}"/>
              </a:ext>
            </a:extLst>
          </p:cNvPr>
          <p:cNvSpPr/>
          <p:nvPr/>
        </p:nvSpPr>
        <p:spPr>
          <a:xfrm>
            <a:off x="8012160" y="2255400"/>
            <a:ext cx="1120680" cy="783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14" h="2178" fill="none">
                <a:moveTo>
                  <a:pt x="0" y="0"/>
                </a:moveTo>
                <a:lnTo>
                  <a:pt x="3114" y="2178"/>
                </a:lnTo>
              </a:path>
            </a:pathLst>
          </a:cu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913C2F3-61EF-5E34-B787-F7870B0B2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35C4EA2-CE44-F0AB-3B7C-0AB9648F3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C92D93E-20B6-4430-AF10-945BEE52407E}" type="slidenum">
              <a:t>26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522EA-C410-EA8E-3F97-E512C0E4FA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Anzahl Schlüssel im System wächst Quadratisch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CDD89B3-3DE9-A30C-63B7-9472F7D2CF6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58519" y="1326600"/>
            <a:ext cx="4961880" cy="32882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5C1289-8F83-431B-2558-63D91F318F10}"/>
              </a:ext>
            </a:extLst>
          </p:cNvPr>
          <p:cNvSpPr txBox="1"/>
          <p:nvPr/>
        </p:nvSpPr>
        <p:spPr>
          <a:xfrm>
            <a:off x="809280" y="4672800"/>
            <a:ext cx="86007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4"/>
              </a:rPr>
              <a:t>https://www.wolframalpha.com/input/?i=n%28n-1%29%2F2%2C+%282+to+10%29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43D42F5-ED21-8873-B3A1-205604054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5D34B5C-14ED-7A68-0A16-ABA039397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623A95-1BC5-43D9-BA34-54EF7D161697}" type="slidenum">
              <a:t>27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0EB5F-B54E-4AF4-9011-F2AB7F8F0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Symmetrische Algorithmen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D665CB72-DFB6-37CB-8B3E-C9171922095B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503999" y="1326600"/>
          <a:ext cx="9071280" cy="1841039"/>
        </p:xfrm>
        <a:graphic>
          <a:graphicData uri="http://schemas.openxmlformats.org/drawingml/2006/table">
            <a:tbl>
              <a:tblPr firstRow="1" bandRow="1">
                <a:tableStyleId>{2797D589-BA74-48FE-A461-9537EBC9ECB6}</a:tableStyleId>
              </a:tblPr>
              <a:tblGrid>
                <a:gridCol w="3023640">
                  <a:extLst>
                    <a:ext uri="{9D8B030D-6E8A-4147-A177-3AD203B41FA5}">
                      <a16:colId xmlns:a16="http://schemas.microsoft.com/office/drawing/2014/main" val="1090013208"/>
                    </a:ext>
                  </a:extLst>
                </a:gridCol>
                <a:gridCol w="3023640">
                  <a:extLst>
                    <a:ext uri="{9D8B030D-6E8A-4147-A177-3AD203B41FA5}">
                      <a16:colId xmlns:a16="http://schemas.microsoft.com/office/drawing/2014/main" val="2667573480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3946540531"/>
                    </a:ext>
                  </a:extLst>
                </a:gridCol>
              </a:tblGrid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Schlüssellänge 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Stärke 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07881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43191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3DES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112*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99438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9777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Camellia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128, 192, 256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90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1004D6-06BB-843B-9085-C404F569D6CC}"/>
              </a:ext>
            </a:extLst>
          </p:cNvPr>
          <p:cNvSpPr txBox="1"/>
          <p:nvPr/>
        </p:nvSpPr>
        <p:spPr>
          <a:xfrm>
            <a:off x="588240" y="3963959"/>
            <a:ext cx="314027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* Meet-in-the-Middle Attacke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A73-33E6-DC9A-79A5-11E1458586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#04 Hash-Funktionen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2E5A-0A75-C570-D556-BC876D6BA7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C9571-1900-0F8D-D6DC-B87DD62144CD}"/>
              </a:ext>
            </a:extLst>
          </p:cNvPr>
          <p:cNvSpPr txBox="1"/>
          <p:nvPr/>
        </p:nvSpPr>
        <p:spPr>
          <a:xfrm>
            <a:off x="6120000" y="4609440"/>
            <a:ext cx="2880000" cy="35856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4: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Hash Funktionen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680B09B-09DB-1614-6437-FE7544A8F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80F5677-668C-5730-BC7C-878634D1C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063D9B-1B2B-4AEE-AFDD-59C9F5B074BF}" type="slidenum">
              <a:t>29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0260-3B32-BB80-5BAC-B1C096A22A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Hash-Verfahren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34AC-2BCE-D1F8-3FAE-BAD968061C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2552400"/>
          </a:xfrm>
        </p:spPr>
        <p:txBody>
          <a:bodyPr/>
          <a:lstStyle/>
          <a:p>
            <a:pPr lvl="0"/>
            <a:r>
              <a:rPr lang="de-CH"/>
              <a:t>Sind Einwegfunktion mit fixen Outputlängen</a:t>
            </a:r>
          </a:p>
          <a:p>
            <a:pPr lvl="0"/>
            <a:r>
              <a:rPr lang="de-CH"/>
              <a:t>Für beliebiges X erzeugt die Hashfunktion H den Output h</a:t>
            </a:r>
          </a:p>
          <a:p>
            <a:pPr lvl="1"/>
            <a:r>
              <a:rPr lang="de-CH"/>
              <a:t>H(X) → h</a:t>
            </a:r>
          </a:p>
          <a:p>
            <a:pPr lvl="1"/>
            <a:r>
              <a:rPr lang="de-CH">
                <a:latin typeface="Cousine" pitchFamily="49"/>
              </a:rPr>
              <a:t>sha256sum kali-linux-2018.2-amd64.iso</a:t>
            </a:r>
          </a:p>
          <a:p>
            <a:pPr lvl="1"/>
            <a:r>
              <a:rPr lang="de-CH">
                <a:latin typeface="Cousine" pitchFamily="49"/>
              </a:rPr>
              <a:t>56f677e2edfb2efcd0b08662ddde824e254c3d53567ebbbcdbbf5c03efd9bc0f56f677e2edfb2efcd0b08662ddde824e254c3d53567ebbbcdbbf5c03efd9bc0f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11EC99-43A9-B9DC-1EEB-623AA09D5722}"/>
              </a:ext>
            </a:extLst>
          </p:cNvPr>
          <p:cNvGrpSpPr/>
          <p:nvPr/>
        </p:nvGrpSpPr>
        <p:grpSpPr>
          <a:xfrm>
            <a:off x="3957480" y="4243679"/>
            <a:ext cx="2593440" cy="402840"/>
            <a:chOff x="3957480" y="4243679"/>
            <a:chExt cx="2593440" cy="4028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0F5B22-3A59-C22B-2339-94F455825B1D}"/>
                </a:ext>
              </a:extLst>
            </p:cNvPr>
            <p:cNvSpPr txBox="1"/>
            <p:nvPr/>
          </p:nvSpPr>
          <p:spPr>
            <a:xfrm>
              <a:off x="4750200" y="4243679"/>
              <a:ext cx="1800720" cy="402840"/>
            </a:xfrm>
            <a:prstGeom prst="rect">
              <a:avLst/>
            </a:prstGeom>
            <a:noFill/>
            <a:ln w="38160">
              <a:solidFill>
                <a:srgbClr val="5983B0"/>
              </a:solidFill>
              <a:prstDash val="solid"/>
            </a:ln>
          </p:spPr>
          <p:txBody>
            <a:bodyPr vert="horz" wrap="none" lIns="109080" tIns="64080" rIns="109080" bIns="6408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Hash-Verfahren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473D6C7-FF22-794D-24E1-A7F52B085F96}"/>
                </a:ext>
              </a:extLst>
            </p:cNvPr>
            <p:cNvSpPr/>
            <p:nvPr/>
          </p:nvSpPr>
          <p:spPr>
            <a:xfrm>
              <a:off x="3957480" y="442224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89D5C3F-3DB4-2807-EEF3-639DFB1D1DED}"/>
              </a:ext>
            </a:extLst>
          </p:cNvPr>
          <p:cNvSpPr txBox="1"/>
          <p:nvPr/>
        </p:nvSpPr>
        <p:spPr>
          <a:xfrm>
            <a:off x="813960" y="4148639"/>
            <a:ext cx="299700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ato" pitchFamily="18"/>
                <a:ea typeface="Noto Sans CJK SC" pitchFamily="2"/>
                <a:cs typeface="Lohit Devanagari" pitchFamily="2"/>
              </a:rPr>
              <a:t>Datei: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ato" pitchFamily="18"/>
                <a:ea typeface="Noto Sans CJK SC" pitchFamily="2"/>
                <a:cs typeface="Lohit Devanagari" pitchFamily="2"/>
              </a:rPr>
              <a:t>kali-linux-2018.2-amd64.iso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D6D5A5-0822-EBF1-AFE0-9D10FEAB075B}"/>
              </a:ext>
            </a:extLst>
          </p:cNvPr>
          <p:cNvGrpSpPr/>
          <p:nvPr/>
        </p:nvGrpSpPr>
        <p:grpSpPr>
          <a:xfrm>
            <a:off x="6697440" y="4148639"/>
            <a:ext cx="2063880" cy="639000"/>
            <a:chOff x="6697440" y="4148639"/>
            <a:chExt cx="2063880" cy="639000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FF1BF79-3E4A-93A8-28D5-63A81A8E125E}"/>
                </a:ext>
              </a:extLst>
            </p:cNvPr>
            <p:cNvSpPr/>
            <p:nvPr/>
          </p:nvSpPr>
          <p:spPr>
            <a:xfrm>
              <a:off x="6697440" y="4422240"/>
              <a:ext cx="646920" cy="0"/>
            </a:xfrm>
            <a:prstGeom prst="line">
              <a:avLst/>
            </a:prstGeom>
            <a:noFill/>
            <a:ln w="3816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109080" tIns="64080" rIns="109080" bIns="6408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B904F5-F4D3-0989-6D08-EBD6FCE83D13}"/>
                </a:ext>
              </a:extLst>
            </p:cNvPr>
            <p:cNvSpPr txBox="1"/>
            <p:nvPr/>
          </p:nvSpPr>
          <p:spPr>
            <a:xfrm>
              <a:off x="7490880" y="4148639"/>
              <a:ext cx="1270440" cy="639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latin typeface="Lato" pitchFamily="18"/>
                  <a:ea typeface="Noto Sans CJK SC" pitchFamily="2"/>
                  <a:cs typeface="Lohit Devanagari" pitchFamily="2"/>
                </a:rPr>
                <a:t>Hashwert:</a:t>
              </a:r>
            </a:p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CH" sz="1800" b="0" i="0" u="none" strike="noStrike" kern="1200" cap="none">
                  <a:ln>
                    <a:noFill/>
                  </a:ln>
                  <a:solidFill>
                    <a:srgbClr val="5983B0"/>
                  </a:solidFill>
                  <a:latin typeface="Lato" pitchFamily="18"/>
                  <a:ea typeface="Noto Sans CJK SC" pitchFamily="2"/>
                  <a:cs typeface="Lohit Devanagari" pitchFamily="2"/>
                </a:rPr>
                <a:t>56f6...bc0f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1B1741F-E9D7-6326-3307-9153C4795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ACB4183-E37E-5435-3469-57398CDF1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F2BC83-8A48-449C-9283-342ADB1C3EBC}" type="slidenum">
              <a:t>3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3EB4-B2AC-6916-B399-D2F3030823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Wichtiger Hinweis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BFEB-431B-36A8-DEEE-73546A05AD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Dies ist eine Lehrveranstaltung.</a:t>
            </a:r>
          </a:p>
          <a:p>
            <a:pPr lvl="0"/>
            <a:r>
              <a:rPr lang="de-CH"/>
              <a:t>Die im Rahmen der Hacking-Exposed-Vorlesung vermittelten Kenntnisse sollen dazu beitragen, dass Sie Informationssicherheitsaspekte beachten und in Ihren Projekten berücksichtigen.</a:t>
            </a:r>
          </a:p>
          <a:p>
            <a:pPr lvl="0"/>
            <a:r>
              <a:rPr lang="de-CH"/>
              <a:t>Die HE-Vorlesung ist keineswegs als Anstiftung zum Hacken zu verstehen.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40A3469-E0A3-B245-D0C8-F9300DF2A9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6681" r="16888"/>
          <a:stretch>
            <a:fillRect/>
          </a:stretch>
        </p:blipFill>
        <p:spPr>
          <a:xfrm>
            <a:off x="8927640" y="72000"/>
            <a:ext cx="648000" cy="6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7A4A3D8-EBD8-0C15-FB93-FD576247B2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41CEC38-EB19-CB3F-6EF8-AEA8F83075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87CB54C-17B3-483C-BA0F-99345325C5CA}" type="slidenum">
              <a:t>30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B36AF-C291-71CD-AE3F-E2A1CF143E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Hash-Funktionen in Verwendung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9952-F866-25AF-1A87-D11D5DB556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Einige Beispiele</a:t>
            </a:r>
          </a:p>
          <a:p>
            <a:pPr lvl="1"/>
            <a:r>
              <a:rPr lang="de-CH"/>
              <a:t>Checksummenberechnung</a:t>
            </a:r>
          </a:p>
          <a:p>
            <a:pPr lvl="1"/>
            <a:r>
              <a:rPr lang="de-CH"/>
              <a:t>Passwort-Ablage</a:t>
            </a:r>
          </a:p>
          <a:p>
            <a:pPr lvl="1"/>
            <a:r>
              <a:rPr lang="de-CH"/>
              <a:t>digitale Signaturen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AF0F879-3A5F-8433-0D0E-5E2D435E6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578502-09D6-C8B0-5D8B-8F0276354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123B195-07B2-434A-8595-9681BE760E9A}" type="slidenum">
              <a:t>31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ED221-65CE-C4EE-673B-D5FE7DBC8F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Hash-Verfahren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771E8ADE-BD4D-E6ED-A96A-BDE656EE7048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503999" y="1326600"/>
          <a:ext cx="9071280" cy="1841039"/>
        </p:xfrm>
        <a:graphic>
          <a:graphicData uri="http://schemas.openxmlformats.org/drawingml/2006/table">
            <a:tbl>
              <a:tblPr firstRow="1" bandRow="1">
                <a:tableStyleId>{2797D589-BA74-48FE-A461-9537EBC9ECB6}</a:tableStyleId>
              </a:tblPr>
              <a:tblGrid>
                <a:gridCol w="3023640">
                  <a:extLst>
                    <a:ext uri="{9D8B030D-6E8A-4147-A177-3AD203B41FA5}">
                      <a16:colId xmlns:a16="http://schemas.microsoft.com/office/drawing/2014/main" val="431643774"/>
                    </a:ext>
                  </a:extLst>
                </a:gridCol>
                <a:gridCol w="3023640">
                  <a:extLst>
                    <a:ext uri="{9D8B030D-6E8A-4147-A177-3AD203B41FA5}">
                      <a16:colId xmlns:a16="http://schemas.microsoft.com/office/drawing/2014/main" val="2198198280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1713304312"/>
                    </a:ext>
                  </a:extLst>
                </a:gridCol>
              </a:tblGrid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Hash-Verfahren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Hash Output Länge 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Stärke 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4443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80694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SHA-2, SHA-3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84603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SHA-2, SHA-3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35588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SHA-2, SHA-3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805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84619-56E4-1A40-757D-8FEE5EFA5A49}"/>
              </a:ext>
            </a:extLst>
          </p:cNvPr>
          <p:cNvSpPr txBox="1"/>
          <p:nvPr/>
        </p:nvSpPr>
        <p:spPr>
          <a:xfrm>
            <a:off x="838080" y="3285719"/>
            <a:ext cx="8161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Datenleck: Hacker bietet Daten von zwei Escort-Foren zum Verkauf an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→ MD5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Golem, 11.10.2019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C4533-0F6F-9B38-478B-9C830A1D325F}"/>
              </a:ext>
            </a:extLst>
          </p:cNvPr>
          <p:cNvSpPr txBox="1"/>
          <p:nvPr/>
        </p:nvSpPr>
        <p:spPr>
          <a:xfrm>
            <a:off x="7343999" y="-1440000"/>
            <a:ext cx="648000" cy="427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384E5-F855-1EEA-19FD-6AFE02C14A5E}"/>
              </a:ext>
            </a:extLst>
          </p:cNvPr>
          <p:cNvSpPr txBox="1"/>
          <p:nvPr/>
        </p:nvSpPr>
        <p:spPr>
          <a:xfrm>
            <a:off x="792000" y="4031999"/>
            <a:ext cx="35776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Passwort-Hashing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4"/>
              </a:rPr>
              <a:t>richtig machen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6298-D257-ADD1-D9FF-996030ACCF68}"/>
              </a:ext>
            </a:extLst>
          </p:cNvPr>
          <p:cNvSpPr txBox="1"/>
          <p:nvPr/>
        </p:nvSpPr>
        <p:spPr>
          <a:xfrm>
            <a:off x="942839" y="4684680"/>
            <a:ext cx="4060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5"/>
              </a:rPr>
              <a:t>Wie sicher sind gehashte Passwörter?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418A-871B-AEC6-9332-749AF5D64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#05 Asymmetrische Verschlüsselung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8397-1608-633E-8983-806E9970BE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E740E-880F-8072-89D7-77D90D753885}"/>
              </a:ext>
            </a:extLst>
          </p:cNvPr>
          <p:cNvSpPr txBox="1"/>
          <p:nvPr/>
        </p:nvSpPr>
        <p:spPr>
          <a:xfrm>
            <a:off x="5328000" y="4609440"/>
            <a:ext cx="3671999" cy="61452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5: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Asymmetrische Verschlüsselung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A7A8A85-C363-A6E4-1D11-32E9939BA6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46522BB-9A85-BE51-128E-81E8B4CF3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15A3EA-FDA0-435C-9E40-129A7555FF62}" type="slidenum">
              <a:t>33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7309-E665-0200-2BBC-354F699963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Asymmetrische Kryptographie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1965-32DC-B82F-E4AB-48DAE31A94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Ver- und Entschlüsselung unterschiedliche Schlüssel</a:t>
            </a:r>
          </a:p>
          <a:p>
            <a:pPr lvl="0"/>
            <a:r>
              <a:rPr lang="de-CH"/>
              <a:t>Öffentlicher Schlüssel ist allen bekannt</a:t>
            </a:r>
          </a:p>
          <a:p>
            <a:pPr lvl="0"/>
            <a:r>
              <a:rPr lang="de-CH"/>
              <a:t>Privater Schlüssel muss geheim bleiben</a:t>
            </a:r>
          </a:p>
          <a:p>
            <a:pPr lvl="0"/>
            <a:r>
              <a:rPr lang="de-CH"/>
              <a:t>Langsamere Ver- und Entschlüsselung</a:t>
            </a:r>
          </a:p>
          <a:p>
            <a:pPr lvl="0"/>
            <a:r>
              <a:rPr lang="de-CH"/>
              <a:t>Email-Verschlüsselung</a:t>
            </a:r>
          </a:p>
        </p:txBody>
      </p:sp>
      <p:pic>
        <p:nvPicPr>
          <p:cNvPr id="4" name="Asymmetrische Verschlüsselung.svg" title="Public key cryptography">
            <a:extLst>
              <a:ext uri="{FF2B5EF4-FFF2-40B4-BE49-F238E27FC236}">
                <a16:creationId xmlns:a16="http://schemas.microsoft.com/office/drawing/2014/main" id="{09920777-17BF-9DE2-DDC1-516FA0CA17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38400" y="2664000"/>
            <a:ext cx="419796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38A57317-0F23-A202-100F-49AE02157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74F47CB4-4FB6-D095-5A57-C330BBB5A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593D7CA-00FC-4007-AB66-4DFA1C5A6B2F}" type="slidenum">
              <a:t>34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1781-2326-3813-94DB-AEC73ED836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Anzahl Schlüssel in asymmetrischem Kryptosystem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EBF1-DB6F-D9DB-0410-8281881629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5 Personen möchten zueinander je einen sicheren Kanal aufbauen. Wie viele öffentliche Schlüssel gibt es in diesem System?</a:t>
            </a:r>
          </a:p>
          <a:p>
            <a:pPr lvl="1"/>
            <a:r>
              <a:rPr lang="de-CH"/>
              <a:t>a) 32</a:t>
            </a:r>
          </a:p>
          <a:p>
            <a:pPr lvl="1"/>
            <a:r>
              <a:rPr lang="de-CH"/>
              <a:t>b) 10</a:t>
            </a:r>
          </a:p>
          <a:p>
            <a:pPr lvl="1"/>
            <a:r>
              <a:rPr lang="de-CH"/>
              <a:t>c) 5</a:t>
            </a:r>
          </a:p>
          <a:p>
            <a:pPr lvl="1"/>
            <a:r>
              <a:rPr lang="de-CH"/>
              <a:t>d) 25</a:t>
            </a:r>
          </a:p>
          <a:p>
            <a:pPr lvl="0"/>
            <a:r>
              <a:rPr lang="de-CH"/>
              <a:t>Wie viele private Schlüssel?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20D137-1F04-1E1C-A352-693EC49BF41E}"/>
              </a:ext>
            </a:extLst>
          </p:cNvPr>
          <p:cNvSpPr/>
          <p:nvPr/>
        </p:nvSpPr>
        <p:spPr>
          <a:xfrm>
            <a:off x="672300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8D10D4-93A4-07F7-48B0-AE438B59DD46}"/>
              </a:ext>
            </a:extLst>
          </p:cNvPr>
          <p:cNvSpPr/>
          <p:nvPr/>
        </p:nvSpPr>
        <p:spPr>
          <a:xfrm>
            <a:off x="8883360" y="282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69912B-9580-0E4C-3815-16BC289495A1}"/>
              </a:ext>
            </a:extLst>
          </p:cNvPr>
          <p:cNvSpPr/>
          <p:nvPr/>
        </p:nvSpPr>
        <p:spPr>
          <a:xfrm>
            <a:off x="852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CBED2C-EB0E-C7EC-4337-28158ACA161A}"/>
              </a:ext>
            </a:extLst>
          </p:cNvPr>
          <p:cNvSpPr/>
          <p:nvPr/>
        </p:nvSpPr>
        <p:spPr>
          <a:xfrm>
            <a:off x="7083360" y="3905279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90BE6B-C35B-39D0-9535-F0E535132082}"/>
              </a:ext>
            </a:extLst>
          </p:cNvPr>
          <p:cNvSpPr/>
          <p:nvPr/>
        </p:nvSpPr>
        <p:spPr>
          <a:xfrm>
            <a:off x="7803360" y="2105280"/>
            <a:ext cx="392400" cy="3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A6099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69AA3D5-9F77-816E-785E-97BC1CE5D155}"/>
              </a:ext>
            </a:extLst>
          </p:cNvPr>
          <p:cNvSpPr/>
          <p:nvPr/>
        </p:nvSpPr>
        <p:spPr>
          <a:xfrm flipV="1">
            <a:off x="6975720" y="2255400"/>
            <a:ext cx="1036440" cy="728279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A6558AC-4981-5C46-E209-CABEAC00A5DF}"/>
              </a:ext>
            </a:extLst>
          </p:cNvPr>
          <p:cNvSpPr/>
          <p:nvPr/>
        </p:nvSpPr>
        <p:spPr>
          <a:xfrm>
            <a:off x="6976080" y="2984040"/>
            <a:ext cx="2156760" cy="5544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5BF2765-28FD-2F11-ED16-AA751584FA97}"/>
              </a:ext>
            </a:extLst>
          </p:cNvPr>
          <p:cNvSpPr/>
          <p:nvPr/>
        </p:nvSpPr>
        <p:spPr>
          <a:xfrm>
            <a:off x="6976440" y="2984040"/>
            <a:ext cx="1750320" cy="110628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8C66F90-BBAA-382A-9957-F57821E578E6}"/>
              </a:ext>
            </a:extLst>
          </p:cNvPr>
          <p:cNvSpPr/>
          <p:nvPr/>
        </p:nvSpPr>
        <p:spPr>
          <a:xfrm>
            <a:off x="6976440" y="2984399"/>
            <a:ext cx="321479" cy="1161721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C32BEC8-D7BB-A5FE-8A25-57E7133837CC}"/>
              </a:ext>
            </a:extLst>
          </p:cNvPr>
          <p:cNvSpPr/>
          <p:nvPr/>
        </p:nvSpPr>
        <p:spPr>
          <a:xfrm flipV="1">
            <a:off x="7311600" y="2255760"/>
            <a:ext cx="700920" cy="177840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60B56CAB-85E3-C485-D2E6-641353E4885B}"/>
              </a:ext>
            </a:extLst>
          </p:cNvPr>
          <p:cNvSpPr/>
          <p:nvPr/>
        </p:nvSpPr>
        <p:spPr>
          <a:xfrm flipV="1">
            <a:off x="7167960" y="3039480"/>
            <a:ext cx="1820880" cy="99468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2D674AE0-F6CF-38DC-8AC0-828F00E2AA1C}"/>
              </a:ext>
            </a:extLst>
          </p:cNvPr>
          <p:cNvSpPr/>
          <p:nvPr/>
        </p:nvSpPr>
        <p:spPr>
          <a:xfrm>
            <a:off x="8012160" y="2255400"/>
            <a:ext cx="630360" cy="1806839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622C16C-6373-3FDA-5129-BF6A666F8579}"/>
              </a:ext>
            </a:extLst>
          </p:cNvPr>
          <p:cNvSpPr/>
          <p:nvPr/>
        </p:nvSpPr>
        <p:spPr>
          <a:xfrm flipH="1">
            <a:off x="8642880" y="3039480"/>
            <a:ext cx="489960" cy="102312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E7DF88E-8DA5-BAB1-1FCD-30B7BBD54DF4}"/>
              </a:ext>
            </a:extLst>
          </p:cNvPr>
          <p:cNvSpPr/>
          <p:nvPr/>
        </p:nvSpPr>
        <p:spPr>
          <a:xfrm flipH="1">
            <a:off x="7213680" y="4062600"/>
            <a:ext cx="1429200" cy="4176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9A814B7E-66A0-BF41-9FBF-84ECC5446666}"/>
              </a:ext>
            </a:extLst>
          </p:cNvPr>
          <p:cNvSpPr/>
          <p:nvPr/>
        </p:nvSpPr>
        <p:spPr>
          <a:xfrm>
            <a:off x="8012160" y="2255400"/>
            <a:ext cx="1121040" cy="784080"/>
          </a:xfrm>
          <a:prstGeom prst="line">
            <a:avLst/>
          </a:prstGeom>
          <a:noFill/>
          <a:ln w="38160">
            <a:solidFill>
              <a:srgbClr val="2A6099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CH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432984B-C8A3-0B36-B917-F9F8B5192B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9FD2F11-9E79-442C-6247-25C006C8C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4880D7F-372D-433B-AAB7-4067CECEA10D}" type="slidenum">
              <a:t>35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C056-C5C0-69EC-7B6A-BDCAE868D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Asymmetrische Algorithmen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317C8689-33C9-6E21-D0E1-72C889612DCA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503999" y="1326600"/>
          <a:ext cx="9071280" cy="2209320"/>
        </p:xfrm>
        <a:graphic>
          <a:graphicData uri="http://schemas.openxmlformats.org/drawingml/2006/table">
            <a:tbl>
              <a:tblPr firstRow="1" bandRow="1">
                <a:tableStyleId>{2797D589-BA74-48FE-A461-9537EBC9ECB6}</a:tableStyleId>
              </a:tblPr>
              <a:tblGrid>
                <a:gridCol w="3023640">
                  <a:extLst>
                    <a:ext uri="{9D8B030D-6E8A-4147-A177-3AD203B41FA5}">
                      <a16:colId xmlns:a16="http://schemas.microsoft.com/office/drawing/2014/main" val="256387206"/>
                    </a:ext>
                  </a:extLst>
                </a:gridCol>
                <a:gridCol w="3023640">
                  <a:extLst>
                    <a:ext uri="{9D8B030D-6E8A-4147-A177-3AD203B41FA5}">
                      <a16:colId xmlns:a16="http://schemas.microsoft.com/office/drawing/2014/main" val="1668480656"/>
                    </a:ext>
                  </a:extLst>
                </a:gridCol>
                <a:gridCol w="3024360">
                  <a:extLst>
                    <a:ext uri="{9D8B030D-6E8A-4147-A177-3AD203B41FA5}">
                      <a16:colId xmlns:a16="http://schemas.microsoft.com/office/drawing/2014/main" val="3648996426"/>
                    </a:ext>
                  </a:extLst>
                </a:gridCol>
              </a:tblGrid>
              <a:tr h="36827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CH" sz="1800" b="1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1"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1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Schlüssellänge (Bit)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1">
                          <a:solidFill>
                            <a:srgbClr val="2A6099"/>
                          </a:solidFill>
                          <a:latin typeface="Lato" pitchFamily="2"/>
                        </a:defRPr>
                      </a:pPr>
                      <a:r>
                        <a:rPr lang="de-CH" sz="1800" b="1" i="0" u="none" strike="noStrike" kern="1200" cap="none">
                          <a:ln>
                            <a:noFill/>
                          </a:ln>
                          <a:solidFill>
                            <a:srgbClr val="2A6099"/>
                          </a:solidFill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Stärke 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30308"/>
                  </a:ext>
                </a:extLst>
              </a:tr>
              <a:tr h="368279">
                <a:tc rowSpan="5"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RSA / DSA / Diffie-Hellman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84324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37259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23486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32777"/>
                  </a:ext>
                </a:extLst>
              </a:tr>
              <a:tr h="368279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Lato" pitchFamily="2"/>
                        </a:defRPr>
                      </a:pPr>
                      <a:r>
                        <a:rPr lang="de-CH" sz="1800" b="0" i="0" u="none" strike="noStrike" kern="1200" cap="none">
                          <a:ln>
                            <a:noFill/>
                          </a:ln>
                          <a:latin typeface="Lato" pitchFamily="18"/>
                          <a:ea typeface="Noto Sans CJK SC" pitchFamily="2"/>
                          <a:cs typeface="Lohit Devanagari" pitchFamily="2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98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590C3D-75BD-275E-E298-C2068D725A0B}"/>
              </a:ext>
            </a:extLst>
          </p:cNvPr>
          <p:cNvSpPr txBox="1"/>
          <p:nvPr/>
        </p:nvSpPr>
        <p:spPr>
          <a:xfrm>
            <a:off x="936000" y="3960000"/>
            <a:ext cx="79912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Forscher vermelden neuen Rekord beim Knacken von 795-Bit RSA Schlüssel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Heise, 4.12.2019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0179-CAC3-364E-1FD2-3E3B2A5A31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#06 Digitale Signaturen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1F28D-CA47-8330-7139-0BDF8C0E14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1643D-BED5-08B2-BDEB-B8CC321B0B6F}"/>
              </a:ext>
            </a:extLst>
          </p:cNvPr>
          <p:cNvSpPr txBox="1"/>
          <p:nvPr/>
        </p:nvSpPr>
        <p:spPr>
          <a:xfrm>
            <a:off x="5976000" y="4609800"/>
            <a:ext cx="3024000" cy="35856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6: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Digitale Signaturen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051F262E-DC18-9230-1167-9F2867692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2588FBF-5E87-496D-EB7F-2AD7B79FF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C31A95F-165B-479F-8AF5-EA48558F709A}" type="slidenum">
              <a:t>37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130FF-7858-3174-C84E-58E8501ABC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Beispiel digitale Signatur erstellen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761B-5A4A-BD73-CFFB-B7CB640207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Alice möchte eine Nachricht M digital signieren</a:t>
            </a:r>
          </a:p>
          <a:p>
            <a:pPr lvl="1"/>
            <a:r>
              <a:rPr lang="de-CH"/>
              <a:t>Hashed Nachricht M mit Hashverfahren H zu Hash h</a:t>
            </a:r>
          </a:p>
          <a:p>
            <a:pPr lvl="1"/>
            <a:r>
              <a:rPr lang="de-CH"/>
              <a:t>Verschlüsselt Hash h mit privatem Schlüssel A</a:t>
            </a:r>
            <a:r>
              <a:rPr lang="de-CH" baseline="-33000"/>
              <a:t>PrivKey</a:t>
            </a:r>
            <a:r>
              <a:rPr lang="de-CH"/>
              <a:t> zu Signatur S</a:t>
            </a:r>
            <a:r>
              <a:rPr lang="de-CH" baseline="-33000"/>
              <a:t>M</a:t>
            </a:r>
          </a:p>
          <a:p>
            <a:pPr lvl="0"/>
            <a:r>
              <a:rPr lang="de-CH"/>
              <a:t>Sendet Nachricht M und Signatur S</a:t>
            </a:r>
            <a:r>
              <a:rPr lang="de-CH" baseline="-33000"/>
              <a:t>M</a:t>
            </a:r>
            <a:r>
              <a:rPr lang="de-CH"/>
              <a:t> an Bob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DCC3823-5297-0B4D-0985-E75877570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CE6FF3E-96FD-E5F4-154A-39DD07860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F522BB8-9736-4C0E-8D77-290DBA361414}" type="slidenum">
              <a:t>38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56A18-D3ED-222F-75F0-051BA24BF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Beispiel digitale Signatur prüfen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11AF4-6205-12E2-3CFD-E2CBB78FA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Bob möchte Unverändertheit und Authentizität von Nachricht M mit Signatur S</a:t>
            </a:r>
            <a:r>
              <a:rPr lang="de-CH" baseline="-33000"/>
              <a:t>M</a:t>
            </a:r>
            <a:r>
              <a:rPr lang="de-CH"/>
              <a:t> prüfen</a:t>
            </a:r>
          </a:p>
          <a:p>
            <a:pPr lvl="1"/>
            <a:r>
              <a:rPr lang="de-CH"/>
              <a:t>Hashed Nachricht M mit Hashverfahren H zu Hash h</a:t>
            </a:r>
            <a:r>
              <a:rPr lang="de-CH" baseline="-33000"/>
              <a:t>1</a:t>
            </a:r>
          </a:p>
          <a:p>
            <a:pPr lvl="1"/>
            <a:r>
              <a:rPr lang="de-CH"/>
              <a:t>Entschlüsselt Signatur S</a:t>
            </a:r>
            <a:r>
              <a:rPr lang="de-CH" baseline="-33000"/>
              <a:t>M</a:t>
            </a:r>
            <a:r>
              <a:rPr lang="de-CH"/>
              <a:t> mit öffentlichem Schlüssel A</a:t>
            </a:r>
            <a:r>
              <a:rPr lang="de-CH" baseline="-33000"/>
              <a:t>PubKey</a:t>
            </a:r>
            <a:r>
              <a:rPr lang="de-CH"/>
              <a:t> zu Hash h</a:t>
            </a:r>
            <a:r>
              <a:rPr lang="de-CH" baseline="-33000"/>
              <a:t>2</a:t>
            </a:r>
          </a:p>
          <a:p>
            <a:pPr lvl="0"/>
            <a:r>
              <a:rPr lang="de-CH"/>
              <a:t>h</a:t>
            </a:r>
            <a:r>
              <a:rPr lang="de-CH" baseline="-33000"/>
              <a:t>1</a:t>
            </a:r>
            <a:r>
              <a:rPr lang="de-CH"/>
              <a:t> = h</a:t>
            </a:r>
            <a:r>
              <a:rPr lang="de-CH" baseline="-33000"/>
              <a:t>2</a:t>
            </a:r>
          </a:p>
          <a:p>
            <a:pPr lvl="1"/>
            <a:r>
              <a:rPr lang="de-CH"/>
              <a:t>Wahr: Nachricht wurde nicht verändert und stammt von Alice</a:t>
            </a:r>
          </a:p>
          <a:p>
            <a:pPr lvl="1"/>
            <a:r>
              <a:rPr lang="de-CH"/>
              <a:t>Falsch: Nachricht wurde verändert und/oder stammt nicht von Alice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0F32-CA8C-4444-B9A3-565D42AE5E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#07 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3461F-FBC6-D6B3-7EBC-B5D1B40201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2597-6644-8858-0884-563044C281EB}"/>
              </a:ext>
            </a:extLst>
          </p:cNvPr>
          <p:cNvSpPr txBox="1"/>
          <p:nvPr/>
        </p:nvSpPr>
        <p:spPr>
          <a:xfrm>
            <a:off x="6912000" y="4609800"/>
            <a:ext cx="2088000" cy="35856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7: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Ausblick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6EF7F25-6A9E-C390-95BB-94ECEBF745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506EC36-6653-F868-34F6-564B7EC16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F92852D-E4E1-44B8-BCE6-963B89989B57}" type="slidenum">
              <a:t>4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FF340-1AEC-04DB-7307-C7E5013ED5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Inhalt heute Abend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8682F-9BFC-73C4-0B32-379373F3C3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Passwörter</a:t>
            </a:r>
          </a:p>
          <a:p>
            <a:pPr lvl="0"/>
            <a:r>
              <a:rPr lang="de-CH"/>
              <a:t>Kryptographische Stärke messen</a:t>
            </a:r>
          </a:p>
          <a:p>
            <a:pPr lvl="0"/>
            <a:r>
              <a:rPr lang="de-CH"/>
              <a:t>Kryptographische Grundlagen</a:t>
            </a:r>
          </a:p>
          <a:p>
            <a:pPr lvl="1"/>
            <a:r>
              <a:rPr lang="de-CH"/>
              <a:t>Symmetrische Verschlüsselung</a:t>
            </a:r>
          </a:p>
          <a:p>
            <a:pPr lvl="1"/>
            <a:r>
              <a:rPr lang="de-CH"/>
              <a:t>Hash-Funktionen</a:t>
            </a:r>
          </a:p>
          <a:p>
            <a:pPr lvl="1"/>
            <a:r>
              <a:rPr lang="de-CH"/>
              <a:t>Asymmetrische Verschlüsselung</a:t>
            </a:r>
          </a:p>
          <a:p>
            <a:pPr lvl="1"/>
            <a:r>
              <a:rPr lang="de-CH"/>
              <a:t>Digitale Signaturen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8D21DD5-B35B-F4D0-F417-1680DF667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2D6A218-9FB3-84A4-9F16-063345C2C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F25BE3-54B8-4B8C-8C03-DF314259B148}" type="slidenum">
              <a:t>40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F3108-BC5A-1DCF-17E2-721968C475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Hybrid-Systeme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228E-994B-B199-643C-7D107125F4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Oft werden beide Verfahren miteinander kombiniert, um die Vorteile beider Systeme nutzen zu können.</a:t>
            </a:r>
          </a:p>
          <a:p>
            <a:pPr lvl="1"/>
            <a:r>
              <a:rPr lang="de-CH"/>
              <a:t>Inhalt wird symmetrisch verschlüsselt</a:t>
            </a:r>
          </a:p>
          <a:p>
            <a:pPr lvl="2"/>
            <a:r>
              <a:rPr lang="de-CH"/>
              <a:t>Schnell</a:t>
            </a:r>
          </a:p>
          <a:p>
            <a:pPr lvl="1"/>
            <a:r>
              <a:rPr lang="de-CH"/>
              <a:t>Schlüssel wird asymmetrisch verschlüsselt</a:t>
            </a:r>
          </a:p>
          <a:p>
            <a:pPr lvl="2"/>
            <a:r>
              <a:rPr lang="de-CH"/>
              <a:t>Viele Teilnehmer</a:t>
            </a:r>
          </a:p>
          <a:p>
            <a:pPr lvl="0"/>
            <a:r>
              <a:rPr lang="de-CH"/>
              <a:t>TLS, Mailverschlüsselung, SSH etc.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6C2C931-EF82-B943-E8E9-E378570F7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68A6F-9AA7-470C-6788-372F3F9C2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C42C7AC-E027-401A-8967-EE523131CB85}" type="slidenum">
              <a:t>41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F02F5-7471-BB00-7E8A-C210A1E347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Beispiel Mailverschlüsselung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98AB-1742-BDBB-DC7E-74B36E81A3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Alice schickt eine verschlüsselte Mail M an Bob, Carol und Dave</a:t>
            </a:r>
          </a:p>
          <a:p>
            <a:pPr lvl="1"/>
            <a:r>
              <a:rPr lang="de-CH"/>
              <a:t>Erzeugt ein geheimes Passwort P</a:t>
            </a:r>
          </a:p>
          <a:p>
            <a:pPr lvl="1"/>
            <a:r>
              <a:rPr lang="de-CH"/>
              <a:t>Verschlüsselt M mit P zu Geheimtext G</a:t>
            </a:r>
            <a:r>
              <a:rPr lang="de-CH" baseline="-33000"/>
              <a:t>M</a:t>
            </a:r>
          </a:p>
          <a:p>
            <a:pPr lvl="1"/>
            <a:r>
              <a:rPr lang="de-CH"/>
              <a:t>Verschlüsselt Passwort P mit öffentlichen Schlüsseln B</a:t>
            </a:r>
            <a:r>
              <a:rPr lang="de-CH" baseline="-33000"/>
              <a:t>PubKey</a:t>
            </a:r>
            <a:r>
              <a:rPr lang="de-CH"/>
              <a:t>, C</a:t>
            </a:r>
            <a:r>
              <a:rPr lang="de-CH" baseline="-33000"/>
              <a:t>PubKey</a:t>
            </a:r>
            <a:r>
              <a:rPr lang="de-CH"/>
              <a:t> ,D</a:t>
            </a:r>
            <a:r>
              <a:rPr lang="de-CH" baseline="-33000"/>
              <a:t>PubKey</a:t>
            </a:r>
            <a:r>
              <a:rPr lang="de-CH"/>
              <a:t> zu P</a:t>
            </a:r>
            <a:r>
              <a:rPr lang="de-CH" baseline="-33000"/>
              <a:t>BPubKey</a:t>
            </a:r>
            <a:r>
              <a:rPr lang="de-CH"/>
              <a:t>, P</a:t>
            </a:r>
            <a:r>
              <a:rPr lang="de-CH" baseline="-33000"/>
              <a:t>CPubKey</a:t>
            </a:r>
            <a:r>
              <a:rPr lang="de-CH"/>
              <a:t> und P</a:t>
            </a:r>
            <a:r>
              <a:rPr lang="de-CH" baseline="-33000"/>
              <a:t>DPubKey</a:t>
            </a:r>
          </a:p>
          <a:p>
            <a:pPr lvl="0"/>
            <a:r>
              <a:rPr lang="de-CH"/>
              <a:t>Überträgt Nachricht N = {G</a:t>
            </a:r>
            <a:r>
              <a:rPr lang="de-CH" baseline="-33000"/>
              <a:t>M</a:t>
            </a:r>
            <a:r>
              <a:rPr lang="de-CH"/>
              <a:t> | P</a:t>
            </a:r>
            <a:r>
              <a:rPr lang="de-CH" baseline="-33000"/>
              <a:t>BPubKey</a:t>
            </a:r>
            <a:r>
              <a:rPr lang="de-CH"/>
              <a:t> | P</a:t>
            </a:r>
            <a:r>
              <a:rPr lang="de-CH" baseline="-33000"/>
              <a:t>CPubKey</a:t>
            </a:r>
            <a:r>
              <a:rPr lang="de-CH"/>
              <a:t> | P</a:t>
            </a:r>
            <a:r>
              <a:rPr lang="de-CH" baseline="-33000"/>
              <a:t>DPubKey</a:t>
            </a:r>
            <a:r>
              <a:rPr lang="de-CH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0D740A2-0267-2476-0109-95C778E6A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D533B16-0853-2DD8-0558-11E6994C9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451BCB3-FDE1-4579-8921-4E60F8618845}" type="slidenum">
              <a:t>42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804D-6682-1524-057D-A05770E573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Beispiel Mailentschlüsselung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F8DB-DD1D-A863-0DBF-B0D80A518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Bob erhält N = {G</a:t>
            </a:r>
            <a:r>
              <a:rPr lang="de-CH" baseline="-33000"/>
              <a:t>M</a:t>
            </a:r>
            <a:r>
              <a:rPr lang="de-CH"/>
              <a:t> | P</a:t>
            </a:r>
            <a:r>
              <a:rPr lang="de-CH" baseline="-33000"/>
              <a:t>BPubKey</a:t>
            </a:r>
            <a:r>
              <a:rPr lang="de-CH"/>
              <a:t> | P</a:t>
            </a:r>
            <a:r>
              <a:rPr lang="de-CH" baseline="-33000"/>
              <a:t>CPubKey</a:t>
            </a:r>
            <a:r>
              <a:rPr lang="de-CH"/>
              <a:t> | P</a:t>
            </a:r>
            <a:r>
              <a:rPr lang="de-CH" baseline="-33000"/>
              <a:t>DPubKey</a:t>
            </a:r>
            <a:r>
              <a:rPr lang="de-CH"/>
              <a:t>} von Alice</a:t>
            </a:r>
          </a:p>
          <a:p>
            <a:pPr lvl="1"/>
            <a:r>
              <a:rPr lang="de-CH"/>
              <a:t>Entschlüsselt P</a:t>
            </a:r>
            <a:r>
              <a:rPr lang="de-CH" baseline="-33000"/>
              <a:t>BPubKey</a:t>
            </a:r>
            <a:r>
              <a:rPr lang="de-CH"/>
              <a:t> mit B</a:t>
            </a:r>
            <a:r>
              <a:rPr lang="de-CH" baseline="-33000"/>
              <a:t>PrivKey</a:t>
            </a:r>
            <a:r>
              <a:rPr lang="de-CH"/>
              <a:t> und erhält P</a:t>
            </a:r>
          </a:p>
          <a:p>
            <a:pPr lvl="1"/>
            <a:r>
              <a:rPr lang="de-CH"/>
              <a:t>Entschlüsselt G</a:t>
            </a:r>
            <a:r>
              <a:rPr lang="de-CH" baseline="-33000"/>
              <a:t>M</a:t>
            </a:r>
            <a:r>
              <a:rPr lang="de-CH"/>
              <a:t> mit P und erhält M</a:t>
            </a:r>
          </a:p>
          <a:p>
            <a:pPr lvl="0"/>
            <a:r>
              <a:rPr lang="de-CH"/>
              <a:t>Carol und Dave tun dasselbe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8716-2280-2F72-BEC0-21E544E3E5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Übungen &amp; Labor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11EF-8692-D444-7CC5-4E4916B602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Übungen: HE3</a:t>
            </a:r>
          </a:p>
          <a:p>
            <a:pPr lvl="0"/>
            <a:r>
              <a:rPr lang="de-CH"/>
              <a:t>Labor: </a:t>
            </a:r>
            <a:r>
              <a:rPr lang="de-CH">
                <a:hlinkClick r:id="rId3"/>
              </a:rPr>
              <a:t>github.com/ryru/HackingExposed</a:t>
            </a:r>
            <a:r>
              <a:rPr lang="de-CH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47A7BDE-EFB3-FA81-021E-89722409B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3C71B5F-CC84-35EA-467F-4ACCAF650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887807C-0C0F-4F26-94F2-1611E19375B5}" type="slidenum">
              <a:t>44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77EB-0F35-1675-F71C-3A71A3335C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Weiterführende 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60FC-0CB0-E275-3729-645ED14ADC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>
                <a:hlinkClick r:id="rId3"/>
              </a:rPr>
              <a:t>Kryptographie in der IT - Empfehlungen zu Verschlüsselung und Verfahren</a:t>
            </a:r>
          </a:p>
          <a:p>
            <a:pPr lvl="0"/>
            <a:r>
              <a:rPr lang="de-CH">
                <a:hlinkClick r:id="rId4"/>
              </a:rPr>
              <a:t>Verschlüsselung im Web mit der Web Crypto API</a:t>
            </a:r>
          </a:p>
          <a:p>
            <a:pPr lvl="0"/>
            <a:r>
              <a:rPr lang="de-CH">
                <a:hlinkClick r:id="rId5"/>
              </a:rPr>
              <a:t>Verschlüsseln mit elliptischen Kurven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BD02413-D97A-51E2-DF0B-091D4B3F99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1D560E-487A-533B-9985-855EB8A9F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B9E1FA4-416F-4540-BF07-DEFC156F12B1}" type="slidenum">
              <a:t>45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3EBE3-E27F-CCDE-D5C0-9BBA5D880E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Videoempfehlungen für's Selbststudium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F414-87A0-90EF-0616-C3302AE095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>
                <a:hlinkClick r:id="rId3"/>
              </a:rPr>
              <a:t>Immer diese verfluchten Passwörter</a:t>
            </a:r>
            <a:r>
              <a:rPr lang="de-CH"/>
              <a:t> (47 Min)</a:t>
            </a:r>
          </a:p>
          <a:p>
            <a:pPr lvl="0"/>
            <a:r>
              <a:rPr lang="de-CH">
                <a:hlinkClick r:id="rId4"/>
              </a:rPr>
              <a:t>Krypto knacken für Anfänger</a:t>
            </a:r>
            <a:r>
              <a:rPr lang="de-CH"/>
              <a:t> (45 Min)</a:t>
            </a:r>
          </a:p>
          <a:p>
            <a:pPr lvl="0"/>
            <a:r>
              <a:rPr lang="de-CH">
                <a:hlinkClick r:id="rId5"/>
              </a:rPr>
              <a:t>Kryptographie nach Snowden</a:t>
            </a:r>
            <a:r>
              <a:rPr lang="de-CH"/>
              <a:t> (57 Min)</a:t>
            </a:r>
          </a:p>
          <a:p>
            <a:pPr lvl="0"/>
            <a:r>
              <a:rPr lang="de-CH">
                <a:hlinkClick r:id="rId6"/>
              </a:rPr>
              <a:t>Krypto für die Zukunft</a:t>
            </a:r>
            <a:r>
              <a:rPr lang="de-CH"/>
              <a:t> (31 Min)</a:t>
            </a:r>
          </a:p>
          <a:p>
            <a:pPr lvl="0"/>
            <a:r>
              <a:rPr lang="de-CH">
                <a:hlinkClick r:id="rId7"/>
              </a:rPr>
              <a:t>Attacking end-to-end email encryption</a:t>
            </a:r>
            <a:r>
              <a:rPr lang="de-CH"/>
              <a:t> (60 Min)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F778624-894D-FCA6-4042-38B5DD0D5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C5AA1A-4913-B42B-5E80-1838B2DA5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D7CDBFD-6D9B-49CA-B17E-7B94CCCBE171}" type="slidenum">
              <a:t>46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8E0C7-C8CF-8C02-DE77-423A1766F2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/>
              <a:t>CC BY-SA 4.0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1318F24-C85D-3F5F-FF40-0A85686752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474800" y="2627280"/>
            <a:ext cx="1142640" cy="3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B83F7F5-87E8-5B0E-5103-35790A672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D9642D2-A2DD-4352-B94A-2D7709DA3A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51AFF9-1F76-402D-AB22-9CDFCAB8A613}" type="slidenum">
              <a:t>5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6A116-630B-5A62-39C5-5640527071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Ziele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642B3-9766-1033-8B35-2828326363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de-CH"/>
              <a:t>Sie können die Sicherheit von Passwörtern abschätzen und Empfehlungen für sichere Passwörter abgeben.</a:t>
            </a:r>
          </a:p>
          <a:p>
            <a:pPr lvl="0"/>
            <a:r>
              <a:rPr lang="de-CH"/>
              <a:t>Sie können Aussagen über die stärke von kryptographischen Algorithmen machen.</a:t>
            </a:r>
          </a:p>
          <a:p>
            <a:pPr lvl="0"/>
            <a:r>
              <a:rPr lang="de-CH"/>
              <a:t>Sie kennen die Grundlage symmetrischer und asymmetrischer Kryptographie sowie verschiedene Verfahren.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07A6AC9-7682-8D46-5AC1-00BD842FC2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34571F1-EBEA-1EB0-ADD8-95B4F1BCE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0A3042-F6D4-41FA-BDD3-91727BD46EF1}" type="slidenum">
              <a:t>6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1FE15-C223-42A8-4D1B-C09E1376DC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0F2A-0E94-DD8E-7EEE-2B36014427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/>
          <a:lstStyle/>
          <a:p>
            <a:pPr lvl="0"/>
            <a:r>
              <a:rPr lang="de-CH">
                <a:hlinkClick r:id="rId3"/>
              </a:rPr>
              <a:t>Real-World Cryptography</a:t>
            </a:r>
          </a:p>
          <a:p>
            <a:pPr lvl="1"/>
            <a:r>
              <a:rPr lang="de-CH"/>
              <a:t>David Wong, </a:t>
            </a:r>
            <a:r>
              <a:rPr lang="de-CH">
                <a:hlinkClick r:id="rId4"/>
              </a:rPr>
              <a:t>@cryptodavidw</a:t>
            </a:r>
          </a:p>
          <a:p>
            <a:pPr lvl="1"/>
            <a:r>
              <a:rPr lang="de-CH"/>
              <a:t>September 2021</a:t>
            </a:r>
          </a:p>
          <a:p>
            <a:pPr lvl="1">
              <a:spcBef>
                <a:spcPts val="1134"/>
              </a:spcBef>
            </a:pPr>
            <a:r>
              <a:rPr lang="de-CH" sz="2300"/>
              <a:t>ISBN: 978-1-61729-671-0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10DC1ED-DA36-66A7-A9B4-5AB8BFD833E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33960" y="1374839"/>
            <a:ext cx="2583720" cy="323712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A8EE11B-BB45-C45D-4E71-82EDBCEE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BA75FEE-9F16-08D1-413E-93B511261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E78C51F-345D-48C2-9670-BA1C723891DB}" type="slidenum">
              <a:t>7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75EF9-D0A4-C62B-27C1-56ABE60F6F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01A1-6FC0-1494-5830-BCA98F78A1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/>
          <a:lstStyle/>
          <a:p>
            <a:pPr lvl="0"/>
            <a:r>
              <a:rPr lang="de-CH">
                <a:hlinkClick r:id="rId3"/>
              </a:rPr>
              <a:t>Bulletproof SSL and TLS</a:t>
            </a:r>
          </a:p>
          <a:p>
            <a:pPr lvl="1"/>
            <a:r>
              <a:rPr lang="de-CH"/>
              <a:t>Ivan Ristić, </a:t>
            </a:r>
            <a:r>
              <a:rPr lang="de-CH">
                <a:hlinkClick r:id="rId4"/>
              </a:rPr>
              <a:t>@ivanristic</a:t>
            </a:r>
          </a:p>
          <a:p>
            <a:pPr lvl="1"/>
            <a:r>
              <a:rPr lang="de-CH"/>
              <a:t>2. Auflage, Februar 2022</a:t>
            </a:r>
          </a:p>
          <a:p>
            <a:pPr lvl="1"/>
            <a:r>
              <a:rPr lang="de-CH"/>
              <a:t>ISBN: 978-1907117091</a:t>
            </a:r>
          </a:p>
          <a:p>
            <a:pPr lvl="1"/>
            <a:r>
              <a:rPr lang="de-CH">
                <a:hlinkClick r:id="rId5"/>
              </a:rPr>
              <a:t>Inhaltsverzeichnis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F9D2B5B-90E4-BAA6-2B83-A9F3937F5A6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81480" y="1388520"/>
            <a:ext cx="2615760" cy="3226320"/>
          </a:xfrm>
          <a:prstGeom prst="rect">
            <a:avLst/>
          </a:prstGeom>
          <a:noFill/>
          <a:ln>
            <a:noFill/>
          </a:ln>
          <a:effectLst>
            <a:outerShdw dist="101823" dir="2700000" algn="tl">
              <a:srgbClr val="80808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8E10B7A-F23B-833F-4C3C-5C1E21826F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CH"/>
              <a:t>2018-2023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D140FAA-B360-5E06-15A5-FC45CEB03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128DD24-CA69-491A-81CC-4BBE458B387B}" type="slidenum">
              <a:t>8</a:t>
            </a:fld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108E-E410-8460-53CD-20F6C808D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Literaturempfehlung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245D-9690-A6D6-D0A3-07B7215ADB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288239"/>
          </a:xfrm>
        </p:spPr>
        <p:txBody>
          <a:bodyPr/>
          <a:lstStyle/>
          <a:p>
            <a:pPr lvl="0"/>
            <a:r>
              <a:rPr lang="de-CH">
                <a:hlinkClick r:id="rId3"/>
              </a:rPr>
              <a:t>Serious Cryptography</a:t>
            </a:r>
          </a:p>
          <a:p>
            <a:pPr lvl="1"/>
            <a:r>
              <a:rPr lang="de-CH"/>
              <a:t>Jean-Philippe Aumasson, </a:t>
            </a:r>
            <a:r>
              <a:rPr lang="de-CH">
                <a:hlinkClick r:id="rId4"/>
              </a:rPr>
              <a:t>@veorq</a:t>
            </a:r>
          </a:p>
          <a:p>
            <a:pPr lvl="1"/>
            <a:r>
              <a:rPr lang="de-CH"/>
              <a:t>November 2017</a:t>
            </a:r>
          </a:p>
          <a:p>
            <a:pPr lvl="1"/>
            <a:r>
              <a:rPr lang="de-CH"/>
              <a:t>ISBN-13: 978-1-59327-826-7</a:t>
            </a:r>
          </a:p>
          <a:p>
            <a:pPr lvl="1"/>
            <a:r>
              <a:rPr lang="de-CH">
                <a:hlinkClick r:id="rId5"/>
              </a:rPr>
              <a:t>Inhaltsverzeichnis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917D0E3-FB3A-8636-13A2-5F823DDCC83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2160" y="1326600"/>
            <a:ext cx="2487600" cy="3288239"/>
          </a:xfrm>
          <a:effectLst>
            <a:outerShdw dist="53966" dir="2700000" algn="tl">
              <a:srgbClr val="80808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4786-09D9-F65C-3FF4-4F78693BB4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de-CH"/>
              <a:t>#01 Passwörter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0F8E-17A2-160C-C15C-BB16A096D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0AEDA-05E9-B36C-2ED4-23064644BB3B}"/>
              </a:ext>
            </a:extLst>
          </p:cNvPr>
          <p:cNvSpPr txBox="1"/>
          <p:nvPr/>
        </p:nvSpPr>
        <p:spPr>
          <a:xfrm>
            <a:off x="7128000" y="4608360"/>
            <a:ext cx="2376000" cy="359640"/>
          </a:xfrm>
          <a:prstGeom prst="rect">
            <a:avLst/>
          </a:prstGeom>
          <a:noFill/>
          <a:ln w="12600">
            <a:solidFill>
              <a:srgbClr val="5983B0"/>
            </a:solidFill>
            <a:custDash>
              <a:ds d="100000" sp="100000"/>
              <a:ds d="100000" sp="100000"/>
            </a:custDash>
          </a:ln>
        </p:spPr>
        <p:txBody>
          <a:bodyPr vert="horz" wrap="none" lIns="96120" tIns="51120" rIns="96120" bIns="5112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Video 1: </a:t>
            </a:r>
            <a:r>
              <a:rPr lang="de-CH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/>
              </a:rPr>
              <a:t>Passwörter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Microsoft Office PowerPoint</Application>
  <PresentationFormat>Widescreen</PresentationFormat>
  <Paragraphs>396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Cousine</vt:lpstr>
      <vt:lpstr>Lato</vt:lpstr>
      <vt:lpstr>Liberation Sans</vt:lpstr>
      <vt:lpstr>Liberation Serif</vt:lpstr>
      <vt:lpstr>StarSymbol</vt:lpstr>
      <vt:lpstr>Default</vt:lpstr>
      <vt:lpstr>Default 2</vt:lpstr>
      <vt:lpstr>Default 1</vt:lpstr>
      <vt:lpstr>HE3: Kryptographische Grundlagen</vt:lpstr>
      <vt:lpstr>Drei Beispiele für den Einsatz von Hashfunktionen</vt:lpstr>
      <vt:lpstr>Wichtiger Hinweis</vt:lpstr>
      <vt:lpstr>Inhalt heute Abend</vt:lpstr>
      <vt:lpstr>Ziele</vt:lpstr>
      <vt:lpstr>Literaturempfehlung</vt:lpstr>
      <vt:lpstr>Literaturempfehlung</vt:lpstr>
      <vt:lpstr>Literaturempfehlung</vt:lpstr>
      <vt:lpstr>#01 Passwörter</vt:lpstr>
      <vt:lpstr>Wie viele Möglichkeiten?</vt:lpstr>
      <vt:lpstr>Wie viele Möglichkeiten?</vt:lpstr>
      <vt:lpstr>Brute-Force-Attacke</vt:lpstr>
      <vt:lpstr>Rainbow Table und Salt</vt:lpstr>
      <vt:lpstr>Sichere Passwörter</vt:lpstr>
      <vt:lpstr>Sichere Passwörter</vt:lpstr>
      <vt:lpstr>Sicherheitsfragen</vt:lpstr>
      <vt:lpstr>Gute Passwörter halten lange, aber nicht ewig.</vt:lpstr>
      <vt:lpstr>#02 Kryptographische Grundlagen</vt:lpstr>
      <vt:lpstr>Kryptographischer Algorithmus Designziel</vt:lpstr>
      <vt:lpstr>Sicherheit eines kryptographischen Algorithmus</vt:lpstr>
      <vt:lpstr>Sicherheit von kryptographischen Systemen</vt:lpstr>
      <vt:lpstr>Ver- und Entschlüsselung allgemein</vt:lpstr>
      <vt:lpstr>#03 Symmetrische Verschlüsselung</vt:lpstr>
      <vt:lpstr>Symmetrische Kryptographie</vt:lpstr>
      <vt:lpstr>Anzahl Schlüssel in symmetrischem Kryptosystem</vt:lpstr>
      <vt:lpstr>Anzahl Schlüssel im System wächst Quadratisch</vt:lpstr>
      <vt:lpstr>Symmetrische Algorithmen</vt:lpstr>
      <vt:lpstr>#04 Hash-Funktionen</vt:lpstr>
      <vt:lpstr>Hash-Verfahren</vt:lpstr>
      <vt:lpstr>Hash-Funktionen in Verwendung</vt:lpstr>
      <vt:lpstr>Hash-Verfahren</vt:lpstr>
      <vt:lpstr>#05 Asymmetrische Verschlüsselung</vt:lpstr>
      <vt:lpstr>Asymmetrische Kryptographie</vt:lpstr>
      <vt:lpstr>Anzahl Schlüssel in asymmetrischem Kryptosystem</vt:lpstr>
      <vt:lpstr>Asymmetrische Algorithmen</vt:lpstr>
      <vt:lpstr>#06 Digitale Signaturen</vt:lpstr>
      <vt:lpstr>Beispiel digitale Signatur erstellen</vt:lpstr>
      <vt:lpstr>Beispiel digitale Signatur prüfen</vt:lpstr>
      <vt:lpstr>#07 Ausblick</vt:lpstr>
      <vt:lpstr>Hybrid-Systeme</vt:lpstr>
      <vt:lpstr>Beispiel Mailverschlüsselung</vt:lpstr>
      <vt:lpstr>Beispiel Mailentschlüsselung</vt:lpstr>
      <vt:lpstr>Übungen &amp; Labor</vt:lpstr>
      <vt:lpstr>Weiterführende Literaturempfehlung</vt:lpstr>
      <vt:lpstr>Videoempfehlungen für's Selbststudium</vt:lpstr>
      <vt:lpstr>CC BY-SA 4.0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HE3: Kryptographische Grundlagen</dc:title>
  <dc:creator>inciahmet</dc:creator>
  <cp:lastModifiedBy>Ahmet Inci</cp:lastModifiedBy>
  <cp:revision>330</cp:revision>
  <dcterms:created xsi:type="dcterms:W3CDTF">2019-08-31T12:47:16Z</dcterms:created>
  <dcterms:modified xsi:type="dcterms:W3CDTF">2024-03-20T17:14:12Z</dcterms:modified>
</cp:coreProperties>
</file>