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4"/>
  </p:notesMasterIdLst>
  <p:handoutMasterIdLst>
    <p:handoutMasterId r:id="rId75"/>
  </p:handout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289" r:id="rId66"/>
    <p:sldId id="323" r:id="rId67"/>
    <p:sldId id="324" r:id="rId68"/>
    <p:sldId id="325" r:id="rId69"/>
    <p:sldId id="326" r:id="rId70"/>
    <p:sldId id="331" r:id="rId71"/>
    <p:sldId id="332" r:id="rId72"/>
    <p:sldId id="333" r:id="rId73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BB75C9-AC60-4A74-AB8E-945116B9F388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4A2726-355C-9B7C-ED34-9D5352ED3E4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FDE07-DBFD-A300-DBA5-ACC20386D51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BFDFE-3002-2458-07D3-4645699719C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38357-C1C7-190F-3554-93B4E54E8F1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81D2B1A-AB67-4673-B91F-A41D83490D8B}" type="slidenum">
              <a:t>‹Nr.›</a:t>
            </a:fld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538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BC0FD-7753-76A2-6FBC-53F46EBA5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AA0DF-8112-7F17-B5D5-EEA4DB7D6A0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CH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CC6428D-3A87-C025-F034-312B4FDC8C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66C3-3126-2223-916A-9713663D65E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B143-724A-EDB5-5C63-B6FDCE8C58A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76E6-0EC8-F906-4672-A10E5B2580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BC38CA-17E3-4F65-B1A1-60E694A4AF15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7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CH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se.de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EF24-E578-2B38-FB74-1D5BF8DC06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C9800B-6BC4-4800-8608-8E1610DB553C}" type="slidenum">
              <a:t>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D1CE5-DB72-41C1-E9E9-6D74D0DE4F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72A01-3B28-908B-04A5-28EEEC96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44451-4B28-E3F5-8001-86A4E4BC31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C208F4-D22A-406A-B25A-1085B5A4E089}" type="slidenum">
              <a:t>10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A55F7-A70E-300C-AAB8-AC0A8314A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F887-CB7E-CC03-6AF0-CB705B2ECF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1160-3460-82F7-41F9-CF80C59778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270EA1A-FFC8-4F2C-B09C-FCADABAD2017}" type="slidenum">
              <a:t>11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A0C7-2663-16D7-2B44-155667640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A776E-FDCB-3768-736F-6CC3D89032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043E-4FEE-601A-4FF9-FA33DEF6EA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233302-5439-4863-89F8-2F9F52BCCE0A}" type="slidenum">
              <a:t>12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A6B4A-1DF3-4ACD-D7B6-744BB9F2F2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AE59A-B595-0165-7235-BCBFE7AFF0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A228-E439-72B4-7B54-C38E731D6F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87A1D4-9807-4777-B1DE-77B6E21B8F7A}" type="slidenum">
              <a:t>13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5F15F-364D-18DB-EA21-840D34FC7E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FA31A-ACBC-3FBE-76C5-53B9221DED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886E-83B8-034A-67ED-BE09DB4736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E25726-3857-4B82-A6B1-DD722B3978CC}" type="slidenum">
              <a:t>14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606CB-642A-47EB-FED9-36A2A27094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9D397-1D23-482A-29D7-5E98361AFE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F027-CF0C-40E6-4A6E-940054935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19F501-FD93-436B-88D9-901992078537}" type="slidenum">
              <a:t>15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2C11A-E603-FD7E-2681-3EDEDD3173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61DE-591B-49B3-D729-CAE1BE0764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CFEC-64B4-0B79-E62E-918590069C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45EBE-615F-4A67-A002-EDF2ABCCAF2C}" type="slidenum">
              <a:t>16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2127D-3B70-6724-2D2F-74C8009B56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A2366-DC65-7B6E-517E-64EB88BE6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1243-86A0-864C-1CEA-6200BDE1D6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08A002-1337-4279-A7DC-25A208CB2A06}" type="slidenum">
              <a:t>17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EBBE3-2D6C-64C6-72F0-A7DDCFA354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6369-E996-0040-FB86-8E7800BC74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8119-B3F5-1C2F-EF4F-7E1101EE65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B9E917-0996-4653-9313-5F5B928A3C24}" type="slidenum">
              <a:t>18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1ABD5-CD60-D314-A832-34AA501630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9DDF5-D13D-2E36-FBCD-3CBC7D4A1C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3D59-A54D-9DC8-4D28-21583EB719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D8EE61-BEC6-4449-8418-87FD35879770}" type="slidenum">
              <a:t>19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44535-DCDF-154B-B574-120CA436E5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90FB0-A898-145C-3343-893CB405A2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CDFD-F0E5-86EF-9E36-5AAAF51CEC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479070-DA4F-4E64-838B-64AC7FE5D833}" type="slidenum">
              <a:t>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61DBA-0C9B-6FF1-4560-4C4E291DB1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60234-0792-5479-276E-BF22EE1D78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5863-F711-939A-C81E-44804FF8DF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ABDD93-8313-4848-8FC0-9493814AD591}" type="slidenum">
              <a:t>20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87AF2F-F5B3-98C4-7403-4FC34FBC30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A939F-CCE5-CB0A-5488-68E537A62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7204-ABAA-6997-268C-81F6EB1B07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F93E98-F610-4B36-BD6E-D59AF020329A}" type="slidenum">
              <a:t>21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FBE6D-30CF-DFD9-553B-6F4B8BFB1F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50B30-DC82-79A7-4042-CF922A94D0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8623-A6AB-BFE4-FA77-A3BB40550B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098336-36E1-4729-A8EF-5F4EA1CFFC86}" type="slidenum">
              <a:t>22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7ACE5-C1F0-139B-EAB0-AC314611E0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403A1-1838-FC52-53A0-55E0056B7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A558-6A5F-7405-550B-54A329079B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B95EE9-CFA7-40E7-97E6-020B9264264C}" type="slidenum">
              <a:t>23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CAE10-3197-19D6-58FC-9D5F4E0A84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3285C-5ECA-DEED-C47C-50BCAC971E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D9C3-EFCB-A2F2-69D6-7F3376C8E1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70C10D-A493-435D-9CBA-B905B5DD00BA}" type="slidenum">
              <a:t>24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E63AD-B922-FE2C-0A3A-02592E8633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13D38-1F60-B1D7-57F8-814061B55B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r>
              <a:rPr lang="de-CH"/>
              <a:t>Frage 1: Welche IP-Adresse hat das Opfer?</a:t>
            </a:r>
          </a:p>
          <a:p>
            <a:pPr lvl="0" rtl="0"/>
            <a:endParaRPr lang="de-CH"/>
          </a:p>
          <a:p>
            <a:pPr lvl="0" rtl="0"/>
            <a:r>
              <a:rPr lang="de-CH"/>
              <a:t>Antwort 1: Nicht in der ARP Tabelle sichtbar, aber das Opfer zeigt sich gerade die ARP Tabelle an.</a:t>
            </a:r>
          </a:p>
          <a:p>
            <a:pPr lvl="0" rtl="0"/>
            <a:endParaRPr lang="de-CH"/>
          </a:p>
          <a:p>
            <a:pPr lvl="0" rtl="0"/>
            <a:endParaRPr lang="de-CH"/>
          </a:p>
          <a:p>
            <a:pPr lvl="0" rtl="0"/>
            <a:r>
              <a:rPr lang="de-CH"/>
              <a:t>Fragen 2: Welche IP-Adresse hat der Angreifer?</a:t>
            </a:r>
          </a:p>
          <a:p>
            <a:pPr lvl="0" rtl="0"/>
            <a:endParaRPr lang="de-CH"/>
          </a:p>
          <a:p>
            <a:pPr lvl="0" rtl="0"/>
            <a:r>
              <a:rPr lang="de-CH"/>
              <a:t>Antwort 2: 192.168.1.116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0A0B-5F7B-3F3F-51BE-35D079C6E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98B12A-69D4-4BEC-90FC-38510A71AB02}" type="slidenum">
              <a:t>25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0E737-5A42-D995-8AB4-02714FA300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A6A41-5615-89F4-73B2-6A4F80DB2B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0035-9469-B864-C63B-FE9E505C91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A10E13-E4CD-47FD-B172-7DBE23EF1245}" type="slidenum">
              <a:t>26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912F4-DABB-EAA6-2773-090141DAFF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39CD7-35F0-9930-E6FC-80CFC2C5CD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A04B-2BD9-156D-0547-965AA14616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6629E-5250-4CA3-9FB3-B04542EABF4C}" type="slidenum">
              <a:t>27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D8420-D1E6-096E-0BEE-12972E701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51828-1372-06B3-CCFB-7F735369A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r>
              <a:rPr lang="de-CH"/>
              <a:t>Demo:</a:t>
            </a:r>
          </a:p>
          <a:p>
            <a:pPr lvl="0" rtl="0"/>
            <a:r>
              <a:rPr lang="de-CH"/>
              <a:t>Terminal A: dig @8.8.8.8 </a:t>
            </a:r>
            <a:r>
              <a:rPr lang="de-CH">
                <a:hlinkClick r:id="rId3"/>
              </a:rPr>
              <a:t>www.heise.de</a:t>
            </a:r>
            <a:r>
              <a:rPr lang="de-CH"/>
              <a:t> +short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1B6E-C10A-CD5A-4043-956212453D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1A9D1E-C50E-42C8-B1F1-BE15A3D4F6F4}" type="slidenum">
              <a:t>28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E3468-30BB-71C7-46A4-D1FD553186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DA420-8BC6-D1AF-4610-F1762565D4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9217-06A3-A4AE-54C5-E528A148DA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EE9CA3-F0A3-42D3-8B22-E2BB5092CD8D}" type="slidenum">
              <a:t>29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7B093-0051-2A7E-5611-079FFB3E6A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B4643-2791-67D8-F022-83418A7003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38CF-28F9-37A7-CBE7-1D007FB8B0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0B689D-41B3-4AC5-9791-BFBB980F7848}" type="slidenum">
              <a:t>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B40E-31F7-CC98-9225-29DAAE0B5B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3BC22-E419-9D49-9466-183C824C0C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C864-B27E-67EE-C99A-C82A3D74C4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2BF9C4-5EC8-43B3-899B-E6964EC2FF14}" type="slidenum">
              <a:t>30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ABFE6-1DA0-5D01-4793-C69644EB7E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BF99F-3DC1-FB90-D3D9-C1750B4203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53FA-2AD0-BBE1-4231-1C9E62F53A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4B3D75-10DA-45FF-8023-D7A92CEB3A2B}" type="slidenum">
              <a:t>31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48EE8-CC24-D463-8464-2AE7129C30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210C5-B94C-C420-E828-07F6540609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73E2B-3FC4-A5A9-7A54-8E7CC6F59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58621D-67C8-473B-9FC0-F37288039C98}" type="slidenum">
              <a:t>32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B4AD3-9441-B486-232B-BAF6F52593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EA9C2-6231-44BA-0105-7AA243365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46CA-552B-5B75-3384-96BC24B6DC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326AA-F946-410F-97BA-772F4FEFF09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F9B30-2C6C-4007-8B9C-ED868BBC04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CB1CC-679A-1C3E-EDBB-E2F738BD2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33F6-E6E4-2E97-0D95-78918D40FF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2CAE7-4A85-4761-ADDD-015289494BF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33581-4DA1-492D-3D24-21F6422335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6BF1F-A990-F9CE-2DF0-ADBCBF58C1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A580-6CE8-1DD1-468C-35CDCD0A3E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582077-5EA9-4F01-AB27-61986CA95F63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4B9D8-89BC-5149-AF2B-5FE673A11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D4DC9-DE4C-A637-9BF8-D266D863F6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391B-8D24-2456-0909-A7C4ED6C76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4F50B0-F1C8-4638-B50D-C7D9AF22C7FD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F3C8C-0590-F1E8-2681-C1A44495AA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1D1BE-225F-66CD-51DD-2A266FC29A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F688-377C-04E7-62F7-285A6E12D8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7CAD03-F039-44D8-85E1-4FD2850CA9D1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C991-F130-E940-ADB6-C335497EAC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54C43-0C49-679E-7770-843DB64E3E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FBF3-5B8E-750B-81D9-E65BD0713A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ED30-FC4C-4A6A-B0D7-CE4A2E158656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E6ADA2-FF28-FED5-CB41-1D92567521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FD134-F414-B941-5C44-2C85BFA91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DBF6-FE76-B44D-3DEE-D8B809EDAD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9F3951-F085-4AA4-8EF5-10A4CBC8B193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5DEEC-37B7-8874-8D6E-57E764BAFE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26A8A-3AFE-AA30-A5C4-3C251F307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7650000"/>
          </a:xfrm>
        </p:spPr>
        <p:txBody>
          <a:bodyPr vert="horz"/>
          <a:lstStyle/>
          <a:p>
            <a:pPr lvl="0" rtl="0"/>
            <a:r>
              <a:rPr lang="de-CH"/>
              <a:t>Aufrundungsfunktion:</a:t>
            </a:r>
          </a:p>
          <a:p>
            <a:pPr lvl="0" rtl="0"/>
            <a:endParaRPr lang="de-CH"/>
          </a:p>
          <a:p>
            <a:pPr lvl="0" rtl="0"/>
            <a:r>
              <a:rPr lang="de-CH"/>
              <a:t>Die Abrundungsfunktion (auch Gaußklammer, Ganzzahl-Funktion, Ganzteilfunktion oder Entier-Klammer) und die Aufrundungsfunktion sind Funktionen, die jeder reellen Zahl die nächstliegende nicht größere bzw. nicht kleinere ganze Zahl zuordnen. Die Notation wurde nach Carl Friedrich Gauß benannt, der das Symbol [ x ] {\displaystyle \left[x\right]} \left[x\right] für die Abrundungsfunktion 1808 einführte.[1] Ende des 20. Jahrhunderts verbreiteten sich auch die von Kenneth E. Iverson eingeführten Bezeichnungen floor ⁡ ( x ) {\displaystyle \operatorname {floor} (x)} \operatorname {floor} (x) und ⌊ x ⌋ {\displaystyle \lfloor x\rfloor } \lfloor x\rfloor (engl. floor „Boden“) für die Gaußklammer sowie ceil ⁡ ( x ) {\displaystyle \operatorname {ceil} (x)} \operatorname {ceil} (x) und ⌈ x ⌉ {\displaystyle \lceil x\rceil } \lceil x\rceil (englisch ceiling „Decke“) für die Aufrundungsfunktion.[2] Im Deutschen bezieht sich das Wort Gaußklammer ohne weitere Zusätze meist auf die ursprüngliche von Gauß verwendete Notation.[3][4] Für die von Iverson eingeführten Varianten werden dann zur Unterscheidung die Bezeichnungen untere Gaußklammer und obere Gaußklammer verwendet.[5]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8E4D-9FEA-A052-ADB4-B9D19DC027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1635B5B-63A1-472B-B6CE-C548267D2BF3}" type="slidenum">
              <a:t>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45F8F-342E-A15A-2499-18775FBBC5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8A7BA-F460-181D-5B44-AE8E46C193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25A-66F1-73FF-50B1-DC951454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F704E-4D98-4AA3-8789-4DBA46CC3DD6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F64BF-91E4-15EC-92B3-5BB62C62FC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08CE4-39B7-D081-CF9B-2D60D8A6A3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0AF3-ADC8-FB7D-4A39-696FFC5C1D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DDF8D-18E6-4DF7-A6C3-07B2104D5770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6467FD-64B1-E215-5970-ED61B6ACB6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1B7D7-4972-03FA-9E22-9BE1DF2E82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473B-D5C8-60B4-5638-C20D89820A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301FF-C58A-4FAF-9119-9544924DF4A5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698D4-A7FF-0DE8-ED81-30360B077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F587D-8BE7-1315-E678-26D555F80F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r>
              <a:rPr lang="de-CH"/>
              <a:t>Beispiel an der Tafel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6F936-6ECB-6281-ECFC-F2FABE847C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03D257-14DA-4FA1-8B04-7415F99D6AE5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56D4F-ADCB-52E2-E1BE-CF67D8191A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211B9-F3C2-8CC1-8877-AE02707AFB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998D-EE37-7D15-ABFA-1708C7092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62BCEC-CE22-4B38-A7E5-606DF8703D76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A6DCF-732B-68DE-FA60-4DACB509A6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21C0-523A-5456-79FE-435C450FB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B9E2-6E2B-F78F-5B98-E2953EDE2A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9A89-74BB-42E0-A76A-32F3F8D686A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59040-FB7C-CAF6-9035-639F3B6416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09332-8DEC-D12C-419C-D92C48274B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0B85-E0EF-3393-2A78-C1718F8043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23B04-99F8-4BA7-9C07-3F82CC7DDF1D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55F8FF-0844-16A1-990F-6FC4E88BA3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F7E9A-274A-B2BD-C062-AD23A18E2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CED6-A9DF-2ECA-AC8D-B45896D976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DD9CDB-68F9-4636-846A-C1F1D4809900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CD5E9-4228-5FEC-0FF3-68FDC33141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187D8-7DE7-B3E3-F108-3BD62B6EB1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5FC1D-FE25-4F74-574E-9D916417B1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924C1-7069-4F60-B707-A2B83DCBEB14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DD384-F5BF-E8BF-864C-098493AED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FB7A8-45AF-09C2-0C8E-3BA2BFDC3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927B-F9E0-178C-B7C3-C983393141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E3F58-8010-45FB-B022-01045409FD33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884DD-95C1-B9DF-7093-872F9A8146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96412-39EE-F7DB-502D-8C09AF7916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ED6F-762A-7E13-CCB9-C701439ABA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588546-F0C0-43B9-BEB5-8E065E829850}" type="slidenum">
              <a:t>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350B2B-8631-2544-51C9-140379CEC8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23A5B-F15E-8CF8-DF5D-E386C7EA0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AFA3-0A06-66CD-D896-D8AAE9FE84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B45A58-6D22-4F52-A9E6-D012F02753A4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7F194-E0B9-DB3D-8BF7-DC70DADFA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24D46-5F90-A997-4DC7-5ED52C0806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1C64-51A8-8E48-8176-4862A953FB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F2E16-6C5C-47D4-9A44-A0B23CEC37B6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D5FDA-815E-95CC-91E1-B7CFF16E4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92DE8-8EE9-885B-A171-4E9F0BCA96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E5CC-8CF9-D852-B12A-0C6D50795E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B14ABA-F82E-45A2-9225-ECB124236B65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C0B97-1D19-F4FD-620D-85EB38A15E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03B51-28A5-80B1-2A78-7B041C40C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1745-7C09-CDB7-8FC0-A9E0E1340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06010-5761-4686-91E4-F42CB1E2769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38CD1-EA10-E5FC-0914-EFE480A35B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9CCFE-8572-2899-0264-EF8602B663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D3BF-382E-E484-1C13-A54EC4D6BD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41FD7A-8C04-447C-A927-05C188F0AF56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D21A5-A207-B6BB-E3C2-E4A0F2FC10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DAC95F-F6C7-3386-C1AA-8FE8EF3E20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D6737-9F24-A6B2-3759-8710C81477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D99C4-7A9D-481C-95DB-98574CF23943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C56DD-5F6D-454B-4F5E-7E999099B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567E5-7755-5F71-C827-0216EFA6D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C01A-CF46-57D5-AF6A-9E826722E2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423B91-2AA2-4B70-A57B-66FF5C94A7F2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39F8B-03C7-63F5-F862-C1137536E9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74B2D-0C76-0FC6-5D69-430B28663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F077-188E-E568-1385-A53EED86CB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6E21E-BE5B-45F6-8D4C-871315F7807E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71F50-FB20-AE35-94DE-440D9C61B6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7D687-9975-7AA5-8A55-E13A33CC39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77A9F-ABB6-A59B-3AAA-4D1FCEDBEF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B3900-9E7B-4830-AC63-0D76FB52189B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FDD77-7FFA-1A74-1C26-51EC2EC443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04FCF-6FA9-3247-5EE0-F7916C4534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445E-6E0C-2324-9759-B5ED43F88B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C9DBE-D243-4828-A996-5127DA56274A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D782DD-1639-C49D-8FDA-C94A4AAF1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71C036-F73D-3FE2-CAE0-BCAC6D21C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2DB8-3EB3-8071-7A8C-C5D5884733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7E2DA5-B8E2-46F3-9627-BE9AF688BB52}" type="slidenum">
              <a:t>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B97-F24A-C59B-6BC6-40C5797438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0D923-888D-3A37-0646-6CE6EEFF55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365B5-BAD7-DBA5-39AC-38879678F5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05BF-7F95-487A-BD56-88E9355DE003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7242B-EFB4-4D8F-FC58-4872E8EABE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1C5E1-B66C-2C99-E165-5CB829F43A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6227-BB85-159C-B992-A7A617D943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92286-0AE6-40D4-A077-F66E72EC9BE4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243AE-4B94-AE52-4035-C1360627B8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92FF5-03D9-FA9F-B8F4-F0D4A6ABD6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D900-FE72-D4FA-7CD4-F6CCD00A42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BB9ED-1580-4360-93F6-3C6C369B51BB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95A0-2879-1E76-6D78-1632954D24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F870F-8A3B-5AA0-7DD9-4C198C4C14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DA38-FB7B-DCAB-8965-23BA7DA6FB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160CE-0282-4093-BD3F-7936BA227CE1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0D345-8AB9-742C-6850-D43B97BF3B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BCE11-90D9-3F9F-E184-004FDDA303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B69A-2051-5574-51DC-78E7BCA9A3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56B5A-3E19-4CD4-9F61-1AA671217480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3EB25-8764-6532-1DCE-3644AD7B5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8F40E-46D6-4ED4-D59D-08CCDD1356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0D92-75ED-2D6F-2CC8-34E4621DE1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9B5BE1-4A9C-4CFA-B64E-B59265B4172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8A21FB-432F-F0DC-5710-9A85E9353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97E4F-3019-1CD6-C5D6-B438CBDA58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2046-D024-88A8-F235-0D15FDB06D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DC60D7-B029-48AA-9E56-D55A5B60992F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B2A00-31E1-2ADC-06A8-01DAC44711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83F63-61AE-319D-1E30-0C985643BC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7CD8-B9FD-3BD6-547D-CBAC4A0DC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F6650-D4DE-4EEE-993F-2BF642FB885E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78048-CE52-BA70-DD54-4C1D265FD4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234A9-E6A6-3AC6-BDDF-39F88A11A8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D653-C5EF-1B2B-12DF-A74EFA0391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DCF57C-2951-4022-83AC-F9E46F499C27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81C8C-8F2C-6CE2-4BFA-B7D39C37A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D4E51-20DA-A313-9BC3-4E77438FB0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B8B9-07F4-EF87-CEA9-BC61D794BB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62938-59D0-4AC0-AED7-80BB4AD7DEFC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D688-A92B-4742-8CF4-838876AED2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5649AB-8EE6-B63B-462A-90F5EB636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C27B-6F77-1D0A-8FB9-AFF00E3473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8F66B0-370A-40C3-8BF4-1B7B96D293FA}" type="slidenum">
              <a:t>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74376-253D-83FC-3D49-A619D3F3A1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976AA-A80E-8C24-297F-5327DA4A0D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8CCF-8DD4-229F-B210-9861AC3B6C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314B5-D205-4CAE-AFAA-CB4EEDDC24CE}" type="slidenum">
              <a:rPr kumimoji="0" lang="de-C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de-C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A09FB-4566-07AB-6BB3-CE84445AB1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906FA-954C-10E4-847E-260EED80B2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D8795-9957-5C3D-3015-2BABF7A856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D14B7F-C176-482E-950F-CB584AE9CC61}" type="slidenum">
              <a:t>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F3DA8-893E-785D-EAF0-BE97F2557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C95D0-E473-0D3F-F9ED-37CC59921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F4B62-A5CA-A997-8EA8-A06456C8F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BBC2BB0-A4B7-4FDF-A5EF-B4A59AA4ADF2}" type="slidenum">
              <a:t>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B4F19-8E22-2EE8-3E89-B22D07EED7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153B5C-95C2-333E-53AF-B4690B2227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5746-CA14-E097-FAAF-4AD3D82C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C3F0-413D-8D94-FC6D-BCE4E6A3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83A1-CBEE-98EA-2C62-ED36DE1A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BAC1-A1D6-A085-F09E-B99CCD45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6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630B-E5E4-4C81-9B11-01948D57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D0FB3-3950-15D2-5659-D1DBB185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EB20-65E7-B390-5148-B3C56BC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9770-0CF7-3060-A5A3-E7935072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93040-E7CF-DE58-83B9-941CC1A0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746375"/>
            <a:ext cx="2266950" cy="1868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73EEA-DFA3-B139-4D13-AE941B6E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746375"/>
            <a:ext cx="6653212" cy="1868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23F0-E76F-33D7-6366-E34C266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09E4-64B0-5CBF-0B76-6F37D253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8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5AB-52A6-C548-BB89-C326890A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91D8-8922-60FB-53B9-C62B08893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48DAC-6911-9626-4F88-5D4D30764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E9CC2-B5E3-EBB6-5E62-915DF9E28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8A16954-8599-4938-8128-E3AB05E9EDDD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24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2671-5B1E-0D0B-4049-82271210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E361-0BEB-3F51-C1F0-4CBC2223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42DAD-3854-D8DD-F066-97D5C32EC3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29289-6B06-1E49-9C74-FDAA026E0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52D5B8-CBAE-4FCF-8C47-1291D3353798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D7AA-5F04-689A-E9C7-48A52FC7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875E-F6DA-3085-7298-95E32D73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3185-FFDF-4B05-B907-E37478311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D3688-DB63-DACB-12BB-60B148169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30EF535-A0EA-4FE9-B690-811D3D3D369B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26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98C-074C-5A53-BF73-F812B49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07B2-18ED-EB69-9E84-6410E7CD8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CFA4-C187-3333-F01B-CCD7BEC4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0B5-7D47-F142-05D2-CE3E51838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4F5-FB3D-1641-ECF4-4AABA467E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F83C7D-917D-4BCD-8DE2-DAA19F07123E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32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EA60-9A6B-3862-7F93-3F54C42D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E3BD-E4AE-A7BA-BA7D-777F3625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D777-F002-3382-CFF9-29D76FEF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880F8-3061-0963-9B44-B63CCBE5D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1A541-F240-0D22-ABA8-E722ABAB0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B627C9-1156-FA63-9C51-D24DCBFA5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1A8C91-82AB-02A0-7F09-BB74DEB7B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567CD05-2D3E-4E9E-A2D4-9C99986E88F0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464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733B-36FB-9D5B-8A6C-0FAA93B4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0B57-7C7B-2F5A-CACE-65875121A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50236-C98B-2D5F-CB41-5C1DF77D5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33772B-1146-4941-98DF-93F31EBA386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99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3C8B07-D566-9420-7E34-56BB225DD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2F5BC-0713-E064-C09C-DE685D087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E8E66D4-38F4-4414-9373-B5E30088B278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9090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BA8A-D4AB-9D70-965C-D7ED54D0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D6F4-AD51-3189-6FFE-9D03B8B7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47204-9211-F012-1F41-8C502597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632C-DD74-6B5E-CA79-CA2BAA247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6B13-59AE-AA16-131E-13B083CD8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B8F8D4-655C-421D-8B8F-5B1B367416F1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90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13BF-92FC-D2D0-2E75-E2C0F743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11DD-47DD-1372-E550-65D2F945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EC5B-FE84-6D9A-1A44-F62A0B51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49E4-B087-D26E-6148-7F76C39E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09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B050-4C12-A524-6A50-357EBB88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43259-B70B-7EDF-6CAC-5885D272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ABF2B-3171-E7F9-91F9-1CDBFF9D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FF3E-0748-A39E-269A-E1AE02726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9D6E-8C72-BF47-5645-2516D8588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4218314-EB7E-4D50-9D6D-718BA747AE2D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58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8B74-8C71-B246-F010-EB3A7485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7DC1-286C-CEA6-35D5-6253561D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A586-4930-85E9-6DFC-AA3C405522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E55AA-70AE-7052-8D9A-5C7C149F0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57BDD29-74BB-4630-940E-91B4B702761B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91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B0571-9405-52CD-D2F1-2BC26852F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2DB7-7D9D-EB28-7B41-DCAF7660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0012-7B92-F8EE-09A5-36415595C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31737-6787-0A76-D337-9429186FB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FF0606-7096-494A-B555-21DD37E254F0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710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F98A-B481-C167-5CA3-265D07B8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7C5FD-CF60-B0B6-5158-07C2DBA5C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545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BD-6728-B221-CEF7-F0613893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6358-B01F-FCA0-E175-371FEE61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70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2EF-2B4A-9049-A615-2E9ABD04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D3F-118E-142E-8C6A-F1566155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245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D502-2092-CDCB-B115-447CBA23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41E0-8942-E190-E987-9B2A7F730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816350"/>
            <a:ext cx="4459287" cy="7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D74C8-837F-F0C8-F213-030A9BFA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816350"/>
            <a:ext cx="4460875" cy="7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73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1003-F5F7-2ED3-C53E-3F0106E4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5CC15-440D-C676-C0B3-B05C5757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D5972-E91D-7BAA-5E63-D19744D1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12E13-ACD2-2460-6D39-76141902A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442B-3C6B-CAC3-8C50-02157CA55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61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5B0-ABA2-A4F9-14E8-6568C5B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57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71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4DDE-79AB-CD41-1470-3B42AA9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8D37-6894-DC99-2E26-6734C637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1A79-C375-5F1D-34E0-370FA09C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CB00-C57E-F1D7-4BED-0D1279AF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58574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59DC-5DD5-7827-D057-FE030C97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C26-15DA-50C1-9916-32A2CF88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A426-365F-18EC-2C01-E3E4211D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921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9728-02B7-6D0F-15E6-E3C1AEE2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DE499-A5FB-171D-695C-7E1AEE5A3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818B-CF48-4B63-06AC-8F9CBB84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02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7961-55D5-62EE-F74A-86513BB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F5D1-C1D8-6121-2097-3372DBA0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098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9767B-1F75-3203-511A-FD9076EF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746375"/>
            <a:ext cx="2266950" cy="1868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BC0E5-3D44-B7A0-005B-A71B0DBF7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746375"/>
            <a:ext cx="6653212" cy="1868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5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6EF7-00ED-ADCD-B651-C4E9EA9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0189-B8FE-FF0D-2A12-646F2FF5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887788"/>
            <a:ext cx="4459287" cy="72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B995-DCC1-4B67-3141-C51E866C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887788"/>
            <a:ext cx="4460875" cy="72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F820F-0683-9F72-32C2-B11518D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7090-CCD9-D8E0-A805-FDE31DC9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BFBC-5AE6-3F00-B97F-C19489DF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A78D-D439-98BD-9B81-455F3E8E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EDC44-0CEA-F5EC-50E8-FB7829F6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B4FDD-1175-E39F-7540-E3A6F7A9E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BA95A-B39A-A1CE-CCE4-DDD3B23E2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0CA9-D6B2-C84D-8587-05B71604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080B5-4098-9A78-B767-3F19908B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1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FE87-BE0B-0446-4974-2B7BEB49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4E21-32E8-FB6E-8D95-43632E40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0A87-9F8E-11FD-2066-824A6D00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BD74-FD39-7545-9AFF-16681D85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78E88-8542-8A27-C2F7-A45985F0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50977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3B41-77A6-E175-347F-295EFDDE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F007-D39D-9B6F-4A0B-026837F8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9EDD6-964B-40DD-93EE-4AFC1F7C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8153-B329-677A-5CCF-FE39955F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21DDA-FF7A-5154-74BD-7D82610E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55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6115-2470-2D70-6D65-3632DC3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E483F-B8BA-74F4-CD0F-A7765E62D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14A18-E7EE-2F96-6E19-7B2FB77B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CF25-6A22-D6FA-DD3F-5CF9C860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F5698-871E-B93D-FECD-C5629203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64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763D2-5DD6-AA10-4D64-1B77E86FE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746079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B767-9DD5-1B24-E111-6ABF1A2A6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888000"/>
            <a:ext cx="9071640" cy="7268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2CEB-8D56-5136-8D4B-AB2B5B89E99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C0AA-21A1-B660-7808-C830FAF6B2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F2DE6EE-3BD8-D8D5-603A-FCAB11DA463C}"/>
              </a:ext>
            </a:extLst>
          </p:cNvPr>
          <p:cNvSpPr/>
          <p:nvPr/>
        </p:nvSpPr>
        <p:spPr>
          <a:xfrm>
            <a:off x="-72000" y="2880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A1C53-577E-ECE4-5901-DABF008DFCB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12000" y="144000"/>
            <a:ext cx="1277640" cy="26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C638567-BAEF-4677-8003-966A2E2D45D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503999" y="2232000"/>
            <a:ext cx="523440" cy="522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06228-DE5D-3859-DA65-B3E3781B5A22}"/>
              </a:ext>
            </a:extLst>
          </p:cNvPr>
          <p:cNvSpPr txBox="1"/>
          <p:nvPr/>
        </p:nvSpPr>
        <p:spPr>
          <a:xfrm>
            <a:off x="1007999" y="2376000"/>
            <a:ext cx="2736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2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Hacking Exposed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E35F6-06A1-3DDF-D961-40B2B5FCDB64}"/>
              </a:ext>
            </a:extLst>
          </p:cNvPr>
          <p:cNvSpPr txBox="1"/>
          <p:nvPr/>
        </p:nvSpPr>
        <p:spPr>
          <a:xfrm>
            <a:off x="546120" y="3816000"/>
            <a:ext cx="1157538" cy="5371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600" b="0" i="0" u="none" strike="noStrike" kern="1200" cap="none" dirty="0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Ahmet Inci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300" b="0" i="0" u="none" strike="noStrike" kern="1200" cap="none" dirty="0">
              <a:ln>
                <a:noFill/>
              </a:ln>
              <a:latin typeface="Lato" pitchFamily="18"/>
              <a:ea typeface="Noto Sans CJK SC" pitchFamily="2"/>
              <a:cs typeface="Lohit Devanagar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de-CH" sz="3600" b="0" i="0" u="none" strike="noStrike" kern="1200" cap="none">
          <a:ln>
            <a:noFill/>
          </a:ln>
          <a:solidFill>
            <a:srgbClr val="0065A3"/>
          </a:solidFill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6D52D-F272-B94C-07CA-8876DAE1C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493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8E83-4570-D5FA-521D-50B990677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3A53A-CB0F-A90B-8340-2BAECC2002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233B-5215-06DE-6656-A30B1F03F6D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81E9F64-10E2-4301-91CD-1006513954EE}" type="slidenum">
              <a:t>‹Nr.›</a:t>
            </a:fld>
            <a:endParaRPr lang="de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BFD9E7-54E5-99C9-EABB-DE6F0C94C7BA}"/>
              </a:ext>
            </a:extLst>
          </p:cNvPr>
          <p:cNvSpPr/>
          <p:nvPr/>
        </p:nvSpPr>
        <p:spPr>
          <a:xfrm>
            <a:off x="-72000" y="144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9E773-06B8-0302-7A88-F3924ED17EF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22359" y="5165280"/>
            <a:ext cx="127764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01BA1B4-6514-A5E1-ED39-46E9B45F33F3}"/>
              </a:ext>
            </a:extLst>
          </p:cNvPr>
          <p:cNvSpPr/>
          <p:nvPr/>
        </p:nvSpPr>
        <p:spPr>
          <a:xfrm>
            <a:off x="503999" y="720000"/>
            <a:ext cx="9288001" cy="0"/>
          </a:xfrm>
          <a:prstGeom prst="line">
            <a:avLst/>
          </a:prstGeom>
          <a:noFill/>
          <a:ln w="25400">
            <a:solidFill>
              <a:srgbClr val="0065A3"/>
            </a:solidFill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de-CH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AC990-34D3-EC70-1611-7265D6690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746079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2DBA-A927-9A37-34C9-5B0998631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816000"/>
            <a:ext cx="9071640" cy="798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E05F9-64C9-5644-FF39-E83D69AC6E3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22720" y="5165640"/>
            <a:ext cx="127764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53CBD73-8CB3-AAC6-2CB3-03F146902F37}"/>
              </a:ext>
            </a:extLst>
          </p:cNvPr>
          <p:cNvSpPr/>
          <p:nvPr/>
        </p:nvSpPr>
        <p:spPr>
          <a:xfrm>
            <a:off x="-72000" y="2880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l" rtl="0" hangingPunct="0">
        <a:buNone/>
        <a:tabLst/>
        <a:defRPr lang="de-CH" sz="3600" b="0" i="0" u="none" strike="noStrike" kern="1200" cap="none">
          <a:ln>
            <a:noFill/>
          </a:ln>
          <a:solidFill>
            <a:srgbClr val="0065A3"/>
          </a:solidFill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lice_und_Bo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tools/oui-looku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qtKpZGoNd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lBlRfsnq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watch?v=_rSWTQ9LGCE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35c3-9716-du_kannst_alles_hacken_du_darfst_dich_nur_nicht_erwischen_lasse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real-world-cryptography?a_aid=Realworldcrypt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hyperlink" Target="https://www.twitter.com/cryptodavidw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istyduck.com/books/bulletproof-ssl-and-tl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hyperlink" Target="https://www.feistyduck.com/books/bulletproof-tls-and-pki/bulletproof-tls-and-pki-2ed-sample.pdf" TargetMode="External"/><Relationship Id="rId4" Type="http://schemas.openxmlformats.org/officeDocument/2006/relationships/hyperlink" Target="https://www.twitter.com/ivanristi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seriouscrypto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jpg"/><Relationship Id="rId5" Type="http://schemas.openxmlformats.org/officeDocument/2006/relationships/hyperlink" Target="https://nostarch.com/seriouscrypto#content" TargetMode="External"/><Relationship Id="rId4" Type="http://schemas.openxmlformats.org/officeDocument/2006/relationships/hyperlink" Target="https://twitter.com/veorq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information-technology/2012/12/25-gpu-cluster-cracks-every-standard-windows-password-in-6-hour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e-gesellschaft.ch/ratgeber/#passwoerter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information-technology/2012/12/25-gpu-cluster-cracks-every-standard-windows-password-in-6-hour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inus_Neumann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newsticker/meldung/UNIX-Prominenz-waehlte-Schach-Eroeffnung-39-Jahre-alte-BSD-Passwoerter-geknackt-4554180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.wikipedia.org/wiki/Kerckhoffs&#8217;_Prinzip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wolframalpha.com/input/?i=n%28n-1%29%2F2%2C+%282+to+10%29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BF0N7s0b8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nm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lem.de/news/datenleck-hacker-bietet-daten-von-zwei-escort-foren-zum-verkauf-an-1910-144386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golem.de/news/nutzerdaten-wie-sicher-sind-gehashte-passwoerter-2004-148121.html" TargetMode="External"/><Relationship Id="rId4" Type="http://schemas.openxmlformats.org/officeDocument/2006/relationships/hyperlink" Target="https://crackstation.net/hashing-security.htm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security/meldung/Forscher-vermelden-neuen-Rekord-beim-Knacken-von-RSA-4603700.htm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ru/HackingExposed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security/artikel/Kryptographie-in-der-IT-Empfehlungen-zu-Verschluesselung-und-Verfahren-3221002.html?seite=al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heise.de/developer/artikel/Verschluesseln-mit-elliptischen-Kurven-5026753.html" TargetMode="External"/><Relationship Id="rId4" Type="http://schemas.openxmlformats.org/officeDocument/2006/relationships/hyperlink" Target="https://www.heise.de/developer/artikel/Verschluesselung-im-Web-mit-der-Web-Crypto-API-503559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wk04-6933-immer-diese-verfluchten-passwrter-" TargetMode="External"/><Relationship Id="rId7" Type="http://schemas.openxmlformats.org/officeDocument/2006/relationships/hyperlink" Target="https://media.ccc.de/v/35c3-9463-attacking_end-to-end_email_encryption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media.ccc.de/v/31c3_-_6295_-_de_-_saal_2_-_201412281645_-_krypto_fur_die_zukunft_-_ruedi" TargetMode="External"/><Relationship Id="rId5" Type="http://schemas.openxmlformats.org/officeDocument/2006/relationships/hyperlink" Target="https://media.ccc.de/v/30C3_-_5337_-_de_-_saal_2_-_201312271715_-_kryptographie_nach_snowden_-_ruedi" TargetMode="External"/><Relationship Id="rId4" Type="http://schemas.openxmlformats.org/officeDocument/2006/relationships/hyperlink" Target="https://media.ccc.de/v/c4.openchaos.2018.10.krypto-knacken-fuer-anfaeng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3A5-B6AA-43C8-167D-541CABBDDA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942300"/>
            <a:ext cx="9306894" cy="553998"/>
          </a:xfrm>
        </p:spPr>
        <p:txBody>
          <a:bodyPr wrap="square">
            <a:spAutoFit/>
          </a:bodyPr>
          <a:lstStyle/>
          <a:p>
            <a:pPr lvl="0"/>
            <a:r>
              <a:rPr lang="de-CH" dirty="0"/>
              <a:t>LAN-Security &amp; Kryptographische Grundlagen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6C46E58-47B6-52C0-8172-0C069A123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FECC64E-CE1D-8AEE-403E-12036B17E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3D651C3-43B9-4444-B1C8-97490AD1A0E5}" type="slidenum">
              <a:t>10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A32F6-00B3-7FEE-028E-797665ADA7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Alice, Bob, Eve und Mallory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4745-B0F2-3CE8-B87D-2116508E1A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Alice und Bob sind zwei Personen die miteinander kommunizieren.</a:t>
            </a:r>
          </a:p>
          <a:p>
            <a:pPr lvl="0"/>
            <a:r>
              <a:rPr lang="de-CH"/>
              <a:t>Eve ist eine dritte Person, welche die Kommunikation zwischen Alice und Bob passiv belauscht. (engl. eavesdropper)</a:t>
            </a:r>
          </a:p>
          <a:p>
            <a:pPr lvl="0"/>
            <a:r>
              <a:rPr lang="de-CH"/>
              <a:t>Mallory ist wie Eve, verändert aber aktiv die Kommunikation. (engl. malicious)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4925-F603-ABD9-BA61-0D1C4EA47E40}"/>
              </a:ext>
            </a:extLst>
          </p:cNvPr>
          <p:cNvSpPr txBox="1"/>
          <p:nvPr/>
        </p:nvSpPr>
        <p:spPr>
          <a:xfrm>
            <a:off x="6237720" y="4341600"/>
            <a:ext cx="3179880" cy="27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  <a:hlinkClick r:id="rId3"/>
              </a:rPr>
              <a:t>https://de.wikipedia.org/wiki/Alice_und_Bob</a:t>
            </a: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43CC-2B4E-E058-37A5-CB35F683FD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#03 ARP-Spoofing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C6AE4-94A6-5996-7024-73AA4F9698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5AB8855-567A-B148-9B75-B4E24E53E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E34208A-D810-A9F4-9838-323845888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33FA215-F517-4A42-8213-91BCCC91F53E}" type="slidenum">
              <a:t>12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0212-DFA4-B33E-4D71-473807C14F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Recap: MAC-Adresse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E0FB-C70D-3423-0D78-43CF2EF7CA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Rechneradressierung auf Sicherungsschicht (OSI Layer 2)</a:t>
            </a:r>
          </a:p>
          <a:p>
            <a:pPr lvl="0"/>
            <a:r>
              <a:rPr lang="de-CH" dirty="0"/>
              <a:t>Besteht aus 6 Oktetts à 8 Bit (48 Bit)</a:t>
            </a:r>
          </a:p>
          <a:p>
            <a:pPr lvl="1"/>
            <a:r>
              <a:rPr lang="de-CH" dirty="0"/>
              <a:t>Organisationally Unique Identifier (OUI) Byte 0 bis 2</a:t>
            </a:r>
          </a:p>
          <a:p>
            <a:pPr lvl="2"/>
            <a:r>
              <a:rPr lang="de-CH" dirty="0">
                <a:hlinkClick r:id="rId3"/>
              </a:rPr>
              <a:t>https://www.wireshark.org/tools/oui-lookup.html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Network Interface Controller (NIC) Byte 3 bis 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A76818-DAD9-AD45-006F-26D8F3BA0D8B}"/>
              </a:ext>
            </a:extLst>
          </p:cNvPr>
          <p:cNvGrpSpPr/>
          <p:nvPr/>
        </p:nvGrpSpPr>
        <p:grpSpPr>
          <a:xfrm>
            <a:off x="3780000" y="3816000"/>
            <a:ext cx="2463480" cy="677519"/>
            <a:chOff x="3780000" y="3816000"/>
            <a:chExt cx="2463480" cy="677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DD7AF9-F400-3EEB-8E14-C87CFED4BA82}"/>
                </a:ext>
              </a:extLst>
            </p:cNvPr>
            <p:cNvSpPr txBox="1"/>
            <p:nvPr/>
          </p:nvSpPr>
          <p:spPr>
            <a:xfrm>
              <a:off x="3780000" y="3816000"/>
              <a:ext cx="1186560" cy="677160"/>
            </a:xfrm>
            <a:prstGeom prst="rect">
              <a:avLst/>
            </a:prstGeom>
            <a:noFill/>
            <a:ln w="38160">
              <a:solidFill>
                <a:srgbClr val="158466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 dirty="0">
                  <a:ln>
                    <a:noFill/>
                  </a:ln>
                  <a:solidFill>
                    <a:srgbClr val="158466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00:0D:B9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 dirty="0">
                  <a:ln>
                    <a:noFill/>
                  </a:ln>
                  <a:solidFill>
                    <a:srgbClr val="158466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OUI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FCA452-AA43-8E29-CA35-6987F7021354}"/>
                </a:ext>
              </a:extLst>
            </p:cNvPr>
            <p:cNvSpPr txBox="1"/>
            <p:nvPr/>
          </p:nvSpPr>
          <p:spPr>
            <a:xfrm>
              <a:off x="5040000" y="3816359"/>
              <a:ext cx="1203480" cy="677160"/>
            </a:xfrm>
            <a:prstGeom prst="rect">
              <a:avLst/>
            </a:prstGeom>
            <a:noFill/>
            <a:ln w="38160">
              <a:solidFill>
                <a:srgbClr val="55308D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 dirty="0">
                  <a:ln>
                    <a:noFill/>
                  </a:ln>
                  <a:solidFill>
                    <a:srgbClr val="55308D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:21:B6:40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 dirty="0">
                  <a:ln>
                    <a:noFill/>
                  </a:ln>
                  <a:solidFill>
                    <a:srgbClr val="55308D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NIC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E5ECF7-50C1-A993-C806-BBD269845736}"/>
              </a:ext>
            </a:extLst>
          </p:cNvPr>
          <p:cNvSpPr txBox="1"/>
          <p:nvPr/>
        </p:nvSpPr>
        <p:spPr>
          <a:xfrm>
            <a:off x="3006720" y="4474080"/>
            <a:ext cx="1956240" cy="402840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ato" pitchFamily="18"/>
                <a:ea typeface="Noto Sans CJK SC" pitchFamily="2"/>
                <a:cs typeface="Lohit Devanagari" pitchFamily="2"/>
              </a:rPr>
              <a:t>PC Engine GmbH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F270BEB-D5C9-E98F-F049-108ADB795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9387408-31FC-5745-CBD9-D46C6C886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7599B8A-EEE1-4AF6-B182-64ABC03AA31A}" type="slidenum">
              <a:t>13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4C329-DE50-040A-3628-B71D6B23EF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Recap: Kommunikation im 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FF49-92C8-1E86-3520-6263B7732B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de-CH"/>
              <a:t>Client IP</a:t>
            </a:r>
          </a:p>
          <a:p>
            <a:pPr lvl="1"/>
            <a:r>
              <a:rPr lang="de-CH">
                <a:latin typeface="Cousine" pitchFamily="49"/>
              </a:rPr>
              <a:t>192.168.42.23/24</a:t>
            </a:r>
          </a:p>
          <a:p>
            <a:pPr lvl="0"/>
            <a:r>
              <a:rPr lang="de-CH"/>
              <a:t>Subnetz</a:t>
            </a:r>
          </a:p>
          <a:p>
            <a:pPr lvl="1"/>
            <a:r>
              <a:rPr lang="de-CH">
                <a:latin typeface="Cousine" pitchFamily="49"/>
              </a:rPr>
              <a:t>255.255.255.0</a:t>
            </a:r>
          </a:p>
          <a:p>
            <a:pPr lvl="0"/>
            <a:r>
              <a:rPr lang="de-CH"/>
              <a:t>Server IP</a:t>
            </a:r>
          </a:p>
          <a:p>
            <a:pPr lvl="1"/>
            <a:r>
              <a:rPr lang="de-CH">
                <a:latin typeface="Cousine" pitchFamily="49"/>
              </a:rPr>
              <a:t>192.168.42.45</a:t>
            </a:r>
          </a:p>
          <a:p>
            <a:pPr lvl="0"/>
            <a:r>
              <a:rPr lang="de-CH">
                <a:solidFill>
                  <a:srgbClr val="2A6099"/>
                </a:solidFill>
              </a:rPr>
              <a:t>Sind erste 24 Bit identisch?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C4029-898F-BA24-96C2-10342D8176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7120" y="1326600"/>
            <a:ext cx="4992480" cy="3288239"/>
          </a:xfrm>
        </p:spPr>
        <p:txBody>
          <a:bodyPr/>
          <a:lstStyle/>
          <a:p>
            <a:pPr lvl="0"/>
            <a:r>
              <a:rPr lang="de-CH" dirty="0"/>
              <a:t>Client IP</a:t>
            </a:r>
          </a:p>
          <a:p>
            <a:pPr lvl="1"/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11000000</a:t>
            </a:r>
            <a:r>
              <a:rPr lang="de-CH" sz="1200" dirty="0">
                <a:latin typeface="Liberation Mono" pitchFamily="49"/>
              </a:rPr>
              <a:t>.</a:t>
            </a:r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10101000</a:t>
            </a:r>
            <a:r>
              <a:rPr lang="de-CH" sz="1200" dirty="0">
                <a:latin typeface="Liberation Mono" pitchFamily="49"/>
              </a:rPr>
              <a:t>.</a:t>
            </a:r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00101010</a:t>
            </a:r>
            <a:r>
              <a:rPr lang="de-CH" sz="1200" dirty="0">
                <a:latin typeface="Liberation Mono" pitchFamily="49"/>
              </a:rPr>
              <a:t>.00010111</a:t>
            </a:r>
          </a:p>
          <a:p>
            <a:pPr lvl="0"/>
            <a:r>
              <a:rPr lang="de-CH" dirty="0"/>
              <a:t>Subnetz</a:t>
            </a:r>
          </a:p>
          <a:p>
            <a:pPr lvl="1"/>
            <a:r>
              <a:rPr lang="de-CH" sz="1200" dirty="0">
                <a:latin typeface="Liberation Mono" pitchFamily="49"/>
              </a:rPr>
              <a:t>11111111.11111111.11111111.00000000</a:t>
            </a:r>
          </a:p>
          <a:p>
            <a:pPr lvl="0"/>
            <a:r>
              <a:rPr lang="de-CH" dirty="0"/>
              <a:t>Server IP</a:t>
            </a:r>
          </a:p>
          <a:p>
            <a:pPr lvl="1"/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11000000</a:t>
            </a:r>
            <a:r>
              <a:rPr lang="de-CH" sz="1200" dirty="0">
                <a:latin typeface="Liberation Mono" pitchFamily="49"/>
              </a:rPr>
              <a:t>.</a:t>
            </a:r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10101000</a:t>
            </a:r>
            <a:r>
              <a:rPr lang="de-CH" sz="1200" dirty="0">
                <a:latin typeface="Liberation Mono" pitchFamily="49"/>
              </a:rPr>
              <a:t>.</a:t>
            </a:r>
            <a:r>
              <a:rPr lang="de-CH" sz="1200" dirty="0">
                <a:solidFill>
                  <a:srgbClr val="2A6099"/>
                </a:solidFill>
                <a:latin typeface="Liberation Mono" pitchFamily="49"/>
              </a:rPr>
              <a:t>00101010</a:t>
            </a:r>
            <a:r>
              <a:rPr lang="de-CH" sz="1200" dirty="0">
                <a:latin typeface="Liberation Mono" pitchFamily="49"/>
              </a:rPr>
              <a:t>.00101101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94E3A-18A1-0EF9-87ED-B79370D2E223}"/>
              </a:ext>
            </a:extLst>
          </p:cNvPr>
          <p:cNvSpPr txBox="1"/>
          <p:nvPr/>
        </p:nvSpPr>
        <p:spPr>
          <a:xfrm>
            <a:off x="5352120" y="4816080"/>
            <a:ext cx="418860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IP Routing Explained:</a:t>
            </a:r>
            <a:b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</a:b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  <a:hlinkClick r:id="rId3"/>
              </a:rPr>
              <a:t>https://www.youtube.com/watch?v=8qtKpZGoNdI</a:t>
            </a: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 (11 min.)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D0ED3483-6C8F-8851-4828-25FDFF75C5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8AE79DC-7B19-CE76-B8DB-095D99655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2FF619-FA29-441B-BCE8-339BD0C4E602}" type="slidenum">
              <a:t>14</a:t>
            </a:fld>
            <a:endParaRPr lang="de-CH"/>
          </a:p>
        </p:txBody>
      </p:sp>
      <p:sp>
        <p:nvSpPr>
          <p:cNvPr id="2" name="Straight Connector 1">
            <a:extLst>
              <a:ext uri="{FF2B5EF4-FFF2-40B4-BE49-F238E27FC236}">
                <a16:creationId xmlns:a16="http://schemas.microsoft.com/office/drawing/2014/main" id="{F28E69BB-3A04-FB05-3D81-2F3D88478342}"/>
              </a:ext>
            </a:extLst>
          </p:cNvPr>
          <p:cNvSpPr/>
          <p:nvPr/>
        </p:nvSpPr>
        <p:spPr>
          <a:xfrm flipH="1">
            <a:off x="5594400" y="1556279"/>
            <a:ext cx="2736720" cy="1100161"/>
          </a:xfrm>
          <a:prstGeom prst="line">
            <a:avLst/>
          </a:prstGeom>
          <a:noFill/>
          <a:ln w="38160">
            <a:solidFill>
              <a:srgbClr val="1C1C1C"/>
            </a:solidFill>
            <a:prstDash val="solid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DF5B7B0A-D5D7-F798-9644-BB3C045BCAF5}"/>
              </a:ext>
            </a:extLst>
          </p:cNvPr>
          <p:cNvSpPr/>
          <p:nvPr/>
        </p:nvSpPr>
        <p:spPr>
          <a:xfrm>
            <a:off x="4843080" y="1140480"/>
            <a:ext cx="39960" cy="1448639"/>
          </a:xfrm>
          <a:prstGeom prst="line">
            <a:avLst/>
          </a:prstGeom>
          <a:noFill/>
          <a:ln w="38160">
            <a:solidFill>
              <a:srgbClr val="1C1C1C"/>
            </a:solidFill>
            <a:prstDash val="solid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318EA13-86A9-6331-B34A-7AE8185A69F8}"/>
              </a:ext>
            </a:extLst>
          </p:cNvPr>
          <p:cNvSpPr/>
          <p:nvPr/>
        </p:nvSpPr>
        <p:spPr>
          <a:xfrm>
            <a:off x="1032839" y="1757519"/>
            <a:ext cx="3300481" cy="845281"/>
          </a:xfrm>
          <a:prstGeom prst="line">
            <a:avLst/>
          </a:prstGeom>
          <a:noFill/>
          <a:ln w="38160">
            <a:solidFill>
              <a:srgbClr val="1C1C1C"/>
            </a:solidFill>
            <a:prstDash val="solid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DCF513-1DE2-7A16-19A3-3D2FAAEBA5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Recap: Switching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90BFC7-64D2-2E9C-C271-4FF28F445DAD}"/>
              </a:ext>
            </a:extLst>
          </p:cNvPr>
          <p:cNvSpPr/>
          <p:nvPr/>
        </p:nvSpPr>
        <p:spPr>
          <a:xfrm>
            <a:off x="4024800" y="2468519"/>
            <a:ext cx="1690199" cy="67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Lato" pitchFamily="2"/>
              </a:defRPr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Switch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9988E-3A3E-CC8B-3184-86BAD8B9E78B}"/>
              </a:ext>
            </a:extLst>
          </p:cNvPr>
          <p:cNvGraphicFramePr>
            <a:graphicFrameLocks noGrp="1"/>
          </p:cNvGraphicFramePr>
          <p:nvPr/>
        </p:nvGraphicFramePr>
        <p:xfrm>
          <a:off x="6305400" y="3541320"/>
          <a:ext cx="3367438" cy="1371600"/>
        </p:xfrm>
        <a:graphic>
          <a:graphicData uri="http://schemas.openxmlformats.org/drawingml/2006/table">
            <a:tbl>
              <a:tblPr firstRow="1" bandRow="1">
                <a:tableStyleId>{59BB75C9-AC60-4A74-AB8E-945116B9F388}</a:tableStyleId>
              </a:tblPr>
              <a:tblGrid>
                <a:gridCol w="1683719">
                  <a:extLst>
                    <a:ext uri="{9D8B030D-6E8A-4147-A177-3AD203B41FA5}">
                      <a16:colId xmlns:a16="http://schemas.microsoft.com/office/drawing/2014/main" val="4211395893"/>
                    </a:ext>
                  </a:extLst>
                </a:gridCol>
                <a:gridCol w="1683719">
                  <a:extLst>
                    <a:ext uri="{9D8B030D-6E8A-4147-A177-3AD203B41FA5}">
                      <a16:colId xmlns:a16="http://schemas.microsoft.com/office/drawing/2014/main" val="525275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2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>
                          <a:latin typeface="Lato" pitchFamily="2"/>
                        </a:defRPr>
                      </a:pPr>
                      <a:r>
                        <a:rPr lang="de-CH" sz="12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2737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528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0467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de-CH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635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C7CA1B-9705-274C-52F9-E368D14CFB80}"/>
              </a:ext>
            </a:extLst>
          </p:cNvPr>
          <p:cNvSpPr/>
          <p:nvPr/>
        </p:nvSpPr>
        <p:spPr>
          <a:xfrm>
            <a:off x="482760" y="1180800"/>
            <a:ext cx="751320" cy="751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16173"/>
          </a:solidFill>
          <a:ln w="0">
            <a:solidFill>
              <a:srgbClr val="F10D0C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Lato" pitchFamily="2"/>
              </a:defRPr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PC 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9D5582-AC89-5E62-6819-8D1FDF906F56}"/>
              </a:ext>
            </a:extLst>
          </p:cNvPr>
          <p:cNvSpPr/>
          <p:nvPr/>
        </p:nvSpPr>
        <p:spPr>
          <a:xfrm>
            <a:off x="4480560" y="885600"/>
            <a:ext cx="751320" cy="751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16173"/>
          </a:solidFill>
          <a:ln w="0">
            <a:solidFill>
              <a:srgbClr val="F10D0C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Lato" pitchFamily="2"/>
              </a:defRPr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PC 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B4014-7B65-7E8A-B5A1-8CD55C6B9733}"/>
              </a:ext>
            </a:extLst>
          </p:cNvPr>
          <p:cNvSpPr/>
          <p:nvPr/>
        </p:nvSpPr>
        <p:spPr>
          <a:xfrm>
            <a:off x="8048880" y="1113840"/>
            <a:ext cx="751320" cy="751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16173"/>
          </a:solidFill>
          <a:ln w="0">
            <a:solidFill>
              <a:srgbClr val="F10D0C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Lato" pitchFamily="2"/>
              </a:defRPr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PC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A5B0E-7E7D-C945-0F9C-69D209924829}"/>
              </a:ext>
            </a:extLst>
          </p:cNvPr>
          <p:cNvSpPr txBox="1"/>
          <p:nvPr/>
        </p:nvSpPr>
        <p:spPr>
          <a:xfrm>
            <a:off x="7995960" y="1999080"/>
            <a:ext cx="11134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MAC: 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D3674-C527-FB28-5519-43804E6E18FF}"/>
              </a:ext>
            </a:extLst>
          </p:cNvPr>
          <p:cNvSpPr txBox="1"/>
          <p:nvPr/>
        </p:nvSpPr>
        <p:spPr>
          <a:xfrm>
            <a:off x="4280400" y="429480"/>
            <a:ext cx="110735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MAC: BB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6C814-C37B-0195-27AE-24B2C9CA833B}"/>
              </a:ext>
            </a:extLst>
          </p:cNvPr>
          <p:cNvSpPr txBox="1"/>
          <p:nvPr/>
        </p:nvSpPr>
        <p:spPr>
          <a:xfrm>
            <a:off x="268920" y="2053080"/>
            <a:ext cx="111492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MAC: AA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41F93-859E-DBDA-3445-C403F7D5A5E8}"/>
              </a:ext>
            </a:extLst>
          </p:cNvPr>
          <p:cNvSpPr txBox="1"/>
          <p:nvPr/>
        </p:nvSpPr>
        <p:spPr>
          <a:xfrm>
            <a:off x="107280" y="2863440"/>
            <a:ext cx="4632480" cy="517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Szenario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Alle PCs neu an Switch gehängt und diesen neu gestartet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D8916-E220-DC4C-DFC3-1E8CE0FD3AF8}"/>
              </a:ext>
            </a:extLst>
          </p:cNvPr>
          <p:cNvSpPr txBox="1"/>
          <p:nvPr/>
        </p:nvSpPr>
        <p:spPr>
          <a:xfrm>
            <a:off x="107280" y="3380760"/>
            <a:ext cx="3480840" cy="517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ato" pitchFamily="18"/>
                <a:ea typeface="Noto Sans CJK SC" pitchFamily="2"/>
                <a:cs typeface="Lohit Devanagari" pitchFamily="2"/>
              </a:rPr>
              <a:t>1)</a:t>
            </a:r>
            <a:r>
              <a:rPr lang="de-CH" sz="14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 PC A sendet PC C eine Nachricht: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	MAC Src: AA	| 	MAC Dst: CC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CB116B-EE22-C05E-9E1A-C481B978E7D8}"/>
              </a:ext>
            </a:extLst>
          </p:cNvPr>
          <p:cNvSpPr/>
          <p:nvPr/>
        </p:nvSpPr>
        <p:spPr>
          <a:xfrm>
            <a:off x="1234080" y="1932119"/>
            <a:ext cx="2655720" cy="683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78" h="1900" fill="none">
                <a:moveTo>
                  <a:pt x="0" y="0"/>
                </a:moveTo>
                <a:lnTo>
                  <a:pt x="7378" y="1900"/>
                </a:lnTo>
              </a:path>
            </a:pathLst>
          </a:custGeom>
          <a:noFill/>
          <a:ln w="38160">
            <a:solidFill>
              <a:srgbClr val="00A933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FF60D-3E87-2810-5B2B-3CB5112437B6}"/>
              </a:ext>
            </a:extLst>
          </p:cNvPr>
          <p:cNvSpPr txBox="1"/>
          <p:nvPr/>
        </p:nvSpPr>
        <p:spPr>
          <a:xfrm>
            <a:off x="4024800" y="2468519"/>
            <a:ext cx="269280" cy="27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1DA36-5DB4-180D-80B5-7F4129A492A8}"/>
              </a:ext>
            </a:extLst>
          </p:cNvPr>
          <p:cNvSpPr txBox="1"/>
          <p:nvPr/>
        </p:nvSpPr>
        <p:spPr>
          <a:xfrm>
            <a:off x="4762440" y="2428560"/>
            <a:ext cx="269280" cy="27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36C2-7F14-6A89-2845-B57A6D229256}"/>
              </a:ext>
            </a:extLst>
          </p:cNvPr>
          <p:cNvSpPr txBox="1"/>
          <p:nvPr/>
        </p:nvSpPr>
        <p:spPr>
          <a:xfrm>
            <a:off x="5445720" y="2468519"/>
            <a:ext cx="269280" cy="27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44D70-DDC8-97A4-DCC2-9F7B25B1082D}"/>
              </a:ext>
            </a:extLst>
          </p:cNvPr>
          <p:cNvSpPr txBox="1"/>
          <p:nvPr/>
        </p:nvSpPr>
        <p:spPr>
          <a:xfrm>
            <a:off x="6895440" y="3796560"/>
            <a:ext cx="3132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B7CFC-C01B-FA5E-4D31-9650B5F2FFCF}"/>
              </a:ext>
            </a:extLst>
          </p:cNvPr>
          <p:cNvSpPr txBox="1"/>
          <p:nvPr/>
        </p:nvSpPr>
        <p:spPr>
          <a:xfrm>
            <a:off x="8250480" y="3796919"/>
            <a:ext cx="49176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AA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C4CB0-C699-2659-C594-91DD061F3350}"/>
              </a:ext>
            </a:extLst>
          </p:cNvPr>
          <p:cNvSpPr txBox="1"/>
          <p:nvPr/>
        </p:nvSpPr>
        <p:spPr>
          <a:xfrm>
            <a:off x="107280" y="3898080"/>
            <a:ext cx="6087600" cy="30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ato" pitchFamily="18"/>
                <a:ea typeface="Noto Sans CJK SC" pitchFamily="2"/>
                <a:cs typeface="Lohit Devanagari" pitchFamily="2"/>
              </a:rPr>
              <a:t>2)</a:t>
            </a:r>
            <a:r>
              <a:rPr lang="de-CH" sz="14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 Switch weiss nicht wo MAC Dst: CC ist und schickt Message an alle Ports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D41753-1DC6-FF8F-95C8-DB3B3BE7D81A}"/>
              </a:ext>
            </a:extLst>
          </p:cNvPr>
          <p:cNvSpPr/>
          <p:nvPr/>
        </p:nvSpPr>
        <p:spPr>
          <a:xfrm>
            <a:off x="4722120" y="1676879"/>
            <a:ext cx="39960" cy="751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2088" fill="none">
                <a:moveTo>
                  <a:pt x="112" y="2088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00A933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3F19A7-C44F-8089-28D2-F905D442EF63}"/>
              </a:ext>
            </a:extLst>
          </p:cNvPr>
          <p:cNvSpPr/>
          <p:nvPr/>
        </p:nvSpPr>
        <p:spPr>
          <a:xfrm>
            <a:off x="5795640" y="1529280"/>
            <a:ext cx="2159280" cy="871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9" h="2423" fill="none">
                <a:moveTo>
                  <a:pt x="0" y="2423"/>
                </a:moveTo>
                <a:lnTo>
                  <a:pt x="5999" y="0"/>
                </a:lnTo>
              </a:path>
            </a:pathLst>
          </a:custGeom>
          <a:noFill/>
          <a:ln w="38160">
            <a:solidFill>
              <a:srgbClr val="00A933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603C94-BD83-793E-4324-8DDD6B14812A}"/>
              </a:ext>
            </a:extLst>
          </p:cNvPr>
          <p:cNvSpPr txBox="1"/>
          <p:nvPr/>
        </p:nvSpPr>
        <p:spPr>
          <a:xfrm>
            <a:off x="107280" y="4201920"/>
            <a:ext cx="5377680" cy="303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ato" pitchFamily="18"/>
                <a:ea typeface="Noto Sans CJK SC" pitchFamily="2"/>
                <a:cs typeface="Lohit Devanagari" pitchFamily="2"/>
              </a:rPr>
              <a:t>3)</a:t>
            </a:r>
            <a:r>
              <a:rPr lang="de-CH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ato" pitchFamily="18"/>
                <a:ea typeface="Noto Sans CJK SC" pitchFamily="2"/>
                <a:cs typeface="Lohit Devanagari" pitchFamily="2"/>
              </a:rPr>
              <a:t> PC B prüft MAC Dst der Message mit eigener MAC und verwirft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DFC9D-6DD0-A8A3-9BA0-E3B20F1DBD96}"/>
              </a:ext>
            </a:extLst>
          </p:cNvPr>
          <p:cNvSpPr txBox="1"/>
          <p:nvPr/>
        </p:nvSpPr>
        <p:spPr>
          <a:xfrm>
            <a:off x="107280" y="4505760"/>
            <a:ext cx="5540760" cy="517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ato" pitchFamily="18"/>
                <a:ea typeface="Noto Sans CJK SC" pitchFamily="2"/>
                <a:cs typeface="Lohit Devanagari" pitchFamily="2"/>
              </a:rPr>
              <a:t>4) </a:t>
            </a:r>
            <a:r>
              <a:rPr lang="de-CH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ato" pitchFamily="18"/>
                <a:ea typeface="Noto Sans CJK SC" pitchFamily="2"/>
                <a:cs typeface="Lohit Devanagari" pitchFamily="2"/>
              </a:rPr>
              <a:t>PC C prüft MAC Dst der Message mit eigener MAC und antwortet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ato" pitchFamily="18"/>
                <a:ea typeface="Noto Sans CJK SC" pitchFamily="2"/>
                <a:cs typeface="Lohit Devanagari" pitchFamily="2"/>
              </a:rPr>
              <a:t>	MAC Src: CC	|	MAC Dst: AA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21D558-44B9-7C0C-D1E3-85EF3A50BAD5}"/>
              </a:ext>
            </a:extLst>
          </p:cNvPr>
          <p:cNvSpPr/>
          <p:nvPr/>
        </p:nvSpPr>
        <p:spPr>
          <a:xfrm>
            <a:off x="5835600" y="1865160"/>
            <a:ext cx="2212920" cy="884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48" h="2459" fill="none">
                <a:moveTo>
                  <a:pt x="6148" y="0"/>
                </a:moveTo>
                <a:lnTo>
                  <a:pt x="0" y="2459"/>
                </a:lnTo>
              </a:path>
            </a:pathLst>
          </a:custGeom>
          <a:noFill/>
          <a:ln w="38160">
            <a:solidFill>
              <a:srgbClr val="800080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3C98B8-98AA-7043-F8A2-72BD9FCEB816}"/>
              </a:ext>
            </a:extLst>
          </p:cNvPr>
          <p:cNvSpPr txBox="1"/>
          <p:nvPr/>
        </p:nvSpPr>
        <p:spPr>
          <a:xfrm>
            <a:off x="6895440" y="4161600"/>
            <a:ext cx="3132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3E6EE-CFDE-6F7B-64B6-BE27A5DBC99D}"/>
              </a:ext>
            </a:extLst>
          </p:cNvPr>
          <p:cNvSpPr txBox="1"/>
          <p:nvPr/>
        </p:nvSpPr>
        <p:spPr>
          <a:xfrm>
            <a:off x="8250480" y="4161960"/>
            <a:ext cx="4824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CC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D2779-3C00-7784-8735-1C741C691EFB}"/>
              </a:ext>
            </a:extLst>
          </p:cNvPr>
          <p:cNvSpPr txBox="1"/>
          <p:nvPr/>
        </p:nvSpPr>
        <p:spPr>
          <a:xfrm>
            <a:off x="107280" y="5023080"/>
            <a:ext cx="6450480" cy="30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4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ato" pitchFamily="18"/>
                <a:ea typeface="Noto Sans CJK SC" pitchFamily="2"/>
                <a:cs typeface="Lohit Devanagari" pitchFamily="2"/>
              </a:rPr>
              <a:t>5) </a:t>
            </a:r>
            <a:r>
              <a:rPr lang="de-CH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ato" pitchFamily="18"/>
                <a:ea typeface="Noto Sans CJK SC" pitchFamily="2"/>
                <a:cs typeface="Lohit Devanagari" pitchFamily="2"/>
              </a:rPr>
              <a:t>Switch prüft Tabelle, findet MAC Dst auf Port 1 und stellt Message an PC A zu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DFC6315-53C6-323A-BA6F-D5FC73CE3B25}"/>
              </a:ext>
            </a:extLst>
          </p:cNvPr>
          <p:cNvSpPr/>
          <p:nvPr/>
        </p:nvSpPr>
        <p:spPr>
          <a:xfrm>
            <a:off x="1046520" y="1985400"/>
            <a:ext cx="2910600" cy="818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86" h="2274" fill="none">
                <a:moveTo>
                  <a:pt x="8086" y="2274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800080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4BAFC-F3B4-CE58-667A-66C1A1935843}"/>
              </a:ext>
            </a:extLst>
          </p:cNvPr>
          <p:cNvSpPr txBox="1"/>
          <p:nvPr/>
        </p:nvSpPr>
        <p:spPr>
          <a:xfrm>
            <a:off x="6130800" y="5191920"/>
            <a:ext cx="3976919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Switching Fundamentals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  <a:hlinkClick r:id="rId3"/>
              </a:rPr>
              <a:t>https://www.youtube.com/watch?v=chlBlRfsnq0</a:t>
            </a:r>
            <a:r>
              <a:rPr lang="de-CH" sz="1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 (8 Min.)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ntr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1" build="p"/>
      <p:bldP spid="22" grpId="2" build="p"/>
      <p:bldP spid="25" grpId="3" build="p"/>
      <p:bldP spid="26" grpId="4" build="p"/>
      <p:bldP spid="32" grpId="5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A059C6B-0DB2-B8C7-3C6F-852A3C555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749AA1C-FF73-C64A-1FB0-0303C85E79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680C242-111E-44A2-976F-E5BABBE7E849}" type="slidenum">
              <a:t>15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B45C5-8959-478F-6AF1-319AE2E4F5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Woher weiss PC A die MAC-Adresse von PC 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6889-9C06-9D43-C2CE-A7D1577394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2319"/>
            <a:ext cx="9071640" cy="3152520"/>
          </a:xfrm>
        </p:spPr>
        <p:txBody>
          <a:bodyPr/>
          <a:lstStyle/>
          <a:p>
            <a:pPr lvl="0"/>
            <a:r>
              <a:rPr lang="de-CH" dirty="0"/>
              <a:t>Über eine flüchtige Tabelle die IP-Adressen auf MAC-Adressen mappt.</a:t>
            </a:r>
          </a:p>
          <a:p>
            <a:pPr lvl="0"/>
            <a:r>
              <a:rPr lang="de-CH" dirty="0"/>
              <a:t>Das ARP-Protokoll löst IP-Adressen nach MAC-Adressen auf</a:t>
            </a:r>
          </a:p>
          <a:p>
            <a:pPr lvl="0"/>
            <a:r>
              <a:rPr lang="de-CH" dirty="0"/>
              <a:t>Damit diese Namensauflösung nicht immer neu gemacht werden muss, werden die Ergebnisse in der ARP-Tabelle des PCs </a:t>
            </a:r>
            <a:r>
              <a:rPr lang="de-CH" dirty="0" err="1"/>
              <a:t>gecached</a:t>
            </a:r>
            <a:endParaRPr lang="de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8C327F-B006-DF96-736C-8CA8E90411B4}"/>
              </a:ext>
            </a:extLst>
          </p:cNvPr>
          <p:cNvGrpSpPr/>
          <p:nvPr/>
        </p:nvGrpSpPr>
        <p:grpSpPr>
          <a:xfrm>
            <a:off x="7297919" y="858599"/>
            <a:ext cx="2468881" cy="637200"/>
            <a:chOff x="7297919" y="858599"/>
            <a:chExt cx="2468881" cy="637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6D8993-1B35-EAB9-FA5A-23A52BA5B080}"/>
                </a:ext>
              </a:extLst>
            </p:cNvPr>
            <p:cNvSpPr/>
            <p:nvPr/>
          </p:nvSpPr>
          <p:spPr>
            <a:xfrm>
              <a:off x="7297919" y="858599"/>
              <a:ext cx="637200" cy="637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16173"/>
            </a:solidFill>
            <a:ln w="0">
              <a:solidFill>
                <a:srgbClr val="F10D0C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Lato" pitchFamily="2"/>
                </a:defRPr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PC A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3CD771-0C25-C400-9473-81C2BC488BF6}"/>
                </a:ext>
              </a:extLst>
            </p:cNvPr>
            <p:cNvSpPr/>
            <p:nvPr/>
          </p:nvSpPr>
          <p:spPr>
            <a:xfrm>
              <a:off x="9129600" y="858599"/>
              <a:ext cx="637200" cy="637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16173"/>
            </a:solidFill>
            <a:ln w="0">
              <a:solidFill>
                <a:srgbClr val="F10D0C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Lato" pitchFamily="2"/>
                </a:defRPr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PC C</a:t>
              </a: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798115DC-9275-57D5-5DBC-D1F7DAB8A4FC}"/>
                </a:ext>
              </a:extLst>
            </p:cNvPr>
            <p:cNvSpPr/>
            <p:nvPr/>
          </p:nvSpPr>
          <p:spPr>
            <a:xfrm>
              <a:off x="7946280" y="1188360"/>
              <a:ext cx="1206360" cy="23040"/>
            </a:xfrm>
            <a:prstGeom prst="line">
              <a:avLst/>
            </a:prstGeom>
            <a:noFill/>
            <a:ln w="57240">
              <a:solidFill>
                <a:srgbClr val="3465A4"/>
              </a:solidFill>
              <a:custDash>
                <a:ds d="197000" sp="197000"/>
              </a:custDash>
              <a:tailEnd type="arrow"/>
            </a:ln>
          </p:spPr>
          <p:txBody>
            <a:bodyPr wrap="none" lIns="118440" tIns="73440" rIns="118440" bIns="7344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C0EC735-1D94-77E1-02C0-4EB252710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A86EB4-8E7D-3ACF-1D24-0471DD9E6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655CB5E-ADE4-46DA-8A1E-315C3F3B7427}" type="slidenum">
              <a:t>16</a:t>
            </a:fld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0034A-EC17-4D6B-1A87-534C3869FF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 dirty="0"/>
              <a:t>Beispiel 1 ARP via Ping im lokalen Netz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EC316-2215-B897-3852-E538C136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8999" y="886680"/>
            <a:ext cx="7028999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7C063-9D68-782E-0C8B-BED9F7494BC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72119" y="1761119"/>
            <a:ext cx="5304960" cy="119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B6CD3-ED59-98ED-4504-E7693C854AA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74639" y="3447720"/>
            <a:ext cx="7019640" cy="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77A857-240F-EFB3-7EEB-A6E5FF393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9ED54DC-DD72-CC0E-F051-F289707CA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EB60E6A-118F-42ED-AABD-F9A2C4F54F64}" type="slidenum">
              <a:t>17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25806-2029-4438-08A3-60D6C59EB5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 dirty="0"/>
              <a:t>Beispiel 2 ARP via Ping ins 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EFDA5-688C-1271-0EED-899FF78D28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27040" y="965520"/>
            <a:ext cx="7019640" cy="8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5BE9B-91D0-7D2B-2FBE-55A1B1473F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22800" y="2270160"/>
            <a:ext cx="5162040" cy="122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515D3-B9BD-AABE-4749-6DBF3A6144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61680" y="3876840"/>
            <a:ext cx="7019640" cy="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38981CF-DBBB-1035-D87B-70C69F08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942ECA-1981-1A53-BE26-819D58A1D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2536E0E-1329-45EE-9407-FBF7B5304A7C}" type="slidenum">
              <a:t>18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BE8C-3C47-96AA-57A0-AB6FB5A50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Protokoll ‒ im eigenen Subnetz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677C-EAC2-0EE8-9049-B3B1AFABC9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CH" dirty="0"/>
              <a:t>ARP ist ein Broadcasting Namenssystem</a:t>
            </a:r>
          </a:p>
          <a:p>
            <a:pPr lvl="1"/>
            <a:r>
              <a:rPr lang="de-CH" dirty="0"/>
              <a:t>Self-Managed: kein Master-Node notwendig</a:t>
            </a:r>
          </a:p>
          <a:p>
            <a:pPr lvl="1"/>
            <a:r>
              <a:rPr lang="de-CH" dirty="0"/>
              <a:t>Einfach zu implementieren</a:t>
            </a:r>
          </a:p>
          <a:p>
            <a:pPr lvl="1"/>
            <a:r>
              <a:rPr lang="de-CH" dirty="0"/>
              <a:t>Lokationsunabhängig</a:t>
            </a:r>
          </a:p>
          <a:p>
            <a:pPr lvl="1"/>
            <a:r>
              <a:rPr lang="de-CH" dirty="0"/>
              <a:t>Skaliert nicht: Kommunikation wächst mit der Anzahl Teilnehmer</a:t>
            </a:r>
          </a:p>
          <a:p>
            <a:pPr lvl="1"/>
            <a:r>
              <a:rPr lang="de-CH" dirty="0"/>
              <a:t>Einfach auszunutzen</a:t>
            </a:r>
          </a:p>
          <a:p>
            <a:pPr lvl="0"/>
            <a:r>
              <a:rPr lang="de-CH" dirty="0"/>
              <a:t>Broadcast Nachricht: «Was ist die MAC-Adresse zu der IP-Adresse x? Antwort bitte an y»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BEE11F8-5CDF-7169-F631-45A12F0B8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769E2C9-D4C7-AB62-4B1D-7CD71282F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B2B5F2D-E847-4799-BCAB-52DE1ECA5117}" type="slidenum">
              <a:t>19</a:t>
            </a:fld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906C0-1B9E-A031-2782-9345BC5D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58599" y="2951999"/>
            <a:ext cx="3456720" cy="21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B3571D-1ABE-624B-C8C6-3CAD621BC6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ARP Spoofing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A2EA-0811-CD00-F27E-AB060EED1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MITM durch Vergiften von ARP Einträgen bei zwei oder mehreren Rechnersystemen</a:t>
            </a:r>
          </a:p>
          <a:p>
            <a:pPr lvl="0"/>
            <a:r>
              <a:rPr lang="de-CH" dirty="0"/>
              <a:t>Auch ARP-Poisoning genannt</a:t>
            </a:r>
          </a:p>
          <a:p>
            <a:pPr lvl="0"/>
            <a:r>
              <a:rPr lang="de-CH" dirty="0"/>
              <a:t>Ziel ist sämtlichen Datenverkehr an sich zu ziehen</a:t>
            </a:r>
          </a:p>
          <a:p>
            <a:pPr lvl="0"/>
            <a:r>
              <a:rPr lang="de-CH" dirty="0"/>
              <a:t>Einsatzort: LAN</a:t>
            </a:r>
          </a:p>
          <a:p>
            <a:pPr lvl="1"/>
            <a:r>
              <a:rPr lang="de-CH" dirty="0"/>
              <a:t>Café, Bibliothek, Schule, Zuhause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EAA424E-C312-84C5-3030-616C576DA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CCC7615-2D92-C31B-D6C9-79EDCC7F7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489E17-A938-46D1-80B0-0C05913E6887}" type="slidenum">
              <a:t>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5751-D595-38E1-F8A2-66474D5C94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7596"/>
            <a:ext cx="9071640" cy="430887"/>
          </a:xfrm>
        </p:spPr>
        <p:txBody>
          <a:bodyPr>
            <a:spAutoFit/>
          </a:bodyPr>
          <a:lstStyle/>
          <a:p>
            <a:pPr lvl="0"/>
            <a:r>
              <a:rPr lang="de-CH" dirty="0"/>
              <a:t>Inhalt Lan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2ADE-84C8-4648-481E-8E06C34F8C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CH" dirty="0"/>
              <a:t>Network Scanning</a:t>
            </a:r>
          </a:p>
          <a:p>
            <a:pPr lvl="0">
              <a:buNone/>
            </a:pPr>
            <a:r>
              <a:rPr lang="de-CH" dirty="0"/>
              <a:t>Machine-In-The-Middle Attacke</a:t>
            </a:r>
          </a:p>
          <a:p>
            <a:pPr lvl="0">
              <a:buNone/>
            </a:pPr>
            <a:r>
              <a:rPr lang="de-CH" dirty="0"/>
              <a:t>ARP-Spoofing</a:t>
            </a:r>
          </a:p>
          <a:p>
            <a:pPr lvl="0">
              <a:buNone/>
            </a:pPr>
            <a:r>
              <a:rPr lang="de-CH" dirty="0"/>
              <a:t>DNS-Spoofing</a:t>
            </a:r>
          </a:p>
          <a:p>
            <a:pPr lvl="0">
              <a:buNone/>
            </a:pPr>
            <a:r>
              <a:rPr lang="de-CH" dirty="0"/>
              <a:t>Abwehrmassnahmen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8B99BAC-1480-A304-967C-786B6DC5A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84413EE-C91A-29F8-3396-67284474C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F0E1997-41FA-4623-9504-FD2470DB75B3}" type="slidenum">
              <a:t>20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F8C9C-F675-E84E-895C-FFC21BD065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356A5-2E90-95C8-7A7A-E09C14FD51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Angreifer sendet gefälschte ARP-Pakete an Alice und Bob und leitet so den Netzwerkverkehr über sich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40B7B-9523-137E-EB0C-0D1A3430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55680" y="2734560"/>
            <a:ext cx="4086000" cy="201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DF69F2C-1CAB-122C-541E-3A1290F9B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80ACE58-6C1F-07D8-5692-4FF52A9AC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F67EEBF-3FB9-4E90-860F-739C4D904591}" type="slidenum">
              <a:t>21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18DD2-F79A-27DD-619B-A9F53F6CE5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Poisoning 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1602-2318-9902-F7BB-2F03150042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Eve teilt dem Gateway per ARP-Reply die eigene MAC-Adresse für die IP von Alice mit</a:t>
            </a:r>
          </a:p>
          <a:p>
            <a:pPr lvl="1"/>
            <a:r>
              <a:rPr lang="de-CH"/>
              <a:t>Asynchroner Netzwerkverkehr via 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C631-FAD9-3AE3-62B8-E2CA25639B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55680" y="2489400"/>
            <a:ext cx="4086000" cy="258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53B89A8-554D-DA14-BA26-811998F23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80D1BF-BE82-3DCC-7A1B-E539DC736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F1B2B5B-8B03-43E5-A17B-B8272D73BF5F}" type="slidenum">
              <a:t>22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DFC1E-BA0F-D2AC-8D8C-72E183306C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Poisoning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1A7B-F144-D381-2A30-474004DB88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Eve teilt Alice per ARP-Replay die eigene MAC-Adresse für die IP vom Default-Gateway mit.</a:t>
            </a:r>
          </a:p>
          <a:p>
            <a:pPr lvl="1"/>
            <a:r>
              <a:rPr lang="de-CH"/>
              <a:t>Synchroner Netzwerkverkehr über Eve → MITM abgeschlossen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8C87E-9403-F019-6A04-95844ECCC6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55680" y="2813400"/>
            <a:ext cx="4086000" cy="258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648166F-F76D-52B4-948A-21F74613E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EB69855-7F6E-1CEF-D0AE-A9B41BC7E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B8A57F-76E2-4364-A156-AD25A7834E66}" type="slidenum">
              <a:t>23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5C030-3AFB-C240-CFC2-0BD997B4B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Detoxing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54C7A-159E-D032-D67A-2CD9AC9CD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Um möglichst unbemerkt zu bleiben, die ursprüngliche ARP Tabelle wiederherstellen.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7A539-1BA2-009D-BEEA-7AB97900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760" y="2357640"/>
            <a:ext cx="3029040" cy="1913399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C8CFD-E6FB-F771-F957-BB885B696A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05880" y="2357640"/>
            <a:ext cx="3029040" cy="1913399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614B1-866F-B2BF-6976-9A693A5EFE6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26800" y="2354040"/>
            <a:ext cx="3899520" cy="1926719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C858FD8-F737-12A6-74C6-7128F41F4F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41C1DFD-98C5-CC91-B6F1-140A7DF09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F3A1A21-B906-48E7-A7B4-F8F658AC9AE2}" type="slidenum">
              <a:t>24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1F52F-8BB0-2022-E2AA-498146779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ARP Spoofing erkennen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8298-D0FA-02D3-BB20-BEA16E1A7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Manuell lässt sich ARP Spoofing anhand der ARP-Tabelle erkennen.</a:t>
            </a:r>
          </a:p>
          <a:p>
            <a:pPr lvl="1"/>
            <a:r>
              <a:rPr lang="de-CH" dirty="0">
                <a:latin typeface="Cousine" pitchFamily="49"/>
              </a:rPr>
              <a:t>$ arp -n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72FA-B311-F4D9-A100-DB2C2AE10A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12708"/>
          <a:stretch>
            <a:fillRect/>
          </a:stretch>
        </p:blipFill>
        <p:spPr>
          <a:xfrm>
            <a:off x="1377359" y="2804400"/>
            <a:ext cx="7324200" cy="105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9F79-91C4-15EB-E5B5-780C4C594C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#04 DNS Spoofing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16DB-5377-16F0-4502-A4D241652C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Weitere Attacken im LAN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ACA3CE1-B931-97B4-6FE7-97816F7B3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5344713-25CD-676F-81D7-31DDC90E5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809AFA-6AA9-4F09-AC55-F3D817E9F10F}" type="slidenum">
              <a:t>26</a:t>
            </a:fld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1C8EA-511D-90E6-AEA5-041912FE0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Namensauflösung im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9D07-FC8F-6DA4-2F13-AB739EAEBB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DNS hierarchische Namensauflösung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D8AAA-01E7-65A2-7456-0DFC0FA7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120" y="1957320"/>
            <a:ext cx="5457600" cy="29260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D0C12-D241-FA5D-CA78-7CA07C0EEF64}"/>
              </a:ext>
            </a:extLst>
          </p:cNvPr>
          <p:cNvSpPr txBox="1"/>
          <p:nvPr/>
        </p:nvSpPr>
        <p:spPr>
          <a:xfrm>
            <a:off x="3099959" y="3498479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9338C-821A-48E5-3AD9-8CB04B33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13799" y="1905480"/>
            <a:ext cx="4005000" cy="312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14D9E8B-5CBD-E7AF-5A20-BFDB1F396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09E5320-B996-E557-D660-D1912EB2C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12A6BB2-5E49-4538-A4CD-C8153E37B0D1}" type="slidenum">
              <a:t>27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E7530-FFB6-8D7C-B136-745E1BC7C5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DNS Protokoll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BF09-65F5-AE0E-24DA-A8DEADB216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671662"/>
          </a:xfrm>
        </p:spPr>
        <p:txBody>
          <a:bodyPr/>
          <a:lstStyle/>
          <a:p>
            <a:pPr lvl="0"/>
            <a:r>
              <a:rPr lang="de-CH" dirty="0"/>
              <a:t>UDP basiertes Protokoll</a:t>
            </a:r>
          </a:p>
          <a:p>
            <a:pPr lvl="1"/>
            <a:r>
              <a:rPr lang="de-CH" dirty="0"/>
              <a:t>Kein Verbindungsaufbau → anfällig für Spoofing-Attacken</a:t>
            </a:r>
          </a:p>
          <a:p>
            <a:pPr lvl="0"/>
            <a:r>
              <a:rPr lang="de-CH" dirty="0"/>
              <a:t>Client erhält via DHCP die IP-Adresse des lokalen DNS-Resolvers</a:t>
            </a:r>
          </a:p>
          <a:p>
            <a:pPr lvl="0"/>
            <a:r>
              <a:rPr lang="de-CH" dirty="0"/>
              <a:t>Sobald ein Domainname in eine IP übersetzt werden muss, wird eine Anfrage an den Resolver geschickt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2C9F-F834-0116-11A0-B6671B5C34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13080" y="4317120"/>
            <a:ext cx="7295759" cy="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295D089-3924-B985-B68B-0832B79EA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A77B839-53C2-55C5-BB88-F7999E1B6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F20771-313E-4123-A2DF-78A3CE984D8D}" type="slidenum">
              <a:t>28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E9F36-B42C-4FDA-4FB7-39CAD9712B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DNS Spoofing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8A37-7A35-6B91-12C2-AE49CEBF5B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IP-Adresse im DNS-Response wird gefälscht</a:t>
            </a:r>
          </a:p>
          <a:p>
            <a:pPr lvl="0"/>
            <a:r>
              <a:rPr lang="de-CH" dirty="0"/>
              <a:t>Voraussetzung: DNS-Anfragen kommen bei Angreifer vorbei (MITM)</a:t>
            </a:r>
          </a:p>
          <a:p>
            <a:pPr lvl="1"/>
            <a:r>
              <a:rPr lang="de-CH" dirty="0"/>
              <a:t>ARP-Spoofing</a:t>
            </a:r>
          </a:p>
          <a:p>
            <a:pPr lvl="1"/>
            <a:r>
              <a:rPr lang="de-CH" dirty="0"/>
              <a:t>DHCP-Spoofing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4A30217D-3D34-6D2B-3215-F30291839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7795D20B-7C54-05C2-0A77-4CD548DA4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44CC79-4634-450E-9162-49C11E2A3F81}" type="slidenum">
              <a:t>29</a:t>
            </a:fld>
            <a:endParaRPr lang="de-CH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6749E3D-DA13-3065-500D-6D6E729B8FA2}"/>
              </a:ext>
            </a:extLst>
          </p:cNvPr>
          <p:cNvSpPr/>
          <p:nvPr/>
        </p:nvSpPr>
        <p:spPr>
          <a:xfrm rot="2072400">
            <a:off x="5418128" y="4568657"/>
            <a:ext cx="3220919" cy="294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E994"/>
          </a:solidFill>
          <a:ln w="38160">
            <a:solidFill>
              <a:srgbClr val="FFBF00"/>
            </a:solidFill>
            <a:prstDash val="solid"/>
          </a:ln>
        </p:spPr>
        <p:txBody>
          <a:bodyPr wrap="none" lIns="109080" tIns="64080" rIns="109080" bIns="6408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2A90F-38A8-3606-1396-76230E0CB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DNSSEC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F0E6-B0D2-6B22-BF66-3A180D72F5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Ist </a:t>
            </a:r>
            <a:r>
              <a:rPr lang="de-CH" dirty="0">
                <a:solidFill>
                  <a:srgbClr val="FFBF00"/>
                </a:solidFill>
              </a:rPr>
              <a:t>DNSSEC</a:t>
            </a:r>
            <a:r>
              <a:rPr lang="de-CH" dirty="0"/>
              <a:t> eine Schutzmassnahme gegen DNS-Spoofing-Attacken?</a:t>
            </a:r>
          </a:p>
          <a:p>
            <a:pPr lvl="0"/>
            <a:r>
              <a:rPr lang="de-CH" dirty="0"/>
              <a:t>DNSSEC ist eine wichtige</a:t>
            </a:r>
            <a:br>
              <a:rPr lang="de-CH" dirty="0"/>
            </a:br>
            <a:r>
              <a:rPr lang="de-CH" dirty="0"/>
              <a:t>Technologie zur Absicherung von</a:t>
            </a:r>
            <a:br>
              <a:rPr lang="de-CH" dirty="0"/>
            </a:br>
            <a:r>
              <a:rPr lang="de-CH" dirty="0"/>
              <a:t>Web- und Internetservices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5E963-F14A-87AB-339D-CA80F67330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14160" y="1905480"/>
            <a:ext cx="4005000" cy="312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04FA8-6407-58B3-1D9F-23153D38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14160" y="1905480"/>
            <a:ext cx="4005000" cy="312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9015E06-8265-B97F-066A-4BD12F47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17560" y="4387320"/>
            <a:ext cx="319320" cy="3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16A2E70E-B9DD-9F95-B50B-9E8AF12640F0}"/>
              </a:ext>
            </a:extLst>
          </p:cNvPr>
          <p:cNvSpPr/>
          <p:nvPr/>
        </p:nvSpPr>
        <p:spPr>
          <a:xfrm flipV="1">
            <a:off x="6536880" y="3824279"/>
            <a:ext cx="967680" cy="563041"/>
          </a:xfrm>
          <a:prstGeom prst="line">
            <a:avLst/>
          </a:prstGeom>
          <a:noFill/>
          <a:ln w="38160">
            <a:solidFill>
              <a:srgbClr val="FF0000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7F6D5CB-0776-4775-5A28-CFF49118C7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537480" y="2078280"/>
            <a:ext cx="319320" cy="3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E0D60633-DEE2-9531-4506-D7D92D34C400}"/>
              </a:ext>
            </a:extLst>
          </p:cNvPr>
          <p:cNvSpPr/>
          <p:nvPr/>
        </p:nvSpPr>
        <p:spPr>
          <a:xfrm flipH="1">
            <a:off x="9597240" y="2554200"/>
            <a:ext cx="86400" cy="1096920"/>
          </a:xfrm>
          <a:prstGeom prst="line">
            <a:avLst/>
          </a:prstGeom>
          <a:noFill/>
          <a:ln w="38160">
            <a:solidFill>
              <a:srgbClr val="FF0000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9E73BD-CA43-CFC6-ADB6-1C2C75BFF1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09080" y="1833119"/>
            <a:ext cx="319320" cy="3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40418202-C628-8468-E8FB-3A1EB26A34E0}"/>
              </a:ext>
            </a:extLst>
          </p:cNvPr>
          <p:cNvSpPr/>
          <p:nvPr/>
        </p:nvSpPr>
        <p:spPr>
          <a:xfrm flipH="1">
            <a:off x="7850880" y="2265840"/>
            <a:ext cx="461880" cy="303120"/>
          </a:xfrm>
          <a:prstGeom prst="line">
            <a:avLst/>
          </a:prstGeom>
          <a:noFill/>
          <a:ln w="38160">
            <a:solidFill>
              <a:srgbClr val="00A933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24654-5682-FA5A-8C64-25C8D2C29FCD}"/>
              </a:ext>
            </a:extLst>
          </p:cNvPr>
          <p:cNvSpPr txBox="1"/>
          <p:nvPr/>
        </p:nvSpPr>
        <p:spPr>
          <a:xfrm>
            <a:off x="434160" y="4538520"/>
            <a:ext cx="54568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DNSSEC in der Schweiz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6"/>
              </a:rPr>
              <a:t>https://www.youtube.com/watch?v=_rSWTQ9LGCE</a:t>
            </a:r>
            <a:r>
              <a:rPr lang="de-CH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3165B23-5940-4338-19E4-075C3807D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8FC5D96-F952-103D-8B05-4582EBA3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3497B7A-F0FF-4478-82F2-039643281607}" type="slidenum">
              <a:t>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586E-D9F2-D5B5-7F45-B0151DF174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2C2D-4905-76A4-3739-339BCB24B5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CH" dirty="0"/>
              <a:t>Sie kennen Techniken zur Netzwerk Scanning und Host Discovery</a:t>
            </a:r>
          </a:p>
          <a:p>
            <a:pPr lvl="0">
              <a:buNone/>
            </a:pPr>
            <a:r>
              <a:rPr lang="de-CH" dirty="0"/>
              <a:t>Sie wissen was eine MITM-Attacke ist und können deren Eigenschaften beschreiben und diese im LAN durchführen.</a:t>
            </a:r>
          </a:p>
          <a:p>
            <a:pPr lvl="0">
              <a:buNone/>
            </a:pPr>
            <a:r>
              <a:rPr lang="de-CH" dirty="0"/>
              <a:t>Sie kennen ARP- und DNS-Spoofing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2620-1362-A12A-E6E8-5165F636BB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#05 Abwehrmassnamen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4B58-2ADD-69C9-E9CC-137A8BADA0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A3019BD-85A9-5644-FCB3-F9F6E1D4B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9B7A26F-16D0-1563-5257-9F7CD59B8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90F8DBF-89B0-404B-8BFF-54BA9E03FAD0}" type="slidenum">
              <a:t>31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76E39-75C3-B974-AB2A-DD1EE00DD6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Abwehrmassnamen im 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182BE-F863-4774-46B3-3DBC583C7B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/>
              <a:t>Einfachste Massnahme ist, den Datenverkehr zu verschlüsseln</a:t>
            </a:r>
          </a:p>
          <a:p>
            <a:pPr lvl="1"/>
            <a:r>
              <a:rPr lang="de-CH" dirty="0"/>
              <a:t>Transportverschlüsselung</a:t>
            </a:r>
          </a:p>
          <a:p>
            <a:pPr lvl="2"/>
            <a:r>
              <a:rPr lang="de-CH" dirty="0"/>
              <a:t>TLS, VPN, SSH, Tor, moderne Messenger wie Threema, Signal</a:t>
            </a:r>
          </a:p>
          <a:p>
            <a:pPr lvl="1"/>
            <a:r>
              <a:rPr lang="de-CH" dirty="0"/>
              <a:t>Ende-zu-Ende-Verschlüsselung</a:t>
            </a:r>
          </a:p>
          <a:p>
            <a:pPr lvl="2"/>
            <a:r>
              <a:rPr lang="de-CH" dirty="0"/>
              <a:t>Passwort-ZIP, S/MIME und PGP, moderne Messenger wie Threema, Signal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B9EDBA9-0559-A8C2-AF86-5132D99F7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7E501D8-6EA1-75EA-A620-BE734D0EC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1E910AD-DC4E-4A28-8EC6-4CD5EEE00B1A}" type="slidenum">
              <a:t>32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37BAE-1F82-4C82-A519-8B4127D459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Videoempfehlungen fürs Selbststudium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D6D9-F18B-3C51-3A3E-0E9799136B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Du kannst alles hacken – du darfst dich nur nicht erwischen lassen.</a:t>
            </a:r>
            <a:r>
              <a:rPr lang="de-CH"/>
              <a:t> (57 Min)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6EF7F25-6A9E-C390-95BB-94ECEBF74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506EC36-6653-F868-34F6-564B7EC16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2852D-E4E1-44B8-BCE6-963B89989B57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FF340-1AEC-04DB-7307-C7E5013ED5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7596"/>
            <a:ext cx="9071640" cy="430887"/>
          </a:xfrm>
        </p:spPr>
        <p:txBody>
          <a:bodyPr>
            <a:spAutoFit/>
          </a:bodyPr>
          <a:lstStyle/>
          <a:p>
            <a:pPr lvl="0"/>
            <a:r>
              <a:rPr lang="de-CH" dirty="0"/>
              <a:t>Inhalt Kryptographische Grundlagen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682F-9BFC-73C4-0B32-379373F3C3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de-CH" dirty="0"/>
              <a:t>Passwörter</a:t>
            </a:r>
          </a:p>
          <a:p>
            <a:pPr lvl="0"/>
            <a:r>
              <a:rPr lang="de-CH" dirty="0"/>
              <a:t>Kryptographische Stärke messen</a:t>
            </a:r>
          </a:p>
          <a:p>
            <a:pPr lvl="0"/>
            <a:r>
              <a:rPr lang="de-CH" dirty="0"/>
              <a:t>Kryptographische Grundlagen</a:t>
            </a:r>
          </a:p>
          <a:p>
            <a:pPr lvl="1"/>
            <a:r>
              <a:rPr lang="de-CH" dirty="0"/>
              <a:t>Symmetrische Verschlüsselung</a:t>
            </a:r>
          </a:p>
          <a:p>
            <a:pPr lvl="1"/>
            <a:r>
              <a:rPr lang="de-CH" dirty="0"/>
              <a:t>Hash-Funktionen</a:t>
            </a:r>
          </a:p>
          <a:p>
            <a:pPr lvl="1"/>
            <a:r>
              <a:rPr lang="de-CH" dirty="0"/>
              <a:t>Asymmetrische Verschlüsselung</a:t>
            </a:r>
          </a:p>
          <a:p>
            <a:pPr lvl="1"/>
            <a:r>
              <a:rPr lang="de-CH" dirty="0"/>
              <a:t>Digitale Signaturen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B83F7F5-87E8-5B0E-5103-35790A672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D9642D2-A2DD-4352-B94A-2D7709DA3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51AFF9-1F76-402D-AB22-9CDFCAB8A613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A116-630B-5A62-39C5-5640527071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642B3-9766-1033-8B35-282832636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Sie können die Sicherheit von Passwörtern abschätzen und Empfehlungen für sichere Passwörter abgeben.</a:t>
            </a:r>
          </a:p>
          <a:p>
            <a:pPr lvl="0"/>
            <a:r>
              <a:rPr lang="de-CH"/>
              <a:t>Sie können Aussagen über die stärke von kryptographischen Algorithmen machen.</a:t>
            </a:r>
          </a:p>
          <a:p>
            <a:pPr lvl="0"/>
            <a:r>
              <a:rPr lang="de-CH"/>
              <a:t>Sie kennen die Grundlage symmetrischer und asymmetrischer Kryptographie sowie verschiedene Verfahren.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07A6AC9-7682-8D46-5AC1-00BD842FC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34571F1-EBEA-1EB0-ADD8-95B4F1BCE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A3042-F6D4-41FA-BDD3-91727BD46EF1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1FE15-C223-42A8-4D1B-C09E1376DC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0F2A-0E94-DD8E-7EEE-2B36014427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Real-World Cryptography</a:t>
            </a:r>
          </a:p>
          <a:p>
            <a:pPr lvl="1"/>
            <a:r>
              <a:rPr lang="de-CH"/>
              <a:t>David Wong, </a:t>
            </a:r>
            <a:r>
              <a:rPr lang="de-CH">
                <a:hlinkClick r:id="rId4"/>
              </a:rPr>
              <a:t>@cryptodavidw</a:t>
            </a:r>
          </a:p>
          <a:p>
            <a:pPr lvl="1"/>
            <a:r>
              <a:rPr lang="de-CH"/>
              <a:t>September 2021</a:t>
            </a:r>
          </a:p>
          <a:p>
            <a:pPr lvl="1">
              <a:spcBef>
                <a:spcPts val="1134"/>
              </a:spcBef>
            </a:pPr>
            <a:r>
              <a:rPr lang="de-CH" sz="2300"/>
              <a:t>ISBN: 978-1-61729-671-0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DC1ED-DA36-66A7-A9B4-5AB8BFD833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33960" y="1374839"/>
            <a:ext cx="2583720" cy="32371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A8EE11B-BB45-C45D-4E71-82EDBCEE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</a:t>
            </a:r>
            <a:r>
              <a:rPr lang="de-CH" dirty="0">
                <a:solidFill>
                  <a:prstClr val="black"/>
                </a:solidFill>
              </a:rPr>
              <a:t>4</a:t>
            </a:r>
            <a:endParaRPr kumimoji="0" lang="de-CH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BA75FEE-9F16-08D1-413E-93B511261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8C51F-345D-48C2-9670-BA1C723891DB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75EF9-D0A4-C62B-27C1-56ABE60F6F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01A1-6FC0-1494-5830-BCA98F78A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Bulletproof SSL and TLS</a:t>
            </a:r>
          </a:p>
          <a:p>
            <a:pPr lvl="1"/>
            <a:r>
              <a:rPr lang="de-CH"/>
              <a:t>Ivan Ristić, </a:t>
            </a:r>
            <a:r>
              <a:rPr lang="de-CH">
                <a:hlinkClick r:id="rId4"/>
              </a:rPr>
              <a:t>@ivanristic</a:t>
            </a:r>
          </a:p>
          <a:p>
            <a:pPr lvl="1"/>
            <a:r>
              <a:rPr lang="de-CH"/>
              <a:t>2. Auflage, Februar 2022</a:t>
            </a:r>
          </a:p>
          <a:p>
            <a:pPr lvl="1"/>
            <a:r>
              <a:rPr lang="de-CH"/>
              <a:t>ISBN: 978-1907117091</a:t>
            </a:r>
          </a:p>
          <a:p>
            <a:pPr lvl="1"/>
            <a:r>
              <a:rPr lang="de-CH">
                <a:hlinkClick r:id="rId5"/>
              </a:rPr>
              <a:t>Inhaltsverzeichnis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D2B5B-90E4-BAA6-2B83-A9F3937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81480" y="1388520"/>
            <a:ext cx="2615760" cy="32263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8E10B7A-F23B-833F-4C3C-5C1E21826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D140FAA-B360-5E06-15A5-FC45CEB03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8DD24-CA69-491A-81CC-4BBE458B387B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108E-E410-8460-53CD-20F6C808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245D-9690-A6D6-D0A3-07B7215AD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Serious Cryptography</a:t>
            </a:r>
          </a:p>
          <a:p>
            <a:pPr lvl="1"/>
            <a:r>
              <a:rPr lang="de-CH"/>
              <a:t>Jean-Philippe Aumasson, </a:t>
            </a:r>
            <a:r>
              <a:rPr lang="de-CH">
                <a:hlinkClick r:id="rId4"/>
              </a:rPr>
              <a:t>@veorq</a:t>
            </a:r>
          </a:p>
          <a:p>
            <a:pPr lvl="1"/>
            <a:r>
              <a:rPr lang="de-CH"/>
              <a:t>November 2017</a:t>
            </a:r>
          </a:p>
          <a:p>
            <a:pPr lvl="1"/>
            <a:r>
              <a:rPr lang="de-CH"/>
              <a:t>ISBN-13: 978-1-59327-826-7</a:t>
            </a:r>
          </a:p>
          <a:p>
            <a:pPr lvl="1"/>
            <a:r>
              <a:rPr lang="de-CH">
                <a:hlinkClick r:id="rId5"/>
              </a:rPr>
              <a:t>Inhaltsverzeichnis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917D0E3-FB3A-8636-13A2-5F823DDCC83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2160" y="1326600"/>
            <a:ext cx="2487600" cy="3288239"/>
          </a:xfrm>
          <a:effectLst>
            <a:outerShdw dist="53966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4786-09D9-F65C-3FF4-4F78693BB4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#01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0F8E-17A2-160C-C15C-BB16A096D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B54DA6D-5377-3EA4-497A-A34365DC1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31C0BAC-8D9C-434B-2362-43B1F0F31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D8660-B865-413A-8A1A-2FEA8CC548C7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D4C3-059A-9240-4C4A-3E08ABD3F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Wie viele Möglichkeiten?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9D2EF-10D2-E83E-8186-45ADB6376A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Zahlenschloss</a:t>
            </a:r>
          </a:p>
          <a:p>
            <a:pPr lvl="0"/>
            <a:r>
              <a:rPr lang="de-CH" dirty="0"/>
              <a:t>Ziffern [0-9] (10)</a:t>
            </a:r>
          </a:p>
          <a:p>
            <a:pPr lvl="0"/>
            <a:r>
              <a:rPr lang="de-CH" dirty="0"/>
              <a:t>Stellen 4</a:t>
            </a:r>
          </a:p>
          <a:p>
            <a:pPr lvl="0"/>
            <a:r>
              <a:rPr lang="de-CH" dirty="0"/>
              <a:t>Kombinationen: 10⁴ = 10'000</a:t>
            </a:r>
          </a:p>
          <a:p>
            <a:pPr lvl="0"/>
            <a:r>
              <a:rPr lang="de-CH" dirty="0"/>
              <a:t>Stärke in Bit: ⌈log</a:t>
            </a:r>
            <a:r>
              <a:rPr lang="de-CH" baseline="-33000" dirty="0"/>
              <a:t>2</a:t>
            </a:r>
            <a:r>
              <a:rPr lang="de-CH" dirty="0"/>
              <a:t>(10⁴)⌉ = 14 Bit</a:t>
            </a:r>
          </a:p>
          <a:p>
            <a:pPr lvl="0"/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76FB-ED2B-2D8B-A1D2-8BF2FD627D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63760" y="1116720"/>
            <a:ext cx="2401560" cy="40010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99A0A-D0DE-748F-A741-A25C2328FF9E}"/>
              </a:ext>
            </a:extLst>
          </p:cNvPr>
          <p:cNvSpPr txBox="1"/>
          <p:nvPr/>
        </p:nvSpPr>
        <p:spPr>
          <a:xfrm>
            <a:off x="952560" y="4006440"/>
            <a:ext cx="41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Knacken bei 2 Passwörter / Sekunde: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10⁴ * 0.5 s / 3600 s = 1.4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F75AD-058A-5D15-9D69-057042E96227}"/>
              </a:ext>
            </a:extLst>
          </p:cNvPr>
          <p:cNvSpPr txBox="1"/>
          <p:nvPr/>
        </p:nvSpPr>
        <p:spPr>
          <a:xfrm>
            <a:off x="3361679" y="56728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83D-9C18-45DE-3683-5200905CEC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#01 Network Scanning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7CF6B2F-8D96-8FA9-A32E-ED1B53461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438820-94F4-F95D-F512-2D0155C59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F34D6-FC6B-42BF-B95D-47C12F16DC76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B932-DF50-4AEE-8E66-3A5D1A608A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Wie viele Möglichkeiten?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50E1-74ED-9496-659E-3DA72DB234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Passwort: </a:t>
            </a:r>
            <a:r>
              <a:rPr lang="de-CH" dirty="0">
                <a:solidFill>
                  <a:srgbClr val="2A6099"/>
                </a:solidFill>
              </a:rPr>
              <a:t>8 S R C M</a:t>
            </a:r>
          </a:p>
          <a:p>
            <a:pPr lvl="0"/>
            <a:r>
              <a:rPr lang="de-CH" dirty="0"/>
              <a:t>Ziffern [0-9] (10)</a:t>
            </a:r>
          </a:p>
          <a:p>
            <a:pPr lvl="0"/>
            <a:r>
              <a:rPr lang="de-CH" dirty="0"/>
              <a:t>Buchstaben gross [A-Z] (26)</a:t>
            </a:r>
          </a:p>
          <a:p>
            <a:pPr lvl="0"/>
            <a:r>
              <a:rPr lang="de-CH" dirty="0"/>
              <a:t>Stellen 5</a:t>
            </a:r>
          </a:p>
          <a:p>
            <a:pPr lvl="0"/>
            <a:r>
              <a:rPr lang="de-CH" dirty="0"/>
              <a:t>Kombinationen: 36⁵ = 60'466'176</a:t>
            </a:r>
          </a:p>
          <a:p>
            <a:pPr lvl="0"/>
            <a:r>
              <a:rPr lang="de-CH" dirty="0"/>
              <a:t>Stärke in Bit: ⌈log</a:t>
            </a:r>
            <a:r>
              <a:rPr lang="de-CH" baseline="-33000" dirty="0"/>
              <a:t>2</a:t>
            </a:r>
            <a:r>
              <a:rPr lang="de-CH" dirty="0"/>
              <a:t>(36⁵)⌉ = 26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8C5DA-89BF-9A3A-4E2B-B2BAD4E4AFCF}"/>
              </a:ext>
            </a:extLst>
          </p:cNvPr>
          <p:cNvSpPr txBox="1"/>
          <p:nvPr/>
        </p:nvSpPr>
        <p:spPr>
          <a:xfrm>
            <a:off x="952560" y="4272840"/>
            <a:ext cx="5479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Knacken bei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350 Milliarden Passwörter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¹ / Sekunde: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10⁴ / 3.5 * 10¹¹ = 10⁻⁷ s respektive 100 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EA2F9-D387-B031-3451-130EC89AF8D4}"/>
              </a:ext>
            </a:extLst>
          </p:cNvPr>
          <p:cNvSpPr txBox="1"/>
          <p:nvPr/>
        </p:nvSpPr>
        <p:spPr>
          <a:xfrm>
            <a:off x="6751440" y="5196600"/>
            <a:ext cx="2667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¹ GPU Cluster aus 2012!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BC23FFC-E8BF-43B9-1AB1-35973D3D7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DE7DF07-DAAC-2C84-5A11-F9B8D22F2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42B70-12E9-472F-8ED7-BCF5E0AD5EE0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0390-48F7-A750-5310-4AF4E006F0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Brute-Force-Attacke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DA83-AB06-B774-95E9-DA0AD020A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Durchtesten aller </a:t>
            </a:r>
            <a:r>
              <a:rPr lang="de-CH" i="1"/>
              <a:t>n</a:t>
            </a:r>
            <a:r>
              <a:rPr lang="de-CH"/>
              <a:t> möglichen Kombinationen</a:t>
            </a:r>
          </a:p>
          <a:p>
            <a:pPr lvl="0"/>
            <a:r>
              <a:rPr lang="de-CH"/>
              <a:t>Führt immer zum Erfolg (theoretisch)</a:t>
            </a:r>
          </a:p>
          <a:p>
            <a:pPr lvl="1"/>
            <a:r>
              <a:rPr lang="de-CH"/>
              <a:t>Ist aber nicht zwingend der schnellste Angriff</a:t>
            </a:r>
          </a:p>
          <a:p>
            <a:pPr lvl="0"/>
            <a:r>
              <a:rPr lang="de-CH"/>
              <a:t>In 50% aller Angriffe, nur n/2 Versuche nötig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0E08E65-5940-2854-C9F0-160F54BA0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B5591CD-E65F-E0A3-8BE6-4C5FDF61F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8B685-7B1A-455A-9A28-62A5AE493C90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921F-2C3F-6CE4-4718-4CB35CA76E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Rainbow Table und Salt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B920-F7D3-0CD1-BED5-2BBB8E7A35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de-CH" dirty="0"/>
              <a:t>Serverseitig werden Passwörter gespeichert</a:t>
            </a:r>
          </a:p>
          <a:p>
            <a:pPr lvl="1"/>
            <a:r>
              <a:rPr lang="de-CH" dirty="0"/>
              <a:t>Nie in Klartext!</a:t>
            </a:r>
          </a:p>
          <a:p>
            <a:pPr lvl="0"/>
            <a:r>
              <a:rPr lang="de-CH" dirty="0"/>
              <a:t>Passwort wird gehashed und der Hash davon wird gespeichert.</a:t>
            </a:r>
          </a:p>
          <a:p>
            <a:pPr lvl="1"/>
            <a:r>
              <a:rPr lang="de-CH" dirty="0"/>
              <a:t>Wieso?</a:t>
            </a:r>
          </a:p>
          <a:p>
            <a:pPr lvl="0"/>
            <a:r>
              <a:rPr lang="de-CH" dirty="0"/>
              <a:t>Dump einer Login-Datenbank kann mit einer Rainbow Table angegriffen werden.</a:t>
            </a:r>
          </a:p>
          <a:p>
            <a:pPr lvl="1"/>
            <a:r>
              <a:rPr lang="de-CH" dirty="0"/>
              <a:t>Tabelle mit vorgerechneten Hashes von Passwörtern</a:t>
            </a:r>
          </a:p>
          <a:p>
            <a:pPr lvl="1"/>
            <a:r>
              <a:rPr lang="de-CH" dirty="0"/>
              <a:t>Suchen nach dem Passwort-Hash =&gt; Passwort</a:t>
            </a:r>
          </a:p>
          <a:p>
            <a:pPr lvl="0"/>
            <a:r>
              <a:rPr lang="de-CH" dirty="0"/>
              <a:t>Ein Salt schützt die gehashten Passwörter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9A15F3B-3C80-3358-D077-8E7BD4CD6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FDA5EF-A013-66A5-E092-32BB7FC08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28A42-D051-4140-AC7A-D3F3BF03E084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20DC3-813E-BAF8-C496-5F8B7651D6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Sichere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6E41-7DEA-A990-AB0A-F5122458E5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Aus dem Ratgeber </a:t>
            </a:r>
            <a:r>
              <a:rPr lang="de-CH">
                <a:hlinkClick r:id="rId3"/>
              </a:rPr>
              <a:t>Eine kurze Anleitung zur digitalen Selbstverteidigung</a:t>
            </a:r>
            <a:r>
              <a:rPr lang="de-CH"/>
              <a:t> der Digitalen Gesellschaft:</a:t>
            </a:r>
          </a:p>
          <a:p>
            <a:pPr lvl="0"/>
            <a:r>
              <a:rPr lang="de-CH" i="1"/>
              <a:t>«Ein hinreichend sicheres Passwort ist mindestens fünf zufällige Wörter oder zwölf Zeichen lang, beinhaltet Klein- und Grossbuchstaben, Zahlen und Sonderzeichen und lässt sich nicht herleiten aus personenbezogenen Angaben wie Name, Geburtstag oder Wohnort.»</a:t>
            </a:r>
          </a:p>
          <a:p>
            <a:pPr lvl="0"/>
            <a:r>
              <a:rPr lang="de-CH"/>
              <a:t>Passwörter nicht mehrfach verwenden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5D83D44-78BD-1B57-B83B-241AFDC07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BE652B2-0F2F-9AE8-6D59-760733F0D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9F22E-9526-4085-9886-F2EF5D27FDAA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ACA6-906E-09BA-2D2F-37B4CAF92E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Sichere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E9DA-CD2C-B9AD-EF3A-937A408249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81952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de-CH"/>
              <a:t>Passwort: </a:t>
            </a:r>
            <a:r>
              <a:rPr lang="de-CH">
                <a:solidFill>
                  <a:srgbClr val="2A6099"/>
                </a:solidFill>
              </a:rPr>
              <a:t>8 } / 2 M p x % L @ P }</a:t>
            </a:r>
          </a:p>
          <a:p>
            <a:pPr lvl="0"/>
            <a:r>
              <a:rPr lang="de-CH"/>
              <a:t>Ziffern [0-9] (10)</a:t>
            </a:r>
          </a:p>
          <a:p>
            <a:pPr lvl="0"/>
            <a:r>
              <a:rPr lang="de-CH"/>
              <a:t>Buchstaben gross [A-Z] (26)</a:t>
            </a:r>
          </a:p>
          <a:p>
            <a:pPr lvl="0"/>
            <a:r>
              <a:rPr lang="de-CH"/>
              <a:t>Buchstaben klein [a-z] (26)</a:t>
            </a:r>
          </a:p>
          <a:p>
            <a:pPr lvl="0"/>
            <a:r>
              <a:rPr lang="de-CH"/>
              <a:t>Sonderzeichen [ !"#$%&amp;'()*+,-./:;&lt;=&gt;?@[\]^_`{|}~] (33)</a:t>
            </a:r>
          </a:p>
          <a:p>
            <a:pPr lvl="0"/>
            <a:r>
              <a:rPr lang="de-CH"/>
              <a:t>Stellen 12</a:t>
            </a:r>
          </a:p>
          <a:p>
            <a:pPr lvl="0"/>
            <a:r>
              <a:rPr lang="de-CH"/>
              <a:t>Kombinationen: 95¹² = 5.403600877×10²³</a:t>
            </a:r>
          </a:p>
          <a:p>
            <a:pPr lvl="0"/>
            <a:r>
              <a:rPr lang="de-CH"/>
              <a:t>Stärke in Bit: ⌈log</a:t>
            </a:r>
            <a:r>
              <a:rPr lang="de-CH" baseline="-33000"/>
              <a:t>2</a:t>
            </a:r>
            <a:r>
              <a:rPr lang="de-CH"/>
              <a:t>(95¹²)⌉ = 79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7B28C-59D6-556E-D90F-071E42CED4E8}"/>
              </a:ext>
            </a:extLst>
          </p:cNvPr>
          <p:cNvSpPr txBox="1"/>
          <p:nvPr/>
        </p:nvSpPr>
        <p:spPr>
          <a:xfrm>
            <a:off x="952920" y="4272840"/>
            <a:ext cx="5479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Knacken bei 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350 Milliarden Passwörter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¹ / Sekunde: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95¹² / (3.5 * 10¹¹ * 3600 * 24 * 365) = 50194 Jahre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1E9E3-60E8-8A96-5831-7B7AF54C9181}"/>
              </a:ext>
            </a:extLst>
          </p:cNvPr>
          <p:cNvSpPr txBox="1"/>
          <p:nvPr/>
        </p:nvSpPr>
        <p:spPr>
          <a:xfrm>
            <a:off x="6751800" y="5196600"/>
            <a:ext cx="2667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¹ GPU Cluster aus 2012!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1D9A4FA-0D93-0FB3-9DE9-E4F2C24EE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2B1378-88DD-D708-ABCE-11BAA0EF8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A673D-038A-4723-8D68-1BF8E7D33F31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D511B-39C1-04D3-0482-0BAB043622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Sicherheitsfragen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ABF0-D6AA-F89B-87AF-F88B20C95B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8195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de-CH"/>
              <a:t>Werden oft zwecks Passwort-Recovery eingesetzt:</a:t>
            </a:r>
          </a:p>
          <a:p>
            <a:pPr lvl="0"/>
            <a:r>
              <a:rPr lang="de-CH"/>
              <a:t>«Wie hiess Ihr Haustier in der Kindheit», «Was ist der Mädchenname Ihrer Mutter», «Was ist Ihre Lieblingsfarbe» etc.</a:t>
            </a:r>
          </a:p>
          <a:p>
            <a:pPr lvl="0"/>
            <a:r>
              <a:rPr lang="de-CH"/>
              <a:t>Von der Verwendung solcher Mechanismen ist abzuraten, denn:</a:t>
            </a:r>
          </a:p>
          <a:p>
            <a:pPr lvl="1"/>
            <a:r>
              <a:rPr lang="de-CH" i="1"/>
              <a:t>«Der Zoo der Lieblingstiere ist im Zweifel sehr klein!»</a:t>
            </a:r>
            <a:r>
              <a:rPr lang="de-CH"/>
              <a:t> - </a:t>
            </a:r>
            <a:r>
              <a:rPr lang="de-CH">
                <a:hlinkClick r:id="rId3"/>
              </a:rPr>
              <a:t>Linus Neumann</a:t>
            </a:r>
          </a:p>
          <a:p>
            <a:pPr lvl="0"/>
            <a:r>
              <a:rPr lang="de-CH"/>
              <a:t>Solche Felder am besten wie Passwortfelder behandeln und im Passwortmanager hinterlegen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0B3335D-3504-9C44-0C9C-85C6F18A8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AA84505-4175-EF4B-6A29-FE3AD1D45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4DB84F-5CA7-4854-941E-5470E1C3B8DC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5ECE-45E9-1CD2-903A-8417801F3A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Gute Passwörter halten lange, aber nicht ewig.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370E-DE19-113D-6DBD-8E09B02B6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UNIX-Prominenz wählte Schach-Eröffnung: 39 Jahre alte BSD-Passwörter geknackt</a:t>
            </a:r>
            <a:r>
              <a:rPr lang="de-CH"/>
              <a:t> Heise, 12.10.2019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ABDA-4847-A5B0-DF3B-8A7A48B5B1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#02 Kryptographische Grundlagen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C3D2-B657-E226-040B-EAEF44EBCB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2BB4F8D-463F-492E-1A29-22147E0F2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16CC103-AC79-48ED-ECED-EC8FA58CF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592E3-7431-497B-B6B7-1AE8C0E8FD5D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895F0-8BB9-60E7-5D80-65028A44A7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Kryptographischer Algorithmus Designziel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D3B2-9383-A22D-9721-81095AB8D2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Kerckhoffs-Prinzip (1883):</a:t>
            </a:r>
          </a:p>
          <a:p>
            <a:pPr lvl="1"/>
            <a:r>
              <a:rPr lang="de-CH" dirty="0"/>
              <a:t>Die Sicherheit eines Verschlüsselungsverfahrens darf nur von der Geheimhaltung des Schlüssels abhängen, nicht von der Geheimhaltung des Algorithmus.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A7922-FC5B-5D7B-0B2C-F61D558CCE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01360" y="2577240"/>
            <a:ext cx="1406520" cy="2098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154C8-FA62-ECEF-AD49-76DD5916A71C}"/>
              </a:ext>
            </a:extLst>
          </p:cNvPr>
          <p:cNvSpPr txBox="1"/>
          <p:nvPr/>
        </p:nvSpPr>
        <p:spPr>
          <a:xfrm>
            <a:off x="7703999" y="4720680"/>
            <a:ext cx="21420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18"/>
                <a:ea typeface="Noto Sans CJK SC" pitchFamily="2"/>
                <a:cs typeface="Lohit Devanagari" pitchFamily="2"/>
              </a:rPr>
              <a:t>Auguste Kerckhoffs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A1F1-7883-6DE1-568C-55272AC225AD}"/>
              </a:ext>
            </a:extLst>
          </p:cNvPr>
          <p:cNvSpPr txBox="1"/>
          <p:nvPr/>
        </p:nvSpPr>
        <p:spPr>
          <a:xfrm>
            <a:off x="1377000" y="2963519"/>
            <a:ext cx="6375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https://de.wikipedia.org/wiki/Kerckhoffs%E2%80%99_Prinzip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35A0B26-520A-4AA8-53FD-15FBB20BD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615B337-BA32-82B9-27A9-B1862AED4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EDCA3-65DC-46DE-B504-9E2FF62D9F39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0E32-1A1B-6E78-8BE7-CFA3712C6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 eines kryptographischen 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4BE6-8800-B586-07FB-6AD2EDE6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Ein kryptographischer Algorithmus ist sicher, wenn der effizienteste Angriff nicht wesentlich schneller ist, als ein Brute-Force Angriff.</a:t>
            </a:r>
          </a:p>
          <a:p>
            <a:pPr lvl="0"/>
            <a:r>
              <a:rPr lang="de-CH" dirty="0"/>
              <a:t>Die Sicherheit eines kryptographischen Algorithmus hängt von der Anzahl möglicher Schlüssel ab: Je mehr mögliche Schlüssel desto sicherer.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FDEAD7D-745A-B3A2-B137-DD9C92115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269D13-5504-9371-4B7A-D342A5D55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CCB0555-D3D2-4BA8-A6E5-C5393FE151B7}" type="slidenum">
              <a:t>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95818-F682-856A-1688-7CD8309759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Host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614F-3B83-74AC-B6AC-3967881A8C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/>
            <a:r>
              <a:rPr lang="de-CH" dirty="0"/>
              <a:t>Ein Port-Scan ist teuer und aufwendig und unnötig, wenn ein Zielsystem gar nicht online ist.</a:t>
            </a:r>
          </a:p>
          <a:p>
            <a:pPr marL="342900" indent="-342900"/>
            <a:r>
              <a:rPr lang="de-CH" dirty="0"/>
              <a:t>Host Discovery erfüllt die Aufgabe, herauszufinden ob ein Zielsystem überhaupt erreichbar ist.</a:t>
            </a:r>
          </a:p>
          <a:p>
            <a:pPr marL="342900" lvl="5" indent="-342900"/>
            <a:r>
              <a:rPr lang="de-CH" dirty="0"/>
              <a:t>Findet vor dem Port-Scan statt.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548045B-4B58-CF14-85F0-59476A534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4B43875-319B-26CB-301D-EF145D03A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66691-AD09-4429-BC66-33D42231C651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EF01-B7B6-DE39-D106-8823698998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 von kryptographischen Systemen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8BDF-51B7-F88A-ABA9-6627524E65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Ein kryptographisches System ist nur so sicher wie seine schwächste Komponente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2DE1BA4F-D4B9-886E-A991-3919F0247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74AEED1C-25DE-2AB4-FEA6-FA372D68D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A2259-E7DF-4969-ABDA-677390216457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A61DA-2B93-308E-C714-1DBFBDA08E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Ver- und Entschlüsselung allgemein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3D436-3C65-457E-235A-D406C6FF7FAB}"/>
              </a:ext>
            </a:extLst>
          </p:cNvPr>
          <p:cNvSpPr txBox="1"/>
          <p:nvPr/>
        </p:nvSpPr>
        <p:spPr>
          <a:xfrm>
            <a:off x="2066400" y="2958479"/>
            <a:ext cx="1578239" cy="402840"/>
          </a:xfrm>
          <a:prstGeom prst="rect">
            <a:avLst/>
          </a:prstGeom>
          <a:noFill/>
          <a:ln w="38160">
            <a:solidFill>
              <a:srgbClr val="5983B0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rgbClr val="5983B0"/>
                </a:solidFill>
                <a:effectLst/>
                <a:uLnTx/>
                <a:uFillTx/>
                <a:latin typeface="Lato" pitchFamily="18"/>
                <a:ea typeface="Noto Sans CJK SC" pitchFamily="2"/>
                <a:cs typeface="Lohit Devanagari" pitchFamily="2"/>
              </a:rPr>
              <a:t>Verschlüsseln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EA3D24-2A13-503D-2546-F581B60CF15A}"/>
              </a:ext>
            </a:extLst>
          </p:cNvPr>
          <p:cNvGrpSpPr/>
          <p:nvPr/>
        </p:nvGrpSpPr>
        <p:grpSpPr>
          <a:xfrm>
            <a:off x="2194200" y="1851119"/>
            <a:ext cx="1303920" cy="988561"/>
            <a:chOff x="2194200" y="1851119"/>
            <a:chExt cx="1303920" cy="988561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7A841324-AD8A-39E0-06E9-229F27205A37}"/>
                </a:ext>
              </a:extLst>
            </p:cNvPr>
            <p:cNvSpPr/>
            <p:nvPr/>
          </p:nvSpPr>
          <p:spPr>
            <a:xfrm>
              <a:off x="2846160" y="2192760"/>
              <a:ext cx="0" cy="64692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5E66E-80D1-A01E-1083-2907882E3845}"/>
                </a:ext>
              </a:extLst>
            </p:cNvPr>
            <p:cNvSpPr txBox="1"/>
            <p:nvPr/>
          </p:nvSpPr>
          <p:spPr>
            <a:xfrm>
              <a:off x="2194200" y="1851119"/>
              <a:ext cx="130392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Schlüssel </a:t>
              </a: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20434B-0DA4-750C-0C47-CD45BF7C345D}"/>
              </a:ext>
            </a:extLst>
          </p:cNvPr>
          <p:cNvGrpSpPr/>
          <p:nvPr/>
        </p:nvGrpSpPr>
        <p:grpSpPr>
          <a:xfrm>
            <a:off x="6559919" y="1851119"/>
            <a:ext cx="1303920" cy="988561"/>
            <a:chOff x="6559919" y="1851119"/>
            <a:chExt cx="1303920" cy="988561"/>
          </a:xfrm>
        </p:grpSpPr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E885FE9-4082-ECAF-F73C-B2733F6FE0E1}"/>
                </a:ext>
              </a:extLst>
            </p:cNvPr>
            <p:cNvSpPr/>
            <p:nvPr/>
          </p:nvSpPr>
          <p:spPr>
            <a:xfrm>
              <a:off x="7211880" y="2192760"/>
              <a:ext cx="0" cy="64692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A89F82-0926-9530-298A-6F7B2C27655B}"/>
                </a:ext>
              </a:extLst>
            </p:cNvPr>
            <p:cNvSpPr txBox="1"/>
            <p:nvPr/>
          </p:nvSpPr>
          <p:spPr>
            <a:xfrm>
              <a:off x="6559919" y="1851119"/>
              <a:ext cx="130392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Schlüssel </a:t>
              </a: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1FFCD7-C6CD-DA33-485A-049E1CF11526}"/>
              </a:ext>
            </a:extLst>
          </p:cNvPr>
          <p:cNvGrpSpPr/>
          <p:nvPr/>
        </p:nvGrpSpPr>
        <p:grpSpPr>
          <a:xfrm>
            <a:off x="108000" y="3019320"/>
            <a:ext cx="1890719" cy="364679"/>
            <a:chOff x="108000" y="3019320"/>
            <a:chExt cx="1890719" cy="364679"/>
          </a:xfrm>
        </p:grpSpPr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0D5302A-03A7-0501-6E37-49ADBC6C036F}"/>
                </a:ext>
              </a:extLst>
            </p:cNvPr>
            <p:cNvSpPr/>
            <p:nvPr/>
          </p:nvSpPr>
          <p:spPr>
            <a:xfrm>
              <a:off x="1351800" y="3178800"/>
              <a:ext cx="646919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4F2BD-E133-C0E4-F559-AABB5A744248}"/>
                </a:ext>
              </a:extLst>
            </p:cNvPr>
            <p:cNvSpPr txBox="1"/>
            <p:nvPr/>
          </p:nvSpPr>
          <p:spPr>
            <a:xfrm>
              <a:off x="108000" y="3019320"/>
              <a:ext cx="117576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Klartext </a:t>
              </a: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FDC46-C48B-1375-9CE6-B65B29D5A619}"/>
              </a:ext>
            </a:extLst>
          </p:cNvPr>
          <p:cNvGrpSpPr/>
          <p:nvPr/>
        </p:nvGrpSpPr>
        <p:grpSpPr>
          <a:xfrm>
            <a:off x="3712680" y="3019320"/>
            <a:ext cx="1792798" cy="364679"/>
            <a:chOff x="3712680" y="3019320"/>
            <a:chExt cx="1792798" cy="364679"/>
          </a:xfrm>
        </p:grpSpPr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4B9CA9C3-CF09-483F-A9C1-52A5FEA98726}"/>
                </a:ext>
              </a:extLst>
            </p:cNvPr>
            <p:cNvSpPr/>
            <p:nvPr/>
          </p:nvSpPr>
          <p:spPr>
            <a:xfrm>
              <a:off x="371268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14D5B0-5A82-C27D-66CF-1CF5805BBEE8}"/>
                </a:ext>
              </a:extLst>
            </p:cNvPr>
            <p:cNvSpPr txBox="1"/>
            <p:nvPr/>
          </p:nvSpPr>
          <p:spPr>
            <a:xfrm>
              <a:off x="4427279" y="3019320"/>
              <a:ext cx="1078199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Chiffre </a:t>
              </a: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CBC02A-6D7E-D066-9993-70DC11C4CC5C}"/>
              </a:ext>
            </a:extLst>
          </p:cNvPr>
          <p:cNvGrpSpPr/>
          <p:nvPr/>
        </p:nvGrpSpPr>
        <p:grpSpPr>
          <a:xfrm>
            <a:off x="5710320" y="2958479"/>
            <a:ext cx="2289960" cy="402840"/>
            <a:chOff x="5710320" y="2958479"/>
            <a:chExt cx="2289960" cy="4028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43859-AA5B-3C3A-9647-8B8A7368FCE5}"/>
                </a:ext>
              </a:extLst>
            </p:cNvPr>
            <p:cNvSpPr txBox="1"/>
            <p:nvPr/>
          </p:nvSpPr>
          <p:spPr>
            <a:xfrm>
              <a:off x="6424920" y="2958479"/>
              <a:ext cx="1575360" cy="402840"/>
            </a:xfrm>
            <a:prstGeom prst="rect">
              <a:avLst/>
            </a:prstGeom>
            <a:noFill/>
            <a:ln w="38160">
              <a:solidFill>
                <a:srgbClr val="5983B0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Entschlüsseln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3DE3E5ED-F106-5817-C1DE-16CFD7E700B9}"/>
                </a:ext>
              </a:extLst>
            </p:cNvPr>
            <p:cNvSpPr/>
            <p:nvPr/>
          </p:nvSpPr>
          <p:spPr>
            <a:xfrm>
              <a:off x="571032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96566-0587-2EDA-16B2-69543EDE1EED}"/>
              </a:ext>
            </a:extLst>
          </p:cNvPr>
          <p:cNvGrpSpPr/>
          <p:nvPr/>
        </p:nvGrpSpPr>
        <p:grpSpPr>
          <a:xfrm>
            <a:off x="8068320" y="3019320"/>
            <a:ext cx="1891800" cy="364679"/>
            <a:chOff x="8068320" y="3019320"/>
            <a:chExt cx="1891800" cy="3646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82D7B0-D7FA-282C-9107-C8512695E1B9}"/>
                </a:ext>
              </a:extLst>
            </p:cNvPr>
            <p:cNvSpPr txBox="1"/>
            <p:nvPr/>
          </p:nvSpPr>
          <p:spPr>
            <a:xfrm>
              <a:off x="8784360" y="3019320"/>
              <a:ext cx="117576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Klartext </a:t>
              </a: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P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316EAED6-B0E1-4B7E-66CC-9F58F5479C27}"/>
                </a:ext>
              </a:extLst>
            </p:cNvPr>
            <p:cNvSpPr/>
            <p:nvPr/>
          </p:nvSpPr>
          <p:spPr>
            <a:xfrm>
              <a:off x="806832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B1AE-F977-F82A-3581-49F9A8C08A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#03 Symmetrische Verschlüsselung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EB68-0912-D5FF-6693-66BD29C9FB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C0968CD-F2D4-2840-A0D8-9AAFF2A3F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6783EEF-AB1B-A911-581E-6A3F3B09E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A64CA-C9CC-4A3F-8D3B-5CA91AD35462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DC124-FFD0-A026-7BF8-0BEDC5515C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Symmetrische Kryptographie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46A0-6308-6619-3A9B-7566DAEFDC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Ver- und Entschlüsselung mit demselben Schlüssel</a:t>
            </a:r>
          </a:p>
          <a:p>
            <a:pPr lvl="0"/>
            <a:r>
              <a:rPr lang="de-CH"/>
              <a:t>Sehr schnell</a:t>
            </a:r>
          </a:p>
          <a:p>
            <a:pPr lvl="0"/>
            <a:r>
              <a:rPr lang="de-CH"/>
              <a:t>ZIP-Passwortverschlüsselung</a:t>
            </a:r>
          </a:p>
        </p:txBody>
      </p:sp>
      <p:pic>
        <p:nvPicPr>
          <p:cNvPr id="4" name="Symmetrische Verschlüsselung.svg" title="Public key cryptography">
            <a:extLst>
              <a:ext uri="{FF2B5EF4-FFF2-40B4-BE49-F238E27FC236}">
                <a16:creationId xmlns:a16="http://schemas.microsoft.com/office/drawing/2014/main" id="{1161BE27-09EA-3714-2209-A2A3BD649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62880" y="2664000"/>
            <a:ext cx="4173120" cy="264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C4711380-3375-5174-F4D7-261F2EC3E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8C8207C-8BBE-A292-B2CC-7A53CB0D6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7BE3BE-072C-4E49-9CD4-BC6AFFA3C4B1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7D37C-E5E1-38E8-D2E1-4C4B63FBD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Anzahl Schlüssel in symmetrischem Kryptosystem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BD0-7680-4637-131C-B72773760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de-CH"/>
              <a:t>5 Personen möchten zueinander je einen sicheren Kanal aufbauen. Wie viele symmetrische Schlüssel gibt es in diesem System?</a:t>
            </a:r>
          </a:p>
          <a:p>
            <a:pPr lvl="1"/>
            <a:r>
              <a:rPr lang="de-CH"/>
              <a:t>a) 32</a:t>
            </a:r>
          </a:p>
          <a:p>
            <a:pPr lvl="1"/>
            <a:r>
              <a:rPr lang="de-CH"/>
              <a:t>b) 10</a:t>
            </a:r>
          </a:p>
          <a:p>
            <a:pPr lvl="1"/>
            <a:r>
              <a:rPr lang="de-CH"/>
              <a:t>c) 5</a:t>
            </a:r>
          </a:p>
          <a:p>
            <a:pPr lvl="1"/>
            <a:r>
              <a:rPr lang="de-CH"/>
              <a:t>d) 25</a:t>
            </a:r>
          </a:p>
          <a:p>
            <a:pPr lvl="0"/>
            <a:r>
              <a:rPr lang="de-CH"/>
              <a:t>Wie lautet die Formel zur Berechnung?</a:t>
            </a:r>
          </a:p>
          <a:p>
            <a:pPr lvl="1"/>
            <a:r>
              <a:rPr lang="de-CH"/>
              <a:t>n(n-1)/2</a:t>
            </a:r>
          </a:p>
          <a:p>
            <a:pPr lvl="1"/>
            <a:r>
              <a:rPr lang="de-CH"/>
              <a:t>O(n²)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464D1-5208-5635-D2D9-D02C24B5CFFC}"/>
              </a:ext>
            </a:extLst>
          </p:cNvPr>
          <p:cNvSpPr/>
          <p:nvPr/>
        </p:nvSpPr>
        <p:spPr>
          <a:xfrm>
            <a:off x="672300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3AE433-302E-B999-D4FB-B27DFAB0D142}"/>
              </a:ext>
            </a:extLst>
          </p:cNvPr>
          <p:cNvSpPr/>
          <p:nvPr/>
        </p:nvSpPr>
        <p:spPr>
          <a:xfrm>
            <a:off x="888336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1C4456-7534-E5C7-DB7B-8354892C6EA3}"/>
              </a:ext>
            </a:extLst>
          </p:cNvPr>
          <p:cNvSpPr/>
          <p:nvPr/>
        </p:nvSpPr>
        <p:spPr>
          <a:xfrm>
            <a:off x="852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C2F5A1-FB48-4CBC-2B77-4E049569DB65}"/>
              </a:ext>
            </a:extLst>
          </p:cNvPr>
          <p:cNvSpPr/>
          <p:nvPr/>
        </p:nvSpPr>
        <p:spPr>
          <a:xfrm>
            <a:off x="708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12FE4F-877F-F36D-0F0C-E84FFDB66C9E}"/>
              </a:ext>
            </a:extLst>
          </p:cNvPr>
          <p:cNvSpPr/>
          <p:nvPr/>
        </p:nvSpPr>
        <p:spPr>
          <a:xfrm>
            <a:off x="7803360" y="210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F4E650-96A4-0402-CBE3-A8540B4C95A5}"/>
              </a:ext>
            </a:extLst>
          </p:cNvPr>
          <p:cNvSpPr/>
          <p:nvPr/>
        </p:nvSpPr>
        <p:spPr>
          <a:xfrm>
            <a:off x="6975720" y="2255400"/>
            <a:ext cx="1036079" cy="727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9" h="2023" fill="none">
                <a:moveTo>
                  <a:pt x="0" y="2023"/>
                </a:moveTo>
                <a:lnTo>
                  <a:pt x="2879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958D2A-EE35-A221-305A-FA6932EA2AAC}"/>
              </a:ext>
            </a:extLst>
          </p:cNvPr>
          <p:cNvSpPr/>
          <p:nvPr/>
        </p:nvSpPr>
        <p:spPr>
          <a:xfrm>
            <a:off x="6976080" y="2984040"/>
            <a:ext cx="2156400" cy="55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1" h="154" fill="none">
                <a:moveTo>
                  <a:pt x="0" y="0"/>
                </a:moveTo>
                <a:lnTo>
                  <a:pt x="5991" y="154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3E7F38-06C3-60C0-D934-377A6E9D32F7}"/>
              </a:ext>
            </a:extLst>
          </p:cNvPr>
          <p:cNvSpPr/>
          <p:nvPr/>
        </p:nvSpPr>
        <p:spPr>
          <a:xfrm>
            <a:off x="6976440" y="2984040"/>
            <a:ext cx="1749960" cy="1105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2" h="3073" fill="none">
                <a:moveTo>
                  <a:pt x="0" y="0"/>
                </a:moveTo>
                <a:lnTo>
                  <a:pt x="4862" y="3073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52EBB0-2EA0-20AD-C914-56977FE82ED9}"/>
              </a:ext>
            </a:extLst>
          </p:cNvPr>
          <p:cNvSpPr/>
          <p:nvPr/>
        </p:nvSpPr>
        <p:spPr>
          <a:xfrm>
            <a:off x="6976440" y="2984399"/>
            <a:ext cx="321120" cy="1161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3227" fill="none">
                <a:moveTo>
                  <a:pt x="0" y="0"/>
                </a:moveTo>
                <a:lnTo>
                  <a:pt x="893" y="3227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DFECC0-7222-0A0E-76CB-120C7D8302D8}"/>
              </a:ext>
            </a:extLst>
          </p:cNvPr>
          <p:cNvSpPr/>
          <p:nvPr/>
        </p:nvSpPr>
        <p:spPr>
          <a:xfrm>
            <a:off x="7311600" y="2255760"/>
            <a:ext cx="700560" cy="177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7" h="4940" fill="none">
                <a:moveTo>
                  <a:pt x="0" y="4940"/>
                </a:moveTo>
                <a:lnTo>
                  <a:pt x="1947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AA2774-C318-2978-0FA5-DFA595498694}"/>
              </a:ext>
            </a:extLst>
          </p:cNvPr>
          <p:cNvSpPr/>
          <p:nvPr/>
        </p:nvSpPr>
        <p:spPr>
          <a:xfrm>
            <a:off x="7167960" y="3039480"/>
            <a:ext cx="1820519" cy="994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8" h="2763" fill="none">
                <a:moveTo>
                  <a:pt x="0" y="2763"/>
                </a:moveTo>
                <a:lnTo>
                  <a:pt x="5058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81E059-72E7-C6FD-E65B-53383736AD7F}"/>
              </a:ext>
            </a:extLst>
          </p:cNvPr>
          <p:cNvSpPr/>
          <p:nvPr/>
        </p:nvSpPr>
        <p:spPr>
          <a:xfrm>
            <a:off x="8012160" y="2255400"/>
            <a:ext cx="630000" cy="1806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1" h="5019" fill="none">
                <a:moveTo>
                  <a:pt x="0" y="0"/>
                </a:moveTo>
                <a:lnTo>
                  <a:pt x="1751" y="5019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9933E5-5B37-2DCD-1131-D7515AAB5AF7}"/>
              </a:ext>
            </a:extLst>
          </p:cNvPr>
          <p:cNvSpPr/>
          <p:nvPr/>
        </p:nvSpPr>
        <p:spPr>
          <a:xfrm>
            <a:off x="8642880" y="3039480"/>
            <a:ext cx="489600" cy="1022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2842" fill="none">
                <a:moveTo>
                  <a:pt x="1361" y="0"/>
                </a:moveTo>
                <a:lnTo>
                  <a:pt x="0" y="2842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5D7607-A267-5EAC-1A41-DDF2D46E118E}"/>
              </a:ext>
            </a:extLst>
          </p:cNvPr>
          <p:cNvSpPr/>
          <p:nvPr/>
        </p:nvSpPr>
        <p:spPr>
          <a:xfrm>
            <a:off x="7213680" y="4062600"/>
            <a:ext cx="14288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70" h="116" fill="none">
                <a:moveTo>
                  <a:pt x="3970" y="0"/>
                </a:moveTo>
                <a:lnTo>
                  <a:pt x="0" y="116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268ECF-4694-B4E0-3A97-8A59A7106E49}"/>
              </a:ext>
            </a:extLst>
          </p:cNvPr>
          <p:cNvSpPr/>
          <p:nvPr/>
        </p:nvSpPr>
        <p:spPr>
          <a:xfrm>
            <a:off x="8012160" y="2255400"/>
            <a:ext cx="1120680" cy="783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4" h="2178" fill="none">
                <a:moveTo>
                  <a:pt x="0" y="0"/>
                </a:moveTo>
                <a:lnTo>
                  <a:pt x="3114" y="2178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913C2F3-61EF-5E34-B787-F7870B0B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35C4EA2-CE44-F0AB-3B7C-0AB9648F3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92D93E-20B6-4430-AF10-945BEE52407E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522EA-C410-EA8E-3F97-E512C0E4FA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Anzahl Schlüssel im System wächst Quadratisch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CDD89B3-3DE9-A30C-63B7-9472F7D2CF6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58519" y="1326600"/>
            <a:ext cx="4961880" cy="32882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C1289-8F83-431B-2558-63D91F318F10}"/>
              </a:ext>
            </a:extLst>
          </p:cNvPr>
          <p:cNvSpPr txBox="1"/>
          <p:nvPr/>
        </p:nvSpPr>
        <p:spPr>
          <a:xfrm>
            <a:off x="809280" y="4672800"/>
            <a:ext cx="86007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https://www.wolframalpha.com/input/?i=n%28n-1%29%2F2%2C+%282+to+10%29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43D42F5-ED21-8873-B3A1-205604054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5D34B5C-14ED-7A68-0A16-ABA039397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23A95-1BC5-43D9-BA34-54EF7D161697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0EB5F-B54E-4AF4-9011-F2AB7F8F0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Symmetrische Algorithmen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D665CB72-DFB6-37CB-8B3E-C9171922095B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640" cy="1841395"/>
        </p:xfrm>
        <a:graphic>
          <a:graphicData uri="http://schemas.openxmlformats.org/drawingml/2006/table">
            <a:tbl>
              <a:tblPr firstRow="1" bandRow="1"/>
              <a:tblGrid>
                <a:gridCol w="3023640">
                  <a:extLst>
                    <a:ext uri="{9D8B030D-6E8A-4147-A177-3AD203B41FA5}">
                      <a16:colId xmlns:a16="http://schemas.microsoft.com/office/drawing/2014/main" val="1090013208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2667573480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3946540531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Schlüssellänge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07881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3191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3DES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9438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9777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Camellia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90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1004D6-06BB-843B-9085-C404F569D6CC}"/>
              </a:ext>
            </a:extLst>
          </p:cNvPr>
          <p:cNvSpPr txBox="1"/>
          <p:nvPr/>
        </p:nvSpPr>
        <p:spPr>
          <a:xfrm>
            <a:off x="588240" y="3963959"/>
            <a:ext cx="3140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18"/>
                <a:ea typeface="Noto Sans CJK SC" pitchFamily="2"/>
                <a:cs typeface="Lohit Devanagari" pitchFamily="2"/>
              </a:rPr>
              <a:t>* Meet-in-the-Middle Attacke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A73-33E6-DC9A-79A5-11E145858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#04 Hash-Funktionen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2E5A-0A75-C570-D556-BC876D6BA7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9571-1900-0F8D-D6DC-B87DD62144CD}"/>
              </a:ext>
            </a:extLst>
          </p:cNvPr>
          <p:cNvSpPr txBox="1"/>
          <p:nvPr/>
        </p:nvSpPr>
        <p:spPr>
          <a:xfrm>
            <a:off x="6120000" y="4609440"/>
            <a:ext cx="2880000" cy="35856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Video 4: 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Hash Funktionen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680B09B-09DB-1614-6437-FE7544A8F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80F5677-668C-5730-BC7C-878634D1C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63D9B-1B2B-4AEE-AFDD-59C9F5B074BF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0260-3B32-BB80-5BAC-B1C096A22A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Hash-Verfahren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34AC-2BCE-D1F8-3FAE-BAD968061C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552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de-CH"/>
              <a:t>Sind Einwegfunktion mit fixen Outputlängen</a:t>
            </a:r>
          </a:p>
          <a:p>
            <a:pPr lvl="0"/>
            <a:r>
              <a:rPr lang="de-CH"/>
              <a:t>Für beliebiges X erzeugt die Hashfunktion H den Output h</a:t>
            </a:r>
          </a:p>
          <a:p>
            <a:pPr lvl="1"/>
            <a:r>
              <a:rPr lang="de-CH"/>
              <a:t>H(X) → h</a:t>
            </a:r>
          </a:p>
          <a:p>
            <a:pPr lvl="1"/>
            <a:r>
              <a:rPr lang="de-CH">
                <a:latin typeface="Cousine" pitchFamily="49"/>
              </a:rPr>
              <a:t>sha256sum kali-linux-2018.2-amd64.iso</a:t>
            </a:r>
          </a:p>
          <a:p>
            <a:pPr lvl="1"/>
            <a:r>
              <a:rPr lang="de-CH">
                <a:latin typeface="Cousine" pitchFamily="49"/>
              </a:rPr>
              <a:t>56f677e2edfb2efcd0b08662ddde824e254c3d53567ebbbcdbbf5c03efd9bc0f56f677e2edfb2efcd0b08662ddde824e254c3d53567ebbbcdbbf5c03efd9bc0f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1EC99-43A9-B9DC-1EEB-623AA09D5722}"/>
              </a:ext>
            </a:extLst>
          </p:cNvPr>
          <p:cNvGrpSpPr/>
          <p:nvPr/>
        </p:nvGrpSpPr>
        <p:grpSpPr>
          <a:xfrm>
            <a:off x="3957480" y="4243679"/>
            <a:ext cx="2593440" cy="402840"/>
            <a:chOff x="3957480" y="4243679"/>
            <a:chExt cx="2593440" cy="402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0F5B22-3A59-C22B-2339-94F455825B1D}"/>
                </a:ext>
              </a:extLst>
            </p:cNvPr>
            <p:cNvSpPr txBox="1"/>
            <p:nvPr/>
          </p:nvSpPr>
          <p:spPr>
            <a:xfrm>
              <a:off x="4750200" y="4243679"/>
              <a:ext cx="1800720" cy="402840"/>
            </a:xfrm>
            <a:prstGeom prst="rect">
              <a:avLst/>
            </a:prstGeom>
            <a:noFill/>
            <a:ln w="38160">
              <a:solidFill>
                <a:srgbClr val="5983B0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Hash-Verfahren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473D6C7-FF22-794D-24E1-A7F52B085F96}"/>
                </a:ext>
              </a:extLst>
            </p:cNvPr>
            <p:cNvSpPr/>
            <p:nvPr/>
          </p:nvSpPr>
          <p:spPr>
            <a:xfrm>
              <a:off x="3957480" y="442224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9D5C3F-3DB4-2807-EEF3-639DFB1D1DED}"/>
              </a:ext>
            </a:extLst>
          </p:cNvPr>
          <p:cNvSpPr txBox="1"/>
          <p:nvPr/>
        </p:nvSpPr>
        <p:spPr>
          <a:xfrm>
            <a:off x="813960" y="4148639"/>
            <a:ext cx="299700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18"/>
                <a:ea typeface="Noto Sans CJK SC" pitchFamily="2"/>
                <a:cs typeface="Lohit Devanagari" pitchFamily="2"/>
              </a:rPr>
              <a:t>Datei: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rgbClr val="5983B0"/>
                </a:solidFill>
                <a:effectLst/>
                <a:uLnTx/>
                <a:uFillTx/>
                <a:latin typeface="Lato" pitchFamily="18"/>
                <a:ea typeface="Noto Sans CJK SC" pitchFamily="2"/>
                <a:cs typeface="Lohit Devanagari" pitchFamily="2"/>
              </a:rPr>
              <a:t>kali-linux-2018.2-amd64.iso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6D5A5-0822-EBF1-AFE0-9D10FEAB075B}"/>
              </a:ext>
            </a:extLst>
          </p:cNvPr>
          <p:cNvGrpSpPr/>
          <p:nvPr/>
        </p:nvGrpSpPr>
        <p:grpSpPr>
          <a:xfrm>
            <a:off x="6697440" y="4148639"/>
            <a:ext cx="2063880" cy="639000"/>
            <a:chOff x="6697440" y="4148639"/>
            <a:chExt cx="2063880" cy="639000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FF1BF79-3E4A-93A8-28D5-63A81A8E125E}"/>
                </a:ext>
              </a:extLst>
            </p:cNvPr>
            <p:cNvSpPr/>
            <p:nvPr/>
          </p:nvSpPr>
          <p:spPr>
            <a:xfrm>
              <a:off x="6697440" y="442224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B904F5-F4D3-0989-6D08-EBD6FCE83D13}"/>
                </a:ext>
              </a:extLst>
            </p:cNvPr>
            <p:cNvSpPr txBox="1"/>
            <p:nvPr/>
          </p:nvSpPr>
          <p:spPr>
            <a:xfrm>
              <a:off x="7490880" y="4148639"/>
              <a:ext cx="1270440" cy="63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Hashwert: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0" i="0" u="none" strike="noStrike" kern="1200" cap="none" spc="0" normalizeH="0" baseline="0" noProof="0">
                  <a:ln>
                    <a:noFill/>
                  </a:ln>
                  <a:solidFill>
                    <a:srgbClr val="5983B0"/>
                  </a:solidFill>
                  <a:effectLst/>
                  <a:uLnTx/>
                  <a:uFillTx/>
                  <a:latin typeface="Lato" pitchFamily="18"/>
                  <a:ea typeface="Noto Sans CJK SC" pitchFamily="2"/>
                  <a:cs typeface="Lohit Devanagari" pitchFamily="2"/>
                </a:rPr>
                <a:t>56f6...bc0f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7A4A3D8-EBD8-0C15-FB93-FD576247B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41CEC38-EB19-CB3F-6EF8-AEA8F8307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CB54C-17B3-483C-BA0F-99345325C5CA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36AF-C291-71CD-AE3F-E2A1CF143E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Hash-Funktionen in Verwendung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9952-F866-25AF-1A87-D11D5DB556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Einige Beispiele</a:t>
            </a:r>
          </a:p>
          <a:p>
            <a:pPr lvl="1"/>
            <a:r>
              <a:rPr lang="de-CH" dirty="0"/>
              <a:t>Checksummenberechnung</a:t>
            </a:r>
          </a:p>
          <a:p>
            <a:pPr lvl="1"/>
            <a:r>
              <a:rPr lang="de-CH" dirty="0"/>
              <a:t>Passwort-Ablage</a:t>
            </a:r>
          </a:p>
          <a:p>
            <a:pPr lvl="1"/>
            <a:r>
              <a:rPr lang="de-CH" dirty="0"/>
              <a:t>digitale Signaturen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1F75E4-18D8-FF59-5C43-941609B50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4E6E7E2-7B92-45A9-94AF-77E6F7B85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A8E8641-DFE3-4E5A-A434-F9488D7B40C3}" type="slidenum">
              <a:t>6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D0785-32B0-EDA6-154A-08B4E59B6E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Nmap Default Host Discovery ‒ vor Port Scan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D635-E474-8E85-B5D3-6783A159A0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de-CH" dirty="0"/>
              <a:t>Nmap führt standardmässig ein Host Discovery durch um Anzahl zu scannender Host auf interessante zu reduzieren:</a:t>
            </a:r>
          </a:p>
          <a:p>
            <a:pPr lvl="1">
              <a:buSzPct val="100000"/>
              <a:buAutoNum type="arabicParenR"/>
            </a:pPr>
            <a:r>
              <a:rPr lang="de-CH" dirty="0"/>
              <a:t>ICMP Echo Request (Ping)</a:t>
            </a:r>
          </a:p>
          <a:p>
            <a:pPr lvl="1">
              <a:buSzPct val="100000"/>
              <a:buAutoNum type="arabicParenR"/>
            </a:pPr>
            <a:r>
              <a:rPr lang="de-CH" dirty="0"/>
              <a:t>TCP SYN Paket auf Port 443</a:t>
            </a:r>
          </a:p>
          <a:p>
            <a:pPr lvl="1">
              <a:buSzPct val="100000"/>
              <a:buAutoNum type="arabicParenR"/>
            </a:pPr>
            <a:r>
              <a:rPr lang="de-CH" dirty="0"/>
              <a:t>TCP ACK Paket auf Port 80</a:t>
            </a:r>
          </a:p>
          <a:p>
            <a:pPr lvl="1">
              <a:buSzPct val="100000"/>
              <a:buAutoNum type="arabicParenR"/>
            </a:pPr>
            <a:r>
              <a:rPr lang="de-CH" dirty="0"/>
              <a:t>ICMP Timestamp Request</a:t>
            </a:r>
          </a:p>
          <a:p>
            <a:pPr lvl="0"/>
            <a:r>
              <a:rPr lang="de-CH" dirty="0"/>
              <a:t>Weitere Techniken und Informationen</a:t>
            </a:r>
            <a:br>
              <a:rPr lang="de-CH" dirty="0"/>
            </a:br>
            <a:r>
              <a:rPr lang="de-CH" dirty="0"/>
              <a:t>in der Manual Page:</a:t>
            </a:r>
          </a:p>
          <a:p>
            <a:pPr lvl="1"/>
            <a:r>
              <a:rPr lang="de-CH" dirty="0">
                <a:latin typeface="Cousine" pitchFamily="49"/>
                <a:hlinkClick r:id="rId3"/>
              </a:rPr>
              <a:t>man nmap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FBBC7-C1BB-68E3-A483-8FDF0720FB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42960" y="3924000"/>
            <a:ext cx="6514920" cy="12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AF0F879-3A5F-8433-0D0E-5E2D435E6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578502-09D6-C8B0-5D8B-8F0276354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3B195-07B2-434A-8595-9681BE760E9A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ED221-65CE-C4EE-673B-D5FE7DBC8F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Hash-Verfahren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771E8ADE-BD4D-E6ED-A96A-BDE656EE7048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640" cy="1841395"/>
        </p:xfrm>
        <a:graphic>
          <a:graphicData uri="http://schemas.openxmlformats.org/drawingml/2006/table">
            <a:tbl>
              <a:tblPr firstRow="1" bandRow="1"/>
              <a:tblGrid>
                <a:gridCol w="3023640">
                  <a:extLst>
                    <a:ext uri="{9D8B030D-6E8A-4147-A177-3AD203B41FA5}">
                      <a16:colId xmlns:a16="http://schemas.microsoft.com/office/drawing/2014/main" val="431643774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2198198280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1713304312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Hash-Verfahren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Hash Output 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4443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80694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84603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35588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805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84619-56E4-1A40-757D-8FEE5EFA5A49}"/>
              </a:ext>
            </a:extLst>
          </p:cNvPr>
          <p:cNvSpPr txBox="1"/>
          <p:nvPr/>
        </p:nvSpPr>
        <p:spPr>
          <a:xfrm>
            <a:off x="838080" y="3285719"/>
            <a:ext cx="8161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Datenleck: Hacker bietet Daten von zwei Escort-Foren zum Verkauf an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→ MD5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Golem, 11.10.2019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C4533-0F6F-9B38-478B-9C830A1D325F}"/>
              </a:ext>
            </a:extLst>
          </p:cNvPr>
          <p:cNvSpPr txBox="1"/>
          <p:nvPr/>
        </p:nvSpPr>
        <p:spPr>
          <a:xfrm>
            <a:off x="7343999" y="-1440000"/>
            <a:ext cx="64800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384E5-F855-1EEA-19FD-6AFE02C14A5E}"/>
              </a:ext>
            </a:extLst>
          </p:cNvPr>
          <p:cNvSpPr txBox="1"/>
          <p:nvPr/>
        </p:nvSpPr>
        <p:spPr>
          <a:xfrm>
            <a:off x="792000" y="4031999"/>
            <a:ext cx="35776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Passwort-Hashing 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richtig machen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6298-D257-ADD1-D9FF-996030ACCF68}"/>
              </a:ext>
            </a:extLst>
          </p:cNvPr>
          <p:cNvSpPr txBox="1"/>
          <p:nvPr/>
        </p:nvSpPr>
        <p:spPr>
          <a:xfrm>
            <a:off x="942839" y="4684680"/>
            <a:ext cx="4060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5"/>
              </a:rPr>
              <a:t>Wie sicher sind gehashte Passwörter?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418A-871B-AEC6-9332-749AF5D64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#05 Asymmetrische Verschlüsselung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8397-1608-633E-8983-806E9970BE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A7A8A85-C363-A6E4-1D11-32E9939BA6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46522BB-9A85-BE51-128E-81E8B4CF3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5A3EA-FDA0-435C-9E40-129A7555FF62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7309-E665-0200-2BBC-354F699963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Asymmetrische Kryptographie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1965-32DC-B82F-E4AB-48DAE31A94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Ver- und Entschlüsselung unterschiedliche Schlüssel</a:t>
            </a:r>
          </a:p>
          <a:p>
            <a:pPr lvl="0"/>
            <a:r>
              <a:rPr lang="de-CH" dirty="0"/>
              <a:t>Öffentlicher Schlüssel ist allen bekannt</a:t>
            </a:r>
          </a:p>
          <a:p>
            <a:pPr lvl="0"/>
            <a:r>
              <a:rPr lang="de-CH" dirty="0"/>
              <a:t>Privater Schlüssel muss geheim bleiben</a:t>
            </a:r>
          </a:p>
          <a:p>
            <a:pPr lvl="0"/>
            <a:r>
              <a:rPr lang="de-CH" dirty="0"/>
              <a:t>Langsamere Ver- und Entschlüsselung</a:t>
            </a:r>
          </a:p>
          <a:p>
            <a:pPr lvl="0"/>
            <a:r>
              <a:rPr lang="de-CH" dirty="0"/>
              <a:t>Email-Verschlüsselung</a:t>
            </a:r>
          </a:p>
        </p:txBody>
      </p:sp>
      <p:pic>
        <p:nvPicPr>
          <p:cNvPr id="4" name="Asymmetrische Verschlüsselung.svg" title="Public key cryptography">
            <a:extLst>
              <a:ext uri="{FF2B5EF4-FFF2-40B4-BE49-F238E27FC236}">
                <a16:creationId xmlns:a16="http://schemas.microsoft.com/office/drawing/2014/main" id="{09920777-17BF-9DE2-DDC1-516FA0CA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8400" y="2664000"/>
            <a:ext cx="419796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38A57317-0F23-A202-100F-49AE02157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4F47CB4-4FB6-D095-5A57-C330BBB5A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3D7CA-00FC-4007-AB66-4DFA1C5A6B2F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1781-2326-3813-94DB-AEC73ED836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Anzahl Schlüssel in asymmetrischem Kryptosystem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EBF1-DB6F-D9DB-0410-8281881629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CH" dirty="0"/>
              <a:t>5 Personen möchten zueinander je einen sicheren Kanal aufbauen. Wie viele öffentliche Schlüssel gibt es in diesem System?</a:t>
            </a:r>
          </a:p>
          <a:p>
            <a:pPr lvl="1"/>
            <a:r>
              <a:rPr lang="de-CH" dirty="0"/>
              <a:t>a) 32</a:t>
            </a:r>
          </a:p>
          <a:p>
            <a:pPr lvl="1"/>
            <a:r>
              <a:rPr lang="de-CH" dirty="0"/>
              <a:t>b) 10</a:t>
            </a:r>
          </a:p>
          <a:p>
            <a:pPr lvl="1"/>
            <a:r>
              <a:rPr lang="de-CH" dirty="0"/>
              <a:t>c) 5</a:t>
            </a:r>
          </a:p>
          <a:p>
            <a:pPr lvl="1"/>
            <a:r>
              <a:rPr lang="de-CH" dirty="0"/>
              <a:t>d) 25</a:t>
            </a:r>
          </a:p>
          <a:p>
            <a:pPr lvl="0"/>
            <a:r>
              <a:rPr lang="de-CH" dirty="0"/>
              <a:t>Wie viele private Schlüssel?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20D137-1F04-1E1C-A352-693EC49BF41E}"/>
              </a:ext>
            </a:extLst>
          </p:cNvPr>
          <p:cNvSpPr/>
          <p:nvPr/>
        </p:nvSpPr>
        <p:spPr>
          <a:xfrm>
            <a:off x="672300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8D10D4-93A4-07F7-48B0-AE438B59DD46}"/>
              </a:ext>
            </a:extLst>
          </p:cNvPr>
          <p:cNvSpPr/>
          <p:nvPr/>
        </p:nvSpPr>
        <p:spPr>
          <a:xfrm>
            <a:off x="888336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69912B-9580-0E4C-3815-16BC289495A1}"/>
              </a:ext>
            </a:extLst>
          </p:cNvPr>
          <p:cNvSpPr/>
          <p:nvPr/>
        </p:nvSpPr>
        <p:spPr>
          <a:xfrm>
            <a:off x="852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CBED2C-EB0E-C7EC-4337-28158ACA161A}"/>
              </a:ext>
            </a:extLst>
          </p:cNvPr>
          <p:cNvSpPr/>
          <p:nvPr/>
        </p:nvSpPr>
        <p:spPr>
          <a:xfrm>
            <a:off x="708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90BE6B-C35B-39D0-9535-F0E535132082}"/>
              </a:ext>
            </a:extLst>
          </p:cNvPr>
          <p:cNvSpPr/>
          <p:nvPr/>
        </p:nvSpPr>
        <p:spPr>
          <a:xfrm>
            <a:off x="7803360" y="210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69AA3D5-9F77-816E-785E-97BC1CE5D155}"/>
              </a:ext>
            </a:extLst>
          </p:cNvPr>
          <p:cNvSpPr/>
          <p:nvPr/>
        </p:nvSpPr>
        <p:spPr>
          <a:xfrm flipV="1">
            <a:off x="6975720" y="2255400"/>
            <a:ext cx="1036440" cy="728279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A6558AC-4981-5C46-E209-CABEAC00A5DF}"/>
              </a:ext>
            </a:extLst>
          </p:cNvPr>
          <p:cNvSpPr/>
          <p:nvPr/>
        </p:nvSpPr>
        <p:spPr>
          <a:xfrm>
            <a:off x="6976080" y="2984040"/>
            <a:ext cx="2156760" cy="5544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5BF2765-28FD-2F11-ED16-AA751584FA97}"/>
              </a:ext>
            </a:extLst>
          </p:cNvPr>
          <p:cNvSpPr/>
          <p:nvPr/>
        </p:nvSpPr>
        <p:spPr>
          <a:xfrm>
            <a:off x="6976440" y="2984040"/>
            <a:ext cx="1750320" cy="11062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8C66F90-BBAA-382A-9957-F57821E578E6}"/>
              </a:ext>
            </a:extLst>
          </p:cNvPr>
          <p:cNvSpPr/>
          <p:nvPr/>
        </p:nvSpPr>
        <p:spPr>
          <a:xfrm>
            <a:off x="6976440" y="2984399"/>
            <a:ext cx="321479" cy="1161721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C32BEC8-D7BB-A5FE-8A25-57E7133837CC}"/>
              </a:ext>
            </a:extLst>
          </p:cNvPr>
          <p:cNvSpPr/>
          <p:nvPr/>
        </p:nvSpPr>
        <p:spPr>
          <a:xfrm flipV="1">
            <a:off x="7311600" y="2255760"/>
            <a:ext cx="700920" cy="177840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0B56CAB-85E3-C485-D2E6-641353E4885B}"/>
              </a:ext>
            </a:extLst>
          </p:cNvPr>
          <p:cNvSpPr/>
          <p:nvPr/>
        </p:nvSpPr>
        <p:spPr>
          <a:xfrm flipV="1">
            <a:off x="7167960" y="3039480"/>
            <a:ext cx="1820880" cy="9946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D674AE0-F6CF-38DC-8AC0-828F00E2AA1C}"/>
              </a:ext>
            </a:extLst>
          </p:cNvPr>
          <p:cNvSpPr/>
          <p:nvPr/>
        </p:nvSpPr>
        <p:spPr>
          <a:xfrm>
            <a:off x="8012160" y="2255400"/>
            <a:ext cx="630360" cy="1806839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622C16C-6373-3FDA-5129-BF6A666F8579}"/>
              </a:ext>
            </a:extLst>
          </p:cNvPr>
          <p:cNvSpPr/>
          <p:nvPr/>
        </p:nvSpPr>
        <p:spPr>
          <a:xfrm flipH="1">
            <a:off x="8642880" y="3039480"/>
            <a:ext cx="489960" cy="102312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E7DF88E-8DA5-BAB1-1FCD-30B7BBD54DF4}"/>
              </a:ext>
            </a:extLst>
          </p:cNvPr>
          <p:cNvSpPr/>
          <p:nvPr/>
        </p:nvSpPr>
        <p:spPr>
          <a:xfrm flipH="1">
            <a:off x="7213680" y="4062600"/>
            <a:ext cx="1429200" cy="4176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9A814B7E-66A0-BF41-9FBF-84ECC5446666}"/>
              </a:ext>
            </a:extLst>
          </p:cNvPr>
          <p:cNvSpPr/>
          <p:nvPr/>
        </p:nvSpPr>
        <p:spPr>
          <a:xfrm>
            <a:off x="8012160" y="2255400"/>
            <a:ext cx="1121040" cy="7840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432984B-C8A3-0B36-B917-F9F8B5192B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9FD2F11-9E79-442C-6247-25C006C8C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0D7F-372D-433B-AAB7-4067CECEA10D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C056-C5C0-69EC-7B6A-BDCAE868D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Asymmetrische Algorithmen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317C8689-33C9-6E21-D0E1-72C889612DCA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640" cy="2209674"/>
        </p:xfrm>
        <a:graphic>
          <a:graphicData uri="http://schemas.openxmlformats.org/drawingml/2006/table">
            <a:tbl>
              <a:tblPr firstRow="1" bandRow="1"/>
              <a:tblGrid>
                <a:gridCol w="3023640">
                  <a:extLst>
                    <a:ext uri="{9D8B030D-6E8A-4147-A177-3AD203B41FA5}">
                      <a16:colId xmlns:a16="http://schemas.microsoft.com/office/drawing/2014/main" val="256387206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1668480656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3648996426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Schlüssellänge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30308"/>
                  </a:ext>
                </a:extLst>
              </a:tr>
              <a:tr h="368279">
                <a:tc rowSpan="5"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RSA / DSA / 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84324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37259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3486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32777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9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590C3D-75BD-275E-E298-C2068D725A0B}"/>
              </a:ext>
            </a:extLst>
          </p:cNvPr>
          <p:cNvSpPr txBox="1"/>
          <p:nvPr/>
        </p:nvSpPr>
        <p:spPr>
          <a:xfrm>
            <a:off x="936000" y="3960000"/>
            <a:ext cx="79912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Forscher vermelden neuen Rekord beim Knacken von 795-Bit RSA Schlüssel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Heise, 4.12.2019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0179-CAC3-364E-1FD2-3E3B2A5A31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#06 Digitale Signaturen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1F28D-CA47-8330-7139-0BDF8C0E1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51F262E-DC18-9230-1167-9F2867692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2588FBF-5E87-496D-EB7F-2AD7B79FF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1A95F-165B-479F-8AF5-EA48558F709A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130FF-7858-3174-C84E-58E8501ABC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digitale Signatur erstellen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761B-5A4A-BD73-CFFB-B7CB640207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Alice möchte eine Nachricht M digital signieren</a:t>
            </a:r>
          </a:p>
          <a:p>
            <a:pPr lvl="1"/>
            <a:r>
              <a:rPr lang="de-CH" dirty="0" err="1"/>
              <a:t>Hashed</a:t>
            </a:r>
            <a:r>
              <a:rPr lang="de-CH" dirty="0"/>
              <a:t> Nachricht M mit Hashverfahren H zu Hash h</a:t>
            </a:r>
          </a:p>
          <a:p>
            <a:pPr lvl="1"/>
            <a:r>
              <a:rPr lang="de-CH" dirty="0"/>
              <a:t>Verschlüsselt Hash h mit privatem Schlüssel </a:t>
            </a:r>
            <a:r>
              <a:rPr lang="de-CH" dirty="0" err="1"/>
              <a:t>A</a:t>
            </a:r>
            <a:r>
              <a:rPr lang="de-CH" baseline="-33000" dirty="0" err="1"/>
              <a:t>PrivKey</a:t>
            </a:r>
            <a:r>
              <a:rPr lang="de-CH" dirty="0"/>
              <a:t> zu Signatur S</a:t>
            </a:r>
            <a:r>
              <a:rPr lang="de-CH" baseline="-33000" dirty="0"/>
              <a:t>M</a:t>
            </a:r>
          </a:p>
          <a:p>
            <a:pPr lvl="0"/>
            <a:r>
              <a:rPr lang="de-CH" dirty="0"/>
              <a:t>Sendet Nachricht M und Signatur S</a:t>
            </a:r>
            <a:r>
              <a:rPr lang="de-CH" baseline="-33000" dirty="0"/>
              <a:t>M</a:t>
            </a:r>
            <a:r>
              <a:rPr lang="de-CH" dirty="0"/>
              <a:t> an Bob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DCC3823-5297-0B4D-0985-E75877570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CE6FF3E-96FD-E5F4-154A-39DD07860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22BB8-9736-4C0E-8D77-290DBA361414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56A18-D3ED-222F-75F0-051BA24BF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digitale Signatur prüfen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1AF4-6205-12E2-3CFD-E2CBB78FA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de-CH"/>
              <a:t>Bob möchte Unverändertheit und Authentizität von Nachricht M mit Signatur S</a:t>
            </a:r>
            <a:r>
              <a:rPr lang="de-CH" baseline="-33000"/>
              <a:t>M</a:t>
            </a:r>
            <a:r>
              <a:rPr lang="de-CH"/>
              <a:t> prüfen</a:t>
            </a:r>
          </a:p>
          <a:p>
            <a:pPr lvl="1"/>
            <a:r>
              <a:rPr lang="de-CH"/>
              <a:t>Hashed Nachricht M mit Hashverfahren H zu Hash h</a:t>
            </a:r>
            <a:r>
              <a:rPr lang="de-CH" baseline="-33000"/>
              <a:t>1</a:t>
            </a:r>
          </a:p>
          <a:p>
            <a:pPr lvl="1"/>
            <a:r>
              <a:rPr lang="de-CH"/>
              <a:t>Entschlüsselt Signatur S</a:t>
            </a:r>
            <a:r>
              <a:rPr lang="de-CH" baseline="-33000"/>
              <a:t>M</a:t>
            </a:r>
            <a:r>
              <a:rPr lang="de-CH"/>
              <a:t> mit öffentlichem Schlüssel A</a:t>
            </a:r>
            <a:r>
              <a:rPr lang="de-CH" baseline="-33000"/>
              <a:t>PubKey</a:t>
            </a:r>
            <a:r>
              <a:rPr lang="de-CH"/>
              <a:t> zu Hash h</a:t>
            </a:r>
            <a:r>
              <a:rPr lang="de-CH" baseline="-33000"/>
              <a:t>2</a:t>
            </a:r>
          </a:p>
          <a:p>
            <a:pPr lvl="0"/>
            <a:r>
              <a:rPr lang="de-CH"/>
              <a:t>h</a:t>
            </a:r>
            <a:r>
              <a:rPr lang="de-CH" baseline="-33000"/>
              <a:t>1</a:t>
            </a:r>
            <a:r>
              <a:rPr lang="de-CH"/>
              <a:t> = h</a:t>
            </a:r>
            <a:r>
              <a:rPr lang="de-CH" baseline="-33000"/>
              <a:t>2</a:t>
            </a:r>
          </a:p>
          <a:p>
            <a:pPr lvl="1"/>
            <a:r>
              <a:rPr lang="de-CH"/>
              <a:t>Wahr: Nachricht wurde nicht verändert und stammt von Alice</a:t>
            </a:r>
          </a:p>
          <a:p>
            <a:pPr lvl="1"/>
            <a:r>
              <a:rPr lang="de-CH"/>
              <a:t>Falsch: Nachricht wurde verändert und/oder stammt nicht von Alice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716-2280-2F72-BEC0-21E544E3E5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Übungen &amp; Labor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11EF-8692-D444-7CC5-4E4916B602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de-CH"/>
              <a:t>Übungen: HE3</a:t>
            </a:r>
          </a:p>
          <a:p>
            <a:pPr lvl="0"/>
            <a:r>
              <a:rPr lang="de-CH"/>
              <a:t>Labor: </a:t>
            </a:r>
            <a:r>
              <a:rPr lang="de-CH">
                <a:hlinkClick r:id="rId3"/>
              </a:rPr>
              <a:t>github.com/ryru/HackingExposed</a:t>
            </a:r>
            <a:r>
              <a:rPr lang="de-CH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47A7BDE-EFB3-FA81-021E-89722409B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3C71B5F-CC84-35EA-467F-4ACCAF650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7807C-0C0F-4F26-94F2-1611E19375B5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77EB-0F35-1675-F71C-3A71A3335C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Weiterführende 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60FC-0CB0-E275-3729-645ED14ADC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>
                <a:hlinkClick r:id="rId3"/>
              </a:rPr>
              <a:t>Kryptographie in der IT - Empfehlungen zu Verschlüsselung und Verfahren</a:t>
            </a:r>
          </a:p>
          <a:p>
            <a:pPr lvl="0"/>
            <a:r>
              <a:rPr lang="de-CH" dirty="0">
                <a:hlinkClick r:id="rId4"/>
              </a:rPr>
              <a:t>Verschlüsselung im Web mit der Web Crypto API</a:t>
            </a:r>
          </a:p>
          <a:p>
            <a:pPr lvl="0"/>
            <a:r>
              <a:rPr lang="de-CH" dirty="0">
                <a:hlinkClick r:id="rId5"/>
              </a:rPr>
              <a:t>Verschlüsseln mit elliptischen Kurven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42BAF76-DC78-8D7A-022A-61E6411D1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A50A7EF-1D9F-D6FC-8000-7DA29F5F6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8C21E6C-0742-40A6-B29D-EFDD42582ECC}" type="slidenum">
              <a:t>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1A74-6F8A-4D0A-7BAE-8D76A2708D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Host Discovery im 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0DD9-BFCE-4C41-3FFE-99A2D3BADD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 dirty="0"/>
              <a:t>Schnell alle Geräte die Online sind im eigenen Netzwerk finden:</a:t>
            </a:r>
          </a:p>
          <a:p>
            <a:pPr lvl="1"/>
            <a:r>
              <a:rPr lang="de-CH" dirty="0">
                <a:latin typeface="Cousine" pitchFamily="49"/>
              </a:rPr>
              <a:t>$ sudo nmap -sn 192.168.1.0/24</a:t>
            </a:r>
          </a:p>
          <a:p>
            <a:pPr lvl="1"/>
            <a:r>
              <a:rPr lang="de-CH" dirty="0"/>
              <a:t>Ping Scan ohne Port Scan</a:t>
            </a:r>
          </a:p>
          <a:p>
            <a:pPr lvl="1"/>
            <a:r>
              <a:rPr lang="de-CH" dirty="0"/>
              <a:t>Im lokalen Netzwerk wird ein ARP scan verwendet!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2C2C39C-FF6B-B438-9CEF-9C37F13A3C5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52320" y="1685160"/>
            <a:ext cx="4426920" cy="2571120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BD02413-D97A-51E2-DF0B-091D4B3F99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t>2024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1D560E-487A-533B-9985-855EB8A9F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E1FA4-416F-4540-BF07-DEFC156F12B1}" type="slidenum">
              <a:rPr kumimoji="0" lang="de-CH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de-CH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EBE3-E27F-CCDE-D5C0-9BBA5D880E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Videoempfehlungen für's Selbststudium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F414-87A0-90EF-0616-C3302AE09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Immer diese verfluchten Passwörter</a:t>
            </a:r>
            <a:r>
              <a:rPr lang="de-CH"/>
              <a:t> (47 Min)</a:t>
            </a:r>
          </a:p>
          <a:p>
            <a:pPr lvl="0"/>
            <a:r>
              <a:rPr lang="de-CH">
                <a:hlinkClick r:id="rId4"/>
              </a:rPr>
              <a:t>Krypto knacken für Anfänger</a:t>
            </a:r>
            <a:r>
              <a:rPr lang="de-CH"/>
              <a:t> (45 Min)</a:t>
            </a:r>
          </a:p>
          <a:p>
            <a:pPr lvl="0"/>
            <a:r>
              <a:rPr lang="de-CH">
                <a:hlinkClick r:id="rId5"/>
              </a:rPr>
              <a:t>Kryptographie nach Snowden</a:t>
            </a:r>
            <a:r>
              <a:rPr lang="de-CH"/>
              <a:t> (57 Min)</a:t>
            </a:r>
          </a:p>
          <a:p>
            <a:pPr lvl="0"/>
            <a:r>
              <a:rPr lang="de-CH">
                <a:hlinkClick r:id="rId6"/>
              </a:rPr>
              <a:t>Krypto für die Zukunft</a:t>
            </a:r>
            <a:r>
              <a:rPr lang="de-CH"/>
              <a:t> (31 Min)</a:t>
            </a:r>
          </a:p>
          <a:p>
            <a:pPr lvl="0"/>
            <a:r>
              <a:rPr lang="de-CH">
                <a:hlinkClick r:id="rId7"/>
              </a:rPr>
              <a:t>Attacking end-to-end email encryption</a:t>
            </a:r>
            <a:r>
              <a:rPr lang="de-CH"/>
              <a:t> (60 Min)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9060-1E8C-CB13-3830-225DE0006D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 dirty="0"/>
              <a:t>#02 MITM-Attacke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6EEF-A3EF-BB4C-8B7B-438FD24F4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 dirty="0"/>
              <a:t>Machine-in-the-Middle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4885C9A-4B1D-C504-F43C-D05B790EE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 dirty="0"/>
              <a:t>2024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652DD89-9A05-38F2-F3AF-8E811E745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6EB474-AE72-485B-810B-ADAD89D48D65}" type="slidenum">
              <a:t>9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908B0-BB2E-C20E-2339-A4D679D881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MITM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361E-3C99-9215-80E5-8F328FBAAB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Jede Form von Angriff, in der Netzwerkverkehr zwischen Alice und Bob von Eve mitgelesen und/oder verändert werden kann.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8FB62DA-9E55-B3FF-8CA5-29F1D790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76080" y="2477520"/>
            <a:ext cx="4538880" cy="1080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361211-DCD9-4225-2F3E-7F881403ADE4}"/>
              </a:ext>
            </a:extLst>
          </p:cNvPr>
          <p:cNvSpPr/>
          <p:nvPr/>
        </p:nvSpPr>
        <p:spPr>
          <a:xfrm>
            <a:off x="3168000" y="2808000"/>
            <a:ext cx="3239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00" fill="none">
                <a:moveTo>
                  <a:pt x="0" y="0"/>
                </a:moveTo>
                <a:lnTo>
                  <a:pt x="9000" y="0"/>
                </a:lnTo>
              </a:path>
            </a:pathLst>
          </a:custGeom>
          <a:noFill/>
          <a:ln w="38160">
            <a:solidFill>
              <a:srgbClr val="3465A4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34517D-26F6-D2BB-D1CA-D74A4A6A0AC2}"/>
              </a:ext>
            </a:extLst>
          </p:cNvPr>
          <p:cNvSpPr/>
          <p:nvPr/>
        </p:nvSpPr>
        <p:spPr>
          <a:xfrm>
            <a:off x="3158639" y="3060000"/>
            <a:ext cx="3239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00" fill="none">
                <a:moveTo>
                  <a:pt x="9000" y="0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44D8C-D52F-9484-3164-86F0FB31FFB1}"/>
              </a:ext>
            </a:extLst>
          </p:cNvPr>
          <p:cNvSpPr txBox="1"/>
          <p:nvPr/>
        </p:nvSpPr>
        <p:spPr>
          <a:xfrm>
            <a:off x="2304000" y="3600000"/>
            <a:ext cx="709560" cy="402840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ato" pitchFamily="18"/>
                <a:ea typeface="Noto Sans CJK SC" pitchFamily="2"/>
                <a:cs typeface="Lohit Devanagari" pitchFamily="2"/>
              </a:rPr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BEDF1-FA10-95BE-5DDE-BC9CE63B7388}"/>
              </a:ext>
            </a:extLst>
          </p:cNvPr>
          <p:cNvSpPr txBox="1"/>
          <p:nvPr/>
        </p:nvSpPr>
        <p:spPr>
          <a:xfrm>
            <a:off x="6480000" y="3602879"/>
            <a:ext cx="622800" cy="402840"/>
          </a:xfrm>
          <a:prstGeom prst="rect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ato" pitchFamily="18"/>
                <a:ea typeface="Noto Sans CJK SC" pitchFamily="2"/>
                <a:cs typeface="Lohit Devanagari" pitchFamily="2"/>
              </a:rPr>
              <a:t>Bob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E120C8-087C-6DCB-F552-89AB406034F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91200" y="2467800"/>
            <a:ext cx="4559760" cy="167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8382F2-822C-FEED-D47A-B1E15043168D}"/>
              </a:ext>
            </a:extLst>
          </p:cNvPr>
          <p:cNvSpPr txBox="1"/>
          <p:nvPr/>
        </p:nvSpPr>
        <p:spPr>
          <a:xfrm>
            <a:off x="4460040" y="4257720"/>
            <a:ext cx="579960" cy="402840"/>
          </a:xfrm>
          <a:prstGeom prst="rect">
            <a:avLst/>
          </a:prstGeom>
          <a:noFill/>
          <a:ln w="38160">
            <a:solidFill>
              <a:srgbClr val="C9211E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ato" pitchFamily="18"/>
                <a:ea typeface="Noto Sans CJK SC" pitchFamily="2"/>
                <a:cs typeface="Lohit Devanagari" pitchFamily="2"/>
              </a:rPr>
              <a:t>Eve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46F792-FD39-1D6C-13BB-DBF05C43488A}"/>
              </a:ext>
            </a:extLst>
          </p:cNvPr>
          <p:cNvSpPr/>
          <p:nvPr/>
        </p:nvSpPr>
        <p:spPr>
          <a:xfrm>
            <a:off x="3168000" y="2808000"/>
            <a:ext cx="129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1800" fill="none">
                <a:moveTo>
                  <a:pt x="0" y="0"/>
                </a:moveTo>
                <a:lnTo>
                  <a:pt x="3600" y="1800"/>
                </a:lnTo>
              </a:path>
            </a:pathLst>
          </a:custGeom>
          <a:noFill/>
          <a:ln w="38160">
            <a:solidFill>
              <a:srgbClr val="C9211E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C15019-9E2D-1615-A354-2910D0BF47B5}"/>
              </a:ext>
            </a:extLst>
          </p:cNvPr>
          <p:cNvSpPr/>
          <p:nvPr/>
        </p:nvSpPr>
        <p:spPr>
          <a:xfrm>
            <a:off x="5112000" y="2808000"/>
            <a:ext cx="129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1800" fill="none">
                <a:moveTo>
                  <a:pt x="0" y="1800"/>
                </a:moveTo>
                <a:lnTo>
                  <a:pt x="3600" y="0"/>
                </a:lnTo>
              </a:path>
            </a:pathLst>
          </a:custGeom>
          <a:noFill/>
          <a:ln w="38160">
            <a:solidFill>
              <a:srgbClr val="C9211E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517DA2-169A-F63A-8A68-759E05B50AC1}"/>
              </a:ext>
            </a:extLst>
          </p:cNvPr>
          <p:cNvSpPr/>
          <p:nvPr/>
        </p:nvSpPr>
        <p:spPr>
          <a:xfrm>
            <a:off x="3158639" y="3014640"/>
            <a:ext cx="129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1800" fill="none">
                <a:moveTo>
                  <a:pt x="3600" y="1800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C9211E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AC45D-2306-2589-0A5A-90756ACE0F05}"/>
              </a:ext>
            </a:extLst>
          </p:cNvPr>
          <p:cNvSpPr/>
          <p:nvPr/>
        </p:nvSpPr>
        <p:spPr>
          <a:xfrm>
            <a:off x="5102640" y="2997720"/>
            <a:ext cx="129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1800" fill="none">
                <a:moveTo>
                  <a:pt x="3600" y="0"/>
                </a:moveTo>
                <a:lnTo>
                  <a:pt x="0" y="1800"/>
                </a:lnTo>
              </a:path>
            </a:pathLst>
          </a:custGeom>
          <a:noFill/>
          <a:ln w="38160">
            <a:solidFill>
              <a:srgbClr val="C9211E"/>
            </a:solidFill>
            <a:prstDash val="solid"/>
            <a:tailEnd type="arrow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Microsoft Office PowerPoint</Application>
  <PresentationFormat>Benutzerdefiniert</PresentationFormat>
  <Paragraphs>590</Paragraphs>
  <Slides>70</Slides>
  <Notes>70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70</vt:i4>
      </vt:variant>
    </vt:vector>
  </HeadingPairs>
  <TitlesOfParts>
    <vt:vector size="81" baseType="lpstr">
      <vt:lpstr>Arial</vt:lpstr>
      <vt:lpstr>Calibri</vt:lpstr>
      <vt:lpstr>Cousine</vt:lpstr>
      <vt:lpstr>Lato</vt:lpstr>
      <vt:lpstr>Liberation Mono</vt:lpstr>
      <vt:lpstr>Liberation Sans</vt:lpstr>
      <vt:lpstr>Liberation Serif</vt:lpstr>
      <vt:lpstr>StarSymbol</vt:lpstr>
      <vt:lpstr>Default</vt:lpstr>
      <vt:lpstr>Default 2</vt:lpstr>
      <vt:lpstr>Default 1</vt:lpstr>
      <vt:lpstr>LAN-Security &amp; Kryptographische Grundlagen</vt:lpstr>
      <vt:lpstr>Inhalt Lan Security</vt:lpstr>
      <vt:lpstr>Ziele</vt:lpstr>
      <vt:lpstr>#01 Network Scanning</vt:lpstr>
      <vt:lpstr>Host Discovery</vt:lpstr>
      <vt:lpstr>Nmap Default Host Discovery ‒ vor Port Scan</vt:lpstr>
      <vt:lpstr>Host Discovery im LAN</vt:lpstr>
      <vt:lpstr>#02 MITM-Attacke</vt:lpstr>
      <vt:lpstr>MITM</vt:lpstr>
      <vt:lpstr>Alice, Bob, Eve und Mallory</vt:lpstr>
      <vt:lpstr>#03 ARP-Spoofing</vt:lpstr>
      <vt:lpstr>Recap: MAC-Adresse</vt:lpstr>
      <vt:lpstr>Recap: Kommunikation im LAN</vt:lpstr>
      <vt:lpstr>Recap: Switching</vt:lpstr>
      <vt:lpstr>Woher weiss PC A die MAC-Adresse von PC B?</vt:lpstr>
      <vt:lpstr>Beispiel 1 ARP via Ping im lokalen Netz</vt:lpstr>
      <vt:lpstr>Beispiel 2 ARP via Ping ins Internet</vt:lpstr>
      <vt:lpstr>ARP Protokoll ‒ im eigenen Subnetz</vt:lpstr>
      <vt:lpstr>ARP Spoofing</vt:lpstr>
      <vt:lpstr>ARP Poisoning</vt:lpstr>
      <vt:lpstr>ARP Poisoning Phase 1</vt:lpstr>
      <vt:lpstr>ARP Poisoning Phase 2</vt:lpstr>
      <vt:lpstr>ARP Detoxing</vt:lpstr>
      <vt:lpstr>ARP Spoofing erkennen</vt:lpstr>
      <vt:lpstr>#04 DNS Spoofing</vt:lpstr>
      <vt:lpstr>Namensauflösung im Internet</vt:lpstr>
      <vt:lpstr>DNS Protokoll</vt:lpstr>
      <vt:lpstr>DNS Spoofing</vt:lpstr>
      <vt:lpstr>DNSSEC</vt:lpstr>
      <vt:lpstr>#05 Abwehrmassnamen</vt:lpstr>
      <vt:lpstr>Abwehrmassnamen im LAN</vt:lpstr>
      <vt:lpstr>Videoempfehlungen fürs Selbststudium</vt:lpstr>
      <vt:lpstr>Inhalt Kryptographische Grundlagen</vt:lpstr>
      <vt:lpstr>Ziele</vt:lpstr>
      <vt:lpstr>Literaturempfehlung</vt:lpstr>
      <vt:lpstr>Literaturempfehlung</vt:lpstr>
      <vt:lpstr>Literaturempfehlung</vt:lpstr>
      <vt:lpstr>#01 Passwörter</vt:lpstr>
      <vt:lpstr>Wie viele Möglichkeiten?</vt:lpstr>
      <vt:lpstr>Wie viele Möglichkeiten?</vt:lpstr>
      <vt:lpstr>Brute-Force-Attacke</vt:lpstr>
      <vt:lpstr>Rainbow Table und Salt</vt:lpstr>
      <vt:lpstr>Sichere Passwörter</vt:lpstr>
      <vt:lpstr>Sichere Passwörter</vt:lpstr>
      <vt:lpstr>Sicherheitsfragen</vt:lpstr>
      <vt:lpstr>Gute Passwörter halten lange, aber nicht ewig.</vt:lpstr>
      <vt:lpstr>#02 Kryptographische Grundlagen</vt:lpstr>
      <vt:lpstr>Kryptographischer Algorithmus Designziel</vt:lpstr>
      <vt:lpstr>Sicherheit eines kryptographischen Algorithmus</vt:lpstr>
      <vt:lpstr>Sicherheit von kryptographischen Systemen</vt:lpstr>
      <vt:lpstr>Ver- und Entschlüsselung allgemein</vt:lpstr>
      <vt:lpstr>#03 Symmetrische Verschlüsselung</vt:lpstr>
      <vt:lpstr>Symmetrische Kryptographie</vt:lpstr>
      <vt:lpstr>Anzahl Schlüssel in symmetrischem Kryptosystem</vt:lpstr>
      <vt:lpstr>Anzahl Schlüssel im System wächst Quadratisch</vt:lpstr>
      <vt:lpstr>Symmetrische Algorithmen</vt:lpstr>
      <vt:lpstr>#04 Hash-Funktionen</vt:lpstr>
      <vt:lpstr>Hash-Verfahren</vt:lpstr>
      <vt:lpstr>Hash-Funktionen in Verwendung</vt:lpstr>
      <vt:lpstr>Hash-Verfahren</vt:lpstr>
      <vt:lpstr>#05 Asymmetrische Verschlüsselung</vt:lpstr>
      <vt:lpstr>Asymmetrische Kryptographie</vt:lpstr>
      <vt:lpstr>Anzahl Schlüssel in asymmetrischem Kryptosystem</vt:lpstr>
      <vt:lpstr>Asymmetrische Algorithmen</vt:lpstr>
      <vt:lpstr>#06 Digitale Signaturen</vt:lpstr>
      <vt:lpstr>Beispiel digitale Signatur erstellen</vt:lpstr>
      <vt:lpstr>Beispiel digitale Signatur prüfen</vt:lpstr>
      <vt:lpstr>Übungen &amp; Labor</vt:lpstr>
      <vt:lpstr>Weiterführende Literaturempfehlung</vt:lpstr>
      <vt:lpstr>Videoempfehlungen für's Selbststudium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HE2: LAN-Security</dc:title>
  <dc:creator>inciahmet</dc:creator>
  <cp:lastModifiedBy>Ahmet Inci</cp:lastModifiedBy>
  <cp:revision>232</cp:revision>
  <dcterms:created xsi:type="dcterms:W3CDTF">2019-08-31T12:47:16Z</dcterms:created>
  <dcterms:modified xsi:type="dcterms:W3CDTF">2024-03-21T13:08:59Z</dcterms:modified>
</cp:coreProperties>
</file>