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7" r:id="rId13"/>
    <p:sldId id="269" r:id="rId14"/>
    <p:sldId id="270" r:id="rId15"/>
    <p:sldId id="272" r:id="rId16"/>
    <p:sldId id="275" r:id="rId17"/>
    <p:sldId id="271" r:id="rId18"/>
    <p:sldId id="276" r:id="rId19"/>
    <p:sldId id="277" r:id="rId20"/>
    <p:sldId id="27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2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编写网络嗅探器程序</a:t>
            </a:r>
            <a:endParaRPr lang="zh-CN" altLang="en-US" dirty="0"/>
          </a:p>
        </p:txBody>
      </p:sp>
      <p:sp>
        <p:nvSpPr>
          <p:cNvPr id="3" name="副标题 2"/>
          <p:cNvSpPr>
            <a:spLocks noGrp="1"/>
          </p:cNvSpPr>
          <p:nvPr>
            <p:ph type="subTitle" idx="1"/>
          </p:nvPr>
        </p:nvSpPr>
        <p:spPr/>
        <p:txBody>
          <a:bodyPr/>
          <a:lstStyle/>
          <a:p>
            <a:r>
              <a:rPr lang="zh-CN" altLang="en-US" dirty="0" smtClean="0"/>
              <a:t>何旭</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嗅探器角度下的</a:t>
            </a:r>
            <a:r>
              <a:rPr lang="en-US" altLang="zh-CN" dirty="0" smtClean="0"/>
              <a:t>HTTP</a:t>
            </a:r>
            <a:r>
              <a:rPr lang="zh-CN" altLang="en-US" dirty="0" smtClean="0"/>
              <a:t>交互</a:t>
            </a:r>
            <a:endParaRPr lang="zh-CN" altLang="en-US" dirty="0"/>
          </a:p>
        </p:txBody>
      </p:sp>
      <p:pic>
        <p:nvPicPr>
          <p:cNvPr id="4" name="内容占位符 3"/>
          <p:cNvPicPr>
            <a:picLocks noGrp="1"/>
          </p:cNvPicPr>
          <p:nvPr>
            <p:ph idx="1"/>
          </p:nvPr>
        </p:nvPicPr>
        <p:blipFill>
          <a:blip r:embed="rId2"/>
          <a:stretch>
            <a:fillRect/>
          </a:stretch>
        </p:blipFill>
        <p:spPr>
          <a:xfrm>
            <a:off x="683568" y="1268760"/>
            <a:ext cx="7920880" cy="5328592"/>
          </a:xfrm>
          <a:prstGeom prst="rect">
            <a:avLst/>
          </a:prstGeom>
        </p:spPr>
      </p:pic>
    </p:spTree>
    <p:extLst>
      <p:ext uri="{BB962C8B-B14F-4D97-AF65-F5344CB8AC3E}">
        <p14:creationId xmlns:p14="http://schemas.microsoft.com/office/powerpoint/2010/main" val="328241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539552" y="1093168"/>
            <a:ext cx="7920880" cy="5760640"/>
          </a:xfrm>
          <a:prstGeom prst="rect">
            <a:avLst/>
          </a:prstGeom>
        </p:spPr>
      </p:pic>
      <p:sp>
        <p:nvSpPr>
          <p:cNvPr id="2" name="标题 1"/>
          <p:cNvSpPr>
            <a:spLocks noGrp="1"/>
          </p:cNvSpPr>
          <p:nvPr>
            <p:ph type="title"/>
          </p:nvPr>
        </p:nvSpPr>
        <p:spPr/>
        <p:txBody>
          <a:bodyPr/>
          <a:lstStyle/>
          <a:p>
            <a:r>
              <a:rPr lang="en-US" altLang="zh-CN" dirty="0" smtClean="0"/>
              <a:t>HTTP</a:t>
            </a:r>
            <a:r>
              <a:rPr lang="zh-CN" altLang="en-US" dirty="0" smtClean="0"/>
              <a:t>请求报文格式</a:t>
            </a:r>
            <a:endParaRPr lang="zh-CN" altLang="en-US" dirty="0"/>
          </a:p>
        </p:txBody>
      </p:sp>
    </p:spTree>
    <p:extLst>
      <p:ext uri="{BB962C8B-B14F-4D97-AF65-F5344CB8AC3E}">
        <p14:creationId xmlns:p14="http://schemas.microsoft.com/office/powerpoint/2010/main" val="2741590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如何过滤指定网站的</a:t>
            </a:r>
            <a:r>
              <a:rPr lang="en-US" altLang="zh-CN" dirty="0" smtClean="0"/>
              <a:t>HTTP</a:t>
            </a:r>
            <a:r>
              <a:rPr lang="zh-CN" altLang="en-US" dirty="0" smtClean="0"/>
              <a:t>请求</a:t>
            </a:r>
            <a:endParaRPr lang="zh-CN" altLang="en-US" dirty="0"/>
          </a:p>
        </p:txBody>
      </p:sp>
      <p:sp>
        <p:nvSpPr>
          <p:cNvPr id="3" name="内容占位符 2"/>
          <p:cNvSpPr>
            <a:spLocks noGrp="1"/>
          </p:cNvSpPr>
          <p:nvPr>
            <p:ph idx="1"/>
          </p:nvPr>
        </p:nvSpPr>
        <p:spPr/>
        <p:txBody>
          <a:bodyPr>
            <a:normAutofit/>
          </a:bodyPr>
          <a:lstStyle/>
          <a:p>
            <a:r>
              <a:rPr lang="zh-CN" altLang="zh-CN" dirty="0"/>
              <a:t>典型的</a:t>
            </a:r>
            <a:r>
              <a:rPr lang="en-US" altLang="zh-CN" dirty="0"/>
              <a:t>HTTP</a:t>
            </a:r>
            <a:r>
              <a:rPr lang="zh-CN" altLang="zh-CN" dirty="0"/>
              <a:t>请求报文：</a:t>
            </a:r>
            <a:endParaRPr lang="en-US" altLang="zh-CN" dirty="0"/>
          </a:p>
          <a:p>
            <a:pPr marL="400050" lvl="1" indent="0">
              <a:buNone/>
            </a:pPr>
            <a:r>
              <a:rPr lang="en-US" altLang="zh-CN" sz="2000" dirty="0"/>
              <a:t>GET /</a:t>
            </a:r>
            <a:r>
              <a:rPr lang="en-US" altLang="zh-CN" sz="2000" dirty="0" err="1"/>
              <a:t>somedir</a:t>
            </a:r>
            <a:r>
              <a:rPr lang="en-US" altLang="zh-CN" sz="2000" dirty="0"/>
              <a:t>/page.html HTTP/1.1</a:t>
            </a:r>
            <a:endParaRPr lang="zh-CN" altLang="zh-CN" sz="2000" dirty="0"/>
          </a:p>
          <a:p>
            <a:pPr marL="400050" lvl="1" indent="0">
              <a:buNone/>
            </a:pPr>
            <a:r>
              <a:rPr lang="en-US" altLang="zh-CN" sz="2000" dirty="0"/>
              <a:t>Host: www.someschool.edu</a:t>
            </a:r>
            <a:endParaRPr lang="zh-CN" altLang="zh-CN" sz="2000" dirty="0"/>
          </a:p>
          <a:p>
            <a:pPr marL="400050" lvl="1" indent="0">
              <a:buNone/>
            </a:pPr>
            <a:r>
              <a:rPr lang="en-US" altLang="zh-CN" sz="2000" dirty="0"/>
              <a:t>Connection: close</a:t>
            </a:r>
            <a:endParaRPr lang="zh-CN" altLang="zh-CN" sz="2000" dirty="0"/>
          </a:p>
          <a:p>
            <a:pPr marL="400050" lvl="1" indent="0">
              <a:buNone/>
            </a:pPr>
            <a:r>
              <a:rPr lang="en-US" altLang="zh-CN" sz="2000" dirty="0"/>
              <a:t>User-agent: Mozilla/5.0</a:t>
            </a:r>
            <a:endParaRPr lang="zh-CN" altLang="zh-CN" sz="2000" dirty="0"/>
          </a:p>
          <a:p>
            <a:pPr marL="400050" lvl="1" indent="0">
              <a:buNone/>
            </a:pPr>
            <a:r>
              <a:rPr lang="en-US" altLang="zh-CN" sz="2000" dirty="0"/>
              <a:t>Accept-language: </a:t>
            </a:r>
            <a:r>
              <a:rPr lang="en-US" altLang="zh-CN" sz="2000" dirty="0" err="1"/>
              <a:t>fr</a:t>
            </a:r>
            <a:endParaRPr lang="zh-CN" altLang="zh-CN" sz="2000" dirty="0"/>
          </a:p>
          <a:p>
            <a:r>
              <a:rPr lang="zh-CN" altLang="en-US" dirty="0" smtClean="0"/>
              <a:t>根据</a:t>
            </a:r>
            <a:r>
              <a:rPr lang="en-US" altLang="zh-CN" dirty="0" smtClean="0"/>
              <a:t>Host</a:t>
            </a:r>
            <a:r>
              <a:rPr lang="zh-CN" altLang="en-US" dirty="0" smtClean="0"/>
              <a:t>域可以过滤出指定网站的</a:t>
            </a:r>
            <a:r>
              <a:rPr lang="en-US" altLang="zh-CN" dirty="0" smtClean="0"/>
              <a:t>HTTP</a:t>
            </a:r>
            <a:r>
              <a:rPr lang="zh-CN" altLang="en-US" dirty="0" smtClean="0"/>
              <a:t>请求。</a:t>
            </a:r>
            <a:endParaRPr lang="en-US" altLang="zh-CN" dirty="0"/>
          </a:p>
          <a:p>
            <a:pPr marL="0" indent="0">
              <a:buNone/>
            </a:pPr>
            <a:endParaRPr lang="en-US" altLang="zh-CN" dirty="0" smtClean="0"/>
          </a:p>
        </p:txBody>
      </p:sp>
    </p:spTree>
    <p:extLst>
      <p:ext uri="{BB962C8B-B14F-4D97-AF65-F5344CB8AC3E}">
        <p14:creationId xmlns:p14="http://schemas.microsoft.com/office/powerpoint/2010/main" val="3225131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响应报文格式</a:t>
            </a:r>
            <a:endParaRPr lang="zh-CN" altLang="en-US" dirty="0"/>
          </a:p>
        </p:txBody>
      </p:sp>
      <p:pic>
        <p:nvPicPr>
          <p:cNvPr id="4" name="内容占位符 3"/>
          <p:cNvPicPr>
            <a:picLocks noGrp="1"/>
          </p:cNvPicPr>
          <p:nvPr>
            <p:ph idx="1"/>
          </p:nvPr>
        </p:nvPicPr>
        <p:blipFill>
          <a:blip r:embed="rId2"/>
          <a:stretch>
            <a:fillRect/>
          </a:stretch>
        </p:blipFill>
        <p:spPr>
          <a:xfrm>
            <a:off x="611560" y="1118810"/>
            <a:ext cx="7632848" cy="5733256"/>
          </a:xfrm>
          <a:prstGeom prst="rect">
            <a:avLst/>
          </a:prstGeom>
        </p:spPr>
      </p:pic>
    </p:spTree>
    <p:extLst>
      <p:ext uri="{BB962C8B-B14F-4D97-AF65-F5344CB8AC3E}">
        <p14:creationId xmlns:p14="http://schemas.microsoft.com/office/powerpoint/2010/main" val="2356311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伪造</a:t>
            </a:r>
            <a:r>
              <a:rPr lang="en-US" altLang="zh-CN" dirty="0" smtClean="0"/>
              <a:t>HTTP</a:t>
            </a:r>
            <a:r>
              <a:rPr lang="zh-CN" altLang="en-US" dirty="0" smtClean="0"/>
              <a:t>响应报文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一个典型的</a:t>
            </a:r>
            <a:r>
              <a:rPr lang="en-US" altLang="zh-CN" dirty="0" smtClean="0"/>
              <a:t>HTTP</a:t>
            </a:r>
            <a:r>
              <a:rPr lang="zh-CN" altLang="en-US" dirty="0" smtClean="0"/>
              <a:t>响应报文：</a:t>
            </a:r>
            <a:endParaRPr lang="en-US" altLang="zh-CN" dirty="0" smtClean="0"/>
          </a:p>
          <a:p>
            <a:pPr marL="400050" lvl="1" indent="0">
              <a:buNone/>
            </a:pPr>
            <a:r>
              <a:rPr lang="en-US" altLang="zh-CN" sz="2000" dirty="0" smtClean="0"/>
              <a:t>HTTP/1.1 </a:t>
            </a:r>
            <a:r>
              <a:rPr lang="en-US" altLang="zh-CN" sz="2000" dirty="0"/>
              <a:t>200 OK</a:t>
            </a:r>
            <a:endParaRPr lang="zh-CN" altLang="zh-CN" sz="2000" dirty="0"/>
          </a:p>
          <a:p>
            <a:pPr marL="400050" lvl="1" indent="0">
              <a:buNone/>
            </a:pPr>
            <a:r>
              <a:rPr lang="en-US" altLang="zh-CN" sz="2000" dirty="0"/>
              <a:t>Connection: close</a:t>
            </a:r>
            <a:endParaRPr lang="zh-CN" altLang="zh-CN" sz="2000" dirty="0"/>
          </a:p>
          <a:p>
            <a:pPr marL="400050" lvl="1" indent="0">
              <a:buNone/>
            </a:pPr>
            <a:r>
              <a:rPr lang="en-US" altLang="zh-CN" sz="2000" dirty="0"/>
              <a:t>Date: Tue, 09 Aug 2011 15:44:04 GMT</a:t>
            </a:r>
            <a:endParaRPr lang="zh-CN" altLang="zh-CN" sz="2000" dirty="0"/>
          </a:p>
          <a:p>
            <a:pPr marL="400050" lvl="1" indent="0">
              <a:buNone/>
            </a:pPr>
            <a:r>
              <a:rPr lang="en-US" altLang="zh-CN" sz="2000" dirty="0"/>
              <a:t>Server: Apache/2.2.3 (</a:t>
            </a:r>
            <a:r>
              <a:rPr lang="en-US" altLang="zh-CN" sz="2000" dirty="0" err="1"/>
              <a:t>CentOS</a:t>
            </a:r>
            <a:r>
              <a:rPr lang="en-US" altLang="zh-CN" sz="2000" dirty="0"/>
              <a:t>)</a:t>
            </a:r>
            <a:endParaRPr lang="zh-CN" altLang="zh-CN" sz="2000" dirty="0"/>
          </a:p>
          <a:p>
            <a:pPr marL="400050" lvl="1" indent="0">
              <a:buNone/>
            </a:pPr>
            <a:r>
              <a:rPr lang="en-US" altLang="zh-CN" sz="2000" dirty="0"/>
              <a:t>Last-Modified: Tue, 09 Aug 2011 15:11:03 GMT</a:t>
            </a:r>
            <a:endParaRPr lang="zh-CN" altLang="zh-CN" sz="2000" dirty="0"/>
          </a:p>
          <a:p>
            <a:pPr marL="400050" lvl="1" indent="0">
              <a:buNone/>
            </a:pPr>
            <a:r>
              <a:rPr lang="en-US" altLang="zh-CN" sz="2000" dirty="0"/>
              <a:t>Content-Length: 6821</a:t>
            </a:r>
            <a:endParaRPr lang="zh-CN" altLang="zh-CN" sz="2000" dirty="0"/>
          </a:p>
          <a:p>
            <a:pPr marL="400050" lvl="1" indent="0">
              <a:buNone/>
            </a:pPr>
            <a:r>
              <a:rPr lang="en-US" altLang="zh-CN" sz="2000" dirty="0"/>
              <a:t>Content-Type: text/html</a:t>
            </a:r>
            <a:endParaRPr lang="zh-CN" altLang="zh-CN" sz="2000" dirty="0"/>
          </a:p>
          <a:p>
            <a:pPr marL="400050" lvl="1" indent="0">
              <a:buNone/>
            </a:pPr>
            <a:r>
              <a:rPr lang="en-US" altLang="zh-CN" sz="2000" dirty="0"/>
              <a:t>(</a:t>
            </a:r>
            <a:r>
              <a:rPr lang="en-US" altLang="zh-CN" sz="2000" dirty="0" err="1"/>
              <a:t>datadatadatadatadata</a:t>
            </a:r>
            <a:r>
              <a:rPr lang="en-US" altLang="zh-CN" sz="2000" dirty="0"/>
              <a:t> ...)</a:t>
            </a:r>
            <a:endParaRPr lang="zh-CN" altLang="zh-CN" sz="2000" dirty="0"/>
          </a:p>
          <a:p>
            <a:r>
              <a:rPr lang="zh-CN" altLang="en-US" dirty="0" smtClean="0"/>
              <a:t>通常可以通过</a:t>
            </a:r>
            <a:r>
              <a:rPr lang="en-US" altLang="zh-CN" dirty="0" err="1" smtClean="0"/>
              <a:t>wireshark</a:t>
            </a:r>
            <a:r>
              <a:rPr lang="zh-CN" altLang="en-US" dirty="0" smtClean="0"/>
              <a:t>抓起正常上网的交互报文，根据正常的响应报文格式构造自己的伪造报文。</a:t>
            </a:r>
            <a:endParaRPr lang="zh-CN" altLang="en-US" dirty="0"/>
          </a:p>
        </p:txBody>
      </p:sp>
    </p:spTree>
    <p:extLst>
      <p:ext uri="{BB962C8B-B14F-4D97-AF65-F5344CB8AC3E}">
        <p14:creationId xmlns:p14="http://schemas.microsoft.com/office/powerpoint/2010/main" val="148738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构造完整的</a:t>
            </a:r>
            <a:r>
              <a:rPr lang="en-US" altLang="zh-CN" dirty="0" smtClean="0"/>
              <a:t>HTTP</a:t>
            </a:r>
            <a:r>
              <a:rPr lang="zh-CN" altLang="en-US" dirty="0" smtClean="0"/>
              <a:t>响应的网络包</a:t>
            </a:r>
            <a:endParaRPr lang="zh-CN" altLang="en-US" dirty="0"/>
          </a:p>
        </p:txBody>
      </p:sp>
      <p:sp>
        <p:nvSpPr>
          <p:cNvPr id="5" name="内容占位符 4"/>
          <p:cNvSpPr>
            <a:spLocks noGrp="1"/>
          </p:cNvSpPr>
          <p:nvPr>
            <p:ph idx="1"/>
          </p:nvPr>
        </p:nvSpPr>
        <p:spPr/>
        <p:txBody>
          <a:bodyPr/>
          <a:lstStyle/>
          <a:p>
            <a:r>
              <a:rPr lang="en-US" altLang="zh-CN" dirty="0" smtClean="0"/>
              <a:t>HTTP</a:t>
            </a:r>
            <a:r>
              <a:rPr lang="zh-CN" altLang="en-US" dirty="0" smtClean="0"/>
              <a:t>由</a:t>
            </a:r>
            <a:r>
              <a:rPr lang="en-US" altLang="zh-CN" dirty="0" smtClean="0"/>
              <a:t>TCP</a:t>
            </a:r>
            <a:r>
              <a:rPr lang="zh-CN" altLang="en-US" dirty="0" smtClean="0"/>
              <a:t>承载，</a:t>
            </a:r>
            <a:r>
              <a:rPr lang="en-US" altLang="zh-CN" dirty="0" smtClean="0"/>
              <a:t>TCP</a:t>
            </a:r>
            <a:r>
              <a:rPr lang="zh-CN" altLang="en-US" dirty="0" smtClean="0"/>
              <a:t>由</a:t>
            </a:r>
            <a:r>
              <a:rPr lang="en-US" altLang="zh-CN" dirty="0" smtClean="0"/>
              <a:t>IP</a:t>
            </a:r>
            <a:r>
              <a:rPr lang="zh-CN" altLang="en-US" dirty="0" smtClean="0"/>
              <a:t>承载，在以太网环境下，</a:t>
            </a:r>
            <a:r>
              <a:rPr lang="en-US" altLang="zh-CN" dirty="0" smtClean="0"/>
              <a:t>IP</a:t>
            </a:r>
            <a:r>
              <a:rPr lang="zh-CN" altLang="en-US" dirty="0" smtClean="0"/>
              <a:t>由以太网帧承载。</a:t>
            </a:r>
            <a:endParaRPr lang="en-US" altLang="zh-CN" dirty="0" smtClean="0"/>
          </a:p>
          <a:p>
            <a:r>
              <a:rPr lang="zh-CN" altLang="en-US" dirty="0"/>
              <a:t>假设</a:t>
            </a:r>
            <a:r>
              <a:rPr lang="en-US" altLang="zh-CN" dirty="0"/>
              <a:t>HTTP client</a:t>
            </a:r>
            <a:r>
              <a:rPr lang="zh-CN" altLang="zh-CN" dirty="0"/>
              <a:t>的数据请求报文</a:t>
            </a:r>
            <a:r>
              <a:rPr lang="zh-CN" altLang="en-US" dirty="0"/>
              <a:t>为</a:t>
            </a:r>
            <a:r>
              <a:rPr lang="en-US" altLang="zh-CN" dirty="0"/>
              <a:t>request</a:t>
            </a:r>
            <a:r>
              <a:rPr lang="zh-CN" altLang="en-US" dirty="0"/>
              <a:t>，</a:t>
            </a:r>
            <a:r>
              <a:rPr lang="en-US" altLang="zh-CN" dirty="0"/>
              <a:t>HTTP server</a:t>
            </a:r>
            <a:r>
              <a:rPr lang="zh-CN" altLang="zh-CN" dirty="0"/>
              <a:t>的数据响应报文</a:t>
            </a:r>
            <a:r>
              <a:rPr lang="zh-CN" altLang="en-US" dirty="0"/>
              <a:t>为</a:t>
            </a:r>
            <a:r>
              <a:rPr lang="en-US" altLang="zh-CN" dirty="0"/>
              <a:t>response</a:t>
            </a:r>
          </a:p>
          <a:p>
            <a:endParaRPr lang="zh-CN" altLang="en-US" dirty="0"/>
          </a:p>
        </p:txBody>
      </p:sp>
      <p:pic>
        <p:nvPicPr>
          <p:cNvPr id="6" name="图片 5"/>
          <p:cNvPicPr/>
          <p:nvPr/>
        </p:nvPicPr>
        <p:blipFill>
          <a:blip r:embed="rId2"/>
          <a:stretch>
            <a:fillRect/>
          </a:stretch>
        </p:blipFill>
        <p:spPr>
          <a:xfrm>
            <a:off x="683568" y="3861048"/>
            <a:ext cx="7632848" cy="1512168"/>
          </a:xfrm>
          <a:prstGeom prst="rect">
            <a:avLst/>
          </a:prstGeom>
        </p:spPr>
      </p:pic>
    </p:spTree>
    <p:extLst>
      <p:ext uri="{BB962C8B-B14F-4D97-AF65-F5344CB8AC3E}">
        <p14:creationId xmlns:p14="http://schemas.microsoft.com/office/powerpoint/2010/main" val="281912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报首格式</a:t>
            </a:r>
            <a:endParaRPr lang="zh-CN" altLang="en-US" dirty="0"/>
          </a:p>
        </p:txBody>
      </p:sp>
      <p:pic>
        <p:nvPicPr>
          <p:cNvPr id="4" name="内容占位符 3"/>
          <p:cNvPicPr>
            <a:picLocks noGrp="1"/>
          </p:cNvPicPr>
          <p:nvPr>
            <p:ph idx="1"/>
          </p:nvPr>
        </p:nvPicPr>
        <p:blipFill>
          <a:blip r:embed="rId2"/>
          <a:srcRect/>
          <a:stretch>
            <a:fillRect/>
          </a:stretch>
        </p:blipFill>
        <p:spPr bwMode="auto">
          <a:xfrm>
            <a:off x="467544" y="1556792"/>
            <a:ext cx="8136903" cy="5112568"/>
          </a:xfrm>
          <a:prstGeom prst="rect">
            <a:avLst/>
          </a:prstGeom>
          <a:noFill/>
          <a:ln w="9525">
            <a:noFill/>
            <a:miter lim="800000"/>
            <a:headEnd/>
            <a:tailEnd/>
          </a:ln>
        </p:spPr>
      </p:pic>
    </p:spTree>
    <p:extLst>
      <p:ext uri="{BB962C8B-B14F-4D97-AF65-F5344CB8AC3E}">
        <p14:creationId xmlns:p14="http://schemas.microsoft.com/office/powerpoint/2010/main" val="49774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伪造</a:t>
            </a:r>
            <a:r>
              <a:rPr lang="en-US" altLang="zh-CN" dirty="0" smtClean="0"/>
              <a:t>TCP</a:t>
            </a:r>
            <a:r>
              <a:rPr lang="zh-CN" altLang="en-US" dirty="0" smtClean="0"/>
              <a:t>报首</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HTTP request</a:t>
            </a:r>
            <a:r>
              <a:rPr lang="zh-CN" altLang="en-US" dirty="0" smtClean="0"/>
              <a:t>的</a:t>
            </a:r>
            <a:r>
              <a:rPr lang="en-US" altLang="zh-CN" dirty="0" err="1" smtClean="0"/>
              <a:t>tcphdr</a:t>
            </a:r>
            <a:r>
              <a:rPr lang="zh-CN" altLang="en-US" dirty="0" smtClean="0"/>
              <a:t>和</a:t>
            </a:r>
            <a:r>
              <a:rPr lang="en-US" altLang="zh-CN" dirty="0" smtClean="0"/>
              <a:t>HTTP response</a:t>
            </a:r>
            <a:r>
              <a:rPr lang="zh-CN" altLang="en-US" dirty="0" smtClean="0"/>
              <a:t>的</a:t>
            </a:r>
            <a:r>
              <a:rPr lang="en-US" altLang="zh-CN" dirty="0" err="1" smtClean="0"/>
              <a:t>tcphdr</a:t>
            </a:r>
            <a:r>
              <a:rPr lang="zh-CN" altLang="en-US" dirty="0" smtClean="0"/>
              <a:t>具有如下关系：</a:t>
            </a:r>
            <a:endParaRPr lang="en-US" altLang="zh-CN" dirty="0" smtClean="0"/>
          </a:p>
          <a:p>
            <a:pPr marL="0" indent="0">
              <a:buNone/>
            </a:pPr>
            <a:r>
              <a:rPr lang="en-US" altLang="zh-CN" sz="3000" dirty="0" err="1"/>
              <a:t>response.tcphdr.src_port</a:t>
            </a:r>
            <a:r>
              <a:rPr lang="en-US" altLang="zh-CN" sz="3000" dirty="0"/>
              <a:t> = </a:t>
            </a:r>
            <a:r>
              <a:rPr lang="en-US" altLang="zh-CN" sz="3000" dirty="0" err="1"/>
              <a:t>request.tcphdr.dst_port</a:t>
            </a:r>
            <a:r>
              <a:rPr lang="en-US" altLang="zh-CN" sz="3000" dirty="0"/>
              <a:t>;</a:t>
            </a:r>
            <a:endParaRPr lang="zh-CN" altLang="zh-CN" sz="3000" dirty="0"/>
          </a:p>
          <a:p>
            <a:pPr marL="0" indent="0">
              <a:buNone/>
            </a:pPr>
            <a:r>
              <a:rPr lang="en-US" altLang="zh-CN" sz="3000" dirty="0" err="1"/>
              <a:t>response.tcphdr.dst_port</a:t>
            </a:r>
            <a:r>
              <a:rPr lang="en-US" altLang="zh-CN" sz="3000" dirty="0"/>
              <a:t> = </a:t>
            </a:r>
            <a:r>
              <a:rPr lang="en-US" altLang="zh-CN" sz="3000" dirty="0" err="1"/>
              <a:t>request.tcphdr.src_port</a:t>
            </a:r>
            <a:r>
              <a:rPr lang="en-US" altLang="zh-CN" sz="3000" dirty="0" smtClean="0"/>
              <a:t>;</a:t>
            </a:r>
          </a:p>
          <a:p>
            <a:pPr marL="0" indent="0">
              <a:buNone/>
            </a:pPr>
            <a:r>
              <a:rPr lang="en-US" altLang="zh-CN" sz="3000" dirty="0" err="1"/>
              <a:t>response.tcphdr.seq_no</a:t>
            </a:r>
            <a:r>
              <a:rPr lang="en-US" altLang="zh-CN" sz="3000" dirty="0"/>
              <a:t> = </a:t>
            </a:r>
            <a:r>
              <a:rPr lang="en-US" altLang="zh-CN" sz="3000" dirty="0" err="1"/>
              <a:t>request.tcphdr.ack_no</a:t>
            </a:r>
            <a:r>
              <a:rPr lang="en-US" altLang="zh-CN" sz="3000" dirty="0"/>
              <a:t>;</a:t>
            </a:r>
            <a:endParaRPr lang="zh-CN" altLang="zh-CN" sz="3000" dirty="0"/>
          </a:p>
          <a:p>
            <a:pPr marL="0" indent="0">
              <a:buNone/>
            </a:pPr>
            <a:r>
              <a:rPr lang="en-US" altLang="zh-CN" sz="3000" dirty="0" err="1"/>
              <a:t>response.tcphdr.ack_no</a:t>
            </a:r>
            <a:r>
              <a:rPr lang="en-US" altLang="zh-CN" sz="3000" dirty="0"/>
              <a:t> = </a:t>
            </a:r>
            <a:r>
              <a:rPr lang="en-US" altLang="zh-CN" sz="3000" dirty="0" err="1"/>
              <a:t>request.tcphdr.seq_no</a:t>
            </a:r>
            <a:r>
              <a:rPr lang="en-US" altLang="zh-CN" sz="3000" dirty="0"/>
              <a:t> + </a:t>
            </a:r>
            <a:r>
              <a:rPr lang="en-US" altLang="zh-CN" sz="3000" dirty="0" err="1"/>
              <a:t>request.tcphdr.payload_len</a:t>
            </a:r>
            <a:r>
              <a:rPr lang="en-US" altLang="zh-CN" sz="3000" dirty="0"/>
              <a:t>;</a:t>
            </a:r>
            <a:endParaRPr lang="zh-CN" altLang="zh-CN" sz="3000" dirty="0"/>
          </a:p>
          <a:p>
            <a:pPr marL="0" indent="0">
              <a:buNone/>
            </a:pPr>
            <a:r>
              <a:rPr lang="en-US" altLang="zh-CN" sz="3000" dirty="0" err="1"/>
              <a:t>request.tcphdr.payload_len</a:t>
            </a:r>
            <a:r>
              <a:rPr lang="en-US" altLang="zh-CN" sz="3000" dirty="0"/>
              <a:t> = </a:t>
            </a:r>
            <a:r>
              <a:rPr lang="en-US" altLang="zh-CN" sz="3000" dirty="0" err="1"/>
              <a:t>request.iphdr.total_len</a:t>
            </a:r>
            <a:r>
              <a:rPr lang="en-US" altLang="zh-CN" sz="3000" dirty="0"/>
              <a:t> - </a:t>
            </a:r>
            <a:r>
              <a:rPr lang="en-US" altLang="zh-CN" sz="3000" dirty="0" err="1"/>
              <a:t>request.iphdr.hdr_len</a:t>
            </a:r>
            <a:r>
              <a:rPr lang="en-US" altLang="zh-CN" sz="3000" dirty="0"/>
              <a:t> - </a:t>
            </a:r>
            <a:r>
              <a:rPr lang="en-US" altLang="zh-CN" sz="3000" dirty="0" err="1"/>
              <a:t>request.tcphdr.hdr_len</a:t>
            </a:r>
            <a:r>
              <a:rPr lang="en-US" altLang="zh-CN" sz="3000" dirty="0"/>
              <a:t>;</a:t>
            </a:r>
            <a:endParaRPr lang="zh-CN" altLang="zh-CN" sz="3000" dirty="0"/>
          </a:p>
          <a:p>
            <a:pPr marL="0" indent="0">
              <a:buNone/>
            </a:pPr>
            <a:r>
              <a:rPr lang="en-US" altLang="zh-CN" sz="3000" dirty="0" err="1"/>
              <a:t>response.tcphdr.flag</a:t>
            </a:r>
            <a:r>
              <a:rPr lang="en-US" altLang="zh-CN" sz="3000" dirty="0"/>
              <a:t> = TH_ACK</a:t>
            </a:r>
            <a:r>
              <a:rPr lang="en-US" altLang="zh-CN" sz="3000" dirty="0" smtClean="0"/>
              <a:t>;</a:t>
            </a:r>
            <a:endParaRPr lang="zh-CN" altLang="zh-CN" sz="3000" dirty="0"/>
          </a:p>
          <a:p>
            <a:endParaRPr lang="zh-CN" altLang="en-US" dirty="0"/>
          </a:p>
        </p:txBody>
      </p:sp>
    </p:spTree>
    <p:extLst>
      <p:ext uri="{BB962C8B-B14F-4D97-AF65-F5344CB8AC3E}">
        <p14:creationId xmlns:p14="http://schemas.microsoft.com/office/powerpoint/2010/main" val="1014051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报首格式</a:t>
            </a:r>
            <a:endParaRPr lang="zh-CN" altLang="en-US" dirty="0"/>
          </a:p>
        </p:txBody>
      </p:sp>
      <p:pic>
        <p:nvPicPr>
          <p:cNvPr id="4" name="内容占位符 3"/>
          <p:cNvPicPr>
            <a:picLocks noGrp="1"/>
          </p:cNvPicPr>
          <p:nvPr>
            <p:ph idx="1"/>
          </p:nvPr>
        </p:nvPicPr>
        <p:blipFill>
          <a:blip r:embed="rId2"/>
          <a:srcRect/>
          <a:stretch>
            <a:fillRect/>
          </a:stretch>
        </p:blipFill>
        <p:spPr bwMode="auto">
          <a:xfrm>
            <a:off x="467544" y="1484784"/>
            <a:ext cx="8208912" cy="4896544"/>
          </a:xfrm>
          <a:prstGeom prst="rect">
            <a:avLst/>
          </a:prstGeom>
          <a:noFill/>
          <a:ln w="9525">
            <a:noFill/>
            <a:miter lim="800000"/>
            <a:headEnd/>
            <a:tailEnd/>
          </a:ln>
        </p:spPr>
      </p:pic>
    </p:spTree>
    <p:extLst>
      <p:ext uri="{BB962C8B-B14F-4D97-AF65-F5344CB8AC3E}">
        <p14:creationId xmlns:p14="http://schemas.microsoft.com/office/powerpoint/2010/main" val="4129033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伪造</a:t>
            </a:r>
            <a:r>
              <a:rPr lang="en-US" altLang="zh-CN" dirty="0" smtClean="0"/>
              <a:t>IP</a:t>
            </a:r>
            <a:r>
              <a:rPr lang="zh-CN" altLang="en-US" dirty="0"/>
              <a:t>报首</a:t>
            </a:r>
          </a:p>
        </p:txBody>
      </p:sp>
      <p:sp>
        <p:nvSpPr>
          <p:cNvPr id="3" name="内容占位符 2"/>
          <p:cNvSpPr>
            <a:spLocks noGrp="1"/>
          </p:cNvSpPr>
          <p:nvPr>
            <p:ph idx="1"/>
          </p:nvPr>
        </p:nvSpPr>
        <p:spPr/>
        <p:txBody>
          <a:bodyPr>
            <a:normAutofit/>
          </a:bodyPr>
          <a:lstStyle/>
          <a:p>
            <a:r>
              <a:rPr lang="en-US" altLang="zh-CN" dirty="0" smtClean="0"/>
              <a:t>HTTP request</a:t>
            </a:r>
            <a:r>
              <a:rPr lang="zh-CN" altLang="en-US" dirty="0" smtClean="0"/>
              <a:t>的</a:t>
            </a:r>
            <a:r>
              <a:rPr lang="en-US" altLang="zh-CN" dirty="0" err="1" smtClean="0"/>
              <a:t>iphdr</a:t>
            </a:r>
            <a:r>
              <a:rPr lang="zh-CN" altLang="en-US" dirty="0" smtClean="0"/>
              <a:t>和</a:t>
            </a:r>
            <a:r>
              <a:rPr lang="en-US" altLang="zh-CN" dirty="0" smtClean="0"/>
              <a:t>HTTP response</a:t>
            </a:r>
            <a:r>
              <a:rPr lang="zh-CN" altLang="en-US" dirty="0" smtClean="0"/>
              <a:t>的</a:t>
            </a:r>
            <a:r>
              <a:rPr lang="en-US" altLang="zh-CN" dirty="0" err="1" smtClean="0"/>
              <a:t>iphdr</a:t>
            </a:r>
            <a:r>
              <a:rPr lang="zh-CN" altLang="en-US" dirty="0"/>
              <a:t>具有如下关系：</a:t>
            </a:r>
            <a:endParaRPr lang="en-US" altLang="zh-CN" dirty="0"/>
          </a:p>
          <a:p>
            <a:pPr marL="0" indent="0">
              <a:buNone/>
            </a:pPr>
            <a:r>
              <a:rPr lang="en-US" altLang="zh-CN" sz="2800" dirty="0" err="1"/>
              <a:t>response.iphdr.src_addr</a:t>
            </a:r>
            <a:r>
              <a:rPr lang="en-US" altLang="zh-CN" sz="2800" dirty="0"/>
              <a:t> = </a:t>
            </a:r>
            <a:r>
              <a:rPr lang="en-US" altLang="zh-CN" sz="2800" dirty="0" err="1"/>
              <a:t>request.iphdr.dst_addr</a:t>
            </a:r>
            <a:r>
              <a:rPr lang="en-US" altLang="zh-CN" sz="2800" dirty="0"/>
              <a:t>;</a:t>
            </a:r>
            <a:endParaRPr lang="zh-CN" altLang="zh-CN" sz="2800" dirty="0"/>
          </a:p>
          <a:p>
            <a:pPr marL="0" indent="0">
              <a:buNone/>
            </a:pPr>
            <a:r>
              <a:rPr lang="en-US" altLang="zh-CN" sz="2800" dirty="0" err="1"/>
              <a:t>response.iphdr.dst_addr</a:t>
            </a:r>
            <a:r>
              <a:rPr lang="en-US" altLang="zh-CN" sz="2800" dirty="0"/>
              <a:t> = </a:t>
            </a:r>
            <a:r>
              <a:rPr lang="en-US" altLang="zh-CN" sz="2800" dirty="0" err="1"/>
              <a:t>request.iphdr.src_addr</a:t>
            </a:r>
            <a:r>
              <a:rPr lang="en-US" altLang="zh-CN" sz="2800" dirty="0"/>
              <a:t>;</a:t>
            </a:r>
            <a:endParaRPr lang="zh-CN" altLang="zh-CN" sz="2800" dirty="0"/>
          </a:p>
          <a:p>
            <a:pPr marL="0" indent="0">
              <a:buNone/>
            </a:pPr>
            <a:r>
              <a:rPr lang="en-US" altLang="zh-CN" sz="2800" dirty="0" err="1"/>
              <a:t>response.iphdr.total_len</a:t>
            </a:r>
            <a:r>
              <a:rPr lang="en-US" altLang="zh-CN" sz="2800" dirty="0"/>
              <a:t> = </a:t>
            </a:r>
            <a:r>
              <a:rPr lang="en-US" altLang="zh-CN" sz="2800" dirty="0" err="1"/>
              <a:t>response.iphdr.hdr_len</a:t>
            </a:r>
            <a:r>
              <a:rPr lang="en-US" altLang="zh-CN" sz="2800" dirty="0"/>
              <a:t> + </a:t>
            </a:r>
            <a:r>
              <a:rPr lang="en-US" altLang="zh-CN" sz="2800" dirty="0" err="1"/>
              <a:t>response.transport.hdr_len</a:t>
            </a:r>
            <a:r>
              <a:rPr lang="en-US" altLang="zh-CN" sz="2800" dirty="0"/>
              <a:t> + </a:t>
            </a:r>
            <a:r>
              <a:rPr lang="en-US" altLang="zh-CN" sz="2800" dirty="0" err="1"/>
              <a:t>response.application.payload_len</a:t>
            </a:r>
            <a:r>
              <a:rPr lang="en-US" altLang="zh-CN" sz="2800" dirty="0"/>
              <a:t>;</a:t>
            </a:r>
            <a:endParaRPr lang="zh-CN" altLang="zh-CN" sz="2800" dirty="0"/>
          </a:p>
          <a:p>
            <a:pPr marL="0" indent="0">
              <a:buNone/>
            </a:pPr>
            <a:r>
              <a:rPr lang="en-US" altLang="zh-CN" sz="2800" dirty="0" err="1"/>
              <a:t>response.iphdr.protocol</a:t>
            </a:r>
            <a:r>
              <a:rPr lang="en-US" altLang="zh-CN" sz="2800" dirty="0"/>
              <a:t> = </a:t>
            </a:r>
            <a:r>
              <a:rPr lang="en-US" altLang="zh-CN" sz="2800" dirty="0" err="1"/>
              <a:t>request.iphdr.protocol</a:t>
            </a:r>
            <a:r>
              <a:rPr lang="en-US" altLang="zh-CN" sz="2800" dirty="0"/>
              <a:t>;</a:t>
            </a:r>
            <a:endParaRPr lang="zh-CN" altLang="en-US" sz="2800" dirty="0"/>
          </a:p>
        </p:txBody>
      </p:sp>
    </p:spTree>
    <p:extLst>
      <p:ext uri="{BB962C8B-B14F-4D97-AF65-F5344CB8AC3E}">
        <p14:creationId xmlns:p14="http://schemas.microsoft.com/office/powerpoint/2010/main" val="189803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嗅探器工作原理</a:t>
            </a:r>
            <a:endParaRPr lang="zh-CN" altLang="en-US" dirty="0"/>
          </a:p>
        </p:txBody>
      </p:sp>
      <p:pic>
        <p:nvPicPr>
          <p:cNvPr id="4" name="内容占位符 3"/>
          <p:cNvPicPr>
            <a:picLocks noGrp="1"/>
          </p:cNvPicPr>
          <p:nvPr>
            <p:ph idx="1"/>
          </p:nvPr>
        </p:nvPicPr>
        <p:blipFill>
          <a:blip r:embed="rId2"/>
          <a:srcRect/>
          <a:stretch>
            <a:fillRect/>
          </a:stretch>
        </p:blipFill>
        <p:spPr bwMode="auto">
          <a:xfrm>
            <a:off x="428596" y="1571612"/>
            <a:ext cx="8286807"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525963"/>
          </a:xfrm>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r>
              <a:rPr lang="zh-CN" altLang="en-US" dirty="0" smtClean="0"/>
              <a:t>谢谢！</a:t>
            </a:r>
            <a:endParaRPr lang="zh-CN" altLang="en-US" dirty="0"/>
          </a:p>
        </p:txBody>
      </p:sp>
    </p:spTree>
    <p:extLst>
      <p:ext uri="{BB962C8B-B14F-4D97-AF65-F5344CB8AC3E}">
        <p14:creationId xmlns:p14="http://schemas.microsoft.com/office/powerpoint/2010/main" val="268845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编写网路嗅探器所需软件包</a:t>
            </a:r>
            <a:endParaRPr lang="zh-CN" altLang="en-US" dirty="0"/>
          </a:p>
        </p:txBody>
      </p:sp>
      <p:sp>
        <p:nvSpPr>
          <p:cNvPr id="3" name="内容占位符 2"/>
          <p:cNvSpPr>
            <a:spLocks noGrp="1"/>
          </p:cNvSpPr>
          <p:nvPr>
            <p:ph idx="1"/>
          </p:nvPr>
        </p:nvSpPr>
        <p:spPr/>
        <p:txBody>
          <a:bodyPr/>
          <a:lstStyle/>
          <a:p>
            <a:r>
              <a:rPr lang="en-US" altLang="zh-CN" dirty="0" err="1" smtClean="0"/>
              <a:t>libpcap</a:t>
            </a:r>
            <a:r>
              <a:rPr lang="en-US" altLang="zh-CN" dirty="0" smtClean="0"/>
              <a:t>:</a:t>
            </a:r>
            <a:r>
              <a:rPr lang="zh-CN" altLang="en-US" dirty="0"/>
              <a:t>提供了系统独立的用户级别网络数据包捕获接口</a:t>
            </a:r>
            <a:endParaRPr lang="en-US" altLang="zh-CN" dirty="0" smtClean="0"/>
          </a:p>
          <a:p>
            <a:r>
              <a:rPr lang="en-US" altLang="zh-CN" dirty="0" err="1" smtClean="0"/>
              <a:t>libnet</a:t>
            </a:r>
            <a:r>
              <a:rPr lang="en-US" altLang="zh-CN" dirty="0" smtClean="0"/>
              <a:t>:</a:t>
            </a:r>
            <a:r>
              <a:rPr lang="zh-CN" altLang="en-US" dirty="0" smtClean="0"/>
              <a:t>提供</a:t>
            </a:r>
            <a:r>
              <a:rPr lang="zh-CN" altLang="en-US" dirty="0"/>
              <a:t>了低层网络数据包的构造、处理和发送</a:t>
            </a:r>
            <a:r>
              <a:rPr lang="zh-CN" altLang="en-US" dirty="0" smtClean="0"/>
              <a:t>功能的简单</a:t>
            </a:r>
            <a:r>
              <a:rPr lang="zh-CN" altLang="en-US" dirty="0"/>
              <a:t>统一的网络编程接口</a:t>
            </a:r>
            <a:r>
              <a:rPr lang="zh-CN" altLang="en-US" dirty="0" smtClean="0"/>
              <a:t>。</a:t>
            </a:r>
            <a:endParaRPr lang="en-US" altLang="zh-CN" dirty="0" smtClean="0"/>
          </a:p>
          <a:p>
            <a:r>
              <a:rPr lang="en-US" altLang="zh-CN" dirty="0" err="1" smtClean="0"/>
              <a:t>gcc</a:t>
            </a:r>
            <a:r>
              <a:rPr lang="en-US" altLang="zh-CN" dirty="0" smtClean="0"/>
              <a:t>: </a:t>
            </a:r>
            <a:r>
              <a:rPr lang="en-US" altLang="zh-CN" dirty="0" err="1" smtClean="0"/>
              <a:t>libpcap</a:t>
            </a:r>
            <a:r>
              <a:rPr lang="zh-CN" altLang="en-US" dirty="0" smtClean="0"/>
              <a:t>和</a:t>
            </a:r>
            <a:r>
              <a:rPr lang="en-US" altLang="zh-CN" dirty="0" err="1" smtClean="0"/>
              <a:t>libnet</a:t>
            </a:r>
            <a:r>
              <a:rPr lang="zh-CN" altLang="en-US" dirty="0" smtClean="0"/>
              <a:t>都为</a:t>
            </a:r>
            <a:r>
              <a:rPr lang="en-US" altLang="zh-CN" dirty="0" smtClean="0"/>
              <a:t>C</a:t>
            </a:r>
            <a:r>
              <a:rPr lang="zh-CN" altLang="en-US" dirty="0" smtClean="0"/>
              <a:t>接口，这里介绍的嗅探器代码都采用</a:t>
            </a:r>
            <a:r>
              <a:rPr lang="en-US" altLang="zh-CN" dirty="0" smtClean="0"/>
              <a:t>C/C++</a:t>
            </a:r>
            <a:r>
              <a:rPr lang="zh-CN" altLang="en-US" dirty="0" smtClean="0"/>
              <a:t>实现，需要</a:t>
            </a:r>
            <a:r>
              <a:rPr lang="en-US" altLang="zh-CN" dirty="0" err="1" smtClean="0"/>
              <a:t>gcc</a:t>
            </a:r>
            <a:r>
              <a:rPr lang="en-US" altLang="zh-CN" dirty="0" smtClean="0"/>
              <a:t>/g++</a:t>
            </a:r>
            <a:r>
              <a:rPr lang="zh-CN" altLang="en-US" dirty="0" smtClean="0"/>
              <a:t>编译器。</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网络嗅探器程序的通用流程</a:t>
            </a:r>
            <a:endParaRPr lang="zh-CN" altLang="en-US" dirty="0"/>
          </a:p>
        </p:txBody>
      </p:sp>
      <p:pic>
        <p:nvPicPr>
          <p:cNvPr id="4" name="内容占位符 3"/>
          <p:cNvPicPr>
            <a:picLocks noGrp="1"/>
          </p:cNvPicPr>
          <p:nvPr>
            <p:ph idx="1"/>
          </p:nvPr>
        </p:nvPicPr>
        <p:blipFill>
          <a:blip r:embed="rId2"/>
          <a:srcRect/>
          <a:stretch>
            <a:fillRect/>
          </a:stretch>
        </p:blipFill>
        <p:spPr bwMode="auto">
          <a:xfrm>
            <a:off x="214282" y="1214422"/>
            <a:ext cx="8643998" cy="5500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仅做网络分析的程序</a:t>
            </a:r>
            <a:endParaRPr lang="zh-CN" altLang="en-US" dirty="0"/>
          </a:p>
        </p:txBody>
      </p:sp>
      <p:sp>
        <p:nvSpPr>
          <p:cNvPr id="3" name="内容占位符 2"/>
          <p:cNvSpPr>
            <a:spLocks noGrp="1"/>
          </p:cNvSpPr>
          <p:nvPr>
            <p:ph idx="1"/>
          </p:nvPr>
        </p:nvSpPr>
        <p:spPr/>
        <p:txBody>
          <a:bodyPr/>
          <a:lstStyle/>
          <a:p>
            <a:pPr>
              <a:buNone/>
            </a:pPr>
            <a:r>
              <a:rPr lang="zh-CN" altLang="en-US" dirty="0" smtClean="0"/>
              <a:t>基本流程：</a:t>
            </a:r>
            <a:endParaRPr lang="en-US" dirty="0" smtClean="0"/>
          </a:p>
          <a:p>
            <a:pPr>
              <a:buNone/>
            </a:pPr>
            <a:r>
              <a:rPr lang="en-US" dirty="0" smtClean="0"/>
              <a:t>1</a:t>
            </a:r>
            <a:r>
              <a:rPr lang="zh-CN" altLang="en-US" dirty="0" smtClean="0"/>
              <a:t>）打开设备（</a:t>
            </a:r>
            <a:r>
              <a:rPr lang="en-US" dirty="0" err="1" smtClean="0"/>
              <a:t>pcap_open_live</a:t>
            </a:r>
            <a:r>
              <a:rPr lang="zh-CN" altLang="en-US" dirty="0" smtClean="0"/>
              <a:t>）</a:t>
            </a:r>
          </a:p>
          <a:p>
            <a:pPr>
              <a:buNone/>
            </a:pPr>
            <a:r>
              <a:rPr lang="en-US" dirty="0" smtClean="0"/>
              <a:t>2</a:t>
            </a:r>
            <a:r>
              <a:rPr lang="zh-CN" altLang="en-US" dirty="0" smtClean="0"/>
              <a:t>）设置过滤器（</a:t>
            </a:r>
            <a:r>
              <a:rPr lang="en-US" dirty="0" err="1" smtClean="0"/>
              <a:t>pcap_compile</a:t>
            </a:r>
            <a:r>
              <a:rPr lang="zh-CN" altLang="en-US" dirty="0" smtClean="0"/>
              <a:t>、</a:t>
            </a:r>
            <a:r>
              <a:rPr lang="en-US" dirty="0" err="1" smtClean="0"/>
              <a:t>pcap_setfilter</a:t>
            </a:r>
            <a:r>
              <a:rPr lang="zh-CN" altLang="en-US" dirty="0" smtClean="0"/>
              <a:t>）</a:t>
            </a:r>
          </a:p>
          <a:p>
            <a:pPr>
              <a:buNone/>
            </a:pPr>
            <a:r>
              <a:rPr lang="en-US" dirty="0" smtClean="0"/>
              <a:t>3</a:t>
            </a:r>
            <a:r>
              <a:rPr lang="zh-CN" altLang="en-US" dirty="0" smtClean="0"/>
              <a:t>）</a:t>
            </a:r>
            <a:r>
              <a:rPr lang="en-US" dirty="0" smtClean="0"/>
              <a:t>For</a:t>
            </a:r>
            <a:r>
              <a:rPr lang="zh-CN" altLang="en-US" dirty="0" smtClean="0"/>
              <a:t>循环：</a:t>
            </a:r>
          </a:p>
          <a:p>
            <a:pPr>
              <a:buNone/>
            </a:pPr>
            <a:r>
              <a:rPr lang="en-US" dirty="0" smtClean="0"/>
              <a:t>	a</a:t>
            </a:r>
            <a:r>
              <a:rPr lang="zh-CN" altLang="en-US" dirty="0" smtClean="0"/>
              <a:t>）抓取报文（</a:t>
            </a:r>
            <a:r>
              <a:rPr lang="en-US" dirty="0" err="1" smtClean="0"/>
              <a:t>pcap_next</a:t>
            </a:r>
            <a:r>
              <a:rPr lang="zh-CN" altLang="en-US" dirty="0" smtClean="0"/>
              <a:t>）</a:t>
            </a:r>
          </a:p>
          <a:p>
            <a:pPr>
              <a:buNone/>
            </a:pPr>
            <a:r>
              <a:rPr lang="en-US" dirty="0" smtClean="0"/>
              <a:t>	b</a:t>
            </a:r>
            <a:r>
              <a:rPr lang="zh-CN" altLang="en-US" dirty="0" smtClean="0"/>
              <a:t>）</a:t>
            </a:r>
            <a:r>
              <a:rPr lang="zh-CN" altLang="en-US" dirty="0" smtClean="0">
                <a:solidFill>
                  <a:srgbClr val="FF0000"/>
                </a:solidFill>
              </a:rPr>
              <a:t>报文解析</a:t>
            </a:r>
          </a:p>
          <a:p>
            <a:pPr>
              <a:buNone/>
            </a:pPr>
            <a:r>
              <a:rPr lang="en-US" dirty="0" smtClean="0"/>
              <a:t>4</a:t>
            </a:r>
            <a:r>
              <a:rPr lang="zh-CN" altLang="en-US" dirty="0" smtClean="0"/>
              <a:t>）关闭设备（</a:t>
            </a:r>
            <a:r>
              <a:rPr lang="en-US" dirty="0" err="1" smtClean="0"/>
              <a:t>pcap_close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发送干预报文的程序</a:t>
            </a:r>
            <a:endParaRPr lang="zh-CN" altLang="en-US" dirty="0"/>
          </a:p>
        </p:txBody>
      </p:sp>
      <p:sp>
        <p:nvSpPr>
          <p:cNvPr id="3" name="内容占位符 2"/>
          <p:cNvSpPr>
            <a:spLocks noGrp="1"/>
          </p:cNvSpPr>
          <p:nvPr>
            <p:ph idx="1"/>
          </p:nvPr>
        </p:nvSpPr>
        <p:spPr>
          <a:xfrm>
            <a:off x="285720" y="1600200"/>
            <a:ext cx="8643998" cy="4829196"/>
          </a:xfrm>
        </p:spPr>
        <p:txBody>
          <a:bodyPr>
            <a:normAutofit fontScale="85000" lnSpcReduction="10000"/>
          </a:bodyPr>
          <a:lstStyle/>
          <a:p>
            <a:pPr>
              <a:buNone/>
            </a:pPr>
            <a:r>
              <a:rPr lang="zh-CN" altLang="en-US" dirty="0" smtClean="0"/>
              <a:t>基本流程：</a:t>
            </a:r>
            <a:endParaRPr lang="en-US" dirty="0" smtClean="0"/>
          </a:p>
          <a:p>
            <a:pPr>
              <a:buNone/>
            </a:pPr>
            <a:r>
              <a:rPr lang="en-US" dirty="0" smtClean="0"/>
              <a:t>1</a:t>
            </a:r>
            <a:r>
              <a:rPr lang="zh-CN" altLang="en-US" dirty="0" smtClean="0"/>
              <a:t>）打开设备（</a:t>
            </a:r>
            <a:r>
              <a:rPr lang="en-US" dirty="0" err="1" smtClean="0"/>
              <a:t>pcap_open_live</a:t>
            </a:r>
            <a:r>
              <a:rPr lang="en-US" dirty="0" smtClean="0"/>
              <a:t>, </a:t>
            </a:r>
            <a:r>
              <a:rPr lang="en-US" dirty="0" err="1" smtClean="0"/>
              <a:t>libnet_init</a:t>
            </a:r>
            <a:r>
              <a:rPr lang="zh-CN" altLang="en-US" dirty="0" smtClean="0"/>
              <a:t>）</a:t>
            </a:r>
          </a:p>
          <a:p>
            <a:pPr>
              <a:buNone/>
            </a:pPr>
            <a:r>
              <a:rPr lang="en-US" dirty="0" smtClean="0"/>
              <a:t>2</a:t>
            </a:r>
            <a:r>
              <a:rPr lang="zh-CN" altLang="en-US" dirty="0" smtClean="0"/>
              <a:t>）设置过滤器（</a:t>
            </a:r>
            <a:r>
              <a:rPr lang="en-US" dirty="0" err="1" smtClean="0"/>
              <a:t>pcap_compile</a:t>
            </a:r>
            <a:r>
              <a:rPr lang="zh-CN" altLang="en-US" dirty="0" smtClean="0"/>
              <a:t>、</a:t>
            </a:r>
            <a:r>
              <a:rPr lang="en-US" dirty="0" err="1" smtClean="0"/>
              <a:t>pcap_setfilter</a:t>
            </a:r>
            <a:r>
              <a:rPr lang="zh-CN" altLang="en-US" dirty="0" smtClean="0"/>
              <a:t>）</a:t>
            </a:r>
          </a:p>
          <a:p>
            <a:pPr>
              <a:buNone/>
            </a:pPr>
            <a:r>
              <a:rPr lang="en-US" dirty="0" smtClean="0"/>
              <a:t>3</a:t>
            </a:r>
            <a:r>
              <a:rPr lang="zh-CN" altLang="en-US" dirty="0" smtClean="0"/>
              <a:t>）</a:t>
            </a:r>
            <a:r>
              <a:rPr lang="en-US" dirty="0" smtClean="0"/>
              <a:t>For</a:t>
            </a:r>
            <a:r>
              <a:rPr lang="zh-CN" altLang="en-US" dirty="0" smtClean="0"/>
              <a:t>循环：</a:t>
            </a:r>
          </a:p>
          <a:p>
            <a:pPr>
              <a:buNone/>
            </a:pPr>
            <a:r>
              <a:rPr lang="en-US" dirty="0" smtClean="0"/>
              <a:t>	a</a:t>
            </a:r>
            <a:r>
              <a:rPr lang="zh-CN" altLang="en-US" dirty="0" smtClean="0"/>
              <a:t>）抓取报文（</a:t>
            </a:r>
            <a:r>
              <a:rPr lang="en-US" dirty="0" err="1" smtClean="0"/>
              <a:t>pcap_next</a:t>
            </a:r>
            <a:r>
              <a:rPr lang="zh-CN" altLang="en-US" dirty="0" smtClean="0"/>
              <a:t>）</a:t>
            </a:r>
          </a:p>
          <a:p>
            <a:pPr>
              <a:buNone/>
            </a:pPr>
            <a:r>
              <a:rPr lang="en-US" dirty="0" smtClean="0"/>
              <a:t>	b</a:t>
            </a:r>
            <a:r>
              <a:rPr lang="zh-CN" altLang="en-US" dirty="0" smtClean="0"/>
              <a:t>）</a:t>
            </a:r>
            <a:r>
              <a:rPr lang="zh-CN" altLang="en-US" dirty="0" smtClean="0">
                <a:solidFill>
                  <a:srgbClr val="FF0000"/>
                </a:solidFill>
              </a:rPr>
              <a:t>报文解析</a:t>
            </a:r>
          </a:p>
          <a:p>
            <a:pPr>
              <a:buNone/>
            </a:pPr>
            <a:r>
              <a:rPr lang="en-US" dirty="0" smtClean="0"/>
              <a:t>	c</a:t>
            </a:r>
            <a:r>
              <a:rPr lang="zh-CN" altLang="en-US" dirty="0" smtClean="0"/>
              <a:t>）</a:t>
            </a:r>
            <a:r>
              <a:rPr lang="zh-CN" altLang="en-US" dirty="0" smtClean="0">
                <a:solidFill>
                  <a:srgbClr val="FF0000"/>
                </a:solidFill>
              </a:rPr>
              <a:t>内容匹配</a:t>
            </a:r>
          </a:p>
          <a:p>
            <a:pPr>
              <a:buNone/>
            </a:pPr>
            <a:r>
              <a:rPr lang="en-US" dirty="0" smtClean="0"/>
              <a:t>	d</a:t>
            </a:r>
            <a:r>
              <a:rPr lang="zh-CN" altLang="en-US" dirty="0" smtClean="0"/>
              <a:t>）</a:t>
            </a:r>
            <a:r>
              <a:rPr lang="zh-CN" altLang="en-US" dirty="0" smtClean="0">
                <a:solidFill>
                  <a:srgbClr val="FF0000"/>
                </a:solidFill>
              </a:rPr>
              <a:t>伪造响应报文</a:t>
            </a:r>
            <a:r>
              <a:rPr lang="zh-CN" altLang="en-US" dirty="0" smtClean="0"/>
              <a:t>（</a:t>
            </a:r>
            <a:r>
              <a:rPr lang="en-US" dirty="0" err="1" smtClean="0"/>
              <a:t>libnet_build_xxx</a:t>
            </a:r>
            <a:r>
              <a:rPr lang="zh-CN" altLang="en-US" dirty="0" smtClean="0"/>
              <a:t>）</a:t>
            </a:r>
          </a:p>
          <a:p>
            <a:pPr>
              <a:buNone/>
            </a:pPr>
            <a:r>
              <a:rPr lang="en-US" dirty="0" smtClean="0"/>
              <a:t>	e</a:t>
            </a:r>
            <a:r>
              <a:rPr lang="zh-CN" altLang="en-US" dirty="0" smtClean="0"/>
              <a:t>）发送响应报文（</a:t>
            </a:r>
            <a:r>
              <a:rPr lang="en-US" dirty="0" err="1" smtClean="0"/>
              <a:t>libnet_write</a:t>
            </a:r>
            <a:r>
              <a:rPr lang="zh-CN" altLang="en-US" dirty="0" smtClean="0"/>
              <a:t>、</a:t>
            </a:r>
            <a:r>
              <a:rPr lang="en-US" dirty="0" err="1" smtClean="0"/>
              <a:t>libnet_clear_packet</a:t>
            </a:r>
            <a:r>
              <a:rPr lang="zh-CN" altLang="en-US" dirty="0" smtClean="0"/>
              <a:t>）</a:t>
            </a:r>
          </a:p>
          <a:p>
            <a:pPr>
              <a:buNone/>
            </a:pPr>
            <a:r>
              <a:rPr lang="en-US" dirty="0" smtClean="0"/>
              <a:t>4</a:t>
            </a:r>
            <a:r>
              <a:rPr lang="zh-CN" altLang="en-US" dirty="0" smtClean="0"/>
              <a:t>）关闭设备（</a:t>
            </a:r>
            <a:r>
              <a:rPr lang="en-US" dirty="0" err="1" smtClean="0"/>
              <a:t>pcap_close</a:t>
            </a:r>
            <a:r>
              <a:rPr lang="zh-CN" altLang="en-US" dirty="0" smtClean="0"/>
              <a:t>、</a:t>
            </a:r>
            <a:r>
              <a:rPr lang="en-US" dirty="0" err="1" smtClean="0"/>
              <a:t>libnet_destroy</a:t>
            </a:r>
            <a:r>
              <a:rPr lang="zh-CN" alt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p>
        </p:txBody>
      </p:sp>
      <p:sp>
        <p:nvSpPr>
          <p:cNvPr id="3" name="内容占位符 2"/>
          <p:cNvSpPr>
            <a:spLocks noGrp="1"/>
          </p:cNvSpPr>
          <p:nvPr>
            <p:ph idx="1"/>
          </p:nvPr>
        </p:nvSpPr>
        <p:spPr/>
        <p:txBody>
          <a:bodyPr/>
          <a:lstStyle/>
          <a:p>
            <a:r>
              <a:rPr lang="zh-CN" altLang="en-US" dirty="0" smtClean="0"/>
              <a:t>实现一个可以伪造</a:t>
            </a:r>
            <a:r>
              <a:rPr lang="en-US" altLang="zh-CN" dirty="0" smtClean="0"/>
              <a:t>HTTP</a:t>
            </a:r>
            <a:r>
              <a:rPr lang="zh-CN" altLang="en-US" dirty="0" smtClean="0"/>
              <a:t>响应报文的嗅探器程序。</a:t>
            </a:r>
            <a:endParaRPr lang="en-US" altLang="zh-CN" dirty="0" smtClean="0"/>
          </a:p>
          <a:p>
            <a:r>
              <a:rPr lang="zh-CN" altLang="en-US" dirty="0" smtClean="0"/>
              <a:t>前置条件</a:t>
            </a:r>
            <a:r>
              <a:rPr lang="en-US" altLang="zh-CN" dirty="0" smtClean="0"/>
              <a:t>1</a:t>
            </a:r>
            <a:r>
              <a:rPr lang="zh-CN" altLang="en-US" dirty="0" smtClean="0"/>
              <a:t>：在被攻击人的计算机和互联网之间某个网络环节，可以抓起到被攻击人的计算机的网络流量。</a:t>
            </a:r>
            <a:endParaRPr lang="en-US" altLang="zh-CN" dirty="0" smtClean="0"/>
          </a:p>
          <a:p>
            <a:r>
              <a:rPr lang="zh-CN" altLang="en-US" dirty="0" smtClean="0"/>
              <a:t>前置条件</a:t>
            </a:r>
            <a:r>
              <a:rPr lang="en-US" altLang="zh-CN" dirty="0" smtClean="0"/>
              <a:t>2</a:t>
            </a:r>
            <a:r>
              <a:rPr lang="zh-CN" altLang="en-US" dirty="0" smtClean="0"/>
              <a:t>：有攻击线路可以将伪造报文通过网络发送到被攻击人的计算机的网络接口。</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从应用层协议角度看</a:t>
            </a:r>
            <a:r>
              <a:rPr lang="en-US" altLang="zh-CN" dirty="0" smtClean="0"/>
              <a:t>HTTP</a:t>
            </a:r>
            <a:r>
              <a:rPr lang="zh-CN" altLang="en-US" dirty="0" smtClean="0"/>
              <a:t>交互</a:t>
            </a:r>
            <a:endParaRPr lang="zh-CN" altLang="en-US" dirty="0"/>
          </a:p>
        </p:txBody>
      </p:sp>
      <p:pic>
        <p:nvPicPr>
          <p:cNvPr id="4" name="内容占位符 3"/>
          <p:cNvPicPr>
            <a:picLocks noGrp="1"/>
          </p:cNvPicPr>
          <p:nvPr>
            <p:ph idx="1"/>
          </p:nvPr>
        </p:nvPicPr>
        <p:blipFill>
          <a:blip r:embed="rId2"/>
          <a:stretch>
            <a:fillRect/>
          </a:stretch>
        </p:blipFill>
        <p:spPr>
          <a:xfrm>
            <a:off x="467544" y="1628800"/>
            <a:ext cx="8208912" cy="4752528"/>
          </a:xfrm>
          <a:prstGeom prst="rect">
            <a:avLst/>
          </a:prstGeom>
        </p:spPr>
      </p:pic>
    </p:spTree>
    <p:extLst>
      <p:ext uri="{BB962C8B-B14F-4D97-AF65-F5344CB8AC3E}">
        <p14:creationId xmlns:p14="http://schemas.microsoft.com/office/powerpoint/2010/main" val="2184553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从传输层（</a:t>
            </a:r>
            <a:r>
              <a:rPr lang="en-US" altLang="zh-CN" dirty="0" smtClean="0"/>
              <a:t>TCP</a:t>
            </a:r>
            <a:r>
              <a:rPr lang="zh-CN" altLang="en-US" dirty="0" smtClean="0"/>
              <a:t>）角度看</a:t>
            </a:r>
            <a:r>
              <a:rPr lang="en-US" altLang="zh-CN" dirty="0" smtClean="0"/>
              <a:t>HTTP</a:t>
            </a:r>
            <a:r>
              <a:rPr lang="zh-CN" altLang="en-US" dirty="0" smtClean="0"/>
              <a:t>交互</a:t>
            </a:r>
            <a:endParaRPr lang="zh-CN" altLang="en-US" dirty="0"/>
          </a:p>
        </p:txBody>
      </p:sp>
      <p:pic>
        <p:nvPicPr>
          <p:cNvPr id="4" name="内容占位符 3" descr="C:\Users\Administrator\AppData\Roaming\Tencent\Users\783997762\QQ\WinTemp\RichOle\4EJ}SVWO(RQH%P_H3O]D5M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7920880" cy="5328592"/>
          </a:xfrm>
          <a:prstGeom prst="rect">
            <a:avLst/>
          </a:prstGeom>
          <a:noFill/>
          <a:ln>
            <a:noFill/>
          </a:ln>
        </p:spPr>
      </p:pic>
    </p:spTree>
    <p:extLst>
      <p:ext uri="{BB962C8B-B14F-4D97-AF65-F5344CB8AC3E}">
        <p14:creationId xmlns:p14="http://schemas.microsoft.com/office/powerpoint/2010/main" val="110721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506</Words>
  <Application>Microsoft Office PowerPoint</Application>
  <PresentationFormat>全屏显示(4:3)</PresentationFormat>
  <Paragraphs>78</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编写网络嗅探器程序</vt:lpstr>
      <vt:lpstr>嗅探器工作原理</vt:lpstr>
      <vt:lpstr>编写网路嗅探器所需软件包</vt:lpstr>
      <vt:lpstr>网络嗅探器程序的通用流程</vt:lpstr>
      <vt:lpstr>仅做网络分析的程序</vt:lpstr>
      <vt:lpstr>发送干预报文的程序</vt:lpstr>
      <vt:lpstr>实验</vt:lpstr>
      <vt:lpstr>从应用层协议角度看HTTP交互</vt:lpstr>
      <vt:lpstr>从传输层（TCP）角度看HTTP交互</vt:lpstr>
      <vt:lpstr>嗅探器角度下的HTTP交互</vt:lpstr>
      <vt:lpstr>HTTP请求报文格式</vt:lpstr>
      <vt:lpstr>如何过滤指定网站的HTTP请求</vt:lpstr>
      <vt:lpstr>HTTP响应报文格式</vt:lpstr>
      <vt:lpstr>伪造HTTP响应报文</vt:lpstr>
      <vt:lpstr>构造完整的HTTP响应的网络包</vt:lpstr>
      <vt:lpstr>TCP报首格式</vt:lpstr>
      <vt:lpstr>伪造TCP报首</vt:lpstr>
      <vt:lpstr>IP报首格式</vt:lpstr>
      <vt:lpstr>伪造IP报首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编写网络嗅探器</dc:title>
  <dc:creator>hexu</dc:creator>
  <cp:lastModifiedBy>admin</cp:lastModifiedBy>
  <cp:revision>40</cp:revision>
  <dcterms:created xsi:type="dcterms:W3CDTF">2016-04-29T14:18:56Z</dcterms:created>
  <dcterms:modified xsi:type="dcterms:W3CDTF">2016-05-04T05:39:12Z</dcterms:modified>
</cp:coreProperties>
</file>