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80" r:id="rId4"/>
    <p:sldId id="281" r:id="rId5"/>
    <p:sldId id="282" r:id="rId6"/>
    <p:sldId id="283" r:id="rId7"/>
    <p:sldId id="257" r:id="rId8"/>
    <p:sldId id="258" r:id="rId9"/>
    <p:sldId id="259" r:id="rId10"/>
    <p:sldId id="260" r:id="rId11"/>
    <p:sldId id="261" r:id="rId12"/>
    <p:sldId id="263" r:id="rId13"/>
    <p:sldId id="264" r:id="rId14"/>
    <p:sldId id="265" r:id="rId15"/>
    <p:sldId id="266" r:id="rId16"/>
    <p:sldId id="268" r:id="rId17"/>
    <p:sldId id="267" r:id="rId18"/>
    <p:sldId id="269" r:id="rId19"/>
    <p:sldId id="270" r:id="rId20"/>
    <p:sldId id="272" r:id="rId21"/>
    <p:sldId id="275" r:id="rId22"/>
    <p:sldId id="271" r:id="rId23"/>
    <p:sldId id="276" r:id="rId24"/>
    <p:sldId id="277" r:id="rId25"/>
    <p:sldId id="27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4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EB37C-8210-4740-9003-404A74472F26}"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1641-6AAC-4E53-B4EF-D9E987D055DB}" type="slidenum">
              <a:rPr lang="zh-CN" altLang="en-US" smtClean="0"/>
              <a:t>‹#›</a:t>
            </a:fld>
            <a:endParaRPr lang="zh-CN" altLang="en-US"/>
          </a:p>
        </p:txBody>
      </p:sp>
    </p:spTree>
    <p:extLst>
      <p:ext uri="{BB962C8B-B14F-4D97-AF65-F5344CB8AC3E}">
        <p14:creationId xmlns:p14="http://schemas.microsoft.com/office/powerpoint/2010/main" val="417466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F11641-6AAC-4E53-B4EF-D9E987D055DB}" type="slidenum">
              <a:rPr lang="zh-CN" altLang="en-US" smtClean="0"/>
              <a:t>2</a:t>
            </a:fld>
            <a:endParaRPr lang="zh-CN" altLang="en-US"/>
          </a:p>
        </p:txBody>
      </p:sp>
    </p:spTree>
    <p:extLst>
      <p:ext uri="{BB962C8B-B14F-4D97-AF65-F5344CB8AC3E}">
        <p14:creationId xmlns:p14="http://schemas.microsoft.com/office/powerpoint/2010/main" val="150648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编写网络嗅探器程序</a:t>
            </a:r>
            <a:br>
              <a:rPr lang="en-US" altLang="zh-CN" dirty="0"/>
            </a:br>
            <a:r>
              <a:rPr lang="zh-CN" altLang="en-US" dirty="0"/>
              <a:t>基于</a:t>
            </a:r>
            <a:r>
              <a:rPr lang="en-US" altLang="zh-CN" dirty="0" err="1"/>
              <a:t>libpcap</a:t>
            </a:r>
            <a:r>
              <a:rPr lang="zh-CN" altLang="en-US" dirty="0"/>
              <a:t>和</a:t>
            </a:r>
            <a:r>
              <a:rPr lang="en-US" altLang="zh-CN" dirty="0" err="1"/>
              <a:t>libnet</a:t>
            </a:r>
            <a:endParaRPr lang="zh-CN" altLang="en-US" dirty="0"/>
          </a:p>
        </p:txBody>
      </p:sp>
      <p:sp>
        <p:nvSpPr>
          <p:cNvPr id="3" name="副标题 2"/>
          <p:cNvSpPr>
            <a:spLocks noGrp="1"/>
          </p:cNvSpPr>
          <p:nvPr>
            <p:ph type="subTitle" idx="1"/>
          </p:nvPr>
        </p:nvSpPr>
        <p:spPr/>
        <p:txBody>
          <a:bodyPr/>
          <a:lstStyle/>
          <a:p>
            <a:r>
              <a:rPr lang="zh-CN" altLang="en-US" dirty="0"/>
              <a:t>何旭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仅做网络分析的程序</a:t>
            </a:r>
          </a:p>
        </p:txBody>
      </p:sp>
      <p:sp>
        <p:nvSpPr>
          <p:cNvPr id="3" name="内容占位符 2"/>
          <p:cNvSpPr>
            <a:spLocks noGrp="1"/>
          </p:cNvSpPr>
          <p:nvPr>
            <p:ph idx="1"/>
          </p:nvPr>
        </p:nvSpPr>
        <p:spPr/>
        <p:txBody>
          <a:bodyPr/>
          <a:lstStyle/>
          <a:p>
            <a:pPr>
              <a:buNone/>
            </a:pPr>
            <a:r>
              <a:rPr lang="zh-CN" altLang="en-US" dirty="0"/>
              <a:t>基本流程：</a:t>
            </a:r>
            <a:endParaRPr lang="en-US" dirty="0"/>
          </a:p>
          <a:p>
            <a:pPr>
              <a:buNone/>
            </a:pPr>
            <a:r>
              <a:rPr lang="en-US" dirty="0"/>
              <a:t>1</a:t>
            </a:r>
            <a:r>
              <a:rPr lang="zh-CN" altLang="en-US" dirty="0"/>
              <a:t>）打开设备（</a:t>
            </a:r>
            <a:r>
              <a:rPr lang="en-US" dirty="0" err="1"/>
              <a:t>pcap_open_live</a:t>
            </a:r>
            <a:r>
              <a:rPr lang="zh-CN" altLang="en-US" dirty="0"/>
              <a:t>）</a:t>
            </a:r>
          </a:p>
          <a:p>
            <a:pPr>
              <a:buNone/>
            </a:pPr>
            <a:r>
              <a:rPr lang="en-US" dirty="0"/>
              <a:t>2</a:t>
            </a:r>
            <a:r>
              <a:rPr lang="zh-CN" altLang="en-US" dirty="0"/>
              <a:t>）设置过滤器（</a:t>
            </a:r>
            <a:r>
              <a:rPr lang="en-US" dirty="0" err="1"/>
              <a:t>pcap_compile</a:t>
            </a:r>
            <a:r>
              <a:rPr lang="zh-CN" altLang="en-US" dirty="0"/>
              <a:t>、</a:t>
            </a:r>
            <a:r>
              <a:rPr lang="en-US" dirty="0" err="1"/>
              <a:t>pcap_setfilter</a:t>
            </a:r>
            <a:r>
              <a:rPr lang="zh-CN" altLang="en-US" dirty="0"/>
              <a:t>）</a:t>
            </a:r>
          </a:p>
          <a:p>
            <a:pPr>
              <a:buNone/>
            </a:pPr>
            <a:r>
              <a:rPr lang="en-US" dirty="0"/>
              <a:t>3</a:t>
            </a:r>
            <a:r>
              <a:rPr lang="zh-CN" altLang="en-US" dirty="0"/>
              <a:t>）</a:t>
            </a:r>
            <a:r>
              <a:rPr lang="en-US" dirty="0"/>
              <a:t>For</a:t>
            </a:r>
            <a:r>
              <a:rPr lang="zh-CN" altLang="en-US" dirty="0"/>
              <a:t>循环：</a:t>
            </a:r>
          </a:p>
          <a:p>
            <a:pPr>
              <a:buNone/>
            </a:pPr>
            <a:r>
              <a:rPr lang="en-US" dirty="0"/>
              <a:t>	a</a:t>
            </a:r>
            <a:r>
              <a:rPr lang="zh-CN" altLang="en-US" dirty="0"/>
              <a:t>）抓取报文（</a:t>
            </a:r>
            <a:r>
              <a:rPr lang="en-US" dirty="0" err="1"/>
              <a:t>pcap_next</a:t>
            </a:r>
            <a:r>
              <a:rPr lang="zh-CN" altLang="en-US" dirty="0"/>
              <a:t>）</a:t>
            </a:r>
          </a:p>
          <a:p>
            <a:pPr>
              <a:buNone/>
            </a:pPr>
            <a:r>
              <a:rPr lang="en-US" dirty="0"/>
              <a:t>	b</a:t>
            </a:r>
            <a:r>
              <a:rPr lang="zh-CN" altLang="en-US" dirty="0"/>
              <a:t>）</a:t>
            </a:r>
            <a:r>
              <a:rPr lang="zh-CN" altLang="en-US" dirty="0">
                <a:solidFill>
                  <a:srgbClr val="FF0000"/>
                </a:solidFill>
              </a:rPr>
              <a:t>报文解析</a:t>
            </a:r>
          </a:p>
          <a:p>
            <a:pPr>
              <a:buNone/>
            </a:pPr>
            <a:r>
              <a:rPr lang="en-US" dirty="0"/>
              <a:t>4</a:t>
            </a:r>
            <a:r>
              <a:rPr lang="zh-CN" altLang="en-US" dirty="0"/>
              <a:t>）关闭设备（</a:t>
            </a:r>
            <a:r>
              <a:rPr lang="en-US" dirty="0" err="1"/>
              <a:t>pcap_close</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发送干预报文的程序</a:t>
            </a:r>
          </a:p>
        </p:txBody>
      </p:sp>
      <p:sp>
        <p:nvSpPr>
          <p:cNvPr id="3" name="内容占位符 2"/>
          <p:cNvSpPr>
            <a:spLocks noGrp="1"/>
          </p:cNvSpPr>
          <p:nvPr>
            <p:ph idx="1"/>
          </p:nvPr>
        </p:nvSpPr>
        <p:spPr>
          <a:xfrm>
            <a:off x="285720" y="1600200"/>
            <a:ext cx="8643998" cy="4829196"/>
          </a:xfrm>
        </p:spPr>
        <p:txBody>
          <a:bodyPr>
            <a:normAutofit fontScale="85000" lnSpcReduction="10000"/>
          </a:bodyPr>
          <a:lstStyle/>
          <a:p>
            <a:pPr>
              <a:buNone/>
            </a:pPr>
            <a:r>
              <a:rPr lang="zh-CN" altLang="en-US" dirty="0"/>
              <a:t>基本流程：</a:t>
            </a:r>
            <a:endParaRPr lang="en-US" dirty="0"/>
          </a:p>
          <a:p>
            <a:pPr>
              <a:buNone/>
            </a:pPr>
            <a:r>
              <a:rPr lang="en-US" dirty="0"/>
              <a:t>1</a:t>
            </a:r>
            <a:r>
              <a:rPr lang="zh-CN" altLang="en-US" dirty="0"/>
              <a:t>）打开设备（</a:t>
            </a:r>
            <a:r>
              <a:rPr lang="en-US" dirty="0" err="1"/>
              <a:t>pcap_open_live</a:t>
            </a:r>
            <a:r>
              <a:rPr lang="en-US" dirty="0"/>
              <a:t>, </a:t>
            </a:r>
            <a:r>
              <a:rPr lang="en-US" dirty="0" err="1"/>
              <a:t>libnet_init</a:t>
            </a:r>
            <a:r>
              <a:rPr lang="zh-CN" altLang="en-US" dirty="0"/>
              <a:t>）</a:t>
            </a:r>
          </a:p>
          <a:p>
            <a:pPr>
              <a:buNone/>
            </a:pPr>
            <a:r>
              <a:rPr lang="en-US" dirty="0"/>
              <a:t>2</a:t>
            </a:r>
            <a:r>
              <a:rPr lang="zh-CN" altLang="en-US" dirty="0"/>
              <a:t>）设置过滤器（</a:t>
            </a:r>
            <a:r>
              <a:rPr lang="en-US" dirty="0" err="1"/>
              <a:t>pcap_compile</a:t>
            </a:r>
            <a:r>
              <a:rPr lang="zh-CN" altLang="en-US" dirty="0"/>
              <a:t>、</a:t>
            </a:r>
            <a:r>
              <a:rPr lang="en-US" dirty="0" err="1"/>
              <a:t>pcap_setfilter</a:t>
            </a:r>
            <a:r>
              <a:rPr lang="zh-CN" altLang="en-US" dirty="0"/>
              <a:t>）</a:t>
            </a:r>
          </a:p>
          <a:p>
            <a:pPr>
              <a:buNone/>
            </a:pPr>
            <a:r>
              <a:rPr lang="en-US" dirty="0"/>
              <a:t>3</a:t>
            </a:r>
            <a:r>
              <a:rPr lang="zh-CN" altLang="en-US" dirty="0"/>
              <a:t>）</a:t>
            </a:r>
            <a:r>
              <a:rPr lang="en-US" dirty="0"/>
              <a:t>For</a:t>
            </a:r>
            <a:r>
              <a:rPr lang="zh-CN" altLang="en-US" dirty="0"/>
              <a:t>循环：</a:t>
            </a:r>
          </a:p>
          <a:p>
            <a:pPr>
              <a:buNone/>
            </a:pPr>
            <a:r>
              <a:rPr lang="en-US" dirty="0"/>
              <a:t>	a</a:t>
            </a:r>
            <a:r>
              <a:rPr lang="zh-CN" altLang="en-US" dirty="0"/>
              <a:t>）抓取报文（</a:t>
            </a:r>
            <a:r>
              <a:rPr lang="en-US" dirty="0" err="1"/>
              <a:t>pcap_next</a:t>
            </a:r>
            <a:r>
              <a:rPr lang="zh-CN" altLang="en-US" dirty="0"/>
              <a:t>）</a:t>
            </a:r>
          </a:p>
          <a:p>
            <a:pPr>
              <a:buNone/>
            </a:pPr>
            <a:r>
              <a:rPr lang="en-US" dirty="0"/>
              <a:t>	b</a:t>
            </a:r>
            <a:r>
              <a:rPr lang="zh-CN" altLang="en-US" dirty="0"/>
              <a:t>）</a:t>
            </a:r>
            <a:r>
              <a:rPr lang="zh-CN" altLang="en-US" dirty="0">
                <a:solidFill>
                  <a:srgbClr val="FF0000"/>
                </a:solidFill>
              </a:rPr>
              <a:t>报文解析</a:t>
            </a:r>
          </a:p>
          <a:p>
            <a:pPr>
              <a:buNone/>
            </a:pPr>
            <a:r>
              <a:rPr lang="en-US" dirty="0"/>
              <a:t>	c</a:t>
            </a:r>
            <a:r>
              <a:rPr lang="zh-CN" altLang="en-US" dirty="0"/>
              <a:t>）</a:t>
            </a:r>
            <a:r>
              <a:rPr lang="zh-CN" altLang="en-US" dirty="0">
                <a:solidFill>
                  <a:srgbClr val="FF0000"/>
                </a:solidFill>
              </a:rPr>
              <a:t>内容匹配</a:t>
            </a:r>
          </a:p>
          <a:p>
            <a:pPr>
              <a:buNone/>
            </a:pPr>
            <a:r>
              <a:rPr lang="en-US" dirty="0"/>
              <a:t>	d</a:t>
            </a:r>
            <a:r>
              <a:rPr lang="zh-CN" altLang="en-US" dirty="0"/>
              <a:t>）</a:t>
            </a:r>
            <a:r>
              <a:rPr lang="zh-CN" altLang="en-US" dirty="0">
                <a:solidFill>
                  <a:srgbClr val="FF0000"/>
                </a:solidFill>
              </a:rPr>
              <a:t>伪造响应报文</a:t>
            </a:r>
            <a:r>
              <a:rPr lang="zh-CN" altLang="en-US" dirty="0"/>
              <a:t>（</a:t>
            </a:r>
            <a:r>
              <a:rPr lang="en-US" dirty="0" err="1"/>
              <a:t>libnet_build_xxx</a:t>
            </a:r>
            <a:r>
              <a:rPr lang="zh-CN" altLang="en-US" dirty="0"/>
              <a:t>）</a:t>
            </a:r>
          </a:p>
          <a:p>
            <a:pPr>
              <a:buNone/>
            </a:pPr>
            <a:r>
              <a:rPr lang="en-US" dirty="0"/>
              <a:t>	e</a:t>
            </a:r>
            <a:r>
              <a:rPr lang="zh-CN" altLang="en-US" dirty="0"/>
              <a:t>）发送响应报文（</a:t>
            </a:r>
            <a:r>
              <a:rPr lang="en-US" dirty="0" err="1"/>
              <a:t>libnet_write</a:t>
            </a:r>
            <a:r>
              <a:rPr lang="zh-CN" altLang="en-US" dirty="0"/>
              <a:t>、</a:t>
            </a:r>
            <a:r>
              <a:rPr lang="en-US" dirty="0" err="1"/>
              <a:t>libnet_clear_packet</a:t>
            </a:r>
            <a:r>
              <a:rPr lang="zh-CN" altLang="en-US" dirty="0"/>
              <a:t>）</a:t>
            </a:r>
          </a:p>
          <a:p>
            <a:pPr>
              <a:buNone/>
            </a:pPr>
            <a:r>
              <a:rPr lang="en-US" dirty="0"/>
              <a:t>4</a:t>
            </a:r>
            <a:r>
              <a:rPr lang="zh-CN" altLang="en-US" dirty="0"/>
              <a:t>）关闭设备（</a:t>
            </a:r>
            <a:r>
              <a:rPr lang="en-US" dirty="0" err="1"/>
              <a:t>pcap_close</a:t>
            </a:r>
            <a:r>
              <a:rPr lang="zh-CN" altLang="en-US" dirty="0"/>
              <a:t>、</a:t>
            </a:r>
            <a:r>
              <a:rPr lang="en-US" dirty="0" err="1"/>
              <a:t>libnet_destroy</a:t>
            </a:r>
            <a:r>
              <a:rPr lang="zh-CN" alt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举个例子</a:t>
            </a:r>
          </a:p>
        </p:txBody>
      </p:sp>
      <p:sp>
        <p:nvSpPr>
          <p:cNvPr id="3" name="内容占位符 2"/>
          <p:cNvSpPr>
            <a:spLocks noGrp="1"/>
          </p:cNvSpPr>
          <p:nvPr>
            <p:ph idx="1"/>
          </p:nvPr>
        </p:nvSpPr>
        <p:spPr/>
        <p:txBody>
          <a:bodyPr/>
          <a:lstStyle/>
          <a:p>
            <a:r>
              <a:rPr lang="zh-CN" altLang="en-US" dirty="0"/>
              <a:t>实现一个可以伪造</a:t>
            </a:r>
            <a:r>
              <a:rPr lang="en-US" altLang="zh-CN" dirty="0"/>
              <a:t>HTTP</a:t>
            </a:r>
            <a:r>
              <a:rPr lang="zh-CN" altLang="en-US" dirty="0"/>
              <a:t>响应报文的嗅探器程序。</a:t>
            </a:r>
            <a:endParaRPr lang="en-US" altLang="zh-CN" dirty="0"/>
          </a:p>
          <a:p>
            <a:r>
              <a:rPr lang="zh-CN" altLang="en-US" dirty="0"/>
              <a:t>前置条件</a:t>
            </a:r>
            <a:r>
              <a:rPr lang="en-US" altLang="zh-CN" dirty="0"/>
              <a:t>1</a:t>
            </a:r>
            <a:r>
              <a:rPr lang="zh-CN" altLang="en-US" dirty="0"/>
              <a:t>：在被攻击人的计算机和互联网之间某个网络环节，可以抓起到被攻击人的计算机的网络流量。</a:t>
            </a:r>
            <a:endParaRPr lang="en-US" altLang="zh-CN" dirty="0"/>
          </a:p>
          <a:p>
            <a:r>
              <a:rPr lang="zh-CN" altLang="en-US" dirty="0"/>
              <a:t>前置条件</a:t>
            </a:r>
            <a:r>
              <a:rPr lang="en-US" altLang="zh-CN" dirty="0"/>
              <a:t>2</a:t>
            </a:r>
            <a:r>
              <a:rPr lang="zh-CN" altLang="en-US" dirty="0"/>
              <a:t>：有攻击线路可以将伪造报文通过网络发送到被攻击人的计算机的网络接口。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从应用层协议角度看</a:t>
            </a:r>
            <a:r>
              <a:rPr lang="en-US" altLang="zh-CN" dirty="0"/>
              <a:t>HTTP</a:t>
            </a:r>
            <a:r>
              <a:rPr lang="zh-CN" altLang="en-US" dirty="0"/>
              <a:t>交互</a:t>
            </a:r>
          </a:p>
        </p:txBody>
      </p:sp>
      <p:pic>
        <p:nvPicPr>
          <p:cNvPr id="4" name="内容占位符 3"/>
          <p:cNvPicPr>
            <a:picLocks noGrp="1"/>
          </p:cNvPicPr>
          <p:nvPr>
            <p:ph idx="1"/>
          </p:nvPr>
        </p:nvPicPr>
        <p:blipFill>
          <a:blip r:embed="rId2"/>
          <a:stretch>
            <a:fillRect/>
          </a:stretch>
        </p:blipFill>
        <p:spPr>
          <a:xfrm>
            <a:off x="467544" y="1628800"/>
            <a:ext cx="8208912" cy="4752528"/>
          </a:xfrm>
          <a:prstGeom prst="rect">
            <a:avLst/>
          </a:prstGeom>
        </p:spPr>
      </p:pic>
    </p:spTree>
    <p:extLst>
      <p:ext uri="{BB962C8B-B14F-4D97-AF65-F5344CB8AC3E}">
        <p14:creationId xmlns:p14="http://schemas.microsoft.com/office/powerpoint/2010/main" val="218455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从传输层（</a:t>
            </a:r>
            <a:r>
              <a:rPr lang="en-US" altLang="zh-CN" dirty="0"/>
              <a:t>TCP</a:t>
            </a:r>
            <a:r>
              <a:rPr lang="zh-CN" altLang="en-US" dirty="0"/>
              <a:t>）角度看</a:t>
            </a:r>
            <a:r>
              <a:rPr lang="en-US" altLang="zh-CN" dirty="0"/>
              <a:t>HTTP</a:t>
            </a:r>
            <a:r>
              <a:rPr lang="zh-CN" altLang="en-US" dirty="0"/>
              <a:t>交互</a:t>
            </a:r>
          </a:p>
        </p:txBody>
      </p:sp>
      <p:pic>
        <p:nvPicPr>
          <p:cNvPr id="4" name="内容占位符 3" descr="C:\Users\Administrator\AppData\Roaming\Tencent\Users\783997762\QQ\WinTemp\RichOle\4EJ}SVWO(RQH%P_H3O]D5M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920880" cy="5328592"/>
          </a:xfrm>
          <a:prstGeom prst="rect">
            <a:avLst/>
          </a:prstGeom>
          <a:noFill/>
          <a:ln>
            <a:noFill/>
          </a:ln>
        </p:spPr>
      </p:pic>
    </p:spTree>
    <p:extLst>
      <p:ext uri="{BB962C8B-B14F-4D97-AF65-F5344CB8AC3E}">
        <p14:creationId xmlns:p14="http://schemas.microsoft.com/office/powerpoint/2010/main" val="110721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嗅探器角度下的</a:t>
            </a:r>
            <a:r>
              <a:rPr lang="en-US" altLang="zh-CN" dirty="0"/>
              <a:t>HTTP</a:t>
            </a:r>
            <a:r>
              <a:rPr lang="zh-CN" altLang="en-US" dirty="0"/>
              <a:t>交互</a:t>
            </a:r>
          </a:p>
        </p:txBody>
      </p:sp>
      <p:pic>
        <p:nvPicPr>
          <p:cNvPr id="4" name="内容占位符 3"/>
          <p:cNvPicPr>
            <a:picLocks noGrp="1"/>
          </p:cNvPicPr>
          <p:nvPr>
            <p:ph idx="1"/>
          </p:nvPr>
        </p:nvPicPr>
        <p:blipFill>
          <a:blip r:embed="rId2"/>
          <a:stretch>
            <a:fillRect/>
          </a:stretch>
        </p:blipFill>
        <p:spPr>
          <a:xfrm>
            <a:off x="683568" y="1268760"/>
            <a:ext cx="7920880" cy="5328592"/>
          </a:xfrm>
          <a:prstGeom prst="rect">
            <a:avLst/>
          </a:prstGeom>
        </p:spPr>
      </p:pic>
    </p:spTree>
    <p:extLst>
      <p:ext uri="{BB962C8B-B14F-4D97-AF65-F5344CB8AC3E}">
        <p14:creationId xmlns:p14="http://schemas.microsoft.com/office/powerpoint/2010/main" val="328241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539552" y="1093168"/>
            <a:ext cx="7920880" cy="5760640"/>
          </a:xfrm>
          <a:prstGeom prst="rect">
            <a:avLst/>
          </a:prstGeom>
        </p:spPr>
      </p:pic>
      <p:sp>
        <p:nvSpPr>
          <p:cNvPr id="2" name="标题 1"/>
          <p:cNvSpPr>
            <a:spLocks noGrp="1"/>
          </p:cNvSpPr>
          <p:nvPr>
            <p:ph type="title"/>
          </p:nvPr>
        </p:nvSpPr>
        <p:spPr/>
        <p:txBody>
          <a:bodyPr/>
          <a:lstStyle/>
          <a:p>
            <a:r>
              <a:rPr lang="en-US" altLang="zh-CN" dirty="0"/>
              <a:t>HTTP</a:t>
            </a:r>
            <a:r>
              <a:rPr lang="zh-CN" altLang="en-US" dirty="0"/>
              <a:t>请求报文格式</a:t>
            </a:r>
          </a:p>
        </p:txBody>
      </p:sp>
    </p:spTree>
    <p:extLst>
      <p:ext uri="{BB962C8B-B14F-4D97-AF65-F5344CB8AC3E}">
        <p14:creationId xmlns:p14="http://schemas.microsoft.com/office/powerpoint/2010/main" val="274159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如何过滤指定网站的</a:t>
            </a:r>
            <a:r>
              <a:rPr lang="en-US" altLang="zh-CN" dirty="0"/>
              <a:t>HTTP</a:t>
            </a:r>
            <a:r>
              <a:rPr lang="zh-CN" altLang="en-US" dirty="0"/>
              <a:t>请求</a:t>
            </a:r>
          </a:p>
        </p:txBody>
      </p:sp>
      <p:sp>
        <p:nvSpPr>
          <p:cNvPr id="3" name="内容占位符 2"/>
          <p:cNvSpPr>
            <a:spLocks noGrp="1"/>
          </p:cNvSpPr>
          <p:nvPr>
            <p:ph idx="1"/>
          </p:nvPr>
        </p:nvSpPr>
        <p:spPr/>
        <p:txBody>
          <a:bodyPr>
            <a:normAutofit/>
          </a:bodyPr>
          <a:lstStyle/>
          <a:p>
            <a:r>
              <a:rPr lang="zh-CN" altLang="zh-CN" dirty="0"/>
              <a:t>典型的</a:t>
            </a:r>
            <a:r>
              <a:rPr lang="en-US" altLang="zh-CN" dirty="0"/>
              <a:t>HTTP</a:t>
            </a:r>
            <a:r>
              <a:rPr lang="zh-CN" altLang="zh-CN" dirty="0"/>
              <a:t>请求报文：</a:t>
            </a:r>
            <a:endParaRPr lang="en-US" altLang="zh-CN" dirty="0"/>
          </a:p>
          <a:p>
            <a:pPr marL="400050" lvl="1" indent="0">
              <a:buNone/>
            </a:pPr>
            <a:r>
              <a:rPr lang="en-US" altLang="zh-CN" sz="2000" dirty="0"/>
              <a:t>GET /</a:t>
            </a:r>
            <a:r>
              <a:rPr lang="en-US" altLang="zh-CN" sz="2000" dirty="0" err="1"/>
              <a:t>somedir</a:t>
            </a:r>
            <a:r>
              <a:rPr lang="en-US" altLang="zh-CN" sz="2000" dirty="0"/>
              <a:t>/page.html HTTP/1.1</a:t>
            </a:r>
            <a:endParaRPr lang="zh-CN" altLang="zh-CN" sz="2000" dirty="0"/>
          </a:p>
          <a:p>
            <a:pPr marL="400050" lvl="1" indent="0">
              <a:buNone/>
            </a:pPr>
            <a:r>
              <a:rPr lang="en-US" altLang="zh-CN" sz="2000" dirty="0"/>
              <a:t>Host: www.someschool.edu</a:t>
            </a:r>
            <a:endParaRPr lang="zh-CN" altLang="zh-CN" sz="2000" dirty="0"/>
          </a:p>
          <a:p>
            <a:pPr marL="400050" lvl="1" indent="0">
              <a:buNone/>
            </a:pPr>
            <a:r>
              <a:rPr lang="en-US" altLang="zh-CN" sz="2000" dirty="0"/>
              <a:t>Connection: close</a:t>
            </a:r>
            <a:endParaRPr lang="zh-CN" altLang="zh-CN" sz="2000" dirty="0"/>
          </a:p>
          <a:p>
            <a:pPr marL="400050" lvl="1" indent="0">
              <a:buNone/>
            </a:pPr>
            <a:r>
              <a:rPr lang="en-US" altLang="zh-CN" sz="2000" dirty="0"/>
              <a:t>User-agent: Mozilla/5.0</a:t>
            </a:r>
            <a:endParaRPr lang="zh-CN" altLang="zh-CN" sz="2000" dirty="0"/>
          </a:p>
          <a:p>
            <a:pPr marL="400050" lvl="1" indent="0">
              <a:buNone/>
            </a:pPr>
            <a:r>
              <a:rPr lang="en-US" altLang="zh-CN" sz="2000" dirty="0"/>
              <a:t>Accept-language: </a:t>
            </a:r>
            <a:r>
              <a:rPr lang="en-US" altLang="zh-CN" sz="2000" dirty="0" err="1"/>
              <a:t>fr</a:t>
            </a:r>
            <a:endParaRPr lang="zh-CN" altLang="zh-CN" sz="2000" dirty="0"/>
          </a:p>
          <a:p>
            <a:r>
              <a:rPr lang="zh-CN" altLang="en-US" dirty="0"/>
              <a:t>根据</a:t>
            </a:r>
            <a:r>
              <a:rPr lang="en-US" altLang="zh-CN" dirty="0"/>
              <a:t>Host</a:t>
            </a:r>
            <a:r>
              <a:rPr lang="zh-CN" altLang="en-US" dirty="0"/>
              <a:t>域可以过滤出指定网站的</a:t>
            </a:r>
            <a:r>
              <a:rPr lang="en-US" altLang="zh-CN" dirty="0"/>
              <a:t>HTTP</a:t>
            </a:r>
            <a:r>
              <a:rPr lang="zh-CN" altLang="en-US" dirty="0"/>
              <a:t>请求。</a:t>
            </a:r>
            <a:endParaRPr lang="en-US" altLang="zh-CN" dirty="0"/>
          </a:p>
          <a:p>
            <a:pPr marL="0" indent="0">
              <a:buNone/>
            </a:pPr>
            <a:endParaRPr lang="en-US" altLang="zh-CN" dirty="0"/>
          </a:p>
        </p:txBody>
      </p:sp>
    </p:spTree>
    <p:extLst>
      <p:ext uri="{BB962C8B-B14F-4D97-AF65-F5344CB8AC3E}">
        <p14:creationId xmlns:p14="http://schemas.microsoft.com/office/powerpoint/2010/main" val="3225131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响应报文格式</a:t>
            </a:r>
          </a:p>
        </p:txBody>
      </p:sp>
      <p:pic>
        <p:nvPicPr>
          <p:cNvPr id="4" name="内容占位符 3"/>
          <p:cNvPicPr>
            <a:picLocks noGrp="1"/>
          </p:cNvPicPr>
          <p:nvPr>
            <p:ph idx="1"/>
          </p:nvPr>
        </p:nvPicPr>
        <p:blipFill>
          <a:blip r:embed="rId2"/>
          <a:stretch>
            <a:fillRect/>
          </a:stretch>
        </p:blipFill>
        <p:spPr>
          <a:xfrm>
            <a:off x="611560" y="1118810"/>
            <a:ext cx="7632848" cy="5733256"/>
          </a:xfrm>
          <a:prstGeom prst="rect">
            <a:avLst/>
          </a:prstGeom>
        </p:spPr>
      </p:pic>
    </p:spTree>
    <p:extLst>
      <p:ext uri="{BB962C8B-B14F-4D97-AF65-F5344CB8AC3E}">
        <p14:creationId xmlns:p14="http://schemas.microsoft.com/office/powerpoint/2010/main" val="235631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伪造</a:t>
            </a:r>
            <a:r>
              <a:rPr lang="en-US" altLang="zh-CN" dirty="0"/>
              <a:t>HTTP</a:t>
            </a:r>
            <a:r>
              <a:rPr lang="zh-CN" altLang="en-US" dirty="0"/>
              <a:t>响应报文</a:t>
            </a:r>
          </a:p>
        </p:txBody>
      </p:sp>
      <p:sp>
        <p:nvSpPr>
          <p:cNvPr id="3" name="内容占位符 2"/>
          <p:cNvSpPr>
            <a:spLocks noGrp="1"/>
          </p:cNvSpPr>
          <p:nvPr>
            <p:ph idx="1"/>
          </p:nvPr>
        </p:nvSpPr>
        <p:spPr/>
        <p:txBody>
          <a:bodyPr>
            <a:normAutofit fontScale="92500" lnSpcReduction="10000"/>
          </a:bodyPr>
          <a:lstStyle/>
          <a:p>
            <a:r>
              <a:rPr lang="zh-CN" altLang="en-US" dirty="0"/>
              <a:t>一个典型的</a:t>
            </a:r>
            <a:r>
              <a:rPr lang="en-US" altLang="zh-CN" dirty="0"/>
              <a:t>HTTP</a:t>
            </a:r>
            <a:r>
              <a:rPr lang="zh-CN" altLang="en-US" dirty="0"/>
              <a:t>响应报文：</a:t>
            </a:r>
            <a:endParaRPr lang="en-US" altLang="zh-CN" dirty="0"/>
          </a:p>
          <a:p>
            <a:pPr marL="400050" lvl="1" indent="0">
              <a:buNone/>
            </a:pPr>
            <a:r>
              <a:rPr lang="en-US" altLang="zh-CN" sz="2000" dirty="0"/>
              <a:t>HTTP/1.1 200 OK</a:t>
            </a:r>
            <a:endParaRPr lang="zh-CN" altLang="zh-CN" sz="2000" dirty="0"/>
          </a:p>
          <a:p>
            <a:pPr marL="400050" lvl="1" indent="0">
              <a:buNone/>
            </a:pPr>
            <a:r>
              <a:rPr lang="en-US" altLang="zh-CN" sz="2000" dirty="0"/>
              <a:t>Connection: close</a:t>
            </a:r>
            <a:endParaRPr lang="zh-CN" altLang="zh-CN" sz="2000" dirty="0"/>
          </a:p>
          <a:p>
            <a:pPr marL="400050" lvl="1" indent="0">
              <a:buNone/>
            </a:pPr>
            <a:r>
              <a:rPr lang="en-US" altLang="zh-CN" sz="2000" dirty="0"/>
              <a:t>Date: Tue, 09 Aug 2011 15:44:04 GMT</a:t>
            </a:r>
            <a:endParaRPr lang="zh-CN" altLang="zh-CN" sz="2000" dirty="0"/>
          </a:p>
          <a:p>
            <a:pPr marL="400050" lvl="1" indent="0">
              <a:buNone/>
            </a:pPr>
            <a:r>
              <a:rPr lang="en-US" altLang="zh-CN" sz="2000" dirty="0"/>
              <a:t>Server: Apache/2.2.3 (</a:t>
            </a:r>
            <a:r>
              <a:rPr lang="en-US" altLang="zh-CN" sz="2000" dirty="0" err="1"/>
              <a:t>CentOS</a:t>
            </a:r>
            <a:r>
              <a:rPr lang="en-US" altLang="zh-CN" sz="2000" dirty="0"/>
              <a:t>)</a:t>
            </a:r>
            <a:endParaRPr lang="zh-CN" altLang="zh-CN" sz="2000" dirty="0"/>
          </a:p>
          <a:p>
            <a:pPr marL="400050" lvl="1" indent="0">
              <a:buNone/>
            </a:pPr>
            <a:r>
              <a:rPr lang="en-US" altLang="zh-CN" sz="2000" dirty="0"/>
              <a:t>Last-Modified: Tue, 09 Aug 2011 15:11:03 GMT</a:t>
            </a:r>
            <a:endParaRPr lang="zh-CN" altLang="zh-CN" sz="2000" dirty="0"/>
          </a:p>
          <a:p>
            <a:pPr marL="400050" lvl="1" indent="0">
              <a:buNone/>
            </a:pPr>
            <a:r>
              <a:rPr lang="en-US" altLang="zh-CN" sz="2000" dirty="0"/>
              <a:t>Content-Length: 6821</a:t>
            </a:r>
            <a:endParaRPr lang="zh-CN" altLang="zh-CN" sz="2000" dirty="0"/>
          </a:p>
          <a:p>
            <a:pPr marL="400050" lvl="1" indent="0">
              <a:buNone/>
            </a:pPr>
            <a:r>
              <a:rPr lang="en-US" altLang="zh-CN" sz="2000" dirty="0"/>
              <a:t>Content-Type: text/html</a:t>
            </a:r>
            <a:endParaRPr lang="zh-CN" altLang="zh-CN" sz="2000" dirty="0"/>
          </a:p>
          <a:p>
            <a:pPr marL="400050" lvl="1" indent="0">
              <a:buNone/>
            </a:pPr>
            <a:r>
              <a:rPr lang="en-US" altLang="zh-CN" sz="2000" dirty="0"/>
              <a:t>(</a:t>
            </a:r>
            <a:r>
              <a:rPr lang="en-US" altLang="zh-CN" sz="2000" dirty="0" err="1"/>
              <a:t>datadatadatadatadata</a:t>
            </a:r>
            <a:r>
              <a:rPr lang="en-US" altLang="zh-CN" sz="2000" dirty="0"/>
              <a:t> ...)</a:t>
            </a:r>
            <a:endParaRPr lang="zh-CN" altLang="zh-CN" sz="2000" dirty="0"/>
          </a:p>
          <a:p>
            <a:r>
              <a:rPr lang="zh-CN" altLang="en-US" dirty="0"/>
              <a:t>通常可以通过</a:t>
            </a:r>
            <a:r>
              <a:rPr lang="en-US" altLang="zh-CN" dirty="0" err="1"/>
              <a:t>wireshark</a:t>
            </a:r>
            <a:r>
              <a:rPr lang="zh-CN" altLang="en-US" dirty="0"/>
              <a:t>抓起正常上网的交互报文，根据正常的响应报文格式构造自己的伪造报文。</a:t>
            </a:r>
          </a:p>
        </p:txBody>
      </p:sp>
    </p:spTree>
    <p:extLst>
      <p:ext uri="{BB962C8B-B14F-4D97-AF65-F5344CB8AC3E}">
        <p14:creationId xmlns:p14="http://schemas.microsoft.com/office/powerpoint/2010/main" val="148738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2FA9D-6703-4CA0-828D-53A05EF0EF7D}"/>
              </a:ext>
            </a:extLst>
          </p:cNvPr>
          <p:cNvSpPr>
            <a:spLocks noGrp="1"/>
          </p:cNvSpPr>
          <p:nvPr>
            <p:ph type="title"/>
          </p:nvPr>
        </p:nvSpPr>
        <p:spPr/>
        <p:txBody>
          <a:bodyPr/>
          <a:lstStyle/>
          <a:p>
            <a:r>
              <a:rPr lang="zh-CN" altLang="en-US" dirty="0"/>
              <a:t>什么是嗅探器</a:t>
            </a:r>
          </a:p>
        </p:txBody>
      </p:sp>
      <p:sp>
        <p:nvSpPr>
          <p:cNvPr id="3" name="内容占位符 2">
            <a:extLst>
              <a:ext uri="{FF2B5EF4-FFF2-40B4-BE49-F238E27FC236}">
                <a16:creationId xmlns:a16="http://schemas.microsoft.com/office/drawing/2014/main" id="{881D9044-F964-4EA1-B99D-5BCB031E3631}"/>
              </a:ext>
            </a:extLst>
          </p:cNvPr>
          <p:cNvSpPr>
            <a:spLocks noGrp="1"/>
          </p:cNvSpPr>
          <p:nvPr>
            <p:ph idx="1"/>
          </p:nvPr>
        </p:nvSpPr>
        <p:spPr/>
        <p:txBody>
          <a:bodyPr>
            <a:normAutofit fontScale="92500" lnSpcReduction="10000"/>
          </a:bodyPr>
          <a:lstStyle/>
          <a:p>
            <a:r>
              <a:rPr lang="zh-CN" altLang="en-US" dirty="0"/>
              <a:t> 嗅探器，也称做数据包分析器，是一些拥有拦截网络传输数据的能力的程序 。</a:t>
            </a:r>
            <a:endParaRPr lang="en-US" altLang="zh-CN" dirty="0"/>
          </a:p>
          <a:p>
            <a:r>
              <a:rPr lang="zh-CN" altLang="en-US" dirty="0"/>
              <a:t>这些程序在网络管理人员和黑帽社区之中相当流行，因为他们既可被环绕于正义的光环也可沦为邪恶的爪牙。</a:t>
            </a:r>
            <a:endParaRPr lang="en-US" altLang="zh-CN" dirty="0"/>
          </a:p>
          <a:p>
            <a:r>
              <a:rPr lang="zh-CN" altLang="en-US" dirty="0"/>
              <a:t>常见的网络工具</a:t>
            </a:r>
            <a:r>
              <a:rPr lang="en-US" altLang="zh-CN" dirty="0" err="1"/>
              <a:t>tcpdump</a:t>
            </a:r>
            <a:r>
              <a:rPr lang="zh-CN" altLang="en-US" dirty="0"/>
              <a:t>以及</a:t>
            </a:r>
            <a:r>
              <a:rPr lang="en-US" altLang="zh-CN" dirty="0" err="1"/>
              <a:t>wireshark</a:t>
            </a:r>
            <a:r>
              <a:rPr lang="zh-CN" altLang="en-US" dirty="0"/>
              <a:t>就算是一种嗅探器。</a:t>
            </a:r>
            <a:endParaRPr lang="en-US" altLang="zh-CN" dirty="0"/>
          </a:p>
          <a:p>
            <a:r>
              <a:rPr lang="zh-CN" altLang="en-US" dirty="0"/>
              <a:t>嗅探器最基本的功能就是数据包捕获，</a:t>
            </a:r>
            <a:r>
              <a:rPr lang="en-US" altLang="zh-CN" dirty="0" err="1"/>
              <a:t>tcpdump</a:t>
            </a:r>
            <a:r>
              <a:rPr lang="zh-CN" altLang="en-US" dirty="0"/>
              <a:t>就是基于</a:t>
            </a:r>
            <a:r>
              <a:rPr lang="en-US" altLang="zh-CN" dirty="0" err="1"/>
              <a:t>libpcap</a:t>
            </a:r>
            <a:r>
              <a:rPr lang="zh-CN" altLang="en-US" dirty="0"/>
              <a:t>实现的。</a:t>
            </a:r>
            <a:r>
              <a:rPr lang="en-US" altLang="zh-CN" dirty="0"/>
              <a:t>Wireshark</a:t>
            </a:r>
            <a:r>
              <a:rPr lang="zh-CN" altLang="en-US" dirty="0"/>
              <a:t>是基于</a:t>
            </a:r>
            <a:r>
              <a:rPr lang="en-US" altLang="zh-CN" dirty="0" err="1"/>
              <a:t>winpcap</a:t>
            </a:r>
            <a:r>
              <a:rPr lang="zh-CN" altLang="en-US" dirty="0"/>
              <a:t>实现的。</a:t>
            </a:r>
          </a:p>
        </p:txBody>
      </p:sp>
    </p:spTree>
    <p:extLst>
      <p:ext uri="{BB962C8B-B14F-4D97-AF65-F5344CB8AC3E}">
        <p14:creationId xmlns:p14="http://schemas.microsoft.com/office/powerpoint/2010/main" val="62695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构造完整的</a:t>
            </a:r>
            <a:r>
              <a:rPr lang="en-US" altLang="zh-CN" dirty="0"/>
              <a:t>HTTP</a:t>
            </a:r>
            <a:r>
              <a:rPr lang="zh-CN" altLang="en-US" dirty="0"/>
              <a:t>响应的网络包</a:t>
            </a:r>
          </a:p>
        </p:txBody>
      </p:sp>
      <p:sp>
        <p:nvSpPr>
          <p:cNvPr id="5" name="内容占位符 4"/>
          <p:cNvSpPr>
            <a:spLocks noGrp="1"/>
          </p:cNvSpPr>
          <p:nvPr>
            <p:ph idx="1"/>
          </p:nvPr>
        </p:nvSpPr>
        <p:spPr/>
        <p:txBody>
          <a:bodyPr/>
          <a:lstStyle/>
          <a:p>
            <a:r>
              <a:rPr lang="en-US" altLang="zh-CN" dirty="0"/>
              <a:t>HTTP</a:t>
            </a:r>
            <a:r>
              <a:rPr lang="zh-CN" altLang="en-US" dirty="0"/>
              <a:t>由</a:t>
            </a:r>
            <a:r>
              <a:rPr lang="en-US" altLang="zh-CN" dirty="0"/>
              <a:t>TCP</a:t>
            </a:r>
            <a:r>
              <a:rPr lang="zh-CN" altLang="en-US" dirty="0"/>
              <a:t>承载，</a:t>
            </a:r>
            <a:r>
              <a:rPr lang="en-US" altLang="zh-CN" dirty="0"/>
              <a:t>TCP</a:t>
            </a:r>
            <a:r>
              <a:rPr lang="zh-CN" altLang="en-US" dirty="0"/>
              <a:t>由</a:t>
            </a:r>
            <a:r>
              <a:rPr lang="en-US" altLang="zh-CN" dirty="0"/>
              <a:t>IP</a:t>
            </a:r>
            <a:r>
              <a:rPr lang="zh-CN" altLang="en-US" dirty="0"/>
              <a:t>承载，在以太网环境下，</a:t>
            </a:r>
            <a:r>
              <a:rPr lang="en-US" altLang="zh-CN" dirty="0"/>
              <a:t>IP</a:t>
            </a:r>
            <a:r>
              <a:rPr lang="zh-CN" altLang="en-US" dirty="0"/>
              <a:t>由以太网帧承载。</a:t>
            </a:r>
            <a:endParaRPr lang="en-US" altLang="zh-CN" dirty="0"/>
          </a:p>
          <a:p>
            <a:r>
              <a:rPr lang="zh-CN" altLang="en-US" dirty="0"/>
              <a:t>假设</a:t>
            </a:r>
            <a:r>
              <a:rPr lang="en-US" altLang="zh-CN" dirty="0"/>
              <a:t>HTTP client</a:t>
            </a:r>
            <a:r>
              <a:rPr lang="zh-CN" altLang="zh-CN" dirty="0"/>
              <a:t>的数据请求报文</a:t>
            </a:r>
            <a:r>
              <a:rPr lang="zh-CN" altLang="en-US" dirty="0"/>
              <a:t>为</a:t>
            </a:r>
            <a:r>
              <a:rPr lang="en-US" altLang="zh-CN" dirty="0"/>
              <a:t>request</a:t>
            </a:r>
            <a:r>
              <a:rPr lang="zh-CN" altLang="en-US" dirty="0"/>
              <a:t>，</a:t>
            </a:r>
            <a:r>
              <a:rPr lang="en-US" altLang="zh-CN" dirty="0"/>
              <a:t>HTTP server</a:t>
            </a:r>
            <a:r>
              <a:rPr lang="zh-CN" altLang="zh-CN" dirty="0"/>
              <a:t>的数据响应报文</a:t>
            </a:r>
            <a:r>
              <a:rPr lang="zh-CN" altLang="en-US" dirty="0"/>
              <a:t>为</a:t>
            </a:r>
            <a:r>
              <a:rPr lang="en-US" altLang="zh-CN" dirty="0"/>
              <a:t>response</a:t>
            </a:r>
          </a:p>
          <a:p>
            <a:endParaRPr lang="zh-CN" altLang="en-US" dirty="0"/>
          </a:p>
        </p:txBody>
      </p:sp>
      <p:pic>
        <p:nvPicPr>
          <p:cNvPr id="6" name="图片 5"/>
          <p:cNvPicPr/>
          <p:nvPr/>
        </p:nvPicPr>
        <p:blipFill>
          <a:blip r:embed="rId2"/>
          <a:stretch>
            <a:fillRect/>
          </a:stretch>
        </p:blipFill>
        <p:spPr>
          <a:xfrm>
            <a:off x="683568" y="3861048"/>
            <a:ext cx="7632848" cy="1512168"/>
          </a:xfrm>
          <a:prstGeom prst="rect">
            <a:avLst/>
          </a:prstGeom>
        </p:spPr>
      </p:pic>
    </p:spTree>
    <p:extLst>
      <p:ext uri="{BB962C8B-B14F-4D97-AF65-F5344CB8AC3E}">
        <p14:creationId xmlns:p14="http://schemas.microsoft.com/office/powerpoint/2010/main" val="28191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报首格式</a:t>
            </a:r>
          </a:p>
        </p:txBody>
      </p:sp>
      <p:pic>
        <p:nvPicPr>
          <p:cNvPr id="4" name="内容占位符 3"/>
          <p:cNvPicPr>
            <a:picLocks noGrp="1"/>
          </p:cNvPicPr>
          <p:nvPr>
            <p:ph idx="1"/>
          </p:nvPr>
        </p:nvPicPr>
        <p:blipFill>
          <a:blip r:embed="rId2"/>
          <a:srcRect/>
          <a:stretch>
            <a:fillRect/>
          </a:stretch>
        </p:blipFill>
        <p:spPr bwMode="auto">
          <a:xfrm>
            <a:off x="467544" y="1556792"/>
            <a:ext cx="8136903" cy="5112568"/>
          </a:xfrm>
          <a:prstGeom prst="rect">
            <a:avLst/>
          </a:prstGeom>
          <a:noFill/>
          <a:ln w="9525">
            <a:noFill/>
            <a:miter lim="800000"/>
            <a:headEnd/>
            <a:tailEnd/>
          </a:ln>
        </p:spPr>
      </p:pic>
    </p:spTree>
    <p:extLst>
      <p:ext uri="{BB962C8B-B14F-4D97-AF65-F5344CB8AC3E}">
        <p14:creationId xmlns:p14="http://schemas.microsoft.com/office/powerpoint/2010/main" val="497748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伪造</a:t>
            </a:r>
            <a:r>
              <a:rPr lang="en-US" altLang="zh-CN" dirty="0"/>
              <a:t>TCP</a:t>
            </a:r>
            <a:r>
              <a:rPr lang="zh-CN" altLang="en-US" dirty="0"/>
              <a:t>报首</a:t>
            </a:r>
          </a:p>
        </p:txBody>
      </p:sp>
      <p:sp>
        <p:nvSpPr>
          <p:cNvPr id="3" name="内容占位符 2"/>
          <p:cNvSpPr>
            <a:spLocks noGrp="1"/>
          </p:cNvSpPr>
          <p:nvPr>
            <p:ph idx="1"/>
          </p:nvPr>
        </p:nvSpPr>
        <p:spPr/>
        <p:txBody>
          <a:bodyPr>
            <a:normAutofit fontScale="92500" lnSpcReduction="10000"/>
          </a:bodyPr>
          <a:lstStyle/>
          <a:p>
            <a:r>
              <a:rPr lang="en-US" altLang="zh-CN" dirty="0"/>
              <a:t>HTTP request</a:t>
            </a:r>
            <a:r>
              <a:rPr lang="zh-CN" altLang="en-US" dirty="0"/>
              <a:t>的</a:t>
            </a:r>
            <a:r>
              <a:rPr lang="en-US" altLang="zh-CN" dirty="0" err="1"/>
              <a:t>tcphdr</a:t>
            </a:r>
            <a:r>
              <a:rPr lang="zh-CN" altLang="en-US" dirty="0"/>
              <a:t>和</a:t>
            </a:r>
            <a:r>
              <a:rPr lang="en-US" altLang="zh-CN" dirty="0"/>
              <a:t>HTTP response</a:t>
            </a:r>
            <a:r>
              <a:rPr lang="zh-CN" altLang="en-US" dirty="0"/>
              <a:t>的</a:t>
            </a:r>
            <a:r>
              <a:rPr lang="en-US" altLang="zh-CN" dirty="0" err="1"/>
              <a:t>tcphdr</a:t>
            </a:r>
            <a:r>
              <a:rPr lang="zh-CN" altLang="en-US" dirty="0"/>
              <a:t>具有如下关系：</a:t>
            </a:r>
            <a:endParaRPr lang="en-US" altLang="zh-CN" dirty="0"/>
          </a:p>
          <a:p>
            <a:pPr marL="0" indent="0">
              <a:buNone/>
            </a:pPr>
            <a:r>
              <a:rPr lang="en-US" altLang="zh-CN" sz="3000" dirty="0" err="1"/>
              <a:t>response.tcphdr.src_port</a:t>
            </a:r>
            <a:r>
              <a:rPr lang="en-US" altLang="zh-CN" sz="3000" dirty="0"/>
              <a:t> = </a:t>
            </a:r>
            <a:r>
              <a:rPr lang="en-US" altLang="zh-CN" sz="3000" dirty="0" err="1"/>
              <a:t>request.tcphdr.dst_port</a:t>
            </a:r>
            <a:r>
              <a:rPr lang="en-US" altLang="zh-CN" sz="3000" dirty="0"/>
              <a:t>;</a:t>
            </a:r>
            <a:endParaRPr lang="zh-CN" altLang="zh-CN" sz="3000" dirty="0"/>
          </a:p>
          <a:p>
            <a:pPr marL="0" indent="0">
              <a:buNone/>
            </a:pPr>
            <a:r>
              <a:rPr lang="en-US" altLang="zh-CN" sz="3000" dirty="0" err="1"/>
              <a:t>response.tcphdr.dst_port</a:t>
            </a:r>
            <a:r>
              <a:rPr lang="en-US" altLang="zh-CN" sz="3000" dirty="0"/>
              <a:t> = </a:t>
            </a:r>
            <a:r>
              <a:rPr lang="en-US" altLang="zh-CN" sz="3000" dirty="0" err="1"/>
              <a:t>request.tcphdr.src_port</a:t>
            </a:r>
            <a:r>
              <a:rPr lang="en-US" altLang="zh-CN" sz="3000" dirty="0"/>
              <a:t>;</a:t>
            </a:r>
          </a:p>
          <a:p>
            <a:pPr marL="0" indent="0">
              <a:buNone/>
            </a:pPr>
            <a:r>
              <a:rPr lang="en-US" altLang="zh-CN" sz="3000" dirty="0" err="1"/>
              <a:t>response.tcphdr.seq_no</a:t>
            </a:r>
            <a:r>
              <a:rPr lang="en-US" altLang="zh-CN" sz="3000" dirty="0"/>
              <a:t> = </a:t>
            </a:r>
            <a:r>
              <a:rPr lang="en-US" altLang="zh-CN" sz="3000" dirty="0" err="1"/>
              <a:t>request.tcphdr.ack_no</a:t>
            </a:r>
            <a:r>
              <a:rPr lang="en-US" altLang="zh-CN" sz="3000" dirty="0"/>
              <a:t>;</a:t>
            </a:r>
            <a:endParaRPr lang="zh-CN" altLang="zh-CN" sz="3000" dirty="0"/>
          </a:p>
          <a:p>
            <a:pPr marL="0" indent="0">
              <a:buNone/>
            </a:pPr>
            <a:r>
              <a:rPr lang="en-US" altLang="zh-CN" sz="3000" dirty="0" err="1"/>
              <a:t>response.tcphdr.ack_no</a:t>
            </a:r>
            <a:r>
              <a:rPr lang="en-US" altLang="zh-CN" sz="3000" dirty="0"/>
              <a:t> = </a:t>
            </a:r>
            <a:r>
              <a:rPr lang="en-US" altLang="zh-CN" sz="3000" dirty="0" err="1"/>
              <a:t>request.tcphdr.seq_no</a:t>
            </a:r>
            <a:r>
              <a:rPr lang="en-US" altLang="zh-CN" sz="3000" dirty="0"/>
              <a:t> + </a:t>
            </a:r>
            <a:r>
              <a:rPr lang="en-US" altLang="zh-CN" sz="3000" dirty="0" err="1"/>
              <a:t>request.tcphdr.payload_len</a:t>
            </a:r>
            <a:r>
              <a:rPr lang="en-US" altLang="zh-CN" sz="3000" dirty="0"/>
              <a:t>;</a:t>
            </a:r>
            <a:endParaRPr lang="zh-CN" altLang="zh-CN" sz="3000" dirty="0"/>
          </a:p>
          <a:p>
            <a:pPr marL="0" indent="0">
              <a:buNone/>
            </a:pPr>
            <a:r>
              <a:rPr lang="en-US" altLang="zh-CN" sz="3000" dirty="0" err="1"/>
              <a:t>request.tcphdr.payload_len</a:t>
            </a:r>
            <a:r>
              <a:rPr lang="en-US" altLang="zh-CN" sz="3000" dirty="0"/>
              <a:t> = </a:t>
            </a:r>
            <a:r>
              <a:rPr lang="en-US" altLang="zh-CN" sz="3000" dirty="0" err="1"/>
              <a:t>request.iphdr.total_len</a:t>
            </a:r>
            <a:r>
              <a:rPr lang="en-US" altLang="zh-CN" sz="3000" dirty="0"/>
              <a:t> - </a:t>
            </a:r>
            <a:r>
              <a:rPr lang="en-US" altLang="zh-CN" sz="3000" dirty="0" err="1"/>
              <a:t>request.iphdr.hdr_len</a:t>
            </a:r>
            <a:r>
              <a:rPr lang="en-US" altLang="zh-CN" sz="3000" dirty="0"/>
              <a:t> - </a:t>
            </a:r>
            <a:r>
              <a:rPr lang="en-US" altLang="zh-CN" sz="3000" dirty="0" err="1"/>
              <a:t>request.tcphdr.hdr_len</a:t>
            </a:r>
            <a:r>
              <a:rPr lang="en-US" altLang="zh-CN" sz="3000" dirty="0"/>
              <a:t>;</a:t>
            </a:r>
            <a:endParaRPr lang="zh-CN" altLang="zh-CN" sz="3000" dirty="0"/>
          </a:p>
          <a:p>
            <a:pPr marL="0" indent="0">
              <a:buNone/>
            </a:pPr>
            <a:r>
              <a:rPr lang="en-US" altLang="zh-CN" sz="3000" dirty="0" err="1"/>
              <a:t>response.tcphdr.flag</a:t>
            </a:r>
            <a:r>
              <a:rPr lang="en-US" altLang="zh-CN" sz="3000" dirty="0"/>
              <a:t> = TH_ACK;</a:t>
            </a:r>
            <a:endParaRPr lang="zh-CN" altLang="zh-CN" sz="3000" dirty="0"/>
          </a:p>
          <a:p>
            <a:endParaRPr lang="zh-CN" altLang="en-US" dirty="0"/>
          </a:p>
        </p:txBody>
      </p:sp>
    </p:spTree>
    <p:extLst>
      <p:ext uri="{BB962C8B-B14F-4D97-AF65-F5344CB8AC3E}">
        <p14:creationId xmlns:p14="http://schemas.microsoft.com/office/powerpoint/2010/main" val="101405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报首格式</a:t>
            </a:r>
          </a:p>
        </p:txBody>
      </p:sp>
      <p:pic>
        <p:nvPicPr>
          <p:cNvPr id="4" name="内容占位符 3"/>
          <p:cNvPicPr>
            <a:picLocks noGrp="1"/>
          </p:cNvPicPr>
          <p:nvPr>
            <p:ph idx="1"/>
          </p:nvPr>
        </p:nvPicPr>
        <p:blipFill>
          <a:blip r:embed="rId2"/>
          <a:srcRect/>
          <a:stretch>
            <a:fillRect/>
          </a:stretch>
        </p:blipFill>
        <p:spPr bwMode="auto">
          <a:xfrm>
            <a:off x="467544" y="1484784"/>
            <a:ext cx="8208912" cy="4896544"/>
          </a:xfrm>
          <a:prstGeom prst="rect">
            <a:avLst/>
          </a:prstGeom>
          <a:noFill/>
          <a:ln w="9525">
            <a:noFill/>
            <a:miter lim="800000"/>
            <a:headEnd/>
            <a:tailEnd/>
          </a:ln>
        </p:spPr>
      </p:pic>
    </p:spTree>
    <p:extLst>
      <p:ext uri="{BB962C8B-B14F-4D97-AF65-F5344CB8AC3E}">
        <p14:creationId xmlns:p14="http://schemas.microsoft.com/office/powerpoint/2010/main" val="4129033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伪造</a:t>
            </a:r>
            <a:r>
              <a:rPr lang="en-US" altLang="zh-CN" dirty="0"/>
              <a:t>IP</a:t>
            </a:r>
            <a:r>
              <a:rPr lang="zh-CN" altLang="en-US" dirty="0"/>
              <a:t>报首</a:t>
            </a:r>
          </a:p>
        </p:txBody>
      </p:sp>
      <p:sp>
        <p:nvSpPr>
          <p:cNvPr id="3" name="内容占位符 2"/>
          <p:cNvSpPr>
            <a:spLocks noGrp="1"/>
          </p:cNvSpPr>
          <p:nvPr>
            <p:ph idx="1"/>
          </p:nvPr>
        </p:nvSpPr>
        <p:spPr/>
        <p:txBody>
          <a:bodyPr>
            <a:normAutofit/>
          </a:bodyPr>
          <a:lstStyle/>
          <a:p>
            <a:r>
              <a:rPr lang="en-US" altLang="zh-CN" dirty="0"/>
              <a:t>HTTP request</a:t>
            </a:r>
            <a:r>
              <a:rPr lang="zh-CN" altLang="en-US" dirty="0"/>
              <a:t>的</a:t>
            </a:r>
            <a:r>
              <a:rPr lang="en-US" altLang="zh-CN" dirty="0" err="1"/>
              <a:t>iphdr</a:t>
            </a:r>
            <a:r>
              <a:rPr lang="zh-CN" altLang="en-US" dirty="0"/>
              <a:t>和</a:t>
            </a:r>
            <a:r>
              <a:rPr lang="en-US" altLang="zh-CN" dirty="0"/>
              <a:t>HTTP response</a:t>
            </a:r>
            <a:r>
              <a:rPr lang="zh-CN" altLang="en-US" dirty="0"/>
              <a:t>的</a:t>
            </a:r>
            <a:r>
              <a:rPr lang="en-US" altLang="zh-CN" dirty="0" err="1"/>
              <a:t>iphdr</a:t>
            </a:r>
            <a:r>
              <a:rPr lang="zh-CN" altLang="en-US" dirty="0"/>
              <a:t>具有如下关系：</a:t>
            </a:r>
            <a:endParaRPr lang="en-US" altLang="zh-CN" dirty="0"/>
          </a:p>
          <a:p>
            <a:pPr marL="0" indent="0">
              <a:buNone/>
            </a:pPr>
            <a:r>
              <a:rPr lang="en-US" altLang="zh-CN" sz="2800" dirty="0" err="1"/>
              <a:t>response.iphdr.src_addr</a:t>
            </a:r>
            <a:r>
              <a:rPr lang="en-US" altLang="zh-CN" sz="2800" dirty="0"/>
              <a:t> = </a:t>
            </a:r>
            <a:r>
              <a:rPr lang="en-US" altLang="zh-CN" sz="2800" dirty="0" err="1"/>
              <a:t>request.iphdr.dst_addr</a:t>
            </a:r>
            <a:r>
              <a:rPr lang="en-US" altLang="zh-CN" sz="2800" dirty="0"/>
              <a:t>;</a:t>
            </a:r>
            <a:endParaRPr lang="zh-CN" altLang="zh-CN" sz="2800" dirty="0"/>
          </a:p>
          <a:p>
            <a:pPr marL="0" indent="0">
              <a:buNone/>
            </a:pPr>
            <a:r>
              <a:rPr lang="en-US" altLang="zh-CN" sz="2800" dirty="0" err="1"/>
              <a:t>response.iphdr.dst_addr</a:t>
            </a:r>
            <a:r>
              <a:rPr lang="en-US" altLang="zh-CN" sz="2800" dirty="0"/>
              <a:t> = </a:t>
            </a:r>
            <a:r>
              <a:rPr lang="en-US" altLang="zh-CN" sz="2800" dirty="0" err="1"/>
              <a:t>request.iphdr.src_addr</a:t>
            </a:r>
            <a:r>
              <a:rPr lang="en-US" altLang="zh-CN" sz="2800" dirty="0"/>
              <a:t>;</a:t>
            </a:r>
            <a:endParaRPr lang="zh-CN" altLang="zh-CN" sz="2800" dirty="0"/>
          </a:p>
          <a:p>
            <a:pPr marL="0" indent="0">
              <a:buNone/>
            </a:pPr>
            <a:r>
              <a:rPr lang="en-US" altLang="zh-CN" sz="2800" dirty="0" err="1"/>
              <a:t>response.iphdr.total_len</a:t>
            </a:r>
            <a:r>
              <a:rPr lang="en-US" altLang="zh-CN" sz="2800" dirty="0"/>
              <a:t> = </a:t>
            </a:r>
            <a:r>
              <a:rPr lang="en-US" altLang="zh-CN" sz="2800" dirty="0" err="1"/>
              <a:t>response.iphdr.hdr_len</a:t>
            </a:r>
            <a:r>
              <a:rPr lang="en-US" altLang="zh-CN" sz="2800" dirty="0"/>
              <a:t> + </a:t>
            </a:r>
            <a:r>
              <a:rPr lang="en-US" altLang="zh-CN" sz="2800" dirty="0" err="1"/>
              <a:t>response.transport.hdr_len</a:t>
            </a:r>
            <a:r>
              <a:rPr lang="en-US" altLang="zh-CN" sz="2800" dirty="0"/>
              <a:t> + </a:t>
            </a:r>
            <a:r>
              <a:rPr lang="en-US" altLang="zh-CN" sz="2800" dirty="0" err="1"/>
              <a:t>response.application.payload_len</a:t>
            </a:r>
            <a:r>
              <a:rPr lang="en-US" altLang="zh-CN" sz="2800" dirty="0"/>
              <a:t>;</a:t>
            </a:r>
            <a:endParaRPr lang="zh-CN" altLang="zh-CN" sz="2800" dirty="0"/>
          </a:p>
          <a:p>
            <a:pPr marL="0" indent="0">
              <a:buNone/>
            </a:pPr>
            <a:r>
              <a:rPr lang="en-US" altLang="zh-CN" sz="2800" dirty="0" err="1"/>
              <a:t>response.iphdr.protocol</a:t>
            </a:r>
            <a:r>
              <a:rPr lang="en-US" altLang="zh-CN" sz="2800" dirty="0"/>
              <a:t> = </a:t>
            </a:r>
            <a:r>
              <a:rPr lang="en-US" altLang="zh-CN" sz="2800" dirty="0" err="1"/>
              <a:t>request.iphdr.protocol</a:t>
            </a:r>
            <a:r>
              <a:rPr lang="en-US" altLang="zh-CN" sz="2800" dirty="0"/>
              <a:t>;</a:t>
            </a:r>
            <a:endParaRPr lang="zh-CN" altLang="en-US" sz="2800" dirty="0"/>
          </a:p>
        </p:txBody>
      </p:sp>
    </p:spTree>
    <p:extLst>
      <p:ext uri="{BB962C8B-B14F-4D97-AF65-F5344CB8AC3E}">
        <p14:creationId xmlns:p14="http://schemas.microsoft.com/office/powerpoint/2010/main" val="189803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525963"/>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dirty="0"/>
              <a:t>谢谢！</a:t>
            </a:r>
          </a:p>
        </p:txBody>
      </p:sp>
    </p:spTree>
    <p:extLst>
      <p:ext uri="{BB962C8B-B14F-4D97-AF65-F5344CB8AC3E}">
        <p14:creationId xmlns:p14="http://schemas.microsoft.com/office/powerpoint/2010/main" val="268845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65465-A1DC-4C48-8D18-0524418B508A}"/>
              </a:ext>
            </a:extLst>
          </p:cNvPr>
          <p:cNvSpPr>
            <a:spLocks noGrp="1"/>
          </p:cNvSpPr>
          <p:nvPr>
            <p:ph type="title"/>
          </p:nvPr>
        </p:nvSpPr>
        <p:spPr/>
        <p:txBody>
          <a:bodyPr>
            <a:normAutofit/>
          </a:bodyPr>
          <a:lstStyle/>
          <a:p>
            <a:r>
              <a:rPr lang="zh-CN" altLang="en-US" dirty="0"/>
              <a:t> 什么是数据包捕获</a:t>
            </a:r>
          </a:p>
        </p:txBody>
      </p:sp>
      <p:sp>
        <p:nvSpPr>
          <p:cNvPr id="3" name="内容占位符 2">
            <a:extLst>
              <a:ext uri="{FF2B5EF4-FFF2-40B4-BE49-F238E27FC236}">
                <a16:creationId xmlns:a16="http://schemas.microsoft.com/office/drawing/2014/main" id="{EB515AED-4D66-46F0-A800-EE9ECEF4E53B}"/>
              </a:ext>
            </a:extLst>
          </p:cNvPr>
          <p:cNvSpPr>
            <a:spLocks noGrp="1"/>
          </p:cNvSpPr>
          <p:nvPr>
            <p:ph idx="1"/>
          </p:nvPr>
        </p:nvSpPr>
        <p:spPr/>
        <p:txBody>
          <a:bodyPr/>
          <a:lstStyle/>
          <a:p>
            <a:r>
              <a:rPr lang="zh-CN" altLang="en-US" dirty="0"/>
              <a:t> 数据包捕获是在数据传输的网络上进行数据收集的一种行为。嗅探器是捕获数据包的最佳实现，但是许多其它种类的应用需要通过网卡才能完成数据包的捕获，它们包括网络数据统计工具，入侵检测系统，端口锁定守护进程，密码嗅探器，</a:t>
            </a:r>
            <a:r>
              <a:rPr lang="en-US" altLang="zh-CN" dirty="0"/>
              <a:t>ARP</a:t>
            </a:r>
            <a:r>
              <a:rPr lang="zh-CN" altLang="en-US" dirty="0"/>
              <a:t>注入攻击，路由检测器等等。 </a:t>
            </a:r>
          </a:p>
        </p:txBody>
      </p:sp>
    </p:spTree>
    <p:extLst>
      <p:ext uri="{BB962C8B-B14F-4D97-AF65-F5344CB8AC3E}">
        <p14:creationId xmlns:p14="http://schemas.microsoft.com/office/powerpoint/2010/main" val="366438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17526-8D13-44FF-856E-43F1A20EFDBB}"/>
              </a:ext>
            </a:extLst>
          </p:cNvPr>
          <p:cNvSpPr>
            <a:spLocks noGrp="1"/>
          </p:cNvSpPr>
          <p:nvPr>
            <p:ph type="title"/>
          </p:nvPr>
        </p:nvSpPr>
        <p:spPr/>
        <p:txBody>
          <a:bodyPr>
            <a:normAutofit/>
          </a:bodyPr>
          <a:lstStyle/>
          <a:p>
            <a:r>
              <a:rPr lang="zh-CN" altLang="en-US" dirty="0"/>
              <a:t> 数据包捕获原理</a:t>
            </a:r>
          </a:p>
        </p:txBody>
      </p:sp>
      <p:sp>
        <p:nvSpPr>
          <p:cNvPr id="3" name="内容占位符 2">
            <a:extLst>
              <a:ext uri="{FF2B5EF4-FFF2-40B4-BE49-F238E27FC236}">
                <a16:creationId xmlns:a16="http://schemas.microsoft.com/office/drawing/2014/main" id="{AC56C6E8-0329-4E44-9C9F-D006555614B2}"/>
              </a:ext>
            </a:extLst>
          </p:cNvPr>
          <p:cNvSpPr>
            <a:spLocks noGrp="1"/>
          </p:cNvSpPr>
          <p:nvPr>
            <p:ph idx="1"/>
          </p:nvPr>
        </p:nvSpPr>
        <p:spPr/>
        <p:txBody>
          <a:bodyPr>
            <a:normAutofit fontScale="92500" lnSpcReduction="20000"/>
          </a:bodyPr>
          <a:lstStyle/>
          <a:p>
            <a:r>
              <a:rPr lang="zh-CN" altLang="en-US" dirty="0"/>
              <a:t> 每当一个网卡收到一个以太帧，它就会检测该帧的目的网卡地址（</a:t>
            </a:r>
            <a:r>
              <a:rPr lang="en-US" altLang="zh-CN" dirty="0"/>
              <a:t>MAC address</a:t>
            </a:r>
            <a:r>
              <a:rPr lang="zh-CN" altLang="en-US" dirty="0"/>
              <a:t>）是否与自己的网卡地址相符（相同）。如果相符，网卡便产生一个中断请求，该中断请求将由负责处理此类中断的系统网卡驱动程序处理。该驱动给接收到的数据打上时间戳，然后将数据从网卡缓冲区复制到系统内核空间的一块内存上。</a:t>
            </a:r>
            <a:endParaRPr lang="en-US" altLang="zh-CN" dirty="0"/>
          </a:p>
          <a:p>
            <a:r>
              <a:rPr lang="zh-CN" altLang="en-US" dirty="0"/>
              <a:t>接着系统通过查看以太数据帧头的以太类型区域判断接收到的数据包是属于哪一种类型继而将该包中的数据传递给协议堆栈由相应的协议处理机制处理。</a:t>
            </a:r>
          </a:p>
        </p:txBody>
      </p:sp>
    </p:spTree>
    <p:extLst>
      <p:ext uri="{BB962C8B-B14F-4D97-AF65-F5344CB8AC3E}">
        <p14:creationId xmlns:p14="http://schemas.microsoft.com/office/powerpoint/2010/main" val="37797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0AAF1-C47D-4D71-AA97-F1545F408399}"/>
              </a:ext>
            </a:extLst>
          </p:cNvPr>
          <p:cNvSpPr>
            <a:spLocks noGrp="1"/>
          </p:cNvSpPr>
          <p:nvPr>
            <p:ph type="title"/>
          </p:nvPr>
        </p:nvSpPr>
        <p:spPr/>
        <p:txBody>
          <a:bodyPr/>
          <a:lstStyle/>
          <a:p>
            <a:r>
              <a:rPr lang="zh-CN" altLang="en-US" dirty="0"/>
              <a:t>数据包捕获原理</a:t>
            </a:r>
          </a:p>
        </p:txBody>
      </p:sp>
      <p:sp>
        <p:nvSpPr>
          <p:cNvPr id="3" name="内容占位符 2">
            <a:extLst>
              <a:ext uri="{FF2B5EF4-FFF2-40B4-BE49-F238E27FC236}">
                <a16:creationId xmlns:a16="http://schemas.microsoft.com/office/drawing/2014/main" id="{9120F69B-789C-4B7E-9154-9160D53E3841}"/>
              </a:ext>
            </a:extLst>
          </p:cNvPr>
          <p:cNvSpPr>
            <a:spLocks noGrp="1"/>
          </p:cNvSpPr>
          <p:nvPr>
            <p:ph idx="1"/>
          </p:nvPr>
        </p:nvSpPr>
        <p:spPr/>
        <p:txBody>
          <a:bodyPr>
            <a:normAutofit fontScale="92500"/>
          </a:bodyPr>
          <a:lstStyle/>
          <a:p>
            <a:r>
              <a:rPr lang="zh-CN" altLang="en-US" dirty="0"/>
              <a:t>大多数情况下数据包包含一个</a:t>
            </a:r>
            <a:r>
              <a:rPr lang="en-US" altLang="zh-CN" dirty="0"/>
              <a:t>IPv4</a:t>
            </a:r>
            <a:r>
              <a:rPr lang="zh-CN" altLang="en-US" dirty="0"/>
              <a:t>数据报，如此，</a:t>
            </a:r>
            <a:r>
              <a:rPr lang="en-US" altLang="zh-CN" dirty="0"/>
              <a:t>IPv4</a:t>
            </a:r>
            <a:r>
              <a:rPr lang="zh-CN" altLang="en-US" dirty="0"/>
              <a:t>协议处理机制将被激活。这种处理机制将进行一系列验证行为来确保比如数据包没有遭到损坏，本机的确是该包的目的地等等。</a:t>
            </a:r>
            <a:endParaRPr lang="en-US" altLang="zh-CN" dirty="0"/>
          </a:p>
          <a:p>
            <a:r>
              <a:rPr lang="zh-CN" altLang="en-US" dirty="0"/>
              <a:t>当所有验证均通过后，</a:t>
            </a:r>
            <a:r>
              <a:rPr lang="en-US" altLang="zh-CN" dirty="0"/>
              <a:t>IP</a:t>
            </a:r>
            <a:r>
              <a:rPr lang="zh-CN" altLang="en-US" dirty="0"/>
              <a:t>头被移除，剩下的部分再被传递到下一层协议处理机制（可能是</a:t>
            </a:r>
            <a:r>
              <a:rPr lang="en-US" altLang="zh-CN" dirty="0"/>
              <a:t>TCP</a:t>
            </a:r>
            <a:r>
              <a:rPr lang="zh-CN" altLang="en-US" dirty="0"/>
              <a:t>或者</a:t>
            </a:r>
            <a:r>
              <a:rPr lang="en-US" altLang="zh-CN" dirty="0"/>
              <a:t>UDP</a:t>
            </a:r>
            <a:r>
              <a:rPr lang="zh-CN" altLang="en-US" dirty="0"/>
              <a:t>）。</a:t>
            </a:r>
            <a:endParaRPr lang="en-US" altLang="zh-CN" dirty="0"/>
          </a:p>
          <a:p>
            <a:r>
              <a:rPr lang="zh-CN" altLang="en-US" dirty="0"/>
              <a:t>这种处理过程不断重复直到数据到达由用户空间的应用程序来处理的应用层。 </a:t>
            </a:r>
          </a:p>
        </p:txBody>
      </p:sp>
    </p:spTree>
    <p:extLst>
      <p:ext uri="{BB962C8B-B14F-4D97-AF65-F5344CB8AC3E}">
        <p14:creationId xmlns:p14="http://schemas.microsoft.com/office/powerpoint/2010/main" val="342781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C335D-F637-4E5C-BAFC-450E84DF9E5C}"/>
              </a:ext>
            </a:extLst>
          </p:cNvPr>
          <p:cNvSpPr>
            <a:spLocks noGrp="1"/>
          </p:cNvSpPr>
          <p:nvPr>
            <p:ph type="title"/>
          </p:nvPr>
        </p:nvSpPr>
        <p:spPr/>
        <p:txBody>
          <a:bodyPr/>
          <a:lstStyle/>
          <a:p>
            <a:r>
              <a:rPr lang="zh-CN" altLang="en-US" dirty="0"/>
              <a:t>嗅探器工作原理</a:t>
            </a:r>
          </a:p>
        </p:txBody>
      </p:sp>
      <p:sp>
        <p:nvSpPr>
          <p:cNvPr id="3" name="内容占位符 2">
            <a:extLst>
              <a:ext uri="{FF2B5EF4-FFF2-40B4-BE49-F238E27FC236}">
                <a16:creationId xmlns:a16="http://schemas.microsoft.com/office/drawing/2014/main" id="{36BA1731-0D75-4591-B8A8-0878D42766DD}"/>
              </a:ext>
            </a:extLst>
          </p:cNvPr>
          <p:cNvSpPr>
            <a:spLocks noGrp="1"/>
          </p:cNvSpPr>
          <p:nvPr>
            <p:ph idx="1"/>
          </p:nvPr>
        </p:nvSpPr>
        <p:spPr/>
        <p:txBody>
          <a:bodyPr>
            <a:normAutofit fontScale="92500" lnSpcReduction="20000"/>
          </a:bodyPr>
          <a:lstStyle/>
          <a:p>
            <a:r>
              <a:rPr lang="zh-CN" altLang="en-US" dirty="0"/>
              <a:t>当我们使用嗅探器时，数据包将完成上述的相同过程，但除了一个地方：网络驱动程序也将拷贝接收到的或是发出的任何数据到内核中名叫数据包过滤器的部分。</a:t>
            </a:r>
            <a:endParaRPr lang="en-US" altLang="zh-CN" dirty="0"/>
          </a:p>
          <a:p>
            <a:r>
              <a:rPr lang="zh-CN" altLang="en-US" dirty="0"/>
              <a:t>而正是数据包过滤器使数据包的捕获成为可能。默认的情况下，数据包过滤器允许任意包通过，但是，数据包过滤器也会提供一些高级的过滤能力。</a:t>
            </a:r>
            <a:endParaRPr lang="en-US" altLang="zh-CN" dirty="0"/>
          </a:p>
          <a:p>
            <a:r>
              <a:rPr lang="zh-CN" altLang="en-US" dirty="0"/>
              <a:t>由于数据包捕获可能涉及到网络安全，因此多数操作系统要求必须要有管理员的权限才能使用数据过滤的这一项功能。 </a:t>
            </a:r>
          </a:p>
        </p:txBody>
      </p:sp>
    </p:spTree>
    <p:extLst>
      <p:ext uri="{BB962C8B-B14F-4D97-AF65-F5344CB8AC3E}">
        <p14:creationId xmlns:p14="http://schemas.microsoft.com/office/powerpoint/2010/main" val="45267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嗅探器工作原理</a:t>
            </a:r>
          </a:p>
        </p:txBody>
      </p:sp>
      <p:pic>
        <p:nvPicPr>
          <p:cNvPr id="4" name="内容占位符 3"/>
          <p:cNvPicPr>
            <a:picLocks noGrp="1"/>
          </p:cNvPicPr>
          <p:nvPr>
            <p:ph idx="1"/>
          </p:nvPr>
        </p:nvPicPr>
        <p:blipFill>
          <a:blip r:embed="rId2"/>
          <a:srcRect/>
          <a:stretch>
            <a:fillRect/>
          </a:stretch>
        </p:blipFill>
        <p:spPr bwMode="auto">
          <a:xfrm>
            <a:off x="428596" y="1571612"/>
            <a:ext cx="8286807" cy="514353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编写网路嗅探器所需软件包</a:t>
            </a:r>
          </a:p>
        </p:txBody>
      </p:sp>
      <p:sp>
        <p:nvSpPr>
          <p:cNvPr id="3" name="内容占位符 2"/>
          <p:cNvSpPr>
            <a:spLocks noGrp="1"/>
          </p:cNvSpPr>
          <p:nvPr>
            <p:ph idx="1"/>
          </p:nvPr>
        </p:nvSpPr>
        <p:spPr/>
        <p:txBody>
          <a:bodyPr/>
          <a:lstStyle/>
          <a:p>
            <a:r>
              <a:rPr lang="en-US" altLang="zh-CN" dirty="0" err="1"/>
              <a:t>libpcap</a:t>
            </a:r>
            <a:r>
              <a:rPr lang="en-US" altLang="zh-CN" dirty="0"/>
              <a:t>:</a:t>
            </a:r>
            <a:r>
              <a:rPr lang="zh-CN" altLang="en-US" dirty="0"/>
              <a:t>提供了系统独立的用户级别网络数据包捕获接口</a:t>
            </a:r>
            <a:endParaRPr lang="en-US" altLang="zh-CN" dirty="0"/>
          </a:p>
          <a:p>
            <a:r>
              <a:rPr lang="en-US" altLang="zh-CN" dirty="0" err="1"/>
              <a:t>libnet</a:t>
            </a:r>
            <a:r>
              <a:rPr lang="en-US" altLang="zh-CN" dirty="0"/>
              <a:t>:</a:t>
            </a:r>
            <a:r>
              <a:rPr lang="zh-CN" altLang="en-US" dirty="0"/>
              <a:t>提供了低层网络数据包的构造、处理和发送功能的简单统一的网络编程接口。</a:t>
            </a:r>
            <a:endParaRPr lang="en-US" altLang="zh-CN" dirty="0"/>
          </a:p>
          <a:p>
            <a:r>
              <a:rPr lang="en-US" altLang="zh-CN" dirty="0" err="1"/>
              <a:t>gcc</a:t>
            </a:r>
            <a:r>
              <a:rPr lang="en-US" altLang="zh-CN" dirty="0"/>
              <a:t>: </a:t>
            </a:r>
            <a:r>
              <a:rPr lang="en-US" altLang="zh-CN" dirty="0" err="1"/>
              <a:t>libpcap</a:t>
            </a:r>
            <a:r>
              <a:rPr lang="zh-CN" altLang="en-US" dirty="0"/>
              <a:t>和</a:t>
            </a:r>
            <a:r>
              <a:rPr lang="en-US" altLang="zh-CN" dirty="0" err="1"/>
              <a:t>libnet</a:t>
            </a:r>
            <a:r>
              <a:rPr lang="zh-CN" altLang="en-US" dirty="0"/>
              <a:t>都为</a:t>
            </a:r>
            <a:r>
              <a:rPr lang="en-US" altLang="zh-CN" dirty="0"/>
              <a:t>C</a:t>
            </a:r>
            <a:r>
              <a:rPr lang="zh-CN" altLang="en-US" dirty="0"/>
              <a:t>接口，这里介绍的嗅探器代码都采用</a:t>
            </a:r>
            <a:r>
              <a:rPr lang="en-US" altLang="zh-CN" dirty="0"/>
              <a:t>C/C++</a:t>
            </a:r>
            <a:r>
              <a:rPr lang="zh-CN" altLang="en-US" dirty="0"/>
              <a:t>实现，需要</a:t>
            </a:r>
            <a:r>
              <a:rPr lang="en-US" altLang="zh-CN" dirty="0" err="1"/>
              <a:t>gcc</a:t>
            </a:r>
            <a:r>
              <a:rPr lang="en-US" altLang="zh-CN" dirty="0"/>
              <a:t>/g++</a:t>
            </a:r>
            <a:r>
              <a:rPr lang="zh-CN" altLang="en-US" dirty="0"/>
              <a:t>编译器。</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网络嗅探器程序的通用流程</a:t>
            </a:r>
          </a:p>
        </p:txBody>
      </p:sp>
      <p:pic>
        <p:nvPicPr>
          <p:cNvPr id="4" name="内容占位符 3"/>
          <p:cNvPicPr>
            <a:picLocks noGrp="1"/>
          </p:cNvPicPr>
          <p:nvPr>
            <p:ph idx="1"/>
          </p:nvPr>
        </p:nvPicPr>
        <p:blipFill>
          <a:blip r:embed="rId2"/>
          <a:srcRect/>
          <a:stretch>
            <a:fillRect/>
          </a:stretch>
        </p:blipFill>
        <p:spPr bwMode="auto">
          <a:xfrm>
            <a:off x="214282" y="1214422"/>
            <a:ext cx="8643998" cy="550072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1303</Words>
  <Application>Microsoft Office PowerPoint</Application>
  <PresentationFormat>全屏显示(4:3)</PresentationFormat>
  <Paragraphs>97</Paragraphs>
  <Slides>25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Arial</vt:lpstr>
      <vt:lpstr>Calibri</vt:lpstr>
      <vt:lpstr>Office 主题</vt:lpstr>
      <vt:lpstr>编写网络嗅探器程序 基于libpcap和libnet</vt:lpstr>
      <vt:lpstr>什么是嗅探器</vt:lpstr>
      <vt:lpstr> 什么是数据包捕获</vt:lpstr>
      <vt:lpstr> 数据包捕获原理</vt:lpstr>
      <vt:lpstr>数据包捕获原理</vt:lpstr>
      <vt:lpstr>嗅探器工作原理</vt:lpstr>
      <vt:lpstr>嗅探器工作原理</vt:lpstr>
      <vt:lpstr>编写网路嗅探器所需软件包</vt:lpstr>
      <vt:lpstr>网络嗅探器程序的通用流程</vt:lpstr>
      <vt:lpstr>仅做网络分析的程序</vt:lpstr>
      <vt:lpstr>发送干预报文的程序</vt:lpstr>
      <vt:lpstr>举个例子</vt:lpstr>
      <vt:lpstr>从应用层协议角度看HTTP交互</vt:lpstr>
      <vt:lpstr>从传输层（TCP）角度看HTTP交互</vt:lpstr>
      <vt:lpstr>嗅探器角度下的HTTP交互</vt:lpstr>
      <vt:lpstr>HTTP请求报文格式</vt:lpstr>
      <vt:lpstr>如何过滤指定网站的HTTP请求</vt:lpstr>
      <vt:lpstr>HTTP响应报文格式</vt:lpstr>
      <vt:lpstr>伪造HTTP响应报文</vt:lpstr>
      <vt:lpstr>构造完整的HTTP响应的网络包</vt:lpstr>
      <vt:lpstr>TCP报首格式</vt:lpstr>
      <vt:lpstr>伪造TCP报首</vt:lpstr>
      <vt:lpstr>IP报首格式</vt:lpstr>
      <vt:lpstr>伪造IP报首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编写网络嗅探器</dc:title>
  <dc:creator>hexu</dc:creator>
  <cp:lastModifiedBy>mackhe(何旭)</cp:lastModifiedBy>
  <cp:revision>51</cp:revision>
  <dcterms:created xsi:type="dcterms:W3CDTF">2016-04-29T14:18:56Z</dcterms:created>
  <dcterms:modified xsi:type="dcterms:W3CDTF">2021-05-31T07:47:02Z</dcterms:modified>
</cp:coreProperties>
</file>