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813c41c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813c41c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813c41c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813c41c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813c41c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813c41c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813c41c7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813c41c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8cf113b83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8cf113b83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8205937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8205937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8cf113b83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8cf113b83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82f39be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82f39be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820593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820593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8205937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8205937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82f39b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82f39b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8cf113b83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8cf113b83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8cf113b83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8cf113b83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8205937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8205937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8205937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8205937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8cf113b83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8cf113b83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820593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820593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820593d7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820593d7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8cf113b83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8cf113b83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82f39be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82f39be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82f39be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82f39be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8cf113b83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8cf113b83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813c41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813c41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813c41c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813c41c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813c41c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813c41c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813c41c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813c41c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gc.nvidia.com/catalog/all?orderBy=modifiedDESC&amp;pageNumber=0&amp;query=&amp;quickFilter=all&amp;filters=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25825" y="1062175"/>
            <a:ext cx="8091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Transfer Pytorch and Tensorflow Model to Jetson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25825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Jovan Hermawan &amp; Zhang 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18/09/2020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3.Visualize ONNX Model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024950" y="150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python3 -m pip install netron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type netron in command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open </a:t>
            </a:r>
            <a:r>
              <a:rPr lang="zh-CN" sz="15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CN" sz="1500" u="sng">
                <a:solidFill>
                  <a:srgbClr val="333333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400" y="575625"/>
            <a:ext cx="3181550" cy="31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3">
            <a:alphaModFix/>
          </a:blip>
          <a:srcRect b="31835" l="10656" r="41663" t="30274"/>
          <a:stretch/>
        </p:blipFill>
        <p:spPr>
          <a:xfrm>
            <a:off x="381750" y="545527"/>
            <a:ext cx="8520600" cy="380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Initialize model in TensorRT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27929" l="10549" r="39570" t="30859"/>
          <a:stretch/>
        </p:blipFill>
        <p:spPr>
          <a:xfrm>
            <a:off x="592675" y="1326050"/>
            <a:ext cx="73509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3">
            <a:alphaModFix/>
          </a:blip>
          <a:srcRect b="37695" l="10216" r="40016" t="47460"/>
          <a:stretch/>
        </p:blipFill>
        <p:spPr>
          <a:xfrm>
            <a:off x="683150" y="1687725"/>
            <a:ext cx="8023608" cy="13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Tensorflow</a:t>
            </a:r>
            <a:endParaRPr/>
          </a:p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436375" y="918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2nd</a:t>
            </a:r>
            <a:r>
              <a:rPr lang="zh-CN" sz="3200"/>
              <a:t> part：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</a:t>
            </a:r>
            <a:r>
              <a:rPr lang="zh-CN"/>
              <a:t>n our laptops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154725" y="1811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zh-CN" sz="2400"/>
              <a:t>Train Tensorflow model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zh-CN" sz="2400">
                <a:solidFill>
                  <a:srgbClr val="24292E"/>
                </a:solidFill>
                <a:highlight>
                  <a:srgbClr val="FFFFFF"/>
                </a:highlight>
              </a:rPr>
              <a:t>Build TensorRT / Jetson compatible graph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rabicPeriod"/>
            </a:pPr>
            <a:r>
              <a:rPr lang="zh-CN" sz="2400">
                <a:solidFill>
                  <a:srgbClr val="24292E"/>
                </a:solidFill>
                <a:highlight>
                  <a:srgbClr val="FFFFFF"/>
                </a:highlight>
              </a:rPr>
              <a:t>Optimize with TensorRT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Workflow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25" y="1311975"/>
            <a:ext cx="7633249" cy="35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303800" y="598575"/>
            <a:ext cx="7731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lang="zh-CN"/>
              <a:t>pply TensorRT optimizations to TensorFlow graph</a:t>
            </a:r>
            <a:endParaRPr/>
          </a:p>
        </p:txBody>
      </p:sp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328200" y="1990050"/>
            <a:ext cx="870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Arial"/>
              <a:buAutoNum type="arabicPeriod"/>
            </a:pPr>
            <a:r>
              <a:rPr b="1"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Specify the fraction of GPU</a:t>
            </a:r>
            <a:endParaRPr b="1"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gpu_options = tf.GPUOptions(per_process_gpu_memory_fraction = number_between_0_and_1)</a:t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Indicates</a:t>
            </a: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fraction of GPU memory allowed for TensorFlow, TensorRT can use the remaining memory.</a:t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1303800" y="598575"/>
            <a:ext cx="7731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Apply TensorRT optimizations to TensorFlow graph</a:t>
            </a:r>
            <a:endParaRPr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328200" y="1597875"/>
            <a:ext cx="8706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b="1"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TensorRT analyze the TensorFlow graph and  apply optimizations</a:t>
            </a:r>
            <a:endParaRPr b="1"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trt_graph = trt.create_inference_graph(</a:t>
            </a:r>
            <a:endParaRPr sz="12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input_graph_def=frozen_graph_def,</a:t>
            </a:r>
            <a:endParaRPr sz="12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outputs=output_node_name,</a:t>
            </a:r>
            <a:endParaRPr sz="12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max_batch_size=batch_size,</a:t>
            </a:r>
            <a:endParaRPr sz="12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max_workspace_size_bytes=workspace_size,</a:t>
            </a:r>
            <a:endParaRPr sz="12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precision_mode=precision)</a:t>
            </a:r>
            <a:endParaRPr sz="12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TensorRT takes a frozen TensorFlow graph as input and returns an optimized graph with TensorRT nodes.</a:t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99288"/>
            <a:ext cx="7282174" cy="45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Integrated with every framework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10000" y="3773575"/>
            <a:ext cx="78222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Rely on GPU-accelerated libraries such as cuDNN and TensorRT to deliver high-performance on GPU</a:t>
            </a:r>
            <a:endParaRPr sz="2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0" y="1369937"/>
            <a:ext cx="8184877" cy="24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create_inference_graph function parameters</a:t>
            </a:r>
            <a:endParaRPr/>
          </a:p>
        </p:txBody>
      </p:sp>
      <p:sp>
        <p:nvSpPr>
          <p:cNvPr id="403" name="Google Shape;403;p32"/>
          <p:cNvSpPr txBox="1"/>
          <p:nvPr>
            <p:ph idx="1" type="body"/>
          </p:nvPr>
        </p:nvSpPr>
        <p:spPr>
          <a:xfrm>
            <a:off x="583050" y="1597875"/>
            <a:ext cx="84720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frozen_graph_def</a:t>
            </a:r>
            <a:r>
              <a:rPr lang="zh-CN" sz="1800"/>
              <a:t>: frozen TensorFlow graphout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put_node_name</a:t>
            </a:r>
            <a:r>
              <a:rPr lang="zh-CN" sz="1800"/>
              <a:t>: list of strings with names of output nodes e.g. </a:t>
            </a:r>
            <a:r>
              <a:rPr lang="zh-CN" sz="1800"/>
              <a:t>“</a:t>
            </a:r>
            <a:r>
              <a:rPr lang="zh-CN" sz="1800"/>
              <a:t>resnet_v1_50/predictions/Reshape_1”]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max_batch_size</a:t>
            </a:r>
            <a:r>
              <a:rPr lang="zh-CN" sz="1800"/>
              <a:t>: integer, size of input batch e.g. 16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max_workspace_size_byte</a:t>
            </a: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CN" sz="1800"/>
              <a:t>: integer, maximum GPU memory size available for TensorRT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precisio</a:t>
            </a: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n_mode</a:t>
            </a:r>
            <a:r>
              <a:rPr lang="zh-CN" sz="1800"/>
              <a:t>: </a:t>
            </a:r>
            <a:r>
              <a:rPr lang="zh-CN" sz="1800"/>
              <a:t>string, allowed values “FP32”, “FP16” or “INT8”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</a:t>
            </a:r>
            <a:r>
              <a:rPr lang="zh-CN"/>
              <a:t>recision_mode</a:t>
            </a:r>
            <a:endParaRPr/>
          </a:p>
        </p:txBody>
      </p:sp>
      <p:sp>
        <p:nvSpPr>
          <p:cNvPr id="409" name="Google Shape;409;p33"/>
          <p:cNvSpPr txBox="1"/>
          <p:nvPr>
            <p:ph idx="1" type="body"/>
          </p:nvPr>
        </p:nvSpPr>
        <p:spPr>
          <a:xfrm>
            <a:off x="611250" y="1252325"/>
            <a:ext cx="8269500" cy="22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 sz="1800"/>
              <a:t>“ FP32”</a:t>
            </a:r>
            <a:r>
              <a:rPr lang="zh-CN" sz="1800"/>
              <a:t> : </a:t>
            </a: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-precision</a:t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 sz="1800"/>
              <a:t>“ FP16”</a:t>
            </a:r>
            <a:r>
              <a:rPr lang="zh-CN" sz="1800"/>
              <a:t> : </a:t>
            </a: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half-precision, </a:t>
            </a: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reduces memory usage, allows deployment of larger networks, and takes less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 sz="1800"/>
              <a:t>“ INT8”</a:t>
            </a:r>
            <a:r>
              <a:rPr lang="zh-CN" sz="1800"/>
              <a:t>: </a:t>
            </a: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further improves computation speed and places lower requirements on bandwidth</a:t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88" y="2987201"/>
            <a:ext cx="8617224" cy="203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idx="1" type="body"/>
          </p:nvPr>
        </p:nvSpPr>
        <p:spPr>
          <a:xfrm>
            <a:off x="1303800" y="342900"/>
            <a:ext cx="7596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Arial"/>
              <a:buChar char="●"/>
            </a:pP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TensorRT provides capabilities to take models trained in single (FP32) and half (FP16) precision and convert them for deployment with INT8 quantizations while minimizing accuracy loss.</a:t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Arial"/>
              <a:buChar char="●"/>
            </a:pPr>
            <a:r>
              <a:rPr lang="zh-CN" sz="1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Next, execute the calibration graph with calibration data. </a:t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75" y="1789075"/>
            <a:ext cx="8121452" cy="3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</a:t>
            </a:r>
            <a:r>
              <a:rPr lang="zh-CN"/>
              <a:t>n Jetson Xavier NX</a:t>
            </a:r>
            <a:endParaRPr/>
          </a:p>
        </p:txBody>
      </p:sp>
      <p:sp>
        <p:nvSpPr>
          <p:cNvPr id="422" name="Google Shape;422;p35"/>
          <p:cNvSpPr txBox="1"/>
          <p:nvPr>
            <p:ph idx="1" type="body"/>
          </p:nvPr>
        </p:nvSpPr>
        <p:spPr>
          <a:xfrm>
            <a:off x="1056750" y="1314625"/>
            <a:ext cx="70305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rabicPeriod"/>
            </a:pPr>
            <a:r>
              <a:rPr lang="zh-CN" sz="2400">
                <a:solidFill>
                  <a:srgbClr val="24292E"/>
                </a:solidFill>
                <a:highlight>
                  <a:srgbClr val="FFFFFF"/>
                </a:highlight>
              </a:rPr>
              <a:t>Installation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rabicPeriod"/>
            </a:pPr>
            <a:r>
              <a:rPr lang="zh-CN" sz="2400">
                <a:solidFill>
                  <a:srgbClr val="24292E"/>
                </a:solidFill>
                <a:highlight>
                  <a:srgbClr val="FFFFFF"/>
                </a:highlight>
              </a:rPr>
              <a:t>Open graph.pb file from Google Colab on Jetson Xavier NX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431800" lvl="0" marL="482600" marR="254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from google.colab import files</a:t>
            </a:r>
            <a:endParaRPr sz="12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482600" marR="254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files.download('......')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</a:t>
            </a:r>
            <a:r>
              <a:rPr lang="zh-CN"/>
              <a:t>reparation</a:t>
            </a:r>
            <a:endParaRPr/>
          </a:p>
        </p:txBody>
      </p:sp>
      <p:sp>
        <p:nvSpPr>
          <p:cNvPr id="428" name="Google Shape;428;p36"/>
          <p:cNvSpPr txBox="1"/>
          <p:nvPr>
            <p:ph idx="1" type="body"/>
          </p:nvPr>
        </p:nvSpPr>
        <p:spPr>
          <a:xfrm>
            <a:off x="1303800" y="1468225"/>
            <a:ext cx="70305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connect to power supply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connect with  keyboard,  mouse and monitor screen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SSD card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zh-CN" sz="2400"/>
              <a:t>JetPack 4.4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Installation</a:t>
            </a:r>
            <a:endParaRPr/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248550" y="1416325"/>
            <a:ext cx="84879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Install and upgrade pip3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$ sudo apt-get install python3-pip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$ sudo pip3 install -U pip testresources setuptools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Install Python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25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$ sudo pip3 install -U numpy==1.16.1 future==0.18.2 mock==3.0.5 h5py==2.10.0 keras_preprocessing==1.1.1 keras_applications==1.0.8 gast==0.2.2 futures protobuf pybind11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Installation</a:t>
            </a:r>
            <a:endParaRPr/>
          </a:p>
        </p:txBody>
      </p:sp>
      <p:sp>
        <p:nvSpPr>
          <p:cNvPr id="440" name="Google Shape;440;p38"/>
          <p:cNvSpPr txBox="1"/>
          <p:nvPr>
            <p:ph idx="1" type="body"/>
          </p:nvPr>
        </p:nvSpPr>
        <p:spPr>
          <a:xfrm>
            <a:off x="248550" y="1341775"/>
            <a:ext cx="87564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Install system packages required by TensorFlow</a:t>
            </a:r>
            <a:endParaRPr sz="1800">
              <a:solidFill>
                <a:srgbClr val="000000"/>
              </a:solidFill>
              <a:highlight>
                <a:srgbClr val="EAEFE0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$ sudo apt-get install libhdf5-serial-dev hdf5-tools libhdf5-dev zlib1g-dev zip libjpeg8-dev liblapack-dev libblas-dev gfortran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Install TensorFlow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82600" marR="25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$ sudo pip3 install --pre --extra-index-url https://developer.download.nvidia.com/compute/redist/jp/v44 tensorflow</a:t>
            </a:r>
            <a:endParaRPr sz="18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402525"/>
            <a:ext cx="7433250" cy="44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CUDA-X AI libraries and SDKs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849800" y="1512975"/>
            <a:ext cx="74844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CN" sz="2000"/>
              <a:t>Libraries</a:t>
            </a:r>
            <a:r>
              <a:rPr lang="zh-CN" sz="2000"/>
              <a:t>: DALI, cuDNN, NCCL, NeMo, Transfer Learnign Toolkit, DIGITS, </a:t>
            </a:r>
            <a:r>
              <a:rPr lang="zh-CN" sz="2000"/>
              <a:t>AI-Assisted Annotation Toolkit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CN" sz="2000"/>
              <a:t>SDKs</a:t>
            </a:r>
            <a:r>
              <a:rPr lang="zh-CN" sz="2000"/>
              <a:t>: TensorRT, DeepStream SDK, NVIDIA Triton Inference Server, NVIDIA Jarvis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CN" sz="2000" u="sng">
                <a:solidFill>
                  <a:schemeClr val="hlink"/>
                </a:solidFill>
                <a:hlinkClick r:id="rId3"/>
              </a:rPr>
              <a:t>NGC</a:t>
            </a:r>
            <a:r>
              <a:rPr lang="zh-CN" sz="2000"/>
              <a:t>: the hub for GPU-optimized software for deep learning and machine learning.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Pytorch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436375" y="918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1st part：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Using TensorRT to optimize (PyTorch):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173200" y="1889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First step : train a model using PyTorch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Second step : convert the model to ONNX format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Third step : use NVIDIA TensorRT for inference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ONNX?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311700" y="1484100"/>
            <a:ext cx="48921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Open format built to represent machine learning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Machine learning models &gt; ONNX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Images &gt; JPEG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800" y="1230425"/>
            <a:ext cx="3429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Converting Pytorch Model to TensorRT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996475" y="2150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zh-CN" sz="2300">
                <a:solidFill>
                  <a:srgbClr val="000000"/>
                </a:solidFill>
              </a:rPr>
              <a:t>Load and launch the pretrained model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2.Convert the PyTorch model to ONNX format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-190600" y="-42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1677225"/>
            <a:ext cx="86487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 rotWithShape="1">
          <a:blip r:embed="rId4">
            <a:alphaModFix/>
          </a:blip>
          <a:srcRect b="30274" l="10506" r="39176" t="63475"/>
          <a:stretch/>
        </p:blipFill>
        <p:spPr>
          <a:xfrm>
            <a:off x="311700" y="3674750"/>
            <a:ext cx="8648702" cy="6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