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6861ad6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6861ad6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6861ad6e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6861ad6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6861ad6e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6861ad6e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75033c63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75033c63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6861ad6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6861ad6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75033c63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75033c63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6861ad6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6861ad6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5c2641f2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5c2641f2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https://developer.nvidia.com/tensorrt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5c2641f2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5c2641f2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5c2641f2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5c2641f2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75033c6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75033c6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75033c63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75033c63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75033c63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75033c63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6861ad6e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6861ad6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6861ad6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6861ad6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75033c63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75033c63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6861ad6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6861ad6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6861ad6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6861ad6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6861ad6e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6861ad6e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6861ad6e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6861ad6e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5c2641f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5c2641f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5c2641f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5c2641f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6861ad6e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6861ad6e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5c2641f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5c2641f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 of tensors using pytorch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5c2641f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5c2641f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unlike pytorch, outline graph b4 running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5c2641f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5c2641f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 of tensors using tensorflow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6861ad6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6861ad6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76833" y="8226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Further</a:t>
            </a:r>
            <a:r>
              <a:rPr lang="zh-CN" sz="6000"/>
              <a:t> Exploration of JetPack SDK</a:t>
            </a:r>
            <a:endParaRPr sz="6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31325" y="3409025"/>
            <a:ext cx="85206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Jovan Hermawan &amp; Zhang 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11/09/2020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Models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013800" y="1371600"/>
            <a:ext cx="76332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 Vision</a:t>
            </a:r>
            <a:endParaRPr b="1" sz="2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 Classification: </a:t>
            </a:r>
            <a:endParaRPr b="1"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MNIS</a:t>
            </a:r>
            <a:r>
              <a:rPr b="1"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T--</a:t>
            </a:r>
            <a:r>
              <a:rPr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 recognition on real-world data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ResNet--</a:t>
            </a:r>
            <a:r>
              <a:rPr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Deep Residual Learning for Image Recognition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EfficientNet--</a:t>
            </a:r>
            <a:r>
              <a:rPr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Rethinking Model Scaling for Convolutional Neural Networks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Models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508500" y="1356675"/>
            <a:ext cx="86355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 Vision</a:t>
            </a:r>
            <a:endParaRPr b="1" sz="2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 Detection and Segmentation:</a:t>
            </a:r>
            <a:endParaRPr b="1"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RetinaNet--</a:t>
            </a:r>
            <a:r>
              <a:rPr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Dense Object Detection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Mask R-CNN--</a:t>
            </a:r>
            <a:r>
              <a:rPr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 instance segmentation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ShapeMask--</a:t>
            </a:r>
            <a:r>
              <a:rPr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Segment Novel Objects by Refining Shape Priors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SpineNet	SpineNet--</a:t>
            </a:r>
            <a:r>
              <a:rPr lang="zh-C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Scale-Permuted Backbone for Recognition and Localization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Models and Implementations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056750" y="1371600"/>
            <a:ext cx="70305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 b="1" sz="2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zh-CN"/>
              <a:t>ALBERT(A Lite BERT), BERT, NHNet, Transformer,  XLNet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Brief summary of the evaluation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303800" y="2295950"/>
            <a:ext cx="77310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Pyrotch is easier to use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eager execution of TF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chaos of TF API -- reduces the quality of tensorflow’s ecosystem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1303800" y="1475950"/>
            <a:ext cx="52629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zh-CN" sz="2400">
                <a:latin typeface="Nunito"/>
                <a:ea typeface="Nunito"/>
                <a:cs typeface="Nunito"/>
                <a:sym typeface="Nunito"/>
              </a:rPr>
              <a:t>advantages</a:t>
            </a:r>
            <a:r>
              <a:rPr b="1" lang="zh-CN" sz="2400">
                <a:latin typeface="Nunito"/>
                <a:ea typeface="Nunito"/>
                <a:cs typeface="Nunito"/>
                <a:sym typeface="Nunito"/>
              </a:rPr>
              <a:t> of Pytorch: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Brief summary of the evaluation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413000" y="2295950"/>
            <a:ext cx="7731000" cy="1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7F8FA"/>
                </a:highlight>
                <a:latin typeface="Arial"/>
                <a:ea typeface="Arial"/>
                <a:cs typeface="Arial"/>
                <a:sym typeface="Arial"/>
              </a:rPr>
              <a:t>Ecological deployment is not so mature</a:t>
            </a:r>
            <a:endParaRPr sz="2400">
              <a:solidFill>
                <a:srgbClr val="333333"/>
              </a:solidFill>
              <a:highlight>
                <a:srgbClr val="F7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33333"/>
                </a:solidFill>
                <a:highlight>
                  <a:srgbClr val="F7F8FA"/>
                </a:highlight>
                <a:latin typeface="Arial"/>
                <a:ea typeface="Arial"/>
                <a:cs typeface="Arial"/>
                <a:sym typeface="Arial"/>
              </a:rPr>
              <a:t>well supprted in JetPack SDK</a:t>
            </a:r>
            <a:endParaRPr sz="1600">
              <a:solidFill>
                <a:srgbClr val="333333"/>
              </a:solidFill>
              <a:highlight>
                <a:srgbClr val="F7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33333"/>
                </a:solidFill>
                <a:highlight>
                  <a:srgbClr val="F7F8FA"/>
                </a:highlight>
                <a:latin typeface="Arial"/>
                <a:ea typeface="Arial"/>
                <a:cs typeface="Arial"/>
                <a:sym typeface="Arial"/>
              </a:rPr>
              <a:t>Pytoch 1.5 -- supprt C++</a:t>
            </a:r>
            <a:endParaRPr sz="1050">
              <a:solidFill>
                <a:srgbClr val="333333"/>
              </a:solidFill>
              <a:highlight>
                <a:srgbClr val="F7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8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1303800" y="1475950"/>
            <a:ext cx="52629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Nunito"/>
                <a:ea typeface="Nunito"/>
                <a:cs typeface="Nunito"/>
                <a:sym typeface="Nunito"/>
              </a:rPr>
              <a:t>the disadvantages of Pytorch: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Components of JetPack SDK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50" y="1478250"/>
            <a:ext cx="4978000" cy="332104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5836450" y="2163750"/>
            <a:ext cx="31764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It </a:t>
            </a:r>
            <a:r>
              <a:rPr lang="zh-C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includes L4T together with accelerated software libraries, APIs, sample applications, developer tools, and documentation</a:t>
            </a:r>
            <a:r>
              <a:rPr lang="zh-C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709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CUDA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437525"/>
            <a:ext cx="70305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Computer Unified Device 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Parallel computing platform and API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Allows usage of CUDA-enabled GPU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Gives direct access to GPU’s virtual instruction set, and parallel computational elements (for execution of compute kernels)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Can be used to work with C, C++, Fortran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CUDA 8.0 : cuBLAS, cuFFT, cuSPARSE,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TensorRT</a:t>
            </a:r>
            <a:endParaRPr/>
          </a:p>
        </p:txBody>
      </p:sp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952175" y="1597875"/>
            <a:ext cx="4231500" cy="16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High performance inference optimizer can be used to perform inference in lower precision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INT8, FP16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40X faster than CPU inference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9"/>
          <p:cNvPicPr preferRelativeResize="0"/>
          <p:nvPr/>
        </p:nvPicPr>
        <p:blipFill rotWithShape="1">
          <a:blip r:embed="rId3">
            <a:alphaModFix/>
          </a:blip>
          <a:srcRect b="-14382" l="-8287" r="-12165" t="-6070"/>
          <a:stretch/>
        </p:blipFill>
        <p:spPr>
          <a:xfrm>
            <a:off x="4711913" y="867013"/>
            <a:ext cx="51149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360"/>
            <a:ext cx="9144000" cy="4716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DeepStream</a:t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786325" y="1433875"/>
            <a:ext cx="78567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CN" sz="2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 streaming analytic toolkit to build </a:t>
            </a:r>
            <a:r>
              <a:rPr lang="zh-CN" sz="2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zh-CN" sz="2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I-powered applications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rebuchet MS"/>
              <a:buAutoNum type="arabicPeriod"/>
            </a:pPr>
            <a:r>
              <a:rPr lang="zh-CN" sz="2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function: converting pixels to insights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r>
              <a:rPr lang="zh-C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streaming data from USB/CSI camera, video from file or streams over RTSP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uses AI and computer vision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generate insights for better understanding of the environment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rebuchet MS"/>
              <a:buAutoNum type="arabicPeriod"/>
            </a:pPr>
            <a:r>
              <a:rPr lang="zh-CN" sz="24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applications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670900" y="432350"/>
            <a:ext cx="25494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content </a:t>
            </a:r>
            <a:endParaRPr sz="4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1013800" y="1818850"/>
            <a:ext cx="70221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AutoNum type="arabicPeriod"/>
            </a:pPr>
            <a:r>
              <a:rPr lang="zh-C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Pytorch vs TensorFlow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AutoNum type="arabicPeriod"/>
            </a:pPr>
            <a:r>
              <a:rPr lang="zh-C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Components of JetPack SDK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936"/>
            <a:ext cx="9144001" cy="459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DeepStream graph architecture</a:t>
            </a:r>
            <a:endParaRPr/>
          </a:p>
        </p:txBody>
      </p:sp>
      <p:sp>
        <p:nvSpPr>
          <p:cNvPr id="408" name="Google Shape;408;p33"/>
          <p:cNvSpPr txBox="1"/>
          <p:nvPr>
            <p:ph idx="1" type="body"/>
          </p:nvPr>
        </p:nvSpPr>
        <p:spPr>
          <a:xfrm>
            <a:off x="559200" y="1352925"/>
            <a:ext cx="80256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0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provides building blocks in the form of GStreamer plugins that can be used to construct an efficient video analytic pipeline </a:t>
            </a:r>
            <a:endParaRPr sz="2000"/>
          </a:p>
        </p:txBody>
      </p:sp>
      <p:pic>
        <p:nvPicPr>
          <p:cNvPr id="409" name="Google Shape;4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00" y="2252325"/>
            <a:ext cx="7796110" cy="26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Other JetPack libraries</a:t>
            </a:r>
            <a:endParaRPr/>
          </a:p>
        </p:txBody>
      </p:sp>
      <p:pic>
        <p:nvPicPr>
          <p:cNvPr id="415" name="Google Shape;4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25" y="1597875"/>
            <a:ext cx="8214701" cy="3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Other JetPack libraries</a:t>
            </a:r>
            <a:endParaRPr/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862500" y="2298575"/>
            <a:ext cx="791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OpenGL</a:t>
            </a: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Open Graphics Library API for rendering vector graphics.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OpenGL ES</a:t>
            </a: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Cross-platform API for full-function 2D and 3D graphics on embedded systems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EGL</a:t>
            </a: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Interface between Khronos rendering APIs such as OpenGL ES or OpenVG and the underlying native platform window system.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Vulkan</a:t>
            </a: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A low level API that gives direct access of the GPU to developers.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1303800" y="1597875"/>
            <a:ext cx="1499100" cy="5367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Nunito"/>
                <a:ea typeface="Nunito"/>
                <a:cs typeface="Nunito"/>
                <a:sym typeface="Nunito"/>
              </a:rPr>
              <a:t>Graphics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Other JetPack libraries</a:t>
            </a:r>
            <a:endParaRPr/>
          </a:p>
        </p:txBody>
      </p:sp>
      <p:sp>
        <p:nvSpPr>
          <p:cNvPr id="428" name="Google Shape;428;p36"/>
          <p:cNvSpPr txBox="1"/>
          <p:nvPr>
            <p:ph idx="1" type="body"/>
          </p:nvPr>
        </p:nvSpPr>
        <p:spPr>
          <a:xfrm>
            <a:off x="1303800" y="2228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 collection of lower-level APIs that support flexible application development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provides libraries, header files, API documentation and sample source code for developing embedded applications for the Jetson platform.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zh-CN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MMAPI must be separately downloaded from the NVIDIA Jetson Download Center. It is not included in the download for the Jetson Driver.</a:t>
            </a: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303800" y="1597875"/>
            <a:ext cx="2453100" cy="5367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Nunito"/>
                <a:ea typeface="Nunito"/>
                <a:cs typeface="Nunito"/>
                <a:sym typeface="Nunito"/>
              </a:rPr>
              <a:t>Multimedia API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Other JetPack libraries</a:t>
            </a:r>
            <a:endParaRPr/>
          </a:p>
        </p:txBody>
      </p:sp>
      <p:sp>
        <p:nvSpPr>
          <p:cNvPr id="435" name="Google Shape;435;p37"/>
          <p:cNvSpPr txBox="1"/>
          <p:nvPr>
            <p:ph idx="1" type="body"/>
          </p:nvPr>
        </p:nvSpPr>
        <p:spPr>
          <a:xfrm>
            <a:off x="826725" y="2347850"/>
            <a:ext cx="7596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Nsight Systems</a:t>
            </a: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Profiles application execution across multiple CPU cores. Helps you improve application performance by identifying slow parts of code.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NVIDIA® Nsight™ Compute</a:t>
            </a: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Interactively profiles kernel operations for CUDA applications.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Nsight Graphics</a:t>
            </a: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Debugs and profiles OpenGL and OpenGL ES graphics programs through a console interface.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1303800" y="1597875"/>
            <a:ext cx="2453100" cy="5367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Nunito"/>
                <a:ea typeface="Nunito"/>
                <a:cs typeface="Nunito"/>
                <a:sym typeface="Nunito"/>
              </a:rPr>
              <a:t>Developer Tools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Other JetPack libraries</a:t>
            </a:r>
            <a:endParaRPr/>
          </a:p>
        </p:txBody>
      </p:sp>
      <p:sp>
        <p:nvSpPr>
          <p:cNvPr id="442" name="Google Shape;442;p38"/>
          <p:cNvSpPr txBox="1"/>
          <p:nvPr>
            <p:ph idx="1" type="body"/>
          </p:nvPr>
        </p:nvSpPr>
        <p:spPr>
          <a:xfrm>
            <a:off x="819975" y="1371600"/>
            <a:ext cx="79761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Computer Vision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VisionWorks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NVIDIA® VisionWorks™ software development package for computer vision (CV) and image processing.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penCV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Provides OpenCV that NVIDIA optimized specifically for the Jetson platform.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Camera</a:t>
            </a:r>
            <a:endParaRPr b="1" sz="1100">
              <a:solidFill>
                <a:srgbClr val="00483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libArgus</a:t>
            </a:r>
            <a:r>
              <a:rPr lang="zh-C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A low-level API based on the camera core stack</a:t>
            </a:r>
            <a:r>
              <a:rPr lang="zh-C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Display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NVDC-DRM</a:t>
            </a:r>
            <a:r>
              <a:rPr lang="zh-C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NVIDIA userspace and driver for display.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 Driver</a:t>
            </a:r>
            <a:r>
              <a:rPr lang="zh-C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NVIDIA accelerated X driver.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Weston</a:t>
            </a:r>
            <a:r>
              <a:rPr lang="zh-C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NVIDIA accelerated Weston (compositor based on Wayland protocol).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Other JetPack libraries</a:t>
            </a:r>
            <a:endParaRPr/>
          </a:p>
        </p:txBody>
      </p:sp>
      <p:sp>
        <p:nvSpPr>
          <p:cNvPr id="448" name="Google Shape;448;p39"/>
          <p:cNvSpPr txBox="1"/>
          <p:nvPr>
            <p:ph idx="1" type="body"/>
          </p:nvPr>
        </p:nvSpPr>
        <p:spPr>
          <a:xfrm>
            <a:off x="370500" y="1985475"/>
            <a:ext cx="86493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Linux Kernel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A UNIX-like computer operating system kernel mostly used for mobile devices.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Sample Root Filesystem derived from Ubuntu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A sample root filesystem of the Ubuntu distribution. Helps you create root filesystems for different configurations.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Toolchain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A set of development tools chained together by stages that runs on various architectures.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Bootloader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Boot software boot for initializing the system on the chip.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Sources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Source code for kernel and multimedia applications.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NVIDIA® Jetson™ User Space Drivers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Provides the NVIDIA drivers that run in the userspace.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Flashing Support Scripts and Tools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A set of scripts and associated tools to assist in flashing your system.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Sample Source Code and Applications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Sample source code for developing embedded applications for the Jetson platform.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1303800" y="1344425"/>
            <a:ext cx="4540500" cy="5367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Nunito"/>
                <a:ea typeface="Nunito"/>
                <a:cs typeface="Nunito"/>
                <a:sym typeface="Nunito"/>
              </a:rPr>
              <a:t>Jetson Board Support Package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Thanks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6250" y="648625"/>
            <a:ext cx="46386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Pytorch vs TensorFlow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675" y="1982350"/>
            <a:ext cx="2467600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4">
            <a:alphaModFix/>
          </a:blip>
          <a:srcRect b="-6718" l="-2820" r="-2831" t="-2344"/>
          <a:stretch/>
        </p:blipFill>
        <p:spPr>
          <a:xfrm>
            <a:off x="5121075" y="1857075"/>
            <a:ext cx="2725600" cy="2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277825" y="320950"/>
            <a:ext cx="23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Pytorch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246075" y="1035925"/>
            <a:ext cx="3730200" cy="21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Python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400"/>
              <a:t>Eager Execution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2400"/>
              <a:t>Widely used in research</a:t>
            </a:r>
            <a:endParaRPr sz="24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300" y="663050"/>
            <a:ext cx="2948949" cy="200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3004138"/>
            <a:ext cx="70485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Libraries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GPyTorch, combines Gaussian processes with DNN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BoTorch, Bayesian optimization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AllenNLP, open source NLP research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b="0" l="0" r="45178" t="0"/>
          <a:stretch/>
        </p:blipFill>
        <p:spPr>
          <a:xfrm>
            <a:off x="1435375" y="228450"/>
            <a:ext cx="4800925" cy="45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658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TensorFlow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597875"/>
            <a:ext cx="4670100" cy="23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Python, Jav</a:t>
            </a:r>
            <a:r>
              <a:rPr lang="zh-CN" sz="2400"/>
              <a:t>a, </a:t>
            </a:r>
            <a:r>
              <a:rPr lang="zh-CN" sz="2400"/>
              <a:t>C++, Go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400"/>
              <a:t>Static graph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2400"/>
              <a:t>Widely used at production level</a:t>
            </a:r>
            <a:endParaRPr sz="240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313" y="11520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 b="0" l="0" r="48073" t="0"/>
          <a:stretch/>
        </p:blipFill>
        <p:spPr>
          <a:xfrm>
            <a:off x="1373250" y="162900"/>
            <a:ext cx="5314751" cy="48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/>
          <p:nvPr/>
        </p:nvSpPr>
        <p:spPr>
          <a:xfrm>
            <a:off x="7186000" y="1147975"/>
            <a:ext cx="1073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Nunito"/>
                <a:ea typeface="Nunito"/>
                <a:cs typeface="Nunito"/>
                <a:sym typeface="Nunito"/>
              </a:rPr>
              <a:t>Python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6798375" y="2295950"/>
            <a:ext cx="20574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TF.session.run ()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7610950" y="1721963"/>
            <a:ext cx="223500" cy="53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782450"/>
            <a:ext cx="7030500" cy="4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/>
              <a:t># Creates a graph.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with tf.device('/device:GPU:2'):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  a = tf.constant([1.0, 2.0, 3.0, 4.0, 5.0, 6.0], shape=[2, 3], name='a')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  b = tf.constant([1.0, 2.0, 3.0, 4.0, 5.0, 6.0], shape=[3, 2], name='b')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  c = tf.matmul(a, b)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400"/>
              <a:t># Creates a session with log_device_placement set to True.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sess = tf.Session(config=tf.ConfigProto(log_device_placement=True))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400"/>
              <a:t># Runs the op.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print(sess.run(c))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