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Nunito"/>
      <p:regular r:id="rId33"/>
      <p:bold r:id="rId34"/>
      <p:italic r:id="rId35"/>
      <p:boldItalic r:id="rId36"/>
    </p:embeddedFont>
    <p:embeddedFont>
      <p:font typeface="Maven Pro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Nunito-italic.fntdata"/><Relationship Id="rId12" Type="http://schemas.openxmlformats.org/officeDocument/2006/relationships/slide" Target="slides/slide7.xml"/><Relationship Id="rId34" Type="http://schemas.openxmlformats.org/officeDocument/2006/relationships/font" Target="fonts/Nunito-bold.fntdata"/><Relationship Id="rId15" Type="http://schemas.openxmlformats.org/officeDocument/2006/relationships/slide" Target="slides/slide10.xml"/><Relationship Id="rId37" Type="http://schemas.openxmlformats.org/officeDocument/2006/relationships/font" Target="fonts/MavenPro-regular.fntdata"/><Relationship Id="rId14" Type="http://schemas.openxmlformats.org/officeDocument/2006/relationships/slide" Target="slides/slide9.xml"/><Relationship Id="rId36" Type="http://schemas.openxmlformats.org/officeDocument/2006/relationships/font" Target="fonts/Nuni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MavenPr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c2e33ec45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c2e33ec45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c2e33ec45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c2e33ec45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c2e33ec45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c2e33ec45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c2e33ec45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c2e33ec45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2e33ec45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2e33ec45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c2e5dc5b18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c2e5dc5b18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c2e5dc5b18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c2e5dc5b18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c2e5dc5b18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c2e5dc5b18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c2e5dc5b18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c2e5dc5b18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c2e5dc5b18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c2e5dc5b18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2e5dc5b18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2e5dc5b18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c2e5dc5b18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c2e5dc5b18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c2e5dc5b18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c2e5dc5b18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c2e5dc5b18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c2e5dc5b18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c2e5dc5b18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c2e5dc5b18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c2e5dc5b18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c2e5dc5b18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c2e5dc5b18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c2e5dc5b18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c2e5dc5b18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c2e5dc5b18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c2e5dc5b18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c2e5dc5b18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4db8c0eaa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c4db8c0eaa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c2e5dc5b18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c2e5dc5b18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c2e33ec45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c2e33ec45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c4db8c0eaa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c4db8c0eaa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c2e33ec45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c2e33ec45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2e33ec45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c2e33ec45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c4db8c0eaa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c4db8c0eaa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686225" y="1368900"/>
            <a:ext cx="68607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000">
                <a:latin typeface="Trebuchet MS"/>
                <a:ea typeface="Trebuchet MS"/>
                <a:cs typeface="Trebuchet MS"/>
                <a:sym typeface="Trebuchet MS"/>
              </a:rPr>
              <a:t>Project Summary</a:t>
            </a:r>
            <a:endParaRPr sz="6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85750" y="3119350"/>
            <a:ext cx="5467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Jovan Hermawan and Zhang Han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22"/>
          <p:cNvPicPr preferRelativeResize="0"/>
          <p:nvPr/>
        </p:nvPicPr>
        <p:blipFill rotWithShape="1">
          <a:blip r:embed="rId3">
            <a:alphaModFix/>
          </a:blip>
          <a:srcRect b="37695" l="10216" r="40016" t="47460"/>
          <a:stretch/>
        </p:blipFill>
        <p:spPr>
          <a:xfrm>
            <a:off x="672425" y="1898675"/>
            <a:ext cx="8023608" cy="134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3"/>
          <p:cNvSpPr txBox="1"/>
          <p:nvPr>
            <p:ph type="title"/>
          </p:nvPr>
        </p:nvSpPr>
        <p:spPr>
          <a:xfrm>
            <a:off x="386700" y="13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Alternative https://github.com/NVIDIA-AI-IOT/torch2trt</a:t>
            </a:r>
            <a:endParaRPr/>
          </a:p>
        </p:txBody>
      </p:sp>
      <p:sp>
        <p:nvSpPr>
          <p:cNvPr id="333" name="Google Shape;333;p23"/>
          <p:cNvSpPr txBox="1"/>
          <p:nvPr>
            <p:ph idx="1" type="body"/>
          </p:nvPr>
        </p:nvSpPr>
        <p:spPr>
          <a:xfrm>
            <a:off x="311700" y="766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zh-CN" sz="13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import torch</a:t>
            </a:r>
            <a:endParaRPr sz="13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zh-CN" sz="13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from torch2trt import torch2trt</a:t>
            </a:r>
            <a:endParaRPr sz="13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zh-CN" sz="13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from torchvision.models.alexnet import alexnet</a:t>
            </a:r>
            <a:endParaRPr sz="13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zh-CN" sz="13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# create some regular pytorch model...</a:t>
            </a:r>
            <a:endParaRPr sz="13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zh-CN" sz="13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model = alexnet(pretrained=True).eval().cuda()</a:t>
            </a:r>
            <a:endParaRPr sz="13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zh-CN" sz="13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# create example data</a:t>
            </a:r>
            <a:endParaRPr sz="13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zh-CN" sz="13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x = torch.ones((1, 3, 224, 224)).cuda()</a:t>
            </a:r>
            <a:endParaRPr sz="13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zh-CN" sz="13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# convert to TensorRT feeding sample data as input</a:t>
            </a:r>
            <a:endParaRPr sz="13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zh-CN" sz="13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model_trt = torch2trt(model, [x])</a:t>
            </a:r>
            <a:endParaRPr sz="13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b="1" sz="186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3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y = model(x)</a:t>
            </a:r>
            <a:endParaRPr sz="23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23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y_trt = model_trt(x)</a:t>
            </a:r>
            <a:endParaRPr sz="23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575" y="720350"/>
            <a:ext cx="5819975" cy="34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1" name="Google Shape;3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328" y="523850"/>
            <a:ext cx="6911724" cy="38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"/>
          <p:cNvSpPr txBox="1"/>
          <p:nvPr/>
        </p:nvSpPr>
        <p:spPr>
          <a:xfrm>
            <a:off x="1423650" y="612325"/>
            <a:ext cx="737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600">
                <a:latin typeface="Nunito"/>
                <a:ea typeface="Nunito"/>
                <a:cs typeface="Nunito"/>
                <a:sym typeface="Nunito"/>
              </a:rPr>
              <a:t>3</a:t>
            </a:r>
            <a:r>
              <a:rPr b="1" lang="zh-CN" sz="3600">
                <a:latin typeface="Nunito"/>
                <a:ea typeface="Nunito"/>
                <a:cs typeface="Nunito"/>
                <a:sym typeface="Nunito"/>
              </a:rPr>
              <a:t>. Test Tensorflow Models</a:t>
            </a:r>
            <a:endParaRPr b="1" sz="3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7" name="Google Shape;357;p27"/>
          <p:cNvSpPr txBox="1"/>
          <p:nvPr/>
        </p:nvSpPr>
        <p:spPr>
          <a:xfrm>
            <a:off x="1547850" y="1723825"/>
            <a:ext cx="7123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latin typeface="Nunito"/>
                <a:ea typeface="Nunito"/>
                <a:cs typeface="Nunito"/>
                <a:sym typeface="Nunito"/>
              </a:rPr>
              <a:t>Purpose: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latin typeface="Nunito"/>
                <a:ea typeface="Nunito"/>
                <a:cs typeface="Nunito"/>
                <a:sym typeface="Nunito"/>
              </a:rPr>
              <a:t>T</a:t>
            </a:r>
            <a:r>
              <a:rPr lang="zh-CN" sz="2400">
                <a:latin typeface="Nunito"/>
                <a:ea typeface="Nunito"/>
                <a:cs typeface="Nunito"/>
                <a:sym typeface="Nunito"/>
              </a:rPr>
              <a:t>o collect evaluate the performance of </a:t>
            </a:r>
            <a:r>
              <a:rPr lang="zh-CN" sz="2400">
                <a:latin typeface="Nunito"/>
                <a:ea typeface="Nunito"/>
                <a:cs typeface="Nunito"/>
                <a:sym typeface="Nunito"/>
              </a:rPr>
              <a:t>original</a:t>
            </a:r>
            <a:r>
              <a:rPr lang="zh-CN" sz="2400">
                <a:latin typeface="Nunito"/>
                <a:ea typeface="Nunito"/>
                <a:cs typeface="Nunito"/>
                <a:sym typeface="Nunito"/>
              </a:rPr>
              <a:t> Tensorflow models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lang="zh-CN" sz="2400">
                <a:latin typeface="Nunito"/>
                <a:ea typeface="Nunito"/>
                <a:cs typeface="Nunito"/>
                <a:sym typeface="Nunito"/>
              </a:rPr>
              <a:t>prediction accuracy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lang="zh-CN" sz="2400">
                <a:latin typeface="Nunito"/>
                <a:ea typeface="Nunito"/>
                <a:cs typeface="Nunito"/>
                <a:sym typeface="Nunito"/>
              </a:rPr>
              <a:t>time cost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8"/>
          <p:cNvSpPr txBox="1"/>
          <p:nvPr/>
        </p:nvSpPr>
        <p:spPr>
          <a:xfrm>
            <a:off x="1423650" y="612325"/>
            <a:ext cx="7372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Nunito"/>
              <a:buAutoNum type="alphaLcPeriod"/>
            </a:pPr>
            <a:r>
              <a:rPr lang="zh-CN" sz="3000">
                <a:latin typeface="Nunito"/>
                <a:ea typeface="Nunito"/>
                <a:cs typeface="Nunito"/>
                <a:sym typeface="Nunito"/>
              </a:rPr>
              <a:t>Prerequisits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3" name="Google Shape;3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625" y="1916063"/>
            <a:ext cx="3033425" cy="131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3525" y="1998300"/>
            <a:ext cx="3587033" cy="106812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8"/>
          <p:cNvSpPr txBox="1"/>
          <p:nvPr/>
        </p:nvSpPr>
        <p:spPr>
          <a:xfrm>
            <a:off x="1091625" y="3713500"/>
            <a:ext cx="5182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latin typeface="Nunito"/>
                <a:ea typeface="Nunito"/>
                <a:cs typeface="Nunito"/>
                <a:sym typeface="Nunito"/>
              </a:rPr>
              <a:t>libraries</a:t>
            </a:r>
            <a:r>
              <a:rPr lang="zh-CN" sz="3000">
                <a:latin typeface="Nunito"/>
                <a:ea typeface="Nunito"/>
                <a:cs typeface="Nunito"/>
                <a:sym typeface="Nunito"/>
              </a:rPr>
              <a:t> and packages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9"/>
          <p:cNvSpPr txBox="1"/>
          <p:nvPr/>
        </p:nvSpPr>
        <p:spPr>
          <a:xfrm>
            <a:off x="1423650" y="612325"/>
            <a:ext cx="7372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latin typeface="Nunito"/>
                <a:ea typeface="Nunito"/>
                <a:cs typeface="Nunito"/>
                <a:sym typeface="Nunito"/>
              </a:rPr>
              <a:t>b. Clone/Download the model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1" name="Google Shape;3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525" y="1359750"/>
            <a:ext cx="603885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0"/>
          <p:cNvSpPr txBox="1"/>
          <p:nvPr/>
        </p:nvSpPr>
        <p:spPr>
          <a:xfrm>
            <a:off x="1539375" y="1463550"/>
            <a:ext cx="7372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latin typeface="Nunito"/>
                <a:ea typeface="Nunito"/>
                <a:cs typeface="Nunito"/>
                <a:sym typeface="Nunito"/>
              </a:rPr>
              <a:t>c. Load the model and test data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latin typeface="Nunito"/>
                <a:ea typeface="Nunito"/>
                <a:cs typeface="Nunito"/>
                <a:sym typeface="Nunito"/>
              </a:rPr>
              <a:t>to predict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7" name="Google Shape;377;p30"/>
          <p:cNvSpPr txBox="1"/>
          <p:nvPr/>
        </p:nvSpPr>
        <p:spPr>
          <a:xfrm>
            <a:off x="1640350" y="2940400"/>
            <a:ext cx="7372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latin typeface="Nunito"/>
                <a:ea typeface="Nunito"/>
                <a:cs typeface="Nunito"/>
                <a:sym typeface="Nunito"/>
              </a:rPr>
              <a:t>d. Evaluate the performance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1"/>
          <p:cNvSpPr txBox="1"/>
          <p:nvPr/>
        </p:nvSpPr>
        <p:spPr>
          <a:xfrm>
            <a:off x="1127900" y="650900"/>
            <a:ext cx="7372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latin typeface="Nunito"/>
                <a:ea typeface="Nunito"/>
                <a:cs typeface="Nunito"/>
                <a:sym typeface="Nunito"/>
              </a:rPr>
              <a:t>Prediction acurracy	&amp; 	 Time cost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3" name="Google Shape;3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75" y="1646675"/>
            <a:ext cx="3701475" cy="248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66025"/>
            <a:ext cx="4295775" cy="248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31"/>
          <p:cNvSpPr txBox="1"/>
          <p:nvPr/>
        </p:nvSpPr>
        <p:spPr>
          <a:xfrm>
            <a:off x="4651225" y="4373875"/>
            <a:ext cx="4295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latin typeface="Nunito"/>
                <a:ea typeface="Nunito"/>
                <a:cs typeface="Nunito"/>
                <a:sym typeface="Nunito"/>
              </a:rPr>
              <a:t>Time cost = end time - start time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/>
        </p:nvSpPr>
        <p:spPr>
          <a:xfrm>
            <a:off x="668400" y="495025"/>
            <a:ext cx="78072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Outline:</a:t>
            </a:r>
            <a:endParaRPr sz="4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Nunito"/>
              <a:buChar char="●"/>
            </a:pPr>
            <a:r>
              <a:rPr lang="zh-CN" sz="3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Device</a:t>
            </a:r>
            <a:endParaRPr sz="3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Nunito"/>
              <a:buChar char="●"/>
            </a:pPr>
            <a:r>
              <a:rPr lang="zh-CN" sz="3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Test original models</a:t>
            </a:r>
            <a:endParaRPr sz="3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Nunito"/>
              <a:buChar char="●"/>
            </a:pPr>
            <a:r>
              <a:rPr lang="zh-CN" sz="3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Convert Pytorch and Tensorflow models to TensorRT models</a:t>
            </a:r>
            <a:endParaRPr sz="3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Nunito"/>
              <a:buChar char="●"/>
            </a:pPr>
            <a:r>
              <a:rPr lang="zh-CN" sz="3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Deploy TensorRT model on the Device</a:t>
            </a:r>
            <a:endParaRPr sz="3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Nunito"/>
              <a:buChar char="●"/>
            </a:pPr>
            <a:r>
              <a:rPr lang="zh-CN" sz="3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What we learned</a:t>
            </a:r>
            <a:endParaRPr sz="3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2"/>
          <p:cNvSpPr txBox="1"/>
          <p:nvPr/>
        </p:nvSpPr>
        <p:spPr>
          <a:xfrm>
            <a:off x="1410775" y="213700"/>
            <a:ext cx="7372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600">
                <a:latin typeface="Nunito"/>
                <a:ea typeface="Nunito"/>
                <a:cs typeface="Nunito"/>
                <a:sym typeface="Nunito"/>
              </a:rPr>
              <a:t>4</a:t>
            </a:r>
            <a:r>
              <a:rPr b="1" lang="zh-CN" sz="3600">
                <a:latin typeface="Nunito"/>
                <a:ea typeface="Nunito"/>
                <a:cs typeface="Nunito"/>
                <a:sym typeface="Nunito"/>
              </a:rPr>
              <a:t>. Convert Tensorflow Model to TensorRT model</a:t>
            </a:r>
            <a:endParaRPr b="1" sz="36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1" name="Google Shape;3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425" y="1634775"/>
            <a:ext cx="8121452" cy="31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"/>
          <p:cNvSpPr txBox="1"/>
          <p:nvPr/>
        </p:nvSpPr>
        <p:spPr>
          <a:xfrm>
            <a:off x="1569150" y="553675"/>
            <a:ext cx="7123800" cy="38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marR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224400"/>
                </a:solidFill>
                <a:highlight>
                  <a:srgbClr val="EAEFE0"/>
                </a:highlight>
                <a:latin typeface="Courier New"/>
                <a:ea typeface="Courier New"/>
                <a:cs typeface="Courier New"/>
                <a:sym typeface="Courier New"/>
              </a:rPr>
              <a:t>gpu_options = tf.GPUOptions(per_process_gpu_memory_fraction = number_between_0_and_1)</a:t>
            </a:r>
            <a:endParaRPr sz="1800">
              <a:solidFill>
                <a:srgbClr val="224400"/>
              </a:solidFill>
              <a:highlight>
                <a:srgbClr val="EAEF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4400"/>
              </a:solidFill>
              <a:highlight>
                <a:srgbClr val="EAEF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224400"/>
                </a:solidFill>
                <a:highlight>
                  <a:srgbClr val="EAEFE0"/>
                </a:highlight>
                <a:latin typeface="Courier New"/>
                <a:ea typeface="Courier New"/>
                <a:cs typeface="Courier New"/>
                <a:sym typeface="Courier New"/>
              </a:rPr>
              <a:t>trt_graph = trt.create_inference_graph(</a:t>
            </a:r>
            <a:endParaRPr sz="1800">
              <a:solidFill>
                <a:srgbClr val="224400"/>
              </a:solidFill>
              <a:highlight>
                <a:srgbClr val="EAEF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2244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	</a:t>
            </a:r>
            <a:r>
              <a:rPr lang="zh-CN" sz="1800">
                <a:solidFill>
                  <a:srgbClr val="224400"/>
                </a:solidFill>
                <a:highlight>
                  <a:srgbClr val="EAEFE0"/>
                </a:highlight>
                <a:latin typeface="Courier New"/>
                <a:ea typeface="Courier New"/>
                <a:cs typeface="Courier New"/>
                <a:sym typeface="Courier New"/>
              </a:rPr>
              <a:t>input_graph_def=frozen_graph_def,</a:t>
            </a:r>
            <a:endParaRPr sz="1800">
              <a:solidFill>
                <a:srgbClr val="224400"/>
              </a:solidFill>
              <a:highlight>
                <a:srgbClr val="EAEF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2244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	</a:t>
            </a:r>
            <a:r>
              <a:rPr lang="zh-CN" sz="1800">
                <a:solidFill>
                  <a:srgbClr val="224400"/>
                </a:solidFill>
                <a:highlight>
                  <a:srgbClr val="EAEFE0"/>
                </a:highlight>
                <a:latin typeface="Courier New"/>
                <a:ea typeface="Courier New"/>
                <a:cs typeface="Courier New"/>
                <a:sym typeface="Courier New"/>
              </a:rPr>
              <a:t>outputs=output_node_name,</a:t>
            </a:r>
            <a:endParaRPr sz="1800">
              <a:solidFill>
                <a:srgbClr val="224400"/>
              </a:solidFill>
              <a:highlight>
                <a:srgbClr val="EAEF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marR="25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224400"/>
                </a:solidFill>
                <a:highlight>
                  <a:srgbClr val="EAEFE0"/>
                </a:highlight>
                <a:latin typeface="Courier New"/>
                <a:ea typeface="Courier New"/>
                <a:cs typeface="Courier New"/>
                <a:sym typeface="Courier New"/>
              </a:rPr>
              <a:t>max_batch_size=batch_size,</a:t>
            </a:r>
            <a:r>
              <a:rPr lang="zh-CN" sz="1800">
                <a:solidFill>
                  <a:srgbClr val="2244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lang="zh-CN" sz="1800">
                <a:solidFill>
                  <a:srgbClr val="224400"/>
                </a:solidFill>
                <a:highlight>
                  <a:srgbClr val="EAEFE0"/>
                </a:highlight>
                <a:latin typeface="Courier New"/>
                <a:ea typeface="Courier New"/>
                <a:cs typeface="Courier New"/>
                <a:sym typeface="Courier New"/>
              </a:rPr>
              <a:t>max_workspace_size_bytes=workspace_size,</a:t>
            </a:r>
            <a:endParaRPr sz="1800">
              <a:solidFill>
                <a:srgbClr val="224400"/>
              </a:solidFill>
              <a:highlight>
                <a:srgbClr val="EAEF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2244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	</a:t>
            </a:r>
            <a:r>
              <a:rPr lang="zh-CN" sz="1800">
                <a:solidFill>
                  <a:srgbClr val="224400"/>
                </a:solidFill>
                <a:highlight>
                  <a:srgbClr val="EAEFE0"/>
                </a:highlight>
                <a:latin typeface="Courier New"/>
                <a:ea typeface="Courier New"/>
                <a:cs typeface="Courier New"/>
                <a:sym typeface="Courier New"/>
              </a:rPr>
              <a:t>precision_mode=precision)</a:t>
            </a:r>
            <a:endParaRPr sz="1800">
              <a:solidFill>
                <a:srgbClr val="224400"/>
              </a:solidFill>
              <a:highlight>
                <a:srgbClr val="EAEF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563" y="152400"/>
            <a:ext cx="691242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/>
          <p:nvPr/>
        </p:nvSpPr>
        <p:spPr>
          <a:xfrm>
            <a:off x="1410825" y="239400"/>
            <a:ext cx="7372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600">
                <a:latin typeface="Nunito"/>
                <a:ea typeface="Nunito"/>
                <a:cs typeface="Nunito"/>
                <a:sym typeface="Nunito"/>
              </a:rPr>
              <a:t>5</a:t>
            </a:r>
            <a:r>
              <a:rPr b="1" lang="zh-CN" sz="3600">
                <a:latin typeface="Nunito"/>
                <a:ea typeface="Nunito"/>
                <a:cs typeface="Nunito"/>
                <a:sym typeface="Nunito"/>
              </a:rPr>
              <a:t>. Deploy TensorRT model on the device</a:t>
            </a:r>
            <a:endParaRPr b="1" sz="3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7" name="Google Shape;407;p35"/>
          <p:cNvSpPr txBox="1"/>
          <p:nvPr/>
        </p:nvSpPr>
        <p:spPr>
          <a:xfrm>
            <a:off x="1504850" y="1788125"/>
            <a:ext cx="6905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lang="zh-CN" sz="2400">
                <a:latin typeface="Nunito"/>
                <a:ea typeface="Nunito"/>
                <a:cs typeface="Nunito"/>
                <a:sym typeface="Nunito"/>
              </a:rPr>
              <a:t>Transfer the TensorRT model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lang="zh-CN" sz="2400">
                <a:latin typeface="Nunito"/>
                <a:ea typeface="Nunito"/>
                <a:cs typeface="Nunito"/>
                <a:sym typeface="Nunito"/>
              </a:rPr>
              <a:t>Build the running environment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lang="zh-CN" sz="2400">
                <a:latin typeface="Nunito"/>
                <a:ea typeface="Nunito"/>
                <a:cs typeface="Nunito"/>
                <a:sym typeface="Nunito"/>
              </a:rPr>
              <a:t>Predict using </a:t>
            </a:r>
            <a:r>
              <a:rPr lang="zh-CN" sz="2400">
                <a:latin typeface="Nunito"/>
                <a:ea typeface="Nunito"/>
                <a:cs typeface="Nunito"/>
                <a:sym typeface="Nunito"/>
              </a:rPr>
              <a:t>pictures</a:t>
            </a:r>
            <a:r>
              <a:rPr lang="zh-CN" sz="2400">
                <a:latin typeface="Nunito"/>
                <a:ea typeface="Nunito"/>
                <a:cs typeface="Nunito"/>
                <a:sym typeface="Nunito"/>
              </a:rPr>
              <a:t> and videos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lang="zh-CN" sz="2400">
                <a:latin typeface="Nunito"/>
                <a:ea typeface="Nunito"/>
                <a:cs typeface="Nunito"/>
                <a:sym typeface="Nunito"/>
              </a:rPr>
              <a:t>Further improvements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6"/>
          <p:cNvSpPr txBox="1"/>
          <p:nvPr/>
        </p:nvSpPr>
        <p:spPr>
          <a:xfrm>
            <a:off x="1556275" y="1762400"/>
            <a:ext cx="6905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lang="zh-CN" sz="2400">
                <a:latin typeface="Nunito"/>
                <a:ea typeface="Nunito"/>
                <a:cs typeface="Nunito"/>
                <a:sym typeface="Nunito"/>
              </a:rPr>
              <a:t>Transfer the TensorRT model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lang="zh-CN" sz="2400">
                <a:latin typeface="Nunito"/>
                <a:ea typeface="Nunito"/>
                <a:cs typeface="Nunito"/>
                <a:sym typeface="Nunito"/>
              </a:rPr>
              <a:t>Build the running environment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latin typeface="Nunito"/>
                <a:ea typeface="Nunito"/>
                <a:cs typeface="Nunito"/>
                <a:sym typeface="Nunito"/>
              </a:rPr>
              <a:t>See “Jetson Tutorial”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7"/>
          <p:cNvSpPr txBox="1"/>
          <p:nvPr/>
        </p:nvSpPr>
        <p:spPr>
          <a:xfrm>
            <a:off x="1594875" y="1620975"/>
            <a:ext cx="6905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lang="zh-CN" sz="2400">
                <a:latin typeface="Nunito"/>
                <a:ea typeface="Nunito"/>
                <a:cs typeface="Nunito"/>
                <a:sym typeface="Nunito"/>
              </a:rPr>
              <a:t>Predict using pictures and videos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lang="zh-CN" sz="2400">
                <a:latin typeface="Nunito"/>
                <a:ea typeface="Nunito"/>
                <a:cs typeface="Nunito"/>
                <a:sym typeface="Nunito"/>
              </a:rPr>
              <a:t>Further improvements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8"/>
          <p:cNvSpPr txBox="1"/>
          <p:nvPr/>
        </p:nvSpPr>
        <p:spPr>
          <a:xfrm>
            <a:off x="1132350" y="2202300"/>
            <a:ext cx="6879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600">
                <a:latin typeface="Nunito"/>
                <a:ea typeface="Nunito"/>
                <a:cs typeface="Nunito"/>
                <a:sym typeface="Nunito"/>
              </a:rPr>
              <a:t>Resources for the hole project</a:t>
            </a:r>
            <a:endParaRPr b="1" sz="3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9"/>
          <p:cNvSpPr txBox="1"/>
          <p:nvPr/>
        </p:nvSpPr>
        <p:spPr>
          <a:xfrm>
            <a:off x="1016225" y="1994025"/>
            <a:ext cx="6982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What we learned...</a:t>
            </a:r>
            <a:endParaRPr sz="4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050" y="1668575"/>
            <a:ext cx="3771200" cy="3139551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5"/>
          <p:cNvSpPr txBox="1"/>
          <p:nvPr/>
        </p:nvSpPr>
        <p:spPr>
          <a:xfrm>
            <a:off x="1423650" y="612325"/>
            <a:ext cx="5908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Nunito"/>
              <a:buAutoNum type="arabicPeriod"/>
            </a:pPr>
            <a:r>
              <a:rPr b="1" lang="zh-CN" sz="3600">
                <a:latin typeface="Nunito"/>
                <a:ea typeface="Nunito"/>
                <a:cs typeface="Nunito"/>
                <a:sym typeface="Nunito"/>
              </a:rPr>
              <a:t>Device</a:t>
            </a:r>
            <a:endParaRPr b="1" sz="3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/>
        </p:nvSpPr>
        <p:spPr>
          <a:xfrm>
            <a:off x="885900" y="1925250"/>
            <a:ext cx="7372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600">
                <a:latin typeface="Nunito"/>
                <a:ea typeface="Nunito"/>
                <a:cs typeface="Nunito"/>
                <a:sym typeface="Nunito"/>
              </a:rPr>
              <a:t>2. Convert Pytorch models to TensorRT models</a:t>
            </a:r>
            <a:endParaRPr b="1" sz="3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750" y="1365836"/>
            <a:ext cx="7323411" cy="377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7"/>
          <p:cNvPicPr preferRelativeResize="0"/>
          <p:nvPr/>
        </p:nvPicPr>
        <p:blipFill rotWithShape="1">
          <a:blip r:embed="rId4">
            <a:alphaModFix/>
          </a:blip>
          <a:srcRect b="-5308" l="-44592" r="0" t="-26409"/>
          <a:stretch/>
        </p:blipFill>
        <p:spPr>
          <a:xfrm>
            <a:off x="2153847" y="-597679"/>
            <a:ext cx="3857625" cy="21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5625" y="1069675"/>
            <a:ext cx="3737600" cy="2595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850" y="994988"/>
            <a:ext cx="3737607" cy="261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450" y="1914525"/>
            <a:ext cx="86487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1225" y="-1096025"/>
            <a:ext cx="3181550" cy="318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0"/>
          <p:cNvPicPr preferRelativeResize="0"/>
          <p:nvPr/>
        </p:nvPicPr>
        <p:blipFill rotWithShape="1">
          <a:blip r:embed="rId4">
            <a:alphaModFix/>
          </a:blip>
          <a:srcRect b="31835" l="10656" r="41663" t="30274"/>
          <a:stretch/>
        </p:blipFill>
        <p:spPr>
          <a:xfrm>
            <a:off x="503700" y="1120525"/>
            <a:ext cx="8031326" cy="359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21"/>
          <p:cNvPicPr preferRelativeResize="0"/>
          <p:nvPr/>
        </p:nvPicPr>
        <p:blipFill rotWithShape="1">
          <a:blip r:embed="rId3">
            <a:alphaModFix/>
          </a:blip>
          <a:srcRect b="27929" l="10549" r="39570" t="30859"/>
          <a:stretch/>
        </p:blipFill>
        <p:spPr>
          <a:xfrm>
            <a:off x="896500" y="863550"/>
            <a:ext cx="7350984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