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1" r:id="rId3"/>
    <p:sldId id="274" r:id="rId4"/>
    <p:sldId id="261" r:id="rId5"/>
    <p:sldId id="266" r:id="rId6"/>
    <p:sldId id="285" r:id="rId7"/>
    <p:sldId id="270" r:id="rId8"/>
    <p:sldId id="286" r:id="rId9"/>
    <p:sldId id="287" r:id="rId10"/>
    <p:sldId id="275" r:id="rId11"/>
    <p:sldId id="272" r:id="rId12"/>
    <p:sldId id="273" r:id="rId13"/>
    <p:sldId id="289" r:id="rId14"/>
    <p:sldId id="288" r:id="rId15"/>
    <p:sldId id="290" r:id="rId16"/>
    <p:sldId id="291" r:id="rId17"/>
    <p:sldId id="292" r:id="rId18"/>
    <p:sldId id="278" r:id="rId19"/>
    <p:sldId id="269" r:id="rId20"/>
    <p:sldId id="267" r:id="rId21"/>
    <p:sldId id="279" r:id="rId22"/>
    <p:sldId id="294" r:id="rId23"/>
    <p:sldId id="300" r:id="rId24"/>
    <p:sldId id="301" r:id="rId25"/>
    <p:sldId id="298" r:id="rId26"/>
    <p:sldId id="296" r:id="rId27"/>
    <p:sldId id="299" r:id="rId28"/>
    <p:sldId id="281" r:id="rId29"/>
    <p:sldId id="293" r:id="rId30"/>
    <p:sldId id="277" r:id="rId31"/>
    <p:sldId id="284" r:id="rId32"/>
    <p:sldId id="259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ywing liu" initials="hl" lastIdx="2" clrIdx="0">
    <p:extLst>
      <p:ext uri="{19B8F6BF-5375-455C-9EA6-DF929625EA0E}">
        <p15:presenceInfo xmlns:p15="http://schemas.microsoft.com/office/powerpoint/2012/main" userId="59ae693e1c20c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C6410-6639-4429-A902-906C66063B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A0F1EB9-36AC-4C6B-9B3B-B7F0C6B9B8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Train &amp; Test &amp; finetune all MT models</a:t>
          </a:r>
        </a:p>
        <a:p>
          <a:pPr>
            <a:lnSpc>
              <a:spcPct val="100000"/>
            </a:lnSpc>
          </a:pPr>
          <a:r>
            <a:rPr lang="en-US" sz="2400" dirty="0"/>
            <a:t>January – March </a:t>
          </a:r>
        </a:p>
      </dgm:t>
    </dgm:pt>
    <dgm:pt modelId="{98521BE4-B6A5-4572-A0C8-541B7EE215AE}" type="parTrans" cxnId="{C87DF31C-06E7-48C0-B0A6-C5D4092559CE}">
      <dgm:prSet/>
      <dgm:spPr/>
      <dgm:t>
        <a:bodyPr/>
        <a:lstStyle/>
        <a:p>
          <a:endParaRPr lang="en-US"/>
        </a:p>
      </dgm:t>
    </dgm:pt>
    <dgm:pt modelId="{C5B887AB-57BA-457E-9325-F37107EAFFFA}" type="sibTrans" cxnId="{C87DF31C-06E7-48C0-B0A6-C5D4092559CE}">
      <dgm:prSet/>
      <dgm:spPr/>
      <dgm:t>
        <a:bodyPr/>
        <a:lstStyle/>
        <a:p>
          <a:endParaRPr lang="en-US"/>
        </a:p>
      </dgm:t>
    </dgm:pt>
    <dgm:pt modelId="{9733494D-A91D-4F25-B1B0-DCE7110225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Evaluation + discussion of result</a:t>
          </a:r>
        </a:p>
        <a:p>
          <a:pPr>
            <a:lnSpc>
              <a:spcPct val="100000"/>
            </a:lnSpc>
          </a:pPr>
          <a:r>
            <a:rPr lang="en-US" sz="2400" dirty="0"/>
            <a:t>March - April</a:t>
          </a:r>
        </a:p>
      </dgm:t>
    </dgm:pt>
    <dgm:pt modelId="{8EC92343-3967-47C6-967A-C280EED75EDA}" type="parTrans" cxnId="{550B4659-DE8D-4745-B56C-9650CBC41977}">
      <dgm:prSet/>
      <dgm:spPr/>
      <dgm:t>
        <a:bodyPr/>
        <a:lstStyle/>
        <a:p>
          <a:endParaRPr lang="en-US"/>
        </a:p>
      </dgm:t>
    </dgm:pt>
    <dgm:pt modelId="{BC567C64-D873-4CE8-A218-D8F6FEC2008D}" type="sibTrans" cxnId="{550B4659-DE8D-4745-B56C-9650CBC41977}">
      <dgm:prSet/>
      <dgm:spPr/>
      <dgm:t>
        <a:bodyPr/>
        <a:lstStyle/>
        <a:p>
          <a:endParaRPr lang="en-US"/>
        </a:p>
      </dgm:t>
    </dgm:pt>
    <dgm:pt modelId="{FE631BF0-9A66-4F08-AF20-F5318931CB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Provide foundation for future research</a:t>
          </a:r>
        </a:p>
        <a:p>
          <a:pPr>
            <a:lnSpc>
              <a:spcPct val="100000"/>
            </a:lnSpc>
          </a:pPr>
          <a:r>
            <a:rPr lang="en-US" sz="2400" dirty="0"/>
            <a:t>End of project</a:t>
          </a:r>
        </a:p>
      </dgm:t>
    </dgm:pt>
    <dgm:pt modelId="{42A967EC-58A2-4C61-A117-C24A4E9AD250}" type="parTrans" cxnId="{BE8AEE82-4500-48E2-B7C5-8E06E7143AFE}">
      <dgm:prSet/>
      <dgm:spPr/>
      <dgm:t>
        <a:bodyPr/>
        <a:lstStyle/>
        <a:p>
          <a:endParaRPr lang="zh-HK" altLang="en-US"/>
        </a:p>
      </dgm:t>
    </dgm:pt>
    <dgm:pt modelId="{8C1EEB3D-FE06-49E6-A457-FC48CA769B13}" type="sibTrans" cxnId="{BE8AEE82-4500-48E2-B7C5-8E06E7143AFE}">
      <dgm:prSet/>
      <dgm:spPr/>
      <dgm:t>
        <a:bodyPr/>
        <a:lstStyle/>
        <a:p>
          <a:endParaRPr lang="zh-HK" altLang="en-US"/>
        </a:p>
      </dgm:t>
    </dgm:pt>
    <dgm:pt modelId="{FF93CBDB-F528-4538-8BBB-DC0C655116AD}" type="pres">
      <dgm:prSet presAssocID="{820C6410-6639-4429-A902-906C66063BD2}" presName="root" presStyleCnt="0">
        <dgm:presLayoutVars>
          <dgm:dir/>
          <dgm:resizeHandles val="exact"/>
        </dgm:presLayoutVars>
      </dgm:prSet>
      <dgm:spPr/>
    </dgm:pt>
    <dgm:pt modelId="{6A8F803C-55BE-4A2A-8F11-911B85E82382}" type="pres">
      <dgm:prSet presAssocID="{7A0F1EB9-36AC-4C6B-9B3B-B7F0C6B9B83B}" presName="compNode" presStyleCnt="0"/>
      <dgm:spPr/>
    </dgm:pt>
    <dgm:pt modelId="{4DD137B9-7246-4341-9B35-B38E0995A4E2}" type="pres">
      <dgm:prSet presAssocID="{7A0F1EB9-36AC-4C6B-9B3B-B7F0C6B9B83B}" presName="bgRect" presStyleLbl="bgShp" presStyleIdx="0" presStyleCnt="3"/>
      <dgm:spPr/>
    </dgm:pt>
    <dgm:pt modelId="{AF332921-36BE-4F7E-B5AA-6A62AF20008A}" type="pres">
      <dgm:prSet presAssocID="{7A0F1EB9-36AC-4C6B-9B3B-B7F0C6B9B8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火車"/>
        </a:ext>
      </dgm:extLst>
    </dgm:pt>
    <dgm:pt modelId="{7E171325-881A-4BD1-9ED3-0F9B17848007}" type="pres">
      <dgm:prSet presAssocID="{7A0F1EB9-36AC-4C6B-9B3B-B7F0C6B9B83B}" presName="spaceRect" presStyleCnt="0"/>
      <dgm:spPr/>
    </dgm:pt>
    <dgm:pt modelId="{E4D34382-8133-4684-8E35-08CD6EF733FF}" type="pres">
      <dgm:prSet presAssocID="{7A0F1EB9-36AC-4C6B-9B3B-B7F0C6B9B83B}" presName="parTx" presStyleLbl="revTx" presStyleIdx="0" presStyleCnt="3">
        <dgm:presLayoutVars>
          <dgm:chMax val="0"/>
          <dgm:chPref val="0"/>
        </dgm:presLayoutVars>
      </dgm:prSet>
      <dgm:spPr/>
    </dgm:pt>
    <dgm:pt modelId="{10F0DC59-8C92-42A2-856E-28E3EA0214EE}" type="pres">
      <dgm:prSet presAssocID="{C5B887AB-57BA-457E-9325-F37107EAFFFA}" presName="sibTrans" presStyleCnt="0"/>
      <dgm:spPr/>
    </dgm:pt>
    <dgm:pt modelId="{6B1A3EE0-6CC4-47CF-BDE4-167AA8D151F8}" type="pres">
      <dgm:prSet presAssocID="{9733494D-A91D-4F25-B1B0-DCE71102250F}" presName="compNode" presStyleCnt="0"/>
      <dgm:spPr/>
    </dgm:pt>
    <dgm:pt modelId="{BB210C1F-6ABC-41BA-8F4E-7CA668BDE783}" type="pres">
      <dgm:prSet presAssocID="{9733494D-A91D-4F25-B1B0-DCE71102250F}" presName="bgRect" presStyleLbl="bgShp" presStyleIdx="1" presStyleCnt="3"/>
      <dgm:spPr/>
    </dgm:pt>
    <dgm:pt modelId="{315E1007-B22C-4D8D-93B1-C2AFD84F2B06}" type="pres">
      <dgm:prSet presAssocID="{9733494D-A91D-4F25-B1B0-DCE7110225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氣球"/>
        </a:ext>
      </dgm:extLst>
    </dgm:pt>
    <dgm:pt modelId="{E4AD725F-AACE-4482-8491-B59ADC61A411}" type="pres">
      <dgm:prSet presAssocID="{9733494D-A91D-4F25-B1B0-DCE71102250F}" presName="spaceRect" presStyleCnt="0"/>
      <dgm:spPr/>
    </dgm:pt>
    <dgm:pt modelId="{2E6B8680-83B6-4622-889F-83B89416847B}" type="pres">
      <dgm:prSet presAssocID="{9733494D-A91D-4F25-B1B0-DCE71102250F}" presName="parTx" presStyleLbl="revTx" presStyleIdx="1" presStyleCnt="3">
        <dgm:presLayoutVars>
          <dgm:chMax val="0"/>
          <dgm:chPref val="0"/>
        </dgm:presLayoutVars>
      </dgm:prSet>
      <dgm:spPr/>
    </dgm:pt>
    <dgm:pt modelId="{65D5A4C0-6C96-4C74-9D27-27EA47DE0C95}" type="pres">
      <dgm:prSet presAssocID="{BC567C64-D873-4CE8-A218-D8F6FEC2008D}" presName="sibTrans" presStyleCnt="0"/>
      <dgm:spPr/>
    </dgm:pt>
    <dgm:pt modelId="{BFD220B1-852F-45E3-BEF8-B8194A7D877F}" type="pres">
      <dgm:prSet presAssocID="{FE631BF0-9A66-4F08-AF20-F5318931CB94}" presName="compNode" presStyleCnt="0"/>
      <dgm:spPr/>
    </dgm:pt>
    <dgm:pt modelId="{57ABF67A-68DE-442D-BB5C-D9B1F3897395}" type="pres">
      <dgm:prSet presAssocID="{FE631BF0-9A66-4F08-AF20-F5318931CB94}" presName="bgRect" presStyleLbl="bgShp" presStyleIdx="2" presStyleCnt="3"/>
      <dgm:spPr/>
    </dgm:pt>
    <dgm:pt modelId="{8046D914-DB10-4D63-AD19-6490A7503CAD}" type="pres">
      <dgm:prSet presAssocID="{FE631BF0-9A66-4F08-AF20-F5318931CB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核取記號"/>
        </a:ext>
      </dgm:extLst>
    </dgm:pt>
    <dgm:pt modelId="{D1502481-AE1B-4C00-83F3-A1E8232FEC72}" type="pres">
      <dgm:prSet presAssocID="{FE631BF0-9A66-4F08-AF20-F5318931CB94}" presName="spaceRect" presStyleCnt="0"/>
      <dgm:spPr/>
    </dgm:pt>
    <dgm:pt modelId="{393686B0-A986-4F94-9F9D-CB0F7EC3D456}" type="pres">
      <dgm:prSet presAssocID="{FE631BF0-9A66-4F08-AF20-F5318931CB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7DF31C-06E7-48C0-B0A6-C5D4092559CE}" srcId="{820C6410-6639-4429-A902-906C66063BD2}" destId="{7A0F1EB9-36AC-4C6B-9B3B-B7F0C6B9B83B}" srcOrd="0" destOrd="0" parTransId="{98521BE4-B6A5-4572-A0C8-541B7EE215AE}" sibTransId="{C5B887AB-57BA-457E-9325-F37107EAFFFA}"/>
    <dgm:cxn modelId="{D323B73E-7E7E-4789-9517-9B8857FAD571}" type="presOf" srcId="{9733494D-A91D-4F25-B1B0-DCE71102250F}" destId="{2E6B8680-83B6-4622-889F-83B89416847B}" srcOrd="0" destOrd="0" presId="urn:microsoft.com/office/officeart/2018/2/layout/IconVerticalSolidList"/>
    <dgm:cxn modelId="{332B5A77-7C6F-4C41-94BF-56654A1D264F}" type="presOf" srcId="{820C6410-6639-4429-A902-906C66063BD2}" destId="{FF93CBDB-F528-4538-8BBB-DC0C655116AD}" srcOrd="0" destOrd="0" presId="urn:microsoft.com/office/officeart/2018/2/layout/IconVerticalSolidList"/>
    <dgm:cxn modelId="{550B4659-DE8D-4745-B56C-9650CBC41977}" srcId="{820C6410-6639-4429-A902-906C66063BD2}" destId="{9733494D-A91D-4F25-B1B0-DCE71102250F}" srcOrd="1" destOrd="0" parTransId="{8EC92343-3967-47C6-967A-C280EED75EDA}" sibTransId="{BC567C64-D873-4CE8-A218-D8F6FEC2008D}"/>
    <dgm:cxn modelId="{BE8AEE82-4500-48E2-B7C5-8E06E7143AFE}" srcId="{820C6410-6639-4429-A902-906C66063BD2}" destId="{FE631BF0-9A66-4F08-AF20-F5318931CB94}" srcOrd="2" destOrd="0" parTransId="{42A967EC-58A2-4C61-A117-C24A4E9AD250}" sibTransId="{8C1EEB3D-FE06-49E6-A457-FC48CA769B13}"/>
    <dgm:cxn modelId="{6DE9788B-440D-4615-B3D2-01CE39718C41}" type="presOf" srcId="{7A0F1EB9-36AC-4C6B-9B3B-B7F0C6B9B83B}" destId="{E4D34382-8133-4684-8E35-08CD6EF733FF}" srcOrd="0" destOrd="0" presId="urn:microsoft.com/office/officeart/2018/2/layout/IconVerticalSolidList"/>
    <dgm:cxn modelId="{88B62D96-AFD5-4AA9-87A0-836A387A97A1}" type="presOf" srcId="{FE631BF0-9A66-4F08-AF20-F5318931CB94}" destId="{393686B0-A986-4F94-9F9D-CB0F7EC3D456}" srcOrd="0" destOrd="0" presId="urn:microsoft.com/office/officeart/2018/2/layout/IconVerticalSolidList"/>
    <dgm:cxn modelId="{2643AB86-21C0-4AA2-AAA9-8A0F2993235F}" type="presParOf" srcId="{FF93CBDB-F528-4538-8BBB-DC0C655116AD}" destId="{6A8F803C-55BE-4A2A-8F11-911B85E82382}" srcOrd="0" destOrd="0" presId="urn:microsoft.com/office/officeart/2018/2/layout/IconVerticalSolidList"/>
    <dgm:cxn modelId="{6B09EDAE-69B0-47F1-BABC-B0B8E832E63D}" type="presParOf" srcId="{6A8F803C-55BE-4A2A-8F11-911B85E82382}" destId="{4DD137B9-7246-4341-9B35-B38E0995A4E2}" srcOrd="0" destOrd="0" presId="urn:microsoft.com/office/officeart/2018/2/layout/IconVerticalSolidList"/>
    <dgm:cxn modelId="{BD5C0062-2860-491C-99AB-05992E148377}" type="presParOf" srcId="{6A8F803C-55BE-4A2A-8F11-911B85E82382}" destId="{AF332921-36BE-4F7E-B5AA-6A62AF20008A}" srcOrd="1" destOrd="0" presId="urn:microsoft.com/office/officeart/2018/2/layout/IconVerticalSolidList"/>
    <dgm:cxn modelId="{C5CC2093-D1C7-48E3-97D0-0EE9D4DA74B2}" type="presParOf" srcId="{6A8F803C-55BE-4A2A-8F11-911B85E82382}" destId="{7E171325-881A-4BD1-9ED3-0F9B17848007}" srcOrd="2" destOrd="0" presId="urn:microsoft.com/office/officeart/2018/2/layout/IconVerticalSolidList"/>
    <dgm:cxn modelId="{6384F9A2-B0C6-4409-908B-9753CC1915E4}" type="presParOf" srcId="{6A8F803C-55BE-4A2A-8F11-911B85E82382}" destId="{E4D34382-8133-4684-8E35-08CD6EF733FF}" srcOrd="3" destOrd="0" presId="urn:microsoft.com/office/officeart/2018/2/layout/IconVerticalSolidList"/>
    <dgm:cxn modelId="{CBDA77BD-CACB-43B5-B8FD-BE45409B7333}" type="presParOf" srcId="{FF93CBDB-F528-4538-8BBB-DC0C655116AD}" destId="{10F0DC59-8C92-42A2-856E-28E3EA0214EE}" srcOrd="1" destOrd="0" presId="urn:microsoft.com/office/officeart/2018/2/layout/IconVerticalSolidList"/>
    <dgm:cxn modelId="{4B8A5AF5-E1C3-4091-8E8E-160A94319D44}" type="presParOf" srcId="{FF93CBDB-F528-4538-8BBB-DC0C655116AD}" destId="{6B1A3EE0-6CC4-47CF-BDE4-167AA8D151F8}" srcOrd="2" destOrd="0" presId="urn:microsoft.com/office/officeart/2018/2/layout/IconVerticalSolidList"/>
    <dgm:cxn modelId="{8BBB7BDF-2EF7-47CF-BE8E-2B6FF77E0832}" type="presParOf" srcId="{6B1A3EE0-6CC4-47CF-BDE4-167AA8D151F8}" destId="{BB210C1F-6ABC-41BA-8F4E-7CA668BDE783}" srcOrd="0" destOrd="0" presId="urn:microsoft.com/office/officeart/2018/2/layout/IconVerticalSolidList"/>
    <dgm:cxn modelId="{4DF94C3B-7629-4FDD-80D5-A787A157233E}" type="presParOf" srcId="{6B1A3EE0-6CC4-47CF-BDE4-167AA8D151F8}" destId="{315E1007-B22C-4D8D-93B1-C2AFD84F2B06}" srcOrd="1" destOrd="0" presId="urn:microsoft.com/office/officeart/2018/2/layout/IconVerticalSolidList"/>
    <dgm:cxn modelId="{28D0039A-398D-40E0-9E07-5EE635E6B04F}" type="presParOf" srcId="{6B1A3EE0-6CC4-47CF-BDE4-167AA8D151F8}" destId="{E4AD725F-AACE-4482-8491-B59ADC61A411}" srcOrd="2" destOrd="0" presId="urn:microsoft.com/office/officeart/2018/2/layout/IconVerticalSolidList"/>
    <dgm:cxn modelId="{09186042-1A30-4ABD-9016-685850C8B96A}" type="presParOf" srcId="{6B1A3EE0-6CC4-47CF-BDE4-167AA8D151F8}" destId="{2E6B8680-83B6-4622-889F-83B89416847B}" srcOrd="3" destOrd="0" presId="urn:microsoft.com/office/officeart/2018/2/layout/IconVerticalSolidList"/>
    <dgm:cxn modelId="{27197A63-2740-41A6-A4E6-396B3C9DFC25}" type="presParOf" srcId="{FF93CBDB-F528-4538-8BBB-DC0C655116AD}" destId="{65D5A4C0-6C96-4C74-9D27-27EA47DE0C95}" srcOrd="3" destOrd="0" presId="urn:microsoft.com/office/officeart/2018/2/layout/IconVerticalSolidList"/>
    <dgm:cxn modelId="{72ABD5E2-1456-489C-AA2D-0BF3B7C21E60}" type="presParOf" srcId="{FF93CBDB-F528-4538-8BBB-DC0C655116AD}" destId="{BFD220B1-852F-45E3-BEF8-B8194A7D877F}" srcOrd="4" destOrd="0" presId="urn:microsoft.com/office/officeart/2018/2/layout/IconVerticalSolidList"/>
    <dgm:cxn modelId="{5EB51272-FC45-4EAF-9D6A-ABCCE7933D96}" type="presParOf" srcId="{BFD220B1-852F-45E3-BEF8-B8194A7D877F}" destId="{57ABF67A-68DE-442D-BB5C-D9B1F3897395}" srcOrd="0" destOrd="0" presId="urn:microsoft.com/office/officeart/2018/2/layout/IconVerticalSolidList"/>
    <dgm:cxn modelId="{E4C2E01D-D24F-414F-AE84-582C42829853}" type="presParOf" srcId="{BFD220B1-852F-45E3-BEF8-B8194A7D877F}" destId="{8046D914-DB10-4D63-AD19-6490A7503CAD}" srcOrd="1" destOrd="0" presId="urn:microsoft.com/office/officeart/2018/2/layout/IconVerticalSolidList"/>
    <dgm:cxn modelId="{C32BA6C9-6C52-4BFD-A10E-AED76BE282A8}" type="presParOf" srcId="{BFD220B1-852F-45E3-BEF8-B8194A7D877F}" destId="{D1502481-AE1B-4C00-83F3-A1E8232FEC72}" srcOrd="2" destOrd="0" presId="urn:microsoft.com/office/officeart/2018/2/layout/IconVerticalSolidList"/>
    <dgm:cxn modelId="{CC462BE0-543B-4299-BCB5-3537189EFEE0}" type="presParOf" srcId="{BFD220B1-852F-45E3-BEF8-B8194A7D877F}" destId="{393686B0-A986-4F94-9F9D-CB0F7EC3D4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623D20-3B0D-492B-81F9-E8996591C7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48DC276-27D3-4D10-9BE6-BDCD09D3B4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</a:t>
          </a:r>
        </a:p>
      </dgm:t>
    </dgm:pt>
    <dgm:pt modelId="{B5AFB301-A26C-4182-9454-AF3261947BDD}" type="parTrans" cxnId="{B9CFEE88-2B86-44B4-9ADB-FBE252F3C30D}">
      <dgm:prSet/>
      <dgm:spPr/>
      <dgm:t>
        <a:bodyPr/>
        <a:lstStyle/>
        <a:p>
          <a:endParaRPr lang="en-US"/>
        </a:p>
      </dgm:t>
    </dgm:pt>
    <dgm:pt modelId="{3787BB91-D0B3-49F5-8E82-DCA62B164CFF}" type="sibTrans" cxnId="{B9CFEE88-2B86-44B4-9ADB-FBE252F3C30D}">
      <dgm:prSet/>
      <dgm:spPr/>
      <dgm:t>
        <a:bodyPr/>
        <a:lstStyle/>
        <a:p>
          <a:endParaRPr lang="en-US"/>
        </a:p>
      </dgm:t>
    </dgm:pt>
    <dgm:pt modelId="{41D2DE87-817E-4B86-B9D7-3814A6B9F9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Basic Background – Linguistic &amp; computational</a:t>
          </a:r>
        </a:p>
      </dgm:t>
    </dgm:pt>
    <dgm:pt modelId="{DE08019D-2152-4D3D-A052-6ED2DBF4346D}" type="parTrans" cxnId="{C4A0C939-78B0-4401-9F0C-1D0BCE49860D}">
      <dgm:prSet/>
      <dgm:spPr/>
      <dgm:t>
        <a:bodyPr/>
        <a:lstStyle/>
        <a:p>
          <a:endParaRPr lang="en-US"/>
        </a:p>
      </dgm:t>
    </dgm:pt>
    <dgm:pt modelId="{3AED5C84-ECD2-4444-B9F6-2F316C01954E}" type="sibTrans" cxnId="{C4A0C939-78B0-4401-9F0C-1D0BCE49860D}">
      <dgm:prSet/>
      <dgm:spPr/>
      <dgm:t>
        <a:bodyPr/>
        <a:lstStyle/>
        <a:p>
          <a:endParaRPr lang="en-US"/>
        </a:p>
      </dgm:t>
    </dgm:pt>
    <dgm:pt modelId="{4BC7AF10-ACA3-43D6-B1A7-4372D5E4D2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Methodology</a:t>
          </a:r>
        </a:p>
      </dgm:t>
    </dgm:pt>
    <dgm:pt modelId="{120D3FB6-2C18-4B80-ADD1-DBC453CAF0BF}" type="parTrans" cxnId="{08DC0AEC-4238-49FA-B861-19ACF4F3C78E}">
      <dgm:prSet/>
      <dgm:spPr/>
      <dgm:t>
        <a:bodyPr/>
        <a:lstStyle/>
        <a:p>
          <a:endParaRPr lang="en-US"/>
        </a:p>
      </dgm:t>
    </dgm:pt>
    <dgm:pt modelId="{289045B6-EE2A-49F9-BFB8-91C1DB895C9F}" type="sibTrans" cxnId="{08DC0AEC-4238-49FA-B861-19ACF4F3C78E}">
      <dgm:prSet/>
      <dgm:spPr/>
      <dgm:t>
        <a:bodyPr/>
        <a:lstStyle/>
        <a:p>
          <a:endParaRPr lang="en-US"/>
        </a:p>
      </dgm:t>
    </dgm:pt>
    <dgm:pt modelId="{E890FF91-4F5D-4253-8A9B-09D64D46AD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HK" sz="2000" dirty="0"/>
            <a:t>Data collection – Ted Talks + Netflix</a:t>
          </a:r>
        </a:p>
      </dgm:t>
    </dgm:pt>
    <dgm:pt modelId="{9EBD2337-C7DA-4339-812D-D0AA6FDD95F3}" type="parTrans" cxnId="{4901BFCE-3DAD-485F-BB9A-B74EAAF94828}">
      <dgm:prSet/>
      <dgm:spPr/>
      <dgm:t>
        <a:bodyPr/>
        <a:lstStyle/>
        <a:p>
          <a:endParaRPr lang="en-US"/>
        </a:p>
      </dgm:t>
    </dgm:pt>
    <dgm:pt modelId="{C4D4E8A9-ED1E-46D2-985C-376B4438A866}" type="sibTrans" cxnId="{4901BFCE-3DAD-485F-BB9A-B74EAAF94828}">
      <dgm:prSet/>
      <dgm:spPr/>
      <dgm:t>
        <a:bodyPr/>
        <a:lstStyle/>
        <a:p>
          <a:endParaRPr lang="en-US"/>
        </a:p>
      </dgm:t>
    </dgm:pt>
    <dgm:pt modelId="{D9E361D3-981B-4516-8C86-6313AF73CE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status </a:t>
          </a:r>
        </a:p>
      </dgm:t>
    </dgm:pt>
    <dgm:pt modelId="{C9A28E96-0C70-44D1-8754-B09D34325C50}" type="parTrans" cxnId="{D5364EAB-363C-4FC3-ABF7-8FF9AFE27B10}">
      <dgm:prSet/>
      <dgm:spPr/>
      <dgm:t>
        <a:bodyPr/>
        <a:lstStyle/>
        <a:p>
          <a:endParaRPr lang="en-US"/>
        </a:p>
      </dgm:t>
    </dgm:pt>
    <dgm:pt modelId="{D51D238E-6097-4A5C-B618-199842497D41}" type="sibTrans" cxnId="{D5364EAB-363C-4FC3-ABF7-8FF9AFE27B10}">
      <dgm:prSet/>
      <dgm:spPr/>
      <dgm:t>
        <a:bodyPr/>
        <a:lstStyle/>
        <a:p>
          <a:endParaRPr lang="en-US"/>
        </a:p>
      </dgm:t>
    </dgm:pt>
    <dgm:pt modelId="{C9B94BF5-7064-44B7-9B8B-C1A2FE9C10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Current progress – keep on schedule</a:t>
          </a:r>
        </a:p>
        <a:p>
          <a:pPr>
            <a:lnSpc>
              <a:spcPct val="100000"/>
            </a:lnSpc>
          </a:pPr>
          <a:r>
            <a:rPr lang="en-US" sz="2000" dirty="0"/>
            <a:t>Results &amp; discussions</a:t>
          </a:r>
        </a:p>
      </dgm:t>
    </dgm:pt>
    <dgm:pt modelId="{2B8D3EC6-4A70-4F9A-9A2B-0523DF7AD206}" type="parTrans" cxnId="{63992F8A-D3ED-40B6-82E4-F887946161C4}">
      <dgm:prSet/>
      <dgm:spPr/>
      <dgm:t>
        <a:bodyPr/>
        <a:lstStyle/>
        <a:p>
          <a:endParaRPr lang="en-US"/>
        </a:p>
      </dgm:t>
    </dgm:pt>
    <dgm:pt modelId="{CB689B82-8D3D-4341-B138-F9C20DE3B450}" type="sibTrans" cxnId="{63992F8A-D3ED-40B6-82E4-F887946161C4}">
      <dgm:prSet/>
      <dgm:spPr/>
      <dgm:t>
        <a:bodyPr/>
        <a:lstStyle/>
        <a:p>
          <a:endParaRPr lang="en-US"/>
        </a:p>
      </dgm:t>
    </dgm:pt>
    <dgm:pt modelId="{9EBCA4D8-05BC-4684-A0BD-C96BA035A9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Limitations &amp; recommendations – Choice, cost, data</a:t>
          </a:r>
        </a:p>
      </dgm:t>
    </dgm:pt>
    <dgm:pt modelId="{CEDC6C45-A2B2-46E1-9787-B918FC0C3952}" type="parTrans" cxnId="{E9299D0D-BD5D-4B99-A3F4-582452AD95F9}">
      <dgm:prSet/>
      <dgm:spPr/>
      <dgm:t>
        <a:bodyPr/>
        <a:lstStyle/>
        <a:p>
          <a:endParaRPr lang="en-US"/>
        </a:p>
      </dgm:t>
    </dgm:pt>
    <dgm:pt modelId="{76B200CF-5158-449B-900F-58FD12733923}" type="sibTrans" cxnId="{E9299D0D-BD5D-4B99-A3F4-582452AD95F9}">
      <dgm:prSet/>
      <dgm:spPr/>
      <dgm:t>
        <a:bodyPr/>
        <a:lstStyle/>
        <a:p>
          <a:endParaRPr lang="en-US"/>
        </a:p>
      </dgm:t>
    </dgm:pt>
    <dgm:pt modelId="{99F34266-38A7-4156-914B-68423CB91C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Future plan – train and test + evaluation</a:t>
          </a:r>
        </a:p>
      </dgm:t>
    </dgm:pt>
    <dgm:pt modelId="{77ECC2E6-A5F5-4ABF-9D72-5897C07E2635}" type="parTrans" cxnId="{0089E85F-A1BC-4E4E-A28B-A90ED2151C5F}">
      <dgm:prSet/>
      <dgm:spPr/>
      <dgm:t>
        <a:bodyPr/>
        <a:lstStyle/>
        <a:p>
          <a:endParaRPr lang="en-US"/>
        </a:p>
      </dgm:t>
    </dgm:pt>
    <dgm:pt modelId="{54844BB8-FE21-4D5F-81AC-536FB0DB1CD1}" type="sibTrans" cxnId="{0089E85F-A1BC-4E4E-A28B-A90ED2151C5F}">
      <dgm:prSet/>
      <dgm:spPr/>
      <dgm:t>
        <a:bodyPr/>
        <a:lstStyle/>
        <a:p>
          <a:endParaRPr lang="en-US"/>
        </a:p>
      </dgm:t>
    </dgm:pt>
    <dgm:pt modelId="{0BAD9600-66DE-4FF4-82F8-38EDBCA9C5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Previous studies – PolyUMT99 &amp; </a:t>
          </a:r>
          <a:r>
            <a:rPr lang="fr-FR" altLang="zh-HK" sz="1800" dirty="0"/>
            <a:t>LangCompMT05</a:t>
          </a:r>
        </a:p>
        <a:p>
          <a:pPr>
            <a:lnSpc>
              <a:spcPct val="100000"/>
            </a:lnSpc>
          </a:pPr>
          <a:r>
            <a:rPr lang="en-US" sz="1800" dirty="0"/>
            <a:t>Aims &amp; objectives</a:t>
          </a:r>
        </a:p>
      </dgm:t>
    </dgm:pt>
    <dgm:pt modelId="{90C752FF-3915-4E04-97BF-B00A490E5657}" type="parTrans" cxnId="{02A5652D-3289-44B2-AB1F-44031180EAF1}">
      <dgm:prSet/>
      <dgm:spPr/>
      <dgm:t>
        <a:bodyPr/>
        <a:lstStyle/>
        <a:p>
          <a:endParaRPr lang="zh-HK" altLang="en-US"/>
        </a:p>
      </dgm:t>
    </dgm:pt>
    <dgm:pt modelId="{95AC7E45-5EC9-4FFA-8061-E20F550D9E61}" type="sibTrans" cxnId="{02A5652D-3289-44B2-AB1F-44031180EAF1}">
      <dgm:prSet/>
      <dgm:spPr/>
      <dgm:t>
        <a:bodyPr/>
        <a:lstStyle/>
        <a:p>
          <a:endParaRPr lang="zh-HK" altLang="en-US"/>
        </a:p>
      </dgm:t>
    </dgm:pt>
    <dgm:pt modelId="{AF7CE3AC-B900-41DE-8FEA-AAC612C33C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MT examples – RBMT, EBMT, SMT, NMT</a:t>
          </a:r>
        </a:p>
        <a:p>
          <a:pPr>
            <a:lnSpc>
              <a:spcPct val="100000"/>
            </a:lnSpc>
          </a:pPr>
          <a:r>
            <a:rPr lang="en-US" sz="2000" dirty="0"/>
            <a:t>Evaluation -- metrics</a:t>
          </a:r>
        </a:p>
      </dgm:t>
    </dgm:pt>
    <dgm:pt modelId="{20DB8C2A-A1E9-4251-B02E-60C76B56EA27}" type="parTrans" cxnId="{D4D0775E-AA0B-4004-95A1-BD22893B46A7}">
      <dgm:prSet/>
      <dgm:spPr/>
      <dgm:t>
        <a:bodyPr/>
        <a:lstStyle/>
        <a:p>
          <a:endParaRPr lang="zh-HK" altLang="en-US"/>
        </a:p>
      </dgm:t>
    </dgm:pt>
    <dgm:pt modelId="{89214003-1D07-4B13-A038-6316399D45FD}" type="sibTrans" cxnId="{D4D0775E-AA0B-4004-95A1-BD22893B46A7}">
      <dgm:prSet/>
      <dgm:spPr/>
      <dgm:t>
        <a:bodyPr/>
        <a:lstStyle/>
        <a:p>
          <a:endParaRPr lang="zh-HK" altLang="en-US"/>
        </a:p>
      </dgm:t>
    </dgm:pt>
    <dgm:pt modelId="{EC0E7EFD-AF47-4E25-9DDD-2CE81AB2AC78}" type="pres">
      <dgm:prSet presAssocID="{7C623D20-3B0D-492B-81F9-E8996591C7D6}" presName="root" presStyleCnt="0">
        <dgm:presLayoutVars>
          <dgm:dir/>
          <dgm:resizeHandles val="exact"/>
        </dgm:presLayoutVars>
      </dgm:prSet>
      <dgm:spPr/>
    </dgm:pt>
    <dgm:pt modelId="{13A5F645-5CA2-413B-9845-461D7BB635B9}" type="pres">
      <dgm:prSet presAssocID="{248DC276-27D3-4D10-9BE6-BDCD09D3B468}" presName="compNode" presStyleCnt="0"/>
      <dgm:spPr/>
    </dgm:pt>
    <dgm:pt modelId="{386ADEEB-A185-4D47-84F5-22B59914EC9D}" type="pres">
      <dgm:prSet presAssocID="{248DC276-27D3-4D10-9BE6-BDCD09D3B468}" presName="bgRect" presStyleLbl="bgShp" presStyleIdx="0" presStyleCnt="3" custLinFactNeighborX="-2772"/>
      <dgm:spPr/>
    </dgm:pt>
    <dgm:pt modelId="{01BD4826-AEDA-4709-BC45-401ED05B330E}" type="pres">
      <dgm:prSet presAssocID="{248DC276-27D3-4D10-9BE6-BDCD09D3B4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文件"/>
        </a:ext>
      </dgm:extLst>
    </dgm:pt>
    <dgm:pt modelId="{672E2362-455B-4FAB-9A49-4CECC63C509E}" type="pres">
      <dgm:prSet presAssocID="{248DC276-27D3-4D10-9BE6-BDCD09D3B468}" presName="spaceRect" presStyleCnt="0"/>
      <dgm:spPr/>
    </dgm:pt>
    <dgm:pt modelId="{73C3F3CF-7E71-45FE-9759-5457764094E9}" type="pres">
      <dgm:prSet presAssocID="{248DC276-27D3-4D10-9BE6-BDCD09D3B468}" presName="parTx" presStyleLbl="revTx" presStyleIdx="0" presStyleCnt="6" custLinFactNeighborX="-19131" custLinFactNeighborY="-1645">
        <dgm:presLayoutVars>
          <dgm:chMax val="0"/>
          <dgm:chPref val="0"/>
        </dgm:presLayoutVars>
      </dgm:prSet>
      <dgm:spPr/>
    </dgm:pt>
    <dgm:pt modelId="{BF5AF634-70D5-4A9E-A737-14FAE5AD2EFE}" type="pres">
      <dgm:prSet presAssocID="{248DC276-27D3-4D10-9BE6-BDCD09D3B468}" presName="desTx" presStyleLbl="revTx" presStyleIdx="1" presStyleCnt="6" custScaleX="226015" custLinFactNeighborX="-26742" custLinFactNeighborY="548">
        <dgm:presLayoutVars/>
      </dgm:prSet>
      <dgm:spPr/>
    </dgm:pt>
    <dgm:pt modelId="{72F2BD7C-DC7F-44D2-B212-3AAA811CD9EE}" type="pres">
      <dgm:prSet presAssocID="{3787BB91-D0B3-49F5-8E82-DCA62B164CFF}" presName="sibTrans" presStyleCnt="0"/>
      <dgm:spPr/>
    </dgm:pt>
    <dgm:pt modelId="{CD6F0901-6047-4B46-992E-D5DC2206DDA2}" type="pres">
      <dgm:prSet presAssocID="{4BC7AF10-ACA3-43D6-B1A7-4372D5E4D241}" presName="compNode" presStyleCnt="0"/>
      <dgm:spPr/>
    </dgm:pt>
    <dgm:pt modelId="{745F5D96-859F-4C78-8AAA-F0BDC4A03B8D}" type="pres">
      <dgm:prSet presAssocID="{4BC7AF10-ACA3-43D6-B1A7-4372D5E4D241}" presName="bgRect" presStyleLbl="bgShp" presStyleIdx="1" presStyleCnt="3"/>
      <dgm:spPr/>
    </dgm:pt>
    <dgm:pt modelId="{1FA57BEC-E6D4-4CFE-A7B8-4D0C2826AF03}" type="pres">
      <dgm:prSet presAssocID="{4BC7AF10-ACA3-43D6-B1A7-4372D5E4D2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710F943-A716-46CF-8B8D-746631E2B436}" type="pres">
      <dgm:prSet presAssocID="{4BC7AF10-ACA3-43D6-B1A7-4372D5E4D241}" presName="spaceRect" presStyleCnt="0"/>
      <dgm:spPr/>
    </dgm:pt>
    <dgm:pt modelId="{D5028252-72B2-4C30-8749-F64FF6ABB54D}" type="pres">
      <dgm:prSet presAssocID="{4BC7AF10-ACA3-43D6-B1A7-4372D5E4D241}" presName="parTx" presStyleLbl="revTx" presStyleIdx="2" presStyleCnt="6" custLinFactNeighborX="-17821">
        <dgm:presLayoutVars>
          <dgm:chMax val="0"/>
          <dgm:chPref val="0"/>
        </dgm:presLayoutVars>
      </dgm:prSet>
      <dgm:spPr/>
    </dgm:pt>
    <dgm:pt modelId="{DF59BB82-29CD-46A8-AAF8-65C26F3761A4}" type="pres">
      <dgm:prSet presAssocID="{4BC7AF10-ACA3-43D6-B1A7-4372D5E4D241}" presName="desTx" presStyleLbl="revTx" presStyleIdx="3" presStyleCnt="6" custScaleX="218894" custLinFactNeighborX="-32481" custLinFactNeighborY="-549">
        <dgm:presLayoutVars/>
      </dgm:prSet>
      <dgm:spPr/>
    </dgm:pt>
    <dgm:pt modelId="{636B1D0E-E9CA-4309-AA44-879E0626F9F8}" type="pres">
      <dgm:prSet presAssocID="{289045B6-EE2A-49F9-BFB8-91C1DB895C9F}" presName="sibTrans" presStyleCnt="0"/>
      <dgm:spPr/>
    </dgm:pt>
    <dgm:pt modelId="{FC065C96-4964-4540-A2F2-C13D33175DC6}" type="pres">
      <dgm:prSet presAssocID="{D9E361D3-981B-4516-8C86-6313AF73CEC3}" presName="compNode" presStyleCnt="0"/>
      <dgm:spPr/>
    </dgm:pt>
    <dgm:pt modelId="{099723F5-0398-4C55-A81C-44D54CD642AC}" type="pres">
      <dgm:prSet presAssocID="{D9E361D3-981B-4516-8C86-6313AF73CEC3}" presName="bgRect" presStyleLbl="bgShp" presStyleIdx="2" presStyleCnt="3"/>
      <dgm:spPr/>
    </dgm:pt>
    <dgm:pt modelId="{5122D10E-25E0-4B94-AA6C-19938DCCAE9C}" type="pres">
      <dgm:prSet presAssocID="{D9E361D3-981B-4516-8C86-6313AF73CE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DF1EED4E-3358-4F4A-A3FE-89DD37114906}" type="pres">
      <dgm:prSet presAssocID="{D9E361D3-981B-4516-8C86-6313AF73CEC3}" presName="spaceRect" presStyleCnt="0"/>
      <dgm:spPr/>
    </dgm:pt>
    <dgm:pt modelId="{F3E53AD7-8526-448D-8A04-98F708817030}" type="pres">
      <dgm:prSet presAssocID="{D9E361D3-981B-4516-8C86-6313AF73CEC3}" presName="parTx" presStyleLbl="revTx" presStyleIdx="4" presStyleCnt="6" custLinFactNeighborX="-17297" custLinFactNeighborY="-2193">
        <dgm:presLayoutVars>
          <dgm:chMax val="0"/>
          <dgm:chPref val="0"/>
        </dgm:presLayoutVars>
      </dgm:prSet>
      <dgm:spPr/>
    </dgm:pt>
    <dgm:pt modelId="{FF808277-EE6C-4F5F-98AE-411D18236A7C}" type="pres">
      <dgm:prSet presAssocID="{D9E361D3-981B-4516-8C86-6313AF73CEC3}" presName="desTx" presStyleLbl="revTx" presStyleIdx="5" presStyleCnt="6" custScaleX="221015" custLinFactNeighborX="-31169" custLinFactNeighborY="-2193">
        <dgm:presLayoutVars/>
      </dgm:prSet>
      <dgm:spPr/>
    </dgm:pt>
  </dgm:ptLst>
  <dgm:cxnLst>
    <dgm:cxn modelId="{E9299D0D-BD5D-4B99-A3F4-582452AD95F9}" srcId="{D9E361D3-981B-4516-8C86-6313AF73CEC3}" destId="{9EBCA4D8-05BC-4684-A0BD-C96BA035A93A}" srcOrd="1" destOrd="0" parTransId="{CEDC6C45-A2B2-46E1-9787-B918FC0C3952}" sibTransId="{76B200CF-5158-449B-900F-58FD12733923}"/>
    <dgm:cxn modelId="{BD76AB2A-6195-4B0E-8C86-82A3A33C440E}" type="presOf" srcId="{41D2DE87-817E-4B86-B9D7-3814A6B9F9C2}" destId="{BF5AF634-70D5-4A9E-A737-14FAE5AD2EFE}" srcOrd="0" destOrd="0" presId="urn:microsoft.com/office/officeart/2018/2/layout/IconVerticalSolidList"/>
    <dgm:cxn modelId="{02A5652D-3289-44B2-AB1F-44031180EAF1}" srcId="{248DC276-27D3-4D10-9BE6-BDCD09D3B468}" destId="{0BAD9600-66DE-4FF4-82F8-38EDBCA9C5D2}" srcOrd="1" destOrd="0" parTransId="{90C752FF-3915-4E04-97BF-B00A490E5657}" sibTransId="{95AC7E45-5EC9-4FFA-8061-E20F550D9E61}"/>
    <dgm:cxn modelId="{71CD6230-0A74-4E4E-86DF-34E488CCA3F1}" type="presOf" srcId="{AF7CE3AC-B900-41DE-8FEA-AAC612C33C1D}" destId="{DF59BB82-29CD-46A8-AAF8-65C26F3761A4}" srcOrd="0" destOrd="1" presId="urn:microsoft.com/office/officeart/2018/2/layout/IconVerticalSolidList"/>
    <dgm:cxn modelId="{C4A0C939-78B0-4401-9F0C-1D0BCE49860D}" srcId="{248DC276-27D3-4D10-9BE6-BDCD09D3B468}" destId="{41D2DE87-817E-4B86-B9D7-3814A6B9F9C2}" srcOrd="0" destOrd="0" parTransId="{DE08019D-2152-4D3D-A052-6ED2DBF4346D}" sibTransId="{3AED5C84-ECD2-4444-B9F6-2F316C01954E}"/>
    <dgm:cxn modelId="{D4D0775E-AA0B-4004-95A1-BD22893B46A7}" srcId="{4BC7AF10-ACA3-43D6-B1A7-4372D5E4D241}" destId="{AF7CE3AC-B900-41DE-8FEA-AAC612C33C1D}" srcOrd="1" destOrd="0" parTransId="{20DB8C2A-A1E9-4251-B02E-60C76B56EA27}" sibTransId="{89214003-1D07-4B13-A038-6316399D45FD}"/>
    <dgm:cxn modelId="{0089E85F-A1BC-4E4E-A28B-A90ED2151C5F}" srcId="{D9E361D3-981B-4516-8C86-6313AF73CEC3}" destId="{99F34266-38A7-4156-914B-68423CB91CE7}" srcOrd="2" destOrd="0" parTransId="{77ECC2E6-A5F5-4ABF-9D72-5897C07E2635}" sibTransId="{54844BB8-FE21-4D5F-81AC-536FB0DB1CD1}"/>
    <dgm:cxn modelId="{FE7E576F-7FC5-4E7D-ABC0-9DC986022A76}" type="presOf" srcId="{4BC7AF10-ACA3-43D6-B1A7-4372D5E4D241}" destId="{D5028252-72B2-4C30-8749-F64FF6ABB54D}" srcOrd="0" destOrd="0" presId="urn:microsoft.com/office/officeart/2018/2/layout/IconVerticalSolidList"/>
    <dgm:cxn modelId="{45A32054-B938-49B2-998D-74E1CE724E1D}" type="presOf" srcId="{99F34266-38A7-4156-914B-68423CB91CE7}" destId="{FF808277-EE6C-4F5F-98AE-411D18236A7C}" srcOrd="0" destOrd="2" presId="urn:microsoft.com/office/officeart/2018/2/layout/IconVerticalSolidList"/>
    <dgm:cxn modelId="{B9CFEE88-2B86-44B4-9ADB-FBE252F3C30D}" srcId="{7C623D20-3B0D-492B-81F9-E8996591C7D6}" destId="{248DC276-27D3-4D10-9BE6-BDCD09D3B468}" srcOrd="0" destOrd="0" parTransId="{B5AFB301-A26C-4182-9454-AF3261947BDD}" sibTransId="{3787BB91-D0B3-49F5-8E82-DCA62B164CFF}"/>
    <dgm:cxn modelId="{63992F8A-D3ED-40B6-82E4-F887946161C4}" srcId="{D9E361D3-981B-4516-8C86-6313AF73CEC3}" destId="{C9B94BF5-7064-44B7-9B8B-C1A2FE9C10DB}" srcOrd="0" destOrd="0" parTransId="{2B8D3EC6-4A70-4F9A-9A2B-0523DF7AD206}" sibTransId="{CB689B82-8D3D-4341-B138-F9C20DE3B450}"/>
    <dgm:cxn modelId="{B553FA95-2488-437D-9ED8-354FD3EF3AD3}" type="presOf" srcId="{9EBCA4D8-05BC-4684-A0BD-C96BA035A93A}" destId="{FF808277-EE6C-4F5F-98AE-411D18236A7C}" srcOrd="0" destOrd="1" presId="urn:microsoft.com/office/officeart/2018/2/layout/IconVerticalSolidList"/>
    <dgm:cxn modelId="{D5E1BC9E-27BA-49DB-8469-3A18A43EEA22}" type="presOf" srcId="{C9B94BF5-7064-44B7-9B8B-C1A2FE9C10DB}" destId="{FF808277-EE6C-4F5F-98AE-411D18236A7C}" srcOrd="0" destOrd="0" presId="urn:microsoft.com/office/officeart/2018/2/layout/IconVerticalSolidList"/>
    <dgm:cxn modelId="{63D080A1-D99C-47C3-A300-760061A66183}" type="presOf" srcId="{D9E361D3-981B-4516-8C86-6313AF73CEC3}" destId="{F3E53AD7-8526-448D-8A04-98F708817030}" srcOrd="0" destOrd="0" presId="urn:microsoft.com/office/officeart/2018/2/layout/IconVerticalSolidList"/>
    <dgm:cxn modelId="{D5364EAB-363C-4FC3-ABF7-8FF9AFE27B10}" srcId="{7C623D20-3B0D-492B-81F9-E8996591C7D6}" destId="{D9E361D3-981B-4516-8C86-6313AF73CEC3}" srcOrd="2" destOrd="0" parTransId="{C9A28E96-0C70-44D1-8754-B09D34325C50}" sibTransId="{D51D238E-6097-4A5C-B618-199842497D41}"/>
    <dgm:cxn modelId="{BCFD0DCE-54CC-4C90-9B4F-FEFA5628F21B}" type="presOf" srcId="{7C623D20-3B0D-492B-81F9-E8996591C7D6}" destId="{EC0E7EFD-AF47-4E25-9DDD-2CE81AB2AC78}" srcOrd="0" destOrd="0" presId="urn:microsoft.com/office/officeart/2018/2/layout/IconVerticalSolidList"/>
    <dgm:cxn modelId="{4901BFCE-3DAD-485F-BB9A-B74EAAF94828}" srcId="{4BC7AF10-ACA3-43D6-B1A7-4372D5E4D241}" destId="{E890FF91-4F5D-4253-8A9B-09D64D46AD93}" srcOrd="0" destOrd="0" parTransId="{9EBD2337-C7DA-4339-812D-D0AA6FDD95F3}" sibTransId="{C4D4E8A9-ED1E-46D2-985C-376B4438A866}"/>
    <dgm:cxn modelId="{635685D8-C4C2-4E68-8D56-CC13512CB698}" type="presOf" srcId="{248DC276-27D3-4D10-9BE6-BDCD09D3B468}" destId="{73C3F3CF-7E71-45FE-9759-5457764094E9}" srcOrd="0" destOrd="0" presId="urn:microsoft.com/office/officeart/2018/2/layout/IconVerticalSolidList"/>
    <dgm:cxn modelId="{08DC0AEC-4238-49FA-B861-19ACF4F3C78E}" srcId="{7C623D20-3B0D-492B-81F9-E8996591C7D6}" destId="{4BC7AF10-ACA3-43D6-B1A7-4372D5E4D241}" srcOrd="1" destOrd="0" parTransId="{120D3FB6-2C18-4B80-ADD1-DBC453CAF0BF}" sibTransId="{289045B6-EE2A-49F9-BFB8-91C1DB895C9F}"/>
    <dgm:cxn modelId="{F547D5F4-92CE-4601-94A6-183F318992C8}" type="presOf" srcId="{0BAD9600-66DE-4FF4-82F8-38EDBCA9C5D2}" destId="{BF5AF634-70D5-4A9E-A737-14FAE5AD2EFE}" srcOrd="0" destOrd="1" presId="urn:microsoft.com/office/officeart/2018/2/layout/IconVerticalSolidList"/>
    <dgm:cxn modelId="{39B70CFE-10A8-459F-8347-AD7B2805E067}" type="presOf" srcId="{E890FF91-4F5D-4253-8A9B-09D64D46AD93}" destId="{DF59BB82-29CD-46A8-AAF8-65C26F3761A4}" srcOrd="0" destOrd="0" presId="urn:microsoft.com/office/officeart/2018/2/layout/IconVerticalSolidList"/>
    <dgm:cxn modelId="{D378537B-AEB5-4A33-9C33-848C7E36E0A2}" type="presParOf" srcId="{EC0E7EFD-AF47-4E25-9DDD-2CE81AB2AC78}" destId="{13A5F645-5CA2-413B-9845-461D7BB635B9}" srcOrd="0" destOrd="0" presId="urn:microsoft.com/office/officeart/2018/2/layout/IconVerticalSolidList"/>
    <dgm:cxn modelId="{5B089106-033E-48EC-BBC8-546A7C5CE809}" type="presParOf" srcId="{13A5F645-5CA2-413B-9845-461D7BB635B9}" destId="{386ADEEB-A185-4D47-84F5-22B59914EC9D}" srcOrd="0" destOrd="0" presId="urn:microsoft.com/office/officeart/2018/2/layout/IconVerticalSolidList"/>
    <dgm:cxn modelId="{A49779A2-A0AB-4726-8388-7B88D3CA6632}" type="presParOf" srcId="{13A5F645-5CA2-413B-9845-461D7BB635B9}" destId="{01BD4826-AEDA-4709-BC45-401ED05B330E}" srcOrd="1" destOrd="0" presId="urn:microsoft.com/office/officeart/2018/2/layout/IconVerticalSolidList"/>
    <dgm:cxn modelId="{37E67AC4-9C7A-4184-A61B-1D5B02D2CA4F}" type="presParOf" srcId="{13A5F645-5CA2-413B-9845-461D7BB635B9}" destId="{672E2362-455B-4FAB-9A49-4CECC63C509E}" srcOrd="2" destOrd="0" presId="urn:microsoft.com/office/officeart/2018/2/layout/IconVerticalSolidList"/>
    <dgm:cxn modelId="{B7A2705D-F132-4BA1-8147-C93B5D2279D8}" type="presParOf" srcId="{13A5F645-5CA2-413B-9845-461D7BB635B9}" destId="{73C3F3CF-7E71-45FE-9759-5457764094E9}" srcOrd="3" destOrd="0" presId="urn:microsoft.com/office/officeart/2018/2/layout/IconVerticalSolidList"/>
    <dgm:cxn modelId="{55C6E039-F28E-4A3F-9A58-179F302B73AD}" type="presParOf" srcId="{13A5F645-5CA2-413B-9845-461D7BB635B9}" destId="{BF5AF634-70D5-4A9E-A737-14FAE5AD2EFE}" srcOrd="4" destOrd="0" presId="urn:microsoft.com/office/officeart/2018/2/layout/IconVerticalSolidList"/>
    <dgm:cxn modelId="{8FFF3879-C39D-4FCB-977A-5E55AC8939A3}" type="presParOf" srcId="{EC0E7EFD-AF47-4E25-9DDD-2CE81AB2AC78}" destId="{72F2BD7C-DC7F-44D2-B212-3AAA811CD9EE}" srcOrd="1" destOrd="0" presId="urn:microsoft.com/office/officeart/2018/2/layout/IconVerticalSolidList"/>
    <dgm:cxn modelId="{6C78BA7E-FF12-4BB6-9030-EF512EF8FD61}" type="presParOf" srcId="{EC0E7EFD-AF47-4E25-9DDD-2CE81AB2AC78}" destId="{CD6F0901-6047-4B46-992E-D5DC2206DDA2}" srcOrd="2" destOrd="0" presId="urn:microsoft.com/office/officeart/2018/2/layout/IconVerticalSolidList"/>
    <dgm:cxn modelId="{A36C7D80-77E5-470C-836F-9F97611DA19E}" type="presParOf" srcId="{CD6F0901-6047-4B46-992E-D5DC2206DDA2}" destId="{745F5D96-859F-4C78-8AAA-F0BDC4A03B8D}" srcOrd="0" destOrd="0" presId="urn:microsoft.com/office/officeart/2018/2/layout/IconVerticalSolidList"/>
    <dgm:cxn modelId="{0DB49EE0-20D6-466E-B2AA-0C50FA9E58B9}" type="presParOf" srcId="{CD6F0901-6047-4B46-992E-D5DC2206DDA2}" destId="{1FA57BEC-E6D4-4CFE-A7B8-4D0C2826AF03}" srcOrd="1" destOrd="0" presId="urn:microsoft.com/office/officeart/2018/2/layout/IconVerticalSolidList"/>
    <dgm:cxn modelId="{2265A3C6-A533-4946-9A63-0D70FF3DDA64}" type="presParOf" srcId="{CD6F0901-6047-4B46-992E-D5DC2206DDA2}" destId="{4710F943-A716-46CF-8B8D-746631E2B436}" srcOrd="2" destOrd="0" presId="urn:microsoft.com/office/officeart/2018/2/layout/IconVerticalSolidList"/>
    <dgm:cxn modelId="{7F7A5E58-0C4D-4E5F-AD5B-4E10C9B99FE4}" type="presParOf" srcId="{CD6F0901-6047-4B46-992E-D5DC2206DDA2}" destId="{D5028252-72B2-4C30-8749-F64FF6ABB54D}" srcOrd="3" destOrd="0" presId="urn:microsoft.com/office/officeart/2018/2/layout/IconVerticalSolidList"/>
    <dgm:cxn modelId="{2C485B5C-ADAB-4520-821F-185FA89D7B1E}" type="presParOf" srcId="{CD6F0901-6047-4B46-992E-D5DC2206DDA2}" destId="{DF59BB82-29CD-46A8-AAF8-65C26F3761A4}" srcOrd="4" destOrd="0" presId="urn:microsoft.com/office/officeart/2018/2/layout/IconVerticalSolidList"/>
    <dgm:cxn modelId="{7BEE697F-276B-49EE-8E28-A230D5CB2D6F}" type="presParOf" srcId="{EC0E7EFD-AF47-4E25-9DDD-2CE81AB2AC78}" destId="{636B1D0E-E9CA-4309-AA44-879E0626F9F8}" srcOrd="3" destOrd="0" presId="urn:microsoft.com/office/officeart/2018/2/layout/IconVerticalSolidList"/>
    <dgm:cxn modelId="{FCEA20DD-B9B8-4F4A-9AB7-0ABFBAC82C33}" type="presParOf" srcId="{EC0E7EFD-AF47-4E25-9DDD-2CE81AB2AC78}" destId="{FC065C96-4964-4540-A2F2-C13D33175DC6}" srcOrd="4" destOrd="0" presId="urn:microsoft.com/office/officeart/2018/2/layout/IconVerticalSolidList"/>
    <dgm:cxn modelId="{55917318-036A-4CC7-A56E-D97051149D56}" type="presParOf" srcId="{FC065C96-4964-4540-A2F2-C13D33175DC6}" destId="{099723F5-0398-4C55-A81C-44D54CD642AC}" srcOrd="0" destOrd="0" presId="urn:microsoft.com/office/officeart/2018/2/layout/IconVerticalSolidList"/>
    <dgm:cxn modelId="{FAA094CE-8AF0-475C-B644-5ED198D95F54}" type="presParOf" srcId="{FC065C96-4964-4540-A2F2-C13D33175DC6}" destId="{5122D10E-25E0-4B94-AA6C-19938DCCAE9C}" srcOrd="1" destOrd="0" presId="urn:microsoft.com/office/officeart/2018/2/layout/IconVerticalSolidList"/>
    <dgm:cxn modelId="{2E40B353-0100-41B1-A62B-02D408D04A7B}" type="presParOf" srcId="{FC065C96-4964-4540-A2F2-C13D33175DC6}" destId="{DF1EED4E-3358-4F4A-A3FE-89DD37114906}" srcOrd="2" destOrd="0" presId="urn:microsoft.com/office/officeart/2018/2/layout/IconVerticalSolidList"/>
    <dgm:cxn modelId="{FFB5C6FA-0539-40D2-A58B-104A7413E3B0}" type="presParOf" srcId="{FC065C96-4964-4540-A2F2-C13D33175DC6}" destId="{F3E53AD7-8526-448D-8A04-98F708817030}" srcOrd="3" destOrd="0" presId="urn:microsoft.com/office/officeart/2018/2/layout/IconVerticalSolidList"/>
    <dgm:cxn modelId="{AEC9F4D3-F336-4CFC-8FB0-712F5B32E056}" type="presParOf" srcId="{FC065C96-4964-4540-A2F2-C13D33175DC6}" destId="{FF808277-EE6C-4F5F-98AE-411D18236A7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137B9-7246-4341-9B35-B38E0995A4E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32921-36BE-4F7E-B5AA-6A62AF20008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34382-8133-4684-8E35-08CD6EF733FF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 &amp; Test &amp; finetune all MT models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January – March </a:t>
          </a:r>
        </a:p>
      </dsp:txBody>
      <dsp:txXfrm>
        <a:off x="1435590" y="531"/>
        <a:ext cx="9080009" cy="1242935"/>
      </dsp:txXfrm>
    </dsp:sp>
    <dsp:sp modelId="{BB210C1F-6ABC-41BA-8F4E-7CA668BDE78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E1007-B22C-4D8D-93B1-C2AFD84F2B0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B8680-83B6-4622-889F-83B89416847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Evaluation + discussion of result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March - April</a:t>
          </a:r>
        </a:p>
      </dsp:txBody>
      <dsp:txXfrm>
        <a:off x="1435590" y="1554201"/>
        <a:ext cx="9080009" cy="1242935"/>
      </dsp:txXfrm>
    </dsp:sp>
    <dsp:sp modelId="{57ABF67A-68DE-442D-BB5C-D9B1F389739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6D914-DB10-4D63-AD19-6490A7503CA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686B0-A986-4F94-9F9D-CB0F7EC3D45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 foundation for future research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End of project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ADEEB-A185-4D47-84F5-22B59914EC9D}">
      <dsp:nvSpPr>
        <dsp:cNvPr id="0" name=""/>
        <dsp:cNvSpPr/>
      </dsp:nvSpPr>
      <dsp:spPr>
        <a:xfrm>
          <a:off x="-834413" y="8841"/>
          <a:ext cx="8168640" cy="1588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D4826-AEDA-4709-BC45-401ED05B330E}">
      <dsp:nvSpPr>
        <dsp:cNvPr id="0" name=""/>
        <dsp:cNvSpPr/>
      </dsp:nvSpPr>
      <dsp:spPr>
        <a:xfrm>
          <a:off x="-353856" y="366280"/>
          <a:ext cx="873738" cy="873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3F3CF-7E71-45FE-9759-5457764094E9}">
      <dsp:nvSpPr>
        <dsp:cNvPr id="0" name=""/>
        <dsp:cNvSpPr/>
      </dsp:nvSpPr>
      <dsp:spPr>
        <a:xfrm>
          <a:off x="297204" y="0"/>
          <a:ext cx="3675888" cy="1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29" tIns="168129" rIns="168129" bIns="1681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</a:p>
      </dsp:txBody>
      <dsp:txXfrm>
        <a:off x="297204" y="0"/>
        <a:ext cx="3675888" cy="1588616"/>
      </dsp:txXfrm>
    </dsp:sp>
    <dsp:sp modelId="{BF5AF634-70D5-4A9E-A737-14FAE5AD2EFE}">
      <dsp:nvSpPr>
        <dsp:cNvPr id="0" name=""/>
        <dsp:cNvSpPr/>
      </dsp:nvSpPr>
      <dsp:spPr>
        <a:xfrm>
          <a:off x="2294095" y="17547"/>
          <a:ext cx="5999141" cy="1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29" tIns="168129" rIns="168129" bIns="16812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Basic Background – Linguistic &amp; computational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Previous studies – PolyUMT99 &amp; </a:t>
          </a:r>
          <a:r>
            <a:rPr lang="fr-FR" altLang="zh-HK" sz="1800" kern="1200" dirty="0"/>
            <a:t>LangCompMT05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Aims &amp; objectives</a:t>
          </a:r>
        </a:p>
      </dsp:txBody>
      <dsp:txXfrm>
        <a:off x="2294095" y="17547"/>
        <a:ext cx="5999141" cy="1588616"/>
      </dsp:txXfrm>
    </dsp:sp>
    <dsp:sp modelId="{745F5D96-859F-4C78-8AAA-F0BDC4A03B8D}">
      <dsp:nvSpPr>
        <dsp:cNvPr id="0" name=""/>
        <dsp:cNvSpPr/>
      </dsp:nvSpPr>
      <dsp:spPr>
        <a:xfrm>
          <a:off x="-834413" y="1994611"/>
          <a:ext cx="8168640" cy="1588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57BEC-E6D4-4CFE-A7B8-4D0C2826AF03}">
      <dsp:nvSpPr>
        <dsp:cNvPr id="0" name=""/>
        <dsp:cNvSpPr/>
      </dsp:nvSpPr>
      <dsp:spPr>
        <a:xfrm>
          <a:off x="-353856" y="2352050"/>
          <a:ext cx="873738" cy="873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28252-72B2-4C30-8749-F64FF6ABB54D}">
      <dsp:nvSpPr>
        <dsp:cNvPr id="0" name=""/>
        <dsp:cNvSpPr/>
      </dsp:nvSpPr>
      <dsp:spPr>
        <a:xfrm>
          <a:off x="345358" y="1994611"/>
          <a:ext cx="3675888" cy="1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29" tIns="168129" rIns="168129" bIns="1681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Methodology</a:t>
          </a:r>
        </a:p>
      </dsp:txBody>
      <dsp:txXfrm>
        <a:off x="345358" y="1994611"/>
        <a:ext cx="3675888" cy="1588616"/>
      </dsp:txXfrm>
    </dsp:sp>
    <dsp:sp modelId="{DF59BB82-29CD-46A8-AAF8-65C26F3761A4}">
      <dsp:nvSpPr>
        <dsp:cNvPr id="0" name=""/>
        <dsp:cNvSpPr/>
      </dsp:nvSpPr>
      <dsp:spPr>
        <a:xfrm>
          <a:off x="2236271" y="1985890"/>
          <a:ext cx="5810128" cy="1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29" tIns="168129" rIns="168129" bIns="16812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2000" kern="1200" dirty="0"/>
            <a:t>Data collection – Ted Talks + Netflix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MT examples – RBMT, EBMT, SMT, NMT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Evaluation -- metrics</a:t>
          </a:r>
        </a:p>
      </dsp:txBody>
      <dsp:txXfrm>
        <a:off x="2236271" y="1985890"/>
        <a:ext cx="5810128" cy="1588616"/>
      </dsp:txXfrm>
    </dsp:sp>
    <dsp:sp modelId="{099723F5-0398-4C55-A81C-44D54CD642AC}">
      <dsp:nvSpPr>
        <dsp:cNvPr id="0" name=""/>
        <dsp:cNvSpPr/>
      </dsp:nvSpPr>
      <dsp:spPr>
        <a:xfrm>
          <a:off x="-834413" y="3980382"/>
          <a:ext cx="8168640" cy="1588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2D10E-25E0-4B94-AA6C-19938DCCAE9C}">
      <dsp:nvSpPr>
        <dsp:cNvPr id="0" name=""/>
        <dsp:cNvSpPr/>
      </dsp:nvSpPr>
      <dsp:spPr>
        <a:xfrm>
          <a:off x="-353856" y="4337820"/>
          <a:ext cx="873738" cy="873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53AD7-8526-448D-8A04-98F708817030}">
      <dsp:nvSpPr>
        <dsp:cNvPr id="0" name=""/>
        <dsp:cNvSpPr/>
      </dsp:nvSpPr>
      <dsp:spPr>
        <a:xfrm>
          <a:off x="364620" y="3945543"/>
          <a:ext cx="3675888" cy="1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29" tIns="168129" rIns="168129" bIns="1681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Project status </a:t>
          </a:r>
        </a:p>
      </dsp:txBody>
      <dsp:txXfrm>
        <a:off x="364620" y="3945543"/>
        <a:ext cx="3675888" cy="1588616"/>
      </dsp:txXfrm>
    </dsp:sp>
    <dsp:sp modelId="{FF808277-EE6C-4F5F-98AE-411D18236A7C}">
      <dsp:nvSpPr>
        <dsp:cNvPr id="0" name=""/>
        <dsp:cNvSpPr/>
      </dsp:nvSpPr>
      <dsp:spPr>
        <a:xfrm>
          <a:off x="2242946" y="3945543"/>
          <a:ext cx="5866426" cy="1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29" tIns="168129" rIns="168129" bIns="16812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Current progress – keep on schedule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Results &amp; discussions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Limitations &amp; recommendations – Choice, cost, data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Future plan – train and test + evaluation</a:t>
          </a:r>
        </a:p>
      </dsp:txBody>
      <dsp:txXfrm>
        <a:off x="2242946" y="3945543"/>
        <a:ext cx="5866426" cy="1588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989-DFE8-4B62-BB29-8B937B31765E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17C6-C5A4-44EC-A56D-1635215B0F3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97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989-DFE8-4B62-BB29-8B937B31765E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17C6-C5A4-44EC-A56D-1635215B0F3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33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989-DFE8-4B62-BB29-8B937B31765E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17C6-C5A4-44EC-A56D-1635215B0F3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057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989-DFE8-4B62-BB29-8B937B31765E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17C6-C5A4-44EC-A56D-1635215B0F3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3274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989-DFE8-4B62-BB29-8B937B31765E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17C6-C5A4-44EC-A56D-1635215B0F3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5735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989-DFE8-4B62-BB29-8B937B31765E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17C6-C5A4-44EC-A56D-1635215B0F3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641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989-DFE8-4B62-BB29-8B937B31765E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17C6-C5A4-44EC-A56D-1635215B0F3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4142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989-DFE8-4B62-BB29-8B937B31765E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17C6-C5A4-44EC-A56D-1635215B0F3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2565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989-DFE8-4B62-BB29-8B937B31765E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17C6-C5A4-44EC-A56D-1635215B0F3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9974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989-DFE8-4B62-BB29-8B937B31765E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17C6-C5A4-44EC-A56D-1635215B0F3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0791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989-DFE8-4B62-BB29-8B937B31765E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17C6-C5A4-44EC-A56D-1635215B0F3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0319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E989-DFE8-4B62-BB29-8B937B31765E}" type="datetimeFigureOut">
              <a:rPr lang="zh-HK" altLang="en-US" smtClean="0"/>
              <a:t>15/1/2021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17C6-C5A4-44EC-A56D-1635215B0F3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156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hyperlink" Target="https://www.ethnologue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transla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1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B9963A9-A8A8-4985-BB35-6C30FDE7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7896" y="1921743"/>
            <a:ext cx="7396209" cy="2031055"/>
          </a:xfrm>
        </p:spPr>
        <p:txBody>
          <a:bodyPr>
            <a:normAutofit fontScale="90000"/>
          </a:bodyPr>
          <a:lstStyle/>
          <a:p>
            <a:r>
              <a:rPr lang="en-US" altLang="zh-HK" sz="52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 models for Cantonese­-English pair</a:t>
            </a:r>
            <a:endParaRPr lang="zh-HK" altLang="en-US" sz="5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A17EC9-F1BE-4EDE-8497-4FA8095D5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US" altLang="zh-HK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Hey Wing</a:t>
            </a:r>
            <a:endParaRPr lang="zh-HK" alt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3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一張含有 文字 的圖片&#10;&#10;自動產生的描述">
            <a:extLst>
              <a:ext uri="{FF2B5EF4-FFF2-40B4-BE49-F238E27FC236}">
                <a16:creationId xmlns:a16="http://schemas.microsoft.com/office/drawing/2014/main" id="{FCADFDFA-D885-4747-BC57-0BC6AE454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6116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 sz="4800"/>
              <a:t>Methodology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026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33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90" y="408668"/>
            <a:ext cx="5558489" cy="1325563"/>
          </a:xfrm>
        </p:spPr>
        <p:txBody>
          <a:bodyPr>
            <a:norm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Collection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44" y="1403961"/>
            <a:ext cx="7461070" cy="4351338"/>
          </a:xfrm>
        </p:spPr>
        <p:txBody>
          <a:bodyPr>
            <a:noAutofit/>
          </a:bodyPr>
          <a:lstStyle/>
          <a:p>
            <a:r>
              <a:rPr lang="en-GB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open-source corpus of bilingual materials</a:t>
            </a:r>
          </a:p>
          <a:p>
            <a:pPr lvl="1"/>
            <a:r>
              <a:rPr lang="en-GB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Bilingual corpus is essential</a:t>
            </a:r>
          </a:p>
          <a:p>
            <a:pPr lvl="1"/>
            <a:r>
              <a:rPr lang="en-GB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available in written Chinese </a:t>
            </a:r>
          </a:p>
          <a:p>
            <a:pPr marL="457200" lvl="1" indent="0">
              <a:buNone/>
            </a:pPr>
            <a:r>
              <a:rPr lang="en-GB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(different syntax and lexicon)</a:t>
            </a:r>
          </a:p>
          <a:p>
            <a:pPr marL="457200" lvl="1" indent="0">
              <a:buNone/>
            </a:pPr>
            <a:endParaRPr lang="en-GB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 Talks</a:t>
            </a:r>
          </a:p>
          <a:p>
            <a:pPr lvl="1"/>
            <a:r>
              <a:rPr lang="en-GB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for fan translation</a:t>
            </a:r>
          </a:p>
          <a:p>
            <a:pPr lvl="1"/>
            <a:r>
              <a:rPr lang="en-GB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using Beautiful Soup [5]</a:t>
            </a:r>
          </a:p>
          <a:p>
            <a:pPr lvl="1"/>
            <a:endParaRPr lang="en-GB" altLang="zh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subtitle</a:t>
            </a:r>
          </a:p>
          <a:p>
            <a:pPr lvl="1"/>
            <a:r>
              <a:rPr lang="en-GB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Cantonese Movies + English Subtitle</a:t>
            </a:r>
          </a:p>
          <a:p>
            <a:pPr lvl="1"/>
            <a:r>
              <a:rPr lang="en-GB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Speech-to-text API provided by </a:t>
            </a:r>
            <a:r>
              <a:rPr lang="en-GB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pyTranscriber</a:t>
            </a:r>
            <a:r>
              <a:rPr lang="en-GB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[6] for Cantonese transcription</a:t>
            </a:r>
          </a:p>
        </p:txBody>
      </p:sp>
      <p:sp>
        <p:nvSpPr>
          <p:cNvPr id="56" name="Oval 37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lock Arc 39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58" name="Straight Connector 43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49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5C12A9-7108-43FD-81C6-AAA7AF28E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2" t="25048" r="15524" b="24755"/>
          <a:stretch/>
        </p:blipFill>
        <p:spPr>
          <a:xfrm>
            <a:off x="2739697" y="3336343"/>
            <a:ext cx="1274814" cy="484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D3B7253-5630-49EE-AA89-E446E67893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03" b="35962"/>
          <a:stretch/>
        </p:blipFill>
        <p:spPr>
          <a:xfrm>
            <a:off x="2677285" y="5010150"/>
            <a:ext cx="1560579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7F8DD-EE75-4DAA-AEA5-B10E3E13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55" y="0"/>
            <a:ext cx="527733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z="4800" dirty="0"/>
              <a:t>Examples of MT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14E6ED0-3735-4DBE-827C-5646D580A58A}"/>
              </a:ext>
            </a:extLst>
          </p:cNvPr>
          <p:cNvSpPr txBox="1">
            <a:spLocks/>
          </p:cNvSpPr>
          <p:nvPr/>
        </p:nvSpPr>
        <p:spPr>
          <a:xfrm>
            <a:off x="526867" y="975360"/>
            <a:ext cx="6204859" cy="588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</a:rPr>
              <a:t>Rule-based machine translation (RBMT)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</a:rPr>
              <a:t>Example-based machine translation (EBMT)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</a:rPr>
              <a:t>Statistical Machine Translation (SMT)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/>
              <a:t>Word-based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</a:rPr>
              <a:t>Phrase-based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</a:rPr>
              <a:t>Neural machine translation (NMT) 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/>
              <a:t>Recurrent Neural Network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/>
              <a:t>Attention Mechanism</a:t>
            </a:r>
            <a:endParaRPr lang="en-US" altLang="zh-TW" sz="180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</a:rPr>
              <a:t>Different MT systems has pros and cons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Different architecture</a:t>
            </a:r>
            <a:endParaRPr lang="en-US" altLang="zh-TW" dirty="0">
              <a:effectLst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" name="Freeform: Shape 140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CCB6863-E6C3-4A7A-841F-650BDB727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95" y="359388"/>
            <a:ext cx="3897665" cy="22314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06C08E-335B-43C4-9559-683C1544B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8611" y="3314998"/>
            <a:ext cx="1642868" cy="188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Freeform: Shape 144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Deep Learning – Introduction to Recurrent Neural Networks – AILabPage">
            <a:extLst>
              <a:ext uri="{FF2B5EF4-FFF2-40B4-BE49-F238E27FC236}">
                <a16:creationId xmlns:a16="http://schemas.microsoft.com/office/drawing/2014/main" id="{ACE8E556-A143-41BA-AEF5-5B662ACE6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2150" y="5150380"/>
            <a:ext cx="2407535" cy="123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617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4415129"/>
            <a:ext cx="4391024" cy="1907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HK" sz="4000" b="0" i="0" dirty="0">
                <a:solidFill>
                  <a:schemeClr val="bg1"/>
                </a:solidFill>
                <a:effectLst/>
              </a:rPr>
              <a:t>Rule-­based machine translation (RBMT)</a:t>
            </a:r>
            <a:endParaRPr lang="en-US" altLang="zh-HK" sz="4000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1D32FF-12A1-4BB9-A8A6-0E97AB46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251" y="4232366"/>
            <a:ext cx="5692774" cy="1927901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GB" altLang="zh-HK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 in 1980s</a:t>
            </a:r>
          </a:p>
          <a:p>
            <a:r>
              <a:rPr lang="en-GB" altLang="zh-HK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Predominantly use linguistic knowledge, e.g., syntax, morphology</a:t>
            </a:r>
          </a:p>
          <a:p>
            <a:r>
              <a:rPr lang="en-GB" altLang="zh-HK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Decompose and reconstruct sentence</a:t>
            </a:r>
          </a:p>
          <a:p>
            <a:endParaRPr lang="en-GB" altLang="zh-HK" sz="2400" dirty="0">
              <a:solidFill>
                <a:schemeClr val="bg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HK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fr-FR" altLang="zh-HK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Apertium</a:t>
            </a:r>
            <a:r>
              <a:rPr lang="fr-FR" altLang="zh-HK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[7]</a:t>
            </a:r>
            <a:endParaRPr lang="en-GB" altLang="zh-H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2FA83A4-9027-478E-A9DE-3E88EB63AB1B}"/>
              </a:ext>
            </a:extLst>
          </p:cNvPr>
          <p:cNvSpPr txBox="1"/>
          <p:nvPr/>
        </p:nvSpPr>
        <p:spPr>
          <a:xfrm>
            <a:off x="4082959" y="2432957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HK" b="0" i="0">
                <a:effectLst/>
                <a:latin typeface="Times New Roman" panose="02020603050405020304" pitchFamily="18" charset="0"/>
              </a:rPr>
              <a:t>Structure of Apertium [5]</a:t>
            </a:r>
            <a:endParaRPr lang="zh-HK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8B8C9B3-FEE4-4887-81D0-AE888D81B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198835"/>
            <a:ext cx="5276850" cy="271581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7A90D03-A487-42BE-9B91-B8821637D858}"/>
              </a:ext>
            </a:extLst>
          </p:cNvPr>
          <p:cNvSpPr txBox="1"/>
          <p:nvPr/>
        </p:nvSpPr>
        <p:spPr>
          <a:xfrm>
            <a:off x="8411392" y="1587954"/>
            <a:ext cx="293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4: example of tree-to-tree translation [8]</a:t>
            </a:r>
            <a:endParaRPr lang="zh-HK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0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01" y="463321"/>
            <a:ext cx="5854055" cy="1454051"/>
          </a:xfrm>
        </p:spPr>
        <p:txBody>
          <a:bodyPr>
            <a:noAutofit/>
          </a:bodyPr>
          <a:lstStyle/>
          <a:p>
            <a:pPr defTabSz="914400"/>
            <a:r>
              <a:rPr lang="en-US" altLang="zh-TW" dirty="0">
                <a:solidFill>
                  <a:srgbClr val="000000"/>
                </a:solidFill>
                <a:effectLst/>
              </a:rPr>
              <a:t>Example-based machine translation (EBMT)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948B25-A60D-468A-B7DF-22D317E2B4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" r="1748" b="-3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847" y="2195258"/>
            <a:ext cx="6475896" cy="417070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zh-H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 in 1990s</a:t>
            </a:r>
          </a:p>
          <a:p>
            <a:r>
              <a:rPr lang="en-US" altLang="zh-H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instance by examples</a:t>
            </a:r>
          </a:p>
          <a:p>
            <a:endParaRPr lang="en-US" altLang="zh-HK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from [9] of English-Japanese MT</a:t>
            </a:r>
          </a:p>
          <a:p>
            <a:pPr marL="0" indent="0">
              <a:buNone/>
            </a:pP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(1)(a)	</a:t>
            </a:r>
            <a:r>
              <a:rPr lang="fr-FR" altLang="zh-HK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He </a:t>
            </a:r>
            <a:r>
              <a:rPr lang="fr-FR" altLang="zh-HK" sz="18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buys</a:t>
            </a:r>
            <a:r>
              <a:rPr lang="fr-FR" altLang="zh-HK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a notebook.</a:t>
            </a:r>
          </a:p>
          <a:p>
            <a:pPr marL="0" indent="0">
              <a:buNone/>
            </a:pP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	</a:t>
            </a:r>
            <a:r>
              <a:rPr lang="fr-FR" altLang="zh-HK" sz="18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Kare</a:t>
            </a:r>
            <a:r>
              <a:rPr lang="fr-FR" altLang="zh-HK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fr-FR" altLang="zh-HK" sz="18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wa</a:t>
            </a:r>
            <a:r>
              <a:rPr lang="fr-FR" altLang="zh-HK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fr-FR" altLang="zh-HK" sz="1800" b="0" i="0" dirty="0" err="1">
                <a:effectLst/>
                <a:latin typeface="Times New Roman" panose="02020603050405020304" pitchFamily="18" charset="0"/>
              </a:rPr>
              <a:t>noto</a:t>
            </a: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fr-FR" altLang="zh-HK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o </a:t>
            </a:r>
            <a:r>
              <a:rPr lang="fr-FR" altLang="zh-HK" sz="18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kau</a:t>
            </a: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     (b)	I </a:t>
            </a:r>
            <a:r>
              <a:rPr lang="fr-FR" altLang="zh-HK" sz="1800" b="0" i="0" dirty="0" err="1">
                <a:effectLst/>
                <a:latin typeface="Times New Roman" panose="02020603050405020304" pitchFamily="18" charset="0"/>
              </a:rPr>
              <a:t>read</a:t>
            </a: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fr-FR" altLang="zh-HK" sz="1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a book on international </a:t>
            </a:r>
            <a:r>
              <a:rPr lang="fr-FR" altLang="zh-HK" sz="18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politics</a:t>
            </a: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	</a:t>
            </a:r>
            <a:r>
              <a:rPr lang="fr-FR" altLang="zh-HK" sz="1800" b="0" i="0" dirty="0" err="1">
                <a:effectLst/>
                <a:latin typeface="Times New Roman" panose="02020603050405020304" pitchFamily="18" charset="0"/>
              </a:rPr>
              <a:t>Watashi</a:t>
            </a: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fr-FR" altLang="zh-HK" sz="1800" b="0" i="0" dirty="0" err="1">
                <a:effectLst/>
                <a:latin typeface="Times New Roman" panose="02020603050405020304" pitchFamily="18" charset="0"/>
              </a:rPr>
              <a:t>wa</a:t>
            </a: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fr-FR" altLang="zh-HK" sz="18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kokusai</a:t>
            </a:r>
            <a:r>
              <a:rPr lang="fr-FR" altLang="zh-HK" sz="1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fr-FR" altLang="zh-HK" sz="18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seiji</a:t>
            </a:r>
            <a:r>
              <a:rPr lang="fr-FR" altLang="zh-HK" sz="1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fr-FR" altLang="zh-HK" sz="18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nitsuite</a:t>
            </a:r>
            <a:r>
              <a:rPr lang="fr-FR" altLang="zh-HK" sz="1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fr-FR" altLang="zh-HK" sz="18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kakareta</a:t>
            </a:r>
            <a:r>
              <a:rPr lang="fr-FR" altLang="zh-HK" sz="1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 hon </a:t>
            </a: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o </a:t>
            </a:r>
            <a:r>
              <a:rPr lang="fr-FR" altLang="zh-HK" sz="1800" b="0" i="0" dirty="0" err="1">
                <a:effectLst/>
                <a:latin typeface="Times New Roman" panose="02020603050405020304" pitchFamily="18" charset="0"/>
              </a:rPr>
              <a:t>yomu</a:t>
            </a: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(2)(a)	</a:t>
            </a:r>
            <a:r>
              <a:rPr lang="fr-FR" altLang="zh-HK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He </a:t>
            </a:r>
            <a:r>
              <a:rPr lang="fr-FR" altLang="zh-HK" sz="18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buys</a:t>
            </a:r>
            <a:r>
              <a:rPr lang="fr-FR" altLang="zh-HK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fr-FR" altLang="zh-HK" sz="1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a book on international </a:t>
            </a:r>
            <a:r>
              <a:rPr lang="fr-FR" altLang="zh-HK" sz="18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politics</a:t>
            </a: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altLang="zh-HK" sz="1800" dirty="0">
                <a:latin typeface="Times New Roman" panose="02020603050405020304" pitchFamily="18" charset="0"/>
              </a:rPr>
              <a:t>     </a:t>
            </a: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(b)	</a:t>
            </a:r>
            <a:r>
              <a:rPr lang="fr-FR" altLang="zh-HK" sz="18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Kare</a:t>
            </a:r>
            <a:r>
              <a:rPr lang="fr-FR" altLang="zh-HK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fr-FR" altLang="zh-HK" sz="18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wa</a:t>
            </a:r>
            <a:r>
              <a:rPr lang="fr-FR" altLang="zh-HK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fr-FR" altLang="zh-HK" sz="18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kokusai</a:t>
            </a:r>
            <a:r>
              <a:rPr lang="fr-FR" altLang="zh-HK" sz="1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fr-FR" altLang="zh-HK" sz="18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seiji</a:t>
            </a:r>
            <a:r>
              <a:rPr lang="fr-FR" altLang="zh-HK" sz="1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fr-FR" altLang="zh-HK" sz="18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nitsuite</a:t>
            </a:r>
            <a:r>
              <a:rPr lang="fr-FR" altLang="zh-HK" sz="1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fr-FR" altLang="zh-HK" sz="18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kakareta</a:t>
            </a:r>
            <a:r>
              <a:rPr lang="fr-FR" altLang="zh-HK" sz="1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 hon </a:t>
            </a:r>
            <a:r>
              <a:rPr lang="fr-FR" altLang="zh-HK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o </a:t>
            </a:r>
            <a:r>
              <a:rPr lang="fr-FR" altLang="zh-HK" sz="18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kau</a:t>
            </a: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altLang="zh-H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H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Framework: N/A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DBAB6F-0383-4A54-8D0E-8A07B4F7CD05}"/>
              </a:ext>
            </a:extLst>
          </p:cNvPr>
          <p:cNvSpPr txBox="1"/>
          <p:nvPr/>
        </p:nvSpPr>
        <p:spPr>
          <a:xfrm>
            <a:off x="426719" y="642692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0" i="0" dirty="0">
                <a:effectLst/>
                <a:latin typeface="Times New Roman" panose="02020603050405020304" pitchFamily="18" charset="0"/>
              </a:rPr>
              <a:t>Figure 6: Structure of CMU-­EBMT [10].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7930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2D15AA5-2D73-4A11-A8C5-045F5F43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3981425" cy="2147520"/>
          </a:xfrm>
        </p:spPr>
        <p:txBody>
          <a:bodyPr>
            <a:normAutofit/>
          </a:bodyPr>
          <a:lstStyle/>
          <a:p>
            <a:pPr defTabSz="914400"/>
            <a:r>
              <a:rPr lang="en-US" altLang="zh-TW" sz="3700" dirty="0">
                <a:effectLst/>
              </a:rPr>
              <a:t>Phrase-based Statistical Machine Translation (PBSMT)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158FAB-5B51-448D-B57F-B977E815C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522BD938-9DFF-4709-A3BD-499A2B456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E23561C-E245-4EC9-996E-99893D1F1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336B954F-9D36-49C3-8B2C-EC327B40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9AAB67-422A-4669-A954-FB5FA0631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212EC127-4771-463A-A7D7-C8B9D923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C92340F8-3D1D-481C-8E6A-DBB1C5A5F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ECCE0B4D-8F94-4455-89FE-2F37775A8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AA6AA56D-4829-4C1A-AB58-33D004169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73DE339F-48D1-468B-90E6-59A7FF981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10ABA130-9453-4EBB-9410-3D2CE04E0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CBB3F52E-6FA3-4B26-9245-5420C9D6A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E05E0729-E81C-4ABC-840F-FED6F147A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92CEFBE2-704E-4F3D-9127-BF1AAAF0B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59C6C9C8-8026-4DB6-95BA-15AFB5F4C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C87A238B-F98E-42C1-80BF-9AFA32892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1AB93E8E-CF0D-416D-B04B-53CD5FE7B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D0F8339C-7983-42B5-8164-66D306B9C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F44A32FF-DC2C-45E7-BE24-405D435EF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F4AF73CC-5BCB-4B12-BCDD-108624BF7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DE8A7978-D28E-4E84-9E09-E6083A663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31476"/>
            <a:ext cx="3981424" cy="3034862"/>
          </a:xfrm>
        </p:spPr>
        <p:txBody>
          <a:bodyPr anchor="ctr">
            <a:normAutofit/>
          </a:bodyPr>
          <a:lstStyle/>
          <a:p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since 1990s</a:t>
            </a:r>
          </a:p>
          <a:p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probability of output by Bayes Decision Rule</a:t>
            </a:r>
          </a:p>
          <a:p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“State-of-art” in MT</a:t>
            </a:r>
          </a:p>
          <a:p>
            <a:endParaRPr lang="en-US" altLang="zh-H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Moses [11] </a:t>
            </a:r>
            <a:endParaRPr lang="en-GB" altLang="zh-H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110668-019F-49EA-A9D3-948406915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99" t="-1580" r="-3477" b="-6511"/>
          <a:stretch/>
        </p:blipFill>
        <p:spPr>
          <a:xfrm>
            <a:off x="5708072" y="759524"/>
            <a:ext cx="5731071" cy="549611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FDBAB6F-0383-4A54-8D0E-8A07B4F7CD05}"/>
              </a:ext>
            </a:extLst>
          </p:cNvPr>
          <p:cNvSpPr txBox="1"/>
          <p:nvPr/>
        </p:nvSpPr>
        <p:spPr>
          <a:xfrm>
            <a:off x="5977788" y="5532719"/>
            <a:ext cx="5425410" cy="52592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HK" sz="1300" b="0" i="0" dirty="0">
                <a:solidFill>
                  <a:srgbClr val="FFFFFF"/>
                </a:solidFill>
                <a:effectLst/>
              </a:rPr>
              <a:t>Figure 7: Structure of Bayes Decision Rule applying [12]</a:t>
            </a:r>
            <a:endParaRPr lang="zh-HK" alt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29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pPr defTabSz="914400"/>
            <a:r>
              <a:rPr lang="en-US" altLang="zh-TW">
                <a:effectLst/>
              </a:rPr>
              <a:t>RNN -- GRU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50" y="2116183"/>
            <a:ext cx="5768993" cy="3785419"/>
          </a:xfrm>
        </p:spPr>
        <p:txBody>
          <a:bodyPr>
            <a:normAutofit/>
          </a:bodyPr>
          <a:lstStyle/>
          <a:p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NMT gained popularity since 2010s</a:t>
            </a:r>
          </a:p>
          <a:p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Hidden Markov Models (HMM) and Artificial Neural Network (ANN)</a:t>
            </a:r>
          </a:p>
          <a:p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(RNN) means that the result and input will pass on next stage</a:t>
            </a:r>
          </a:p>
          <a:p>
            <a:endParaRPr lang="en-US" altLang="zh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Gated Recurrent Unit (GRU) [13] is a variant of RNN cells perform long-term memory in fast speed</a:t>
            </a:r>
          </a:p>
          <a:p>
            <a:endParaRPr lang="en-US" altLang="zh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fr-FR" altLang="zh-HK" sz="2000" b="0" i="0" dirty="0" err="1">
                <a:effectLst/>
                <a:latin typeface="Times New Roman" panose="02020603050405020304" pitchFamily="18" charset="0"/>
              </a:rPr>
              <a:t>pyTorch</a:t>
            </a:r>
            <a:r>
              <a:rPr lang="fr-FR" altLang="zh-HK" sz="20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fr-FR" altLang="zh-HK" sz="2000" b="0" i="0" dirty="0" err="1">
                <a:effectLst/>
                <a:latin typeface="Times New Roman" panose="02020603050405020304" pitchFamily="18" charset="0"/>
              </a:rPr>
              <a:t>provided</a:t>
            </a:r>
            <a:r>
              <a:rPr lang="fr-FR" altLang="zh-HK" sz="2000" b="0" i="0" dirty="0">
                <a:effectLst/>
                <a:latin typeface="Times New Roman" panose="02020603050405020304" pitchFamily="18" charset="0"/>
              </a:rPr>
              <a:t> by </a:t>
            </a:r>
            <a:r>
              <a:rPr lang="fr-FR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D2L</a:t>
            </a:r>
            <a:r>
              <a:rPr lang="fr-FR" altLang="zh-HK" sz="2000" b="0" i="0" dirty="0">
                <a:effectLst/>
                <a:latin typeface="Times New Roman" panose="02020603050405020304" pitchFamily="18" charset="0"/>
              </a:rPr>
              <a:t> [15]</a:t>
            </a:r>
            <a:endParaRPr lang="en-GB" altLang="zh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文字, 時鐘, 標誌 的圖片&#10;&#10;自動產生的描述">
            <a:extLst>
              <a:ext uri="{FF2B5EF4-FFF2-40B4-BE49-F238E27FC236}">
                <a16:creationId xmlns:a16="http://schemas.microsoft.com/office/drawing/2014/main" id="{FB770641-0978-4BD6-8918-6B884B26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42" y="1312076"/>
            <a:ext cx="4206240" cy="1219809"/>
          </a:xfrm>
          <a:prstGeom prst="rect">
            <a:avLst/>
          </a:prstGeom>
          <a:effectLst/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FDBAB6F-0383-4A54-8D0E-8A07B4F7CD05}"/>
              </a:ext>
            </a:extLst>
          </p:cNvPr>
          <p:cNvSpPr txBox="1"/>
          <p:nvPr/>
        </p:nvSpPr>
        <p:spPr>
          <a:xfrm>
            <a:off x="6428184" y="3031522"/>
            <a:ext cx="5425410" cy="31256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altLang="zh-HK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Figure 8: </a:t>
            </a:r>
            <a:r>
              <a:rPr lang="fr-FR" altLang="zh-HK" sz="1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RNN model [14]</a:t>
            </a:r>
            <a:endParaRPr lang="zh-HK" altLang="en-US" sz="1300" dirty="0">
              <a:solidFill>
                <a:schemeClr val="bg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50710D6-C82A-4405-9F95-8CABCC18AFAD}"/>
              </a:ext>
            </a:extLst>
          </p:cNvPr>
          <p:cNvSpPr txBox="1"/>
          <p:nvPr/>
        </p:nvSpPr>
        <p:spPr>
          <a:xfrm>
            <a:off x="6423830" y="6092585"/>
            <a:ext cx="5425410" cy="31256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altLang="zh-HK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Figure 9:</a:t>
            </a:r>
            <a:r>
              <a:rPr lang="fr-FR" altLang="zh-HK" sz="1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GRU </a:t>
            </a:r>
            <a:r>
              <a:rPr lang="fr-FR" altLang="zh-HK" sz="1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cell</a:t>
            </a:r>
            <a:r>
              <a:rPr lang="fr-FR" altLang="zh-HK" sz="1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[14]</a:t>
            </a:r>
            <a:r>
              <a:rPr lang="fr-FR" altLang="zh-HK" sz="11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zh-HK" altLang="en-US" sz="1300" dirty="0">
              <a:solidFill>
                <a:schemeClr val="bg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9380B30-1EC5-421A-A071-AB92497E8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45" y="3835257"/>
            <a:ext cx="420624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6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pPr defTabSz="914400"/>
            <a:r>
              <a:rPr lang="en-US" altLang="zh-TW" sz="3300" dirty="0">
                <a:effectLst/>
              </a:rPr>
              <a:t>Transformer – </a:t>
            </a:r>
            <a:br>
              <a:rPr lang="en-US" altLang="zh-TW" sz="3300" dirty="0">
                <a:effectLst/>
              </a:rPr>
            </a:br>
            <a:r>
              <a:rPr lang="en-US" altLang="zh-TW" sz="3300" dirty="0">
                <a:effectLst/>
              </a:rPr>
              <a:t>Attention Mechanism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2507304"/>
            <a:ext cx="5399314" cy="3677123"/>
          </a:xfrm>
        </p:spPr>
        <p:txBody>
          <a:bodyPr anchor="ctr">
            <a:normAutofit/>
          </a:bodyPr>
          <a:lstStyle/>
          <a:p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in 2017 [16]</a:t>
            </a:r>
          </a:p>
          <a:p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Multi-head attention mechanism to predict result</a:t>
            </a:r>
          </a:p>
          <a:p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information loss and overfit in ANN</a:t>
            </a:r>
          </a:p>
          <a:p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“State-of-art” in MT</a:t>
            </a:r>
          </a:p>
          <a:p>
            <a:endParaRPr lang="en-US" altLang="zh-H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fr-FR" altLang="zh-HK" sz="1800" b="0" i="0" dirty="0" err="1">
                <a:effectLst/>
                <a:latin typeface="Times New Roman" panose="02020603050405020304" pitchFamily="18" charset="0"/>
              </a:rPr>
              <a:t>Tensorflow</a:t>
            </a:r>
            <a:r>
              <a:rPr lang="fr-FR" altLang="zh-HK" sz="1800" b="0" i="0" dirty="0">
                <a:effectLst/>
                <a:latin typeface="Times New Roman" panose="02020603050405020304" pitchFamily="18" charset="0"/>
              </a:rPr>
              <a:t> [17] </a:t>
            </a:r>
            <a:endParaRPr lang="en-GB" altLang="zh-H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7C94E4-6073-4652-855A-D80E8BC4F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9" r="1" b="2637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DBAB6F-0383-4A54-8D0E-8A07B4F7CD05}"/>
              </a:ext>
            </a:extLst>
          </p:cNvPr>
          <p:cNvSpPr txBox="1"/>
          <p:nvPr/>
        </p:nvSpPr>
        <p:spPr>
          <a:xfrm>
            <a:off x="6571059" y="6193822"/>
            <a:ext cx="5425410" cy="31256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altLang="zh-HK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Figure 10: Structure of Transformer model [16]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endParaRPr lang="zh-HK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47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0B546-6060-4DEA-8711-09C32F15F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0" t="9091" r="280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HK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526466"/>
            <a:ext cx="5742324" cy="3207258"/>
          </a:xfrm>
        </p:spPr>
        <p:txBody>
          <a:bodyPr anchor="t">
            <a:noAutofit/>
          </a:bodyPr>
          <a:lstStyle/>
          <a:p>
            <a:r>
              <a:rPr lang="en-US" altLang="zh-HK" b="0" i="0" dirty="0">
                <a:effectLst/>
                <a:latin typeface="Times New Roman" panose="02020603050405020304" pitchFamily="18" charset="0"/>
              </a:rPr>
              <a:t>Human evaluation is not preferred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</a:rPr>
              <a:t>Time &amp; Cost</a:t>
            </a:r>
          </a:p>
          <a:p>
            <a:pPr lvl="1"/>
            <a:r>
              <a:rPr lang="en-US" altLang="zh-HK" b="0" i="0" dirty="0">
                <a:effectLst/>
                <a:latin typeface="Times New Roman" panose="02020603050405020304" pitchFamily="18" charset="0"/>
              </a:rPr>
              <a:t>Reliability</a:t>
            </a:r>
          </a:p>
          <a:p>
            <a:pPr lvl="1"/>
            <a:endParaRPr lang="en-US" altLang="zh-HK" b="0" i="0" dirty="0">
              <a:effectLst/>
              <a:latin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evaluation, metrics [18]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BLEU, WER, NIST</a:t>
            </a:r>
          </a:p>
          <a:p>
            <a:endParaRPr lang="en-GB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performance</a:t>
            </a:r>
          </a:p>
          <a:p>
            <a:r>
              <a:rPr lang="en-GB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training process for MT</a:t>
            </a:r>
          </a:p>
        </p:txBody>
      </p:sp>
    </p:spTree>
    <p:extLst>
      <p:ext uri="{BB962C8B-B14F-4D97-AF65-F5344CB8AC3E}">
        <p14:creationId xmlns:p14="http://schemas.microsoft.com/office/powerpoint/2010/main" val="60017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3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35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Arc 3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altLang="zh-HK" dirty="0">
                <a:latin typeface="Times New Roman" panose="02020603050405020304" pitchFamily="18" charset="0"/>
              </a:rPr>
              <a:t>Data:</a:t>
            </a:r>
          </a:p>
          <a:p>
            <a:pPr lvl="1"/>
            <a:r>
              <a:rPr lang="fr-FR" altLang="zh-HK" b="0" i="0" dirty="0">
                <a:effectLst/>
                <a:latin typeface="Times New Roman" panose="02020603050405020304" pitchFamily="18" charset="0"/>
              </a:rPr>
              <a:t>Ted </a:t>
            </a:r>
            <a:r>
              <a:rPr lang="fr-FR" altLang="zh-HK" b="0" i="0" dirty="0" err="1">
                <a:effectLst/>
                <a:latin typeface="Times New Roman" panose="02020603050405020304" pitchFamily="18" charset="0"/>
              </a:rPr>
              <a:t>Talks</a:t>
            </a:r>
            <a:endParaRPr lang="fr-FR" altLang="zh-HK" b="0" i="0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fr-FR" altLang="zh-HK" dirty="0">
                <a:latin typeface="Times New Roman" panose="02020603050405020304" pitchFamily="18" charset="0"/>
              </a:rPr>
              <a:t>Netflix</a:t>
            </a:r>
          </a:p>
          <a:p>
            <a:pPr lvl="1"/>
            <a:endParaRPr lang="fr-FR" altLang="zh-HK" b="0" i="0" dirty="0">
              <a:effectLst/>
              <a:latin typeface="Times New Roman" panose="02020603050405020304" pitchFamily="18" charset="0"/>
            </a:endParaRPr>
          </a:p>
          <a:p>
            <a:r>
              <a:rPr lang="fr-FR" altLang="zh-HK" b="0" i="0" dirty="0">
                <a:effectLst/>
                <a:latin typeface="Times New Roman" panose="02020603050405020304" pitchFamily="18" charset="0"/>
              </a:rPr>
              <a:t>MT </a:t>
            </a:r>
            <a:r>
              <a:rPr lang="fr-FR" altLang="zh-HK" b="0" i="0" dirty="0" err="1">
                <a:effectLst/>
                <a:latin typeface="Times New Roman" panose="02020603050405020304" pitchFamily="18" charset="0"/>
              </a:rPr>
              <a:t>models</a:t>
            </a:r>
            <a:endParaRPr lang="fr-FR" altLang="zh-HK" b="0" i="0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fr-FR" altLang="zh-HK" b="0" i="0" dirty="0">
                <a:effectLst/>
                <a:latin typeface="Times New Roman" panose="02020603050405020304" pitchFamily="18" charset="0"/>
              </a:rPr>
              <a:t>RBMT: </a:t>
            </a:r>
            <a:r>
              <a:rPr lang="fr-FR" altLang="zh-HK" b="0" i="0" dirty="0" err="1">
                <a:effectLst/>
                <a:latin typeface="Times New Roman" panose="02020603050405020304" pitchFamily="18" charset="0"/>
              </a:rPr>
              <a:t>Apertium</a:t>
            </a:r>
            <a:r>
              <a:rPr lang="fr-FR" altLang="zh-HK" b="0" i="0" dirty="0">
                <a:effectLst/>
                <a:latin typeface="Times New Roman" panose="02020603050405020304" pitchFamily="18" charset="0"/>
              </a:rPr>
              <a:t> [6]</a:t>
            </a:r>
            <a:r>
              <a:rPr lang="fr-FR" altLang="zh-HK" dirty="0">
                <a:latin typeface="Times New Roman" panose="02020603050405020304" pitchFamily="18" charset="0"/>
              </a:rPr>
              <a:t> </a:t>
            </a:r>
          </a:p>
          <a:p>
            <a:pPr lvl="1"/>
            <a:r>
              <a:rPr lang="fr-FR" altLang="zh-HK" b="0" i="0" dirty="0">
                <a:effectLst/>
                <a:latin typeface="Times New Roman" panose="02020603050405020304" pitchFamily="18" charset="0"/>
              </a:rPr>
              <a:t>PBSMT: Moses [10]</a:t>
            </a:r>
          </a:p>
          <a:p>
            <a:pPr lvl="1"/>
            <a:r>
              <a:rPr lang="fr-FR" altLang="zh-HK" b="0" i="0" dirty="0">
                <a:effectLst/>
                <a:latin typeface="Times New Roman" panose="02020603050405020304" pitchFamily="18" charset="0"/>
              </a:rPr>
              <a:t>RNN -- GRU: </a:t>
            </a:r>
            <a:r>
              <a:rPr lang="en-GB" altLang="zh-HK" b="0" i="0" dirty="0">
                <a:effectLst/>
                <a:latin typeface="Times New Roman" panose="02020603050405020304" pitchFamily="18" charset="0"/>
              </a:rPr>
              <a:t>TensorFlow</a:t>
            </a:r>
            <a:r>
              <a:rPr lang="fr-FR" altLang="zh-HK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altLang="zh-HK" b="0" i="0" dirty="0">
                <a:effectLst/>
                <a:latin typeface="Times New Roman" panose="02020603050405020304" pitchFamily="18" charset="0"/>
              </a:rPr>
              <a:t>with</a:t>
            </a:r>
            <a:r>
              <a:rPr lang="fr-FR" altLang="zh-HK" b="0" i="0" dirty="0">
                <a:effectLst/>
                <a:latin typeface="Times New Roman" panose="02020603050405020304" pitchFamily="18" charset="0"/>
              </a:rPr>
              <a:t> GRU </a:t>
            </a:r>
            <a:r>
              <a:rPr lang="en-GB" altLang="zh-HK" b="0" i="0" dirty="0">
                <a:effectLst/>
                <a:latin typeface="Times New Roman" panose="02020603050405020304" pitchFamily="18" charset="0"/>
              </a:rPr>
              <a:t>cell [12][14]</a:t>
            </a:r>
            <a:endParaRPr lang="en-GB" altLang="zh-HK" dirty="0">
              <a:latin typeface="Times New Roman" panose="02020603050405020304" pitchFamily="18" charset="0"/>
            </a:endParaRPr>
          </a:p>
          <a:p>
            <a:pPr lvl="1"/>
            <a:r>
              <a:rPr lang="en-GB" altLang="zh-HK" b="0" i="0" dirty="0">
                <a:effectLst/>
                <a:latin typeface="Times New Roman" panose="02020603050405020304" pitchFamily="18" charset="0"/>
              </a:rPr>
              <a:t>Transformer: TensorFlow with Transformer model [14][15]</a:t>
            </a:r>
          </a:p>
          <a:p>
            <a:pPr lvl="1"/>
            <a:endParaRPr lang="en-GB" altLang="zh-HK" b="0" i="0" dirty="0">
              <a:effectLst/>
              <a:latin typeface="Times New Roman" panose="02020603050405020304" pitchFamily="18" charset="0"/>
            </a:endParaRPr>
          </a:p>
          <a:p>
            <a:r>
              <a:rPr lang="en-GB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lvl="1"/>
            <a:r>
              <a:rPr lang="en-GB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metrics, BLEU [16]</a:t>
            </a:r>
          </a:p>
        </p:txBody>
      </p:sp>
    </p:spTree>
    <p:extLst>
      <p:ext uri="{BB962C8B-B14F-4D97-AF65-F5344CB8AC3E}">
        <p14:creationId xmlns:p14="http://schemas.microsoft.com/office/powerpoint/2010/main" val="72962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0"/>
            <a:ext cx="4803636" cy="1311664"/>
          </a:xfrm>
        </p:spPr>
        <p:txBody>
          <a:bodyPr>
            <a:normAutofit/>
          </a:bodyPr>
          <a:lstStyle/>
          <a:p>
            <a:r>
              <a:rPr lang="en-US" altLang="zh-HK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HK" altLang="en-US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79" y="452846"/>
            <a:ext cx="6118317" cy="685799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H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MT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status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&amp; recommendations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HK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一張含有 文字 的圖片&#10;&#10;自動產生的描述">
            <a:extLst>
              <a:ext uri="{FF2B5EF4-FFF2-40B4-BE49-F238E27FC236}">
                <a16:creationId xmlns:a16="http://schemas.microsoft.com/office/drawing/2014/main" id="{6066761C-89FD-412C-9654-B91B872844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61" r="28933" b="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1849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028" y="3376123"/>
            <a:ext cx="4515147" cy="15292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HK" dirty="0"/>
              <a:t>Project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582C7-F213-4C72-886C-3016E4107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87" b="-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695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942" y="454830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zh-HK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  <a:endParaRPr lang="zh-HK" alt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4" y="1798074"/>
            <a:ext cx="9618132" cy="1536382"/>
          </a:xfrm>
        </p:spPr>
        <p:txBody>
          <a:bodyPr>
            <a:no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</a:t>
            </a:r>
          </a:p>
          <a:p>
            <a:pPr lvl="1"/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corpus of 9000+ sentences</a:t>
            </a: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all 4 MT systems</a:t>
            </a: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models had completed pilot run</a:t>
            </a: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on schedule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476B51-9673-4022-8C09-5F34598970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028"/>
          <a:stretch/>
        </p:blipFill>
        <p:spPr>
          <a:xfrm>
            <a:off x="5678506" y="1590804"/>
            <a:ext cx="6096002" cy="42964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A2F227-8FF1-44AA-8986-17CC73E3B897}"/>
              </a:ext>
            </a:extLst>
          </p:cNvPr>
          <p:cNvSpPr txBox="1"/>
          <p:nvPr/>
        </p:nvSpPr>
        <p:spPr>
          <a:xfrm>
            <a:off x="7183488" y="2116290"/>
            <a:ext cx="3157505" cy="25848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HK" sz="1300" b="0" i="0" dirty="0">
                <a:solidFill>
                  <a:srgbClr val="FFFFFF"/>
                </a:solidFill>
                <a:effectLst/>
              </a:rPr>
              <a:t>Figure 11: Example sentences from corpus</a:t>
            </a:r>
            <a:endParaRPr lang="zh-HK" altLang="en-US" sz="1300" dirty="0">
              <a:solidFill>
                <a:srgbClr val="FFFFFF"/>
              </a:solidFill>
            </a:endParaRPr>
          </a:p>
        </p:txBody>
      </p:sp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36A43030-B07D-491E-91E3-B45DF09F4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40" y="2565405"/>
            <a:ext cx="3535014" cy="170487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2686F767-CB78-46E7-AACC-6E9767749DEC}"/>
              </a:ext>
            </a:extLst>
          </p:cNvPr>
          <p:cNvSpPr txBox="1"/>
          <p:nvPr/>
        </p:nvSpPr>
        <p:spPr>
          <a:xfrm>
            <a:off x="6879684" y="4355178"/>
            <a:ext cx="3600336" cy="25848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HK" sz="1300" b="0" i="0" dirty="0">
                <a:solidFill>
                  <a:srgbClr val="FFFFFF"/>
                </a:solidFill>
                <a:effectLst/>
              </a:rPr>
              <a:t>Figure 12: Structure summary of Transformer</a:t>
            </a:r>
            <a:endParaRPr lang="zh-HK" altLang="en-US" sz="1300" dirty="0">
              <a:solidFill>
                <a:srgbClr val="FFFFFF"/>
              </a:solidFill>
            </a:endParaRPr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AAC1EB9D-C27B-40BB-8531-36166FFD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50" y="4687395"/>
            <a:ext cx="3781295" cy="1557958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0D32F561-9711-4CC8-A710-4E2B5C167F57}"/>
              </a:ext>
            </a:extLst>
          </p:cNvPr>
          <p:cNvSpPr txBox="1"/>
          <p:nvPr/>
        </p:nvSpPr>
        <p:spPr>
          <a:xfrm>
            <a:off x="6894924" y="6382098"/>
            <a:ext cx="3600336" cy="25848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HK" sz="1300" b="0" i="0" dirty="0">
                <a:solidFill>
                  <a:srgbClr val="FFFFFF"/>
                </a:solidFill>
                <a:effectLst/>
              </a:rPr>
              <a:t>Figure 13: Structure summary of RNN-GRU</a:t>
            </a:r>
            <a:endParaRPr lang="zh-HK" alt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8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38" y="434388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altLang="zh-HK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HK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55" y="2350008"/>
            <a:ext cx="5424504" cy="4007249"/>
          </a:xfrm>
        </p:spPr>
        <p:txBody>
          <a:bodyPr anchor="t">
            <a:normAutofit fontScale="92500" lnSpcReduction="20000"/>
          </a:bodyPr>
          <a:lstStyle/>
          <a:p>
            <a:r>
              <a:rPr lang="en-US" altLang="zh-H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 to Cantonese</a:t>
            </a:r>
          </a:p>
          <a:p>
            <a:r>
              <a:rPr lang="en-US" altLang="zh-H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 vs Char base</a:t>
            </a:r>
          </a:p>
          <a:p>
            <a:endParaRPr lang="en-US" altLang="zh-H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</a:t>
            </a:r>
          </a:p>
          <a:p>
            <a:pPr lvl="1"/>
            <a:r>
              <a:rPr lang="en-US" altLang="zh-HK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num_layers</a:t>
            </a:r>
            <a:r>
              <a:rPr lang="en-US" altLang="zh-H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lvl="1"/>
            <a:r>
              <a:rPr lang="en-US" altLang="zh-HK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d_model</a:t>
            </a:r>
            <a:r>
              <a:rPr lang="en-US" altLang="zh-HK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128</a:t>
            </a:r>
          </a:p>
          <a:p>
            <a:pPr lvl="1"/>
            <a:r>
              <a:rPr lang="en-US" altLang="zh-HK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</a:t>
            </a:r>
            <a:r>
              <a:rPr lang="en-US" altLang="zh-HK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512</a:t>
            </a:r>
          </a:p>
          <a:p>
            <a:pPr lvl="1"/>
            <a:r>
              <a:rPr lang="en-US" altLang="zh-HK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num_heads</a:t>
            </a:r>
            <a:r>
              <a:rPr lang="en-US" altLang="zh-HK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K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8</a:t>
            </a:r>
          </a:p>
          <a:p>
            <a:r>
              <a:rPr lang="en-US" altLang="zh-H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lvl="1"/>
            <a:r>
              <a:rPr lang="en-US" altLang="zh-HK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embed_size</a:t>
            </a:r>
            <a:r>
              <a:rPr lang="en-US" altLang="zh-H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32</a:t>
            </a:r>
          </a:p>
          <a:p>
            <a:pPr lvl="1"/>
            <a:r>
              <a:rPr lang="en-US" altLang="zh-HK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num_hiddens</a:t>
            </a:r>
            <a:r>
              <a:rPr lang="en-US" altLang="zh-H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32</a:t>
            </a:r>
          </a:p>
          <a:p>
            <a:pPr lvl="1"/>
            <a:r>
              <a:rPr lang="en-US" altLang="zh-HK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num_layers</a:t>
            </a:r>
            <a:r>
              <a:rPr lang="en-US" altLang="zh-H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lvl="1"/>
            <a:r>
              <a:rPr lang="en-US" altLang="zh-HK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= 0.1</a:t>
            </a:r>
          </a:p>
          <a:p>
            <a:pPr lvl="1"/>
            <a:endParaRPr lang="en-US" altLang="zh-HK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HK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HK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HK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HK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HK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HK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E08CC8C-3848-4856-999A-C7689AA4F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700" y="200457"/>
            <a:ext cx="3543080" cy="26494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1EED4D0-0D6E-454D-BF96-8AB43307C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65" y="269042"/>
            <a:ext cx="3564108" cy="2565316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AEBBDE14-D6C7-4CE0-A198-9D2FA80D37A3}"/>
              </a:ext>
            </a:extLst>
          </p:cNvPr>
          <p:cNvSpPr txBox="1"/>
          <p:nvPr/>
        </p:nvSpPr>
        <p:spPr>
          <a:xfrm>
            <a:off x="5533649" y="3103027"/>
            <a:ext cx="5709115" cy="52592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HK" sz="1300" b="0" i="0" dirty="0">
                <a:solidFill>
                  <a:srgbClr val="FFFFFF"/>
                </a:solidFill>
                <a:effectLst/>
              </a:rPr>
              <a:t>Figure 14: Training accuracy &amp; loss of vocabulary and character based Transformer</a:t>
            </a:r>
            <a:endParaRPr lang="zh-HK" altLang="en-US" sz="1300" dirty="0">
              <a:solidFill>
                <a:srgbClr val="FFFFFF"/>
              </a:solidFill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8019FE16-8494-407A-87B7-B215354B6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36" y="3708996"/>
            <a:ext cx="3448531" cy="2505425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E7796E61-CFFC-4295-AE47-6402FB369B94}"/>
              </a:ext>
            </a:extLst>
          </p:cNvPr>
          <p:cNvSpPr txBox="1"/>
          <p:nvPr/>
        </p:nvSpPr>
        <p:spPr>
          <a:xfrm>
            <a:off x="5349028" y="6244209"/>
            <a:ext cx="5709115" cy="52592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HK" sz="1300" b="0" i="0" dirty="0">
                <a:solidFill>
                  <a:srgbClr val="FFFFFF"/>
                </a:solidFill>
                <a:effectLst/>
              </a:rPr>
              <a:t>Figure </a:t>
            </a:r>
            <a:r>
              <a:rPr lang="en-US" altLang="zh-HK" sz="1300" dirty="0">
                <a:solidFill>
                  <a:srgbClr val="FFFFFF"/>
                </a:solidFill>
              </a:rPr>
              <a:t>15</a:t>
            </a:r>
            <a:r>
              <a:rPr lang="en-US" altLang="zh-HK" sz="1300" b="0" i="0" dirty="0">
                <a:solidFill>
                  <a:srgbClr val="FFFFFF"/>
                </a:solidFill>
                <a:effectLst/>
              </a:rPr>
              <a:t>: Training loss of vocabulary and character based RNN-GRU</a:t>
            </a:r>
            <a:endParaRPr lang="zh-HK" altLang="en-US" sz="1300" dirty="0">
              <a:solidFill>
                <a:srgbClr val="FFFFFF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119F31A-6369-4976-B1B0-DED107F2963F}"/>
              </a:ext>
            </a:extLst>
          </p:cNvPr>
          <p:cNvSpPr txBox="1"/>
          <p:nvPr/>
        </p:nvSpPr>
        <p:spPr>
          <a:xfrm>
            <a:off x="5442858" y="130628"/>
            <a:ext cx="249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</a:rPr>
              <a:t>Red = Char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B0F0"/>
                </a:solidFill>
              </a:rPr>
              <a:t>Blue = Vocab</a:t>
            </a:r>
            <a:endParaRPr lang="zh-HK" altLang="en-US" dirty="0">
              <a:solidFill>
                <a:srgbClr val="00B0F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3F326E0-05CD-4EB8-8939-BC2F682F075A}"/>
              </a:ext>
            </a:extLst>
          </p:cNvPr>
          <p:cNvSpPr txBox="1"/>
          <p:nvPr/>
        </p:nvSpPr>
        <p:spPr>
          <a:xfrm>
            <a:off x="4415246" y="586957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Char-based</a:t>
            </a:r>
            <a:endParaRPr lang="zh-HK" altLang="en-US" dirty="0"/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BEBF0FC0-ABB6-4B99-B94E-079BB5CC6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746" y="3895434"/>
            <a:ext cx="3277057" cy="2219635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BDE47145-0654-4D4D-9158-512AD35C9BDE}"/>
              </a:ext>
            </a:extLst>
          </p:cNvPr>
          <p:cNvSpPr txBox="1"/>
          <p:nvPr/>
        </p:nvSpPr>
        <p:spPr>
          <a:xfrm>
            <a:off x="8485632" y="5861304"/>
            <a:ext cx="13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Vocab-based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1633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7A83506-916D-4ED2-87F5-8A4EFF38E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889000"/>
            <a:ext cx="10172700" cy="50673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979F88-D912-4C65-B931-B9379AD1D1E7}"/>
              </a:ext>
            </a:extLst>
          </p:cNvPr>
          <p:cNvSpPr txBox="1"/>
          <p:nvPr/>
        </p:nvSpPr>
        <p:spPr>
          <a:xfrm>
            <a:off x="1016000" y="5431536"/>
            <a:ext cx="10172700" cy="51206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HK" sz="1300" b="0" i="0" dirty="0">
                <a:solidFill>
                  <a:srgbClr val="FFFFFF"/>
                </a:solidFill>
                <a:effectLst/>
              </a:rPr>
              <a:t>Figure 16: Example of attention mechanism in Transformer</a:t>
            </a:r>
            <a:endParaRPr lang="zh-HK" alt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40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51085B-EF67-45E8-8383-8715EACD4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85800"/>
            <a:ext cx="10896600" cy="54483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979F88-D912-4C65-B931-B9379AD1D1E7}"/>
              </a:ext>
            </a:extLst>
          </p:cNvPr>
          <p:cNvSpPr txBox="1"/>
          <p:nvPr/>
        </p:nvSpPr>
        <p:spPr>
          <a:xfrm>
            <a:off x="699008" y="6139180"/>
            <a:ext cx="10896600" cy="48107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HK" sz="1300" b="0" i="0" dirty="0">
                <a:solidFill>
                  <a:srgbClr val="FFFFFF"/>
                </a:solidFill>
                <a:effectLst/>
              </a:rPr>
              <a:t>Figure 17: Example of attention mechanism in Transformer</a:t>
            </a:r>
            <a:endParaRPr lang="zh-HK" alt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4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5A6062E-6928-452F-8F5A-275E290CA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217" r="-3727" b="146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979F88-D912-4C65-B931-B9379AD1D1E7}"/>
              </a:ext>
            </a:extLst>
          </p:cNvPr>
          <p:cNvSpPr txBox="1"/>
          <p:nvPr/>
        </p:nvSpPr>
        <p:spPr>
          <a:xfrm>
            <a:off x="6976872" y="428625"/>
            <a:ext cx="4398265" cy="31203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HK" sz="1300" b="0" i="0" dirty="0">
                <a:solidFill>
                  <a:srgbClr val="FFFFFF"/>
                </a:solidFill>
                <a:effectLst/>
              </a:rPr>
              <a:t>Figure 18: Example of attention mechanism in Transformer</a:t>
            </a:r>
            <a:endParaRPr lang="zh-HK" altLang="en-US" sz="1300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DC58E3-7A66-4D53-9765-F1CBA1C6B51C}"/>
              </a:ext>
            </a:extLst>
          </p:cNvPr>
          <p:cNvSpPr txBox="1"/>
          <p:nvPr/>
        </p:nvSpPr>
        <p:spPr>
          <a:xfrm>
            <a:off x="3640183" y="330925"/>
            <a:ext cx="327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00B0F0"/>
                </a:solidFill>
              </a:rPr>
              <a:t>Target output: Different meaning</a:t>
            </a:r>
            <a:endParaRPr lang="zh-HK" altLang="en-US" dirty="0">
              <a:solidFill>
                <a:srgbClr val="00B0F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12D115C-037C-4722-8DF5-6194BECC0203}"/>
              </a:ext>
            </a:extLst>
          </p:cNvPr>
          <p:cNvCxnSpPr/>
          <p:nvPr/>
        </p:nvCxnSpPr>
        <p:spPr>
          <a:xfrm flipH="1">
            <a:off x="3108960" y="522514"/>
            <a:ext cx="539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E733112-EB3D-4748-B918-22D6D0B0BD96}"/>
              </a:ext>
            </a:extLst>
          </p:cNvPr>
          <p:cNvCxnSpPr/>
          <p:nvPr/>
        </p:nvCxnSpPr>
        <p:spPr>
          <a:xfrm flipH="1">
            <a:off x="3722914" y="962297"/>
            <a:ext cx="539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F66D04F-35CB-49DB-86E5-A15606611833}"/>
              </a:ext>
            </a:extLst>
          </p:cNvPr>
          <p:cNvSpPr txBox="1"/>
          <p:nvPr/>
        </p:nvSpPr>
        <p:spPr>
          <a:xfrm>
            <a:off x="4293326" y="775063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</a:rPr>
              <a:t>Actual output: Similar meaning</a:t>
            </a:r>
            <a:endParaRPr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0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34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en-US" altLang="zh-H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HK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74" y="2540801"/>
            <a:ext cx="6236238" cy="3624868"/>
          </a:xfrm>
        </p:spPr>
        <p:txBody>
          <a:bodyPr>
            <a:normAutofit lnSpcReduction="10000"/>
          </a:bodyPr>
          <a:lstStyle/>
          <a:p>
            <a:r>
              <a:rPr lang="en-US" altLang="zh-H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models and is low</a:t>
            </a:r>
          </a:p>
          <a:p>
            <a:r>
              <a:rPr lang="en-US" altLang="zh-H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models are low</a:t>
            </a:r>
          </a:p>
          <a:p>
            <a:r>
              <a:rPr lang="en-US" altLang="zh-H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functional</a:t>
            </a:r>
          </a:p>
          <a:p>
            <a:endParaRPr lang="en-US" altLang="zh-HK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explanation</a:t>
            </a:r>
          </a:p>
          <a:p>
            <a:pPr lvl="1"/>
            <a:r>
              <a:rPr lang="en-US" altLang="zh-H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 and underfit (hyperparameter)</a:t>
            </a:r>
          </a:p>
          <a:p>
            <a:pPr lvl="1"/>
            <a:r>
              <a:rPr lang="en-US" altLang="zh-H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is too small (9k vs 100k)</a:t>
            </a:r>
          </a:p>
          <a:p>
            <a:pPr lvl="1"/>
            <a:r>
              <a:rPr lang="en-US" altLang="zh-H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is inaccurate (Not exactly parallel)</a:t>
            </a:r>
          </a:p>
          <a:p>
            <a:pPr lvl="1"/>
            <a:r>
              <a:rPr lang="en-US" altLang="zh-H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show inability in Cantonese</a:t>
            </a:r>
          </a:p>
          <a:p>
            <a:pPr lvl="1"/>
            <a:endParaRPr lang="en-US" altLang="zh-H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H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H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H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H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H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表格 31">
            <a:extLst>
              <a:ext uri="{FF2B5EF4-FFF2-40B4-BE49-F238E27FC236}">
                <a16:creationId xmlns:a16="http://schemas.microsoft.com/office/drawing/2014/main" id="{B95AFBAA-F0BA-4ED2-A99B-1C1CECE6C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9050"/>
              </p:ext>
            </p:extLst>
          </p:nvPr>
        </p:nvGraphicFramePr>
        <p:xfrm>
          <a:off x="6752191" y="2484293"/>
          <a:ext cx="5029199" cy="22587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6765">
                  <a:extLst>
                    <a:ext uri="{9D8B030D-6E8A-4147-A177-3AD203B41FA5}">
                      <a16:colId xmlns:a16="http://schemas.microsoft.com/office/drawing/2014/main" val="3721700002"/>
                    </a:ext>
                  </a:extLst>
                </a:gridCol>
                <a:gridCol w="1719640">
                  <a:extLst>
                    <a:ext uri="{9D8B030D-6E8A-4147-A177-3AD203B41FA5}">
                      <a16:colId xmlns:a16="http://schemas.microsoft.com/office/drawing/2014/main" val="3563153804"/>
                    </a:ext>
                  </a:extLst>
                </a:gridCol>
                <a:gridCol w="995580">
                  <a:extLst>
                    <a:ext uri="{9D8B030D-6E8A-4147-A177-3AD203B41FA5}">
                      <a16:colId xmlns:a16="http://schemas.microsoft.com/office/drawing/2014/main" val="998805708"/>
                    </a:ext>
                  </a:extLst>
                </a:gridCol>
                <a:gridCol w="1107214">
                  <a:extLst>
                    <a:ext uri="{9D8B030D-6E8A-4147-A177-3AD203B41FA5}">
                      <a16:colId xmlns:a16="http://schemas.microsoft.com/office/drawing/2014/main" val="3460050816"/>
                    </a:ext>
                  </a:extLst>
                </a:gridCol>
              </a:tblGrid>
              <a:tr h="40423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HK" sz="1800" dirty="0"/>
                        <a:t>Model</a:t>
                      </a:r>
                      <a:endParaRPr lang="zh-HK" altLang="en-US" sz="1800" dirty="0"/>
                    </a:p>
                  </a:txBody>
                  <a:tcPr marL="91871" marR="91871" marT="45936" marB="45936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HK" sz="1800" dirty="0"/>
                        <a:t>Model</a:t>
                      </a:r>
                      <a:endParaRPr lang="zh-HK" altLang="en-US" sz="1800" dirty="0"/>
                    </a:p>
                  </a:txBody>
                  <a:tcPr marL="91871" marR="91871" marT="45936" marB="459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/>
                        <a:t>Vocab</a:t>
                      </a:r>
                      <a:endParaRPr lang="zh-HK" altLang="en-US" sz="1800"/>
                    </a:p>
                  </a:txBody>
                  <a:tcPr marL="91871" marR="91871" marT="45936" marB="459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/>
                        <a:t>Character</a:t>
                      </a:r>
                      <a:endParaRPr lang="zh-HK" altLang="en-US" sz="1800"/>
                    </a:p>
                  </a:txBody>
                  <a:tcPr marL="91871" marR="91871" marT="45936" marB="45936"/>
                </a:tc>
                <a:extLst>
                  <a:ext uri="{0D108BD9-81ED-4DB2-BD59-A6C34878D82A}">
                    <a16:rowId xmlns:a16="http://schemas.microsoft.com/office/drawing/2014/main" val="218476078"/>
                  </a:ext>
                </a:extLst>
              </a:tr>
              <a:tr h="679849">
                <a:tc rowSpan="2">
                  <a:txBody>
                    <a:bodyPr/>
                    <a:lstStyle/>
                    <a:p>
                      <a:r>
                        <a:rPr lang="en-US" altLang="zh-HK" sz="1800" dirty="0"/>
                        <a:t>My model</a:t>
                      </a:r>
                      <a:endParaRPr lang="zh-HK" altLang="en-US" sz="1800" dirty="0"/>
                    </a:p>
                  </a:txBody>
                  <a:tcPr marL="91871" marR="91871" marT="45936" marB="4593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800"/>
                        <a:t>Eng-Yue Transformer</a:t>
                      </a:r>
                      <a:endParaRPr lang="zh-HK" altLang="en-US" sz="1800"/>
                    </a:p>
                  </a:txBody>
                  <a:tcPr marL="91871" marR="91871" marT="45936" marB="4593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2.46</a:t>
                      </a:r>
                      <a:endParaRPr lang="zh-HK" altLang="en-US" sz="1800" dirty="0"/>
                    </a:p>
                  </a:txBody>
                  <a:tcPr marL="91871" marR="91871" marT="45936" marB="4593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/>
                        <a:t>3.75</a:t>
                      </a:r>
                      <a:endParaRPr lang="zh-HK" altLang="en-US" sz="1800"/>
                    </a:p>
                  </a:txBody>
                  <a:tcPr marL="91871" marR="91871" marT="45936" marB="4593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589576"/>
                  </a:ext>
                </a:extLst>
              </a:tr>
              <a:tr h="34133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sz="1800" dirty="0"/>
                    </a:p>
                  </a:txBody>
                  <a:tcPr marL="91871" marR="91871" marT="45936" marB="4593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dirty="0" err="1"/>
                        <a:t>Eng</a:t>
                      </a:r>
                      <a:r>
                        <a:rPr lang="en-US" altLang="zh-HK" sz="1800" dirty="0"/>
                        <a:t>-Yue GRU</a:t>
                      </a:r>
                      <a:endParaRPr lang="zh-HK" altLang="en-US" sz="1800" dirty="0"/>
                    </a:p>
                  </a:txBody>
                  <a:tcPr marL="91871" marR="91871" marT="45936" marB="4593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*1.16</a:t>
                      </a:r>
                      <a:endParaRPr lang="zh-HK" altLang="en-US" sz="1800" dirty="0"/>
                    </a:p>
                  </a:txBody>
                  <a:tcPr marL="91871" marR="91871" marT="45936" marB="4593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dirty="0"/>
                        <a:t>N/A</a:t>
                      </a:r>
                      <a:endParaRPr lang="zh-HK" altLang="en-US" sz="1800" dirty="0"/>
                    </a:p>
                  </a:txBody>
                  <a:tcPr marL="91871" marR="91871" marT="45936" marB="4593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204528"/>
                  </a:ext>
                </a:extLst>
              </a:tr>
              <a:tr h="404235">
                <a:tc rowSpan="2">
                  <a:txBody>
                    <a:bodyPr/>
                    <a:lstStyle/>
                    <a:p>
                      <a:r>
                        <a:rPr lang="en-US" altLang="zh-HK" sz="1800" dirty="0"/>
                        <a:t>Original paper [16]</a:t>
                      </a:r>
                      <a:endParaRPr lang="zh-HK" altLang="en-US" sz="1800" dirty="0"/>
                    </a:p>
                  </a:txBody>
                  <a:tcPr marL="91871" marR="91871" marT="45936" marB="4593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800" dirty="0" err="1"/>
                        <a:t>En</a:t>
                      </a:r>
                      <a:r>
                        <a:rPr lang="en-US" altLang="zh-HK" sz="1800" dirty="0"/>
                        <a:t>-</a:t>
                      </a:r>
                      <a:r>
                        <a:rPr lang="en-US" altLang="zh-TW" sz="1800" dirty="0"/>
                        <a:t>De</a:t>
                      </a:r>
                      <a:endParaRPr lang="zh-HK" altLang="en-US" sz="1800" dirty="0"/>
                    </a:p>
                  </a:txBody>
                  <a:tcPr marL="91871" marR="91871" marT="45936" marB="4593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HK" sz="1800"/>
                        <a:t>28.4</a:t>
                      </a:r>
                      <a:endParaRPr lang="zh-HK" altLang="en-US" sz="1800"/>
                    </a:p>
                  </a:txBody>
                  <a:tcPr marL="91871" marR="91871" marT="45936" marB="4593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6939409"/>
                  </a:ext>
                </a:extLst>
              </a:tr>
              <a:tr h="404235">
                <a:tc vMerge="1">
                  <a:txBody>
                    <a:bodyPr/>
                    <a:lstStyle/>
                    <a:p>
                      <a:endParaRPr lang="zh-HK" altLang="en-US" sz="1800" dirty="0"/>
                    </a:p>
                  </a:txBody>
                  <a:tcPr marL="91871" marR="91871" marT="45936" marB="45936"/>
                </a:tc>
                <a:tc>
                  <a:txBody>
                    <a:bodyPr/>
                    <a:lstStyle/>
                    <a:p>
                      <a:r>
                        <a:rPr lang="en-US" altLang="zh-HK" sz="1800"/>
                        <a:t>En-Fr</a:t>
                      </a:r>
                      <a:endParaRPr lang="zh-HK" altLang="en-US" sz="1800"/>
                    </a:p>
                  </a:txBody>
                  <a:tcPr marL="91871" marR="91871" marT="45936" marB="45936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HK" sz="1800" dirty="0"/>
                        <a:t>41.8</a:t>
                      </a:r>
                      <a:endParaRPr lang="zh-HK" altLang="en-US" sz="1800" dirty="0"/>
                    </a:p>
                  </a:txBody>
                  <a:tcPr marL="91871" marR="91871" marT="45936" marB="45936"/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26369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EF166BCD-B52D-48C9-99BF-CE1EED485450}"/>
              </a:ext>
            </a:extLst>
          </p:cNvPr>
          <p:cNvSpPr txBox="1"/>
          <p:nvPr/>
        </p:nvSpPr>
        <p:spPr>
          <a:xfrm>
            <a:off x="8149482" y="4870432"/>
            <a:ext cx="2572511" cy="29375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TW" sz="1300" b="0" i="0" dirty="0">
                <a:solidFill>
                  <a:srgbClr val="FFFFFF"/>
                </a:solidFill>
                <a:effectLst/>
              </a:rPr>
              <a:t>Table 1: BLEU scores comparison</a:t>
            </a:r>
            <a:endParaRPr lang="zh-HK" alt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69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482B76-B8AF-4140-95A4-84EE4724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zh-HK" sz="4000">
                <a:solidFill>
                  <a:srgbClr val="FFFFFF"/>
                </a:solidFill>
              </a:rPr>
              <a:t>Expected result</a:t>
            </a:r>
            <a:endParaRPr lang="zh-HK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52B14F-E060-4C56-A248-EB9667EA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altLang="zh-HK" sz="2000"/>
              <a:t>RBMT</a:t>
            </a:r>
          </a:p>
          <a:p>
            <a:pPr lvl="1"/>
            <a:r>
              <a:rPr lang="en-US" altLang="zh-HK" sz="2000"/>
              <a:t>Higher scores</a:t>
            </a:r>
          </a:p>
          <a:p>
            <a:pPr lvl="1"/>
            <a:r>
              <a:rPr lang="en-US" altLang="zh-HK" sz="2000"/>
              <a:t>Rules are reliable</a:t>
            </a:r>
          </a:p>
          <a:p>
            <a:pPr lvl="1"/>
            <a:r>
              <a:rPr lang="en-US" altLang="zh-HK" sz="2000"/>
              <a:t>Does not depend on large corpus</a:t>
            </a:r>
          </a:p>
          <a:p>
            <a:endParaRPr lang="en-US" altLang="zh-HK" sz="2000"/>
          </a:p>
          <a:p>
            <a:r>
              <a:rPr lang="en-US" altLang="zh-HK" sz="2000"/>
              <a:t>SMT</a:t>
            </a:r>
          </a:p>
          <a:p>
            <a:pPr lvl="1"/>
            <a:r>
              <a:rPr lang="en-US" altLang="zh-HK" sz="2000"/>
              <a:t>Similar result like GRU and Transformer</a:t>
            </a:r>
          </a:p>
          <a:p>
            <a:pPr lvl="1"/>
            <a:r>
              <a:rPr lang="en-US" altLang="zh-HK" sz="2000"/>
              <a:t>Rely on large data input</a:t>
            </a:r>
            <a:endParaRPr lang="zh-HK" altLang="en-US" sz="2000"/>
          </a:p>
        </p:txBody>
      </p:sp>
    </p:spTree>
    <p:extLst>
      <p:ext uri="{BB962C8B-B14F-4D97-AF65-F5344CB8AC3E}">
        <p14:creationId xmlns:p14="http://schemas.microsoft.com/office/powerpoint/2010/main" val="623912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57" y="1944859"/>
            <a:ext cx="4532813" cy="2820908"/>
          </a:xfrm>
        </p:spPr>
        <p:txBody>
          <a:bodyPr>
            <a:normAutofit/>
          </a:bodyPr>
          <a:lstStyle/>
          <a:p>
            <a:r>
              <a:rPr lang="en-US" altLang="zh-HK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&amp; recommendations</a:t>
            </a:r>
            <a:endParaRPr lang="zh-HK" altLang="en-US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98A9C23-765D-4825-8197-E59F190E0C62}"/>
              </a:ext>
            </a:extLst>
          </p:cNvPr>
          <p:cNvSpPr txBox="1">
            <a:spLocks/>
          </p:cNvSpPr>
          <p:nvPr/>
        </p:nvSpPr>
        <p:spPr>
          <a:xfrm>
            <a:off x="5480972" y="757646"/>
            <a:ext cx="6519439" cy="565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US" altLang="zh-H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Heavily based on genre</a:t>
            </a:r>
          </a:p>
          <a:p>
            <a:pPr marL="457200" lvl="1" indent="0">
              <a:buNone/>
            </a:pPr>
            <a:r>
              <a:rPr lang="en-US" altLang="zh-H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(movies &amp; talks)</a:t>
            </a:r>
          </a:p>
          <a:p>
            <a:pPr lvl="1"/>
            <a:r>
              <a:rPr lang="en-US" altLang="zh-H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to find Data source</a:t>
            </a:r>
          </a:p>
          <a:p>
            <a:pPr lvl="1"/>
            <a:r>
              <a:rPr lang="en-US" altLang="zh-H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corpus is hard to achieve</a:t>
            </a:r>
          </a:p>
          <a:p>
            <a:pPr lvl="1"/>
            <a:r>
              <a:rPr lang="en-US" altLang="zh-H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is troublesome</a:t>
            </a:r>
          </a:p>
          <a:p>
            <a:pPr lvl="1"/>
            <a:endParaRPr lang="en-US" altLang="zh-HK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 lvl="1"/>
            <a:r>
              <a:rPr lang="en-US" altLang="zh-H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by manual effort</a:t>
            </a:r>
          </a:p>
          <a:p>
            <a:pPr lvl="1"/>
            <a:r>
              <a:rPr lang="en-US" altLang="zh-H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more data source</a:t>
            </a:r>
          </a:p>
          <a:p>
            <a:pPr lvl="1"/>
            <a:endParaRPr lang="en-US" altLang="zh-HK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4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403860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HK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Limitations &amp; recommendations (</a:t>
            </a:r>
            <a:r>
              <a:rPr lang="en-US" altLang="zh-HK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Con’d</a:t>
            </a:r>
            <a:r>
              <a:rPr lang="en-US" altLang="zh-HK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98A9C23-765D-4825-8197-E59F190E0C62}"/>
              </a:ext>
            </a:extLst>
          </p:cNvPr>
          <p:cNvSpPr txBox="1">
            <a:spLocks/>
          </p:cNvSpPr>
          <p:nvPr/>
        </p:nvSpPr>
        <p:spPr>
          <a:xfrm>
            <a:off x="5120641" y="1476103"/>
            <a:ext cx="6357256" cy="4149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400" dirty="0">
                <a:solidFill>
                  <a:schemeClr val="tx1">
                    <a:alpha val="55000"/>
                  </a:schemeClr>
                </a:solidFill>
              </a:rPr>
              <a:t>Choice of MT models</a:t>
            </a:r>
          </a:p>
          <a:p>
            <a:pPr lvl="1"/>
            <a:r>
              <a:rPr lang="en-US" altLang="zh-HK" dirty="0">
                <a:solidFill>
                  <a:schemeClr val="tx1">
                    <a:alpha val="55000"/>
                  </a:schemeClr>
                </a:solidFill>
              </a:rPr>
              <a:t>Some models are outdated</a:t>
            </a:r>
          </a:p>
          <a:p>
            <a:pPr lvl="1"/>
            <a:r>
              <a:rPr lang="en-US" altLang="zh-HK" dirty="0">
                <a:solidFill>
                  <a:schemeClr val="tx1">
                    <a:alpha val="55000"/>
                  </a:schemeClr>
                </a:solidFill>
              </a:rPr>
              <a:t>Only famous models are chosen</a:t>
            </a:r>
          </a:p>
          <a:p>
            <a:endParaRPr lang="en-US" altLang="zh-HK" sz="24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altLang="zh-HK" sz="2400" dirty="0">
                <a:solidFill>
                  <a:schemeClr val="tx1">
                    <a:alpha val="55000"/>
                  </a:schemeClr>
                </a:solidFill>
              </a:rPr>
              <a:t>Cost</a:t>
            </a:r>
          </a:p>
          <a:p>
            <a:pPr lvl="1"/>
            <a:r>
              <a:rPr lang="en-US" altLang="zh-HK" dirty="0">
                <a:solidFill>
                  <a:schemeClr val="tx1">
                    <a:alpha val="55000"/>
                  </a:schemeClr>
                </a:solidFill>
              </a:rPr>
              <a:t>Computational power</a:t>
            </a:r>
          </a:p>
          <a:p>
            <a:pPr lvl="1"/>
            <a:r>
              <a:rPr lang="en-US" altLang="zh-HK" dirty="0">
                <a:solidFill>
                  <a:schemeClr val="tx1">
                    <a:alpha val="55000"/>
                  </a:schemeClr>
                </a:solidFill>
              </a:rPr>
              <a:t>Time for training MT</a:t>
            </a:r>
          </a:p>
          <a:p>
            <a:pPr marL="457200" lvl="1" indent="0">
              <a:buNone/>
            </a:pPr>
            <a:endParaRPr lang="en-US" altLang="zh-HK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altLang="zh-HK" dirty="0">
                <a:solidFill>
                  <a:schemeClr val="tx1">
                    <a:alpha val="55000"/>
                  </a:schemeClr>
                </a:solidFill>
              </a:rPr>
              <a:t>Recommendation</a:t>
            </a:r>
          </a:p>
          <a:p>
            <a:pPr lvl="1"/>
            <a:r>
              <a:rPr lang="en-US" altLang="zh-HK" dirty="0">
                <a:solidFill>
                  <a:schemeClr val="tx1">
                    <a:alpha val="55000"/>
                  </a:schemeClr>
                </a:solidFill>
              </a:rPr>
              <a:t>Prevent exhaustive training</a:t>
            </a:r>
          </a:p>
          <a:p>
            <a:pPr lvl="1"/>
            <a:r>
              <a:rPr lang="en-US" altLang="zh-HK" dirty="0">
                <a:solidFill>
                  <a:schemeClr val="tx1">
                    <a:alpha val="55000"/>
                  </a:schemeClr>
                </a:solidFill>
              </a:rPr>
              <a:t>Limit the finetune process</a:t>
            </a:r>
          </a:p>
        </p:txBody>
      </p:sp>
    </p:spTree>
    <p:extLst>
      <p:ext uri="{BB962C8B-B14F-4D97-AF65-F5344CB8AC3E}">
        <p14:creationId xmlns:p14="http://schemas.microsoft.com/office/powerpoint/2010/main" val="119566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 sz="6000"/>
              <a:t>Introduction</a:t>
            </a:r>
          </a:p>
        </p:txBody>
      </p:sp>
      <p:pic>
        <p:nvPicPr>
          <p:cNvPr id="5" name="Content Placeholder 4" descr="一張含有 文字 的圖片&#10;&#10;自動產生的描述">
            <a:extLst>
              <a:ext uri="{FF2B5EF4-FFF2-40B4-BE49-F238E27FC236}">
                <a16:creationId xmlns:a16="http://schemas.microsoft.com/office/drawing/2014/main" id="{6066761C-89FD-412C-9654-B91B87284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1" r="17893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6016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altLang="zh-HK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  <a:endParaRPr lang="zh-HK" alt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AC747100-E087-4549-942F-3D7FAB02A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9764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086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2" y="674538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HK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HK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2334334-DB4A-4555-88A8-539D788B6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781439"/>
              </p:ext>
            </p:extLst>
          </p:nvPr>
        </p:nvGraphicFramePr>
        <p:xfrm>
          <a:off x="4223657" y="648414"/>
          <a:ext cx="8168640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898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HK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67" y="1097181"/>
            <a:ext cx="10905066" cy="54274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David M.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Eberhand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Gary F. Simons, and Charles D.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Fenning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editors.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Ethnologue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Languages of the World. SIL International, Dallas, TX, twenty-third edition, 2020. 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https://www.ethnologue.com/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[2]K. Shah, “Model adaptation techniques in machine translation,” </a:t>
            </a:r>
            <a:r>
              <a:rPr lang="fr-FR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fr-FR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dissertation,Université</a:t>
            </a:r>
            <a:r>
              <a:rPr lang="fr-FR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Maine, 06 2012.</a:t>
            </a:r>
            <a:endParaRPr lang="en-US" altLang="zh-H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fr-FR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Liu and Y. Yu, “A </a:t>
            </a:r>
            <a:r>
              <a:rPr lang="fr-FR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cantonese</a:t>
            </a:r>
            <a:r>
              <a:rPr lang="fr-FR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­ </a:t>
            </a:r>
            <a:r>
              <a:rPr lang="fr-FR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fr-FR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translation system polyu­mt­99,” </a:t>
            </a:r>
            <a:r>
              <a:rPr lang="fr-FR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inMT</a:t>
            </a:r>
            <a:r>
              <a:rPr lang="fr-FR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SUMMIT VII: MT in the </a:t>
            </a:r>
            <a:r>
              <a:rPr lang="fr-FR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lang="fr-FR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translation </a:t>
            </a:r>
            <a:r>
              <a:rPr lang="fr-FR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</a:t>
            </a:r>
            <a:r>
              <a:rPr lang="fr-FR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proceedings</a:t>
            </a:r>
            <a:r>
              <a:rPr lang="fr-FR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Machine Trans­lation </a:t>
            </a:r>
            <a:r>
              <a:rPr lang="fr-FR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Summit</a:t>
            </a:r>
            <a:r>
              <a:rPr lang="fr-FR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VII.  Kent Ridge Digital </a:t>
            </a:r>
            <a:r>
              <a:rPr lang="fr-FR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Labs</a:t>
            </a:r>
            <a:r>
              <a:rPr lang="fr-FR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Singapore: Asia­ Pacific Association for Machine Translation, </a:t>
            </a:r>
            <a:r>
              <a:rPr lang="fr-FR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September</a:t>
            </a:r>
            <a:r>
              <a:rPr lang="fr-FR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2019, pp. 481–486.</a:t>
            </a:r>
            <a:endParaRPr lang="zh-HK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Yan Wu,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Xiukun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and Suen Caesar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structural-based approach to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cantonese-english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translation.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InInternational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 of Computational Linguistics &amp; Chinese Language Processing, Volume 11, Number 2, June 2006, pages 137–158, 2006 </a:t>
            </a: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L. Richardson, “Beautiful soup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documentation,”April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2007</a:t>
            </a: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R. C. Souza, “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raryelcostasouza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pytranscriber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v1.4,” Jan. 2020. [Online].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Available:https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raryelcostasouza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pyTranscriber</a:t>
            </a:r>
            <a:endParaRPr lang="en-US" altLang="zh-H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M.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Forcada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Ginestí­Rosell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Nordfalk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O’Regan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Ortiz­Rojas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Pérez­Ortiz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Sánchez­Martínez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Ramírez­Sánchez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F. Tyers, “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Apertium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free/open­source platform for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rule­based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translation,”Machine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Translation, vol. 25, pp. 127–144, 06 2011.</a:t>
            </a: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S. Gao, J. Huang, M.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Yu, Z. Wang, and Y. Zhang, “Syntax-based Chinese-Vietnamese tree-to-tree statistical machine translation with bilingual features,” ACM trans. Asian low-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lang. inf. process., vol. 18, no. 4, pp. 1–20, 2019.</a:t>
            </a: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S. Sato and M. Nagao, “Toward memory-­based translation,” in COLNG 1990 Vol­ume 3: Papers presented to the 13th International Conference on Computational Linguistics, 1990.</a:t>
            </a: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R. D. Brown, “The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cmu-­ebmt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translation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system,”Machine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translation, vol. 25, no. 2, p. 179, 2011. </a:t>
            </a: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P. Koehn, H. Hoang, A. Birch, C.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Callison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­Burch, M. Federico, N.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Bertoldi,B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Cowan, W. Shen, C. Moran, R.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Zenset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al., “Moses: Open-source toolkit for sta­tistical machine translation,” in Proceedings of the 45th annual meeting of the ACL on interactive poster and demonstration sessions.  Association for Computational Linguistics, 2007, pp. 177–180.</a:t>
            </a: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R.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Zens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J.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H. Ney, “Phrase-­based statistical machine translation,” in Annual Conference on Artificial Intelligence.  Springer, 2002, pp. 18–32.</a:t>
            </a: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J. Chung, C.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Gulcehre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Cho, and Y.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“Empirical evaluation of gated re­current neural networks on sequence modeling,”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arXiv:1412.3555,2014</a:t>
            </a: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C.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Olah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“Understanding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networks,” 2015. [Online]. Available: 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https://colah.github.io/posts/2015-08-Understanding-LSTMs/</a:t>
            </a:r>
            <a:endParaRPr lang="en-US" altLang="zh-H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A. Zhang, Z. C. Lipton, M. Li, and A. J.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Smola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Dive into Deep Learning, 2020,https://d2l.ai.</a:t>
            </a: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A. Vaswani, S.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Brevdo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Chollet, A. N. Gomez, S. Gouws, L.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Jones,Łukasz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Kaiser, N.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Kalchbrenner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Parmar, R.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Sepassi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Shazeer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J. Uszkoreit,“Tensor2tensor for neural machine translation,” 2018. </a:t>
            </a: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M. Abadi, P. Barham, J. Chen, Z. Chen, A. Davis, J. Dean, M. Devin, S.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Ghemawat,G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Irving, M.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Isard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Kudlur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Levenberg, R. Monga, S. Moore, D.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G.Murray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Steiner, P. Tucker, V. Vasudevan, P. Warden, M.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Wicke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Yu,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andX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Zheng, “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for large­scale machine learning,” in 12thUSENIX Symposium on Operating Systems Design and Implementation (OSDI 16). </a:t>
            </a:r>
          </a:p>
          <a:p>
            <a:pPr marL="0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 K.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Papineni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altLang="zh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Roukos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Ward, and W.­J. Zhu, “Bleu: a method for automatic evaluation of machine translation,” in Proceedings of the 40th annual meeting of the Association for Computational Linguistics, 2002, pp. 311–318.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78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握手">
            <a:extLst>
              <a:ext uri="{FF2B5EF4-FFF2-40B4-BE49-F238E27FC236}">
                <a16:creationId xmlns:a16="http://schemas.microsoft.com/office/drawing/2014/main" id="{06235E02-3E52-479C-BCCF-1A030CD02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699" y="17739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HK" sz="7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13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7F8DD-EE75-4DAA-AEA5-B10E3E13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352" y="1359769"/>
            <a:ext cx="5053202" cy="4376572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Translation (MT)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14E6ED0-3735-4DBE-827C-5646D580A58A}"/>
              </a:ext>
            </a:extLst>
          </p:cNvPr>
          <p:cNvSpPr txBox="1">
            <a:spLocks/>
          </p:cNvSpPr>
          <p:nvPr/>
        </p:nvSpPr>
        <p:spPr>
          <a:xfrm>
            <a:off x="5686697" y="0"/>
            <a:ext cx="5911137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chemeClr val="bg1"/>
                </a:solidFill>
                <a:effectLst/>
              </a:rPr>
              <a:t>Developed since 1960s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2600" dirty="0">
              <a:solidFill>
                <a:schemeClr val="bg1"/>
              </a:solidFill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chemeClr val="bg1"/>
                </a:solidFill>
              </a:rPr>
              <a:t>Goal: translate natural human languages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26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chemeClr val="bg1"/>
                </a:solidFill>
              </a:rPr>
              <a:t>Composition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chemeClr val="bg1"/>
                </a:solidFill>
              </a:rPr>
              <a:t>Declarative information (data)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chemeClr val="bg1"/>
                </a:solidFill>
              </a:rPr>
              <a:t>Procedural information (algorithm)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2600" dirty="0">
              <a:solidFill>
                <a:schemeClr val="bg1"/>
              </a:solidFill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chemeClr val="bg1"/>
                </a:solidFill>
              </a:rPr>
              <a:t>Limitations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chemeClr val="bg1"/>
                </a:solidFill>
              </a:rPr>
              <a:t>Translational directions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chemeClr val="bg1"/>
                </a:solidFill>
                <a:effectLst/>
              </a:rPr>
              <a:t>Quantity of languages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chemeClr val="bg1"/>
                </a:solidFill>
                <a:effectLst/>
              </a:rPr>
              <a:t>Linguistic involvement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15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zh-HK" sz="4000">
                <a:latin typeface="Times New Roman" panose="02020603050405020304" pitchFamily="18" charset="0"/>
                <a:cs typeface="Times New Roman" panose="02020603050405020304" pitchFamily="18" charset="0"/>
              </a:rPr>
              <a:t>Linguistic aspect</a:t>
            </a:r>
            <a:endParaRPr lang="zh-HK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status</a:t>
            </a:r>
          </a:p>
          <a:p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Cantonese is the 18</a:t>
            </a:r>
            <a:r>
              <a:rPr lang="en-US" altLang="zh-HK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language by user in the world [1] </a:t>
            </a:r>
          </a:p>
          <a:p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research on Cantonese Linguistic</a:t>
            </a:r>
          </a:p>
          <a:p>
            <a:endParaRPr lang="en-US" altLang="zh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standardized written form</a:t>
            </a:r>
          </a:p>
          <a:p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standardized romanization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6A76C67-FCE4-412B-8F7F-00B9FD9D60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-8314" r="4479" b="-6459"/>
          <a:stretch/>
        </p:blipFill>
        <p:spPr>
          <a:xfrm>
            <a:off x="6044463" y="685052"/>
            <a:ext cx="5425410" cy="525929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9FDEBB0-2F92-4C21-823F-DB7A4547FCB2}"/>
              </a:ext>
            </a:extLst>
          </p:cNvPr>
          <p:cNvSpPr txBox="1"/>
          <p:nvPr/>
        </p:nvSpPr>
        <p:spPr>
          <a:xfrm>
            <a:off x="6929776" y="5591464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Bernard </a:t>
            </a:r>
            <a:r>
              <a:rPr lang="en-US" altLang="zh-H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Vauquois</a:t>
            </a:r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pyramid [2]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9409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09" y="400050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aspect</a:t>
            </a:r>
            <a:endParaRPr lang="zh-HK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84" y="2190750"/>
            <a:ext cx="10905066" cy="4427764"/>
          </a:xfrm>
        </p:spPr>
        <p:txBody>
          <a:bodyPr>
            <a:norm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Siri, Google Assistant supports Cantonese speech input</a:t>
            </a:r>
          </a:p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not many available resources about Cantonese translation</a:t>
            </a:r>
          </a:p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2 available platform for Machine Translation, Microsoft &amp; Baidu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6762BF-47C1-44D0-8915-6464216F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27" y="4155675"/>
            <a:ext cx="8410991" cy="197080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7BD6AED-E715-48CD-942F-7F21623B96EE}"/>
              </a:ext>
            </a:extLst>
          </p:cNvPr>
          <p:cNvSpPr txBox="1"/>
          <p:nvPr/>
        </p:nvSpPr>
        <p:spPr>
          <a:xfrm>
            <a:off x="2029096" y="6148252"/>
            <a:ext cx="842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Snapshot from Bing Microsoft Translator </a:t>
            </a:r>
            <a:r>
              <a:rPr lang="fr-FR" altLang="zh-HK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https://www.bing.com/translator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65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</a:t>
            </a:r>
            <a:endParaRPr lang="zh-HK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4EAC9A4-3A14-458F-8C2E-AE8C9F738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3" t="-1227" r="-578" b="-16729"/>
          <a:stretch/>
        </p:blipFill>
        <p:spPr>
          <a:xfrm>
            <a:off x="806413" y="2882537"/>
            <a:ext cx="6236208" cy="366018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2438400"/>
            <a:ext cx="4902926" cy="4153989"/>
          </a:xfrm>
        </p:spPr>
        <p:txBody>
          <a:bodyPr anchor="t">
            <a:norm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PolyU­MT­99 [3]</a:t>
            </a:r>
          </a:p>
          <a:p>
            <a:pPr marL="457200" lvl="1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MT system implemented for Cantonese ­English pair in 1999</a:t>
            </a:r>
          </a:p>
          <a:p>
            <a:pPr marL="457200" lvl="1" indent="0">
              <a:buNone/>
            </a:pP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LangCompMT05[4] </a:t>
            </a:r>
          </a:p>
          <a:p>
            <a:pPr marL="457200" lvl="1" indent="0">
              <a:buNone/>
            </a:pPr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PolyUMT99, combined EBMT &amp; SMT, developed in 2005</a:t>
            </a:r>
          </a:p>
          <a:p>
            <a:pPr marL="457200" lvl="1" indent="0">
              <a:buNone/>
            </a:pPr>
            <a:endParaRPr lang="en-US" altLang="zh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 source</a:t>
            </a:r>
          </a:p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non-Cantonese Sentence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D7E371-EF14-4A11-83AF-A2F812FB2989}"/>
              </a:ext>
            </a:extLst>
          </p:cNvPr>
          <p:cNvSpPr txBox="1"/>
          <p:nvPr/>
        </p:nvSpPr>
        <p:spPr>
          <a:xfrm>
            <a:off x="1907176" y="6087291"/>
            <a:ext cx="45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Structure of LangCompMT05 [4]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HK" sz="54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zh-HK" alt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research in Cantonese NLP and MT</a:t>
            </a:r>
          </a:p>
          <a:p>
            <a:endParaRPr lang="en-US" altLang="zh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reasons and obstacles</a:t>
            </a:r>
          </a:p>
          <a:p>
            <a:endParaRPr lang="en-US" altLang="zh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future development of Cantonese-based MT</a:t>
            </a:r>
          </a:p>
          <a:p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09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BDF65-D3ED-409C-853D-D7DA256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zh-HK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deliverable</a:t>
            </a:r>
            <a:endParaRPr lang="zh-HK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8B3A-00FA-4721-A089-A8C91372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686641" cy="5431536"/>
          </a:xfrm>
        </p:spPr>
        <p:txBody>
          <a:bodyPr anchor="ctr">
            <a:normAutofit/>
          </a:bodyPr>
          <a:lstStyle/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MT systems for Cantonese-English pair</a:t>
            </a:r>
          </a:p>
          <a:p>
            <a:endParaRPr lang="en-US" altLang="zh-H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historical models and cutting-edge technology</a:t>
            </a:r>
          </a:p>
          <a:p>
            <a:endParaRPr lang="en-US" altLang="zh-H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the reasons for the absence of Cantonese MT</a:t>
            </a:r>
            <a:endParaRPr lang="zh-HK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2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2139</Words>
  <Application>Microsoft Office PowerPoint</Application>
  <PresentationFormat>寬螢幕</PresentationFormat>
  <Paragraphs>308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Machine Translation models for Cantonese­-English pair</vt:lpstr>
      <vt:lpstr>Outline</vt:lpstr>
      <vt:lpstr>Introduction</vt:lpstr>
      <vt:lpstr>Machine Translation (MT)</vt:lpstr>
      <vt:lpstr>Linguistic aspect</vt:lpstr>
      <vt:lpstr>Computational aspect</vt:lpstr>
      <vt:lpstr>Previous Studies</vt:lpstr>
      <vt:lpstr>Objectives</vt:lpstr>
      <vt:lpstr>Scope and deliverable</vt:lpstr>
      <vt:lpstr>Methodology</vt:lpstr>
      <vt:lpstr> Data Collection</vt:lpstr>
      <vt:lpstr>Examples of MT</vt:lpstr>
      <vt:lpstr>Rule-­based machine translation (RBMT)</vt:lpstr>
      <vt:lpstr>Example-based machine translation (EBMT)</vt:lpstr>
      <vt:lpstr>Phrase-based Statistical Machine Translation (PBSMT)</vt:lpstr>
      <vt:lpstr>RNN -- GRU</vt:lpstr>
      <vt:lpstr>Transformer –  Attention Mechanism</vt:lpstr>
      <vt:lpstr>Evaluation</vt:lpstr>
      <vt:lpstr>Summary</vt:lpstr>
      <vt:lpstr>Project status</vt:lpstr>
      <vt:lpstr>Current progress</vt:lpstr>
      <vt:lpstr>Result</vt:lpstr>
      <vt:lpstr>PowerPoint 簡報</vt:lpstr>
      <vt:lpstr>PowerPoint 簡報</vt:lpstr>
      <vt:lpstr>PowerPoint 簡報</vt:lpstr>
      <vt:lpstr>Evaluation</vt:lpstr>
      <vt:lpstr>Expected result</vt:lpstr>
      <vt:lpstr>Limitations &amp; recommendations</vt:lpstr>
      <vt:lpstr>Limitations &amp; recommendations (Con’d)</vt:lpstr>
      <vt:lpstr>Future plan</vt:lpstr>
      <vt:lpstr>Conclusion</vt:lpstr>
      <vt:lpstr>References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models for Cantonese­-English pair</dc:title>
  <dc:creator>heywing liu</dc:creator>
  <cp:lastModifiedBy>heywing liu</cp:lastModifiedBy>
  <cp:revision>6</cp:revision>
  <dcterms:created xsi:type="dcterms:W3CDTF">2021-01-15T07:10:12Z</dcterms:created>
  <dcterms:modified xsi:type="dcterms:W3CDTF">2021-01-15T07:13:05Z</dcterms:modified>
</cp:coreProperties>
</file>