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02CB-E69A-4EB0-8E3D-95162CA98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BB305-2DFE-4057-8B72-5EE309B3A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5B41-D611-466F-BC0D-D25BB054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B384-F34D-449E-9860-3D01AD3CCAF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6D9A-A834-4ED0-9E99-9D886685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E114-2173-4EF9-8CD9-B24C357C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B026-CA4C-4A1D-B387-48856CAF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6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18C8-D14F-4431-85D7-8543FD24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34F2E-7E49-4B6F-A0BE-6F2FDB55F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F8158-4AB4-4115-B67A-0247D837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B384-F34D-449E-9860-3D01AD3CCAF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0C176-AD98-4DE1-88D3-87AE12CC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C83A-6A03-4007-839C-36B187FF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B026-CA4C-4A1D-B387-48856CAF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5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EEA4A-1908-4D83-B356-56B2E132C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6FD50-586D-4230-A311-47D70F994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3B525-86B0-4DB8-A996-051FC31E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B384-F34D-449E-9860-3D01AD3CCAF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C28C-74E4-42B6-81E0-E879ACC7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24FBB-1EB1-413C-AB34-7834C954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B026-CA4C-4A1D-B387-48856CAF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047B-E515-4977-9613-78DCA222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2F20-AF9A-4917-97FA-9E9F8BF8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CAEE7-5BB0-4BE9-953D-B09E7B5B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B384-F34D-449E-9860-3D01AD3CCAF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720F-7B87-4130-803F-CA2A38FF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7C434-BE97-495C-8571-70C0CDE2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B026-CA4C-4A1D-B387-48856CAF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9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6451-BF9A-4E10-A15A-21C4A0BB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2984-9BE8-459B-B2DD-28BE08711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E70F-BB35-42A1-B9B3-F4BD5C07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B384-F34D-449E-9860-3D01AD3CCAF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A30E-D40C-4CDE-A7DB-96EC5F1E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784A-343C-40D9-8AA0-D1126F6D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B026-CA4C-4A1D-B387-48856CAF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1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5A75-C1AD-4673-A338-6BEB6EB0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F234-509F-45FE-AC91-03239CD06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1A93E-C5E9-4E44-A5BE-B2D04C5DB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5B10A-C138-47DC-B362-C9F4DA92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B384-F34D-449E-9860-3D01AD3CCAF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15CFC-9BB0-43FB-B1AD-786D4871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84144-97CE-40BF-B8E6-4C69AE40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B026-CA4C-4A1D-B387-48856CAF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7486-42C7-495D-B187-F45BE9F4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07E27-DCE6-46FB-BA4B-83F737713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A4867-EB1D-4F71-BEF6-0A9191321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6F2E2-1DC4-41C0-A0D3-D23292C02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C132F-A685-4708-A9FB-55FF79372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39ABA-F20B-4C81-8575-3277F7FF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B384-F34D-449E-9860-3D01AD3CCAF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EEDE1-6B48-441C-A0D9-214AE107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E3937-AC11-4ABA-8760-08C2859C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B026-CA4C-4A1D-B387-48856CAF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67E6-FB4B-4C44-B5CE-1CADFD20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AAEE6-6D29-4C6E-AC5C-12C5E733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B384-F34D-449E-9860-3D01AD3CCAF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A88C7-CD15-4212-9B52-4DEE8592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EEC64-7612-4067-AC9E-1C72F85A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B026-CA4C-4A1D-B387-48856CAF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1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3460E-CFD1-4760-8CCA-9B18790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B384-F34D-449E-9860-3D01AD3CCAF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51E1D-3A26-4F1F-9E94-9802A2B0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6871E-37FF-40C8-8E24-D2324A1B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B026-CA4C-4A1D-B387-48856CAF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3504-0AC9-4EE5-83FD-05CD2A86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1C6D-870B-4306-9220-21B928775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3B413-A55E-420B-B34F-129743E48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2EC6A-4CF8-4BED-885D-656EE087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B384-F34D-449E-9860-3D01AD3CCAF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A4CE2-DE7F-42EA-8828-CE1A9C41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8DB23-1B21-4EB8-BA78-F3679C5A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B026-CA4C-4A1D-B387-48856CAF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37FD-D53F-4B7E-A4FB-3DB40183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90DA9-5455-419E-8900-799ACC112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5E3C1-1A19-4F85-AD87-721E17BDD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2E77F-6070-4DA1-A050-BAF50B3A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B384-F34D-449E-9860-3D01AD3CCAF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3D29E-0C33-4B39-8EA1-DF62D2A0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08EA1-7621-4DF1-BB2C-E10CCD02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B026-CA4C-4A1D-B387-48856CAF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7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604EB-358B-416D-A13B-401669DB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6ECC4-8736-4E99-82C8-B6FFEAD9B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71348-E22C-4E10-92F5-6D0F5A3FF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B384-F34D-449E-9860-3D01AD3CCAF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BC5EE-22EA-4F7D-BE9F-78A5FED14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5A6A6-1FB9-444D-B706-CDCDA910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5B026-CA4C-4A1D-B387-48856CAF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9BDF-8750-4DB4-8283-F4CDE3E01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73787"/>
            <a:ext cx="9305925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Time-Varying Storage Announcement Effect in Natural Gas Market </a:t>
            </a:r>
            <a:b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DE5E7-9035-434A-BCC6-554D977E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592" y="1850390"/>
            <a:ext cx="11646055" cy="526117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Natural gas price volatility              Level of inventory</a:t>
            </a:r>
          </a:p>
          <a:p>
            <a:pPr marL="1028700" lvl="1" indent="-457200" algn="l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</a:endParaRPr>
          </a:p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</a:rPr>
              <a:t> of this project:</a:t>
            </a:r>
          </a:p>
          <a:p>
            <a:pPr marL="10287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</a:rPr>
              <a:t>Effect of EIA’s natural gas inventory report              Natural gas market 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</a:endParaRPr>
          </a:p>
          <a:p>
            <a:pPr marL="457200" lvl="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The sources of Data:</a:t>
            </a:r>
          </a:p>
          <a:p>
            <a:pPr marL="10287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U.S natural gas inventory data (EIA)            The actual price of gas inventory</a:t>
            </a:r>
          </a:p>
          <a:p>
            <a:pPr marL="10287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Natural gas storage forecast (Bloomberg)           The price prediction of gas inventory</a:t>
            </a:r>
          </a:p>
          <a:p>
            <a:pPr marL="10287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Intraday natural gas futures prices (NYMEX)            The price of gas inventory reported every 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38E2E5-2D59-4D0D-A53B-82465FE62869}"/>
              </a:ext>
            </a:extLst>
          </p:cNvPr>
          <p:cNvCxnSpPr>
            <a:cxnSpLocks/>
          </p:cNvCxnSpPr>
          <p:nvPr/>
        </p:nvCxnSpPr>
        <p:spPr>
          <a:xfrm>
            <a:off x="4489807" y="2085654"/>
            <a:ext cx="5548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F9D051-2F58-4C8D-AA5C-30B57405D6AE}"/>
              </a:ext>
            </a:extLst>
          </p:cNvPr>
          <p:cNvCxnSpPr>
            <a:cxnSpLocks/>
          </p:cNvCxnSpPr>
          <p:nvPr/>
        </p:nvCxnSpPr>
        <p:spPr>
          <a:xfrm>
            <a:off x="6635393" y="3296293"/>
            <a:ext cx="5548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BCABB6-6920-4A0F-9468-B9B62B29A1CF}"/>
              </a:ext>
            </a:extLst>
          </p:cNvPr>
          <p:cNvCxnSpPr>
            <a:cxnSpLocks/>
          </p:cNvCxnSpPr>
          <p:nvPr/>
        </p:nvCxnSpPr>
        <p:spPr>
          <a:xfrm>
            <a:off x="5459002" y="4642207"/>
            <a:ext cx="5548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D0F936-B4E9-4F4E-B27D-2F4D65B5D7FF}"/>
              </a:ext>
            </a:extLst>
          </p:cNvPr>
          <p:cNvCxnSpPr>
            <a:cxnSpLocks/>
          </p:cNvCxnSpPr>
          <p:nvPr/>
        </p:nvCxnSpPr>
        <p:spPr>
          <a:xfrm>
            <a:off x="5840855" y="5215845"/>
            <a:ext cx="5548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9A78D4-9D35-43F2-B186-643547C17E9C}"/>
              </a:ext>
            </a:extLst>
          </p:cNvPr>
          <p:cNvCxnSpPr>
            <a:cxnSpLocks/>
          </p:cNvCxnSpPr>
          <p:nvPr/>
        </p:nvCxnSpPr>
        <p:spPr>
          <a:xfrm flipV="1">
            <a:off x="6263810" y="5751807"/>
            <a:ext cx="659258" cy="3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5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9D86A7-5C4D-4CFF-A06E-3815A4749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355" y="322977"/>
            <a:ext cx="7197160" cy="62120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2E527-0B2D-45BF-8150-0A19FEC508F6}"/>
              </a:ext>
            </a:extLst>
          </p:cNvPr>
          <p:cNvSpPr txBox="1">
            <a:spLocks/>
          </p:cNvSpPr>
          <p:nvPr/>
        </p:nvSpPr>
        <p:spPr>
          <a:xfrm>
            <a:off x="626724" y="578917"/>
            <a:ext cx="11080791" cy="1067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4597C9-AA14-4F30-9A3E-B5F2717E13ED}"/>
                  </a:ext>
                </a:extLst>
              </p:cNvPr>
              <p:cNvSpPr txBox="1"/>
              <p:nvPr/>
            </p:nvSpPr>
            <p:spPr>
              <a:xfrm>
                <a:off x="287675" y="2240908"/>
                <a:ext cx="41184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 ×(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4597C9-AA14-4F30-9A3E-B5F2717E1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5" y="2240908"/>
                <a:ext cx="4118499" cy="369332"/>
              </a:xfrm>
              <a:prstGeom prst="rect">
                <a:avLst/>
              </a:prstGeom>
              <a:blipFill>
                <a:blip r:embed="rId3"/>
                <a:stretch>
                  <a:fillRect l="-1183" r="-221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C0FEC2-56FF-43D6-B9CD-5D84EAFA5C12}"/>
              </a:ext>
            </a:extLst>
          </p:cNvPr>
          <p:cNvCxnSpPr/>
          <p:nvPr/>
        </p:nvCxnSpPr>
        <p:spPr>
          <a:xfrm flipH="1" flipV="1">
            <a:off x="484485" y="2599362"/>
            <a:ext cx="142239" cy="6986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EB3886-55F8-4B8A-8BC3-93E919A05635}"/>
              </a:ext>
            </a:extLst>
          </p:cNvPr>
          <p:cNvSpPr txBox="1"/>
          <p:nvPr/>
        </p:nvSpPr>
        <p:spPr>
          <a:xfrm>
            <a:off x="184936" y="3366212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67872B-B38C-4E7B-BFC4-8C656050E18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888734" y="1354476"/>
            <a:ext cx="458191" cy="8864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0ED490-8EBC-4A4C-B53A-B009207CDAB5}"/>
              </a:ext>
            </a:extLst>
          </p:cNvPr>
          <p:cNvSpPr txBox="1"/>
          <p:nvPr/>
        </p:nvSpPr>
        <p:spPr>
          <a:xfrm>
            <a:off x="626724" y="850808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at time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5D23D-F07C-4885-B4DD-1CB7678C77A5}"/>
              </a:ext>
            </a:extLst>
          </p:cNvPr>
          <p:cNvSpPr txBox="1"/>
          <p:nvPr/>
        </p:nvSpPr>
        <p:spPr>
          <a:xfrm>
            <a:off x="1626231" y="3428999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at time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60DF1E-32DC-4C50-A953-1602F7A8AA17}"/>
              </a:ext>
            </a:extLst>
          </p:cNvPr>
          <p:cNvCxnSpPr>
            <a:cxnSpLocks/>
          </p:cNvCxnSpPr>
          <p:nvPr/>
        </p:nvCxnSpPr>
        <p:spPr>
          <a:xfrm flipV="1">
            <a:off x="3121939" y="2620514"/>
            <a:ext cx="255475" cy="811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9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A073FD-9F9F-46DE-980D-CCAF9B765EC6}"/>
              </a:ext>
            </a:extLst>
          </p:cNvPr>
          <p:cNvSpPr/>
          <p:nvPr/>
        </p:nvSpPr>
        <p:spPr>
          <a:xfrm>
            <a:off x="431514" y="1568662"/>
            <a:ext cx="10263883" cy="343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457200">
              <a:lnSpc>
                <a:spcPct val="2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</a:rPr>
              <a:t>Calculating the surprise component and run regression model to see the impact of surprise on natural gas return</a:t>
            </a:r>
          </a:p>
          <a:p>
            <a:pPr marL="1028700" lvl="1" indent="-457200">
              <a:lnSpc>
                <a:spcPct val="2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</a:rPr>
              <a:t>Analyzing whether the impact of EIA’s inventory report on natural gas futures prices has strengthened or weakened over time using several time-varying regression models.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931F7-5B4D-4320-9480-A5558EB62BB1}"/>
              </a:ext>
            </a:extLst>
          </p:cNvPr>
          <p:cNvSpPr txBox="1"/>
          <p:nvPr/>
        </p:nvSpPr>
        <p:spPr>
          <a:xfrm>
            <a:off x="1417834" y="616449"/>
            <a:ext cx="753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Plan:</a:t>
            </a:r>
          </a:p>
        </p:txBody>
      </p:sp>
    </p:spTree>
    <p:extLst>
      <p:ext uri="{BB962C8B-B14F-4D97-AF65-F5344CB8AC3E}">
        <p14:creationId xmlns:p14="http://schemas.microsoft.com/office/powerpoint/2010/main" val="199777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146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Time-Varying Storage Announcement Effect in Natural Gas Market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Time-Varying Storage Announcement Effect in Natural Gas Market</dc:title>
  <dc:creator>Sara Farhangdoost</dc:creator>
  <cp:lastModifiedBy>Navid Mottaghi</cp:lastModifiedBy>
  <cp:revision>11</cp:revision>
  <dcterms:created xsi:type="dcterms:W3CDTF">2020-05-10T12:40:48Z</dcterms:created>
  <dcterms:modified xsi:type="dcterms:W3CDTF">2020-05-12T00:36:54Z</dcterms:modified>
</cp:coreProperties>
</file>