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2" r:id="rId4"/>
    <p:sldId id="263" r:id="rId5"/>
    <p:sldId id="264" r:id="rId6"/>
    <p:sldId id="260" r:id="rId7"/>
    <p:sldId id="266" r:id="rId8"/>
    <p:sldId id="261" r:id="rId9"/>
    <p:sldId id="267" r:id="rId10"/>
    <p:sldId id="268" r:id="rId11"/>
    <p:sldId id="271" r:id="rId12"/>
    <p:sldId id="275" r:id="rId13"/>
    <p:sldId id="270" r:id="rId14"/>
    <p:sldId id="272" r:id="rId15"/>
    <p:sldId id="273" r:id="rId16"/>
    <p:sldId id="27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B5"/>
    <a:srgbClr val="C0C0C0"/>
    <a:srgbClr val="93AAC8"/>
    <a:srgbClr val="507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F6704-59A0-4AEB-82A3-F81D29CBF5C9}" type="datetimeFigureOut">
              <a:rPr lang="zh-CN" altLang="en-US" smtClean="0"/>
              <a:t>2017/6/22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65899-AB06-47D9-BA6A-89E99E9702C6}" type="slidenum">
              <a:rPr lang="zh-CN" altLang="en-US" smtClean="0"/>
              <a:t>‹#›</a:t>
            </a:fld>
            <a:endParaRPr lang="zh-CN" altLang="en-US"/>
          </a:p>
        </p:txBody>
      </p:sp>
    </p:spTree>
    <p:extLst>
      <p:ext uri="{BB962C8B-B14F-4D97-AF65-F5344CB8AC3E}">
        <p14:creationId xmlns:p14="http://schemas.microsoft.com/office/powerpoint/2010/main" val="298168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23430744-3DC9-4228-B479-8B28E1B67683}" type="datetime1">
              <a:rPr lang="zh-CN" altLang="en-US"/>
              <a:pPr>
                <a:defRPr/>
              </a:pPr>
              <a:t>2017/6/22</a:t>
            </a:fld>
            <a:endParaRPr lang="zh-CN" altLang="en-US" sz="135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51CDE8FA-BFFD-4AAF-8230-CADF6DA24369}" type="slidenum">
              <a:rPr lang="zh-CN" altLang="en-US"/>
              <a:pPr/>
              <a:t>‹#›</a:t>
            </a:fld>
            <a:endParaRPr lang="zh-CN" altLang="en-US" sz="1350">
              <a:solidFill>
                <a:schemeClr val="tx1"/>
              </a:solidFill>
            </a:endParaRPr>
          </a:p>
        </p:txBody>
      </p:sp>
    </p:spTree>
    <p:extLst>
      <p:ext uri="{BB962C8B-B14F-4D97-AF65-F5344CB8AC3E}">
        <p14:creationId xmlns:p14="http://schemas.microsoft.com/office/powerpoint/2010/main" val="57479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26"/>
          <p:cNvGrpSpPr>
            <a:grpSpLocks/>
          </p:cNvGrpSpPr>
          <p:nvPr/>
        </p:nvGrpSpPr>
        <p:grpSpPr bwMode="auto">
          <a:xfrm>
            <a:off x="-675085" y="-4812286"/>
            <a:ext cx="10495360" cy="10798969"/>
            <a:chOff x="0" y="0"/>
            <a:chExt cx="13994746" cy="14398984"/>
          </a:xfrm>
        </p:grpSpPr>
        <p:sp>
          <p:nvSpPr>
            <p:cNvPr id="26651" name="矩形 12"/>
            <p:cNvSpPr>
              <a:spLocks noChangeArrowheads="1"/>
            </p:cNvSpPr>
            <p:nvPr/>
          </p:nvSpPr>
          <p:spPr bwMode="auto">
            <a:xfrm>
              <a:off x="901373" y="7540984"/>
              <a:ext cx="12192000" cy="6858000"/>
            </a:xfrm>
            <a:prstGeom prst="rect">
              <a:avLst/>
            </a:prstGeom>
            <a:solidFill>
              <a:srgbClr val="1B90A2"/>
            </a:solidFill>
            <a:ln w="12700">
              <a:solidFill>
                <a:srgbClr val="42719B"/>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27" name="等腰三角形 11"/>
          <p:cNvSpPr>
            <a:spLocks noChangeArrowheads="1"/>
          </p:cNvSpPr>
          <p:nvPr/>
        </p:nvSpPr>
        <p:spPr bwMode="auto">
          <a:xfrm rot="18000000" flipH="1">
            <a:off x="6198395" y="2946797"/>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8" name="等腰三角形 13"/>
          <p:cNvSpPr>
            <a:spLocks noChangeArrowheads="1"/>
          </p:cNvSpPr>
          <p:nvPr/>
        </p:nvSpPr>
        <p:spPr bwMode="auto">
          <a:xfrm rot="19813541" flipH="1">
            <a:off x="3701654" y="1972866"/>
            <a:ext cx="332184" cy="28932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9" name="等腰三角形 14"/>
          <p:cNvSpPr>
            <a:spLocks noChangeArrowheads="1"/>
          </p:cNvSpPr>
          <p:nvPr/>
        </p:nvSpPr>
        <p:spPr bwMode="auto">
          <a:xfrm rot="18000000" flipH="1">
            <a:off x="2275285" y="5539978"/>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0" name="等腰三角形 15"/>
          <p:cNvSpPr>
            <a:spLocks noChangeArrowheads="1"/>
          </p:cNvSpPr>
          <p:nvPr/>
        </p:nvSpPr>
        <p:spPr bwMode="auto">
          <a:xfrm rot="19813541" flipH="1">
            <a:off x="1685925" y="1641872"/>
            <a:ext cx="33337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1" name="等腰三角形 16"/>
          <p:cNvSpPr>
            <a:spLocks noChangeArrowheads="1"/>
          </p:cNvSpPr>
          <p:nvPr/>
        </p:nvSpPr>
        <p:spPr bwMode="auto">
          <a:xfrm rot="18000000" flipH="1">
            <a:off x="2693194" y="4736307"/>
            <a:ext cx="332185"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2" name="等腰三角形 17"/>
          <p:cNvSpPr>
            <a:spLocks noChangeArrowheads="1"/>
          </p:cNvSpPr>
          <p:nvPr/>
        </p:nvSpPr>
        <p:spPr bwMode="auto">
          <a:xfrm rot="18000000" flipH="1">
            <a:off x="1019176" y="2730103"/>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nvGrpSpPr>
          <p:cNvPr id="26633" name="组合 2"/>
          <p:cNvGrpSpPr>
            <a:grpSpLocks/>
          </p:cNvGrpSpPr>
          <p:nvPr/>
        </p:nvGrpSpPr>
        <p:grpSpPr bwMode="auto">
          <a:xfrm>
            <a:off x="1319212" y="3363516"/>
            <a:ext cx="901304" cy="622697"/>
            <a:chOff x="0" y="0"/>
            <a:chExt cx="1202722" cy="831130"/>
          </a:xfrm>
        </p:grpSpPr>
        <p:sp>
          <p:nvSpPr>
            <p:cNvPr id="26647"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8"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9"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50"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6634" name="组合 25"/>
          <p:cNvGrpSpPr>
            <a:grpSpLocks/>
          </p:cNvGrpSpPr>
          <p:nvPr/>
        </p:nvGrpSpPr>
        <p:grpSpPr bwMode="auto">
          <a:xfrm flipH="1">
            <a:off x="6923485" y="3363516"/>
            <a:ext cx="901303" cy="622697"/>
            <a:chOff x="0" y="0"/>
            <a:chExt cx="1202722" cy="831130"/>
          </a:xfrm>
        </p:grpSpPr>
        <p:sp>
          <p:nvSpPr>
            <p:cNvPr id="26643"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4"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5"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6"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35" name="等腰三角形 30"/>
          <p:cNvSpPr>
            <a:spLocks noChangeArrowheads="1"/>
          </p:cNvSpPr>
          <p:nvPr/>
        </p:nvSpPr>
        <p:spPr bwMode="auto">
          <a:xfrm rot="6300000" flipH="1">
            <a:off x="8012907" y="4716066"/>
            <a:ext cx="332184"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6" name="等腰三角形 31"/>
          <p:cNvSpPr>
            <a:spLocks noChangeArrowheads="1"/>
          </p:cNvSpPr>
          <p:nvPr/>
        </p:nvSpPr>
        <p:spPr bwMode="auto">
          <a:xfrm rot="21257021" flipH="1">
            <a:off x="452438" y="4932760"/>
            <a:ext cx="333375" cy="28932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7" name="等腰三角形 32"/>
          <p:cNvSpPr>
            <a:spLocks noChangeArrowheads="1"/>
          </p:cNvSpPr>
          <p:nvPr/>
        </p:nvSpPr>
        <p:spPr bwMode="auto">
          <a:xfrm rot="1539679" flipH="1">
            <a:off x="809625" y="5029200"/>
            <a:ext cx="333375" cy="29051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8" name="等腰三角形 33"/>
          <p:cNvSpPr>
            <a:spLocks noChangeArrowheads="1"/>
          </p:cNvSpPr>
          <p:nvPr/>
        </p:nvSpPr>
        <p:spPr bwMode="auto">
          <a:xfrm rot="20540864" flipH="1">
            <a:off x="1387079" y="5567362"/>
            <a:ext cx="332184" cy="290513"/>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9" name="等腰三角形 34"/>
          <p:cNvSpPr>
            <a:spLocks noChangeArrowheads="1"/>
          </p:cNvSpPr>
          <p:nvPr/>
        </p:nvSpPr>
        <p:spPr bwMode="auto">
          <a:xfrm rot="20540864" flipH="1">
            <a:off x="7246144" y="5567362"/>
            <a:ext cx="333375" cy="290513"/>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0" name="等腰三角形 35"/>
          <p:cNvSpPr>
            <a:spLocks noChangeArrowheads="1"/>
          </p:cNvSpPr>
          <p:nvPr/>
        </p:nvSpPr>
        <p:spPr bwMode="auto">
          <a:xfrm flipH="1">
            <a:off x="8498682" y="5482828"/>
            <a:ext cx="33218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2" name="文本框 22"/>
          <p:cNvSpPr>
            <a:spLocks noChangeArrowheads="1"/>
          </p:cNvSpPr>
          <p:nvPr/>
        </p:nvSpPr>
        <p:spPr bwMode="auto">
          <a:xfrm>
            <a:off x="1504827" y="3054621"/>
            <a:ext cx="636984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客栈之家 系统报告</a:t>
            </a:r>
          </a:p>
        </p:txBody>
      </p:sp>
    </p:spTree>
    <p:extLst>
      <p:ext uri="{BB962C8B-B14F-4D97-AF65-F5344CB8AC3E}">
        <p14:creationId xmlns:p14="http://schemas.microsoft.com/office/powerpoint/2010/main" val="4004356336"/>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分店营业销售管理</a:t>
            </a:r>
          </a:p>
        </p:txBody>
      </p:sp>
      <p:sp>
        <p:nvSpPr>
          <p:cNvPr id="2" name="矩形 1"/>
          <p:cNvSpPr/>
          <p:nvPr/>
        </p:nvSpPr>
        <p:spPr>
          <a:xfrm>
            <a:off x="381610" y="2780928"/>
            <a:ext cx="9172241" cy="1126462"/>
          </a:xfrm>
          <a:prstGeom prst="rect">
            <a:avLst/>
          </a:prstGeom>
        </p:spPr>
        <p:txBody>
          <a:bodyPr wrap="square">
            <a:spAutoFit/>
          </a:bodyPr>
          <a:lstStyle/>
          <a:p>
            <a:pPr marL="487045" lvl="1"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预订、入住情况统计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针对该店每种类型房间的预订、入住统计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显示有预订入住、无预订入住、预订不入住的所占比例</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8228795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分店营业销售管理</a:t>
            </a:r>
          </a:p>
        </p:txBody>
      </p:sp>
      <p:sp>
        <p:nvSpPr>
          <p:cNvPr id="3" name="文本框 2"/>
          <p:cNvSpPr txBox="1"/>
          <p:nvPr/>
        </p:nvSpPr>
        <p:spPr>
          <a:xfrm>
            <a:off x="-702484" y="1412081"/>
            <a:ext cx="9828584" cy="4555093"/>
          </a:xfrm>
          <a:prstGeom prst="rect">
            <a:avLst/>
          </a:prstGeom>
          <a:noFill/>
        </p:spPr>
        <p:txBody>
          <a:bodyPr wrap="square" rtlCol="0">
            <a:spAutoFit/>
          </a:bodyPr>
          <a:lstStyle/>
          <a:p>
            <a:pPr marL="658495" lvl="2">
              <a:lnSpc>
                <a:spcPct val="140000"/>
              </a:lnSpc>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涉及到的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8</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个维度（可简化为</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预订办理时间：可以选择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周内、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预计入住时间：可以选择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周内、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月内进行统计             合并为一个</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实际入住时间：可以选择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周内、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月内进行统计        </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预计消费日期跨度（</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消费者在预订时填写的从入住到离宿的日期差，即预计消费几天几晚</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天以上进行统计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实际消费日期跨度（</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消费者实际上从入住到离宿的日期差，即实际消费几天几晚</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115695" lvl="3">
              <a:lnSpc>
                <a:spcPct val="130000"/>
              </a:lnSpc>
            </a:pP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天以上进行统计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预订提前时间（</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预订办理时间到入住时间的差值，即会员会提前多少天预订酒店</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115695" lvl="3">
              <a:lnSpc>
                <a:spcPct val="130000"/>
              </a:lnSpc>
            </a:pP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8-14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15</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天以上进行统计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促销计划（</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即分店店长制定的营业计划</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115695" lvl="3">
              <a:lnSpc>
                <a:spcPct val="130000"/>
              </a:lnSpc>
            </a:pP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可以选择在当前入住登记时间中该类型房间是否存在促销计划进行统计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会员：可以选择非会员、会员等级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4" name="右大括号 3"/>
          <p:cNvSpPr/>
          <p:nvPr/>
        </p:nvSpPr>
        <p:spPr>
          <a:xfrm>
            <a:off x="6732240" y="2276872"/>
            <a:ext cx="216024" cy="360040"/>
          </a:xfrm>
          <a:prstGeom prst="rightBrace">
            <a:avLst/>
          </a:prstGeom>
          <a:noFill/>
          <a:ln>
            <a:solidFill>
              <a:srgbClr val="009AB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9AB5"/>
              </a:solidFill>
            </a:endParaRPr>
          </a:p>
        </p:txBody>
      </p:sp>
      <p:sp>
        <p:nvSpPr>
          <p:cNvPr id="6" name="标注: 弯曲线形(无边框) 5"/>
          <p:cNvSpPr/>
          <p:nvPr/>
        </p:nvSpPr>
        <p:spPr>
          <a:xfrm>
            <a:off x="7380312" y="2188710"/>
            <a:ext cx="936104" cy="266088"/>
          </a:xfrm>
          <a:prstGeom prst="callout2">
            <a:avLst/>
          </a:prstGeom>
          <a:noFill/>
          <a:ln>
            <a:solidFill>
              <a:srgbClr val="009A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0221872"/>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分店营业销售管理</a:t>
            </a:r>
          </a:p>
        </p:txBody>
      </p:sp>
      <p:sp>
        <p:nvSpPr>
          <p:cNvPr id="2" name="矩形 1"/>
          <p:cNvSpPr/>
          <p:nvPr/>
        </p:nvSpPr>
        <p:spPr>
          <a:xfrm>
            <a:off x="-28241" y="2060848"/>
            <a:ext cx="9172241" cy="1815882"/>
          </a:xfrm>
          <a:prstGeom prst="rect">
            <a:avLst/>
          </a:prstGeom>
        </p:spPr>
        <p:txBody>
          <a:bodyPr wrap="square">
            <a:spAutoFit/>
          </a:bodyPr>
          <a:lstStyle/>
          <a:p>
            <a:pPr marL="201295" lvl="1">
              <a:lnSpc>
                <a:spcPct val="140000"/>
              </a:lnSpc>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三种情况涉及到的不同维度</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有预订入住：涉及以上全部的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种维度</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无预订入住：涉及入住登记时间、实际消费日期跨度、促销计划、会员这</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预订不入住：涉及预订办理时间、预计入住时间、预计消费日期跨度、预订提前时间、促销计划、会员这</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6</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4773502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分店营业销售管理</a:t>
            </a:r>
          </a:p>
        </p:txBody>
      </p:sp>
      <p:sp>
        <p:nvSpPr>
          <p:cNvPr id="2" name="矩形 1"/>
          <p:cNvSpPr/>
          <p:nvPr/>
        </p:nvSpPr>
        <p:spPr>
          <a:xfrm>
            <a:off x="-14121" y="1600797"/>
            <a:ext cx="9172241" cy="1126462"/>
          </a:xfrm>
          <a:prstGeom prst="rect">
            <a:avLst/>
          </a:prstGeom>
        </p:spPr>
        <p:txBody>
          <a:bodyPr wrap="square">
            <a:spAutoFit/>
          </a:bodyPr>
          <a:lstStyle/>
          <a:p>
            <a:pPr marL="487045" lvl="1"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销售金额统计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针对该店总销售金额，每种类型房间销售金额的统计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显示有预订并入住费用、无预订入住费用的所占比例</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68560" y="3013319"/>
            <a:ext cx="8928992" cy="1674305"/>
          </a:xfrm>
          <a:prstGeom prst="rect">
            <a:avLst/>
          </a:prstGeom>
          <a:noFill/>
        </p:spPr>
        <p:txBody>
          <a:bodyPr wrap="square" rtlCol="0">
            <a:spAutoFit/>
          </a:bodyPr>
          <a:lstStyle/>
          <a:p>
            <a:pPr marL="658495" lvl="2">
              <a:lnSpc>
                <a:spcPct val="140000"/>
              </a:lnSpc>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涉及到的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结算时间：可以选择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周内、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促销计划：可以选择在当前结算时间中每种类型房间是否存在促销计划进行统计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会员：可以选择非会员、会员等级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endParaRPr lang="zh-CN" altLang="en-US" dirty="0"/>
          </a:p>
        </p:txBody>
      </p:sp>
      <p:sp>
        <p:nvSpPr>
          <p:cNvPr id="4" name="文本框 3"/>
          <p:cNvSpPr txBox="1"/>
          <p:nvPr/>
        </p:nvSpPr>
        <p:spPr>
          <a:xfrm>
            <a:off x="223610" y="4632164"/>
            <a:ext cx="2852063" cy="338554"/>
          </a:xfrm>
          <a:prstGeom prst="rect">
            <a:avLst/>
          </a:prstGeom>
          <a:noFill/>
        </p:spPr>
        <p:txBody>
          <a:bodyPr wrap="none" rtlCol="0">
            <a:spAutoFit/>
          </a:bodyPr>
          <a:lstStyle/>
          <a:p>
            <a:r>
              <a:rPr lang="zh-CN" altLang="en-US" sz="1600" dirty="0">
                <a:solidFill>
                  <a:srgbClr val="009AB5"/>
                </a:solidFill>
                <a:latin typeface="微软雅黑" panose="020B0503020204020204" pitchFamily="34" charset="-122"/>
                <a:ea typeface="微软雅黑" panose="020B0503020204020204" pitchFamily="34" charset="-122"/>
              </a:rPr>
              <a:t>两种情况均涉及以上三种维度</a:t>
            </a:r>
          </a:p>
        </p:txBody>
      </p:sp>
    </p:spTree>
    <p:extLst>
      <p:ext uri="{BB962C8B-B14F-4D97-AF65-F5344CB8AC3E}">
        <p14:creationId xmlns:p14="http://schemas.microsoft.com/office/powerpoint/2010/main" val="51431146"/>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分店营业计划管理</a:t>
            </a:r>
          </a:p>
        </p:txBody>
      </p:sp>
      <p:sp>
        <p:nvSpPr>
          <p:cNvPr id="2" name="矩形 1"/>
          <p:cNvSpPr/>
          <p:nvPr/>
        </p:nvSpPr>
        <p:spPr>
          <a:xfrm>
            <a:off x="-32785" y="2420888"/>
            <a:ext cx="9172241" cy="1126462"/>
          </a:xfrm>
          <a:prstGeom prst="rect">
            <a:avLst/>
          </a:prstGeom>
        </p:spPr>
        <p:txBody>
          <a:bodyPr wrap="square">
            <a:spAutoFit/>
          </a:bodyPr>
          <a:lstStyle/>
          <a:p>
            <a:pPr marL="487045" lvl="1"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营业计划生成</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针对该店上一次营业计划时间段内及上一次营业计划结束后至当前时间营业销售的统计，生成下一次的营业计划建议方案</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65364414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集团营业销售管理</a:t>
            </a:r>
          </a:p>
        </p:txBody>
      </p:sp>
      <p:sp>
        <p:nvSpPr>
          <p:cNvPr id="2" name="矩形 1"/>
          <p:cNvSpPr/>
          <p:nvPr/>
        </p:nvSpPr>
        <p:spPr>
          <a:xfrm>
            <a:off x="-14121" y="1711144"/>
            <a:ext cx="9158121" cy="781752"/>
          </a:xfrm>
          <a:prstGeom prst="rect">
            <a:avLst/>
          </a:prstGeom>
        </p:spPr>
        <p:txBody>
          <a:bodyPr wrap="square">
            <a:spAutoFit/>
          </a:bodyPr>
          <a:lstStyle/>
          <a:p>
            <a:pPr marL="487045" lvl="1"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分店营销情况统计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40000"/>
              </a:lnSpc>
              <a:buFont typeface="Wingdings" panose="05000000000000000000" pitchFamily="2" charset="2"/>
              <a:buChar char="n"/>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针对不同分店总销售金额，在其所在区域的市场占有率的统计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468560" y="2780928"/>
            <a:ext cx="8561639" cy="1994392"/>
          </a:xfrm>
          <a:prstGeom prst="rect">
            <a:avLst/>
          </a:prstGeom>
          <a:noFill/>
        </p:spPr>
        <p:txBody>
          <a:bodyPr wrap="none" rtlCol="0">
            <a:spAutoFit/>
          </a:bodyPr>
          <a:lstStyle/>
          <a:p>
            <a:pPr marL="658495" lvl="2">
              <a:lnSpc>
                <a:spcPct val="140000"/>
              </a:lnSpc>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涉及到的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个维度：</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时间：可以选择</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周内、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月内进行统计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地域：可以选择省、市、区进行统计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分店：可以选择某个或某些分店进行统计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401445" lvl="3" indent="-285750">
              <a:lnSpc>
                <a:spcPct val="130000"/>
              </a:lnSpc>
              <a:buFont typeface="Wingdings" charset="0"/>
              <a:buChar char="p"/>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会员：可以选择非会员、会员等级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1</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、等级</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进行统计</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1956229071"/>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26"/>
          <p:cNvGrpSpPr>
            <a:grpSpLocks/>
          </p:cNvGrpSpPr>
          <p:nvPr/>
        </p:nvGrpSpPr>
        <p:grpSpPr bwMode="auto">
          <a:xfrm>
            <a:off x="-675085" y="-4812286"/>
            <a:ext cx="10495360" cy="10798969"/>
            <a:chOff x="0" y="0"/>
            <a:chExt cx="13994746" cy="14398984"/>
          </a:xfrm>
        </p:grpSpPr>
        <p:sp>
          <p:nvSpPr>
            <p:cNvPr id="26651" name="矩形 12"/>
            <p:cNvSpPr>
              <a:spLocks noChangeArrowheads="1"/>
            </p:cNvSpPr>
            <p:nvPr/>
          </p:nvSpPr>
          <p:spPr bwMode="auto">
            <a:xfrm>
              <a:off x="901373" y="7540984"/>
              <a:ext cx="12192000" cy="6858000"/>
            </a:xfrm>
            <a:prstGeom prst="rect">
              <a:avLst/>
            </a:prstGeom>
            <a:solidFill>
              <a:srgbClr val="1B90A2"/>
            </a:solidFill>
            <a:ln w="12700">
              <a:solidFill>
                <a:srgbClr val="42719B"/>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27" name="等腰三角形 11"/>
          <p:cNvSpPr>
            <a:spLocks noChangeArrowheads="1"/>
          </p:cNvSpPr>
          <p:nvPr/>
        </p:nvSpPr>
        <p:spPr bwMode="auto">
          <a:xfrm rot="18000000" flipH="1">
            <a:off x="6198395" y="2946797"/>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8" name="等腰三角形 13"/>
          <p:cNvSpPr>
            <a:spLocks noChangeArrowheads="1"/>
          </p:cNvSpPr>
          <p:nvPr/>
        </p:nvSpPr>
        <p:spPr bwMode="auto">
          <a:xfrm rot="19813541" flipH="1">
            <a:off x="3701654" y="1972866"/>
            <a:ext cx="332184" cy="28932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9" name="等腰三角形 14"/>
          <p:cNvSpPr>
            <a:spLocks noChangeArrowheads="1"/>
          </p:cNvSpPr>
          <p:nvPr/>
        </p:nvSpPr>
        <p:spPr bwMode="auto">
          <a:xfrm rot="18000000" flipH="1">
            <a:off x="2275285" y="5539978"/>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0" name="等腰三角形 15"/>
          <p:cNvSpPr>
            <a:spLocks noChangeArrowheads="1"/>
          </p:cNvSpPr>
          <p:nvPr/>
        </p:nvSpPr>
        <p:spPr bwMode="auto">
          <a:xfrm rot="19813541" flipH="1">
            <a:off x="1685925" y="1641872"/>
            <a:ext cx="33337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1" name="等腰三角形 16"/>
          <p:cNvSpPr>
            <a:spLocks noChangeArrowheads="1"/>
          </p:cNvSpPr>
          <p:nvPr/>
        </p:nvSpPr>
        <p:spPr bwMode="auto">
          <a:xfrm rot="18000000" flipH="1">
            <a:off x="2693194" y="4736307"/>
            <a:ext cx="332185"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2" name="等腰三角形 17"/>
          <p:cNvSpPr>
            <a:spLocks noChangeArrowheads="1"/>
          </p:cNvSpPr>
          <p:nvPr/>
        </p:nvSpPr>
        <p:spPr bwMode="auto">
          <a:xfrm rot="18000000" flipH="1">
            <a:off x="1019176" y="2730103"/>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nvGrpSpPr>
          <p:cNvPr id="26633" name="组合 2"/>
          <p:cNvGrpSpPr>
            <a:grpSpLocks/>
          </p:cNvGrpSpPr>
          <p:nvPr/>
        </p:nvGrpSpPr>
        <p:grpSpPr bwMode="auto">
          <a:xfrm>
            <a:off x="1319212" y="3363516"/>
            <a:ext cx="901304" cy="622697"/>
            <a:chOff x="0" y="0"/>
            <a:chExt cx="1202722" cy="831130"/>
          </a:xfrm>
        </p:grpSpPr>
        <p:sp>
          <p:nvSpPr>
            <p:cNvPr id="26647"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8"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9"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50"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6634" name="组合 25"/>
          <p:cNvGrpSpPr>
            <a:grpSpLocks/>
          </p:cNvGrpSpPr>
          <p:nvPr/>
        </p:nvGrpSpPr>
        <p:grpSpPr bwMode="auto">
          <a:xfrm flipH="1">
            <a:off x="6923485" y="3363516"/>
            <a:ext cx="901303" cy="622697"/>
            <a:chOff x="0" y="0"/>
            <a:chExt cx="1202722" cy="831130"/>
          </a:xfrm>
        </p:grpSpPr>
        <p:sp>
          <p:nvSpPr>
            <p:cNvPr id="26643"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4"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5"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6"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35" name="等腰三角形 30"/>
          <p:cNvSpPr>
            <a:spLocks noChangeArrowheads="1"/>
          </p:cNvSpPr>
          <p:nvPr/>
        </p:nvSpPr>
        <p:spPr bwMode="auto">
          <a:xfrm rot="6300000" flipH="1">
            <a:off x="8012907" y="4716066"/>
            <a:ext cx="332184"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6" name="等腰三角形 31"/>
          <p:cNvSpPr>
            <a:spLocks noChangeArrowheads="1"/>
          </p:cNvSpPr>
          <p:nvPr/>
        </p:nvSpPr>
        <p:spPr bwMode="auto">
          <a:xfrm rot="21257021" flipH="1">
            <a:off x="452438" y="4932760"/>
            <a:ext cx="333375" cy="28932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7" name="等腰三角形 32"/>
          <p:cNvSpPr>
            <a:spLocks noChangeArrowheads="1"/>
          </p:cNvSpPr>
          <p:nvPr/>
        </p:nvSpPr>
        <p:spPr bwMode="auto">
          <a:xfrm rot="1539679" flipH="1">
            <a:off x="809625" y="5029200"/>
            <a:ext cx="333375" cy="29051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8" name="等腰三角形 33"/>
          <p:cNvSpPr>
            <a:spLocks noChangeArrowheads="1"/>
          </p:cNvSpPr>
          <p:nvPr/>
        </p:nvSpPr>
        <p:spPr bwMode="auto">
          <a:xfrm rot="20540864" flipH="1">
            <a:off x="1387079" y="5567362"/>
            <a:ext cx="332184" cy="290513"/>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9" name="等腰三角形 34"/>
          <p:cNvSpPr>
            <a:spLocks noChangeArrowheads="1"/>
          </p:cNvSpPr>
          <p:nvPr/>
        </p:nvSpPr>
        <p:spPr bwMode="auto">
          <a:xfrm rot="20540864" flipH="1">
            <a:off x="7246144" y="5567362"/>
            <a:ext cx="333375" cy="290513"/>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0" name="等腰三角形 35"/>
          <p:cNvSpPr>
            <a:spLocks noChangeArrowheads="1"/>
          </p:cNvSpPr>
          <p:nvPr/>
        </p:nvSpPr>
        <p:spPr bwMode="auto">
          <a:xfrm flipH="1">
            <a:off x="8498682" y="5482828"/>
            <a:ext cx="33218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2" name="文本框 22"/>
          <p:cNvSpPr>
            <a:spLocks noChangeArrowheads="1"/>
          </p:cNvSpPr>
          <p:nvPr/>
        </p:nvSpPr>
        <p:spPr bwMode="auto">
          <a:xfrm>
            <a:off x="1387673" y="2995220"/>
            <a:ext cx="636984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a:t>
            </a:r>
            <a:endParaRPr lang="zh-CN" altLang="en-US"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92052134"/>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第一部分</a:t>
            </a:r>
            <a:endParaRPr lang="zh-CN" altLang="en-US" sz="135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464720" y="2953148"/>
            <a:ext cx="4718447" cy="461665"/>
            <a:chOff x="0" y="0"/>
            <a:chExt cx="6290009"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第一部分</a:t>
              </a:r>
            </a:p>
          </p:txBody>
        </p:sp>
        <p:sp>
          <p:nvSpPr>
            <p:cNvPr id="28689" name="文本框 18"/>
            <p:cNvSpPr>
              <a:spLocks noChangeArrowheads="1"/>
            </p:cNvSpPr>
            <p:nvPr/>
          </p:nvSpPr>
          <p:spPr bwMode="auto">
            <a:xfrm>
              <a:off x="2632409" y="30776"/>
              <a:ext cx="3657600"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系统简述</a:t>
              </a:r>
            </a:p>
          </p:txBody>
        </p:sp>
      </p:grpSp>
    </p:spTree>
    <p:extLst>
      <p:ext uri="{BB962C8B-B14F-4D97-AF65-F5344CB8AC3E}">
        <p14:creationId xmlns:p14="http://schemas.microsoft.com/office/powerpoint/2010/main" val="3145163716"/>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现有系统简介</a:t>
            </a:r>
          </a:p>
        </p:txBody>
      </p:sp>
      <p:sp>
        <p:nvSpPr>
          <p:cNvPr id="22" name="文本框 47"/>
          <p:cNvSpPr>
            <a:spLocks noChangeArrowheads="1"/>
          </p:cNvSpPr>
          <p:nvPr/>
        </p:nvSpPr>
        <p:spPr bwMode="auto">
          <a:xfrm>
            <a:off x="1322363" y="1806714"/>
            <a:ext cx="684076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是一家连锁酒店集团，其旗下的酒店分布于各大城市中，为了拓展业务和影响范围，其为它的意愿加盟者提供了简单方便的加盟途径。</a:t>
            </a:r>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加盟者只需注册账号，并提交相关的开店申请，集团的总经理审核通过后，就可以开一家</a:t>
            </a:r>
            <a:r>
              <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的分店。</a:t>
            </a:r>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每一家</a:t>
            </a:r>
            <a:r>
              <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分店，都可以发布自己未来一个时间段的营业计划，除了办理基本的入住、离宿登记之外，还可以查看本店的统计信息，如营业情况、财务收支等。</a:t>
            </a:r>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集团的总经理需要审批各个分店开店、修改信息的申请，需要将会员卡支付结算给各个分店，除此之外，他还能够</a:t>
            </a:r>
            <a:r>
              <a:rPr lang="zh-CN" altLang="en-US" sz="1600" dirty="0">
                <a:solidFill>
                  <a:srgbClr val="009AB5"/>
                </a:solidFill>
                <a:latin typeface="微软雅黑" panose="020B0503020204020204" pitchFamily="34" charset="-122"/>
                <a:ea typeface="微软雅黑" panose="020B0503020204020204" pitchFamily="34" charset="-122"/>
              </a:rPr>
              <a:t>查看</a:t>
            </a:r>
            <a:r>
              <a:rPr lang="en-US" altLang="zh-CN" sz="1600" dirty="0">
                <a:solidFill>
                  <a:srgbClr val="009AB5"/>
                </a:solidFill>
                <a:latin typeface="微软雅黑" panose="020B0503020204020204" pitchFamily="34" charset="-122"/>
                <a:ea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rPr>
              <a:t>统计信息、包括各店入住情况、会员消费情况、总财务情况等。</a:t>
            </a:r>
            <a:endParaRPr lang="en-US" altLang="zh-CN" sz="1600" dirty="0">
              <a:solidFill>
                <a:srgbClr val="009AB5"/>
              </a:solidFill>
              <a:latin typeface="微软雅黑" panose="020B0503020204020204" pitchFamily="34" charset="-122"/>
              <a:ea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085185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现有系统缺陷</a:t>
            </a:r>
          </a:p>
        </p:txBody>
      </p:sp>
      <p:sp>
        <p:nvSpPr>
          <p:cNvPr id="22" name="文本框 47"/>
          <p:cNvSpPr>
            <a:spLocks noChangeArrowheads="1"/>
          </p:cNvSpPr>
          <p:nvPr/>
        </p:nvSpPr>
        <p:spPr bwMode="auto">
          <a:xfrm>
            <a:off x="1403648" y="2276872"/>
            <a:ext cx="684076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现有的每一家</a:t>
            </a:r>
            <a:r>
              <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分店都只有一个人员角色，即分店店长。但考虑实际情况，店长应该是负责该店的战略规划和高层管理，入住、离宿登记等基本业务应由其他人员完成，所以需要额外增加人员角色。</a:t>
            </a:r>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没有很好的利用已有数据进行分析预测，各个分店的营业计划的制定仅靠分店店长个人预测，缺少依据支持。</a:t>
            </a:r>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6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没有对客户信息、已开店的信息进行深度挖掘、分析。</a:t>
            </a: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5067519"/>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第二部分</a:t>
            </a:r>
            <a:endParaRPr lang="zh-CN" altLang="en-US" sz="1350" dirty="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464720" y="2953148"/>
            <a:ext cx="4718447" cy="461665"/>
            <a:chOff x="0" y="0"/>
            <a:chExt cx="6290009"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sp>
          <p:nvSpPr>
            <p:cNvPr id="28689" name="文本框 18"/>
            <p:cNvSpPr>
              <a:spLocks noChangeArrowheads="1"/>
            </p:cNvSpPr>
            <p:nvPr/>
          </p:nvSpPr>
          <p:spPr bwMode="auto">
            <a:xfrm>
              <a:off x="2632409" y="30776"/>
              <a:ext cx="3657600"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系统层次及功能</a:t>
              </a:r>
            </a:p>
          </p:txBody>
        </p:sp>
      </p:grpSp>
    </p:spTree>
    <p:extLst>
      <p:ext uri="{BB962C8B-B14F-4D97-AF65-F5344CB8AC3E}">
        <p14:creationId xmlns:p14="http://schemas.microsoft.com/office/powerpoint/2010/main" val="271274998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25" name="矩形 33"/>
          <p:cNvSpPr>
            <a:spLocks noChangeArrowheads="1"/>
          </p:cNvSpPr>
          <p:nvPr/>
        </p:nvSpPr>
        <p:spPr bwMode="auto">
          <a:xfrm>
            <a:off x="4572000" y="1858805"/>
            <a:ext cx="232172" cy="260747"/>
          </a:xfrm>
          <a:prstGeom prst="rect">
            <a:avLst/>
          </a:prstGeom>
          <a:solidFill>
            <a:srgbClr val="507096"/>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dirty="0">
              <a:ln>
                <a:solidFill>
                  <a:srgbClr val="507096"/>
                </a:solidFill>
              </a:ln>
              <a:noFill/>
              <a:latin typeface="宋体" panose="02010600030101010101" pitchFamily="2" charset="-122"/>
              <a:sym typeface="宋体" panose="02010600030101010101" pitchFamily="2" charset="-122"/>
            </a:endParaRPr>
          </a:p>
        </p:txBody>
      </p:sp>
      <p:sp>
        <p:nvSpPr>
          <p:cNvPr id="30726" name="矩形 35"/>
          <p:cNvSpPr>
            <a:spLocks noChangeArrowheads="1"/>
          </p:cNvSpPr>
          <p:nvPr/>
        </p:nvSpPr>
        <p:spPr bwMode="auto">
          <a:xfrm>
            <a:off x="5716919" y="3865617"/>
            <a:ext cx="232172" cy="261938"/>
          </a:xfrm>
          <a:prstGeom prst="rect">
            <a:avLst/>
          </a:prstGeom>
          <a:solidFill>
            <a:srgbClr val="C0C0C0"/>
          </a:solidFill>
          <a:ln w="12700">
            <a:no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C0C0C0"/>
              </a:solidFill>
              <a:latin typeface="宋体" panose="02010600030101010101" pitchFamily="2" charset="-122"/>
              <a:sym typeface="宋体" panose="02010600030101010101" pitchFamily="2" charset="-122"/>
            </a:endParaRPr>
          </a:p>
        </p:txBody>
      </p:sp>
      <p:sp>
        <p:nvSpPr>
          <p:cNvPr id="30728" name="文本框 38"/>
          <p:cNvSpPr>
            <a:spLocks noChangeArrowheads="1"/>
          </p:cNvSpPr>
          <p:nvPr/>
        </p:nvSpPr>
        <p:spPr bwMode="auto">
          <a:xfrm>
            <a:off x="5009842" y="1815704"/>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高层</a:t>
            </a:r>
            <a:r>
              <a:rPr lang="en-US" altLang="zh-CN"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战略规划层</a:t>
            </a:r>
          </a:p>
        </p:txBody>
      </p:sp>
      <p:sp>
        <p:nvSpPr>
          <p:cNvPr id="30730" name="文本框 40"/>
          <p:cNvSpPr>
            <a:spLocks noChangeArrowheads="1"/>
          </p:cNvSpPr>
          <p:nvPr/>
        </p:nvSpPr>
        <p:spPr bwMode="auto">
          <a:xfrm>
            <a:off x="6156176" y="3832775"/>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基层</a:t>
            </a:r>
            <a:r>
              <a:rPr lang="en-US" altLang="zh-CN"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业务处理层</a:t>
            </a:r>
          </a:p>
        </p:txBody>
      </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层次模型</a:t>
            </a:r>
          </a:p>
        </p:txBody>
      </p:sp>
      <p:sp>
        <p:nvSpPr>
          <p:cNvPr id="30733" name="矩形 46"/>
          <p:cNvSpPr>
            <a:spLocks noChangeArrowheads="1"/>
          </p:cNvSpPr>
          <p:nvPr/>
        </p:nvSpPr>
        <p:spPr bwMode="auto">
          <a:xfrm>
            <a:off x="5079942" y="2848508"/>
            <a:ext cx="232172" cy="260747"/>
          </a:xfrm>
          <a:prstGeom prst="rect">
            <a:avLst/>
          </a:prstGeom>
          <a:solidFill>
            <a:srgbClr val="93AAC8"/>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4" name="文本框 47"/>
          <p:cNvSpPr>
            <a:spLocks noChangeArrowheads="1"/>
          </p:cNvSpPr>
          <p:nvPr/>
        </p:nvSpPr>
        <p:spPr bwMode="auto">
          <a:xfrm>
            <a:off x="5426115" y="2824239"/>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rPr>
              <a:t>中层</a:t>
            </a:r>
            <a:r>
              <a:rPr lang="en-US" altLang="zh-CN"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rPr>
              <a:t>战术决策层</a:t>
            </a:r>
          </a:p>
        </p:txBody>
      </p:sp>
      <p:grpSp>
        <p:nvGrpSpPr>
          <p:cNvPr id="31" name="Gruppieren 19"/>
          <p:cNvGrpSpPr/>
          <p:nvPr/>
        </p:nvGrpSpPr>
        <p:grpSpPr bwMode="gray">
          <a:xfrm>
            <a:off x="1303320" y="1989179"/>
            <a:ext cx="3727486" cy="3429712"/>
            <a:chOff x="951981" y="3351775"/>
            <a:chExt cx="2918862" cy="2916791"/>
          </a:xfrm>
          <a:effectLst>
            <a:outerShdw blurRad="292100" dir="5400000" sx="106000" sy="106000" algn="t" rotWithShape="0">
              <a:prstClr val="black">
                <a:alpha val="40000"/>
              </a:prstClr>
            </a:outerShdw>
          </a:effectLst>
          <a:scene3d>
            <a:camera prst="perspectiveRelaxed">
              <a:rot lat="18966000" lon="17448000" rev="4518000"/>
            </a:camera>
            <a:lightRig rig="balanced" dir="t">
              <a:rot lat="0" lon="0" rev="11400000"/>
            </a:lightRig>
          </a:scene3d>
        </p:grpSpPr>
        <p:sp>
          <p:nvSpPr>
            <p:cNvPr id="32" name="Rectangle 18"/>
            <p:cNvSpPr>
              <a:spLocks noChangeArrowheads="1"/>
            </p:cNvSpPr>
            <p:nvPr/>
          </p:nvSpPr>
          <p:spPr bwMode="gray">
            <a:xfrm>
              <a:off x="951981" y="3351775"/>
              <a:ext cx="2918862" cy="2916791"/>
            </a:xfrm>
            <a:prstGeom prst="rect">
              <a:avLst/>
            </a:prstGeom>
            <a:solidFill>
              <a:srgbClr val="D9D9D9">
                <a:alpha val="90000"/>
              </a:srgbClr>
            </a:solidFill>
            <a:ln w="9525">
              <a:noFill/>
              <a:miter lim="800000"/>
              <a:headEnd/>
              <a:tailEnd/>
            </a:ln>
            <a:sp3d>
              <a:bevelT w="5651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3" name="Rectangle 19"/>
            <p:cNvSpPr>
              <a:spLocks noChangeArrowheads="1"/>
            </p:cNvSpPr>
            <p:nvPr/>
          </p:nvSpPr>
          <p:spPr bwMode="gray">
            <a:xfrm>
              <a:off x="1463662" y="3860867"/>
              <a:ext cx="1897571" cy="1898607"/>
            </a:xfrm>
            <a:prstGeom prst="rect">
              <a:avLst/>
            </a:prstGeom>
            <a:solidFill>
              <a:srgbClr val="000000">
                <a:alpha val="25000"/>
              </a:srgbClr>
            </a:solidFill>
            <a:ln w="9525">
              <a:noFill/>
              <a:miter lim="800000"/>
              <a:headEnd/>
              <a:tailEnd/>
            </a:ln>
            <a:effectLst>
              <a:softEdge rad="63500"/>
            </a:effectLst>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4" name="Rectangle 19"/>
            <p:cNvSpPr>
              <a:spLocks noChangeArrowheads="1"/>
            </p:cNvSpPr>
            <p:nvPr/>
          </p:nvSpPr>
          <p:spPr bwMode="gray">
            <a:xfrm>
              <a:off x="1463662" y="3860867"/>
              <a:ext cx="1897571" cy="1898607"/>
            </a:xfrm>
            <a:prstGeom prst="rect">
              <a:avLst/>
            </a:prstGeom>
            <a:solidFill>
              <a:schemeClr val="accent1">
                <a:lumMod val="60000"/>
                <a:lumOff val="40000"/>
                <a:alpha val="90000"/>
              </a:schemeClr>
            </a:solidFill>
            <a:ln w="9525">
              <a:noFill/>
              <a:miter lim="800000"/>
              <a:headEnd/>
              <a:tailEnd/>
            </a:ln>
            <a:sp3d z="1155700">
              <a:bevelT w="5651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5" name="Rectangle 20"/>
            <p:cNvSpPr>
              <a:spLocks noChangeArrowheads="1"/>
            </p:cNvSpPr>
            <p:nvPr/>
          </p:nvSpPr>
          <p:spPr bwMode="gray">
            <a:xfrm>
              <a:off x="1964986" y="4365298"/>
              <a:ext cx="892853" cy="889745"/>
            </a:xfrm>
            <a:prstGeom prst="rect">
              <a:avLst/>
            </a:prstGeom>
            <a:solidFill>
              <a:srgbClr val="000000">
                <a:alpha val="25000"/>
              </a:srgbClr>
            </a:solidFill>
            <a:ln w="9525">
              <a:noFill/>
              <a:miter lim="800000"/>
              <a:headEnd/>
              <a:tailEnd/>
            </a:ln>
            <a:effectLst>
              <a:softEdge rad="63500"/>
            </a:effectLst>
            <a:sp3d z="1155700">
              <a:bevelT w="0" h="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6" name="Rectangle 20"/>
            <p:cNvSpPr>
              <a:spLocks noChangeArrowheads="1"/>
            </p:cNvSpPr>
            <p:nvPr/>
          </p:nvSpPr>
          <p:spPr bwMode="gray">
            <a:xfrm>
              <a:off x="1964986" y="4365298"/>
              <a:ext cx="892853" cy="889745"/>
            </a:xfrm>
            <a:prstGeom prst="rect">
              <a:avLst/>
            </a:prstGeom>
            <a:solidFill>
              <a:schemeClr val="accent1">
                <a:lumMod val="75000"/>
                <a:alpha val="85000"/>
              </a:schemeClr>
            </a:solidFill>
            <a:ln w="9525">
              <a:noFill/>
              <a:miter lim="800000"/>
              <a:headEnd/>
              <a:tailEnd/>
            </a:ln>
            <a:sp3d z="2311400">
              <a:bevelT w="5524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grpSp>
    </p:spTree>
    <p:extLst>
      <p:ext uri="{BB962C8B-B14F-4D97-AF65-F5344CB8AC3E}">
        <p14:creationId xmlns:p14="http://schemas.microsoft.com/office/powerpoint/2010/main" val="115944908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25" name="矩形 33"/>
          <p:cNvSpPr>
            <a:spLocks noChangeArrowheads="1"/>
          </p:cNvSpPr>
          <p:nvPr/>
        </p:nvSpPr>
        <p:spPr bwMode="auto">
          <a:xfrm>
            <a:off x="3167063" y="1702137"/>
            <a:ext cx="232172" cy="260747"/>
          </a:xfrm>
          <a:prstGeom prst="rect">
            <a:avLst/>
          </a:prstGeom>
          <a:solidFill>
            <a:srgbClr val="507096"/>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dirty="0">
              <a:ln>
                <a:solidFill>
                  <a:srgbClr val="507096"/>
                </a:solidFill>
              </a:ln>
              <a:noFill/>
              <a:latin typeface="宋体" panose="02010600030101010101" pitchFamily="2" charset="-122"/>
              <a:sym typeface="宋体" panose="02010600030101010101" pitchFamily="2" charset="-122"/>
            </a:endParaRPr>
          </a:p>
        </p:txBody>
      </p:sp>
      <p:sp>
        <p:nvSpPr>
          <p:cNvPr id="30726" name="矩形 35"/>
          <p:cNvSpPr>
            <a:spLocks noChangeArrowheads="1"/>
          </p:cNvSpPr>
          <p:nvPr/>
        </p:nvSpPr>
        <p:spPr bwMode="auto">
          <a:xfrm>
            <a:off x="4149027" y="3804128"/>
            <a:ext cx="232172" cy="261938"/>
          </a:xfrm>
          <a:prstGeom prst="rect">
            <a:avLst/>
          </a:prstGeom>
          <a:solidFill>
            <a:srgbClr val="C0C0C0"/>
          </a:solidFill>
          <a:ln w="12700">
            <a:no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C0C0C0"/>
              </a:solidFill>
              <a:latin typeface="宋体" panose="02010600030101010101" pitchFamily="2" charset="-122"/>
              <a:sym typeface="宋体" panose="02010600030101010101" pitchFamily="2" charset="-122"/>
            </a:endParaRPr>
          </a:p>
        </p:txBody>
      </p:sp>
      <p:sp>
        <p:nvSpPr>
          <p:cNvPr id="30728" name="文本框 38"/>
          <p:cNvSpPr>
            <a:spLocks noChangeArrowheads="1"/>
          </p:cNvSpPr>
          <p:nvPr/>
        </p:nvSpPr>
        <p:spPr bwMode="auto">
          <a:xfrm>
            <a:off x="3517458" y="1662825"/>
            <a:ext cx="383642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高层：</a:t>
            </a:r>
            <a:r>
              <a:rPr lang="en-US" altLang="zh-CN"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Hostel World</a:t>
            </a:r>
            <a:r>
              <a:rPr lang="zh-CN" altLang="en-US"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集团总经理</a:t>
            </a:r>
            <a:endParaRPr lang="en-US" altLang="zh-CN"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500" dirty="0">
                <a:solidFill>
                  <a:srgbClr val="507096"/>
                </a:solidFill>
                <a:latin typeface="微软雅黑" panose="020B0503020204020204" pitchFamily="34" charset="-122"/>
                <a:ea typeface="微软雅黑" panose="020B0503020204020204" pitchFamily="34" charset="-122"/>
                <a:sym typeface="微软雅黑" panose="020B0503020204020204" pitchFamily="34" charset="-122"/>
              </a:rPr>
              <a:t>审批各店的开店申请，查看各个分店统计信息及汇总</a:t>
            </a:r>
          </a:p>
        </p:txBody>
      </p:sp>
      <p:sp>
        <p:nvSpPr>
          <p:cNvPr id="30730" name="文本框 40"/>
          <p:cNvSpPr>
            <a:spLocks noChangeArrowheads="1"/>
          </p:cNvSpPr>
          <p:nvPr/>
        </p:nvSpPr>
        <p:spPr bwMode="auto">
          <a:xfrm>
            <a:off x="4381199" y="3753870"/>
            <a:ext cx="4206335"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基层：各分店前台人员</a:t>
            </a:r>
            <a:endParaRPr lang="en-US" altLang="zh-CN"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入住、离宿登记，针对会员、非会员不同形式（会员卡、现金）的结账办理等</a:t>
            </a:r>
            <a:endParaRPr lang="en-US" altLang="zh-CN"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          Hostel World</a:t>
            </a:r>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集团的财务人员</a:t>
            </a:r>
            <a:endParaRPr lang="en-US" altLang="zh-CN"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500" dirty="0">
                <a:solidFill>
                  <a:srgbClr val="C0C0C0"/>
                </a:solidFill>
                <a:latin typeface="微软雅黑" panose="020B0503020204020204" pitchFamily="34" charset="-122"/>
                <a:ea typeface="微软雅黑" panose="020B0503020204020204" pitchFamily="34" charset="-122"/>
                <a:sym typeface="微软雅黑" panose="020B0503020204020204" pitchFamily="34" charset="-122"/>
              </a:rPr>
              <a:t>定期将会员卡支付结算给各个分店</a:t>
            </a:r>
          </a:p>
        </p:txBody>
      </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各层次人员及功能</a:t>
            </a:r>
          </a:p>
        </p:txBody>
      </p:sp>
      <p:sp>
        <p:nvSpPr>
          <p:cNvPr id="30733" name="矩形 46"/>
          <p:cNvSpPr>
            <a:spLocks noChangeArrowheads="1"/>
          </p:cNvSpPr>
          <p:nvPr/>
        </p:nvSpPr>
        <p:spPr bwMode="auto">
          <a:xfrm>
            <a:off x="3548932" y="2747710"/>
            <a:ext cx="232172" cy="260747"/>
          </a:xfrm>
          <a:prstGeom prst="rect">
            <a:avLst/>
          </a:prstGeom>
          <a:solidFill>
            <a:srgbClr val="93AAC8"/>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4" name="文本框 47"/>
          <p:cNvSpPr>
            <a:spLocks noChangeArrowheads="1"/>
          </p:cNvSpPr>
          <p:nvPr/>
        </p:nvSpPr>
        <p:spPr bwMode="auto">
          <a:xfrm>
            <a:off x="3872405" y="2689235"/>
            <a:ext cx="4001846"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rPr>
              <a:t>中层：各分店店长</a:t>
            </a:r>
            <a:endParaRPr lang="en-US" altLang="zh-CN"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1500" dirty="0">
                <a:solidFill>
                  <a:srgbClr val="93AAC8"/>
                </a:solidFill>
                <a:latin typeface="微软雅黑" panose="020B0503020204020204" pitchFamily="34" charset="-122"/>
                <a:ea typeface="微软雅黑" panose="020B0503020204020204" pitchFamily="34" charset="-122"/>
                <a:sym typeface="微软雅黑" panose="020B0503020204020204" pitchFamily="34" charset="-122"/>
              </a:rPr>
              <a:t>针对未来的一个时间段发布营业计划，查看本分店的统计情况（预订、入住、财务等）</a:t>
            </a:r>
          </a:p>
        </p:txBody>
      </p:sp>
      <p:grpSp>
        <p:nvGrpSpPr>
          <p:cNvPr id="31" name="Gruppieren 19"/>
          <p:cNvGrpSpPr/>
          <p:nvPr/>
        </p:nvGrpSpPr>
        <p:grpSpPr bwMode="gray">
          <a:xfrm>
            <a:off x="613715" y="2147750"/>
            <a:ext cx="3268680" cy="2852615"/>
            <a:chOff x="951981" y="3351775"/>
            <a:chExt cx="2918862" cy="2916791"/>
          </a:xfrm>
          <a:effectLst>
            <a:outerShdw blurRad="292100" dir="5400000" sx="106000" sy="106000" algn="t" rotWithShape="0">
              <a:prstClr val="black">
                <a:alpha val="40000"/>
              </a:prstClr>
            </a:outerShdw>
          </a:effectLst>
          <a:scene3d>
            <a:camera prst="perspectiveRelaxed">
              <a:rot lat="18966000" lon="17448000" rev="4518000"/>
            </a:camera>
            <a:lightRig rig="balanced" dir="t">
              <a:rot lat="0" lon="0" rev="11400000"/>
            </a:lightRig>
          </a:scene3d>
        </p:grpSpPr>
        <p:sp>
          <p:nvSpPr>
            <p:cNvPr id="32" name="Rectangle 18"/>
            <p:cNvSpPr>
              <a:spLocks noChangeArrowheads="1"/>
            </p:cNvSpPr>
            <p:nvPr/>
          </p:nvSpPr>
          <p:spPr bwMode="gray">
            <a:xfrm>
              <a:off x="951981" y="3351775"/>
              <a:ext cx="2918862" cy="2916791"/>
            </a:xfrm>
            <a:prstGeom prst="rect">
              <a:avLst/>
            </a:prstGeom>
            <a:solidFill>
              <a:srgbClr val="D9D9D9">
                <a:alpha val="90000"/>
              </a:srgbClr>
            </a:solidFill>
            <a:ln w="9525">
              <a:noFill/>
              <a:miter lim="800000"/>
              <a:headEnd/>
              <a:tailEnd/>
            </a:ln>
            <a:sp3d>
              <a:bevelT w="5651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3" name="Rectangle 19"/>
            <p:cNvSpPr>
              <a:spLocks noChangeArrowheads="1"/>
            </p:cNvSpPr>
            <p:nvPr/>
          </p:nvSpPr>
          <p:spPr bwMode="gray">
            <a:xfrm>
              <a:off x="1463662" y="3860867"/>
              <a:ext cx="1897571" cy="1898607"/>
            </a:xfrm>
            <a:prstGeom prst="rect">
              <a:avLst/>
            </a:prstGeom>
            <a:solidFill>
              <a:srgbClr val="000000">
                <a:alpha val="25000"/>
              </a:srgbClr>
            </a:solidFill>
            <a:ln w="9525">
              <a:noFill/>
              <a:miter lim="800000"/>
              <a:headEnd/>
              <a:tailEnd/>
            </a:ln>
            <a:effectLst>
              <a:softEdge rad="63500"/>
            </a:effectLst>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4" name="Rectangle 19"/>
            <p:cNvSpPr>
              <a:spLocks noChangeArrowheads="1"/>
            </p:cNvSpPr>
            <p:nvPr/>
          </p:nvSpPr>
          <p:spPr bwMode="gray">
            <a:xfrm>
              <a:off x="1463662" y="3860867"/>
              <a:ext cx="1897571" cy="1898607"/>
            </a:xfrm>
            <a:prstGeom prst="rect">
              <a:avLst/>
            </a:prstGeom>
            <a:solidFill>
              <a:schemeClr val="accent1">
                <a:lumMod val="60000"/>
                <a:lumOff val="40000"/>
                <a:alpha val="90000"/>
              </a:schemeClr>
            </a:solidFill>
            <a:ln w="9525">
              <a:noFill/>
              <a:miter lim="800000"/>
              <a:headEnd/>
              <a:tailEnd/>
            </a:ln>
            <a:sp3d z="1155700">
              <a:bevelT w="5651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5" name="Rectangle 20"/>
            <p:cNvSpPr>
              <a:spLocks noChangeArrowheads="1"/>
            </p:cNvSpPr>
            <p:nvPr/>
          </p:nvSpPr>
          <p:spPr bwMode="gray">
            <a:xfrm>
              <a:off x="1964986" y="4365298"/>
              <a:ext cx="892853" cy="889745"/>
            </a:xfrm>
            <a:prstGeom prst="rect">
              <a:avLst/>
            </a:prstGeom>
            <a:solidFill>
              <a:srgbClr val="000000">
                <a:alpha val="25000"/>
              </a:srgbClr>
            </a:solidFill>
            <a:ln w="9525">
              <a:noFill/>
              <a:miter lim="800000"/>
              <a:headEnd/>
              <a:tailEnd/>
            </a:ln>
            <a:effectLst>
              <a:softEdge rad="63500"/>
            </a:effectLst>
            <a:sp3d z="1155700">
              <a:bevelT w="0" h="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sp>
          <p:nvSpPr>
            <p:cNvPr id="36" name="Rectangle 20"/>
            <p:cNvSpPr>
              <a:spLocks noChangeArrowheads="1"/>
            </p:cNvSpPr>
            <p:nvPr/>
          </p:nvSpPr>
          <p:spPr bwMode="gray">
            <a:xfrm>
              <a:off x="1964986" y="4365298"/>
              <a:ext cx="892853" cy="889745"/>
            </a:xfrm>
            <a:prstGeom prst="rect">
              <a:avLst/>
            </a:prstGeom>
            <a:solidFill>
              <a:schemeClr val="accent1">
                <a:lumMod val="75000"/>
                <a:alpha val="85000"/>
              </a:schemeClr>
            </a:solidFill>
            <a:ln w="9525">
              <a:noFill/>
              <a:miter lim="800000"/>
              <a:headEnd/>
              <a:tailEnd/>
            </a:ln>
            <a:sp3d z="2311400">
              <a:bevelT w="552450" h="1028700" prst="angle"/>
            </a:sp3d>
          </p:spPr>
          <p:txBody>
            <a:bodyPr vert="horz" wrap="square" lIns="91440" tIns="45720" rIns="91440" bIns="45720" numCol="1" anchor="t" anchorCtr="0" compatLnSpc="1">
              <a:prstTxWarp prst="textNoShape">
                <a:avLst/>
              </a:prstTxWarp>
            </a:bodyPr>
            <a:lstStyle/>
            <a:p>
              <a:endParaRPr lang="en-US">
                <a:solidFill>
                  <a:srgbClr val="507096"/>
                </a:solidFill>
              </a:endParaRPr>
            </a:p>
          </p:txBody>
        </p:sp>
      </p:grpSp>
    </p:spTree>
    <p:extLst>
      <p:ext uri="{BB962C8B-B14F-4D97-AF65-F5344CB8AC3E}">
        <p14:creationId xmlns:p14="http://schemas.microsoft.com/office/powerpoint/2010/main" val="96971251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第三部分</a:t>
            </a:r>
            <a:endParaRPr lang="zh-CN" altLang="en-US" sz="1350" dirty="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347864" y="2918461"/>
            <a:ext cx="4896544" cy="461665"/>
            <a:chOff x="0" y="0"/>
            <a:chExt cx="6527425"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sp>
          <p:nvSpPr>
            <p:cNvPr id="28689" name="文本框 18"/>
            <p:cNvSpPr>
              <a:spLocks noChangeArrowheads="1"/>
            </p:cNvSpPr>
            <p:nvPr/>
          </p:nvSpPr>
          <p:spPr bwMode="auto">
            <a:xfrm>
              <a:off x="2632409" y="30776"/>
              <a:ext cx="3895016"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维度、层次、指标</a:t>
              </a:r>
            </a:p>
          </p:txBody>
        </p:sp>
      </p:grpSp>
    </p:spTree>
    <p:extLst>
      <p:ext uri="{BB962C8B-B14F-4D97-AF65-F5344CB8AC3E}">
        <p14:creationId xmlns:p14="http://schemas.microsoft.com/office/powerpoint/2010/main" val="49733464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9" y="966787"/>
            <a:ext cx="2693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新系统增加功能</a:t>
            </a:r>
          </a:p>
        </p:txBody>
      </p:sp>
      <p:sp>
        <p:nvSpPr>
          <p:cNvPr id="11" name="矩形 35"/>
          <p:cNvSpPr>
            <a:spLocks noChangeArrowheads="1"/>
          </p:cNvSpPr>
          <p:nvPr/>
        </p:nvSpPr>
        <p:spPr bwMode="auto">
          <a:xfrm>
            <a:off x="1806863" y="2460884"/>
            <a:ext cx="232172" cy="261938"/>
          </a:xfrm>
          <a:prstGeom prst="rect">
            <a:avLst/>
          </a:prstGeom>
          <a:solidFill>
            <a:srgbClr val="009AB5"/>
          </a:solidFill>
          <a:ln w="12700">
            <a:no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C0C0C0"/>
              </a:solidFill>
              <a:latin typeface="宋体" panose="02010600030101010101" pitchFamily="2" charset="-122"/>
              <a:sym typeface="宋体" panose="02010600030101010101" pitchFamily="2" charset="-122"/>
            </a:endParaRPr>
          </a:p>
        </p:txBody>
      </p:sp>
      <p:sp>
        <p:nvSpPr>
          <p:cNvPr id="12" name="矩形 35"/>
          <p:cNvSpPr>
            <a:spLocks noChangeArrowheads="1"/>
          </p:cNvSpPr>
          <p:nvPr/>
        </p:nvSpPr>
        <p:spPr bwMode="auto">
          <a:xfrm>
            <a:off x="1806863" y="3207927"/>
            <a:ext cx="232172" cy="261938"/>
          </a:xfrm>
          <a:prstGeom prst="rect">
            <a:avLst/>
          </a:prstGeom>
          <a:solidFill>
            <a:srgbClr val="009AB5"/>
          </a:solidFill>
          <a:ln w="12700">
            <a:no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C0C0C0"/>
              </a:solidFill>
              <a:latin typeface="宋体" panose="02010600030101010101" pitchFamily="2" charset="-122"/>
              <a:sym typeface="宋体" panose="02010600030101010101" pitchFamily="2" charset="-122"/>
            </a:endParaRPr>
          </a:p>
        </p:txBody>
      </p:sp>
      <p:sp>
        <p:nvSpPr>
          <p:cNvPr id="13" name="矩形 35"/>
          <p:cNvSpPr>
            <a:spLocks noChangeArrowheads="1"/>
          </p:cNvSpPr>
          <p:nvPr/>
        </p:nvSpPr>
        <p:spPr bwMode="auto">
          <a:xfrm>
            <a:off x="1806863" y="3972324"/>
            <a:ext cx="232172" cy="261938"/>
          </a:xfrm>
          <a:prstGeom prst="rect">
            <a:avLst/>
          </a:prstGeom>
          <a:solidFill>
            <a:srgbClr val="009AB5"/>
          </a:solidFill>
          <a:ln w="12700">
            <a:no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C0C0C0"/>
              </a:solidFill>
              <a:latin typeface="宋体" panose="02010600030101010101" pitchFamily="2" charset="-122"/>
              <a:sym typeface="宋体" panose="02010600030101010101" pitchFamily="2" charset="-122"/>
            </a:endParaRPr>
          </a:p>
        </p:txBody>
      </p:sp>
      <p:sp>
        <p:nvSpPr>
          <p:cNvPr id="14" name="文本框 40"/>
          <p:cNvSpPr>
            <a:spLocks noChangeArrowheads="1"/>
          </p:cNvSpPr>
          <p:nvPr/>
        </p:nvSpPr>
        <p:spPr bwMode="auto">
          <a:xfrm>
            <a:off x="2226211" y="2430270"/>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分店营业销售管理</a:t>
            </a:r>
          </a:p>
        </p:txBody>
      </p:sp>
      <p:sp>
        <p:nvSpPr>
          <p:cNvPr id="16" name="文本框 40"/>
          <p:cNvSpPr>
            <a:spLocks noChangeArrowheads="1"/>
          </p:cNvSpPr>
          <p:nvPr/>
        </p:nvSpPr>
        <p:spPr bwMode="auto">
          <a:xfrm>
            <a:off x="2226211" y="3159271"/>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分店营业计划管理</a:t>
            </a:r>
          </a:p>
        </p:txBody>
      </p:sp>
      <p:sp>
        <p:nvSpPr>
          <p:cNvPr id="19" name="文本框 40"/>
          <p:cNvSpPr>
            <a:spLocks noChangeArrowheads="1"/>
          </p:cNvSpPr>
          <p:nvPr/>
        </p:nvSpPr>
        <p:spPr bwMode="auto">
          <a:xfrm>
            <a:off x="2226211" y="3927846"/>
            <a:ext cx="2692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dirty="0">
                <a:solidFill>
                  <a:srgbClr val="009AB5"/>
                </a:solidFill>
                <a:latin typeface="微软雅黑" panose="020B0503020204020204" pitchFamily="34" charset="-122"/>
                <a:ea typeface="微软雅黑" panose="020B0503020204020204" pitchFamily="34" charset="-122"/>
                <a:sym typeface="微软雅黑" panose="020B0503020204020204" pitchFamily="34" charset="-122"/>
              </a:rPr>
              <a:t>集团营业销售管理</a:t>
            </a:r>
          </a:p>
        </p:txBody>
      </p:sp>
    </p:spTree>
    <p:extLst>
      <p:ext uri="{BB962C8B-B14F-4D97-AF65-F5344CB8AC3E}">
        <p14:creationId xmlns:p14="http://schemas.microsoft.com/office/powerpoint/2010/main" val="424772427"/>
      </p:ext>
    </p:extLst>
  </p:cSld>
  <p:clrMapOvr>
    <a:masterClrMapping/>
  </p:clrMapOvr>
  <p:transition spd="slow">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1080</Words>
  <Application>Microsoft Office PowerPoint</Application>
  <PresentationFormat>全屏显示(4:3)</PresentationFormat>
  <Paragraphs>84</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Lizi</dc:creator>
  <cp:lastModifiedBy>dell</cp:lastModifiedBy>
  <cp:revision>44</cp:revision>
  <dcterms:created xsi:type="dcterms:W3CDTF">2017-05-15T11:32:11Z</dcterms:created>
  <dcterms:modified xsi:type="dcterms:W3CDTF">2017-06-21T23:11:45Z</dcterms:modified>
</cp:coreProperties>
</file>