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72" r:id="rId6"/>
    <p:sldId id="263" r:id="rId7"/>
    <p:sldId id="278" r:id="rId8"/>
    <p:sldId id="259" r:id="rId9"/>
    <p:sldId id="265" r:id="rId10"/>
    <p:sldId id="274" r:id="rId11"/>
    <p:sldId id="279" r:id="rId12"/>
    <p:sldId id="275" r:id="rId13"/>
    <p:sldId id="276" r:id="rId14"/>
    <p:sldId id="280" r:id="rId15"/>
    <p:sldId id="277" r:id="rId16"/>
    <p:sldId id="273" r:id="rId17"/>
    <p:sldId id="281" r:id="rId18"/>
    <p:sldId id="284" r:id="rId19"/>
    <p:sldId id="301" r:id="rId20"/>
    <p:sldId id="286" r:id="rId21"/>
    <p:sldId id="287" r:id="rId22"/>
    <p:sldId id="288" r:id="rId23"/>
    <p:sldId id="289" r:id="rId24"/>
    <p:sldId id="290" r:id="rId25"/>
    <p:sldId id="282" r:id="rId26"/>
    <p:sldId id="285" r:id="rId27"/>
    <p:sldId id="302" r:id="rId28"/>
    <p:sldId id="293" r:id="rId29"/>
    <p:sldId id="291" r:id="rId30"/>
    <p:sldId id="296" r:id="rId31"/>
    <p:sldId id="283" r:id="rId32"/>
    <p:sldId id="297" r:id="rId33"/>
    <p:sldId id="298" r:id="rId34"/>
    <p:sldId id="299" r:id="rId35"/>
    <p:sldId id="300" r:id="rId36"/>
    <p:sldId id="271"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A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38" autoAdjust="0"/>
    <p:restoredTop sz="94660"/>
  </p:normalViewPr>
  <p:slideViewPr>
    <p:cSldViewPr>
      <p:cViewPr varScale="1">
        <p:scale>
          <a:sx n="73" d="100"/>
          <a:sy n="73" d="100"/>
        </p:scale>
        <p:origin x="1242"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8"/>
            <a:ext cx="7886700" cy="1325563"/>
          </a:xfr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fld id="{23430744-3DC9-4228-B479-8B28E1B67683}" type="datetime1">
              <a:rPr lang="zh-CN" altLang="en-US"/>
              <a:pPr>
                <a:defRPr/>
              </a:pPr>
              <a:t>2018/5/23</a:t>
            </a:fld>
            <a:endParaRPr lang="zh-CN" altLang="en-US" sz="1350">
              <a:solidFill>
                <a:schemeClr val="tx1"/>
              </a:solidFill>
            </a:endParaRPr>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a:lvl1pPr>
          </a:lstStyle>
          <a:p>
            <a:fld id="{51CDE8FA-BFFD-4AAF-8230-CADF6DA24369}" type="slidenum">
              <a:rPr lang="zh-CN" altLang="en-US"/>
              <a:pPr/>
              <a:t>‹#›</a:t>
            </a:fld>
            <a:endParaRPr lang="zh-CN" altLang="en-US" sz="1350">
              <a:solidFill>
                <a:schemeClr val="tx1"/>
              </a:solidFill>
            </a:endParaRPr>
          </a:p>
        </p:txBody>
      </p:sp>
    </p:spTree>
    <p:extLst>
      <p:ext uri="{BB962C8B-B14F-4D97-AF65-F5344CB8AC3E}">
        <p14:creationId xmlns:p14="http://schemas.microsoft.com/office/powerpoint/2010/main" val="3811107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2018/5/23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2018/5/23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2018/5/23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2018/5/23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组合 26"/>
          <p:cNvGrpSpPr>
            <a:grpSpLocks/>
          </p:cNvGrpSpPr>
          <p:nvPr/>
        </p:nvGrpSpPr>
        <p:grpSpPr bwMode="auto">
          <a:xfrm>
            <a:off x="-675085" y="-4812286"/>
            <a:ext cx="10495360" cy="10798969"/>
            <a:chOff x="0" y="0"/>
            <a:chExt cx="13994746" cy="14398984"/>
          </a:xfrm>
        </p:grpSpPr>
        <p:sp>
          <p:nvSpPr>
            <p:cNvPr id="26651" name="矩形 12"/>
            <p:cNvSpPr>
              <a:spLocks noChangeArrowheads="1"/>
            </p:cNvSpPr>
            <p:nvPr/>
          </p:nvSpPr>
          <p:spPr bwMode="auto">
            <a:xfrm>
              <a:off x="901373" y="7540984"/>
              <a:ext cx="12192000" cy="6858000"/>
            </a:xfrm>
            <a:prstGeom prst="rect">
              <a:avLst/>
            </a:prstGeom>
            <a:solidFill>
              <a:srgbClr val="1B90A2"/>
            </a:solidFill>
            <a:ln w="12700">
              <a:solidFill>
                <a:srgbClr val="42719B"/>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sp>
        <p:nvSpPr>
          <p:cNvPr id="26627" name="等腰三角形 11"/>
          <p:cNvSpPr>
            <a:spLocks noChangeArrowheads="1"/>
          </p:cNvSpPr>
          <p:nvPr/>
        </p:nvSpPr>
        <p:spPr bwMode="auto">
          <a:xfrm rot="18000000" flipH="1">
            <a:off x="6198395" y="2946797"/>
            <a:ext cx="332184" cy="289322"/>
          </a:xfrm>
          <a:prstGeom prst="triangle">
            <a:avLst>
              <a:gd name="adj" fmla="val 50000"/>
            </a:avLst>
          </a:prstGeom>
          <a:solidFill>
            <a:schemeClr val="bg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28" name="等腰三角形 13"/>
          <p:cNvSpPr>
            <a:spLocks noChangeArrowheads="1"/>
          </p:cNvSpPr>
          <p:nvPr/>
        </p:nvSpPr>
        <p:spPr bwMode="auto">
          <a:xfrm rot="19813541" flipH="1">
            <a:off x="3701654" y="1972866"/>
            <a:ext cx="332184" cy="289322"/>
          </a:xfrm>
          <a:prstGeom prst="triangle">
            <a:avLst>
              <a:gd name="adj" fmla="val 50000"/>
            </a:avLst>
          </a:prstGeom>
          <a:solidFill>
            <a:srgbClr val="1B90A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29" name="等腰三角形 14"/>
          <p:cNvSpPr>
            <a:spLocks noChangeArrowheads="1"/>
          </p:cNvSpPr>
          <p:nvPr/>
        </p:nvSpPr>
        <p:spPr bwMode="auto">
          <a:xfrm rot="18000000" flipH="1">
            <a:off x="2275285" y="5539978"/>
            <a:ext cx="332184" cy="289322"/>
          </a:xfrm>
          <a:prstGeom prst="triangle">
            <a:avLst>
              <a:gd name="adj" fmla="val 50000"/>
            </a:avLst>
          </a:prstGeom>
          <a:solidFill>
            <a:schemeClr val="bg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30" name="等腰三角形 15"/>
          <p:cNvSpPr>
            <a:spLocks noChangeArrowheads="1"/>
          </p:cNvSpPr>
          <p:nvPr/>
        </p:nvSpPr>
        <p:spPr bwMode="auto">
          <a:xfrm rot="19813541" flipH="1">
            <a:off x="1685925" y="1641872"/>
            <a:ext cx="333375" cy="289322"/>
          </a:xfrm>
          <a:prstGeom prst="triangle">
            <a:avLst>
              <a:gd name="adj" fmla="val 50000"/>
            </a:avLst>
          </a:prstGeom>
          <a:solidFill>
            <a:srgbClr val="FDCD5F"/>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31" name="等腰三角形 16"/>
          <p:cNvSpPr>
            <a:spLocks noChangeArrowheads="1"/>
          </p:cNvSpPr>
          <p:nvPr/>
        </p:nvSpPr>
        <p:spPr bwMode="auto">
          <a:xfrm rot="18000000" flipH="1">
            <a:off x="2693194" y="4736307"/>
            <a:ext cx="332185" cy="289322"/>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32" name="等腰三角形 17"/>
          <p:cNvSpPr>
            <a:spLocks noChangeArrowheads="1"/>
          </p:cNvSpPr>
          <p:nvPr/>
        </p:nvSpPr>
        <p:spPr bwMode="auto">
          <a:xfrm rot="18000000" flipH="1">
            <a:off x="1019176" y="2730103"/>
            <a:ext cx="332184" cy="289322"/>
          </a:xfrm>
          <a:prstGeom prst="triangle">
            <a:avLst>
              <a:gd name="adj" fmla="val 50000"/>
            </a:avLst>
          </a:prstGeom>
          <a:solidFill>
            <a:schemeClr val="bg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nvGrpSpPr>
          <p:cNvPr id="26633" name="组合 2"/>
          <p:cNvGrpSpPr>
            <a:grpSpLocks/>
          </p:cNvGrpSpPr>
          <p:nvPr/>
        </p:nvGrpSpPr>
        <p:grpSpPr bwMode="auto">
          <a:xfrm>
            <a:off x="1319212" y="3363516"/>
            <a:ext cx="901304" cy="622697"/>
            <a:chOff x="0" y="0"/>
            <a:chExt cx="1202722" cy="831130"/>
          </a:xfrm>
        </p:grpSpPr>
        <p:sp>
          <p:nvSpPr>
            <p:cNvPr id="26647" name="等腰三角形 6"/>
            <p:cNvSpPr>
              <a:spLocks noChangeArrowheads="1"/>
            </p:cNvSpPr>
            <p:nvPr/>
          </p:nvSpPr>
          <p:spPr bwMode="auto">
            <a:xfrm rot="19813541" flipH="1">
              <a:off x="379599" y="0"/>
              <a:ext cx="443524" cy="386081"/>
            </a:xfrm>
            <a:prstGeom prst="triangle">
              <a:avLst>
                <a:gd name="adj" fmla="val 50000"/>
              </a:avLst>
            </a:prstGeom>
            <a:solidFill>
              <a:srgbClr val="1B90A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48" name="等腰三角形 7"/>
            <p:cNvSpPr>
              <a:spLocks noChangeArrowheads="1"/>
            </p:cNvSpPr>
            <p:nvPr/>
          </p:nvSpPr>
          <p:spPr bwMode="auto">
            <a:xfrm rot="19813541" flipH="1">
              <a:off x="379601" y="445049"/>
              <a:ext cx="443524" cy="386081"/>
            </a:xfrm>
            <a:prstGeom prst="triangle">
              <a:avLst>
                <a:gd name="adj" fmla="val 50000"/>
              </a:avLst>
            </a:prstGeom>
            <a:solidFill>
              <a:srgbClr val="93B784"/>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49" name="等腰三角形 8"/>
            <p:cNvSpPr>
              <a:spLocks noChangeArrowheads="1"/>
            </p:cNvSpPr>
            <p:nvPr/>
          </p:nvSpPr>
          <p:spPr bwMode="auto">
            <a:xfrm rot="19813541" flipH="1">
              <a:off x="759198" y="222524"/>
              <a:ext cx="443524" cy="386081"/>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50" name="等腰三角形 36"/>
            <p:cNvSpPr>
              <a:spLocks noChangeArrowheads="1"/>
            </p:cNvSpPr>
            <p:nvPr/>
          </p:nvSpPr>
          <p:spPr bwMode="auto">
            <a:xfrm rot="19813541" flipH="1">
              <a:off x="0" y="222524"/>
              <a:ext cx="443524" cy="386081"/>
            </a:xfrm>
            <a:prstGeom prst="triangle">
              <a:avLst>
                <a:gd name="adj" fmla="val 50000"/>
              </a:avLst>
            </a:prstGeom>
            <a:solidFill>
              <a:srgbClr val="FDCD5F"/>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grpSp>
        <p:nvGrpSpPr>
          <p:cNvPr id="26634" name="组合 25"/>
          <p:cNvGrpSpPr>
            <a:grpSpLocks/>
          </p:cNvGrpSpPr>
          <p:nvPr/>
        </p:nvGrpSpPr>
        <p:grpSpPr bwMode="auto">
          <a:xfrm flipH="1">
            <a:off x="6923485" y="3363516"/>
            <a:ext cx="901303" cy="622697"/>
            <a:chOff x="0" y="0"/>
            <a:chExt cx="1202722" cy="831130"/>
          </a:xfrm>
        </p:grpSpPr>
        <p:sp>
          <p:nvSpPr>
            <p:cNvPr id="26643" name="等腰三角形 27"/>
            <p:cNvSpPr>
              <a:spLocks noChangeArrowheads="1"/>
            </p:cNvSpPr>
            <p:nvPr/>
          </p:nvSpPr>
          <p:spPr bwMode="auto">
            <a:xfrm rot="19813541" flipH="1">
              <a:off x="379599" y="0"/>
              <a:ext cx="443524" cy="386081"/>
            </a:xfrm>
            <a:prstGeom prst="triangle">
              <a:avLst>
                <a:gd name="adj" fmla="val 50000"/>
              </a:avLst>
            </a:prstGeom>
            <a:solidFill>
              <a:srgbClr val="1B90A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44" name="等腰三角形 28"/>
            <p:cNvSpPr>
              <a:spLocks noChangeArrowheads="1"/>
            </p:cNvSpPr>
            <p:nvPr/>
          </p:nvSpPr>
          <p:spPr bwMode="auto">
            <a:xfrm rot="19813541" flipH="1">
              <a:off x="379601" y="445049"/>
              <a:ext cx="443524" cy="386081"/>
            </a:xfrm>
            <a:prstGeom prst="triangle">
              <a:avLst>
                <a:gd name="adj" fmla="val 50000"/>
              </a:avLst>
            </a:prstGeom>
            <a:solidFill>
              <a:srgbClr val="93B784"/>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45" name="等腰三角形 29"/>
            <p:cNvSpPr>
              <a:spLocks noChangeArrowheads="1"/>
            </p:cNvSpPr>
            <p:nvPr/>
          </p:nvSpPr>
          <p:spPr bwMode="auto">
            <a:xfrm rot="19813541" flipH="1">
              <a:off x="759198" y="222524"/>
              <a:ext cx="443524" cy="386081"/>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46" name="等腰三角形 37"/>
            <p:cNvSpPr>
              <a:spLocks noChangeArrowheads="1"/>
            </p:cNvSpPr>
            <p:nvPr/>
          </p:nvSpPr>
          <p:spPr bwMode="auto">
            <a:xfrm rot="19813541" flipH="1">
              <a:off x="0" y="222524"/>
              <a:ext cx="443524" cy="386081"/>
            </a:xfrm>
            <a:prstGeom prst="triangle">
              <a:avLst>
                <a:gd name="adj" fmla="val 50000"/>
              </a:avLst>
            </a:prstGeom>
            <a:solidFill>
              <a:srgbClr val="FDCD5F"/>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sp>
        <p:nvSpPr>
          <p:cNvPr id="26635" name="等腰三角形 30"/>
          <p:cNvSpPr>
            <a:spLocks noChangeArrowheads="1"/>
          </p:cNvSpPr>
          <p:nvPr/>
        </p:nvSpPr>
        <p:spPr bwMode="auto">
          <a:xfrm rot="6300000" flipH="1">
            <a:off x="8012907" y="4716066"/>
            <a:ext cx="332184" cy="289322"/>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36" name="等腰三角形 31"/>
          <p:cNvSpPr>
            <a:spLocks noChangeArrowheads="1"/>
          </p:cNvSpPr>
          <p:nvPr/>
        </p:nvSpPr>
        <p:spPr bwMode="auto">
          <a:xfrm rot="21257021" flipH="1">
            <a:off x="452438" y="4932760"/>
            <a:ext cx="333375" cy="289322"/>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37" name="等腰三角形 32"/>
          <p:cNvSpPr>
            <a:spLocks noChangeArrowheads="1"/>
          </p:cNvSpPr>
          <p:nvPr/>
        </p:nvSpPr>
        <p:spPr bwMode="auto">
          <a:xfrm rot="1539679" flipH="1">
            <a:off x="809625" y="5029200"/>
            <a:ext cx="333375" cy="290513"/>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38" name="等腰三角形 33"/>
          <p:cNvSpPr>
            <a:spLocks noChangeArrowheads="1"/>
          </p:cNvSpPr>
          <p:nvPr/>
        </p:nvSpPr>
        <p:spPr bwMode="auto">
          <a:xfrm rot="20540864" flipH="1">
            <a:off x="1387079" y="5567362"/>
            <a:ext cx="332184" cy="290513"/>
          </a:xfrm>
          <a:prstGeom prst="triangle">
            <a:avLst>
              <a:gd name="adj" fmla="val 50000"/>
            </a:avLst>
          </a:prstGeom>
          <a:solidFill>
            <a:srgbClr val="FDCD5F"/>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39" name="等腰三角形 34"/>
          <p:cNvSpPr>
            <a:spLocks noChangeArrowheads="1"/>
          </p:cNvSpPr>
          <p:nvPr/>
        </p:nvSpPr>
        <p:spPr bwMode="auto">
          <a:xfrm rot="20540864" flipH="1">
            <a:off x="7246144" y="5567362"/>
            <a:ext cx="333375" cy="290513"/>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40" name="等腰三角形 35"/>
          <p:cNvSpPr>
            <a:spLocks noChangeArrowheads="1"/>
          </p:cNvSpPr>
          <p:nvPr/>
        </p:nvSpPr>
        <p:spPr bwMode="auto">
          <a:xfrm flipH="1">
            <a:off x="8498682" y="5482828"/>
            <a:ext cx="332185" cy="289322"/>
          </a:xfrm>
          <a:prstGeom prst="triangle">
            <a:avLst>
              <a:gd name="adj" fmla="val 50000"/>
            </a:avLst>
          </a:prstGeom>
          <a:solidFill>
            <a:srgbClr val="FDCD5F"/>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42" name="文本框 22"/>
          <p:cNvSpPr>
            <a:spLocks noChangeArrowheads="1"/>
          </p:cNvSpPr>
          <p:nvPr/>
        </p:nvSpPr>
        <p:spPr bwMode="auto">
          <a:xfrm>
            <a:off x="1504827" y="2523753"/>
            <a:ext cx="6369844"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05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软件学院  信息系统规划</a:t>
            </a:r>
            <a:endParaRPr lang="en-US" altLang="zh-CN" sz="405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endParaRPr lang="en-US" altLang="zh-CN" sz="405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4004356336"/>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6"/>
          <p:cNvPicPr>
            <a:picLocks noChangeAspect="1" noChangeArrowheads="1"/>
          </p:cNvPicPr>
          <p:nvPr/>
        </p:nvPicPr>
        <p:blipFill>
          <a:blip r:embed="rId2">
            <a:extLst>
              <a:ext uri="{28A0092B-C50C-407E-A947-70E740481C1C}">
                <a14:useLocalDpi xmlns:a14="http://schemas.microsoft.com/office/drawing/2010/main" val="0"/>
              </a:ext>
            </a:extLst>
          </a:blip>
          <a:srcRect t="89116"/>
          <a:stretch>
            <a:fillRect/>
          </a:stretch>
        </p:blipFill>
        <p:spPr bwMode="auto">
          <a:xfrm>
            <a:off x="0" y="857251"/>
            <a:ext cx="9144000" cy="55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图片 7"/>
          <p:cNvPicPr>
            <a:picLocks noChangeAspect="1" noChangeArrowheads="1"/>
          </p:cNvPicPr>
          <p:nvPr/>
        </p:nvPicPr>
        <p:blipFill>
          <a:blip r:embed="rId2">
            <a:extLst>
              <a:ext uri="{28A0092B-C50C-407E-A947-70E740481C1C}">
                <a14:useLocalDpi xmlns:a14="http://schemas.microsoft.com/office/drawing/2010/main" val="0"/>
              </a:ext>
            </a:extLst>
          </a:blip>
          <a:srcRect t="80879"/>
          <a:stretch>
            <a:fillRect/>
          </a:stretch>
        </p:blipFill>
        <p:spPr bwMode="auto">
          <a:xfrm>
            <a:off x="0" y="5592366"/>
            <a:ext cx="9144000" cy="40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4" name="组合 8"/>
          <p:cNvGrpSpPr>
            <a:grpSpLocks/>
          </p:cNvGrpSpPr>
          <p:nvPr/>
        </p:nvGrpSpPr>
        <p:grpSpPr bwMode="auto">
          <a:xfrm>
            <a:off x="0" y="958454"/>
            <a:ext cx="348854" cy="352425"/>
            <a:chOff x="0" y="0"/>
            <a:chExt cx="823123" cy="831130"/>
          </a:xfrm>
        </p:grpSpPr>
        <p:sp>
          <p:nvSpPr>
            <p:cNvPr id="30735" name="等腰三角形 9"/>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6" name="等腰三角形 10"/>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7" name="等腰三角形 11"/>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sp>
        <p:nvSpPr>
          <p:cNvPr id="30731" name="文本框 45"/>
          <p:cNvSpPr>
            <a:spLocks noChangeArrowheads="1"/>
          </p:cNvSpPr>
          <p:nvPr/>
        </p:nvSpPr>
        <p:spPr bwMode="auto">
          <a:xfrm>
            <a:off x="473868" y="966787"/>
            <a:ext cx="4026123"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现有系统分析</a:t>
            </a:r>
            <a:r>
              <a:rPr lang="en-US" altLang="zh-CN"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教学管理系统</a:t>
            </a:r>
          </a:p>
        </p:txBody>
      </p:sp>
      <p:sp>
        <p:nvSpPr>
          <p:cNvPr id="2" name="矩形 1"/>
          <p:cNvSpPr/>
          <p:nvPr/>
        </p:nvSpPr>
        <p:spPr>
          <a:xfrm>
            <a:off x="-468560" y="1442026"/>
            <a:ext cx="9612560" cy="4893647"/>
          </a:xfrm>
          <a:prstGeom prst="rect">
            <a:avLst/>
          </a:prstGeom>
        </p:spPr>
        <p:txBody>
          <a:bodyPr wrap="square">
            <a:spAutoFit/>
          </a:bodyPr>
          <a:lstStyle/>
          <a:p>
            <a:pPr lvl="1">
              <a:lnSpc>
                <a:spcPct val="130000"/>
              </a:lnSpc>
            </a:pPr>
            <a:r>
              <a:rPr kumimoji="1"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rPr>
              <a:t>（对于老师和助教）</a:t>
            </a:r>
            <a:endPar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endParaRPr>
          </a:p>
          <a:p>
            <a:pPr marL="742950" lvl="1" indent="-285750">
              <a:lnSpc>
                <a:spcPct val="13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作业批改不方便：一次要下载所有学生提交的作业，无法方便地直接查看某学生的作业。</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a:p>
            <a:pPr marL="742950" lvl="1" indent="-285750">
              <a:lnSpc>
                <a:spcPct val="13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成绩录入不方便：组队成绩的登记不方便，无法批量的导入或者计算学生某项作业的成绩。</a:t>
            </a:r>
            <a:endPar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endParaRPr>
          </a:p>
          <a:p>
            <a:pPr lvl="1">
              <a:lnSpc>
                <a:spcPct val="130000"/>
              </a:lnSpc>
            </a:pPr>
            <a:endPar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endParaRPr>
          </a:p>
          <a:p>
            <a:pPr lvl="1">
              <a:lnSpc>
                <a:spcPct val="130000"/>
              </a:lnSpc>
            </a:pPr>
            <a:r>
              <a:rPr kumimoji="1"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rPr>
              <a:t>（对于教务员）</a:t>
            </a:r>
            <a:endPar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endParaRPr>
          </a:p>
          <a:p>
            <a:pPr marL="742950" lvl="1" indent="-285750">
              <a:lnSpc>
                <a:spcPct val="13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rPr>
              <a:t>没有针对教务员安排课程时间的信息：教务员目前需要手动排课，并且需要向各位任课教师确认时间，不能自动化安排。但排课需要考虑其他系统（如南京大学教务处）的信息，故这里不再考虑。</a:t>
            </a:r>
            <a:endPar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endParaRPr>
          </a:p>
          <a:p>
            <a:pPr marL="742950" lvl="1" indent="-285750">
              <a:lnSpc>
                <a:spcPct val="13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rPr>
              <a:t>没有给教务员便捷获取并上传成绩的功能：需要任课教师将成绩用邮件的方式发给教务员，教务员再逐一地登记每个学生的成绩。</a:t>
            </a:r>
            <a:endPar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endParaRPr>
          </a:p>
          <a:p>
            <a:pPr marL="742950" lvl="1" indent="-285750">
              <a:lnSpc>
                <a:spcPct val="13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rPr>
              <a:t>注销课程需要教务员手工审批，工作量大且流程复杂。</a:t>
            </a:r>
            <a:endPar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endParaRPr>
          </a:p>
          <a:p>
            <a:pPr marL="742950" lvl="1" indent="-285750">
              <a:lnSpc>
                <a:spcPct val="13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rPr>
              <a:t>没有学生毕业条件的信息：毕业前，教务员需要手动检查每个学生选修课是否满足各方向的要求，总学分是否达标等，工作量大且流程复杂。</a:t>
            </a:r>
            <a:endPar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endParaRPr>
          </a:p>
          <a:p>
            <a:pPr marL="742950" lvl="1" indent="-285750">
              <a:lnSpc>
                <a:spcPct val="130000"/>
              </a:lnSpc>
              <a:buFont typeface="Wingdings" panose="05000000000000000000" pitchFamily="2" charset="2"/>
              <a:buChar char="l"/>
            </a:pPr>
            <a:endPar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endParaRPr>
          </a:p>
          <a:p>
            <a:pPr marL="742950" lvl="1" indent="-285750">
              <a:lnSpc>
                <a:spcPct val="130000"/>
              </a:lnSpc>
              <a:buFont typeface="Wingdings" panose="05000000000000000000" pitchFamily="2" charset="2"/>
              <a:buChar char="l"/>
            </a:pPr>
            <a:endPar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endParaRPr>
          </a:p>
        </p:txBody>
      </p:sp>
    </p:spTree>
    <p:extLst>
      <p:ext uri="{BB962C8B-B14F-4D97-AF65-F5344CB8AC3E}">
        <p14:creationId xmlns:p14="http://schemas.microsoft.com/office/powerpoint/2010/main" val="663501702"/>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6"/>
          <p:cNvPicPr>
            <a:picLocks noChangeAspect="1" noChangeArrowheads="1"/>
          </p:cNvPicPr>
          <p:nvPr/>
        </p:nvPicPr>
        <p:blipFill>
          <a:blip r:embed="rId2">
            <a:extLst>
              <a:ext uri="{28A0092B-C50C-407E-A947-70E740481C1C}">
                <a14:useLocalDpi xmlns:a14="http://schemas.microsoft.com/office/drawing/2010/main" val="0"/>
              </a:ext>
            </a:extLst>
          </a:blip>
          <a:srcRect t="89116"/>
          <a:stretch>
            <a:fillRect/>
          </a:stretch>
        </p:blipFill>
        <p:spPr bwMode="auto">
          <a:xfrm>
            <a:off x="0" y="857251"/>
            <a:ext cx="9144000" cy="55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图片 7"/>
          <p:cNvPicPr>
            <a:picLocks noChangeAspect="1" noChangeArrowheads="1"/>
          </p:cNvPicPr>
          <p:nvPr/>
        </p:nvPicPr>
        <p:blipFill>
          <a:blip r:embed="rId2">
            <a:extLst>
              <a:ext uri="{28A0092B-C50C-407E-A947-70E740481C1C}">
                <a14:useLocalDpi xmlns:a14="http://schemas.microsoft.com/office/drawing/2010/main" val="0"/>
              </a:ext>
            </a:extLst>
          </a:blip>
          <a:srcRect t="80879"/>
          <a:stretch>
            <a:fillRect/>
          </a:stretch>
        </p:blipFill>
        <p:spPr bwMode="auto">
          <a:xfrm>
            <a:off x="0" y="5592366"/>
            <a:ext cx="9144000" cy="40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4" name="组合 8"/>
          <p:cNvGrpSpPr>
            <a:grpSpLocks/>
          </p:cNvGrpSpPr>
          <p:nvPr/>
        </p:nvGrpSpPr>
        <p:grpSpPr bwMode="auto">
          <a:xfrm>
            <a:off x="0" y="958454"/>
            <a:ext cx="348854" cy="352425"/>
            <a:chOff x="0" y="0"/>
            <a:chExt cx="823123" cy="831130"/>
          </a:xfrm>
        </p:grpSpPr>
        <p:sp>
          <p:nvSpPr>
            <p:cNvPr id="30735" name="等腰三角形 9"/>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6" name="等腰三角形 10"/>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7" name="等腰三角形 11"/>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sp>
        <p:nvSpPr>
          <p:cNvPr id="30731" name="文本框 45"/>
          <p:cNvSpPr>
            <a:spLocks noChangeArrowheads="1"/>
          </p:cNvSpPr>
          <p:nvPr/>
        </p:nvSpPr>
        <p:spPr bwMode="auto">
          <a:xfrm>
            <a:off x="473868" y="966787"/>
            <a:ext cx="345005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现有系统分析</a:t>
            </a:r>
          </a:p>
        </p:txBody>
      </p:sp>
      <p:sp>
        <p:nvSpPr>
          <p:cNvPr id="22" name="文本框 47"/>
          <p:cNvSpPr>
            <a:spLocks noChangeArrowheads="1"/>
          </p:cNvSpPr>
          <p:nvPr/>
        </p:nvSpPr>
        <p:spPr bwMode="auto">
          <a:xfrm>
            <a:off x="3059832" y="2107996"/>
            <a:ext cx="2754745" cy="2825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pP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a:lnSpc>
                <a:spcPct val="120000"/>
              </a:lnSpc>
            </a:pP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marL="285750" indent="-285750">
              <a:lnSpc>
                <a:spcPct val="120000"/>
              </a:lnSpc>
              <a:buFont typeface="Wingdings" panose="05000000000000000000" pitchFamily="2" charset="2"/>
              <a:buChar char="p"/>
            </a:pP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教务教学管理系统                 </a:t>
            </a: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a:lnSpc>
                <a:spcPct val="120000"/>
              </a:lnSpc>
            </a:pP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marL="285750" indent="-285750">
              <a:lnSpc>
                <a:spcPct val="120000"/>
              </a:lnSpc>
              <a:buFont typeface="Wingdings" panose="05000000000000000000" pitchFamily="2" charset="2"/>
              <a:buChar char="n"/>
            </a:pPr>
            <a:r>
              <a:rPr lang="zh-CN" altLang="en-US" dirty="0">
                <a:solidFill>
                  <a:srgbClr val="009AB5"/>
                </a:solidFill>
                <a:latin typeface="微软雅黑" panose="020B0503020204020204" pitchFamily="34" charset="-122"/>
                <a:ea typeface="微软雅黑" panose="020B0503020204020204" pitchFamily="34" charset="-122"/>
                <a:cs typeface="Segoe UI Light" pitchFamily="34" charset="0"/>
              </a:rPr>
              <a:t>学生发展管理系统                     </a:t>
            </a:r>
            <a:endParaRPr lang="en-US" altLang="zh-CN" dirty="0">
              <a:solidFill>
                <a:srgbClr val="009AB5"/>
              </a:solidFill>
              <a:latin typeface="微软雅黑" panose="020B0503020204020204" pitchFamily="34" charset="-122"/>
              <a:ea typeface="微软雅黑" panose="020B0503020204020204" pitchFamily="34" charset="-122"/>
              <a:cs typeface="Segoe UI Light" pitchFamily="34" charset="0"/>
            </a:endParaRPr>
          </a:p>
          <a:p>
            <a:pPr>
              <a:lnSpc>
                <a:spcPct val="120000"/>
              </a:lnSpc>
            </a:pP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marL="285750" indent="-285750">
              <a:lnSpc>
                <a:spcPct val="120000"/>
              </a:lnSpc>
              <a:buFont typeface="Wingdings" panose="05000000000000000000" pitchFamily="2" charset="2"/>
              <a:buChar char="p"/>
            </a:pP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院友档案管理系统</a:t>
            </a: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a:lnSpc>
                <a:spcPct val="120000"/>
              </a:lnSpc>
            </a:pP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a:lnSpc>
                <a:spcPct val="120000"/>
              </a:lnSpc>
            </a:pPr>
            <a:endParaRPr lang="en-US" altLang="zh-CN" sz="1600" dirty="0">
              <a:solidFill>
                <a:srgbClr val="009AB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04497098"/>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6"/>
          <p:cNvPicPr>
            <a:picLocks noChangeAspect="1" noChangeArrowheads="1"/>
          </p:cNvPicPr>
          <p:nvPr/>
        </p:nvPicPr>
        <p:blipFill>
          <a:blip r:embed="rId2">
            <a:extLst>
              <a:ext uri="{28A0092B-C50C-407E-A947-70E740481C1C}">
                <a14:useLocalDpi xmlns:a14="http://schemas.microsoft.com/office/drawing/2010/main" val="0"/>
              </a:ext>
            </a:extLst>
          </a:blip>
          <a:srcRect t="89116"/>
          <a:stretch>
            <a:fillRect/>
          </a:stretch>
        </p:blipFill>
        <p:spPr bwMode="auto">
          <a:xfrm>
            <a:off x="0" y="857251"/>
            <a:ext cx="9144000" cy="55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图片 7"/>
          <p:cNvPicPr>
            <a:picLocks noChangeAspect="1" noChangeArrowheads="1"/>
          </p:cNvPicPr>
          <p:nvPr/>
        </p:nvPicPr>
        <p:blipFill>
          <a:blip r:embed="rId2">
            <a:extLst>
              <a:ext uri="{28A0092B-C50C-407E-A947-70E740481C1C}">
                <a14:useLocalDpi xmlns:a14="http://schemas.microsoft.com/office/drawing/2010/main" val="0"/>
              </a:ext>
            </a:extLst>
          </a:blip>
          <a:srcRect t="80879"/>
          <a:stretch>
            <a:fillRect/>
          </a:stretch>
        </p:blipFill>
        <p:spPr bwMode="auto">
          <a:xfrm>
            <a:off x="0" y="5592366"/>
            <a:ext cx="9144000" cy="40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4" name="组合 8"/>
          <p:cNvGrpSpPr>
            <a:grpSpLocks/>
          </p:cNvGrpSpPr>
          <p:nvPr/>
        </p:nvGrpSpPr>
        <p:grpSpPr bwMode="auto">
          <a:xfrm>
            <a:off x="0" y="958454"/>
            <a:ext cx="348854" cy="352425"/>
            <a:chOff x="0" y="0"/>
            <a:chExt cx="823123" cy="831130"/>
          </a:xfrm>
        </p:grpSpPr>
        <p:sp>
          <p:nvSpPr>
            <p:cNvPr id="30735" name="等腰三角形 9"/>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6" name="等腰三角形 10"/>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7" name="等腰三角形 11"/>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sp>
        <p:nvSpPr>
          <p:cNvPr id="30731" name="文本框 45"/>
          <p:cNvSpPr>
            <a:spLocks noChangeArrowheads="1"/>
          </p:cNvSpPr>
          <p:nvPr/>
        </p:nvSpPr>
        <p:spPr bwMode="auto">
          <a:xfrm>
            <a:off x="473868" y="966787"/>
            <a:ext cx="481821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现有系统分析</a:t>
            </a:r>
            <a:r>
              <a:rPr lang="en-US" altLang="zh-CN"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学生发展管理系统</a:t>
            </a:r>
          </a:p>
        </p:txBody>
      </p:sp>
      <p:sp>
        <p:nvSpPr>
          <p:cNvPr id="10" name="文本框 47">
            <a:extLst>
              <a:ext uri="{FF2B5EF4-FFF2-40B4-BE49-F238E27FC236}">
                <a16:creationId xmlns:a16="http://schemas.microsoft.com/office/drawing/2014/main" id="{163D8759-F6C1-4119-B7DA-4E3CE3223745}"/>
              </a:ext>
            </a:extLst>
          </p:cNvPr>
          <p:cNvSpPr>
            <a:spLocks noChangeArrowheads="1"/>
          </p:cNvSpPr>
          <p:nvPr/>
        </p:nvSpPr>
        <p:spPr bwMode="auto">
          <a:xfrm>
            <a:off x="231092" y="1429251"/>
            <a:ext cx="8805404"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软件学院现有的学生发展管理系统有：</a:t>
            </a: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marL="285750" indent="-285750">
              <a:lnSpc>
                <a:spcPct val="120000"/>
              </a:lnSpc>
              <a:buFont typeface="Wingdings" panose="05000000000000000000" pitchFamily="2" charset="2"/>
              <a:buChar char="l"/>
            </a:pP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课程大纲系统</a:t>
            </a: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marL="285750" indent="-285750">
              <a:lnSpc>
                <a:spcPct val="120000"/>
              </a:lnSpc>
              <a:buFont typeface="Wingdings" panose="05000000000000000000" pitchFamily="2" charset="2"/>
              <a:buChar char="l"/>
            </a:pP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知识体系系统</a:t>
            </a: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a:lnSpc>
                <a:spcPct val="120000"/>
              </a:lnSpc>
            </a:pP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a:lnSpc>
                <a:spcPct val="120000"/>
              </a:lnSpc>
            </a:pP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其存在的问题有：</a:t>
            </a: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a:lnSpc>
                <a:spcPct val="120000"/>
              </a:lnSpc>
            </a:pP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（对于学生）</a:t>
            </a: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marL="285750" indent="-285750">
              <a:lnSpc>
                <a:spcPct val="120000"/>
              </a:lnSpc>
              <a:buFont typeface="Wingdings" panose="05000000000000000000" pitchFamily="2" charset="2"/>
              <a:buChar char="l"/>
            </a:pP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系统受众率低：许多学生不知道、不了解这两个系统的作用和功能。</a:t>
            </a: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marL="285750" indent="-285750">
              <a:lnSpc>
                <a:spcPct val="120000"/>
              </a:lnSpc>
              <a:buFont typeface="Wingdings" panose="05000000000000000000" pitchFamily="2" charset="2"/>
              <a:buChar char="l"/>
            </a:pP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系统功能不实用：这两个系统的功能较为泛化（即只是提供了相关信息，且提供的信息也较为空泛；不能用它们做管理工作；不能对学生提供个人相关的服务）</a:t>
            </a: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marL="285750" indent="-285750">
              <a:lnSpc>
                <a:spcPct val="120000"/>
              </a:lnSpc>
              <a:buFont typeface="Wingdings" panose="05000000000000000000" pitchFamily="2" charset="2"/>
              <a:buChar char="l"/>
            </a:pP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没有信息获取的在线途径：学生只有找学院辅导员才能够了解自己的</a:t>
            </a:r>
            <a:r>
              <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rPr>
              <a:t>GPA</a:t>
            </a: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和排名，且没有成绩走向等统计信息，不能够方便快捷地从网上获取信息和分析。</a:t>
            </a: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marL="285750" indent="-285750">
              <a:lnSpc>
                <a:spcPct val="120000"/>
              </a:lnSpc>
              <a:buFont typeface="Wingdings" panose="05000000000000000000" pitchFamily="2" charset="2"/>
              <a:buChar char="l"/>
            </a:pP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没有发展建议和计划：本科生未来的发展方向有出国深造、本校保研、外校保研、直接工作等。很多学生不知道以自己的能力该选择什么方向，往往比较迷茫。学院的系统也没有提供每个方向的建议和计划等帮助学生规划自己的发展蓝图。</a:t>
            </a: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marL="285750" indent="-285750">
              <a:lnSpc>
                <a:spcPct val="120000"/>
              </a:lnSpc>
              <a:buFont typeface="Wingdings" panose="05000000000000000000" pitchFamily="2" charset="2"/>
              <a:buChar char="l"/>
            </a:pP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p:txBody>
      </p:sp>
      <p:pic>
        <p:nvPicPr>
          <p:cNvPr id="3" name="图片 2">
            <a:extLst>
              <a:ext uri="{FF2B5EF4-FFF2-40B4-BE49-F238E27FC236}">
                <a16:creationId xmlns:a16="http://schemas.microsoft.com/office/drawing/2014/main" id="{5559B1B2-0CFA-4379-93C7-F796B2319531}"/>
              </a:ext>
            </a:extLst>
          </p:cNvPr>
          <p:cNvPicPr>
            <a:picLocks noChangeAspect="1"/>
          </p:cNvPicPr>
          <p:nvPr/>
        </p:nvPicPr>
        <p:blipFill>
          <a:blip r:embed="rId3"/>
          <a:stretch>
            <a:fillRect/>
          </a:stretch>
        </p:blipFill>
        <p:spPr>
          <a:xfrm>
            <a:off x="5326429" y="1556792"/>
            <a:ext cx="2674150" cy="1512168"/>
          </a:xfrm>
          <a:prstGeom prst="rect">
            <a:avLst/>
          </a:prstGeom>
        </p:spPr>
      </p:pic>
    </p:spTree>
    <p:extLst>
      <p:ext uri="{BB962C8B-B14F-4D97-AF65-F5344CB8AC3E}">
        <p14:creationId xmlns:p14="http://schemas.microsoft.com/office/powerpoint/2010/main" val="3057329143"/>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6"/>
          <p:cNvPicPr>
            <a:picLocks noChangeAspect="1" noChangeArrowheads="1"/>
          </p:cNvPicPr>
          <p:nvPr/>
        </p:nvPicPr>
        <p:blipFill>
          <a:blip r:embed="rId2">
            <a:extLst>
              <a:ext uri="{28A0092B-C50C-407E-A947-70E740481C1C}">
                <a14:useLocalDpi xmlns:a14="http://schemas.microsoft.com/office/drawing/2010/main" val="0"/>
              </a:ext>
            </a:extLst>
          </a:blip>
          <a:srcRect t="89116"/>
          <a:stretch>
            <a:fillRect/>
          </a:stretch>
        </p:blipFill>
        <p:spPr bwMode="auto">
          <a:xfrm>
            <a:off x="0" y="857251"/>
            <a:ext cx="9144000" cy="55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图片 7"/>
          <p:cNvPicPr>
            <a:picLocks noChangeAspect="1" noChangeArrowheads="1"/>
          </p:cNvPicPr>
          <p:nvPr/>
        </p:nvPicPr>
        <p:blipFill>
          <a:blip r:embed="rId2">
            <a:extLst>
              <a:ext uri="{28A0092B-C50C-407E-A947-70E740481C1C}">
                <a14:useLocalDpi xmlns:a14="http://schemas.microsoft.com/office/drawing/2010/main" val="0"/>
              </a:ext>
            </a:extLst>
          </a:blip>
          <a:srcRect t="80879"/>
          <a:stretch>
            <a:fillRect/>
          </a:stretch>
        </p:blipFill>
        <p:spPr bwMode="auto">
          <a:xfrm>
            <a:off x="0" y="5592366"/>
            <a:ext cx="9144000" cy="40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4" name="组合 8"/>
          <p:cNvGrpSpPr>
            <a:grpSpLocks/>
          </p:cNvGrpSpPr>
          <p:nvPr/>
        </p:nvGrpSpPr>
        <p:grpSpPr bwMode="auto">
          <a:xfrm>
            <a:off x="0" y="958454"/>
            <a:ext cx="348854" cy="352425"/>
            <a:chOff x="0" y="0"/>
            <a:chExt cx="823123" cy="831130"/>
          </a:xfrm>
        </p:grpSpPr>
        <p:sp>
          <p:nvSpPr>
            <p:cNvPr id="30735" name="等腰三角形 9"/>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6" name="等腰三角形 10"/>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7" name="等腰三角形 11"/>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sp>
        <p:nvSpPr>
          <p:cNvPr id="30731" name="文本框 45"/>
          <p:cNvSpPr>
            <a:spLocks noChangeArrowheads="1"/>
          </p:cNvSpPr>
          <p:nvPr/>
        </p:nvSpPr>
        <p:spPr bwMode="auto">
          <a:xfrm>
            <a:off x="473868" y="966787"/>
            <a:ext cx="460218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现有系统分析</a:t>
            </a:r>
            <a:r>
              <a:rPr lang="en-US" altLang="zh-CN"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学生发展管理系统</a:t>
            </a:r>
          </a:p>
        </p:txBody>
      </p:sp>
      <p:sp>
        <p:nvSpPr>
          <p:cNvPr id="2" name="矩形 1"/>
          <p:cNvSpPr/>
          <p:nvPr/>
        </p:nvSpPr>
        <p:spPr>
          <a:xfrm>
            <a:off x="-73024" y="1345395"/>
            <a:ext cx="9325544" cy="5133328"/>
          </a:xfrm>
          <a:prstGeom prst="rect">
            <a:avLst/>
          </a:prstGeom>
        </p:spPr>
        <p:txBody>
          <a:bodyPr wrap="square">
            <a:spAutoFit/>
          </a:bodyPr>
          <a:lstStyle/>
          <a:p>
            <a:pPr marL="285750" indent="-285750">
              <a:lnSpc>
                <a:spcPct val="120000"/>
              </a:lnSpc>
              <a:buFont typeface="Wingdings" panose="05000000000000000000" pitchFamily="2" charset="2"/>
              <a:buChar char="l"/>
            </a:pP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无统一的实习管理平台：目前实习招募的信息由辅导员或者某些任课教师发邮件或在微信群中进行通知，对于没有加入微信群的学生，就无法获取这些信息。</a:t>
            </a: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marL="285750" indent="-285750">
              <a:lnSpc>
                <a:spcPct val="120000"/>
              </a:lnSpc>
              <a:buFont typeface="Wingdings" panose="05000000000000000000" pitchFamily="2" charset="2"/>
              <a:buChar char="l"/>
            </a:pP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申请实习的流程复杂：现有的流程是：</a:t>
            </a: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a:lnSpc>
                <a:spcPct val="120000"/>
              </a:lnSpc>
            </a:pPr>
            <a:r>
              <a:rPr kumimoji="1" lang="en-US" altLang="zh-CN" sz="1600" dirty="0">
                <a:solidFill>
                  <a:schemeClr val="tx1">
                    <a:lumMod val="85000"/>
                    <a:lumOff val="15000"/>
                  </a:schemeClr>
                </a:solidFill>
                <a:latin typeface="微软雅黑" panose="020B0503020204020204" pitchFamily="34" charset="-122"/>
                <a:ea typeface="微软雅黑" panose="020B0503020204020204" pitchFamily="34" charset="-122"/>
                <a:cs typeface="Segoe UI Light" pitchFamily="34" charset="0"/>
                <a:sym typeface="+mn-ea"/>
              </a:rPr>
              <a:t>     (1)</a:t>
            </a:r>
            <a:r>
              <a:rPr kumimoji="1"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本人提出书面申请  </a:t>
            </a:r>
            <a:r>
              <a:rPr kumimoji="1"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-&gt; (2)</a:t>
            </a:r>
            <a:r>
              <a:rPr kumimoji="1"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找教务员确认学分 </a:t>
            </a:r>
            <a:r>
              <a:rPr kumimoji="1"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-&gt;</a:t>
            </a:r>
            <a:r>
              <a:rPr kumimoji="1"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 </a:t>
            </a:r>
            <a:r>
              <a:rPr kumimoji="1"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(3)</a:t>
            </a:r>
            <a:r>
              <a:rPr kumimoji="1"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如果是助教</a:t>
            </a:r>
            <a:r>
              <a:rPr kumimoji="1"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a:t>
            </a:r>
            <a:r>
              <a:rPr kumimoji="1"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有科研项目，要找相关老师签字同意 </a:t>
            </a:r>
            <a:r>
              <a:rPr kumimoji="1"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-&gt; (4)</a:t>
            </a:r>
            <a:r>
              <a:rPr kumimoji="1"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找辅导员签署意见 </a:t>
            </a:r>
            <a:r>
              <a:rPr kumimoji="1"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-&gt; (5)</a:t>
            </a:r>
            <a:r>
              <a:rPr kumimoji="1"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到工程发展中心签署意见</a:t>
            </a:r>
            <a:r>
              <a:rPr kumimoji="1"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a:t>
            </a:r>
          </a:p>
          <a:p>
            <a:pPr>
              <a:lnSpc>
                <a:spcPct val="120000"/>
              </a:lnSpc>
            </a:pP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a:lnSpc>
                <a:spcPct val="120000"/>
              </a:lnSpc>
            </a:pP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（对于辅导员）</a:t>
            </a: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marL="285750" indent="-285750">
              <a:lnSpc>
                <a:spcPct val="120000"/>
              </a:lnSpc>
              <a:buFont typeface="Wingdings" panose="05000000000000000000" pitchFamily="2" charset="2"/>
              <a:buChar char="l"/>
            </a:pP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无法了解每个学生的发展信息：辅导员不能及时获取每个学生的发展意向并给出相关的建议。</a:t>
            </a: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marL="285750" indent="-285750">
              <a:lnSpc>
                <a:spcPct val="120000"/>
              </a:lnSpc>
              <a:buFont typeface="Wingdings" panose="05000000000000000000" pitchFamily="2" charset="2"/>
              <a:buChar char="l"/>
            </a:pP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不同平台上发布重复信息：某些公司的实习招募信息的宣传，辅导员需要在邮件系统或者微信群中多次发布信息，增大工作量。</a:t>
            </a: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marL="285750" indent="-285750">
              <a:lnSpc>
                <a:spcPct val="120000"/>
              </a:lnSpc>
              <a:buFont typeface="Wingdings" panose="05000000000000000000" pitchFamily="2" charset="2"/>
              <a:buChar char="l"/>
            </a:pP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统计信息需手动进行：对于学生的成绩情况，辅导员往往需要依靠</a:t>
            </a:r>
            <a:r>
              <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rPr>
              <a:t>Office</a:t>
            </a: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软件手动统计，较复杂。</a:t>
            </a: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a:lnSpc>
                <a:spcPct val="120000"/>
              </a:lnSpc>
            </a:pPr>
            <a:endPar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endParaRPr>
          </a:p>
          <a:p>
            <a:pPr>
              <a:lnSpc>
                <a:spcPct val="120000"/>
              </a:lnSpc>
            </a:pPr>
            <a:r>
              <a:rPr kumimoji="1"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rPr>
              <a:t>（对于教务员）</a:t>
            </a:r>
            <a:endPar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endParaRPr>
          </a:p>
          <a:p>
            <a:pPr marL="285750" indent="-285750">
              <a:lnSpc>
                <a:spcPct val="12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rPr>
              <a:t>教务员需要手动审批每一个学生的实习申请，工作量较大。</a:t>
            </a: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a:lnSpc>
                <a:spcPct val="120000"/>
              </a:lnSpc>
            </a:pPr>
            <a:endParaRPr kumimoji="1"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pPr lvl="1">
              <a:lnSpc>
                <a:spcPct val="130000"/>
              </a:lnSpc>
            </a:pPr>
            <a:endPar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endParaRPr>
          </a:p>
          <a:p>
            <a:pPr marL="742950" lvl="1" indent="-285750">
              <a:lnSpc>
                <a:spcPct val="130000"/>
              </a:lnSpc>
              <a:buFont typeface="Wingdings" panose="05000000000000000000" pitchFamily="2" charset="2"/>
              <a:buChar char="l"/>
            </a:pPr>
            <a:endPar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endParaRPr>
          </a:p>
        </p:txBody>
      </p:sp>
    </p:spTree>
    <p:extLst>
      <p:ext uri="{BB962C8B-B14F-4D97-AF65-F5344CB8AC3E}">
        <p14:creationId xmlns:p14="http://schemas.microsoft.com/office/powerpoint/2010/main" val="619272936"/>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6"/>
          <p:cNvPicPr>
            <a:picLocks noChangeAspect="1" noChangeArrowheads="1"/>
          </p:cNvPicPr>
          <p:nvPr/>
        </p:nvPicPr>
        <p:blipFill>
          <a:blip r:embed="rId2">
            <a:extLst>
              <a:ext uri="{28A0092B-C50C-407E-A947-70E740481C1C}">
                <a14:useLocalDpi xmlns:a14="http://schemas.microsoft.com/office/drawing/2010/main" val="0"/>
              </a:ext>
            </a:extLst>
          </a:blip>
          <a:srcRect t="89116"/>
          <a:stretch>
            <a:fillRect/>
          </a:stretch>
        </p:blipFill>
        <p:spPr bwMode="auto">
          <a:xfrm>
            <a:off x="0" y="857251"/>
            <a:ext cx="9144000" cy="55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图片 7"/>
          <p:cNvPicPr>
            <a:picLocks noChangeAspect="1" noChangeArrowheads="1"/>
          </p:cNvPicPr>
          <p:nvPr/>
        </p:nvPicPr>
        <p:blipFill>
          <a:blip r:embed="rId2">
            <a:extLst>
              <a:ext uri="{28A0092B-C50C-407E-A947-70E740481C1C}">
                <a14:useLocalDpi xmlns:a14="http://schemas.microsoft.com/office/drawing/2010/main" val="0"/>
              </a:ext>
            </a:extLst>
          </a:blip>
          <a:srcRect t="80879"/>
          <a:stretch>
            <a:fillRect/>
          </a:stretch>
        </p:blipFill>
        <p:spPr bwMode="auto">
          <a:xfrm>
            <a:off x="0" y="5592366"/>
            <a:ext cx="9144000" cy="40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4" name="组合 8"/>
          <p:cNvGrpSpPr>
            <a:grpSpLocks/>
          </p:cNvGrpSpPr>
          <p:nvPr/>
        </p:nvGrpSpPr>
        <p:grpSpPr bwMode="auto">
          <a:xfrm>
            <a:off x="0" y="958454"/>
            <a:ext cx="348854" cy="352425"/>
            <a:chOff x="0" y="0"/>
            <a:chExt cx="823123" cy="831130"/>
          </a:xfrm>
        </p:grpSpPr>
        <p:sp>
          <p:nvSpPr>
            <p:cNvPr id="30735" name="等腰三角形 9"/>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6" name="等腰三角形 10"/>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7" name="等腰三角形 11"/>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sp>
        <p:nvSpPr>
          <p:cNvPr id="30731" name="文本框 45"/>
          <p:cNvSpPr>
            <a:spLocks noChangeArrowheads="1"/>
          </p:cNvSpPr>
          <p:nvPr/>
        </p:nvSpPr>
        <p:spPr bwMode="auto">
          <a:xfrm>
            <a:off x="473868" y="966787"/>
            <a:ext cx="345005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现有系统分析</a:t>
            </a:r>
          </a:p>
        </p:txBody>
      </p:sp>
      <p:sp>
        <p:nvSpPr>
          <p:cNvPr id="22" name="文本框 47"/>
          <p:cNvSpPr>
            <a:spLocks noChangeArrowheads="1"/>
          </p:cNvSpPr>
          <p:nvPr/>
        </p:nvSpPr>
        <p:spPr bwMode="auto">
          <a:xfrm>
            <a:off x="3059832" y="2107996"/>
            <a:ext cx="2754745" cy="2825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pP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a:lnSpc>
                <a:spcPct val="120000"/>
              </a:lnSpc>
            </a:pP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marL="285750" indent="-285750">
              <a:lnSpc>
                <a:spcPct val="120000"/>
              </a:lnSpc>
              <a:buFont typeface="Wingdings" panose="05000000000000000000" pitchFamily="2" charset="2"/>
              <a:buChar char="p"/>
            </a:pP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教务教学管理系统                 </a:t>
            </a: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a:lnSpc>
                <a:spcPct val="120000"/>
              </a:lnSpc>
            </a:pP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marL="285750" indent="-285750">
              <a:lnSpc>
                <a:spcPct val="120000"/>
              </a:lnSpc>
              <a:buFont typeface="Wingdings" panose="05000000000000000000" pitchFamily="2" charset="2"/>
              <a:buChar char="p"/>
            </a:pP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学生发展管理系统                     </a:t>
            </a: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a:lnSpc>
                <a:spcPct val="120000"/>
              </a:lnSpc>
            </a:pP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marL="285750" indent="-285750">
              <a:lnSpc>
                <a:spcPct val="120000"/>
              </a:lnSpc>
              <a:buFont typeface="Wingdings" panose="05000000000000000000" pitchFamily="2" charset="2"/>
              <a:buChar char="n"/>
            </a:pPr>
            <a:r>
              <a:rPr lang="zh-CN" altLang="en-US" dirty="0">
                <a:solidFill>
                  <a:srgbClr val="009AB5"/>
                </a:solidFill>
                <a:latin typeface="微软雅黑" panose="020B0503020204020204" pitchFamily="34" charset="-122"/>
                <a:ea typeface="微软雅黑" panose="020B0503020204020204" pitchFamily="34" charset="-122"/>
                <a:cs typeface="Segoe UI Light" pitchFamily="34" charset="0"/>
              </a:rPr>
              <a:t>院友档案管理系统</a:t>
            </a:r>
            <a:endParaRPr lang="en-US" altLang="zh-CN" dirty="0">
              <a:solidFill>
                <a:srgbClr val="009AB5"/>
              </a:solidFill>
              <a:latin typeface="微软雅黑" panose="020B0503020204020204" pitchFamily="34" charset="-122"/>
              <a:ea typeface="微软雅黑" panose="020B0503020204020204" pitchFamily="34" charset="-122"/>
              <a:cs typeface="Segoe UI Light" pitchFamily="34" charset="0"/>
            </a:endParaRPr>
          </a:p>
          <a:p>
            <a:pPr>
              <a:lnSpc>
                <a:spcPct val="120000"/>
              </a:lnSpc>
            </a:pP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a:lnSpc>
                <a:spcPct val="120000"/>
              </a:lnSpc>
            </a:pPr>
            <a:endParaRPr lang="en-US" altLang="zh-CN" sz="1600" dirty="0">
              <a:solidFill>
                <a:srgbClr val="009AB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78760880"/>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6"/>
          <p:cNvPicPr>
            <a:picLocks noChangeAspect="1" noChangeArrowheads="1"/>
          </p:cNvPicPr>
          <p:nvPr/>
        </p:nvPicPr>
        <p:blipFill>
          <a:blip r:embed="rId2">
            <a:extLst>
              <a:ext uri="{28A0092B-C50C-407E-A947-70E740481C1C}">
                <a14:useLocalDpi xmlns:a14="http://schemas.microsoft.com/office/drawing/2010/main" val="0"/>
              </a:ext>
            </a:extLst>
          </a:blip>
          <a:srcRect t="89116"/>
          <a:stretch>
            <a:fillRect/>
          </a:stretch>
        </p:blipFill>
        <p:spPr bwMode="auto">
          <a:xfrm>
            <a:off x="0" y="857251"/>
            <a:ext cx="9144000" cy="55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图片 7"/>
          <p:cNvPicPr>
            <a:picLocks noChangeAspect="1" noChangeArrowheads="1"/>
          </p:cNvPicPr>
          <p:nvPr/>
        </p:nvPicPr>
        <p:blipFill>
          <a:blip r:embed="rId2">
            <a:extLst>
              <a:ext uri="{28A0092B-C50C-407E-A947-70E740481C1C}">
                <a14:useLocalDpi xmlns:a14="http://schemas.microsoft.com/office/drawing/2010/main" val="0"/>
              </a:ext>
            </a:extLst>
          </a:blip>
          <a:srcRect t="80879"/>
          <a:stretch>
            <a:fillRect/>
          </a:stretch>
        </p:blipFill>
        <p:spPr bwMode="auto">
          <a:xfrm>
            <a:off x="0" y="5592366"/>
            <a:ext cx="9144000" cy="40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4" name="组合 8"/>
          <p:cNvGrpSpPr>
            <a:grpSpLocks/>
          </p:cNvGrpSpPr>
          <p:nvPr/>
        </p:nvGrpSpPr>
        <p:grpSpPr bwMode="auto">
          <a:xfrm>
            <a:off x="0" y="958454"/>
            <a:ext cx="348854" cy="352425"/>
            <a:chOff x="0" y="0"/>
            <a:chExt cx="823123" cy="831130"/>
          </a:xfrm>
        </p:grpSpPr>
        <p:sp>
          <p:nvSpPr>
            <p:cNvPr id="30735" name="等腰三角形 9"/>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6" name="等腰三角形 10"/>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7" name="等腰三角形 11"/>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sp>
        <p:nvSpPr>
          <p:cNvPr id="30731" name="文本框 45"/>
          <p:cNvSpPr>
            <a:spLocks noChangeArrowheads="1"/>
          </p:cNvSpPr>
          <p:nvPr/>
        </p:nvSpPr>
        <p:spPr bwMode="auto">
          <a:xfrm>
            <a:off x="473868" y="966787"/>
            <a:ext cx="489022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现有系统分析</a:t>
            </a:r>
            <a:r>
              <a:rPr lang="en-US" altLang="zh-CN"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院友档案管理系统</a:t>
            </a:r>
          </a:p>
        </p:txBody>
      </p:sp>
      <p:sp>
        <p:nvSpPr>
          <p:cNvPr id="11" name="矩形 10">
            <a:extLst>
              <a:ext uri="{FF2B5EF4-FFF2-40B4-BE49-F238E27FC236}">
                <a16:creationId xmlns:a16="http://schemas.microsoft.com/office/drawing/2014/main" id="{0E10673D-069E-4CF9-B248-B7C36F4EB4E2}"/>
              </a:ext>
            </a:extLst>
          </p:cNvPr>
          <p:cNvSpPr/>
          <p:nvPr/>
        </p:nvSpPr>
        <p:spPr>
          <a:xfrm>
            <a:off x="197602" y="1600797"/>
            <a:ext cx="8820472" cy="3391698"/>
          </a:xfrm>
          <a:prstGeom prst="rect">
            <a:avLst/>
          </a:prstGeom>
        </p:spPr>
        <p:txBody>
          <a:bodyPr wrap="square">
            <a:spAutoFit/>
          </a:bodyPr>
          <a:lstStyle/>
          <a:p>
            <a:pPr>
              <a:lnSpc>
                <a:spcPct val="120000"/>
              </a:lnSpc>
            </a:pP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软件学院目前没有院友档案管理系统</a:t>
            </a: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a:lnSpc>
                <a:spcPct val="120000"/>
              </a:lnSpc>
            </a:pP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a:lnSpc>
                <a:spcPct val="120000"/>
              </a:lnSpc>
            </a:pP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其可能导致的问题有：</a:t>
            </a: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marL="285750" indent="-285750">
              <a:lnSpc>
                <a:spcPct val="120000"/>
              </a:lnSpc>
              <a:buFont typeface="Wingdings" panose="05000000000000000000" pitchFamily="2" charset="2"/>
              <a:buChar char="l"/>
            </a:pP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无法了解每一名院友的毕业发展情况</a:t>
            </a: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marL="285750" indent="-285750">
              <a:lnSpc>
                <a:spcPct val="120000"/>
              </a:lnSpc>
              <a:buFont typeface="Wingdings" panose="05000000000000000000" pitchFamily="2" charset="2"/>
              <a:buChar char="l"/>
            </a:pP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无法与院友保持密切关系</a:t>
            </a: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marL="285750" indent="-285750">
              <a:lnSpc>
                <a:spcPct val="120000"/>
              </a:lnSpc>
              <a:buFont typeface="Wingdings" panose="05000000000000000000" pitchFamily="2" charset="2"/>
              <a:buChar char="l"/>
            </a:pP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院友之间通过学院无法保持互动和交流</a:t>
            </a: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marL="285750" indent="-285750">
              <a:lnSpc>
                <a:spcPct val="120000"/>
              </a:lnSpc>
              <a:buFont typeface="Wingdings" panose="05000000000000000000" pitchFamily="2" charset="2"/>
              <a:buChar char="l"/>
            </a:pP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可能错失往届院友良好的资源投资，不利于学院发展</a:t>
            </a: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a:lnSpc>
                <a:spcPct val="120000"/>
              </a:lnSpc>
            </a:pP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marL="285750" indent="-285750">
              <a:lnSpc>
                <a:spcPct val="120000"/>
              </a:lnSpc>
              <a:buFont typeface="Wingdings" panose="05000000000000000000" pitchFamily="2" charset="2"/>
              <a:buChar char="l"/>
            </a:pP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lvl="1">
              <a:lnSpc>
                <a:spcPct val="130000"/>
              </a:lnSpc>
            </a:pPr>
            <a:endPar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endParaRPr>
          </a:p>
          <a:p>
            <a:pPr marL="742950" lvl="1" indent="-285750">
              <a:lnSpc>
                <a:spcPct val="130000"/>
              </a:lnSpc>
              <a:buFont typeface="Wingdings" panose="05000000000000000000" pitchFamily="2" charset="2"/>
              <a:buChar char="l"/>
            </a:pPr>
            <a:endPar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endParaRPr>
          </a:p>
        </p:txBody>
      </p:sp>
    </p:spTree>
    <p:extLst>
      <p:ext uri="{BB962C8B-B14F-4D97-AF65-F5344CB8AC3E}">
        <p14:creationId xmlns:p14="http://schemas.microsoft.com/office/powerpoint/2010/main" val="246837081"/>
      </p:ext>
    </p:extLst>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矩形 2"/>
          <p:cNvSpPr>
            <a:spLocks noChangeArrowheads="1"/>
          </p:cNvSpPr>
          <p:nvPr/>
        </p:nvSpPr>
        <p:spPr bwMode="auto">
          <a:xfrm>
            <a:off x="1" y="857250"/>
            <a:ext cx="2708672" cy="5143500"/>
          </a:xfrm>
          <a:prstGeom prst="rect">
            <a:avLst/>
          </a:prstGeom>
          <a:solidFill>
            <a:srgbClr val="1B90A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8675" name="文本框 5"/>
          <p:cNvSpPr>
            <a:spLocks noChangeArrowheads="1"/>
          </p:cNvSpPr>
          <p:nvPr/>
        </p:nvSpPr>
        <p:spPr bwMode="auto">
          <a:xfrm>
            <a:off x="756048" y="2489598"/>
            <a:ext cx="119657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第四部分</a:t>
            </a:r>
            <a:endParaRPr lang="zh-CN" altLang="en-US" sz="1350" dirty="0"/>
          </a:p>
        </p:txBody>
      </p:sp>
      <p:grpSp>
        <p:nvGrpSpPr>
          <p:cNvPr id="28676" name="组合 22"/>
          <p:cNvGrpSpPr>
            <a:grpSpLocks/>
          </p:cNvGrpSpPr>
          <p:nvPr/>
        </p:nvGrpSpPr>
        <p:grpSpPr bwMode="auto">
          <a:xfrm>
            <a:off x="1879998" y="2928938"/>
            <a:ext cx="348853" cy="352425"/>
            <a:chOff x="0" y="0"/>
            <a:chExt cx="823123" cy="831130"/>
          </a:xfrm>
        </p:grpSpPr>
        <p:sp>
          <p:nvSpPr>
            <p:cNvPr id="28690" name="等腰三角形 23"/>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8691" name="等腰三角形 24"/>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8692" name="等腰三角形 25"/>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grpSp>
        <p:nvGrpSpPr>
          <p:cNvPr id="28677" name="组合 1"/>
          <p:cNvGrpSpPr>
            <a:grpSpLocks/>
          </p:cNvGrpSpPr>
          <p:nvPr/>
        </p:nvGrpSpPr>
        <p:grpSpPr bwMode="auto">
          <a:xfrm>
            <a:off x="3464720" y="2953148"/>
            <a:ext cx="4718447" cy="461665"/>
            <a:chOff x="0" y="0"/>
            <a:chExt cx="6290009" cy="616764"/>
          </a:xfrm>
        </p:grpSpPr>
        <p:sp>
          <p:nvSpPr>
            <p:cNvPr id="28687" name="等腰三角形 7"/>
            <p:cNvSpPr>
              <a:spLocks noChangeArrowheads="1"/>
            </p:cNvSpPr>
            <p:nvPr/>
          </p:nvSpPr>
          <p:spPr bwMode="auto">
            <a:xfrm rot="5400000" flipH="1">
              <a:off x="-33634" y="66327"/>
              <a:ext cx="519388" cy="452119"/>
            </a:xfrm>
            <a:prstGeom prst="triangle">
              <a:avLst>
                <a:gd name="adj" fmla="val 50000"/>
              </a:avLst>
            </a:prstGeom>
            <a:solidFill>
              <a:srgbClr val="1B90A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8688" name="文本框 14"/>
            <p:cNvSpPr>
              <a:spLocks noChangeArrowheads="1"/>
            </p:cNvSpPr>
            <p:nvPr/>
          </p:nvSpPr>
          <p:spPr bwMode="auto">
            <a:xfrm>
              <a:off x="699915" y="0"/>
              <a:ext cx="1932493" cy="616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rPr>
                <a:t>第四部分</a:t>
              </a:r>
            </a:p>
          </p:txBody>
        </p:sp>
        <p:sp>
          <p:nvSpPr>
            <p:cNvPr id="28689" name="文本框 18"/>
            <p:cNvSpPr>
              <a:spLocks noChangeArrowheads="1"/>
            </p:cNvSpPr>
            <p:nvPr/>
          </p:nvSpPr>
          <p:spPr bwMode="auto">
            <a:xfrm>
              <a:off x="2632409" y="30776"/>
              <a:ext cx="3657600" cy="55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00"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rPr>
                <a:t>新系统规划和分析</a:t>
              </a:r>
            </a:p>
          </p:txBody>
        </p:sp>
      </p:grpSp>
    </p:spTree>
    <p:extLst>
      <p:ext uri="{BB962C8B-B14F-4D97-AF65-F5344CB8AC3E}">
        <p14:creationId xmlns:p14="http://schemas.microsoft.com/office/powerpoint/2010/main" val="578367914"/>
      </p:ext>
    </p:extLst>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6"/>
          <p:cNvPicPr>
            <a:picLocks noChangeAspect="1" noChangeArrowheads="1"/>
          </p:cNvPicPr>
          <p:nvPr/>
        </p:nvPicPr>
        <p:blipFill>
          <a:blip r:embed="rId2">
            <a:extLst>
              <a:ext uri="{28A0092B-C50C-407E-A947-70E740481C1C}">
                <a14:useLocalDpi xmlns:a14="http://schemas.microsoft.com/office/drawing/2010/main" val="0"/>
              </a:ext>
            </a:extLst>
          </a:blip>
          <a:srcRect t="89116"/>
          <a:stretch>
            <a:fillRect/>
          </a:stretch>
        </p:blipFill>
        <p:spPr bwMode="auto">
          <a:xfrm>
            <a:off x="0" y="857251"/>
            <a:ext cx="9144000" cy="55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图片 7"/>
          <p:cNvPicPr>
            <a:picLocks noChangeAspect="1" noChangeArrowheads="1"/>
          </p:cNvPicPr>
          <p:nvPr/>
        </p:nvPicPr>
        <p:blipFill>
          <a:blip r:embed="rId2">
            <a:extLst>
              <a:ext uri="{28A0092B-C50C-407E-A947-70E740481C1C}">
                <a14:useLocalDpi xmlns:a14="http://schemas.microsoft.com/office/drawing/2010/main" val="0"/>
              </a:ext>
            </a:extLst>
          </a:blip>
          <a:srcRect t="80879"/>
          <a:stretch>
            <a:fillRect/>
          </a:stretch>
        </p:blipFill>
        <p:spPr bwMode="auto">
          <a:xfrm>
            <a:off x="0" y="5592366"/>
            <a:ext cx="9144000" cy="40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4" name="组合 8"/>
          <p:cNvGrpSpPr>
            <a:grpSpLocks/>
          </p:cNvGrpSpPr>
          <p:nvPr/>
        </p:nvGrpSpPr>
        <p:grpSpPr bwMode="auto">
          <a:xfrm>
            <a:off x="0" y="958454"/>
            <a:ext cx="348854" cy="352425"/>
            <a:chOff x="0" y="0"/>
            <a:chExt cx="823123" cy="831130"/>
          </a:xfrm>
        </p:grpSpPr>
        <p:sp>
          <p:nvSpPr>
            <p:cNvPr id="30735" name="等腰三角形 9"/>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6" name="等腰三角形 10"/>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7" name="等腰三角形 11"/>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sp>
        <p:nvSpPr>
          <p:cNvPr id="30731" name="文本框 45"/>
          <p:cNvSpPr>
            <a:spLocks noChangeArrowheads="1"/>
          </p:cNvSpPr>
          <p:nvPr/>
        </p:nvSpPr>
        <p:spPr bwMode="auto">
          <a:xfrm>
            <a:off x="473868" y="966787"/>
            <a:ext cx="345005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新系统规划和分析</a:t>
            </a:r>
          </a:p>
        </p:txBody>
      </p:sp>
      <p:sp>
        <p:nvSpPr>
          <p:cNvPr id="22" name="文本框 47"/>
          <p:cNvSpPr>
            <a:spLocks noChangeArrowheads="1"/>
          </p:cNvSpPr>
          <p:nvPr/>
        </p:nvSpPr>
        <p:spPr bwMode="auto">
          <a:xfrm>
            <a:off x="3059832" y="2107996"/>
            <a:ext cx="2754745" cy="2825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pP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a:lnSpc>
                <a:spcPct val="120000"/>
              </a:lnSpc>
            </a:pP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marL="285750" indent="-285750">
              <a:lnSpc>
                <a:spcPct val="120000"/>
              </a:lnSpc>
              <a:buFont typeface="Wingdings" panose="05000000000000000000" pitchFamily="2" charset="2"/>
              <a:buChar char="n"/>
            </a:pPr>
            <a:r>
              <a:rPr lang="zh-CN" altLang="en-US" dirty="0">
                <a:solidFill>
                  <a:srgbClr val="009AB5"/>
                </a:solidFill>
                <a:latin typeface="微软雅黑" panose="020B0503020204020204" pitchFamily="34" charset="-122"/>
                <a:ea typeface="微软雅黑" panose="020B0503020204020204" pitchFamily="34" charset="-122"/>
                <a:cs typeface="Segoe UI Light" pitchFamily="34" charset="0"/>
              </a:rPr>
              <a:t>教务教学管理系统                 </a:t>
            </a:r>
            <a:endParaRPr lang="en-US" altLang="zh-CN" dirty="0">
              <a:solidFill>
                <a:srgbClr val="009AB5"/>
              </a:solidFill>
              <a:latin typeface="微软雅黑" panose="020B0503020204020204" pitchFamily="34" charset="-122"/>
              <a:ea typeface="微软雅黑" panose="020B0503020204020204" pitchFamily="34" charset="-122"/>
              <a:cs typeface="Segoe UI Light" pitchFamily="34" charset="0"/>
            </a:endParaRPr>
          </a:p>
          <a:p>
            <a:pPr>
              <a:lnSpc>
                <a:spcPct val="120000"/>
              </a:lnSpc>
            </a:pP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marL="285750" indent="-285750">
              <a:lnSpc>
                <a:spcPct val="120000"/>
              </a:lnSpc>
              <a:buFont typeface="Wingdings" panose="05000000000000000000" pitchFamily="2" charset="2"/>
              <a:buChar char="p"/>
            </a:pP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学生发展管理系统                     </a:t>
            </a: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a:lnSpc>
                <a:spcPct val="120000"/>
              </a:lnSpc>
            </a:pP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marL="285750" indent="-285750">
              <a:lnSpc>
                <a:spcPct val="120000"/>
              </a:lnSpc>
              <a:buFont typeface="Wingdings" panose="05000000000000000000" pitchFamily="2" charset="2"/>
              <a:buChar char="p"/>
            </a:pP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院友档案管理系统</a:t>
            </a: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a:lnSpc>
                <a:spcPct val="120000"/>
              </a:lnSpc>
            </a:pP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a:lnSpc>
                <a:spcPct val="120000"/>
              </a:lnSpc>
            </a:pPr>
            <a:endParaRPr lang="en-US" altLang="zh-CN" sz="1600" dirty="0">
              <a:solidFill>
                <a:srgbClr val="009AB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01712751"/>
      </p:ext>
    </p:extLst>
  </p:cSld>
  <p:clrMapOvr>
    <a:masterClrMapping/>
  </p:clrMapOvr>
  <p:transition spd="slow">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6"/>
          <p:cNvPicPr>
            <a:picLocks noChangeAspect="1" noChangeArrowheads="1"/>
          </p:cNvPicPr>
          <p:nvPr/>
        </p:nvPicPr>
        <p:blipFill>
          <a:blip r:embed="rId2">
            <a:extLst>
              <a:ext uri="{28A0092B-C50C-407E-A947-70E740481C1C}">
                <a14:useLocalDpi xmlns:a14="http://schemas.microsoft.com/office/drawing/2010/main" val="0"/>
              </a:ext>
            </a:extLst>
          </a:blip>
          <a:srcRect t="89116"/>
          <a:stretch>
            <a:fillRect/>
          </a:stretch>
        </p:blipFill>
        <p:spPr bwMode="auto">
          <a:xfrm>
            <a:off x="0" y="857251"/>
            <a:ext cx="9144000" cy="55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图片 7"/>
          <p:cNvPicPr>
            <a:picLocks noChangeAspect="1" noChangeArrowheads="1"/>
          </p:cNvPicPr>
          <p:nvPr/>
        </p:nvPicPr>
        <p:blipFill>
          <a:blip r:embed="rId2">
            <a:extLst>
              <a:ext uri="{28A0092B-C50C-407E-A947-70E740481C1C}">
                <a14:useLocalDpi xmlns:a14="http://schemas.microsoft.com/office/drawing/2010/main" val="0"/>
              </a:ext>
            </a:extLst>
          </a:blip>
          <a:srcRect t="80879"/>
          <a:stretch>
            <a:fillRect/>
          </a:stretch>
        </p:blipFill>
        <p:spPr bwMode="auto">
          <a:xfrm>
            <a:off x="0" y="5592366"/>
            <a:ext cx="9144000" cy="40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4" name="组合 8"/>
          <p:cNvGrpSpPr>
            <a:grpSpLocks/>
          </p:cNvGrpSpPr>
          <p:nvPr/>
        </p:nvGrpSpPr>
        <p:grpSpPr bwMode="auto">
          <a:xfrm>
            <a:off x="0" y="958454"/>
            <a:ext cx="348854" cy="352425"/>
            <a:chOff x="0" y="0"/>
            <a:chExt cx="823123" cy="831130"/>
          </a:xfrm>
        </p:grpSpPr>
        <p:sp>
          <p:nvSpPr>
            <p:cNvPr id="30735" name="等腰三角形 9"/>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6" name="等腰三角形 10"/>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7" name="等腰三角形 11"/>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sp>
        <p:nvSpPr>
          <p:cNvPr id="30731" name="文本框 45"/>
          <p:cNvSpPr>
            <a:spLocks noChangeArrowheads="1"/>
          </p:cNvSpPr>
          <p:nvPr/>
        </p:nvSpPr>
        <p:spPr bwMode="auto">
          <a:xfrm>
            <a:off x="473868" y="966787"/>
            <a:ext cx="534070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新系统规划</a:t>
            </a:r>
            <a:r>
              <a:rPr lang="en-US" altLang="zh-CN"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教务教学管理系统</a:t>
            </a:r>
          </a:p>
        </p:txBody>
      </p:sp>
      <p:sp>
        <p:nvSpPr>
          <p:cNvPr id="22" name="文本框 47"/>
          <p:cNvSpPr>
            <a:spLocks noChangeArrowheads="1"/>
          </p:cNvSpPr>
          <p:nvPr/>
        </p:nvSpPr>
        <p:spPr bwMode="auto">
          <a:xfrm>
            <a:off x="-50903" y="1456583"/>
            <a:ext cx="9036306" cy="4253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487045" lvl="1">
              <a:lnSpc>
                <a:spcPct val="13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增加辅助选课功能：学生可以查看自己所在方向的选课要求，已修课程的统计信息，还需选择哪些方向的课程。</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a:p>
            <a:pPr marL="487045" lvl="1">
              <a:lnSpc>
                <a:spcPct val="13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增加课程介绍和评价功能：教师需给出自己课程的课程内容简介和教学大纲计划；每学期结束后，学生需给自己参加的课程进行评分和文字评价。这些可以作为后期学生的选课参考。</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a:p>
            <a:pPr marL="487045" lvl="1">
              <a:lnSpc>
                <a:spcPct val="13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将注销成绩的流程自动化：省去手工纸质的流程，在网上以电子化的形式进行。</a:t>
            </a:r>
            <a:r>
              <a:rPr kumimoji="1" lang="zh-CN" altLang="en-US" sz="1600" dirty="0">
                <a:solidFill>
                  <a:srgbClr val="FF0000"/>
                </a:solidFill>
                <a:latin typeface="微软雅黑" panose="020B0503020204020204" pitchFamily="34" charset="-122"/>
                <a:ea typeface="微软雅黑" panose="020B0503020204020204" pitchFamily="34" charset="-122"/>
                <a:sym typeface="+mn-ea"/>
              </a:rPr>
              <a:t>（见下一页）</a:t>
            </a:r>
            <a:endParaRPr kumimoji="1" lang="en-US" altLang="zh-CN" sz="1600" dirty="0">
              <a:solidFill>
                <a:srgbClr val="FF0000"/>
              </a:solidFill>
              <a:latin typeface="微软雅黑" panose="020B0503020204020204" pitchFamily="34" charset="-122"/>
              <a:ea typeface="微软雅黑" panose="020B0503020204020204" pitchFamily="34" charset="-122"/>
              <a:sym typeface="+mn-ea"/>
            </a:endParaRPr>
          </a:p>
          <a:p>
            <a:pPr marL="487045" lvl="1">
              <a:lnSpc>
                <a:spcPct val="13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增加查看往期课程资料的功能：学生至少能够查看前一年的课程资料。</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a:p>
            <a:pPr marL="487045" lvl="1">
              <a:lnSpc>
                <a:spcPct val="13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改进日历提醒的功能：在某项未提交作业</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Deadline</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的</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24</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小时内，</a:t>
            </a: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 用红色显示“你有需要留意的作业”。</a:t>
            </a: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marL="487045" lvl="1">
              <a:lnSpc>
                <a:spcPct val="13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增加成绩反馈提示的功能：有新的成绩反馈时，在系统上显示提示消息。</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a:p>
            <a:pPr marL="487045" lvl="1">
              <a:lnSpc>
                <a:spcPct val="13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改善成绩公布功能：最终成绩公布后，学生只能够查看成绩组成说明和自己的成绩。</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a:p>
            <a:pPr marL="487045" lvl="1">
              <a:lnSpc>
                <a:spcPct val="13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增加联系人消息提示的功能：有新的联系人消息时，在系统上显示提示消息。</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a:p>
            <a:pPr marL="487045" lvl="1">
              <a:lnSpc>
                <a:spcPct val="13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改善系统的消息提示的功能：系统绑定邮箱、手机号、微信号等，有重要消息在这些平台上进行消息推送。</a:t>
            </a:r>
            <a:endPar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endParaRPr>
          </a:p>
        </p:txBody>
      </p:sp>
    </p:spTree>
    <p:extLst>
      <p:ext uri="{BB962C8B-B14F-4D97-AF65-F5344CB8AC3E}">
        <p14:creationId xmlns:p14="http://schemas.microsoft.com/office/powerpoint/2010/main" val="1852034072"/>
      </p:ext>
    </p:extLst>
  </p:cSld>
  <p:clrMapOvr>
    <a:masterClrMapping/>
  </p:clrMapOvr>
  <p:transition spd="slow">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6"/>
          <p:cNvPicPr>
            <a:picLocks noChangeAspect="1" noChangeArrowheads="1"/>
          </p:cNvPicPr>
          <p:nvPr/>
        </p:nvPicPr>
        <p:blipFill>
          <a:blip r:embed="rId2">
            <a:extLst>
              <a:ext uri="{28A0092B-C50C-407E-A947-70E740481C1C}">
                <a14:useLocalDpi xmlns:a14="http://schemas.microsoft.com/office/drawing/2010/main" val="0"/>
              </a:ext>
            </a:extLst>
          </a:blip>
          <a:srcRect t="89116"/>
          <a:stretch>
            <a:fillRect/>
          </a:stretch>
        </p:blipFill>
        <p:spPr bwMode="auto">
          <a:xfrm>
            <a:off x="0" y="857251"/>
            <a:ext cx="9144000" cy="55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图片 7"/>
          <p:cNvPicPr>
            <a:picLocks noChangeAspect="1" noChangeArrowheads="1"/>
          </p:cNvPicPr>
          <p:nvPr/>
        </p:nvPicPr>
        <p:blipFill>
          <a:blip r:embed="rId2">
            <a:extLst>
              <a:ext uri="{28A0092B-C50C-407E-A947-70E740481C1C}">
                <a14:useLocalDpi xmlns:a14="http://schemas.microsoft.com/office/drawing/2010/main" val="0"/>
              </a:ext>
            </a:extLst>
          </a:blip>
          <a:srcRect t="80879"/>
          <a:stretch>
            <a:fillRect/>
          </a:stretch>
        </p:blipFill>
        <p:spPr bwMode="auto">
          <a:xfrm>
            <a:off x="0" y="5592366"/>
            <a:ext cx="9144000" cy="40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4" name="组合 8"/>
          <p:cNvGrpSpPr>
            <a:grpSpLocks/>
          </p:cNvGrpSpPr>
          <p:nvPr/>
        </p:nvGrpSpPr>
        <p:grpSpPr bwMode="auto">
          <a:xfrm>
            <a:off x="0" y="958454"/>
            <a:ext cx="348854" cy="352425"/>
            <a:chOff x="0" y="0"/>
            <a:chExt cx="823123" cy="831130"/>
          </a:xfrm>
        </p:grpSpPr>
        <p:sp>
          <p:nvSpPr>
            <p:cNvPr id="30735" name="等腰三角形 9"/>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6" name="等腰三角形 10"/>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7" name="等腰三角形 11"/>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sp>
        <p:nvSpPr>
          <p:cNvPr id="30731" name="文本框 45"/>
          <p:cNvSpPr>
            <a:spLocks noChangeArrowheads="1"/>
          </p:cNvSpPr>
          <p:nvPr/>
        </p:nvSpPr>
        <p:spPr bwMode="auto">
          <a:xfrm>
            <a:off x="473868" y="966787"/>
            <a:ext cx="534070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新系统规划</a:t>
            </a:r>
            <a:r>
              <a:rPr lang="en-US" altLang="zh-CN"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教务教学管理系统</a:t>
            </a:r>
          </a:p>
        </p:txBody>
      </p:sp>
      <p:sp>
        <p:nvSpPr>
          <p:cNvPr id="22" name="文本框 47"/>
          <p:cNvSpPr>
            <a:spLocks noChangeArrowheads="1"/>
          </p:cNvSpPr>
          <p:nvPr/>
        </p:nvSpPr>
        <p:spPr bwMode="auto">
          <a:xfrm>
            <a:off x="368501" y="1772816"/>
            <a:ext cx="9036306" cy="3021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Segoe UI Light" pitchFamily="34" charset="0"/>
                <a:sym typeface="Wingdings" panose="05000000000000000000" pitchFamily="2" charset="2"/>
              </a:rPr>
              <a:t>新系统自动注销成绩的流程：</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cs typeface="Segoe UI Light" pitchFamily="34" charset="0"/>
              <a:sym typeface="Wingdings" panose="05000000000000000000" pitchFamily="2" charset="2"/>
            </a:endParaRPr>
          </a:p>
          <a:p>
            <a:pPr>
              <a:lnSpc>
                <a:spcPct val="120000"/>
              </a:lnSpc>
            </a:pP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cs typeface="Segoe UI Light" pitchFamily="34" charset="0"/>
              <a:sym typeface="Wingdings" panose="05000000000000000000" pitchFamily="2" charset="2"/>
            </a:endParaRPr>
          </a:p>
          <a:p>
            <a:pPr>
              <a:lnSpc>
                <a:spcPct val="120000"/>
              </a:lnSpc>
            </a:pP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cs typeface="Segoe UI Light" pitchFamily="34" charset="0"/>
                <a:sym typeface="Wingdings" panose="05000000000000000000" pitchFamily="2" charset="2"/>
              </a:rPr>
              <a:t>(1) </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Segoe UI Light" pitchFamily="34" charset="0"/>
                <a:sym typeface="Wingdings" panose="05000000000000000000" pitchFamily="2" charset="2"/>
              </a:rPr>
              <a:t>学生</a:t>
            </a:r>
            <a:r>
              <a:rPr kumimoji="1"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Segoe UI Light" pitchFamily="34" charset="0"/>
                <a:sym typeface="+mn-ea"/>
              </a:rPr>
              <a:t>登录</a:t>
            </a:r>
            <a:r>
              <a:rPr kumimoji="1"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教务处系统，申请注销某门课的成绩。</a:t>
            </a:r>
            <a:endParaRPr kumimoji="1"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pPr>
              <a:lnSpc>
                <a:spcPct val="120000"/>
              </a:lnSpc>
            </a:pPr>
            <a:r>
              <a:rPr kumimoji="1"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(2) </a:t>
            </a:r>
            <a:r>
              <a:rPr kumimoji="1"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系统将该申请发送给学生所在院系的教务员审批。</a:t>
            </a:r>
            <a:endParaRPr kumimoji="1"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pPr>
              <a:lnSpc>
                <a:spcPct val="120000"/>
              </a:lnSpc>
            </a:pPr>
            <a:r>
              <a:rPr kumimoji="1"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(3) </a:t>
            </a:r>
            <a:r>
              <a:rPr kumimoji="1"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教务员审核通过后，系统将该申请发送给学生所在院系的教学委员会负责人审核；</a:t>
            </a:r>
            <a:endParaRPr kumimoji="1"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pPr>
              <a:lnSpc>
                <a:spcPct val="120000"/>
              </a:lnSpc>
            </a:pPr>
            <a:r>
              <a:rPr kumimoji="1"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     </a:t>
            </a:r>
            <a:r>
              <a:rPr kumimoji="1"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若教务员审核未通过，则不再发送，系统通知学生注销成绩失败及失败原因。</a:t>
            </a:r>
            <a:endParaRPr kumimoji="1"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pPr>
              <a:lnSpc>
                <a:spcPct val="120000"/>
              </a:lnSpc>
            </a:pPr>
            <a:r>
              <a:rPr kumimoji="1"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(4) </a:t>
            </a:r>
            <a:r>
              <a:rPr kumimoji="1"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教学委员会负责人审核通过后，系统将该申请发送给教务处负责人审核；</a:t>
            </a:r>
            <a:endParaRPr kumimoji="1"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pPr>
              <a:lnSpc>
                <a:spcPct val="120000"/>
              </a:lnSpc>
            </a:pPr>
            <a:r>
              <a:rPr kumimoji="1"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     若教学委员会负责人审核未通过，则不再发送，系统通知学生注销成绩失败及失败原因。</a:t>
            </a:r>
            <a:endParaRPr kumimoji="1"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pPr>
              <a:lnSpc>
                <a:spcPct val="120000"/>
              </a:lnSpc>
            </a:pPr>
            <a:r>
              <a:rPr kumimoji="1"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(5) </a:t>
            </a:r>
            <a:r>
              <a:rPr kumimoji="1"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教务处负责人审核通过后，系统注销学生该门课程的成绩，通知学生注销成绩成功；</a:t>
            </a:r>
            <a:endParaRPr kumimoji="1"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pPr>
              <a:lnSpc>
                <a:spcPct val="120000"/>
              </a:lnSpc>
            </a:pPr>
            <a:r>
              <a:rPr kumimoji="1"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     若教务处负责人审核未通过，则不再发送，系统通知学生注销成绩失败及失败原因。</a:t>
            </a:r>
            <a:endParaRPr kumimoji="1"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3008149994"/>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矩形 2"/>
          <p:cNvSpPr>
            <a:spLocks noChangeArrowheads="1"/>
          </p:cNvSpPr>
          <p:nvPr/>
        </p:nvSpPr>
        <p:spPr bwMode="auto">
          <a:xfrm>
            <a:off x="1" y="857250"/>
            <a:ext cx="2708672" cy="5143500"/>
          </a:xfrm>
          <a:prstGeom prst="rect">
            <a:avLst/>
          </a:prstGeom>
          <a:solidFill>
            <a:srgbClr val="1B90A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8675" name="文本框 5"/>
          <p:cNvSpPr>
            <a:spLocks noChangeArrowheads="1"/>
          </p:cNvSpPr>
          <p:nvPr/>
        </p:nvSpPr>
        <p:spPr bwMode="auto">
          <a:xfrm>
            <a:off x="756048" y="2489598"/>
            <a:ext cx="119657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第一部分</a:t>
            </a:r>
            <a:endParaRPr lang="zh-CN" altLang="en-US" sz="1350"/>
          </a:p>
        </p:txBody>
      </p:sp>
      <p:grpSp>
        <p:nvGrpSpPr>
          <p:cNvPr id="28676" name="组合 22"/>
          <p:cNvGrpSpPr>
            <a:grpSpLocks/>
          </p:cNvGrpSpPr>
          <p:nvPr/>
        </p:nvGrpSpPr>
        <p:grpSpPr bwMode="auto">
          <a:xfrm>
            <a:off x="1879998" y="2928938"/>
            <a:ext cx="348853" cy="352425"/>
            <a:chOff x="0" y="0"/>
            <a:chExt cx="823123" cy="831130"/>
          </a:xfrm>
        </p:grpSpPr>
        <p:sp>
          <p:nvSpPr>
            <p:cNvPr id="28690" name="等腰三角形 23"/>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8691" name="等腰三角形 24"/>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8692" name="等腰三角形 25"/>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grpSp>
        <p:nvGrpSpPr>
          <p:cNvPr id="28677" name="组合 1"/>
          <p:cNvGrpSpPr>
            <a:grpSpLocks/>
          </p:cNvGrpSpPr>
          <p:nvPr/>
        </p:nvGrpSpPr>
        <p:grpSpPr bwMode="auto">
          <a:xfrm>
            <a:off x="3464720" y="2953148"/>
            <a:ext cx="4718447" cy="461665"/>
            <a:chOff x="0" y="0"/>
            <a:chExt cx="6290009" cy="616764"/>
          </a:xfrm>
        </p:grpSpPr>
        <p:sp>
          <p:nvSpPr>
            <p:cNvPr id="28687" name="等腰三角形 7"/>
            <p:cNvSpPr>
              <a:spLocks noChangeArrowheads="1"/>
            </p:cNvSpPr>
            <p:nvPr/>
          </p:nvSpPr>
          <p:spPr bwMode="auto">
            <a:xfrm rot="5400000" flipH="1">
              <a:off x="-33634" y="66327"/>
              <a:ext cx="519388" cy="452119"/>
            </a:xfrm>
            <a:prstGeom prst="triangle">
              <a:avLst>
                <a:gd name="adj" fmla="val 50000"/>
              </a:avLst>
            </a:prstGeom>
            <a:solidFill>
              <a:srgbClr val="1B90A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8688" name="文本框 14"/>
            <p:cNvSpPr>
              <a:spLocks noChangeArrowheads="1"/>
            </p:cNvSpPr>
            <p:nvPr/>
          </p:nvSpPr>
          <p:spPr bwMode="auto">
            <a:xfrm>
              <a:off x="699915" y="0"/>
              <a:ext cx="1932493" cy="616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rPr>
                <a:t>第一部分</a:t>
              </a:r>
            </a:p>
          </p:txBody>
        </p:sp>
        <p:sp>
          <p:nvSpPr>
            <p:cNvPr id="28689" name="文本框 18"/>
            <p:cNvSpPr>
              <a:spLocks noChangeArrowheads="1"/>
            </p:cNvSpPr>
            <p:nvPr/>
          </p:nvSpPr>
          <p:spPr bwMode="auto">
            <a:xfrm>
              <a:off x="2632409" y="30776"/>
              <a:ext cx="3657600" cy="55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00"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rPr>
                <a:t>规划目的</a:t>
              </a:r>
            </a:p>
          </p:txBody>
        </p:sp>
      </p:grpSp>
    </p:spTree>
    <p:extLst>
      <p:ext uri="{BB962C8B-B14F-4D97-AF65-F5344CB8AC3E}">
        <p14:creationId xmlns:p14="http://schemas.microsoft.com/office/powerpoint/2010/main" val="3145163716"/>
      </p:ext>
    </p:extLst>
  </p:cSld>
  <p:clrMapOvr>
    <a:masterClrMapping/>
  </p:clrMapOvr>
  <p:transition spd="slow">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6"/>
          <p:cNvPicPr>
            <a:picLocks noChangeAspect="1" noChangeArrowheads="1"/>
          </p:cNvPicPr>
          <p:nvPr/>
        </p:nvPicPr>
        <p:blipFill>
          <a:blip r:embed="rId2">
            <a:extLst>
              <a:ext uri="{28A0092B-C50C-407E-A947-70E740481C1C}">
                <a14:useLocalDpi xmlns:a14="http://schemas.microsoft.com/office/drawing/2010/main" val="0"/>
              </a:ext>
            </a:extLst>
          </a:blip>
          <a:srcRect t="89116"/>
          <a:stretch>
            <a:fillRect/>
          </a:stretch>
        </p:blipFill>
        <p:spPr bwMode="auto">
          <a:xfrm>
            <a:off x="0" y="857251"/>
            <a:ext cx="9144000" cy="55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图片 7"/>
          <p:cNvPicPr>
            <a:picLocks noChangeAspect="1" noChangeArrowheads="1"/>
          </p:cNvPicPr>
          <p:nvPr/>
        </p:nvPicPr>
        <p:blipFill>
          <a:blip r:embed="rId2">
            <a:extLst>
              <a:ext uri="{28A0092B-C50C-407E-A947-70E740481C1C}">
                <a14:useLocalDpi xmlns:a14="http://schemas.microsoft.com/office/drawing/2010/main" val="0"/>
              </a:ext>
            </a:extLst>
          </a:blip>
          <a:srcRect t="80879"/>
          <a:stretch>
            <a:fillRect/>
          </a:stretch>
        </p:blipFill>
        <p:spPr bwMode="auto">
          <a:xfrm>
            <a:off x="0" y="5592366"/>
            <a:ext cx="9144000" cy="40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4" name="组合 8"/>
          <p:cNvGrpSpPr>
            <a:grpSpLocks/>
          </p:cNvGrpSpPr>
          <p:nvPr/>
        </p:nvGrpSpPr>
        <p:grpSpPr bwMode="auto">
          <a:xfrm>
            <a:off x="0" y="958454"/>
            <a:ext cx="348854" cy="352425"/>
            <a:chOff x="0" y="0"/>
            <a:chExt cx="823123" cy="831130"/>
          </a:xfrm>
        </p:grpSpPr>
        <p:sp>
          <p:nvSpPr>
            <p:cNvPr id="30735" name="等腰三角形 9"/>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6" name="等腰三角形 10"/>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7" name="等腰三角形 11"/>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sp>
        <p:nvSpPr>
          <p:cNvPr id="30731" name="文本框 45"/>
          <p:cNvSpPr>
            <a:spLocks noChangeArrowheads="1"/>
          </p:cNvSpPr>
          <p:nvPr/>
        </p:nvSpPr>
        <p:spPr bwMode="auto">
          <a:xfrm>
            <a:off x="473868" y="966787"/>
            <a:ext cx="534070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新系统规划</a:t>
            </a:r>
            <a:r>
              <a:rPr lang="en-US" altLang="zh-CN"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教务教学管理系统</a:t>
            </a:r>
          </a:p>
        </p:txBody>
      </p:sp>
      <p:sp>
        <p:nvSpPr>
          <p:cNvPr id="22" name="文本框 47"/>
          <p:cNvSpPr>
            <a:spLocks noChangeArrowheads="1"/>
          </p:cNvSpPr>
          <p:nvPr/>
        </p:nvSpPr>
        <p:spPr bwMode="auto">
          <a:xfrm>
            <a:off x="-50903" y="1456583"/>
            <a:ext cx="9036306"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487045" lvl="1">
              <a:lnSpc>
                <a:spcPct val="13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增加组队管理功能：</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a:p>
            <a:pPr marL="887095" lvl="2">
              <a:lnSpc>
                <a:spcPct val="130000"/>
              </a:lnSpc>
              <a:buFont typeface="Wingdings" panose="05000000000000000000" pitchFamily="2" charset="2"/>
              <a:buChar char="Ø"/>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老师设置组队人数限制，小组组长在系统上提交组队计划（组名，组长，各组员学号），提交后，各组员会收到组队邀请的提示，通过后，组队成功。老师可以在组队阶段完成之后查看所有小组、小组组长及组员的信息。</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a:p>
            <a:pPr marL="887095" lvl="2">
              <a:lnSpc>
                <a:spcPct val="130000"/>
              </a:lnSpc>
              <a:buFont typeface="Wingdings" panose="05000000000000000000" pitchFamily="2" charset="2"/>
              <a:buChar char="Ø"/>
            </a:pPr>
            <a:r>
              <a:rPr kumimoji="1"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rPr>
              <a:t>组内的每一位成员都可以提交作业，查看、下载、编辑已提交的作业。</a:t>
            </a:r>
            <a:endPar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endParaRPr>
          </a:p>
          <a:p>
            <a:pPr marL="487045" lvl="1">
              <a:lnSpc>
                <a:spcPct val="13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改善作业批改功能：</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a:p>
            <a:pPr marL="944245" lvl="2" indent="-285750">
              <a:lnSpc>
                <a:spcPct val="130000"/>
              </a:lnSpc>
              <a:buFont typeface="Wingdings" panose="05000000000000000000" pitchFamily="2" charset="2"/>
              <a:buChar char="Ø"/>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老师和助教可以批量</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逐一下载学生作业。</a:t>
            </a:r>
            <a:endParaRPr kumimoji="1" lang="en-US" altLang="zh-CN" sz="1600" dirty="0">
              <a:solidFill>
                <a:srgbClr val="009AB5"/>
              </a:solidFill>
              <a:latin typeface="微软雅黑" panose="020B0503020204020204" pitchFamily="34" charset="-122"/>
              <a:ea typeface="微软雅黑" panose="020B0503020204020204" pitchFamily="34" charset="-122"/>
            </a:endParaRPr>
          </a:p>
          <a:p>
            <a:pPr marL="944245" lvl="2" indent="-285750">
              <a:lnSpc>
                <a:spcPct val="130000"/>
              </a:lnSpc>
              <a:buFont typeface="Wingdings" panose="05000000000000000000" pitchFamily="2" charset="2"/>
              <a:buChar char="Ø"/>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老师和助教可以在线查看某一学生提交的作业并在线批改，填写反馈信息。</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a:p>
            <a:pPr marL="944245" lvl="2" indent="-285750">
              <a:lnSpc>
                <a:spcPct val="130000"/>
              </a:lnSpc>
              <a:buFont typeface="Wingdings" panose="05000000000000000000" pitchFamily="2" charset="2"/>
              <a:buChar char="Ø"/>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组队作业评分后，小组中的所有成员都可以收到反馈。</a:t>
            </a:r>
            <a:endParaRPr kumimoji="1" lang="zh-CN" altLang="en-US" sz="1600" dirty="0">
              <a:solidFill>
                <a:srgbClr val="009AB5"/>
              </a:solidFill>
              <a:latin typeface="微软雅黑" panose="020B0503020204020204" pitchFamily="34" charset="-122"/>
              <a:ea typeface="微软雅黑" panose="020B0503020204020204" pitchFamily="34" charset="-122"/>
            </a:endParaRPr>
          </a:p>
          <a:p>
            <a:pPr marL="944245" lvl="2" indent="-285750">
              <a:lnSpc>
                <a:spcPct val="130000"/>
              </a:lnSpc>
              <a:buFont typeface="Wingdings" panose="05000000000000000000" pitchFamily="2" charset="2"/>
              <a:buChar char="Ø"/>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老师和助教可以查看某次作业的得分统计情况（如平均分、分数分布、错数最多的题目等）。</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a:p>
            <a:pPr marL="944245" lvl="2" indent="-285750">
              <a:lnSpc>
                <a:spcPct val="130000"/>
              </a:lnSpc>
              <a:buFont typeface="Wingdings" panose="05000000000000000000" pitchFamily="2" charset="2"/>
              <a:buChar char="Ø"/>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学生可以查看某次作业的得分统计情况（平均分、分数分布、自己所处的位置等）。</a:t>
            </a:r>
            <a:endParaRPr kumimoji="1" lang="zh-CN" altLang="en-US" sz="1600" dirty="0">
              <a:solidFill>
                <a:srgbClr val="009AB5"/>
              </a:solidFill>
              <a:latin typeface="微软雅黑" panose="020B0503020204020204" pitchFamily="34" charset="-122"/>
              <a:ea typeface="微软雅黑" panose="020B0503020204020204" pitchFamily="34" charset="-122"/>
            </a:endParaRPr>
          </a:p>
          <a:p>
            <a:pPr marL="944245" lvl="2" indent="-285750">
              <a:lnSpc>
                <a:spcPct val="130000"/>
              </a:lnSpc>
              <a:buFont typeface="Wingdings" panose="05000000000000000000" pitchFamily="2" charset="2"/>
              <a:buChar char="Ø"/>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老师和助教可以上传某次作业的样例</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答案。</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a:p>
            <a:pPr marL="944245" lvl="2" indent="-285750">
              <a:lnSpc>
                <a:spcPct val="130000"/>
              </a:lnSpc>
              <a:buFont typeface="Arial" charset="0"/>
              <a:buChar char="•"/>
            </a:pPr>
            <a:endPar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marL="658495" lvl="2" indent="0">
              <a:lnSpc>
                <a:spcPct val="130000"/>
              </a:lnSpc>
            </a:pPr>
            <a:endPar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endParaRPr>
          </a:p>
        </p:txBody>
      </p:sp>
    </p:spTree>
    <p:extLst>
      <p:ext uri="{BB962C8B-B14F-4D97-AF65-F5344CB8AC3E}">
        <p14:creationId xmlns:p14="http://schemas.microsoft.com/office/powerpoint/2010/main" val="119721941"/>
      </p:ext>
    </p:extLst>
  </p:cSld>
  <p:clrMapOvr>
    <a:masterClrMapping/>
  </p:clrMapOvr>
  <p:transition spd="slow">
    <p:blinds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6"/>
          <p:cNvPicPr>
            <a:picLocks noChangeAspect="1" noChangeArrowheads="1"/>
          </p:cNvPicPr>
          <p:nvPr/>
        </p:nvPicPr>
        <p:blipFill>
          <a:blip r:embed="rId2">
            <a:extLst>
              <a:ext uri="{28A0092B-C50C-407E-A947-70E740481C1C}">
                <a14:useLocalDpi xmlns:a14="http://schemas.microsoft.com/office/drawing/2010/main" val="0"/>
              </a:ext>
            </a:extLst>
          </a:blip>
          <a:srcRect t="89116"/>
          <a:stretch>
            <a:fillRect/>
          </a:stretch>
        </p:blipFill>
        <p:spPr bwMode="auto">
          <a:xfrm>
            <a:off x="0" y="857251"/>
            <a:ext cx="9144000" cy="55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图片 7"/>
          <p:cNvPicPr>
            <a:picLocks noChangeAspect="1" noChangeArrowheads="1"/>
          </p:cNvPicPr>
          <p:nvPr/>
        </p:nvPicPr>
        <p:blipFill>
          <a:blip r:embed="rId2">
            <a:extLst>
              <a:ext uri="{28A0092B-C50C-407E-A947-70E740481C1C}">
                <a14:useLocalDpi xmlns:a14="http://schemas.microsoft.com/office/drawing/2010/main" val="0"/>
              </a:ext>
            </a:extLst>
          </a:blip>
          <a:srcRect t="80879"/>
          <a:stretch>
            <a:fillRect/>
          </a:stretch>
        </p:blipFill>
        <p:spPr bwMode="auto">
          <a:xfrm>
            <a:off x="0" y="5592366"/>
            <a:ext cx="9144000" cy="40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4" name="组合 8"/>
          <p:cNvGrpSpPr>
            <a:grpSpLocks/>
          </p:cNvGrpSpPr>
          <p:nvPr/>
        </p:nvGrpSpPr>
        <p:grpSpPr bwMode="auto">
          <a:xfrm>
            <a:off x="0" y="958454"/>
            <a:ext cx="348854" cy="352425"/>
            <a:chOff x="0" y="0"/>
            <a:chExt cx="823123" cy="831130"/>
          </a:xfrm>
        </p:grpSpPr>
        <p:sp>
          <p:nvSpPr>
            <p:cNvPr id="30735" name="等腰三角形 9"/>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6" name="等腰三角形 10"/>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7" name="等腰三角形 11"/>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sp>
        <p:nvSpPr>
          <p:cNvPr id="30731" name="文本框 45"/>
          <p:cNvSpPr>
            <a:spLocks noChangeArrowheads="1"/>
          </p:cNvSpPr>
          <p:nvPr/>
        </p:nvSpPr>
        <p:spPr bwMode="auto">
          <a:xfrm>
            <a:off x="473868" y="966787"/>
            <a:ext cx="534070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新系统规划</a:t>
            </a:r>
            <a:r>
              <a:rPr lang="en-US" altLang="zh-CN"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教务教学管理系统</a:t>
            </a:r>
          </a:p>
        </p:txBody>
      </p:sp>
      <p:sp>
        <p:nvSpPr>
          <p:cNvPr id="22" name="文本框 47"/>
          <p:cNvSpPr>
            <a:spLocks noChangeArrowheads="1"/>
          </p:cNvSpPr>
          <p:nvPr/>
        </p:nvSpPr>
        <p:spPr bwMode="auto">
          <a:xfrm>
            <a:off x="-50903" y="1456583"/>
            <a:ext cx="9036306"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487045" lvl="1">
              <a:lnSpc>
                <a:spcPct val="13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增加成绩批量导入</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导出功能：</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a:p>
            <a:pPr marL="887095" lvl="2">
              <a:lnSpc>
                <a:spcPct val="130000"/>
              </a:lnSpc>
              <a:buFont typeface="Wingdings" panose="05000000000000000000" pitchFamily="2" charset="2"/>
              <a:buChar char="Ø"/>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老师和助教可以从本地的</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excel</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文件中批量导入成绩到系统中。</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a:p>
            <a:pPr marL="887095" lvl="2">
              <a:lnSpc>
                <a:spcPct val="130000"/>
              </a:lnSpc>
              <a:buFont typeface="Wingdings" panose="05000000000000000000" pitchFamily="2" charset="2"/>
              <a:buChar char="Ø"/>
            </a:pPr>
            <a:r>
              <a:rPr kumimoji="1"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rPr>
              <a:t>教务员可以从系统中批量导出成绩，支持以</a:t>
            </a:r>
            <a:r>
              <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rPr>
              <a:t>txt</a:t>
            </a:r>
            <a:r>
              <a:rPr kumimoji="1"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rPr>
              <a:t>，</a:t>
            </a:r>
            <a:r>
              <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rPr>
              <a:t>excel</a:t>
            </a:r>
            <a:r>
              <a:rPr kumimoji="1"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rPr>
              <a:t>的文件形式保存到本地。</a:t>
            </a:r>
            <a:endPar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endParaRPr>
          </a:p>
        </p:txBody>
      </p:sp>
    </p:spTree>
    <p:extLst>
      <p:ext uri="{BB962C8B-B14F-4D97-AF65-F5344CB8AC3E}">
        <p14:creationId xmlns:p14="http://schemas.microsoft.com/office/powerpoint/2010/main" val="2761168280"/>
      </p:ext>
    </p:extLst>
  </p:cSld>
  <p:clrMapOvr>
    <a:masterClrMapping/>
  </p:clrMapOvr>
  <p:transition spd="slow">
    <p:blinds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6"/>
          <p:cNvPicPr>
            <a:picLocks noChangeAspect="1" noChangeArrowheads="1"/>
          </p:cNvPicPr>
          <p:nvPr/>
        </p:nvPicPr>
        <p:blipFill>
          <a:blip r:embed="rId2">
            <a:extLst>
              <a:ext uri="{28A0092B-C50C-407E-A947-70E740481C1C}">
                <a14:useLocalDpi xmlns:a14="http://schemas.microsoft.com/office/drawing/2010/main" val="0"/>
              </a:ext>
            </a:extLst>
          </a:blip>
          <a:srcRect t="89116"/>
          <a:stretch>
            <a:fillRect/>
          </a:stretch>
        </p:blipFill>
        <p:spPr bwMode="auto">
          <a:xfrm>
            <a:off x="0" y="857251"/>
            <a:ext cx="9144000" cy="55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图片 7"/>
          <p:cNvPicPr>
            <a:picLocks noChangeAspect="1" noChangeArrowheads="1"/>
          </p:cNvPicPr>
          <p:nvPr/>
        </p:nvPicPr>
        <p:blipFill>
          <a:blip r:embed="rId2">
            <a:extLst>
              <a:ext uri="{28A0092B-C50C-407E-A947-70E740481C1C}">
                <a14:useLocalDpi xmlns:a14="http://schemas.microsoft.com/office/drawing/2010/main" val="0"/>
              </a:ext>
            </a:extLst>
          </a:blip>
          <a:srcRect t="80879"/>
          <a:stretch>
            <a:fillRect/>
          </a:stretch>
        </p:blipFill>
        <p:spPr bwMode="auto">
          <a:xfrm>
            <a:off x="0" y="5592366"/>
            <a:ext cx="9144000" cy="40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4" name="组合 8"/>
          <p:cNvGrpSpPr>
            <a:grpSpLocks/>
          </p:cNvGrpSpPr>
          <p:nvPr/>
        </p:nvGrpSpPr>
        <p:grpSpPr bwMode="auto">
          <a:xfrm>
            <a:off x="0" y="958454"/>
            <a:ext cx="348854" cy="352425"/>
            <a:chOff x="0" y="0"/>
            <a:chExt cx="823123" cy="831130"/>
          </a:xfrm>
        </p:grpSpPr>
        <p:sp>
          <p:nvSpPr>
            <p:cNvPr id="30735" name="等腰三角形 9"/>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6" name="等腰三角形 10"/>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7" name="等腰三角形 11"/>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sp>
        <p:nvSpPr>
          <p:cNvPr id="30731" name="文本框 45"/>
          <p:cNvSpPr>
            <a:spLocks noChangeArrowheads="1"/>
          </p:cNvSpPr>
          <p:nvPr/>
        </p:nvSpPr>
        <p:spPr bwMode="auto">
          <a:xfrm>
            <a:off x="473868" y="966787"/>
            <a:ext cx="534070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新系统分析</a:t>
            </a:r>
            <a:r>
              <a:rPr lang="en-US" altLang="zh-CN"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教务教学管理系统</a:t>
            </a:r>
          </a:p>
        </p:txBody>
      </p:sp>
      <p:sp>
        <p:nvSpPr>
          <p:cNvPr id="22" name="文本框 47"/>
          <p:cNvSpPr>
            <a:spLocks noChangeArrowheads="1"/>
          </p:cNvSpPr>
          <p:nvPr/>
        </p:nvSpPr>
        <p:spPr bwMode="auto">
          <a:xfrm>
            <a:off x="1278272" y="2204864"/>
            <a:ext cx="6822120" cy="2733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01295" lvl="1" indent="0" algn="ctr">
              <a:lnSpc>
                <a:spcPct val="130000"/>
              </a:lnSpc>
            </a:pPr>
            <a:r>
              <a:rPr lang="zh-CN" altLang="fr-FR" dirty="0">
                <a:solidFill>
                  <a:srgbClr val="009AB5"/>
                </a:solidFill>
                <a:latin typeface="微软雅黑" panose="020B0503020204020204" pitchFamily="34" charset="-122"/>
                <a:ea typeface="微软雅黑" panose="020B0503020204020204" pitchFamily="34" charset="-122"/>
                <a:cs typeface="Segoe UI Light" pitchFamily="34" charset="0"/>
              </a:rPr>
              <a:t>预期实施中的困难</a:t>
            </a:r>
            <a:endParaRPr lang="en-US" altLang="zh-CN" dirty="0">
              <a:solidFill>
                <a:srgbClr val="009AB5"/>
              </a:solidFill>
              <a:latin typeface="微软雅黑" panose="020B0503020204020204" pitchFamily="34" charset="-122"/>
              <a:ea typeface="微软雅黑" panose="020B0503020204020204" pitchFamily="34" charset="-122"/>
              <a:cs typeface="Segoe UI Light" pitchFamily="34" charset="0"/>
            </a:endParaRPr>
          </a:p>
          <a:p>
            <a:pPr marL="201295" lvl="1" indent="0" algn="ctr">
              <a:lnSpc>
                <a:spcPct val="130000"/>
              </a:lnSpc>
            </a:pPr>
            <a:endParaRPr lang="en-US" altLang="zh-CN" dirty="0">
              <a:solidFill>
                <a:srgbClr val="009AB5"/>
              </a:solidFill>
              <a:latin typeface="微软雅黑" panose="020B0503020204020204" pitchFamily="34" charset="-122"/>
              <a:ea typeface="微软雅黑" panose="020B0503020204020204" pitchFamily="34" charset="-122"/>
              <a:cs typeface="Segoe UI Light" pitchFamily="34" charset="0"/>
            </a:endParaRPr>
          </a:p>
          <a:p>
            <a:pPr marL="487045" lvl="1">
              <a:lnSpc>
                <a:spcPct val="13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rPr>
              <a:t>和其他系统交互有难度</a:t>
            </a:r>
            <a:endPar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endParaRPr>
          </a:p>
          <a:p>
            <a:pPr marL="487045" lvl="1">
              <a:lnSpc>
                <a:spcPct val="13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rPr>
              <a:t>后台数据库变化较大</a:t>
            </a:r>
            <a:endPar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endParaRPr>
          </a:p>
          <a:p>
            <a:pPr marL="487045" lvl="1">
              <a:lnSpc>
                <a:spcPct val="13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rPr>
              <a:t>增加的功能较多，系统重建难度较大</a:t>
            </a:r>
            <a:endPar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endParaRPr>
          </a:p>
          <a:p>
            <a:pPr marL="487045" lvl="1">
              <a:lnSpc>
                <a:spcPct val="13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项目的具体需求及细节改动需要与学生、老师、教务员进行沟通协商</a:t>
            </a:r>
            <a:endParaRPr kumimoji="1" lang="zh-CN" altLang="en-US" sz="1600" dirty="0">
              <a:solidFill>
                <a:srgbClr val="009AB5"/>
              </a:solidFill>
              <a:latin typeface="微软雅黑" panose="020B0503020204020204" pitchFamily="34" charset="-122"/>
              <a:ea typeface="微软雅黑" panose="020B0503020204020204" pitchFamily="34" charset="-122"/>
            </a:endParaRPr>
          </a:p>
          <a:p>
            <a:pPr marL="201295" lvl="1" indent="0">
              <a:lnSpc>
                <a:spcPct val="130000"/>
              </a:lnSpc>
            </a:pPr>
            <a:endPar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endParaRPr>
          </a:p>
          <a:p>
            <a:pPr marL="201295" lvl="1" indent="0">
              <a:lnSpc>
                <a:spcPct val="130000"/>
              </a:lnSpc>
            </a:pPr>
            <a:endPar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endParaRPr>
          </a:p>
        </p:txBody>
      </p:sp>
    </p:spTree>
    <p:extLst>
      <p:ext uri="{BB962C8B-B14F-4D97-AF65-F5344CB8AC3E}">
        <p14:creationId xmlns:p14="http://schemas.microsoft.com/office/powerpoint/2010/main" val="3925104629"/>
      </p:ext>
    </p:extLst>
  </p:cSld>
  <p:clrMapOvr>
    <a:masterClrMapping/>
  </p:clrMapOvr>
  <p:transition spd="slow">
    <p:blinds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6"/>
          <p:cNvPicPr>
            <a:picLocks noChangeAspect="1" noChangeArrowheads="1"/>
          </p:cNvPicPr>
          <p:nvPr/>
        </p:nvPicPr>
        <p:blipFill>
          <a:blip r:embed="rId2">
            <a:extLst>
              <a:ext uri="{28A0092B-C50C-407E-A947-70E740481C1C}">
                <a14:useLocalDpi xmlns:a14="http://schemas.microsoft.com/office/drawing/2010/main" val="0"/>
              </a:ext>
            </a:extLst>
          </a:blip>
          <a:srcRect t="89116"/>
          <a:stretch>
            <a:fillRect/>
          </a:stretch>
        </p:blipFill>
        <p:spPr bwMode="auto">
          <a:xfrm>
            <a:off x="0" y="857251"/>
            <a:ext cx="9144000" cy="55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图片 7"/>
          <p:cNvPicPr>
            <a:picLocks noChangeAspect="1" noChangeArrowheads="1"/>
          </p:cNvPicPr>
          <p:nvPr/>
        </p:nvPicPr>
        <p:blipFill>
          <a:blip r:embed="rId2">
            <a:extLst>
              <a:ext uri="{28A0092B-C50C-407E-A947-70E740481C1C}">
                <a14:useLocalDpi xmlns:a14="http://schemas.microsoft.com/office/drawing/2010/main" val="0"/>
              </a:ext>
            </a:extLst>
          </a:blip>
          <a:srcRect t="80879"/>
          <a:stretch>
            <a:fillRect/>
          </a:stretch>
        </p:blipFill>
        <p:spPr bwMode="auto">
          <a:xfrm>
            <a:off x="0" y="5592366"/>
            <a:ext cx="9144000" cy="40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4" name="组合 8"/>
          <p:cNvGrpSpPr>
            <a:grpSpLocks/>
          </p:cNvGrpSpPr>
          <p:nvPr/>
        </p:nvGrpSpPr>
        <p:grpSpPr bwMode="auto">
          <a:xfrm>
            <a:off x="0" y="958454"/>
            <a:ext cx="348854" cy="352425"/>
            <a:chOff x="0" y="0"/>
            <a:chExt cx="823123" cy="831130"/>
          </a:xfrm>
        </p:grpSpPr>
        <p:sp>
          <p:nvSpPr>
            <p:cNvPr id="30735" name="等腰三角形 9"/>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6" name="等腰三角形 10"/>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7" name="等腰三角形 11"/>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sp>
        <p:nvSpPr>
          <p:cNvPr id="30731" name="文本框 45"/>
          <p:cNvSpPr>
            <a:spLocks noChangeArrowheads="1"/>
          </p:cNvSpPr>
          <p:nvPr/>
        </p:nvSpPr>
        <p:spPr bwMode="auto">
          <a:xfrm>
            <a:off x="473868" y="966787"/>
            <a:ext cx="534070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新系统分析</a:t>
            </a:r>
            <a:r>
              <a:rPr lang="en-US" altLang="zh-CN"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教务教学管理系统</a:t>
            </a:r>
          </a:p>
        </p:txBody>
      </p:sp>
      <p:sp>
        <p:nvSpPr>
          <p:cNvPr id="22" name="文本框 47"/>
          <p:cNvSpPr>
            <a:spLocks noChangeArrowheads="1"/>
          </p:cNvSpPr>
          <p:nvPr/>
        </p:nvSpPr>
        <p:spPr bwMode="auto">
          <a:xfrm>
            <a:off x="1160940" y="1988840"/>
            <a:ext cx="6822120" cy="2733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01295" lvl="1" indent="0" algn="ctr">
              <a:lnSpc>
                <a:spcPct val="130000"/>
              </a:lnSpc>
            </a:pPr>
            <a:r>
              <a:rPr lang="zh-CN" altLang="en-US" dirty="0">
                <a:solidFill>
                  <a:srgbClr val="009AB5"/>
                </a:solidFill>
                <a:latin typeface="微软雅黑" panose="020B0503020204020204" pitchFamily="34" charset="-122"/>
                <a:ea typeface="微软雅黑" panose="020B0503020204020204" pitchFamily="34" charset="-122"/>
                <a:cs typeface="Segoe UI Light" pitchFamily="34" charset="0"/>
              </a:rPr>
              <a:t>可行性分析</a:t>
            </a:r>
            <a:endParaRPr lang="en-US" altLang="zh-CN" dirty="0">
              <a:solidFill>
                <a:srgbClr val="009AB5"/>
              </a:solidFill>
              <a:latin typeface="微软雅黑" panose="020B0503020204020204" pitchFamily="34" charset="-122"/>
              <a:ea typeface="微软雅黑" panose="020B0503020204020204" pitchFamily="34" charset="-122"/>
              <a:cs typeface="Segoe UI Light" pitchFamily="34" charset="0"/>
            </a:endParaRPr>
          </a:p>
          <a:p>
            <a:pPr marL="201295" lvl="1" indent="0" algn="ctr">
              <a:lnSpc>
                <a:spcPct val="130000"/>
              </a:lnSpc>
            </a:pPr>
            <a:endParaRPr lang="en-US" altLang="zh-CN" dirty="0">
              <a:solidFill>
                <a:srgbClr val="009AB5"/>
              </a:solidFill>
              <a:latin typeface="微软雅黑" panose="020B0503020204020204" pitchFamily="34" charset="-122"/>
              <a:ea typeface="微软雅黑" panose="020B0503020204020204" pitchFamily="34" charset="-122"/>
              <a:cs typeface="Segoe UI Light" pitchFamily="34" charset="0"/>
            </a:endParaRPr>
          </a:p>
          <a:p>
            <a:pPr marL="487045" lvl="1">
              <a:lnSpc>
                <a:spcPct val="13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rPr>
              <a:t>需求明确清晰，无需求获取的难度</a:t>
            </a:r>
            <a:endPar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endParaRPr>
          </a:p>
          <a:p>
            <a:pPr marL="487045" lvl="1">
              <a:lnSpc>
                <a:spcPct val="13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rPr>
              <a:t>类似的系统较多，可以作为参考</a:t>
            </a:r>
            <a:endPar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endParaRPr>
          </a:p>
          <a:p>
            <a:pPr marL="487045" lvl="1">
              <a:lnSpc>
                <a:spcPct val="13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rPr>
              <a:t>系统开发后，有固定且大量的用户</a:t>
            </a:r>
            <a:endPar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endParaRPr>
          </a:p>
          <a:p>
            <a:pPr marL="487045" lvl="1">
              <a:lnSpc>
                <a:spcPct val="13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rPr>
              <a:t>有相关的系统运行基础</a:t>
            </a:r>
            <a:endPar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endParaRPr>
          </a:p>
          <a:p>
            <a:pPr marL="487045" lvl="1">
              <a:lnSpc>
                <a:spcPct val="13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rPr>
              <a:t>可以将系统的开发作为一项作业交给学院学生，经济和技术上皆可行</a:t>
            </a:r>
            <a:endPar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endParaRPr>
          </a:p>
          <a:p>
            <a:pPr marL="201295" lvl="1" indent="0">
              <a:lnSpc>
                <a:spcPct val="130000"/>
              </a:lnSpc>
            </a:pPr>
            <a:endPar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endParaRPr>
          </a:p>
        </p:txBody>
      </p:sp>
    </p:spTree>
    <p:extLst>
      <p:ext uri="{BB962C8B-B14F-4D97-AF65-F5344CB8AC3E}">
        <p14:creationId xmlns:p14="http://schemas.microsoft.com/office/powerpoint/2010/main" val="2336758432"/>
      </p:ext>
    </p:extLst>
  </p:cSld>
  <p:clrMapOvr>
    <a:masterClrMapping/>
  </p:clrMapOvr>
  <p:transition spd="slow">
    <p:blinds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6"/>
          <p:cNvPicPr>
            <a:picLocks noChangeAspect="1" noChangeArrowheads="1"/>
          </p:cNvPicPr>
          <p:nvPr/>
        </p:nvPicPr>
        <p:blipFill>
          <a:blip r:embed="rId2">
            <a:extLst>
              <a:ext uri="{28A0092B-C50C-407E-A947-70E740481C1C}">
                <a14:useLocalDpi xmlns:a14="http://schemas.microsoft.com/office/drawing/2010/main" val="0"/>
              </a:ext>
            </a:extLst>
          </a:blip>
          <a:srcRect t="89116"/>
          <a:stretch>
            <a:fillRect/>
          </a:stretch>
        </p:blipFill>
        <p:spPr bwMode="auto">
          <a:xfrm>
            <a:off x="0" y="857251"/>
            <a:ext cx="9144000" cy="55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图片 7"/>
          <p:cNvPicPr>
            <a:picLocks noChangeAspect="1" noChangeArrowheads="1"/>
          </p:cNvPicPr>
          <p:nvPr/>
        </p:nvPicPr>
        <p:blipFill>
          <a:blip r:embed="rId2">
            <a:extLst>
              <a:ext uri="{28A0092B-C50C-407E-A947-70E740481C1C}">
                <a14:useLocalDpi xmlns:a14="http://schemas.microsoft.com/office/drawing/2010/main" val="0"/>
              </a:ext>
            </a:extLst>
          </a:blip>
          <a:srcRect t="80879"/>
          <a:stretch>
            <a:fillRect/>
          </a:stretch>
        </p:blipFill>
        <p:spPr bwMode="auto">
          <a:xfrm>
            <a:off x="0" y="5592366"/>
            <a:ext cx="9144000" cy="40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4" name="组合 8"/>
          <p:cNvGrpSpPr>
            <a:grpSpLocks/>
          </p:cNvGrpSpPr>
          <p:nvPr/>
        </p:nvGrpSpPr>
        <p:grpSpPr bwMode="auto">
          <a:xfrm>
            <a:off x="0" y="958454"/>
            <a:ext cx="348854" cy="352425"/>
            <a:chOff x="0" y="0"/>
            <a:chExt cx="823123" cy="831130"/>
          </a:xfrm>
        </p:grpSpPr>
        <p:sp>
          <p:nvSpPr>
            <p:cNvPr id="30735" name="等腰三角形 9"/>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6" name="等腰三角形 10"/>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7" name="等腰三角形 11"/>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sp>
        <p:nvSpPr>
          <p:cNvPr id="30731" name="文本框 45"/>
          <p:cNvSpPr>
            <a:spLocks noChangeArrowheads="1"/>
          </p:cNvSpPr>
          <p:nvPr/>
        </p:nvSpPr>
        <p:spPr bwMode="auto">
          <a:xfrm>
            <a:off x="473868" y="966787"/>
            <a:ext cx="534070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新系统分析</a:t>
            </a:r>
            <a:r>
              <a:rPr lang="en-US" altLang="zh-CN"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教务教学管理系统</a:t>
            </a:r>
          </a:p>
        </p:txBody>
      </p:sp>
      <p:sp>
        <p:nvSpPr>
          <p:cNvPr id="22" name="文本框 47"/>
          <p:cNvSpPr>
            <a:spLocks noChangeArrowheads="1"/>
          </p:cNvSpPr>
          <p:nvPr/>
        </p:nvSpPr>
        <p:spPr bwMode="auto">
          <a:xfrm>
            <a:off x="2902519" y="2531345"/>
            <a:ext cx="4923228" cy="262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a:lnSpc>
                <a:spcPct val="15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确定需求</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	1 week </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3~4</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人）</a:t>
            </a:r>
            <a:endParaRPr kumimoji="1" lang="zh-CN" altLang="en-US" sz="1600" dirty="0">
              <a:solidFill>
                <a:srgbClr val="009AB5"/>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数据库设计</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	1 week </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2~4</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人）</a:t>
            </a:r>
            <a:endParaRPr kumimoji="1" lang="zh-CN" altLang="en-US" sz="1600" dirty="0">
              <a:solidFill>
                <a:srgbClr val="009AB5"/>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架构设计</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	1 week </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3~4</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人）</a:t>
            </a:r>
            <a:endParaRPr kumimoji="1" lang="zh-CN" altLang="en-US" sz="1600" dirty="0">
              <a:solidFill>
                <a:srgbClr val="009AB5"/>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编码实现</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	8 weeks</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6~8</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人）</a:t>
            </a:r>
            <a:endParaRPr kumimoji="1" lang="zh-CN" altLang="en-US" sz="1600" dirty="0">
              <a:solidFill>
                <a:srgbClr val="009AB5"/>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集成测试</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	2 weeks</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5~7</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人）</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a:p>
            <a:pPr marL="285750" indent="-285750">
              <a:lnSpc>
                <a:spcPct val="15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部署安装</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	3 days   </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2~4</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人）</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	</a:t>
            </a:r>
            <a:endParaRPr kumimoji="1" lang="zh-CN" altLang="en-US" sz="1600" dirty="0">
              <a:solidFill>
                <a:srgbClr val="009AB5"/>
              </a:solidFill>
              <a:latin typeface="微软雅黑" panose="020B0503020204020204" pitchFamily="34" charset="-122"/>
              <a:ea typeface="微软雅黑" panose="020B0503020204020204" pitchFamily="34" charset="-122"/>
            </a:endParaRPr>
          </a:p>
          <a:p>
            <a:pPr marL="201295" lvl="1" indent="0">
              <a:lnSpc>
                <a:spcPct val="130000"/>
              </a:lnSpc>
            </a:pPr>
            <a:endPar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endParaRPr>
          </a:p>
        </p:txBody>
      </p:sp>
      <p:sp>
        <p:nvSpPr>
          <p:cNvPr id="2" name="文本框 1">
            <a:extLst>
              <a:ext uri="{FF2B5EF4-FFF2-40B4-BE49-F238E27FC236}">
                <a16:creationId xmlns:a16="http://schemas.microsoft.com/office/drawing/2014/main" id="{AB35ADA3-F6DF-4760-B00D-C9A5EAB1E3B5}"/>
              </a:ext>
            </a:extLst>
          </p:cNvPr>
          <p:cNvSpPr txBox="1"/>
          <p:nvPr/>
        </p:nvSpPr>
        <p:spPr>
          <a:xfrm>
            <a:off x="3635896" y="1871371"/>
            <a:ext cx="3456475" cy="646331"/>
          </a:xfrm>
          <a:prstGeom prst="rect">
            <a:avLst/>
          </a:prstGeom>
          <a:noFill/>
        </p:spPr>
        <p:txBody>
          <a:bodyPr wrap="square" rtlCol="0">
            <a:spAutoFit/>
          </a:bodyPr>
          <a:lstStyle/>
          <a:p>
            <a:r>
              <a:rPr lang="zh-CN" altLang="en-US" dirty="0">
                <a:solidFill>
                  <a:srgbClr val="009AB5"/>
                </a:solidFill>
                <a:latin typeface="微软雅黑" panose="020B0503020204020204" pitchFamily="34" charset="-122"/>
                <a:ea typeface="微软雅黑" panose="020B0503020204020204" pitchFamily="34" charset="-122"/>
                <a:cs typeface="Segoe UI Light" pitchFamily="34" charset="0"/>
              </a:rPr>
              <a:t>系统开发计划书</a:t>
            </a:r>
            <a:endParaRPr lang="en-US" altLang="zh-CN" dirty="0">
              <a:solidFill>
                <a:srgbClr val="009AB5"/>
              </a:solidFill>
              <a:latin typeface="微软雅黑" panose="020B0503020204020204" pitchFamily="34" charset="-122"/>
              <a:ea typeface="微软雅黑" panose="020B0503020204020204" pitchFamily="34" charset="-122"/>
              <a:cs typeface="Segoe UI Light" pitchFamily="34" charset="0"/>
            </a:endParaRPr>
          </a:p>
          <a:p>
            <a:endParaRPr lang="zh-CN" altLang="en-US" dirty="0"/>
          </a:p>
        </p:txBody>
      </p:sp>
    </p:spTree>
    <p:extLst>
      <p:ext uri="{BB962C8B-B14F-4D97-AF65-F5344CB8AC3E}">
        <p14:creationId xmlns:p14="http://schemas.microsoft.com/office/powerpoint/2010/main" val="213351165"/>
      </p:ext>
    </p:extLst>
  </p:cSld>
  <p:clrMapOvr>
    <a:masterClrMapping/>
  </p:clrMapOvr>
  <p:transition spd="slow">
    <p:blinds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6"/>
          <p:cNvPicPr>
            <a:picLocks noChangeAspect="1" noChangeArrowheads="1"/>
          </p:cNvPicPr>
          <p:nvPr/>
        </p:nvPicPr>
        <p:blipFill>
          <a:blip r:embed="rId2">
            <a:extLst>
              <a:ext uri="{28A0092B-C50C-407E-A947-70E740481C1C}">
                <a14:useLocalDpi xmlns:a14="http://schemas.microsoft.com/office/drawing/2010/main" val="0"/>
              </a:ext>
            </a:extLst>
          </a:blip>
          <a:srcRect t="89116"/>
          <a:stretch>
            <a:fillRect/>
          </a:stretch>
        </p:blipFill>
        <p:spPr bwMode="auto">
          <a:xfrm>
            <a:off x="0" y="857251"/>
            <a:ext cx="9144000" cy="55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图片 7"/>
          <p:cNvPicPr>
            <a:picLocks noChangeAspect="1" noChangeArrowheads="1"/>
          </p:cNvPicPr>
          <p:nvPr/>
        </p:nvPicPr>
        <p:blipFill>
          <a:blip r:embed="rId2">
            <a:extLst>
              <a:ext uri="{28A0092B-C50C-407E-A947-70E740481C1C}">
                <a14:useLocalDpi xmlns:a14="http://schemas.microsoft.com/office/drawing/2010/main" val="0"/>
              </a:ext>
            </a:extLst>
          </a:blip>
          <a:srcRect t="80879"/>
          <a:stretch>
            <a:fillRect/>
          </a:stretch>
        </p:blipFill>
        <p:spPr bwMode="auto">
          <a:xfrm>
            <a:off x="0" y="5592366"/>
            <a:ext cx="9144000" cy="40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4" name="组合 8"/>
          <p:cNvGrpSpPr>
            <a:grpSpLocks/>
          </p:cNvGrpSpPr>
          <p:nvPr/>
        </p:nvGrpSpPr>
        <p:grpSpPr bwMode="auto">
          <a:xfrm>
            <a:off x="0" y="958454"/>
            <a:ext cx="348854" cy="352425"/>
            <a:chOff x="0" y="0"/>
            <a:chExt cx="823123" cy="831130"/>
          </a:xfrm>
        </p:grpSpPr>
        <p:sp>
          <p:nvSpPr>
            <p:cNvPr id="30735" name="等腰三角形 9"/>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6" name="等腰三角形 10"/>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7" name="等腰三角形 11"/>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sp>
        <p:nvSpPr>
          <p:cNvPr id="30731" name="文本框 45"/>
          <p:cNvSpPr>
            <a:spLocks noChangeArrowheads="1"/>
          </p:cNvSpPr>
          <p:nvPr/>
        </p:nvSpPr>
        <p:spPr bwMode="auto">
          <a:xfrm>
            <a:off x="473868" y="966787"/>
            <a:ext cx="345005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新系统规划和分析</a:t>
            </a:r>
          </a:p>
        </p:txBody>
      </p:sp>
      <p:sp>
        <p:nvSpPr>
          <p:cNvPr id="22" name="文本框 47"/>
          <p:cNvSpPr>
            <a:spLocks noChangeArrowheads="1"/>
          </p:cNvSpPr>
          <p:nvPr/>
        </p:nvSpPr>
        <p:spPr bwMode="auto">
          <a:xfrm>
            <a:off x="3059832" y="2107996"/>
            <a:ext cx="2754745" cy="2825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pP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a:lnSpc>
                <a:spcPct val="120000"/>
              </a:lnSpc>
            </a:pP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marL="285750" indent="-285750">
              <a:lnSpc>
                <a:spcPct val="120000"/>
              </a:lnSpc>
              <a:buFont typeface="Wingdings" panose="05000000000000000000" pitchFamily="2" charset="2"/>
              <a:buChar char="p"/>
            </a:pP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教务教学管理系统                 </a:t>
            </a: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a:lnSpc>
                <a:spcPct val="120000"/>
              </a:lnSpc>
            </a:pP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marL="285750" indent="-285750">
              <a:lnSpc>
                <a:spcPct val="120000"/>
              </a:lnSpc>
              <a:buFont typeface="Wingdings" panose="05000000000000000000" pitchFamily="2" charset="2"/>
              <a:buChar char="n"/>
            </a:pPr>
            <a:r>
              <a:rPr lang="zh-CN" altLang="en-US" dirty="0">
                <a:solidFill>
                  <a:srgbClr val="009AB5"/>
                </a:solidFill>
                <a:latin typeface="微软雅黑" panose="020B0503020204020204" pitchFamily="34" charset="-122"/>
                <a:ea typeface="微软雅黑" panose="020B0503020204020204" pitchFamily="34" charset="-122"/>
                <a:cs typeface="Segoe UI Light" pitchFamily="34" charset="0"/>
              </a:rPr>
              <a:t>学生发展管理系统                     </a:t>
            </a:r>
            <a:endParaRPr lang="en-US" altLang="zh-CN" dirty="0">
              <a:solidFill>
                <a:srgbClr val="009AB5"/>
              </a:solidFill>
              <a:latin typeface="微软雅黑" panose="020B0503020204020204" pitchFamily="34" charset="-122"/>
              <a:ea typeface="微软雅黑" panose="020B0503020204020204" pitchFamily="34" charset="-122"/>
              <a:cs typeface="Segoe UI Light" pitchFamily="34" charset="0"/>
            </a:endParaRPr>
          </a:p>
          <a:p>
            <a:pPr>
              <a:lnSpc>
                <a:spcPct val="120000"/>
              </a:lnSpc>
            </a:pP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marL="285750" indent="-285750">
              <a:lnSpc>
                <a:spcPct val="120000"/>
              </a:lnSpc>
              <a:buFont typeface="Wingdings" panose="05000000000000000000" pitchFamily="2" charset="2"/>
              <a:buChar char="p"/>
            </a:pP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院友档案管理系统</a:t>
            </a: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a:lnSpc>
                <a:spcPct val="120000"/>
              </a:lnSpc>
            </a:pP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a:lnSpc>
                <a:spcPct val="120000"/>
              </a:lnSpc>
            </a:pPr>
            <a:endParaRPr lang="en-US" altLang="zh-CN" sz="1600" dirty="0">
              <a:solidFill>
                <a:srgbClr val="009AB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29125158"/>
      </p:ext>
    </p:extLst>
  </p:cSld>
  <p:clrMapOvr>
    <a:masterClrMapping/>
  </p:clrMapOvr>
  <p:transition spd="slow">
    <p:blinds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6"/>
          <p:cNvPicPr>
            <a:picLocks noChangeAspect="1" noChangeArrowheads="1"/>
          </p:cNvPicPr>
          <p:nvPr/>
        </p:nvPicPr>
        <p:blipFill>
          <a:blip r:embed="rId2">
            <a:extLst>
              <a:ext uri="{28A0092B-C50C-407E-A947-70E740481C1C}">
                <a14:useLocalDpi xmlns:a14="http://schemas.microsoft.com/office/drawing/2010/main" val="0"/>
              </a:ext>
            </a:extLst>
          </a:blip>
          <a:srcRect t="89116"/>
          <a:stretch>
            <a:fillRect/>
          </a:stretch>
        </p:blipFill>
        <p:spPr bwMode="auto">
          <a:xfrm>
            <a:off x="0" y="857251"/>
            <a:ext cx="9144000" cy="55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图片 7"/>
          <p:cNvPicPr>
            <a:picLocks noChangeAspect="1" noChangeArrowheads="1"/>
          </p:cNvPicPr>
          <p:nvPr/>
        </p:nvPicPr>
        <p:blipFill>
          <a:blip r:embed="rId2">
            <a:extLst>
              <a:ext uri="{28A0092B-C50C-407E-A947-70E740481C1C}">
                <a14:useLocalDpi xmlns:a14="http://schemas.microsoft.com/office/drawing/2010/main" val="0"/>
              </a:ext>
            </a:extLst>
          </a:blip>
          <a:srcRect t="80879"/>
          <a:stretch>
            <a:fillRect/>
          </a:stretch>
        </p:blipFill>
        <p:spPr bwMode="auto">
          <a:xfrm>
            <a:off x="0" y="5592366"/>
            <a:ext cx="9144000" cy="40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4" name="组合 8"/>
          <p:cNvGrpSpPr>
            <a:grpSpLocks/>
          </p:cNvGrpSpPr>
          <p:nvPr/>
        </p:nvGrpSpPr>
        <p:grpSpPr bwMode="auto">
          <a:xfrm>
            <a:off x="0" y="958454"/>
            <a:ext cx="348854" cy="352425"/>
            <a:chOff x="0" y="0"/>
            <a:chExt cx="823123" cy="831130"/>
          </a:xfrm>
        </p:grpSpPr>
        <p:sp>
          <p:nvSpPr>
            <p:cNvPr id="30735" name="等腰三角形 9"/>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6" name="等腰三角形 10"/>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7" name="等腰三角形 11"/>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sp>
        <p:nvSpPr>
          <p:cNvPr id="30731" name="文本框 45"/>
          <p:cNvSpPr>
            <a:spLocks noChangeArrowheads="1"/>
          </p:cNvSpPr>
          <p:nvPr/>
        </p:nvSpPr>
        <p:spPr bwMode="auto">
          <a:xfrm>
            <a:off x="473868" y="966787"/>
            <a:ext cx="534070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新系统规划</a:t>
            </a:r>
            <a:r>
              <a:rPr lang="en-US" altLang="zh-CN"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学生发展管理系统</a:t>
            </a:r>
          </a:p>
        </p:txBody>
      </p:sp>
      <p:sp>
        <p:nvSpPr>
          <p:cNvPr id="22" name="文本框 47"/>
          <p:cNvSpPr>
            <a:spLocks noChangeArrowheads="1"/>
          </p:cNvSpPr>
          <p:nvPr/>
        </p:nvSpPr>
        <p:spPr bwMode="auto">
          <a:xfrm>
            <a:off x="-28241" y="1453819"/>
            <a:ext cx="9036306" cy="4191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a:lnSpc>
                <a:spcPct val="14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增加学业成绩查看功能：学生可以查看其每学期所修的课程成绩、每学期和总的</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GPA</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及年级排名、成绩走向等信息。</a:t>
            </a:r>
          </a:p>
          <a:p>
            <a:pPr marL="285750" indent="-285750">
              <a:lnSpc>
                <a:spcPct val="14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增加发展建议和计划功能：学生可以根据自己的成绩，查看发展建议和计划，也可以选择自己的发展意向，查看发展建议和计划。</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a:p>
            <a:pPr marL="285750" indent="-285750">
              <a:lnSpc>
                <a:spcPct val="14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增加实习管理平台功能：</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a:p>
            <a:pPr marL="1028700" lvl="1">
              <a:lnSpc>
                <a:spcPct val="140000"/>
              </a:lnSpc>
              <a:buFont typeface="Wingdings" panose="05000000000000000000" pitchFamily="2" charset="2"/>
              <a:buChar char="Ø"/>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辅导员可以将实习公司的宣传信息统一发布到实习平台上，避免重复发布和某些学生无法获取信息。</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a:p>
            <a:pPr marL="1028700" lvl="1">
              <a:lnSpc>
                <a:spcPct val="140000"/>
              </a:lnSpc>
              <a:buFont typeface="Wingdings" panose="05000000000000000000" pitchFamily="2" charset="2"/>
              <a:buChar char="Ø"/>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将申请实习的流程自动化：省去手工纸质的流程，在网上以电子化的形式进行。</a:t>
            </a:r>
            <a:r>
              <a:rPr kumimoji="1" lang="zh-CN" altLang="en-US" sz="1600" dirty="0">
                <a:solidFill>
                  <a:srgbClr val="FF0000"/>
                </a:solidFill>
                <a:latin typeface="微软雅黑" panose="020B0503020204020204" pitchFamily="34" charset="-122"/>
                <a:ea typeface="微软雅黑" panose="020B0503020204020204" pitchFamily="34" charset="-122"/>
                <a:sym typeface="+mn-ea"/>
              </a:rPr>
              <a:t>（见下一页）</a:t>
            </a:r>
            <a:endParaRPr kumimoji="1" lang="en-US" altLang="zh-CN" sz="1600" dirty="0">
              <a:solidFill>
                <a:srgbClr val="FF0000"/>
              </a:solidFill>
              <a:latin typeface="微软雅黑" panose="020B0503020204020204" pitchFamily="34" charset="-122"/>
              <a:ea typeface="微软雅黑" panose="020B0503020204020204" pitchFamily="34" charset="-122"/>
              <a:sym typeface="+mn-ea"/>
            </a:endParaRPr>
          </a:p>
          <a:p>
            <a:pPr marL="285750" indent="-285750">
              <a:lnSpc>
                <a:spcPct val="14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增加发展意向管理功能：辅导员可以在线获取每位学生的发展意向并给予相关建议和指导。</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a:p>
            <a:pPr marL="285750" indent="-285750">
              <a:lnSpc>
                <a:spcPct val="14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rPr>
              <a:t>增加学业成绩统计功能：辅导员可以在系统上查看学生成绩的统计信息（如本学期最高</a:t>
            </a:r>
            <a:r>
              <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rPr>
              <a:t>GPA</a:t>
            </a:r>
            <a:r>
              <a:rPr kumimoji="1"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rPr>
              <a:t>和最低</a:t>
            </a:r>
            <a:r>
              <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rPr>
              <a:t>GPA</a:t>
            </a:r>
            <a:r>
              <a:rPr kumimoji="1"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rPr>
              <a:t>、平均</a:t>
            </a:r>
            <a:r>
              <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rPr>
              <a:t>GPA</a:t>
            </a:r>
            <a:r>
              <a:rPr kumimoji="1"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rPr>
              <a:t>、成绩分布等）。</a:t>
            </a:r>
            <a:endPar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endParaRPr>
          </a:p>
        </p:txBody>
      </p:sp>
    </p:spTree>
    <p:extLst>
      <p:ext uri="{BB962C8B-B14F-4D97-AF65-F5344CB8AC3E}">
        <p14:creationId xmlns:p14="http://schemas.microsoft.com/office/powerpoint/2010/main" val="2037271886"/>
      </p:ext>
    </p:extLst>
  </p:cSld>
  <p:clrMapOvr>
    <a:masterClrMapping/>
  </p:clrMapOvr>
  <p:transition spd="slow">
    <p:blinds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6"/>
          <p:cNvPicPr>
            <a:picLocks noChangeAspect="1" noChangeArrowheads="1"/>
          </p:cNvPicPr>
          <p:nvPr/>
        </p:nvPicPr>
        <p:blipFill>
          <a:blip r:embed="rId2">
            <a:extLst>
              <a:ext uri="{28A0092B-C50C-407E-A947-70E740481C1C}">
                <a14:useLocalDpi xmlns:a14="http://schemas.microsoft.com/office/drawing/2010/main" val="0"/>
              </a:ext>
            </a:extLst>
          </a:blip>
          <a:srcRect t="89116"/>
          <a:stretch>
            <a:fillRect/>
          </a:stretch>
        </p:blipFill>
        <p:spPr bwMode="auto">
          <a:xfrm>
            <a:off x="0" y="857251"/>
            <a:ext cx="9144000" cy="55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图片 7"/>
          <p:cNvPicPr>
            <a:picLocks noChangeAspect="1" noChangeArrowheads="1"/>
          </p:cNvPicPr>
          <p:nvPr/>
        </p:nvPicPr>
        <p:blipFill>
          <a:blip r:embed="rId2">
            <a:extLst>
              <a:ext uri="{28A0092B-C50C-407E-A947-70E740481C1C}">
                <a14:useLocalDpi xmlns:a14="http://schemas.microsoft.com/office/drawing/2010/main" val="0"/>
              </a:ext>
            </a:extLst>
          </a:blip>
          <a:srcRect t="80879"/>
          <a:stretch>
            <a:fillRect/>
          </a:stretch>
        </p:blipFill>
        <p:spPr bwMode="auto">
          <a:xfrm>
            <a:off x="0" y="5592366"/>
            <a:ext cx="9144000" cy="40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4" name="组合 8"/>
          <p:cNvGrpSpPr>
            <a:grpSpLocks/>
          </p:cNvGrpSpPr>
          <p:nvPr/>
        </p:nvGrpSpPr>
        <p:grpSpPr bwMode="auto">
          <a:xfrm>
            <a:off x="0" y="958454"/>
            <a:ext cx="348854" cy="352425"/>
            <a:chOff x="0" y="0"/>
            <a:chExt cx="823123" cy="831130"/>
          </a:xfrm>
        </p:grpSpPr>
        <p:sp>
          <p:nvSpPr>
            <p:cNvPr id="30735" name="等腰三角形 9"/>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6" name="等腰三角形 10"/>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7" name="等腰三角形 11"/>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sp>
        <p:nvSpPr>
          <p:cNvPr id="30731" name="文本框 45"/>
          <p:cNvSpPr>
            <a:spLocks noChangeArrowheads="1"/>
          </p:cNvSpPr>
          <p:nvPr/>
        </p:nvSpPr>
        <p:spPr bwMode="auto">
          <a:xfrm>
            <a:off x="473868" y="966787"/>
            <a:ext cx="534070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新系统规划</a:t>
            </a:r>
            <a:r>
              <a:rPr lang="en-US" altLang="zh-CN"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学生发展管理系统</a:t>
            </a:r>
          </a:p>
        </p:txBody>
      </p:sp>
      <p:sp>
        <p:nvSpPr>
          <p:cNvPr id="22" name="文本框 47"/>
          <p:cNvSpPr>
            <a:spLocks noChangeArrowheads="1"/>
          </p:cNvSpPr>
          <p:nvPr/>
        </p:nvSpPr>
        <p:spPr bwMode="auto">
          <a:xfrm>
            <a:off x="285137" y="1657607"/>
            <a:ext cx="9036306" cy="3933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Segoe UI Light" pitchFamily="34" charset="0"/>
                <a:sym typeface="Wingdings" panose="05000000000000000000" pitchFamily="2" charset="2"/>
              </a:rPr>
              <a:t>新系统自动申请实习的流程：</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cs typeface="Segoe UI Light" pitchFamily="34" charset="0"/>
              <a:sym typeface="Wingdings" panose="05000000000000000000" pitchFamily="2" charset="2"/>
            </a:endParaRPr>
          </a:p>
          <a:p>
            <a:pPr>
              <a:lnSpc>
                <a:spcPct val="120000"/>
              </a:lnSpc>
            </a:pP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cs typeface="Segoe UI Light" pitchFamily="34" charset="0"/>
              <a:sym typeface="Wingdings" panose="05000000000000000000" pitchFamily="2" charset="2"/>
            </a:endParaRPr>
          </a:p>
          <a:p>
            <a:pPr>
              <a:lnSpc>
                <a:spcPct val="120000"/>
              </a:lnSpc>
            </a:pP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cs typeface="Segoe UI Light" pitchFamily="34" charset="0"/>
                <a:sym typeface="Wingdings" panose="05000000000000000000" pitchFamily="2" charset="2"/>
              </a:rPr>
              <a:t>(1) </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Segoe UI Light" pitchFamily="34" charset="0"/>
                <a:sym typeface="Wingdings" panose="05000000000000000000" pitchFamily="2" charset="2"/>
              </a:rPr>
              <a:t>学生</a:t>
            </a:r>
            <a:r>
              <a:rPr kumimoji="1"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Segoe UI Light" pitchFamily="34" charset="0"/>
                <a:sym typeface="+mn-ea"/>
              </a:rPr>
              <a:t>登录</a:t>
            </a:r>
            <a:r>
              <a:rPr kumimoji="1"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系统，提交实习申请。</a:t>
            </a:r>
            <a:endParaRPr kumimoji="1"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pPr>
              <a:lnSpc>
                <a:spcPct val="120000"/>
              </a:lnSpc>
            </a:pPr>
            <a:r>
              <a:rPr kumimoji="1"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(2) </a:t>
            </a:r>
            <a:r>
              <a:rPr kumimoji="1"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系统确认学分，若满足条件，进行下一步；</a:t>
            </a:r>
            <a:endParaRPr kumimoji="1"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pPr>
              <a:lnSpc>
                <a:spcPct val="120000"/>
              </a:lnSpc>
            </a:pPr>
            <a:r>
              <a:rPr kumimoji="1"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     </a:t>
            </a:r>
            <a:r>
              <a:rPr kumimoji="1"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若不满足条件，系统通知学生申请实习失败及失败原因。</a:t>
            </a:r>
            <a:endParaRPr kumimoji="1"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pPr>
              <a:lnSpc>
                <a:spcPct val="120000"/>
              </a:lnSpc>
            </a:pPr>
            <a:r>
              <a:rPr kumimoji="1"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(3) </a:t>
            </a:r>
            <a:r>
              <a:rPr kumimoji="1"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系统判断学生是否是助教或有科研项目，若有，则将该申请发送给相关老师审核；</a:t>
            </a:r>
            <a:endParaRPr kumimoji="1"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pPr>
              <a:lnSpc>
                <a:spcPct val="120000"/>
              </a:lnSpc>
            </a:pPr>
            <a:r>
              <a:rPr kumimoji="1"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     </a:t>
            </a:r>
            <a:r>
              <a:rPr kumimoji="1"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若没有，直接发送给学生的辅导员。</a:t>
            </a:r>
            <a:endParaRPr kumimoji="1"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pPr>
              <a:lnSpc>
                <a:spcPct val="120000"/>
              </a:lnSpc>
            </a:pPr>
            <a:r>
              <a:rPr kumimoji="1"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(4) </a:t>
            </a:r>
            <a:r>
              <a:rPr kumimoji="1"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相关老师审核通过后，系统将该申请发送给辅导员审核；</a:t>
            </a:r>
            <a:endParaRPr kumimoji="1"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pPr>
              <a:lnSpc>
                <a:spcPct val="120000"/>
              </a:lnSpc>
            </a:pPr>
            <a:r>
              <a:rPr kumimoji="1"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     若相关老师审核未通过，则不再发送，系统通知学生申请实习失败及失败原因。</a:t>
            </a:r>
            <a:endParaRPr kumimoji="1"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pPr>
              <a:lnSpc>
                <a:spcPct val="120000"/>
              </a:lnSpc>
            </a:pPr>
            <a:r>
              <a:rPr kumimoji="1"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(5) </a:t>
            </a:r>
            <a:r>
              <a:rPr kumimoji="1"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辅导员审核通过后，系统将该申请发送给工程发展中心审核；</a:t>
            </a:r>
            <a:endParaRPr kumimoji="1"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pPr>
              <a:lnSpc>
                <a:spcPct val="120000"/>
              </a:lnSpc>
            </a:pPr>
            <a:r>
              <a:rPr kumimoji="1"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     若辅导员审核未通过，则不再发送，系统通知学生申请实习失败及失败原因。</a:t>
            </a:r>
            <a:endParaRPr kumimoji="1"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pPr>
              <a:lnSpc>
                <a:spcPct val="120000"/>
              </a:lnSpc>
            </a:pPr>
            <a:r>
              <a:rPr kumimoji="1" lang="en-US" altLang="zh-CN" sz="1600">
                <a:solidFill>
                  <a:schemeClr val="tx1">
                    <a:lumMod val="85000"/>
                    <a:lumOff val="15000"/>
                  </a:schemeClr>
                </a:solidFill>
                <a:latin typeface="微软雅黑" panose="020B0503020204020204" pitchFamily="34" charset="-122"/>
                <a:ea typeface="微软雅黑" panose="020B0503020204020204" pitchFamily="34" charset="-122"/>
                <a:sym typeface="+mn-ea"/>
              </a:rPr>
              <a:t>(</a:t>
            </a:r>
            <a:r>
              <a:rPr kumimoji="1"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6</a:t>
            </a:r>
            <a:r>
              <a:rPr kumimoji="1" lang="en-US" altLang="zh-CN" sz="1600">
                <a:solidFill>
                  <a:schemeClr val="tx1">
                    <a:lumMod val="85000"/>
                    <a:lumOff val="15000"/>
                  </a:schemeClr>
                </a:solidFill>
                <a:latin typeface="微软雅黑" panose="020B0503020204020204" pitchFamily="34" charset="-122"/>
                <a:ea typeface="微软雅黑" panose="020B0503020204020204" pitchFamily="34" charset="-122"/>
                <a:sym typeface="+mn-ea"/>
              </a:rPr>
              <a:t>) </a:t>
            </a:r>
            <a:r>
              <a:rPr kumimoji="1"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工程发展中心负责人审核通过后，系统登记信息，通知学生实习申请成功；</a:t>
            </a:r>
            <a:endParaRPr kumimoji="1"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pPr>
              <a:lnSpc>
                <a:spcPct val="120000"/>
              </a:lnSpc>
            </a:pPr>
            <a:r>
              <a:rPr kumimoji="1"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     若工程发展中心负责人审核未通过，则不再发送，系统通知学生申请实习失败及失败原因。</a:t>
            </a:r>
            <a:endParaRPr kumimoji="1"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2440746290"/>
      </p:ext>
    </p:extLst>
  </p:cSld>
  <p:clrMapOvr>
    <a:masterClrMapping/>
  </p:clrMapOvr>
  <p:transition spd="slow">
    <p:blinds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6"/>
          <p:cNvPicPr>
            <a:picLocks noChangeAspect="1" noChangeArrowheads="1"/>
          </p:cNvPicPr>
          <p:nvPr/>
        </p:nvPicPr>
        <p:blipFill>
          <a:blip r:embed="rId2">
            <a:extLst>
              <a:ext uri="{28A0092B-C50C-407E-A947-70E740481C1C}">
                <a14:useLocalDpi xmlns:a14="http://schemas.microsoft.com/office/drawing/2010/main" val="0"/>
              </a:ext>
            </a:extLst>
          </a:blip>
          <a:srcRect t="89116"/>
          <a:stretch>
            <a:fillRect/>
          </a:stretch>
        </p:blipFill>
        <p:spPr bwMode="auto">
          <a:xfrm>
            <a:off x="0" y="857251"/>
            <a:ext cx="9144000" cy="55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图片 7"/>
          <p:cNvPicPr>
            <a:picLocks noChangeAspect="1" noChangeArrowheads="1"/>
          </p:cNvPicPr>
          <p:nvPr/>
        </p:nvPicPr>
        <p:blipFill>
          <a:blip r:embed="rId2">
            <a:extLst>
              <a:ext uri="{28A0092B-C50C-407E-A947-70E740481C1C}">
                <a14:useLocalDpi xmlns:a14="http://schemas.microsoft.com/office/drawing/2010/main" val="0"/>
              </a:ext>
            </a:extLst>
          </a:blip>
          <a:srcRect t="80879"/>
          <a:stretch>
            <a:fillRect/>
          </a:stretch>
        </p:blipFill>
        <p:spPr bwMode="auto">
          <a:xfrm>
            <a:off x="0" y="5592366"/>
            <a:ext cx="9144000" cy="40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4" name="组合 8"/>
          <p:cNvGrpSpPr>
            <a:grpSpLocks/>
          </p:cNvGrpSpPr>
          <p:nvPr/>
        </p:nvGrpSpPr>
        <p:grpSpPr bwMode="auto">
          <a:xfrm>
            <a:off x="0" y="958454"/>
            <a:ext cx="348854" cy="352425"/>
            <a:chOff x="0" y="0"/>
            <a:chExt cx="823123" cy="831130"/>
          </a:xfrm>
        </p:grpSpPr>
        <p:sp>
          <p:nvSpPr>
            <p:cNvPr id="30735" name="等腰三角形 9"/>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6" name="等腰三角形 10"/>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7" name="等腰三角形 11"/>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sp>
        <p:nvSpPr>
          <p:cNvPr id="30731" name="文本框 45"/>
          <p:cNvSpPr>
            <a:spLocks noChangeArrowheads="1"/>
          </p:cNvSpPr>
          <p:nvPr/>
        </p:nvSpPr>
        <p:spPr bwMode="auto">
          <a:xfrm>
            <a:off x="473868" y="966787"/>
            <a:ext cx="534070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新系统分析</a:t>
            </a:r>
            <a:r>
              <a:rPr lang="en-US" altLang="zh-CN"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学生发展管理系统</a:t>
            </a:r>
          </a:p>
        </p:txBody>
      </p:sp>
      <p:sp>
        <p:nvSpPr>
          <p:cNvPr id="22" name="文本框 47"/>
          <p:cNvSpPr>
            <a:spLocks noChangeArrowheads="1"/>
          </p:cNvSpPr>
          <p:nvPr/>
        </p:nvSpPr>
        <p:spPr bwMode="auto">
          <a:xfrm>
            <a:off x="1278272" y="2204864"/>
            <a:ext cx="6822120" cy="2412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01295" lvl="1" indent="0" algn="ctr">
              <a:lnSpc>
                <a:spcPct val="130000"/>
              </a:lnSpc>
            </a:pPr>
            <a:r>
              <a:rPr lang="zh-CN" altLang="fr-FR" dirty="0">
                <a:solidFill>
                  <a:srgbClr val="009AB5"/>
                </a:solidFill>
                <a:latin typeface="微软雅黑" panose="020B0503020204020204" pitchFamily="34" charset="-122"/>
                <a:ea typeface="微软雅黑" panose="020B0503020204020204" pitchFamily="34" charset="-122"/>
                <a:cs typeface="Segoe UI Light" pitchFamily="34" charset="0"/>
              </a:rPr>
              <a:t>预期实施中的困难</a:t>
            </a:r>
            <a:endParaRPr lang="en-US" altLang="zh-CN" dirty="0">
              <a:solidFill>
                <a:srgbClr val="009AB5"/>
              </a:solidFill>
              <a:latin typeface="微软雅黑" panose="020B0503020204020204" pitchFamily="34" charset="-122"/>
              <a:ea typeface="微软雅黑" panose="020B0503020204020204" pitchFamily="34" charset="-122"/>
              <a:cs typeface="Segoe UI Light" pitchFamily="34" charset="0"/>
            </a:endParaRPr>
          </a:p>
          <a:p>
            <a:pPr marL="201295" lvl="1" indent="0" algn="ctr">
              <a:lnSpc>
                <a:spcPct val="130000"/>
              </a:lnSpc>
            </a:pPr>
            <a:endParaRPr lang="en-US" altLang="zh-CN" dirty="0">
              <a:solidFill>
                <a:srgbClr val="009AB5"/>
              </a:solidFill>
              <a:latin typeface="微软雅黑" panose="020B0503020204020204" pitchFamily="34" charset="-122"/>
              <a:ea typeface="微软雅黑" panose="020B0503020204020204" pitchFamily="34" charset="-122"/>
              <a:cs typeface="Segoe UI Light" pitchFamily="34" charset="0"/>
            </a:endParaRPr>
          </a:p>
          <a:p>
            <a:pPr marL="487045" lvl="1">
              <a:lnSpc>
                <a:spcPct val="13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rPr>
              <a:t>没有类似系统可以作为参考</a:t>
            </a:r>
            <a:endPar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endParaRPr>
          </a:p>
          <a:p>
            <a:pPr marL="487045" lvl="1">
              <a:lnSpc>
                <a:spcPct val="13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rPr>
              <a:t>需求获取较难</a:t>
            </a:r>
            <a:endPar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endParaRPr>
          </a:p>
          <a:p>
            <a:pPr marL="487045" lvl="1">
              <a:lnSpc>
                <a:spcPct val="13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项目的具体需求及细节改动需要与学生、老师、教务员进行沟通协商</a:t>
            </a:r>
            <a:endParaRPr kumimoji="1" lang="zh-CN" altLang="en-US" sz="1600" dirty="0">
              <a:solidFill>
                <a:srgbClr val="009AB5"/>
              </a:solidFill>
              <a:latin typeface="微软雅黑" panose="020B0503020204020204" pitchFamily="34" charset="-122"/>
              <a:ea typeface="微软雅黑" panose="020B0503020204020204" pitchFamily="34" charset="-122"/>
            </a:endParaRPr>
          </a:p>
          <a:p>
            <a:pPr marL="201295" lvl="1" indent="0">
              <a:lnSpc>
                <a:spcPct val="130000"/>
              </a:lnSpc>
            </a:pPr>
            <a:endPar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endParaRPr>
          </a:p>
          <a:p>
            <a:pPr marL="201295" lvl="1" indent="0">
              <a:lnSpc>
                <a:spcPct val="130000"/>
              </a:lnSpc>
            </a:pPr>
            <a:endPar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endParaRPr>
          </a:p>
        </p:txBody>
      </p:sp>
    </p:spTree>
    <p:extLst>
      <p:ext uri="{BB962C8B-B14F-4D97-AF65-F5344CB8AC3E}">
        <p14:creationId xmlns:p14="http://schemas.microsoft.com/office/powerpoint/2010/main" val="1249975211"/>
      </p:ext>
    </p:extLst>
  </p:cSld>
  <p:clrMapOvr>
    <a:masterClrMapping/>
  </p:clrMapOvr>
  <p:transition spd="slow">
    <p:blinds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6"/>
          <p:cNvPicPr>
            <a:picLocks noChangeAspect="1" noChangeArrowheads="1"/>
          </p:cNvPicPr>
          <p:nvPr/>
        </p:nvPicPr>
        <p:blipFill>
          <a:blip r:embed="rId2">
            <a:extLst>
              <a:ext uri="{28A0092B-C50C-407E-A947-70E740481C1C}">
                <a14:useLocalDpi xmlns:a14="http://schemas.microsoft.com/office/drawing/2010/main" val="0"/>
              </a:ext>
            </a:extLst>
          </a:blip>
          <a:srcRect t="89116"/>
          <a:stretch>
            <a:fillRect/>
          </a:stretch>
        </p:blipFill>
        <p:spPr bwMode="auto">
          <a:xfrm>
            <a:off x="0" y="857251"/>
            <a:ext cx="9144000" cy="55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图片 7"/>
          <p:cNvPicPr>
            <a:picLocks noChangeAspect="1" noChangeArrowheads="1"/>
          </p:cNvPicPr>
          <p:nvPr/>
        </p:nvPicPr>
        <p:blipFill>
          <a:blip r:embed="rId2">
            <a:extLst>
              <a:ext uri="{28A0092B-C50C-407E-A947-70E740481C1C}">
                <a14:useLocalDpi xmlns:a14="http://schemas.microsoft.com/office/drawing/2010/main" val="0"/>
              </a:ext>
            </a:extLst>
          </a:blip>
          <a:srcRect t="80879"/>
          <a:stretch>
            <a:fillRect/>
          </a:stretch>
        </p:blipFill>
        <p:spPr bwMode="auto">
          <a:xfrm>
            <a:off x="0" y="5592366"/>
            <a:ext cx="9144000" cy="40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4" name="组合 8"/>
          <p:cNvGrpSpPr>
            <a:grpSpLocks/>
          </p:cNvGrpSpPr>
          <p:nvPr/>
        </p:nvGrpSpPr>
        <p:grpSpPr bwMode="auto">
          <a:xfrm>
            <a:off x="0" y="958454"/>
            <a:ext cx="348854" cy="352425"/>
            <a:chOff x="0" y="0"/>
            <a:chExt cx="823123" cy="831130"/>
          </a:xfrm>
        </p:grpSpPr>
        <p:sp>
          <p:nvSpPr>
            <p:cNvPr id="30735" name="等腰三角形 9"/>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6" name="等腰三角形 10"/>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7" name="等腰三角形 11"/>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sp>
        <p:nvSpPr>
          <p:cNvPr id="30731" name="文本框 45"/>
          <p:cNvSpPr>
            <a:spLocks noChangeArrowheads="1"/>
          </p:cNvSpPr>
          <p:nvPr/>
        </p:nvSpPr>
        <p:spPr bwMode="auto">
          <a:xfrm>
            <a:off x="473868" y="966787"/>
            <a:ext cx="534070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新系统分析</a:t>
            </a:r>
            <a:r>
              <a:rPr lang="en-US" altLang="zh-CN"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学生发展管理系统</a:t>
            </a:r>
          </a:p>
        </p:txBody>
      </p:sp>
      <p:sp>
        <p:nvSpPr>
          <p:cNvPr id="22" name="文本框 47"/>
          <p:cNvSpPr>
            <a:spLocks noChangeArrowheads="1"/>
          </p:cNvSpPr>
          <p:nvPr/>
        </p:nvSpPr>
        <p:spPr bwMode="auto">
          <a:xfrm>
            <a:off x="1160940" y="1988840"/>
            <a:ext cx="6822120" cy="2341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01295" lvl="1" indent="0" algn="ctr">
              <a:lnSpc>
                <a:spcPct val="130000"/>
              </a:lnSpc>
            </a:pPr>
            <a:r>
              <a:rPr lang="zh-CN" altLang="en-US" dirty="0">
                <a:solidFill>
                  <a:srgbClr val="009AB5"/>
                </a:solidFill>
                <a:latin typeface="微软雅黑" panose="020B0503020204020204" pitchFamily="34" charset="-122"/>
                <a:ea typeface="微软雅黑" panose="020B0503020204020204" pitchFamily="34" charset="-122"/>
                <a:cs typeface="Segoe UI Light" pitchFamily="34" charset="0"/>
              </a:rPr>
              <a:t>可行性分析</a:t>
            </a:r>
            <a:endParaRPr lang="en-US" altLang="zh-CN" dirty="0">
              <a:solidFill>
                <a:srgbClr val="009AB5"/>
              </a:solidFill>
              <a:latin typeface="微软雅黑" panose="020B0503020204020204" pitchFamily="34" charset="-122"/>
              <a:ea typeface="微软雅黑" panose="020B0503020204020204" pitchFamily="34" charset="-122"/>
              <a:cs typeface="Segoe UI Light" pitchFamily="34" charset="0"/>
            </a:endParaRPr>
          </a:p>
          <a:p>
            <a:pPr marL="487045" lvl="1">
              <a:lnSpc>
                <a:spcPct val="130000"/>
              </a:lnSpc>
              <a:buFont typeface="Wingdings" panose="05000000000000000000" pitchFamily="2" charset="2"/>
              <a:buChar char="l"/>
            </a:pPr>
            <a:endPar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endParaRPr>
          </a:p>
          <a:p>
            <a:pPr marL="487045" lvl="1">
              <a:lnSpc>
                <a:spcPct val="13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rPr>
              <a:t>系统功能较少，开发较简单</a:t>
            </a:r>
            <a:endPar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endParaRPr>
          </a:p>
          <a:p>
            <a:pPr marL="487045" lvl="1">
              <a:lnSpc>
                <a:spcPct val="13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rPr>
              <a:t>系统开发后，有固定且大量的用户</a:t>
            </a:r>
            <a:endPar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endParaRPr>
          </a:p>
          <a:p>
            <a:pPr marL="487045" lvl="1">
              <a:lnSpc>
                <a:spcPct val="13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rPr>
              <a:t>有相关的系统运行基础</a:t>
            </a:r>
            <a:endPar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endParaRPr>
          </a:p>
          <a:p>
            <a:pPr marL="487045" lvl="1">
              <a:lnSpc>
                <a:spcPct val="13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rPr>
              <a:t>可以将系统的开发作为一项作业交给学院学生，经济和技术上皆可行</a:t>
            </a:r>
            <a:endPar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endParaRPr>
          </a:p>
          <a:p>
            <a:pPr marL="201295" lvl="1" indent="0">
              <a:lnSpc>
                <a:spcPct val="130000"/>
              </a:lnSpc>
            </a:pPr>
            <a:endPar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endParaRPr>
          </a:p>
        </p:txBody>
      </p:sp>
    </p:spTree>
    <p:extLst>
      <p:ext uri="{BB962C8B-B14F-4D97-AF65-F5344CB8AC3E}">
        <p14:creationId xmlns:p14="http://schemas.microsoft.com/office/powerpoint/2010/main" val="2053041104"/>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6"/>
          <p:cNvPicPr>
            <a:picLocks noChangeAspect="1" noChangeArrowheads="1"/>
          </p:cNvPicPr>
          <p:nvPr/>
        </p:nvPicPr>
        <p:blipFill>
          <a:blip r:embed="rId2">
            <a:extLst>
              <a:ext uri="{28A0092B-C50C-407E-A947-70E740481C1C}">
                <a14:useLocalDpi xmlns:a14="http://schemas.microsoft.com/office/drawing/2010/main" val="0"/>
              </a:ext>
            </a:extLst>
          </a:blip>
          <a:srcRect t="89116"/>
          <a:stretch>
            <a:fillRect/>
          </a:stretch>
        </p:blipFill>
        <p:spPr bwMode="auto">
          <a:xfrm>
            <a:off x="0" y="857251"/>
            <a:ext cx="9144000" cy="55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图片 7"/>
          <p:cNvPicPr>
            <a:picLocks noChangeAspect="1" noChangeArrowheads="1"/>
          </p:cNvPicPr>
          <p:nvPr/>
        </p:nvPicPr>
        <p:blipFill>
          <a:blip r:embed="rId2">
            <a:extLst>
              <a:ext uri="{28A0092B-C50C-407E-A947-70E740481C1C}">
                <a14:useLocalDpi xmlns:a14="http://schemas.microsoft.com/office/drawing/2010/main" val="0"/>
              </a:ext>
            </a:extLst>
          </a:blip>
          <a:srcRect t="80879"/>
          <a:stretch>
            <a:fillRect/>
          </a:stretch>
        </p:blipFill>
        <p:spPr bwMode="auto">
          <a:xfrm>
            <a:off x="0" y="5592366"/>
            <a:ext cx="9144000" cy="40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4" name="组合 8"/>
          <p:cNvGrpSpPr>
            <a:grpSpLocks/>
          </p:cNvGrpSpPr>
          <p:nvPr/>
        </p:nvGrpSpPr>
        <p:grpSpPr bwMode="auto">
          <a:xfrm>
            <a:off x="0" y="958454"/>
            <a:ext cx="348854" cy="352425"/>
            <a:chOff x="0" y="0"/>
            <a:chExt cx="823123" cy="831130"/>
          </a:xfrm>
        </p:grpSpPr>
        <p:sp>
          <p:nvSpPr>
            <p:cNvPr id="30735" name="等腰三角形 9"/>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6" name="等腰三角形 10"/>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7" name="等腰三角形 11"/>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sp>
        <p:nvSpPr>
          <p:cNvPr id="30731" name="文本框 45"/>
          <p:cNvSpPr>
            <a:spLocks noChangeArrowheads="1"/>
          </p:cNvSpPr>
          <p:nvPr/>
        </p:nvSpPr>
        <p:spPr bwMode="auto">
          <a:xfrm>
            <a:off x="473868" y="966787"/>
            <a:ext cx="345005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规划目的</a:t>
            </a:r>
          </a:p>
        </p:txBody>
      </p:sp>
      <p:sp>
        <p:nvSpPr>
          <p:cNvPr id="22" name="文本框 47"/>
          <p:cNvSpPr>
            <a:spLocks noChangeArrowheads="1"/>
          </p:cNvSpPr>
          <p:nvPr/>
        </p:nvSpPr>
        <p:spPr bwMode="auto">
          <a:xfrm>
            <a:off x="1151620" y="2132856"/>
            <a:ext cx="7452828" cy="2702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软件学院自建立以来，已开发出多个信息系统以辅助教学办公工作，但是也有不少学生和老师反馈这些信息系统之间不能彼此很好的合作，信息系统使用复杂，流程冗余等。现希望通过规划新的信息系统，以：</a:t>
            </a: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a:lnSpc>
                <a:spcPct val="120000"/>
              </a:lnSpc>
            </a:pP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marL="457200" indent="-457200">
              <a:lnSpc>
                <a:spcPct val="120000"/>
              </a:lnSpc>
              <a:buFont typeface="Wingdings" panose="05000000000000000000" pitchFamily="2" charset="2"/>
              <a:buChar char="l"/>
            </a:pPr>
            <a:r>
              <a:rPr lang="zh-CN" altLang="fr-FR" sz="1600" dirty="0">
                <a:solidFill>
                  <a:srgbClr val="009AB5"/>
                </a:solidFill>
                <a:latin typeface="微软雅黑" panose="020B0503020204020204" pitchFamily="34" charset="-122"/>
                <a:ea typeface="微软雅黑" panose="020B0503020204020204" pitchFamily="34" charset="-122"/>
                <a:cs typeface="Segoe UI Light" pitchFamily="34" charset="0"/>
              </a:rPr>
              <a:t>解决当前</a:t>
            </a: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信息</a:t>
            </a:r>
            <a:r>
              <a:rPr lang="zh-CN" altLang="fr-FR" sz="1600" dirty="0">
                <a:solidFill>
                  <a:srgbClr val="009AB5"/>
                </a:solidFill>
                <a:latin typeface="微软雅黑" panose="020B0503020204020204" pitchFamily="34" charset="-122"/>
                <a:ea typeface="微软雅黑" panose="020B0503020204020204" pitchFamily="34" charset="-122"/>
                <a:cs typeface="Segoe UI Light" pitchFamily="34" charset="0"/>
              </a:rPr>
              <a:t>系统存在的问题</a:t>
            </a: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marL="457200" indent="-457200">
              <a:lnSpc>
                <a:spcPct val="120000"/>
              </a:lnSpc>
              <a:buFont typeface="Wingdings" panose="05000000000000000000" pitchFamily="2" charset="2"/>
              <a:buChar char="l"/>
            </a:pP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优化现有的业务流程，实现业务流程自动化或者半自动化，提高工作效率</a:t>
            </a: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marL="457200" indent="-457200">
              <a:lnSpc>
                <a:spcPct val="120000"/>
              </a:lnSpc>
              <a:buFont typeface="Wingdings" panose="05000000000000000000" pitchFamily="2" charset="2"/>
              <a:buChar char="l"/>
            </a:pP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提高信息系统的易用性，让更多的工作在信息系统上完成</a:t>
            </a:r>
            <a:endParaRPr lang="zh-CN" altLang="fr-FR"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marL="457200" indent="-457200">
              <a:lnSpc>
                <a:spcPct val="120000"/>
              </a:lnSpc>
              <a:buFont typeface="Wingdings" panose="05000000000000000000" pitchFamily="2" charset="2"/>
              <a:buChar char="l"/>
            </a:pPr>
            <a:r>
              <a:rPr lang="zh-CN" altLang="fr-FR" sz="1600" dirty="0">
                <a:solidFill>
                  <a:srgbClr val="009AB5"/>
                </a:solidFill>
                <a:latin typeface="微软雅黑" panose="020B0503020204020204" pitchFamily="34" charset="-122"/>
                <a:ea typeface="微软雅黑" panose="020B0503020204020204" pitchFamily="34" charset="-122"/>
                <a:cs typeface="Segoe UI Light" pitchFamily="34" charset="0"/>
              </a:rPr>
              <a:t>充分利用已有数据提供决策支持</a:t>
            </a:r>
          </a:p>
          <a:p>
            <a:pPr eaLnBrk="1" hangingPunct="1"/>
            <a:endParaRPr lang="en-US" altLang="zh-CN" sz="1600" dirty="0">
              <a:solidFill>
                <a:srgbClr val="009AB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10851857"/>
      </p:ext>
    </p:extLst>
  </p:cSld>
  <p:clrMapOvr>
    <a:masterClrMapping/>
  </p:clrMapOvr>
  <p:transition spd="slow">
    <p:blinds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6"/>
          <p:cNvPicPr>
            <a:picLocks noChangeAspect="1" noChangeArrowheads="1"/>
          </p:cNvPicPr>
          <p:nvPr/>
        </p:nvPicPr>
        <p:blipFill>
          <a:blip r:embed="rId2">
            <a:extLst>
              <a:ext uri="{28A0092B-C50C-407E-A947-70E740481C1C}">
                <a14:useLocalDpi xmlns:a14="http://schemas.microsoft.com/office/drawing/2010/main" val="0"/>
              </a:ext>
            </a:extLst>
          </a:blip>
          <a:srcRect t="89116"/>
          <a:stretch>
            <a:fillRect/>
          </a:stretch>
        </p:blipFill>
        <p:spPr bwMode="auto">
          <a:xfrm>
            <a:off x="0" y="857251"/>
            <a:ext cx="9144000" cy="55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图片 7"/>
          <p:cNvPicPr>
            <a:picLocks noChangeAspect="1" noChangeArrowheads="1"/>
          </p:cNvPicPr>
          <p:nvPr/>
        </p:nvPicPr>
        <p:blipFill>
          <a:blip r:embed="rId2">
            <a:extLst>
              <a:ext uri="{28A0092B-C50C-407E-A947-70E740481C1C}">
                <a14:useLocalDpi xmlns:a14="http://schemas.microsoft.com/office/drawing/2010/main" val="0"/>
              </a:ext>
            </a:extLst>
          </a:blip>
          <a:srcRect t="80879"/>
          <a:stretch>
            <a:fillRect/>
          </a:stretch>
        </p:blipFill>
        <p:spPr bwMode="auto">
          <a:xfrm>
            <a:off x="0" y="5592366"/>
            <a:ext cx="9144000" cy="40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4" name="组合 8"/>
          <p:cNvGrpSpPr>
            <a:grpSpLocks/>
          </p:cNvGrpSpPr>
          <p:nvPr/>
        </p:nvGrpSpPr>
        <p:grpSpPr bwMode="auto">
          <a:xfrm>
            <a:off x="0" y="958454"/>
            <a:ext cx="348854" cy="352425"/>
            <a:chOff x="0" y="0"/>
            <a:chExt cx="823123" cy="831130"/>
          </a:xfrm>
        </p:grpSpPr>
        <p:sp>
          <p:nvSpPr>
            <p:cNvPr id="30735" name="等腰三角形 9"/>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6" name="等腰三角形 10"/>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7" name="等腰三角形 11"/>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sp>
        <p:nvSpPr>
          <p:cNvPr id="30731" name="文本框 45"/>
          <p:cNvSpPr>
            <a:spLocks noChangeArrowheads="1"/>
          </p:cNvSpPr>
          <p:nvPr/>
        </p:nvSpPr>
        <p:spPr bwMode="auto">
          <a:xfrm>
            <a:off x="473868" y="966787"/>
            <a:ext cx="534070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新系统分析</a:t>
            </a:r>
            <a:r>
              <a:rPr lang="en-US" altLang="zh-CN"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学生发展管理系统</a:t>
            </a:r>
          </a:p>
        </p:txBody>
      </p:sp>
      <p:sp>
        <p:nvSpPr>
          <p:cNvPr id="22" name="文本框 47"/>
          <p:cNvSpPr>
            <a:spLocks noChangeArrowheads="1"/>
          </p:cNvSpPr>
          <p:nvPr/>
        </p:nvSpPr>
        <p:spPr bwMode="auto">
          <a:xfrm>
            <a:off x="2902519" y="2531345"/>
            <a:ext cx="4923228" cy="262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a:lnSpc>
                <a:spcPct val="15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确定需求</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	2 weeks</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3~4</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人）</a:t>
            </a:r>
            <a:endParaRPr kumimoji="1" lang="zh-CN" altLang="en-US" sz="1600" dirty="0">
              <a:solidFill>
                <a:srgbClr val="009AB5"/>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数据库设计</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	1 week </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2~4</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人）</a:t>
            </a:r>
            <a:endParaRPr kumimoji="1" lang="zh-CN" altLang="en-US" sz="1600" dirty="0">
              <a:solidFill>
                <a:srgbClr val="009AB5"/>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架构设计</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	1 week </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3~4</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人）</a:t>
            </a:r>
            <a:endParaRPr kumimoji="1" lang="zh-CN" altLang="en-US" sz="1600" dirty="0">
              <a:solidFill>
                <a:srgbClr val="009AB5"/>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编码实现</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	6 weeks</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6~8</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人）</a:t>
            </a:r>
            <a:endParaRPr kumimoji="1" lang="zh-CN" altLang="en-US" sz="1600" dirty="0">
              <a:solidFill>
                <a:srgbClr val="009AB5"/>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集成测试</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	1 weeks</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5~7</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人）</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a:p>
            <a:pPr marL="285750" indent="-285750">
              <a:lnSpc>
                <a:spcPct val="15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部署安装</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	3 days   </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2~4</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人）</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	</a:t>
            </a:r>
            <a:endParaRPr kumimoji="1" lang="zh-CN" altLang="en-US" sz="1600" dirty="0">
              <a:solidFill>
                <a:srgbClr val="009AB5"/>
              </a:solidFill>
              <a:latin typeface="微软雅黑" panose="020B0503020204020204" pitchFamily="34" charset="-122"/>
              <a:ea typeface="微软雅黑" panose="020B0503020204020204" pitchFamily="34" charset="-122"/>
            </a:endParaRPr>
          </a:p>
          <a:p>
            <a:pPr marL="201295" lvl="1" indent="0">
              <a:lnSpc>
                <a:spcPct val="130000"/>
              </a:lnSpc>
            </a:pPr>
            <a:endPar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endParaRPr>
          </a:p>
        </p:txBody>
      </p:sp>
      <p:sp>
        <p:nvSpPr>
          <p:cNvPr id="2" name="文本框 1">
            <a:extLst>
              <a:ext uri="{FF2B5EF4-FFF2-40B4-BE49-F238E27FC236}">
                <a16:creationId xmlns:a16="http://schemas.microsoft.com/office/drawing/2014/main" id="{AB35ADA3-F6DF-4760-B00D-C9A5EAB1E3B5}"/>
              </a:ext>
            </a:extLst>
          </p:cNvPr>
          <p:cNvSpPr txBox="1"/>
          <p:nvPr/>
        </p:nvSpPr>
        <p:spPr>
          <a:xfrm>
            <a:off x="3635896" y="1871371"/>
            <a:ext cx="3456475" cy="646331"/>
          </a:xfrm>
          <a:prstGeom prst="rect">
            <a:avLst/>
          </a:prstGeom>
          <a:noFill/>
        </p:spPr>
        <p:txBody>
          <a:bodyPr wrap="square" rtlCol="0">
            <a:spAutoFit/>
          </a:bodyPr>
          <a:lstStyle/>
          <a:p>
            <a:r>
              <a:rPr lang="zh-CN" altLang="en-US" dirty="0">
                <a:solidFill>
                  <a:srgbClr val="009AB5"/>
                </a:solidFill>
                <a:latin typeface="微软雅黑" panose="020B0503020204020204" pitchFamily="34" charset="-122"/>
                <a:ea typeface="微软雅黑" panose="020B0503020204020204" pitchFamily="34" charset="-122"/>
                <a:cs typeface="Segoe UI Light" pitchFamily="34" charset="0"/>
              </a:rPr>
              <a:t>系统开发计划书</a:t>
            </a:r>
            <a:endParaRPr lang="en-US" altLang="zh-CN" dirty="0">
              <a:solidFill>
                <a:srgbClr val="009AB5"/>
              </a:solidFill>
              <a:latin typeface="微软雅黑" panose="020B0503020204020204" pitchFamily="34" charset="-122"/>
              <a:ea typeface="微软雅黑" panose="020B0503020204020204" pitchFamily="34" charset="-122"/>
              <a:cs typeface="Segoe UI Light" pitchFamily="34" charset="0"/>
            </a:endParaRPr>
          </a:p>
          <a:p>
            <a:endParaRPr lang="zh-CN" altLang="en-US" dirty="0"/>
          </a:p>
        </p:txBody>
      </p:sp>
    </p:spTree>
    <p:extLst>
      <p:ext uri="{BB962C8B-B14F-4D97-AF65-F5344CB8AC3E}">
        <p14:creationId xmlns:p14="http://schemas.microsoft.com/office/powerpoint/2010/main" val="3831135632"/>
      </p:ext>
    </p:extLst>
  </p:cSld>
  <p:clrMapOvr>
    <a:masterClrMapping/>
  </p:clrMapOvr>
  <p:transition spd="slow">
    <p:blinds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6"/>
          <p:cNvPicPr>
            <a:picLocks noChangeAspect="1" noChangeArrowheads="1"/>
          </p:cNvPicPr>
          <p:nvPr/>
        </p:nvPicPr>
        <p:blipFill>
          <a:blip r:embed="rId2">
            <a:extLst>
              <a:ext uri="{28A0092B-C50C-407E-A947-70E740481C1C}">
                <a14:useLocalDpi xmlns:a14="http://schemas.microsoft.com/office/drawing/2010/main" val="0"/>
              </a:ext>
            </a:extLst>
          </a:blip>
          <a:srcRect t="89116"/>
          <a:stretch>
            <a:fillRect/>
          </a:stretch>
        </p:blipFill>
        <p:spPr bwMode="auto">
          <a:xfrm>
            <a:off x="0" y="857251"/>
            <a:ext cx="9144000" cy="55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图片 7"/>
          <p:cNvPicPr>
            <a:picLocks noChangeAspect="1" noChangeArrowheads="1"/>
          </p:cNvPicPr>
          <p:nvPr/>
        </p:nvPicPr>
        <p:blipFill>
          <a:blip r:embed="rId2">
            <a:extLst>
              <a:ext uri="{28A0092B-C50C-407E-A947-70E740481C1C}">
                <a14:useLocalDpi xmlns:a14="http://schemas.microsoft.com/office/drawing/2010/main" val="0"/>
              </a:ext>
            </a:extLst>
          </a:blip>
          <a:srcRect t="80879"/>
          <a:stretch>
            <a:fillRect/>
          </a:stretch>
        </p:blipFill>
        <p:spPr bwMode="auto">
          <a:xfrm>
            <a:off x="0" y="5592366"/>
            <a:ext cx="9144000" cy="40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4" name="组合 8"/>
          <p:cNvGrpSpPr>
            <a:grpSpLocks/>
          </p:cNvGrpSpPr>
          <p:nvPr/>
        </p:nvGrpSpPr>
        <p:grpSpPr bwMode="auto">
          <a:xfrm>
            <a:off x="0" y="958454"/>
            <a:ext cx="348854" cy="352425"/>
            <a:chOff x="0" y="0"/>
            <a:chExt cx="823123" cy="831130"/>
          </a:xfrm>
        </p:grpSpPr>
        <p:sp>
          <p:nvSpPr>
            <p:cNvPr id="30735" name="等腰三角形 9"/>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6" name="等腰三角形 10"/>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7" name="等腰三角形 11"/>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sp>
        <p:nvSpPr>
          <p:cNvPr id="30731" name="文本框 45"/>
          <p:cNvSpPr>
            <a:spLocks noChangeArrowheads="1"/>
          </p:cNvSpPr>
          <p:nvPr/>
        </p:nvSpPr>
        <p:spPr bwMode="auto">
          <a:xfrm>
            <a:off x="473868" y="966787"/>
            <a:ext cx="345005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新系统规划和分析</a:t>
            </a:r>
          </a:p>
        </p:txBody>
      </p:sp>
      <p:sp>
        <p:nvSpPr>
          <p:cNvPr id="22" name="文本框 47"/>
          <p:cNvSpPr>
            <a:spLocks noChangeArrowheads="1"/>
          </p:cNvSpPr>
          <p:nvPr/>
        </p:nvSpPr>
        <p:spPr bwMode="auto">
          <a:xfrm>
            <a:off x="3059832" y="2107996"/>
            <a:ext cx="2754745" cy="2825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pP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a:lnSpc>
                <a:spcPct val="120000"/>
              </a:lnSpc>
            </a:pP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marL="285750" indent="-285750">
              <a:lnSpc>
                <a:spcPct val="120000"/>
              </a:lnSpc>
              <a:buFont typeface="Wingdings" panose="05000000000000000000" pitchFamily="2" charset="2"/>
              <a:buChar char="p"/>
            </a:pP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教务教学管理系统                 </a:t>
            </a: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a:lnSpc>
                <a:spcPct val="120000"/>
              </a:lnSpc>
            </a:pP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marL="285750" indent="-285750">
              <a:lnSpc>
                <a:spcPct val="120000"/>
              </a:lnSpc>
              <a:buFont typeface="Wingdings" panose="05000000000000000000" pitchFamily="2" charset="2"/>
              <a:buChar char="p"/>
            </a:pP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学生发展管理系统                     </a:t>
            </a: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a:lnSpc>
                <a:spcPct val="120000"/>
              </a:lnSpc>
            </a:pP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marL="285750" indent="-285750">
              <a:lnSpc>
                <a:spcPct val="120000"/>
              </a:lnSpc>
              <a:buFont typeface="Wingdings" panose="05000000000000000000" pitchFamily="2" charset="2"/>
              <a:buChar char="n"/>
            </a:pPr>
            <a:r>
              <a:rPr lang="zh-CN" altLang="en-US" dirty="0">
                <a:solidFill>
                  <a:srgbClr val="009AB5"/>
                </a:solidFill>
                <a:latin typeface="微软雅黑" panose="020B0503020204020204" pitchFamily="34" charset="-122"/>
                <a:ea typeface="微软雅黑" panose="020B0503020204020204" pitchFamily="34" charset="-122"/>
                <a:cs typeface="Segoe UI Light" pitchFamily="34" charset="0"/>
              </a:rPr>
              <a:t>院友档案管理系统</a:t>
            </a:r>
            <a:endParaRPr lang="en-US" altLang="zh-CN" dirty="0">
              <a:solidFill>
                <a:srgbClr val="009AB5"/>
              </a:solidFill>
              <a:latin typeface="微软雅黑" panose="020B0503020204020204" pitchFamily="34" charset="-122"/>
              <a:ea typeface="微软雅黑" panose="020B0503020204020204" pitchFamily="34" charset="-122"/>
              <a:cs typeface="Segoe UI Light" pitchFamily="34" charset="0"/>
            </a:endParaRPr>
          </a:p>
          <a:p>
            <a:pPr>
              <a:lnSpc>
                <a:spcPct val="120000"/>
              </a:lnSpc>
            </a:pP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a:lnSpc>
                <a:spcPct val="120000"/>
              </a:lnSpc>
            </a:pPr>
            <a:endParaRPr lang="en-US" altLang="zh-CN" sz="1600" dirty="0">
              <a:solidFill>
                <a:srgbClr val="009AB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5341809"/>
      </p:ext>
    </p:extLst>
  </p:cSld>
  <p:clrMapOvr>
    <a:masterClrMapping/>
  </p:clrMapOvr>
  <p:transition spd="slow">
    <p:blinds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6"/>
          <p:cNvPicPr>
            <a:picLocks noChangeAspect="1" noChangeArrowheads="1"/>
          </p:cNvPicPr>
          <p:nvPr/>
        </p:nvPicPr>
        <p:blipFill>
          <a:blip r:embed="rId2">
            <a:extLst>
              <a:ext uri="{28A0092B-C50C-407E-A947-70E740481C1C}">
                <a14:useLocalDpi xmlns:a14="http://schemas.microsoft.com/office/drawing/2010/main" val="0"/>
              </a:ext>
            </a:extLst>
          </a:blip>
          <a:srcRect t="89116"/>
          <a:stretch>
            <a:fillRect/>
          </a:stretch>
        </p:blipFill>
        <p:spPr bwMode="auto">
          <a:xfrm>
            <a:off x="0" y="857251"/>
            <a:ext cx="9144000" cy="55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图片 7"/>
          <p:cNvPicPr>
            <a:picLocks noChangeAspect="1" noChangeArrowheads="1"/>
          </p:cNvPicPr>
          <p:nvPr/>
        </p:nvPicPr>
        <p:blipFill>
          <a:blip r:embed="rId2">
            <a:extLst>
              <a:ext uri="{28A0092B-C50C-407E-A947-70E740481C1C}">
                <a14:useLocalDpi xmlns:a14="http://schemas.microsoft.com/office/drawing/2010/main" val="0"/>
              </a:ext>
            </a:extLst>
          </a:blip>
          <a:srcRect t="80879"/>
          <a:stretch>
            <a:fillRect/>
          </a:stretch>
        </p:blipFill>
        <p:spPr bwMode="auto">
          <a:xfrm>
            <a:off x="0" y="5592366"/>
            <a:ext cx="9144000" cy="40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4" name="组合 8"/>
          <p:cNvGrpSpPr>
            <a:grpSpLocks/>
          </p:cNvGrpSpPr>
          <p:nvPr/>
        </p:nvGrpSpPr>
        <p:grpSpPr bwMode="auto">
          <a:xfrm>
            <a:off x="0" y="958454"/>
            <a:ext cx="348854" cy="352425"/>
            <a:chOff x="0" y="0"/>
            <a:chExt cx="823123" cy="831130"/>
          </a:xfrm>
        </p:grpSpPr>
        <p:sp>
          <p:nvSpPr>
            <p:cNvPr id="30735" name="等腰三角形 9"/>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6" name="等腰三角形 10"/>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7" name="等腰三角形 11"/>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sp>
        <p:nvSpPr>
          <p:cNvPr id="30731" name="文本框 45"/>
          <p:cNvSpPr>
            <a:spLocks noChangeArrowheads="1"/>
          </p:cNvSpPr>
          <p:nvPr/>
        </p:nvSpPr>
        <p:spPr bwMode="auto">
          <a:xfrm>
            <a:off x="473868" y="966787"/>
            <a:ext cx="534070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新系统规划</a:t>
            </a:r>
            <a:r>
              <a:rPr lang="en-US" altLang="zh-CN"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院友档案管理系统</a:t>
            </a:r>
          </a:p>
        </p:txBody>
      </p:sp>
      <p:sp>
        <p:nvSpPr>
          <p:cNvPr id="22" name="文本框 47"/>
          <p:cNvSpPr>
            <a:spLocks noChangeArrowheads="1"/>
          </p:cNvSpPr>
          <p:nvPr/>
        </p:nvSpPr>
        <p:spPr bwMode="auto">
          <a:xfrm>
            <a:off x="-247" y="1521618"/>
            <a:ext cx="9036306" cy="1881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a:lnSpc>
                <a:spcPct val="15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从学生入校开始，为本院每位学生建立档案，记录其所获得的各项荣誉及所担任的职位。</a:t>
            </a:r>
            <a:endParaRPr kumimoji="1" lang="zh-CN" altLang="en-US" sz="1600" dirty="0">
              <a:solidFill>
                <a:srgbClr val="009AB5"/>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记录每届毕业生的毕业去向，并供学院所有人查看。</a:t>
            </a:r>
            <a:endParaRPr kumimoji="1" lang="zh-CN" altLang="en-US" sz="1600" dirty="0">
              <a:solidFill>
                <a:srgbClr val="009AB5"/>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跟踪每届毕业生的发展，并展示优秀校友。</a:t>
            </a:r>
            <a:endParaRPr kumimoji="1" lang="zh-CN" altLang="en-US" sz="1600" dirty="0">
              <a:solidFill>
                <a:srgbClr val="009AB5"/>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支持校友互动、联系、交流（信息公开）。</a:t>
            </a:r>
            <a:endParaRPr kumimoji="1" lang="zh-CN" altLang="en-US" sz="1600" dirty="0">
              <a:solidFill>
                <a:srgbClr val="009AB5"/>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支持优秀校友捐赠。</a:t>
            </a:r>
            <a:endPar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endParaRPr>
          </a:p>
        </p:txBody>
      </p:sp>
    </p:spTree>
    <p:extLst>
      <p:ext uri="{BB962C8B-B14F-4D97-AF65-F5344CB8AC3E}">
        <p14:creationId xmlns:p14="http://schemas.microsoft.com/office/powerpoint/2010/main" val="3965944883"/>
      </p:ext>
    </p:extLst>
  </p:cSld>
  <p:clrMapOvr>
    <a:masterClrMapping/>
  </p:clrMapOvr>
  <p:transition spd="slow">
    <p:blinds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6"/>
          <p:cNvPicPr>
            <a:picLocks noChangeAspect="1" noChangeArrowheads="1"/>
          </p:cNvPicPr>
          <p:nvPr/>
        </p:nvPicPr>
        <p:blipFill>
          <a:blip r:embed="rId2">
            <a:extLst>
              <a:ext uri="{28A0092B-C50C-407E-A947-70E740481C1C}">
                <a14:useLocalDpi xmlns:a14="http://schemas.microsoft.com/office/drawing/2010/main" val="0"/>
              </a:ext>
            </a:extLst>
          </a:blip>
          <a:srcRect t="89116"/>
          <a:stretch>
            <a:fillRect/>
          </a:stretch>
        </p:blipFill>
        <p:spPr bwMode="auto">
          <a:xfrm>
            <a:off x="0" y="857251"/>
            <a:ext cx="9144000" cy="55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图片 7"/>
          <p:cNvPicPr>
            <a:picLocks noChangeAspect="1" noChangeArrowheads="1"/>
          </p:cNvPicPr>
          <p:nvPr/>
        </p:nvPicPr>
        <p:blipFill>
          <a:blip r:embed="rId2">
            <a:extLst>
              <a:ext uri="{28A0092B-C50C-407E-A947-70E740481C1C}">
                <a14:useLocalDpi xmlns:a14="http://schemas.microsoft.com/office/drawing/2010/main" val="0"/>
              </a:ext>
            </a:extLst>
          </a:blip>
          <a:srcRect t="80879"/>
          <a:stretch>
            <a:fillRect/>
          </a:stretch>
        </p:blipFill>
        <p:spPr bwMode="auto">
          <a:xfrm>
            <a:off x="0" y="5592366"/>
            <a:ext cx="9144000" cy="40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4" name="组合 8"/>
          <p:cNvGrpSpPr>
            <a:grpSpLocks/>
          </p:cNvGrpSpPr>
          <p:nvPr/>
        </p:nvGrpSpPr>
        <p:grpSpPr bwMode="auto">
          <a:xfrm>
            <a:off x="0" y="958454"/>
            <a:ext cx="348854" cy="352425"/>
            <a:chOff x="0" y="0"/>
            <a:chExt cx="823123" cy="831130"/>
          </a:xfrm>
        </p:grpSpPr>
        <p:sp>
          <p:nvSpPr>
            <p:cNvPr id="30735" name="等腰三角形 9"/>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6" name="等腰三角形 10"/>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7" name="等腰三角形 11"/>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sp>
        <p:nvSpPr>
          <p:cNvPr id="30731" name="文本框 45"/>
          <p:cNvSpPr>
            <a:spLocks noChangeArrowheads="1"/>
          </p:cNvSpPr>
          <p:nvPr/>
        </p:nvSpPr>
        <p:spPr bwMode="auto">
          <a:xfrm>
            <a:off x="473868" y="966787"/>
            <a:ext cx="534070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新系统分析</a:t>
            </a:r>
            <a:r>
              <a:rPr lang="en-US" altLang="zh-CN"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院友档案管理系统</a:t>
            </a:r>
          </a:p>
        </p:txBody>
      </p:sp>
      <p:sp>
        <p:nvSpPr>
          <p:cNvPr id="22" name="文本框 47"/>
          <p:cNvSpPr>
            <a:spLocks noChangeArrowheads="1"/>
          </p:cNvSpPr>
          <p:nvPr/>
        </p:nvSpPr>
        <p:spPr bwMode="auto">
          <a:xfrm>
            <a:off x="1278272" y="2204864"/>
            <a:ext cx="6822120" cy="2560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01295" lvl="1" indent="0" algn="ctr">
              <a:lnSpc>
                <a:spcPct val="130000"/>
              </a:lnSpc>
            </a:pPr>
            <a:r>
              <a:rPr lang="zh-CN" altLang="fr-FR" dirty="0">
                <a:solidFill>
                  <a:srgbClr val="009AB5"/>
                </a:solidFill>
                <a:latin typeface="微软雅黑" panose="020B0503020204020204" pitchFamily="34" charset="-122"/>
                <a:ea typeface="微软雅黑" panose="020B0503020204020204" pitchFamily="34" charset="-122"/>
                <a:cs typeface="Segoe UI Light" pitchFamily="34" charset="0"/>
              </a:rPr>
              <a:t>预期实施中的困难</a:t>
            </a:r>
            <a:endParaRPr lang="en-US" altLang="zh-CN" dirty="0">
              <a:solidFill>
                <a:srgbClr val="009AB5"/>
              </a:solidFill>
              <a:latin typeface="微软雅黑" panose="020B0503020204020204" pitchFamily="34" charset="-122"/>
              <a:ea typeface="微软雅黑" panose="020B0503020204020204" pitchFamily="34" charset="-122"/>
              <a:cs typeface="Segoe UI Light" pitchFamily="34" charset="0"/>
            </a:endParaRPr>
          </a:p>
          <a:p>
            <a:pPr marL="201295" lvl="1" indent="0" algn="ctr">
              <a:lnSpc>
                <a:spcPct val="130000"/>
              </a:lnSpc>
            </a:pPr>
            <a:endParaRPr lang="en-US" altLang="zh-CN" dirty="0">
              <a:solidFill>
                <a:srgbClr val="009AB5"/>
              </a:solidFill>
              <a:latin typeface="微软雅黑" panose="020B0503020204020204" pitchFamily="34" charset="-122"/>
              <a:ea typeface="微软雅黑" panose="020B0503020204020204" pitchFamily="34" charset="-122"/>
              <a:cs typeface="Segoe UI Light" pitchFamily="34" charset="0"/>
            </a:endParaRPr>
          </a:p>
          <a:p>
            <a:pPr marL="285750" indent="-285750">
              <a:lnSpc>
                <a:spcPct val="15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后续跟踪与信息公开需要获得学院学生的同意与支持</a:t>
            </a:r>
            <a:endParaRPr kumimoji="1" lang="zh-CN" altLang="en-US" sz="1600" dirty="0">
              <a:solidFill>
                <a:srgbClr val="009AB5"/>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已毕业学生及当前就读学生是否纳入档案管理，如何进行信息收集</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a:p>
            <a:pPr marL="285750" indent="-285750">
              <a:lnSpc>
                <a:spcPct val="15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项目的具体需求及细节改动需要与学生、老师、教务员进行沟通协商</a:t>
            </a:r>
            <a:endParaRPr kumimoji="1" lang="zh-CN" altLang="en-US" sz="1600" dirty="0">
              <a:solidFill>
                <a:srgbClr val="009AB5"/>
              </a:solidFill>
              <a:latin typeface="微软雅黑" panose="020B0503020204020204" pitchFamily="34" charset="-122"/>
              <a:ea typeface="微软雅黑" panose="020B0503020204020204" pitchFamily="34" charset="-122"/>
            </a:endParaRPr>
          </a:p>
          <a:p>
            <a:pPr marL="201295" lvl="1" indent="0">
              <a:lnSpc>
                <a:spcPct val="130000"/>
              </a:lnSpc>
            </a:pPr>
            <a:endPar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endParaRPr>
          </a:p>
          <a:p>
            <a:pPr marL="201295" lvl="1" indent="0">
              <a:lnSpc>
                <a:spcPct val="130000"/>
              </a:lnSpc>
            </a:pPr>
            <a:endPar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endParaRPr>
          </a:p>
        </p:txBody>
      </p:sp>
    </p:spTree>
    <p:extLst>
      <p:ext uri="{BB962C8B-B14F-4D97-AF65-F5344CB8AC3E}">
        <p14:creationId xmlns:p14="http://schemas.microsoft.com/office/powerpoint/2010/main" val="4042426351"/>
      </p:ext>
    </p:extLst>
  </p:cSld>
  <p:clrMapOvr>
    <a:masterClrMapping/>
  </p:clrMapOvr>
  <p:transition spd="slow">
    <p:blinds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6"/>
          <p:cNvPicPr>
            <a:picLocks noChangeAspect="1" noChangeArrowheads="1"/>
          </p:cNvPicPr>
          <p:nvPr/>
        </p:nvPicPr>
        <p:blipFill>
          <a:blip r:embed="rId2">
            <a:extLst>
              <a:ext uri="{28A0092B-C50C-407E-A947-70E740481C1C}">
                <a14:useLocalDpi xmlns:a14="http://schemas.microsoft.com/office/drawing/2010/main" val="0"/>
              </a:ext>
            </a:extLst>
          </a:blip>
          <a:srcRect t="89116"/>
          <a:stretch>
            <a:fillRect/>
          </a:stretch>
        </p:blipFill>
        <p:spPr bwMode="auto">
          <a:xfrm>
            <a:off x="0" y="857251"/>
            <a:ext cx="9144000" cy="55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图片 7"/>
          <p:cNvPicPr>
            <a:picLocks noChangeAspect="1" noChangeArrowheads="1"/>
          </p:cNvPicPr>
          <p:nvPr/>
        </p:nvPicPr>
        <p:blipFill>
          <a:blip r:embed="rId2">
            <a:extLst>
              <a:ext uri="{28A0092B-C50C-407E-A947-70E740481C1C}">
                <a14:useLocalDpi xmlns:a14="http://schemas.microsoft.com/office/drawing/2010/main" val="0"/>
              </a:ext>
            </a:extLst>
          </a:blip>
          <a:srcRect t="80879"/>
          <a:stretch>
            <a:fillRect/>
          </a:stretch>
        </p:blipFill>
        <p:spPr bwMode="auto">
          <a:xfrm>
            <a:off x="0" y="5592366"/>
            <a:ext cx="9144000" cy="40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4" name="组合 8"/>
          <p:cNvGrpSpPr>
            <a:grpSpLocks/>
          </p:cNvGrpSpPr>
          <p:nvPr/>
        </p:nvGrpSpPr>
        <p:grpSpPr bwMode="auto">
          <a:xfrm>
            <a:off x="0" y="958454"/>
            <a:ext cx="348854" cy="352425"/>
            <a:chOff x="0" y="0"/>
            <a:chExt cx="823123" cy="831130"/>
          </a:xfrm>
        </p:grpSpPr>
        <p:sp>
          <p:nvSpPr>
            <p:cNvPr id="30735" name="等腰三角形 9"/>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6" name="等腰三角形 10"/>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7" name="等腰三角形 11"/>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sp>
        <p:nvSpPr>
          <p:cNvPr id="30731" name="文本框 45"/>
          <p:cNvSpPr>
            <a:spLocks noChangeArrowheads="1"/>
          </p:cNvSpPr>
          <p:nvPr/>
        </p:nvSpPr>
        <p:spPr bwMode="auto">
          <a:xfrm>
            <a:off x="473868" y="966787"/>
            <a:ext cx="534070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新系统分析</a:t>
            </a:r>
            <a:r>
              <a:rPr lang="en-US" altLang="zh-CN"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院友档案管理系统</a:t>
            </a:r>
          </a:p>
        </p:txBody>
      </p:sp>
      <p:sp>
        <p:nvSpPr>
          <p:cNvPr id="22" name="文本框 47"/>
          <p:cNvSpPr>
            <a:spLocks noChangeArrowheads="1"/>
          </p:cNvSpPr>
          <p:nvPr/>
        </p:nvSpPr>
        <p:spPr bwMode="auto">
          <a:xfrm>
            <a:off x="1160940" y="1988840"/>
            <a:ext cx="6822120" cy="2341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01295" lvl="1" indent="0" algn="ctr">
              <a:lnSpc>
                <a:spcPct val="130000"/>
              </a:lnSpc>
            </a:pPr>
            <a:r>
              <a:rPr lang="zh-CN" altLang="en-US" dirty="0">
                <a:solidFill>
                  <a:srgbClr val="009AB5"/>
                </a:solidFill>
                <a:latin typeface="微软雅黑" panose="020B0503020204020204" pitchFamily="34" charset="-122"/>
                <a:ea typeface="微软雅黑" panose="020B0503020204020204" pitchFamily="34" charset="-122"/>
                <a:cs typeface="Segoe UI Light" pitchFamily="34" charset="0"/>
              </a:rPr>
              <a:t>可行性分析</a:t>
            </a:r>
            <a:endParaRPr lang="en-US" altLang="zh-CN" dirty="0">
              <a:solidFill>
                <a:srgbClr val="009AB5"/>
              </a:solidFill>
              <a:latin typeface="微软雅黑" panose="020B0503020204020204" pitchFamily="34" charset="-122"/>
              <a:ea typeface="微软雅黑" panose="020B0503020204020204" pitchFamily="34" charset="-122"/>
              <a:cs typeface="Segoe UI Light" pitchFamily="34" charset="0"/>
            </a:endParaRPr>
          </a:p>
          <a:p>
            <a:pPr marL="487045" lvl="1">
              <a:lnSpc>
                <a:spcPct val="130000"/>
              </a:lnSpc>
              <a:buFont typeface="Wingdings" panose="05000000000000000000" pitchFamily="2" charset="2"/>
              <a:buChar char="l"/>
            </a:pPr>
            <a:endPar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endParaRPr>
          </a:p>
          <a:p>
            <a:pPr marL="487045" lvl="1">
              <a:lnSpc>
                <a:spcPct val="13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rPr>
              <a:t>系统功能较少，开发较简单</a:t>
            </a:r>
            <a:endPar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endParaRPr>
          </a:p>
          <a:p>
            <a:pPr marL="487045" lvl="1">
              <a:lnSpc>
                <a:spcPct val="13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rPr>
              <a:t>系统开发后，有固定且大量的用户</a:t>
            </a:r>
            <a:endPar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endParaRPr>
          </a:p>
          <a:p>
            <a:pPr marL="487045" lvl="1">
              <a:lnSpc>
                <a:spcPct val="13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rPr>
              <a:t>有相关的系统运行基础</a:t>
            </a:r>
            <a:endPar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endParaRPr>
          </a:p>
          <a:p>
            <a:pPr marL="487045" lvl="1">
              <a:lnSpc>
                <a:spcPct val="13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rPr>
              <a:t>可以将系统的开发作为一项作业交给学院学生，经济和技术上皆可行</a:t>
            </a:r>
            <a:endPar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endParaRPr>
          </a:p>
          <a:p>
            <a:pPr marL="201295" lvl="1" indent="0">
              <a:lnSpc>
                <a:spcPct val="130000"/>
              </a:lnSpc>
            </a:pPr>
            <a:endPar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endParaRPr>
          </a:p>
        </p:txBody>
      </p:sp>
    </p:spTree>
    <p:extLst>
      <p:ext uri="{BB962C8B-B14F-4D97-AF65-F5344CB8AC3E}">
        <p14:creationId xmlns:p14="http://schemas.microsoft.com/office/powerpoint/2010/main" val="4103426312"/>
      </p:ext>
    </p:extLst>
  </p:cSld>
  <p:clrMapOvr>
    <a:masterClrMapping/>
  </p:clrMapOvr>
  <p:transition spd="slow">
    <p:blinds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6"/>
          <p:cNvPicPr>
            <a:picLocks noChangeAspect="1" noChangeArrowheads="1"/>
          </p:cNvPicPr>
          <p:nvPr/>
        </p:nvPicPr>
        <p:blipFill>
          <a:blip r:embed="rId2">
            <a:extLst>
              <a:ext uri="{28A0092B-C50C-407E-A947-70E740481C1C}">
                <a14:useLocalDpi xmlns:a14="http://schemas.microsoft.com/office/drawing/2010/main" val="0"/>
              </a:ext>
            </a:extLst>
          </a:blip>
          <a:srcRect t="89116"/>
          <a:stretch>
            <a:fillRect/>
          </a:stretch>
        </p:blipFill>
        <p:spPr bwMode="auto">
          <a:xfrm>
            <a:off x="0" y="857251"/>
            <a:ext cx="9144000" cy="55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图片 7"/>
          <p:cNvPicPr>
            <a:picLocks noChangeAspect="1" noChangeArrowheads="1"/>
          </p:cNvPicPr>
          <p:nvPr/>
        </p:nvPicPr>
        <p:blipFill>
          <a:blip r:embed="rId2">
            <a:extLst>
              <a:ext uri="{28A0092B-C50C-407E-A947-70E740481C1C}">
                <a14:useLocalDpi xmlns:a14="http://schemas.microsoft.com/office/drawing/2010/main" val="0"/>
              </a:ext>
            </a:extLst>
          </a:blip>
          <a:srcRect t="80879"/>
          <a:stretch>
            <a:fillRect/>
          </a:stretch>
        </p:blipFill>
        <p:spPr bwMode="auto">
          <a:xfrm>
            <a:off x="0" y="5592366"/>
            <a:ext cx="9144000" cy="40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4" name="组合 8"/>
          <p:cNvGrpSpPr>
            <a:grpSpLocks/>
          </p:cNvGrpSpPr>
          <p:nvPr/>
        </p:nvGrpSpPr>
        <p:grpSpPr bwMode="auto">
          <a:xfrm>
            <a:off x="0" y="958454"/>
            <a:ext cx="348854" cy="352425"/>
            <a:chOff x="0" y="0"/>
            <a:chExt cx="823123" cy="831130"/>
          </a:xfrm>
        </p:grpSpPr>
        <p:sp>
          <p:nvSpPr>
            <p:cNvPr id="30735" name="等腰三角形 9"/>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6" name="等腰三角形 10"/>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7" name="等腰三角形 11"/>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sp>
        <p:nvSpPr>
          <p:cNvPr id="30731" name="文本框 45"/>
          <p:cNvSpPr>
            <a:spLocks noChangeArrowheads="1"/>
          </p:cNvSpPr>
          <p:nvPr/>
        </p:nvSpPr>
        <p:spPr bwMode="auto">
          <a:xfrm>
            <a:off x="473868" y="966787"/>
            <a:ext cx="534070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新系统分析</a:t>
            </a:r>
            <a:r>
              <a:rPr lang="en-US" altLang="zh-CN"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院友档案管理系统</a:t>
            </a:r>
          </a:p>
        </p:txBody>
      </p:sp>
      <p:sp>
        <p:nvSpPr>
          <p:cNvPr id="22" name="文本框 47"/>
          <p:cNvSpPr>
            <a:spLocks noChangeArrowheads="1"/>
          </p:cNvSpPr>
          <p:nvPr/>
        </p:nvSpPr>
        <p:spPr bwMode="auto">
          <a:xfrm>
            <a:off x="2902519" y="2531345"/>
            <a:ext cx="4923228" cy="262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a:lnSpc>
                <a:spcPct val="15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确定需求</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	1 week</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3~4</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人）</a:t>
            </a:r>
            <a:endParaRPr kumimoji="1" lang="zh-CN" altLang="en-US" sz="1600" dirty="0">
              <a:solidFill>
                <a:srgbClr val="009AB5"/>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数据库设计</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	1 week </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2~4</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人）</a:t>
            </a:r>
            <a:endParaRPr kumimoji="1" lang="zh-CN" altLang="en-US" sz="1600" dirty="0">
              <a:solidFill>
                <a:srgbClr val="009AB5"/>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架构设计</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	1 week </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3~4</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人）</a:t>
            </a:r>
            <a:endParaRPr kumimoji="1" lang="zh-CN" altLang="en-US" sz="1600" dirty="0">
              <a:solidFill>
                <a:srgbClr val="009AB5"/>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编码实现</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	4 weeks</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6~8</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人）</a:t>
            </a:r>
            <a:endParaRPr kumimoji="1" lang="zh-CN" altLang="en-US" sz="1600" dirty="0">
              <a:solidFill>
                <a:srgbClr val="009AB5"/>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集成测试</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	1 weeks</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5~7</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人）</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a:p>
            <a:pPr marL="285750" indent="-285750">
              <a:lnSpc>
                <a:spcPct val="15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部署安装</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	3 days   </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2~4</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人）</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	</a:t>
            </a:r>
            <a:endParaRPr kumimoji="1" lang="zh-CN" altLang="en-US" sz="1600" dirty="0">
              <a:solidFill>
                <a:srgbClr val="009AB5"/>
              </a:solidFill>
              <a:latin typeface="微软雅黑" panose="020B0503020204020204" pitchFamily="34" charset="-122"/>
              <a:ea typeface="微软雅黑" panose="020B0503020204020204" pitchFamily="34" charset="-122"/>
            </a:endParaRPr>
          </a:p>
          <a:p>
            <a:pPr marL="201295" lvl="1" indent="0">
              <a:lnSpc>
                <a:spcPct val="130000"/>
              </a:lnSpc>
            </a:pPr>
            <a:endPar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endParaRPr>
          </a:p>
        </p:txBody>
      </p:sp>
      <p:sp>
        <p:nvSpPr>
          <p:cNvPr id="2" name="文本框 1">
            <a:extLst>
              <a:ext uri="{FF2B5EF4-FFF2-40B4-BE49-F238E27FC236}">
                <a16:creationId xmlns:a16="http://schemas.microsoft.com/office/drawing/2014/main" id="{AB35ADA3-F6DF-4760-B00D-C9A5EAB1E3B5}"/>
              </a:ext>
            </a:extLst>
          </p:cNvPr>
          <p:cNvSpPr txBox="1"/>
          <p:nvPr/>
        </p:nvSpPr>
        <p:spPr>
          <a:xfrm>
            <a:off x="3635896" y="1871371"/>
            <a:ext cx="3456475" cy="646331"/>
          </a:xfrm>
          <a:prstGeom prst="rect">
            <a:avLst/>
          </a:prstGeom>
          <a:noFill/>
        </p:spPr>
        <p:txBody>
          <a:bodyPr wrap="square" rtlCol="0">
            <a:spAutoFit/>
          </a:bodyPr>
          <a:lstStyle/>
          <a:p>
            <a:r>
              <a:rPr lang="zh-CN" altLang="en-US" dirty="0">
                <a:solidFill>
                  <a:srgbClr val="009AB5"/>
                </a:solidFill>
                <a:latin typeface="微软雅黑" panose="020B0503020204020204" pitchFamily="34" charset="-122"/>
                <a:ea typeface="微软雅黑" panose="020B0503020204020204" pitchFamily="34" charset="-122"/>
                <a:cs typeface="Segoe UI Light" pitchFamily="34" charset="0"/>
              </a:rPr>
              <a:t>系统开发计划书</a:t>
            </a:r>
            <a:endParaRPr lang="en-US" altLang="zh-CN" dirty="0">
              <a:solidFill>
                <a:srgbClr val="009AB5"/>
              </a:solidFill>
              <a:latin typeface="微软雅黑" panose="020B0503020204020204" pitchFamily="34" charset="-122"/>
              <a:ea typeface="微软雅黑" panose="020B0503020204020204" pitchFamily="34" charset="-122"/>
              <a:cs typeface="Segoe UI Light" pitchFamily="34" charset="0"/>
            </a:endParaRPr>
          </a:p>
          <a:p>
            <a:endParaRPr lang="zh-CN" altLang="en-US" dirty="0"/>
          </a:p>
        </p:txBody>
      </p:sp>
    </p:spTree>
    <p:extLst>
      <p:ext uri="{BB962C8B-B14F-4D97-AF65-F5344CB8AC3E}">
        <p14:creationId xmlns:p14="http://schemas.microsoft.com/office/powerpoint/2010/main" val="1043249042"/>
      </p:ext>
    </p:extLst>
  </p:cSld>
  <p:clrMapOvr>
    <a:masterClrMapping/>
  </p:clrMapOvr>
  <p:transition spd="slow">
    <p:blinds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组合 26"/>
          <p:cNvGrpSpPr>
            <a:grpSpLocks/>
          </p:cNvGrpSpPr>
          <p:nvPr/>
        </p:nvGrpSpPr>
        <p:grpSpPr bwMode="auto">
          <a:xfrm>
            <a:off x="-675085" y="-4812286"/>
            <a:ext cx="10495360" cy="10798969"/>
            <a:chOff x="0" y="0"/>
            <a:chExt cx="13994746" cy="14398984"/>
          </a:xfrm>
        </p:grpSpPr>
        <p:sp>
          <p:nvSpPr>
            <p:cNvPr id="26651" name="矩形 12"/>
            <p:cNvSpPr>
              <a:spLocks noChangeArrowheads="1"/>
            </p:cNvSpPr>
            <p:nvPr/>
          </p:nvSpPr>
          <p:spPr bwMode="auto">
            <a:xfrm>
              <a:off x="901373" y="7540984"/>
              <a:ext cx="12192000" cy="6858000"/>
            </a:xfrm>
            <a:prstGeom prst="rect">
              <a:avLst/>
            </a:prstGeom>
            <a:solidFill>
              <a:srgbClr val="1B90A2"/>
            </a:solidFill>
            <a:ln w="12700">
              <a:solidFill>
                <a:srgbClr val="42719B"/>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sp>
        <p:nvSpPr>
          <p:cNvPr id="26627" name="等腰三角形 11"/>
          <p:cNvSpPr>
            <a:spLocks noChangeArrowheads="1"/>
          </p:cNvSpPr>
          <p:nvPr/>
        </p:nvSpPr>
        <p:spPr bwMode="auto">
          <a:xfrm rot="18000000" flipH="1">
            <a:off x="6198395" y="2946797"/>
            <a:ext cx="332184" cy="289322"/>
          </a:xfrm>
          <a:prstGeom prst="triangle">
            <a:avLst>
              <a:gd name="adj" fmla="val 50000"/>
            </a:avLst>
          </a:prstGeom>
          <a:solidFill>
            <a:schemeClr val="bg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28" name="等腰三角形 13"/>
          <p:cNvSpPr>
            <a:spLocks noChangeArrowheads="1"/>
          </p:cNvSpPr>
          <p:nvPr/>
        </p:nvSpPr>
        <p:spPr bwMode="auto">
          <a:xfrm rot="19813541" flipH="1">
            <a:off x="3701654" y="1972866"/>
            <a:ext cx="332184" cy="289322"/>
          </a:xfrm>
          <a:prstGeom prst="triangle">
            <a:avLst>
              <a:gd name="adj" fmla="val 50000"/>
            </a:avLst>
          </a:prstGeom>
          <a:solidFill>
            <a:srgbClr val="1B90A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29" name="等腰三角形 14"/>
          <p:cNvSpPr>
            <a:spLocks noChangeArrowheads="1"/>
          </p:cNvSpPr>
          <p:nvPr/>
        </p:nvSpPr>
        <p:spPr bwMode="auto">
          <a:xfrm rot="18000000" flipH="1">
            <a:off x="2275285" y="5539978"/>
            <a:ext cx="332184" cy="289322"/>
          </a:xfrm>
          <a:prstGeom prst="triangle">
            <a:avLst>
              <a:gd name="adj" fmla="val 50000"/>
            </a:avLst>
          </a:prstGeom>
          <a:solidFill>
            <a:schemeClr val="bg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30" name="等腰三角形 15"/>
          <p:cNvSpPr>
            <a:spLocks noChangeArrowheads="1"/>
          </p:cNvSpPr>
          <p:nvPr/>
        </p:nvSpPr>
        <p:spPr bwMode="auto">
          <a:xfrm rot="19813541" flipH="1">
            <a:off x="1685925" y="1641872"/>
            <a:ext cx="333375" cy="289322"/>
          </a:xfrm>
          <a:prstGeom prst="triangle">
            <a:avLst>
              <a:gd name="adj" fmla="val 50000"/>
            </a:avLst>
          </a:prstGeom>
          <a:solidFill>
            <a:srgbClr val="FDCD5F"/>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31" name="等腰三角形 16"/>
          <p:cNvSpPr>
            <a:spLocks noChangeArrowheads="1"/>
          </p:cNvSpPr>
          <p:nvPr/>
        </p:nvSpPr>
        <p:spPr bwMode="auto">
          <a:xfrm rot="18000000" flipH="1">
            <a:off x="2693194" y="4736307"/>
            <a:ext cx="332185" cy="289322"/>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32" name="等腰三角形 17"/>
          <p:cNvSpPr>
            <a:spLocks noChangeArrowheads="1"/>
          </p:cNvSpPr>
          <p:nvPr/>
        </p:nvSpPr>
        <p:spPr bwMode="auto">
          <a:xfrm rot="18000000" flipH="1">
            <a:off x="1019176" y="2730103"/>
            <a:ext cx="332184" cy="289322"/>
          </a:xfrm>
          <a:prstGeom prst="triangle">
            <a:avLst>
              <a:gd name="adj" fmla="val 50000"/>
            </a:avLst>
          </a:prstGeom>
          <a:solidFill>
            <a:schemeClr val="bg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nvGrpSpPr>
          <p:cNvPr id="26633" name="组合 2"/>
          <p:cNvGrpSpPr>
            <a:grpSpLocks/>
          </p:cNvGrpSpPr>
          <p:nvPr/>
        </p:nvGrpSpPr>
        <p:grpSpPr bwMode="auto">
          <a:xfrm>
            <a:off x="1319212" y="3363516"/>
            <a:ext cx="901304" cy="622697"/>
            <a:chOff x="0" y="0"/>
            <a:chExt cx="1202722" cy="831130"/>
          </a:xfrm>
        </p:grpSpPr>
        <p:sp>
          <p:nvSpPr>
            <p:cNvPr id="26647" name="等腰三角形 6"/>
            <p:cNvSpPr>
              <a:spLocks noChangeArrowheads="1"/>
            </p:cNvSpPr>
            <p:nvPr/>
          </p:nvSpPr>
          <p:spPr bwMode="auto">
            <a:xfrm rot="19813541" flipH="1">
              <a:off x="379599" y="0"/>
              <a:ext cx="443524" cy="386081"/>
            </a:xfrm>
            <a:prstGeom prst="triangle">
              <a:avLst>
                <a:gd name="adj" fmla="val 50000"/>
              </a:avLst>
            </a:prstGeom>
            <a:solidFill>
              <a:srgbClr val="1B90A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48" name="等腰三角形 7"/>
            <p:cNvSpPr>
              <a:spLocks noChangeArrowheads="1"/>
            </p:cNvSpPr>
            <p:nvPr/>
          </p:nvSpPr>
          <p:spPr bwMode="auto">
            <a:xfrm rot="19813541" flipH="1">
              <a:off x="379601" y="445049"/>
              <a:ext cx="443524" cy="386081"/>
            </a:xfrm>
            <a:prstGeom prst="triangle">
              <a:avLst>
                <a:gd name="adj" fmla="val 50000"/>
              </a:avLst>
            </a:prstGeom>
            <a:solidFill>
              <a:srgbClr val="93B784"/>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49" name="等腰三角形 8"/>
            <p:cNvSpPr>
              <a:spLocks noChangeArrowheads="1"/>
            </p:cNvSpPr>
            <p:nvPr/>
          </p:nvSpPr>
          <p:spPr bwMode="auto">
            <a:xfrm rot="19813541" flipH="1">
              <a:off x="759198" y="222524"/>
              <a:ext cx="443524" cy="386081"/>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50" name="等腰三角形 36"/>
            <p:cNvSpPr>
              <a:spLocks noChangeArrowheads="1"/>
            </p:cNvSpPr>
            <p:nvPr/>
          </p:nvSpPr>
          <p:spPr bwMode="auto">
            <a:xfrm rot="19813541" flipH="1">
              <a:off x="0" y="222524"/>
              <a:ext cx="443524" cy="386081"/>
            </a:xfrm>
            <a:prstGeom prst="triangle">
              <a:avLst>
                <a:gd name="adj" fmla="val 50000"/>
              </a:avLst>
            </a:prstGeom>
            <a:solidFill>
              <a:srgbClr val="FDCD5F"/>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grpSp>
        <p:nvGrpSpPr>
          <p:cNvPr id="26634" name="组合 25"/>
          <p:cNvGrpSpPr>
            <a:grpSpLocks/>
          </p:cNvGrpSpPr>
          <p:nvPr/>
        </p:nvGrpSpPr>
        <p:grpSpPr bwMode="auto">
          <a:xfrm flipH="1">
            <a:off x="6923485" y="3363516"/>
            <a:ext cx="901303" cy="622697"/>
            <a:chOff x="0" y="0"/>
            <a:chExt cx="1202722" cy="831130"/>
          </a:xfrm>
        </p:grpSpPr>
        <p:sp>
          <p:nvSpPr>
            <p:cNvPr id="26643" name="等腰三角形 27"/>
            <p:cNvSpPr>
              <a:spLocks noChangeArrowheads="1"/>
            </p:cNvSpPr>
            <p:nvPr/>
          </p:nvSpPr>
          <p:spPr bwMode="auto">
            <a:xfrm rot="19813541" flipH="1">
              <a:off x="379599" y="0"/>
              <a:ext cx="443524" cy="386081"/>
            </a:xfrm>
            <a:prstGeom prst="triangle">
              <a:avLst>
                <a:gd name="adj" fmla="val 50000"/>
              </a:avLst>
            </a:prstGeom>
            <a:solidFill>
              <a:srgbClr val="1B90A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44" name="等腰三角形 28"/>
            <p:cNvSpPr>
              <a:spLocks noChangeArrowheads="1"/>
            </p:cNvSpPr>
            <p:nvPr/>
          </p:nvSpPr>
          <p:spPr bwMode="auto">
            <a:xfrm rot="19813541" flipH="1">
              <a:off x="379601" y="445049"/>
              <a:ext cx="443524" cy="386081"/>
            </a:xfrm>
            <a:prstGeom prst="triangle">
              <a:avLst>
                <a:gd name="adj" fmla="val 50000"/>
              </a:avLst>
            </a:prstGeom>
            <a:solidFill>
              <a:srgbClr val="93B784"/>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45" name="等腰三角形 29"/>
            <p:cNvSpPr>
              <a:spLocks noChangeArrowheads="1"/>
            </p:cNvSpPr>
            <p:nvPr/>
          </p:nvSpPr>
          <p:spPr bwMode="auto">
            <a:xfrm rot="19813541" flipH="1">
              <a:off x="759198" y="222524"/>
              <a:ext cx="443524" cy="386081"/>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46" name="等腰三角形 37"/>
            <p:cNvSpPr>
              <a:spLocks noChangeArrowheads="1"/>
            </p:cNvSpPr>
            <p:nvPr/>
          </p:nvSpPr>
          <p:spPr bwMode="auto">
            <a:xfrm rot="19813541" flipH="1">
              <a:off x="0" y="222524"/>
              <a:ext cx="443524" cy="386081"/>
            </a:xfrm>
            <a:prstGeom prst="triangle">
              <a:avLst>
                <a:gd name="adj" fmla="val 50000"/>
              </a:avLst>
            </a:prstGeom>
            <a:solidFill>
              <a:srgbClr val="FDCD5F"/>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sp>
        <p:nvSpPr>
          <p:cNvPr id="26635" name="等腰三角形 30"/>
          <p:cNvSpPr>
            <a:spLocks noChangeArrowheads="1"/>
          </p:cNvSpPr>
          <p:nvPr/>
        </p:nvSpPr>
        <p:spPr bwMode="auto">
          <a:xfrm rot="6300000" flipH="1">
            <a:off x="8012907" y="4716066"/>
            <a:ext cx="332184" cy="289322"/>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36" name="等腰三角形 31"/>
          <p:cNvSpPr>
            <a:spLocks noChangeArrowheads="1"/>
          </p:cNvSpPr>
          <p:nvPr/>
        </p:nvSpPr>
        <p:spPr bwMode="auto">
          <a:xfrm rot="21257021" flipH="1">
            <a:off x="452438" y="4932760"/>
            <a:ext cx="333375" cy="289322"/>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37" name="等腰三角形 32"/>
          <p:cNvSpPr>
            <a:spLocks noChangeArrowheads="1"/>
          </p:cNvSpPr>
          <p:nvPr/>
        </p:nvSpPr>
        <p:spPr bwMode="auto">
          <a:xfrm rot="1539679" flipH="1">
            <a:off x="809625" y="5029200"/>
            <a:ext cx="333375" cy="290513"/>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38" name="等腰三角形 33"/>
          <p:cNvSpPr>
            <a:spLocks noChangeArrowheads="1"/>
          </p:cNvSpPr>
          <p:nvPr/>
        </p:nvSpPr>
        <p:spPr bwMode="auto">
          <a:xfrm rot="20540864" flipH="1">
            <a:off x="1387079" y="5567362"/>
            <a:ext cx="332184" cy="290513"/>
          </a:xfrm>
          <a:prstGeom prst="triangle">
            <a:avLst>
              <a:gd name="adj" fmla="val 50000"/>
            </a:avLst>
          </a:prstGeom>
          <a:solidFill>
            <a:srgbClr val="FDCD5F"/>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39" name="等腰三角形 34"/>
          <p:cNvSpPr>
            <a:spLocks noChangeArrowheads="1"/>
          </p:cNvSpPr>
          <p:nvPr/>
        </p:nvSpPr>
        <p:spPr bwMode="auto">
          <a:xfrm rot="20540864" flipH="1">
            <a:off x="7246144" y="5567362"/>
            <a:ext cx="333375" cy="290513"/>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40" name="等腰三角形 35"/>
          <p:cNvSpPr>
            <a:spLocks noChangeArrowheads="1"/>
          </p:cNvSpPr>
          <p:nvPr/>
        </p:nvSpPr>
        <p:spPr bwMode="auto">
          <a:xfrm flipH="1">
            <a:off x="8498682" y="5482828"/>
            <a:ext cx="332185" cy="289322"/>
          </a:xfrm>
          <a:prstGeom prst="triangle">
            <a:avLst>
              <a:gd name="adj" fmla="val 50000"/>
            </a:avLst>
          </a:prstGeom>
          <a:solidFill>
            <a:srgbClr val="FDCD5F"/>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6642" name="文本框 22"/>
          <p:cNvSpPr>
            <a:spLocks noChangeArrowheads="1"/>
          </p:cNvSpPr>
          <p:nvPr/>
        </p:nvSpPr>
        <p:spPr bwMode="auto">
          <a:xfrm>
            <a:off x="1387673" y="2995220"/>
            <a:ext cx="6369844"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05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Thank You!</a:t>
            </a:r>
            <a:endParaRPr lang="zh-CN" altLang="en-US" sz="405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892052134"/>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矩形 2"/>
          <p:cNvSpPr>
            <a:spLocks noChangeArrowheads="1"/>
          </p:cNvSpPr>
          <p:nvPr/>
        </p:nvSpPr>
        <p:spPr bwMode="auto">
          <a:xfrm>
            <a:off x="1" y="857250"/>
            <a:ext cx="2708672" cy="5143500"/>
          </a:xfrm>
          <a:prstGeom prst="rect">
            <a:avLst/>
          </a:prstGeom>
          <a:solidFill>
            <a:srgbClr val="1B90A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8675" name="文本框 5"/>
          <p:cNvSpPr>
            <a:spLocks noChangeArrowheads="1"/>
          </p:cNvSpPr>
          <p:nvPr/>
        </p:nvSpPr>
        <p:spPr bwMode="auto">
          <a:xfrm>
            <a:off x="756048" y="2489598"/>
            <a:ext cx="119657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第二部分</a:t>
            </a:r>
            <a:endParaRPr lang="zh-CN" altLang="en-US" sz="1350" dirty="0"/>
          </a:p>
        </p:txBody>
      </p:sp>
      <p:grpSp>
        <p:nvGrpSpPr>
          <p:cNvPr id="28676" name="组合 22"/>
          <p:cNvGrpSpPr>
            <a:grpSpLocks/>
          </p:cNvGrpSpPr>
          <p:nvPr/>
        </p:nvGrpSpPr>
        <p:grpSpPr bwMode="auto">
          <a:xfrm>
            <a:off x="1879998" y="2928938"/>
            <a:ext cx="348853" cy="352425"/>
            <a:chOff x="0" y="0"/>
            <a:chExt cx="823123" cy="831130"/>
          </a:xfrm>
        </p:grpSpPr>
        <p:sp>
          <p:nvSpPr>
            <p:cNvPr id="28690" name="等腰三角形 23"/>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8691" name="等腰三角形 24"/>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8692" name="等腰三角形 25"/>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grpSp>
        <p:nvGrpSpPr>
          <p:cNvPr id="28677" name="组合 1"/>
          <p:cNvGrpSpPr>
            <a:grpSpLocks/>
          </p:cNvGrpSpPr>
          <p:nvPr/>
        </p:nvGrpSpPr>
        <p:grpSpPr bwMode="auto">
          <a:xfrm>
            <a:off x="3464720" y="2953148"/>
            <a:ext cx="4718447" cy="461665"/>
            <a:chOff x="0" y="0"/>
            <a:chExt cx="6290009" cy="616764"/>
          </a:xfrm>
        </p:grpSpPr>
        <p:sp>
          <p:nvSpPr>
            <p:cNvPr id="28687" name="等腰三角形 7"/>
            <p:cNvSpPr>
              <a:spLocks noChangeArrowheads="1"/>
            </p:cNvSpPr>
            <p:nvPr/>
          </p:nvSpPr>
          <p:spPr bwMode="auto">
            <a:xfrm rot="5400000" flipH="1">
              <a:off x="-33634" y="66327"/>
              <a:ext cx="519388" cy="452119"/>
            </a:xfrm>
            <a:prstGeom prst="triangle">
              <a:avLst>
                <a:gd name="adj" fmla="val 50000"/>
              </a:avLst>
            </a:prstGeom>
            <a:solidFill>
              <a:srgbClr val="1B90A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8688" name="文本框 14"/>
            <p:cNvSpPr>
              <a:spLocks noChangeArrowheads="1"/>
            </p:cNvSpPr>
            <p:nvPr/>
          </p:nvSpPr>
          <p:spPr bwMode="auto">
            <a:xfrm>
              <a:off x="699915" y="0"/>
              <a:ext cx="1932493" cy="616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rPr>
                <a:t>第二部分</a:t>
              </a:r>
            </a:p>
          </p:txBody>
        </p:sp>
        <p:sp>
          <p:nvSpPr>
            <p:cNvPr id="28689" name="文本框 18"/>
            <p:cNvSpPr>
              <a:spLocks noChangeArrowheads="1"/>
            </p:cNvSpPr>
            <p:nvPr/>
          </p:nvSpPr>
          <p:spPr bwMode="auto">
            <a:xfrm>
              <a:off x="2632409" y="30776"/>
              <a:ext cx="3657600" cy="55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00"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rPr>
                <a:t>新系统规划</a:t>
              </a:r>
            </a:p>
          </p:txBody>
        </p:sp>
      </p:grpSp>
    </p:spTree>
    <p:extLst>
      <p:ext uri="{BB962C8B-B14F-4D97-AF65-F5344CB8AC3E}">
        <p14:creationId xmlns:p14="http://schemas.microsoft.com/office/powerpoint/2010/main" val="2712749980"/>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6"/>
          <p:cNvPicPr>
            <a:picLocks noChangeAspect="1" noChangeArrowheads="1"/>
          </p:cNvPicPr>
          <p:nvPr/>
        </p:nvPicPr>
        <p:blipFill>
          <a:blip r:embed="rId2">
            <a:extLst>
              <a:ext uri="{28A0092B-C50C-407E-A947-70E740481C1C}">
                <a14:useLocalDpi xmlns:a14="http://schemas.microsoft.com/office/drawing/2010/main" val="0"/>
              </a:ext>
            </a:extLst>
          </a:blip>
          <a:srcRect t="89116"/>
          <a:stretch>
            <a:fillRect/>
          </a:stretch>
        </p:blipFill>
        <p:spPr bwMode="auto">
          <a:xfrm>
            <a:off x="0" y="857251"/>
            <a:ext cx="9144000" cy="55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图片 7"/>
          <p:cNvPicPr>
            <a:picLocks noChangeAspect="1" noChangeArrowheads="1"/>
          </p:cNvPicPr>
          <p:nvPr/>
        </p:nvPicPr>
        <p:blipFill>
          <a:blip r:embed="rId2">
            <a:extLst>
              <a:ext uri="{28A0092B-C50C-407E-A947-70E740481C1C}">
                <a14:useLocalDpi xmlns:a14="http://schemas.microsoft.com/office/drawing/2010/main" val="0"/>
              </a:ext>
            </a:extLst>
          </a:blip>
          <a:srcRect t="80879"/>
          <a:stretch>
            <a:fillRect/>
          </a:stretch>
        </p:blipFill>
        <p:spPr bwMode="auto">
          <a:xfrm>
            <a:off x="0" y="5592366"/>
            <a:ext cx="9144000" cy="40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4" name="组合 8"/>
          <p:cNvGrpSpPr>
            <a:grpSpLocks/>
          </p:cNvGrpSpPr>
          <p:nvPr/>
        </p:nvGrpSpPr>
        <p:grpSpPr bwMode="auto">
          <a:xfrm>
            <a:off x="0" y="958454"/>
            <a:ext cx="348854" cy="352425"/>
            <a:chOff x="0" y="0"/>
            <a:chExt cx="823123" cy="831130"/>
          </a:xfrm>
        </p:grpSpPr>
        <p:sp>
          <p:nvSpPr>
            <p:cNvPr id="30735" name="等腰三角形 9"/>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6" name="等腰三角形 10"/>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7" name="等腰三角形 11"/>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sp>
        <p:nvSpPr>
          <p:cNvPr id="30731" name="文本框 45"/>
          <p:cNvSpPr>
            <a:spLocks noChangeArrowheads="1"/>
          </p:cNvSpPr>
          <p:nvPr/>
        </p:nvSpPr>
        <p:spPr bwMode="auto">
          <a:xfrm>
            <a:off x="473868" y="966787"/>
            <a:ext cx="345005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新系统规划</a:t>
            </a:r>
          </a:p>
        </p:txBody>
      </p:sp>
      <p:sp>
        <p:nvSpPr>
          <p:cNvPr id="22" name="文本框 47"/>
          <p:cNvSpPr>
            <a:spLocks noChangeArrowheads="1"/>
          </p:cNvSpPr>
          <p:nvPr/>
        </p:nvSpPr>
        <p:spPr bwMode="auto">
          <a:xfrm>
            <a:off x="377095" y="1916832"/>
            <a:ext cx="8443377" cy="334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软件学院的工作着重点是教学和学生的后期发展，针对这两个方面，新的信息管理系统主要分为三部分：</a:t>
            </a: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a:lnSpc>
                <a:spcPct val="120000"/>
              </a:lnSpc>
            </a:pP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a:lnSpc>
                <a:spcPct val="120000"/>
              </a:lnSpc>
            </a:pP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a:lnSpc>
                <a:spcPct val="120000"/>
              </a:lnSpc>
            </a:pP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a:lnSpc>
                <a:spcPct val="120000"/>
              </a:lnSpc>
            </a:pP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a:lnSpc>
                <a:spcPct val="120000"/>
              </a:lnSpc>
            </a:pP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a:lnSpc>
                <a:spcPct val="120000"/>
              </a:lnSpc>
            </a:pP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a:lnSpc>
                <a:spcPct val="120000"/>
              </a:lnSpc>
            </a:pP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         教务教学管理系统                 学生发展管理系统                     院友档案管理系统</a:t>
            </a: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a:lnSpc>
                <a:spcPct val="120000"/>
              </a:lnSpc>
            </a:pP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a:lnSpc>
                <a:spcPct val="120000"/>
              </a:lnSpc>
            </a:pPr>
            <a:endParaRPr lang="en-US" altLang="zh-CN" sz="1600" dirty="0">
              <a:solidFill>
                <a:srgbClr val="009AB5"/>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EB801D3D-C112-4897-8461-B5B1EEE3FA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8" y="3068960"/>
            <a:ext cx="747698" cy="747698"/>
          </a:xfrm>
          <a:prstGeom prst="rect">
            <a:avLst/>
          </a:prstGeom>
        </p:spPr>
      </p:pic>
      <p:pic>
        <p:nvPicPr>
          <p:cNvPr id="5" name="图片 4">
            <a:extLst>
              <a:ext uri="{FF2B5EF4-FFF2-40B4-BE49-F238E27FC236}">
                <a16:creationId xmlns:a16="http://schemas.microsoft.com/office/drawing/2014/main" id="{1611686E-8FF1-488D-B81D-713DC2C276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0535" y="3140968"/>
            <a:ext cx="645481" cy="645481"/>
          </a:xfrm>
          <a:prstGeom prst="rect">
            <a:avLst/>
          </a:prstGeom>
        </p:spPr>
      </p:pic>
      <p:pic>
        <p:nvPicPr>
          <p:cNvPr id="7" name="图片 6">
            <a:extLst>
              <a:ext uri="{FF2B5EF4-FFF2-40B4-BE49-F238E27FC236}">
                <a16:creationId xmlns:a16="http://schemas.microsoft.com/office/drawing/2014/main" id="{20AF07C8-1976-4451-B350-F5123E21BD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08857" y="3140968"/>
            <a:ext cx="659487" cy="659487"/>
          </a:xfrm>
          <a:prstGeom prst="rect">
            <a:avLst/>
          </a:prstGeom>
        </p:spPr>
      </p:pic>
    </p:spTree>
    <p:extLst>
      <p:ext uri="{BB962C8B-B14F-4D97-AF65-F5344CB8AC3E}">
        <p14:creationId xmlns:p14="http://schemas.microsoft.com/office/powerpoint/2010/main" val="3196764083"/>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矩形 2"/>
          <p:cNvSpPr>
            <a:spLocks noChangeArrowheads="1"/>
          </p:cNvSpPr>
          <p:nvPr/>
        </p:nvSpPr>
        <p:spPr bwMode="auto">
          <a:xfrm>
            <a:off x="1" y="857250"/>
            <a:ext cx="2708672" cy="5143500"/>
          </a:xfrm>
          <a:prstGeom prst="rect">
            <a:avLst/>
          </a:prstGeom>
          <a:solidFill>
            <a:srgbClr val="1B90A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8675" name="文本框 5"/>
          <p:cNvSpPr>
            <a:spLocks noChangeArrowheads="1"/>
          </p:cNvSpPr>
          <p:nvPr/>
        </p:nvSpPr>
        <p:spPr bwMode="auto">
          <a:xfrm>
            <a:off x="756048" y="2489598"/>
            <a:ext cx="119657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第三部分</a:t>
            </a:r>
            <a:endParaRPr lang="zh-CN" altLang="en-US" sz="1350" dirty="0"/>
          </a:p>
        </p:txBody>
      </p:sp>
      <p:grpSp>
        <p:nvGrpSpPr>
          <p:cNvPr id="28676" name="组合 22"/>
          <p:cNvGrpSpPr>
            <a:grpSpLocks/>
          </p:cNvGrpSpPr>
          <p:nvPr/>
        </p:nvGrpSpPr>
        <p:grpSpPr bwMode="auto">
          <a:xfrm>
            <a:off x="1879998" y="2928938"/>
            <a:ext cx="348853" cy="352425"/>
            <a:chOff x="0" y="0"/>
            <a:chExt cx="823123" cy="831130"/>
          </a:xfrm>
        </p:grpSpPr>
        <p:sp>
          <p:nvSpPr>
            <p:cNvPr id="28690" name="等腰三角形 23"/>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8691" name="等腰三角形 24"/>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8692" name="等腰三角形 25"/>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grpSp>
        <p:nvGrpSpPr>
          <p:cNvPr id="28677" name="组合 1"/>
          <p:cNvGrpSpPr>
            <a:grpSpLocks/>
          </p:cNvGrpSpPr>
          <p:nvPr/>
        </p:nvGrpSpPr>
        <p:grpSpPr bwMode="auto">
          <a:xfrm>
            <a:off x="3347864" y="2918461"/>
            <a:ext cx="4896544" cy="461665"/>
            <a:chOff x="0" y="0"/>
            <a:chExt cx="6527425" cy="616764"/>
          </a:xfrm>
        </p:grpSpPr>
        <p:sp>
          <p:nvSpPr>
            <p:cNvPr id="28687" name="等腰三角形 7"/>
            <p:cNvSpPr>
              <a:spLocks noChangeArrowheads="1"/>
            </p:cNvSpPr>
            <p:nvPr/>
          </p:nvSpPr>
          <p:spPr bwMode="auto">
            <a:xfrm rot="5400000" flipH="1">
              <a:off x="-33634" y="66327"/>
              <a:ext cx="519388" cy="452119"/>
            </a:xfrm>
            <a:prstGeom prst="triangle">
              <a:avLst>
                <a:gd name="adj" fmla="val 50000"/>
              </a:avLst>
            </a:prstGeom>
            <a:solidFill>
              <a:srgbClr val="1B90A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28688" name="文本框 14"/>
            <p:cNvSpPr>
              <a:spLocks noChangeArrowheads="1"/>
            </p:cNvSpPr>
            <p:nvPr/>
          </p:nvSpPr>
          <p:spPr bwMode="auto">
            <a:xfrm>
              <a:off x="699915" y="0"/>
              <a:ext cx="1932493" cy="616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rPr>
                <a:t>第三部分</a:t>
              </a:r>
            </a:p>
          </p:txBody>
        </p:sp>
        <p:sp>
          <p:nvSpPr>
            <p:cNvPr id="28689" name="文本框 18"/>
            <p:cNvSpPr>
              <a:spLocks noChangeArrowheads="1"/>
            </p:cNvSpPr>
            <p:nvPr/>
          </p:nvSpPr>
          <p:spPr bwMode="auto">
            <a:xfrm>
              <a:off x="2632409" y="30776"/>
              <a:ext cx="3895016" cy="55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00" dirty="0">
                  <a:solidFill>
                    <a:srgbClr val="595E64"/>
                  </a:solidFill>
                  <a:latin typeface="微软雅黑" panose="020B0503020204020204" pitchFamily="34" charset="-122"/>
                  <a:ea typeface="微软雅黑" panose="020B0503020204020204" pitchFamily="34" charset="-122"/>
                  <a:sym typeface="微软雅黑" panose="020B0503020204020204" pitchFamily="34" charset="-122"/>
                </a:rPr>
                <a:t>现有系统分析</a:t>
              </a:r>
            </a:p>
          </p:txBody>
        </p:sp>
      </p:grpSp>
    </p:spTree>
    <p:extLst>
      <p:ext uri="{BB962C8B-B14F-4D97-AF65-F5344CB8AC3E}">
        <p14:creationId xmlns:p14="http://schemas.microsoft.com/office/powerpoint/2010/main" val="497334643"/>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6"/>
          <p:cNvPicPr>
            <a:picLocks noChangeAspect="1" noChangeArrowheads="1"/>
          </p:cNvPicPr>
          <p:nvPr/>
        </p:nvPicPr>
        <p:blipFill>
          <a:blip r:embed="rId2">
            <a:extLst>
              <a:ext uri="{28A0092B-C50C-407E-A947-70E740481C1C}">
                <a14:useLocalDpi xmlns:a14="http://schemas.microsoft.com/office/drawing/2010/main" val="0"/>
              </a:ext>
            </a:extLst>
          </a:blip>
          <a:srcRect t="89116"/>
          <a:stretch>
            <a:fillRect/>
          </a:stretch>
        </p:blipFill>
        <p:spPr bwMode="auto">
          <a:xfrm>
            <a:off x="0" y="857251"/>
            <a:ext cx="9144000" cy="55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图片 7"/>
          <p:cNvPicPr>
            <a:picLocks noChangeAspect="1" noChangeArrowheads="1"/>
          </p:cNvPicPr>
          <p:nvPr/>
        </p:nvPicPr>
        <p:blipFill>
          <a:blip r:embed="rId2">
            <a:extLst>
              <a:ext uri="{28A0092B-C50C-407E-A947-70E740481C1C}">
                <a14:useLocalDpi xmlns:a14="http://schemas.microsoft.com/office/drawing/2010/main" val="0"/>
              </a:ext>
            </a:extLst>
          </a:blip>
          <a:srcRect t="80879"/>
          <a:stretch>
            <a:fillRect/>
          </a:stretch>
        </p:blipFill>
        <p:spPr bwMode="auto">
          <a:xfrm>
            <a:off x="0" y="5592366"/>
            <a:ext cx="9144000" cy="40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4" name="组合 8"/>
          <p:cNvGrpSpPr>
            <a:grpSpLocks/>
          </p:cNvGrpSpPr>
          <p:nvPr/>
        </p:nvGrpSpPr>
        <p:grpSpPr bwMode="auto">
          <a:xfrm>
            <a:off x="0" y="958454"/>
            <a:ext cx="348854" cy="352425"/>
            <a:chOff x="0" y="0"/>
            <a:chExt cx="823123" cy="831130"/>
          </a:xfrm>
        </p:grpSpPr>
        <p:sp>
          <p:nvSpPr>
            <p:cNvPr id="30735" name="等腰三角形 9"/>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6" name="等腰三角形 10"/>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7" name="等腰三角形 11"/>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sp>
        <p:nvSpPr>
          <p:cNvPr id="30731" name="文本框 45"/>
          <p:cNvSpPr>
            <a:spLocks noChangeArrowheads="1"/>
          </p:cNvSpPr>
          <p:nvPr/>
        </p:nvSpPr>
        <p:spPr bwMode="auto">
          <a:xfrm>
            <a:off x="473868" y="966787"/>
            <a:ext cx="345005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现有系统分析</a:t>
            </a:r>
          </a:p>
        </p:txBody>
      </p:sp>
      <p:sp>
        <p:nvSpPr>
          <p:cNvPr id="22" name="文本框 47"/>
          <p:cNvSpPr>
            <a:spLocks noChangeArrowheads="1"/>
          </p:cNvSpPr>
          <p:nvPr/>
        </p:nvSpPr>
        <p:spPr bwMode="auto">
          <a:xfrm>
            <a:off x="3059832" y="2107996"/>
            <a:ext cx="2754745" cy="2825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pP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a:lnSpc>
                <a:spcPct val="120000"/>
              </a:lnSpc>
            </a:pP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marL="285750" indent="-285750">
              <a:lnSpc>
                <a:spcPct val="120000"/>
              </a:lnSpc>
              <a:buFont typeface="Wingdings" panose="05000000000000000000" pitchFamily="2" charset="2"/>
              <a:buChar char="n"/>
            </a:pPr>
            <a:r>
              <a:rPr lang="zh-CN" altLang="en-US" dirty="0">
                <a:solidFill>
                  <a:srgbClr val="009AB5"/>
                </a:solidFill>
                <a:latin typeface="微软雅黑" panose="020B0503020204020204" pitchFamily="34" charset="-122"/>
                <a:ea typeface="微软雅黑" panose="020B0503020204020204" pitchFamily="34" charset="-122"/>
                <a:cs typeface="Segoe UI Light" pitchFamily="34" charset="0"/>
              </a:rPr>
              <a:t>教务教学管理系统                 </a:t>
            </a:r>
            <a:endParaRPr lang="en-US" altLang="zh-CN" dirty="0">
              <a:solidFill>
                <a:srgbClr val="009AB5"/>
              </a:solidFill>
              <a:latin typeface="微软雅黑" panose="020B0503020204020204" pitchFamily="34" charset="-122"/>
              <a:ea typeface="微软雅黑" panose="020B0503020204020204" pitchFamily="34" charset="-122"/>
              <a:cs typeface="Segoe UI Light" pitchFamily="34" charset="0"/>
            </a:endParaRPr>
          </a:p>
          <a:p>
            <a:pPr>
              <a:lnSpc>
                <a:spcPct val="120000"/>
              </a:lnSpc>
            </a:pP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marL="285750" indent="-285750">
              <a:lnSpc>
                <a:spcPct val="120000"/>
              </a:lnSpc>
              <a:buFont typeface="Wingdings" panose="05000000000000000000" pitchFamily="2" charset="2"/>
              <a:buChar char="p"/>
            </a:pP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学生发展管理系统                     </a:t>
            </a: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a:lnSpc>
                <a:spcPct val="120000"/>
              </a:lnSpc>
            </a:pP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marL="285750" indent="-285750">
              <a:lnSpc>
                <a:spcPct val="120000"/>
              </a:lnSpc>
              <a:buFont typeface="Wingdings" panose="05000000000000000000" pitchFamily="2" charset="2"/>
              <a:buChar char="p"/>
            </a:pP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院友档案管理系统</a:t>
            </a: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a:lnSpc>
                <a:spcPct val="120000"/>
              </a:lnSpc>
            </a:pP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a:lnSpc>
                <a:spcPct val="120000"/>
              </a:lnSpc>
            </a:pPr>
            <a:endParaRPr lang="en-US" altLang="zh-CN" sz="1600" dirty="0">
              <a:solidFill>
                <a:srgbClr val="009AB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9890157"/>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6"/>
          <p:cNvPicPr>
            <a:picLocks noChangeAspect="1" noChangeArrowheads="1"/>
          </p:cNvPicPr>
          <p:nvPr/>
        </p:nvPicPr>
        <p:blipFill>
          <a:blip r:embed="rId2">
            <a:extLst>
              <a:ext uri="{28A0092B-C50C-407E-A947-70E740481C1C}">
                <a14:useLocalDpi xmlns:a14="http://schemas.microsoft.com/office/drawing/2010/main" val="0"/>
              </a:ext>
            </a:extLst>
          </a:blip>
          <a:srcRect t="89116"/>
          <a:stretch>
            <a:fillRect/>
          </a:stretch>
        </p:blipFill>
        <p:spPr bwMode="auto">
          <a:xfrm>
            <a:off x="0" y="857251"/>
            <a:ext cx="9144000" cy="55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图片 7"/>
          <p:cNvPicPr>
            <a:picLocks noChangeAspect="1" noChangeArrowheads="1"/>
          </p:cNvPicPr>
          <p:nvPr/>
        </p:nvPicPr>
        <p:blipFill>
          <a:blip r:embed="rId2">
            <a:extLst>
              <a:ext uri="{28A0092B-C50C-407E-A947-70E740481C1C}">
                <a14:useLocalDpi xmlns:a14="http://schemas.microsoft.com/office/drawing/2010/main" val="0"/>
              </a:ext>
            </a:extLst>
          </a:blip>
          <a:srcRect t="80879"/>
          <a:stretch>
            <a:fillRect/>
          </a:stretch>
        </p:blipFill>
        <p:spPr bwMode="auto">
          <a:xfrm>
            <a:off x="0" y="5592366"/>
            <a:ext cx="9144000" cy="40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4" name="组合 8"/>
          <p:cNvGrpSpPr>
            <a:grpSpLocks/>
          </p:cNvGrpSpPr>
          <p:nvPr/>
        </p:nvGrpSpPr>
        <p:grpSpPr bwMode="auto">
          <a:xfrm>
            <a:off x="0" y="958454"/>
            <a:ext cx="348854" cy="352425"/>
            <a:chOff x="0" y="0"/>
            <a:chExt cx="823123" cy="831130"/>
          </a:xfrm>
        </p:grpSpPr>
        <p:sp>
          <p:nvSpPr>
            <p:cNvPr id="30735" name="等腰三角形 9"/>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6" name="等腰三角形 10"/>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7" name="等腰三角形 11"/>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sp>
        <p:nvSpPr>
          <p:cNvPr id="30731" name="文本框 45"/>
          <p:cNvSpPr>
            <a:spLocks noChangeArrowheads="1"/>
          </p:cNvSpPr>
          <p:nvPr/>
        </p:nvSpPr>
        <p:spPr bwMode="auto">
          <a:xfrm>
            <a:off x="473868" y="966787"/>
            <a:ext cx="453216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现有系统分析</a:t>
            </a:r>
            <a:r>
              <a:rPr lang="en-US" altLang="zh-CN"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教务教学管理系统</a:t>
            </a:r>
          </a:p>
        </p:txBody>
      </p:sp>
      <p:sp>
        <p:nvSpPr>
          <p:cNvPr id="10" name="文本框 47">
            <a:extLst>
              <a:ext uri="{FF2B5EF4-FFF2-40B4-BE49-F238E27FC236}">
                <a16:creationId xmlns:a16="http://schemas.microsoft.com/office/drawing/2014/main" id="{163D8759-F6C1-4119-B7DA-4E3CE3223745}"/>
              </a:ext>
            </a:extLst>
          </p:cNvPr>
          <p:cNvSpPr>
            <a:spLocks noChangeArrowheads="1"/>
          </p:cNvSpPr>
          <p:nvPr/>
        </p:nvSpPr>
        <p:spPr bwMode="auto">
          <a:xfrm>
            <a:off x="93986" y="1491821"/>
            <a:ext cx="9050014"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软件学院目前没有教务管理系统，</a:t>
            </a: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a:lnSpc>
                <a:spcPct val="120000"/>
              </a:lnSpc>
            </a:pP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现有的教学管理系统有：</a:t>
            </a: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marL="285750" indent="-285750">
              <a:lnSpc>
                <a:spcPct val="120000"/>
              </a:lnSpc>
              <a:buFont typeface="Wingdings" panose="05000000000000000000" pitchFamily="2" charset="2"/>
              <a:buChar char="l"/>
            </a:pP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教学支持系统</a:t>
            </a:r>
            <a:r>
              <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rPr>
              <a:t>(TSS)——</a:t>
            </a: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现已基本停用</a:t>
            </a: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marL="285750" indent="-285750">
              <a:lnSpc>
                <a:spcPct val="120000"/>
              </a:lnSpc>
              <a:buFont typeface="Wingdings" panose="05000000000000000000" pitchFamily="2" charset="2"/>
              <a:buChar char="l"/>
            </a:pPr>
            <a:r>
              <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rPr>
              <a:t>Moodle——</a:t>
            </a: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现在主要使用的教学管理系统</a:t>
            </a: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a:lnSpc>
                <a:spcPct val="120000"/>
              </a:lnSpc>
            </a:pP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a:lnSpc>
                <a:spcPct val="120000"/>
              </a:lnSpc>
            </a:pP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其存在的问题有：</a:t>
            </a: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a:lnSpc>
                <a:spcPct val="120000"/>
              </a:lnSpc>
            </a:pP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（对于学生）</a:t>
            </a: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marL="285750" indent="-285750">
              <a:lnSpc>
                <a:spcPct val="120000"/>
              </a:lnSpc>
              <a:buFont typeface="Wingdings" panose="05000000000000000000" pitchFamily="2" charset="2"/>
              <a:buChar char="l"/>
            </a:pP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选课过程复杂且易出错：升入本科三年级后，选修课的选择条件较为复杂，往往需要学生查看自己选过的课程和选课的最终要求，以决定选择什么方向的什么课程。</a:t>
            </a: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marL="285750" indent="-285750">
              <a:lnSpc>
                <a:spcPct val="12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rPr>
              <a:t>选择课程无参考信息：当学生选择下一学期的课时，往往是根据课程名称和任课老师，再借鉴学长学姐的经验之谈，没有一个专门的课程介绍页面及往届课程评价来帮助学生选课。</a:t>
            </a:r>
            <a:endPar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endParaRPr>
          </a:p>
          <a:p>
            <a:pPr marL="285750" indent="-285750">
              <a:lnSpc>
                <a:spcPct val="120000"/>
              </a:lnSpc>
              <a:buFont typeface="Wingdings" panose="05000000000000000000" pitchFamily="2" charset="2"/>
              <a:buChar char="l"/>
            </a:pP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注销课程成绩流程复杂：现有的流程是：</a:t>
            </a: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a:lnSpc>
                <a:spcPct val="120000"/>
              </a:lnSpc>
            </a:pPr>
            <a:r>
              <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Wingdings" panose="05000000000000000000" pitchFamily="2" charset="2"/>
              </a:rPr>
              <a:t>     </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cs typeface="Segoe UI Light" pitchFamily="34" charset="0"/>
                <a:sym typeface="Wingdings" panose="05000000000000000000" pitchFamily="2" charset="2"/>
              </a:rPr>
              <a:t>(1)</a:t>
            </a:r>
            <a:r>
              <a:rPr kumimoji="1"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在教务处申请注销某门课的成绩 </a:t>
            </a:r>
            <a:r>
              <a:rPr kumimoji="1"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-&gt;  (2)</a:t>
            </a:r>
            <a:r>
              <a:rPr kumimoji="1"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打印注销成绩申请表 </a:t>
            </a:r>
            <a:r>
              <a:rPr kumimoji="1"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-&gt;  (3)</a:t>
            </a:r>
            <a:r>
              <a:rPr kumimoji="1"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交给教务员审核  </a:t>
            </a:r>
            <a:r>
              <a:rPr kumimoji="1"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-&gt;  </a:t>
            </a:r>
          </a:p>
          <a:p>
            <a:pPr>
              <a:lnSpc>
                <a:spcPct val="120000"/>
              </a:lnSpc>
            </a:pPr>
            <a:r>
              <a:rPr kumimoji="1"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(4)</a:t>
            </a:r>
            <a:r>
              <a:rPr kumimoji="1"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审核通过后，交给王老师签字（教学委员会） </a:t>
            </a:r>
            <a:r>
              <a:rPr kumimoji="1"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-&gt; (5)</a:t>
            </a:r>
            <a:r>
              <a:rPr kumimoji="1"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mn-ea"/>
              </a:rPr>
              <a:t>签字后，交到校教务处</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Segoe UI Light" pitchFamily="34" charset="0"/>
            </a:endParaRPr>
          </a:p>
          <a:p>
            <a:pPr marL="285750" indent="-285750">
              <a:lnSpc>
                <a:spcPct val="120000"/>
              </a:lnSpc>
              <a:buFont typeface="Wingdings" panose="05000000000000000000" pitchFamily="2" charset="2"/>
              <a:buChar char="l"/>
            </a:pPr>
            <a:endParaRPr lang="en-US" altLang="zh-CN" sz="1600" dirty="0">
              <a:solidFill>
                <a:srgbClr val="009AB5"/>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72F41AB3-47AB-47CA-93FC-7AD1BD8EA663}"/>
              </a:ext>
            </a:extLst>
          </p:cNvPr>
          <p:cNvPicPr>
            <a:picLocks noChangeAspect="1"/>
          </p:cNvPicPr>
          <p:nvPr/>
        </p:nvPicPr>
        <p:blipFill>
          <a:blip r:embed="rId3"/>
          <a:stretch>
            <a:fillRect/>
          </a:stretch>
        </p:blipFill>
        <p:spPr>
          <a:xfrm>
            <a:off x="5148064" y="1552668"/>
            <a:ext cx="2808312" cy="1684987"/>
          </a:xfrm>
          <a:prstGeom prst="rect">
            <a:avLst/>
          </a:prstGeom>
        </p:spPr>
      </p:pic>
    </p:spTree>
    <p:extLst>
      <p:ext uri="{BB962C8B-B14F-4D97-AF65-F5344CB8AC3E}">
        <p14:creationId xmlns:p14="http://schemas.microsoft.com/office/powerpoint/2010/main" val="1285067519"/>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6"/>
          <p:cNvPicPr>
            <a:picLocks noChangeAspect="1" noChangeArrowheads="1"/>
          </p:cNvPicPr>
          <p:nvPr/>
        </p:nvPicPr>
        <p:blipFill>
          <a:blip r:embed="rId2">
            <a:extLst>
              <a:ext uri="{28A0092B-C50C-407E-A947-70E740481C1C}">
                <a14:useLocalDpi xmlns:a14="http://schemas.microsoft.com/office/drawing/2010/main" val="0"/>
              </a:ext>
            </a:extLst>
          </a:blip>
          <a:srcRect t="89116"/>
          <a:stretch>
            <a:fillRect/>
          </a:stretch>
        </p:blipFill>
        <p:spPr bwMode="auto">
          <a:xfrm>
            <a:off x="0" y="857251"/>
            <a:ext cx="9144000" cy="55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图片 7"/>
          <p:cNvPicPr>
            <a:picLocks noChangeAspect="1" noChangeArrowheads="1"/>
          </p:cNvPicPr>
          <p:nvPr/>
        </p:nvPicPr>
        <p:blipFill>
          <a:blip r:embed="rId2">
            <a:extLst>
              <a:ext uri="{28A0092B-C50C-407E-A947-70E740481C1C}">
                <a14:useLocalDpi xmlns:a14="http://schemas.microsoft.com/office/drawing/2010/main" val="0"/>
              </a:ext>
            </a:extLst>
          </a:blip>
          <a:srcRect t="80879"/>
          <a:stretch>
            <a:fillRect/>
          </a:stretch>
        </p:blipFill>
        <p:spPr bwMode="auto">
          <a:xfrm>
            <a:off x="0" y="5592366"/>
            <a:ext cx="9144000" cy="40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4" name="组合 8"/>
          <p:cNvGrpSpPr>
            <a:grpSpLocks/>
          </p:cNvGrpSpPr>
          <p:nvPr/>
        </p:nvGrpSpPr>
        <p:grpSpPr bwMode="auto">
          <a:xfrm>
            <a:off x="0" y="958454"/>
            <a:ext cx="348854" cy="352425"/>
            <a:chOff x="0" y="0"/>
            <a:chExt cx="823123" cy="831130"/>
          </a:xfrm>
        </p:grpSpPr>
        <p:sp>
          <p:nvSpPr>
            <p:cNvPr id="30735" name="等腰三角形 9"/>
            <p:cNvSpPr>
              <a:spLocks noChangeArrowheads="1"/>
            </p:cNvSpPr>
            <p:nvPr/>
          </p:nvSpPr>
          <p:spPr bwMode="auto">
            <a:xfrm rot="19813541" flipH="1">
              <a:off x="0" y="0"/>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6" name="等腰三角形 10"/>
            <p:cNvSpPr>
              <a:spLocks noChangeArrowheads="1"/>
            </p:cNvSpPr>
            <p:nvPr/>
          </p:nvSpPr>
          <p:spPr bwMode="auto">
            <a:xfrm rot="19813541" flipH="1">
              <a:off x="2" y="445049"/>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sp>
          <p:nvSpPr>
            <p:cNvPr id="30737" name="等腰三角形 11"/>
            <p:cNvSpPr>
              <a:spLocks noChangeArrowheads="1"/>
            </p:cNvSpPr>
            <p:nvPr/>
          </p:nvSpPr>
          <p:spPr bwMode="auto">
            <a:xfrm rot="19813541" flipH="1">
              <a:off x="379599" y="222524"/>
              <a:ext cx="443524" cy="386081"/>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350">
                <a:solidFill>
                  <a:srgbClr val="FFFFFF"/>
                </a:solidFill>
                <a:latin typeface="宋体" panose="02010600030101010101" pitchFamily="2" charset="-122"/>
                <a:sym typeface="宋体" panose="02010600030101010101" pitchFamily="2" charset="-122"/>
              </a:endParaRPr>
            </a:p>
          </p:txBody>
        </p:sp>
      </p:grpSp>
      <p:sp>
        <p:nvSpPr>
          <p:cNvPr id="30731" name="文本框 45"/>
          <p:cNvSpPr>
            <a:spLocks noChangeArrowheads="1"/>
          </p:cNvSpPr>
          <p:nvPr/>
        </p:nvSpPr>
        <p:spPr bwMode="auto">
          <a:xfrm>
            <a:off x="473868" y="966787"/>
            <a:ext cx="4026123"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现有系统分析</a:t>
            </a:r>
            <a:r>
              <a:rPr lang="en-US" altLang="zh-CN"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教学管理系统</a:t>
            </a:r>
          </a:p>
        </p:txBody>
      </p:sp>
      <p:sp>
        <p:nvSpPr>
          <p:cNvPr id="2" name="矩形 1"/>
          <p:cNvSpPr/>
          <p:nvPr/>
        </p:nvSpPr>
        <p:spPr>
          <a:xfrm>
            <a:off x="-468560" y="1400004"/>
            <a:ext cx="9612560" cy="5182573"/>
          </a:xfrm>
          <a:prstGeom prst="rect">
            <a:avLst/>
          </a:prstGeom>
        </p:spPr>
        <p:txBody>
          <a:bodyPr wrap="square">
            <a:spAutoFit/>
          </a:bodyPr>
          <a:lstStyle/>
          <a:p>
            <a:pPr marL="742950" lvl="1" indent="-285750">
              <a:lnSpc>
                <a:spcPct val="130000"/>
              </a:lnSpc>
              <a:buFont typeface="Wingdings" panose="05000000000000000000" pitchFamily="2" charset="2"/>
              <a:buChar char="l"/>
            </a:pP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无法获取之前的课件：未启用</a:t>
            </a:r>
            <a:r>
              <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rPr>
              <a:t>Moodle</a:t>
            </a: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时，学生可以在</a:t>
            </a:r>
            <a:r>
              <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rPr>
              <a:t>TSS</a:t>
            </a: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上获取前一年或前几年的课程课件，便于提前预习。但现在</a:t>
            </a:r>
            <a:r>
              <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rPr>
              <a:t>TSS</a:t>
            </a: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已停止服务，学生在</a:t>
            </a:r>
            <a:r>
              <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rPr>
              <a:t>Moodle</a:t>
            </a: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上无法获取一个课程之前的信息或者课件。</a:t>
            </a: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marL="742950" lvl="1" indent="-285750">
              <a:lnSpc>
                <a:spcPct val="130000"/>
              </a:lnSpc>
              <a:buFont typeface="Wingdings" panose="05000000000000000000" pitchFamily="2" charset="2"/>
              <a:buChar char="l"/>
            </a:pP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无特殊</a:t>
            </a:r>
            <a:r>
              <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rPr>
              <a:t>Deadline</a:t>
            </a: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提醒：</a:t>
            </a:r>
            <a:r>
              <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rPr>
              <a:t>Moodle</a:t>
            </a: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上有日历功能，帮助学生安排日程。但是没有特殊的近期</a:t>
            </a:r>
            <a:r>
              <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rPr>
              <a:t>DDL</a:t>
            </a: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提醒。（如课程作业截止时间的</a:t>
            </a:r>
            <a:r>
              <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rPr>
              <a:t>24h</a:t>
            </a: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时，用红色显示“你有需要留意的作业”。）</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a:p>
            <a:pPr marL="800100" lvl="1" indent="-342900">
              <a:lnSpc>
                <a:spcPct val="13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sym typeface="+mn-ea"/>
              </a:rPr>
              <a:t>成绩反馈和查看：</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Moodle</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上可以查看自己提交的某项作业的成绩，但是成绩反馈没有消息提示，需要学生定时查看，而且并不是所有提交的作业都能够在</a:t>
            </a:r>
            <a:r>
              <a:rPr kumimoji="1" lang="en-US" altLang="zh-CN" sz="1600" dirty="0">
                <a:solidFill>
                  <a:srgbClr val="009AB5"/>
                </a:solidFill>
                <a:latin typeface="微软雅黑" panose="020B0503020204020204" pitchFamily="34" charset="-122"/>
                <a:ea typeface="微软雅黑" panose="020B0503020204020204" pitchFamily="34" charset="-122"/>
                <a:sym typeface="+mn-ea"/>
              </a:rPr>
              <a:t>Moodle</a:t>
            </a:r>
            <a:r>
              <a:rPr kumimoji="1" lang="zh-CN" altLang="en-US" sz="1600" dirty="0">
                <a:solidFill>
                  <a:srgbClr val="009AB5"/>
                </a:solidFill>
                <a:latin typeface="微软雅黑" panose="020B0503020204020204" pitchFamily="34" charset="-122"/>
                <a:ea typeface="微软雅黑" panose="020B0503020204020204" pitchFamily="34" charset="-122"/>
                <a:sym typeface="+mn-ea"/>
              </a:rPr>
              <a:t>上反馈成绩。一些作业的成绩直到课程结束后才公布，并且是以讨论区帖子的成绩将所有人的成绩公布。</a:t>
            </a: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a:p>
            <a:pPr marL="800100" lvl="1" indent="-342900">
              <a:lnSpc>
                <a:spcPct val="130000"/>
              </a:lnSpc>
              <a:buFont typeface="Wingdings" panose="05000000000000000000" pitchFamily="2" charset="2"/>
              <a:buChar char="l"/>
            </a:pPr>
            <a:r>
              <a:rPr kumimoji="1"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rPr>
              <a:t>无法联系老师或助教：当需要联系某课程的老师或助教时，无法从</a:t>
            </a:r>
            <a:r>
              <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rPr>
              <a:t>Moodle</a:t>
            </a:r>
            <a:r>
              <a:rPr kumimoji="1"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rPr>
              <a:t>上获取相关老师或助教的联系方式，需要另寻其他方式。（</a:t>
            </a:r>
            <a:r>
              <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rPr>
              <a:t>Moodle</a:t>
            </a:r>
            <a:r>
              <a:rPr kumimoji="1"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rPr>
              <a:t>上可以通过联系人功能来发送信息，但是收到消息没有提示，所以往往得不到及时回复。）</a:t>
            </a:r>
            <a:endPar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endParaRPr>
          </a:p>
          <a:p>
            <a:pPr marL="742950" lvl="1" indent="-285750">
              <a:lnSpc>
                <a:spcPct val="130000"/>
              </a:lnSpc>
              <a:buFont typeface="Wingdings" panose="05000000000000000000" pitchFamily="2" charset="2"/>
              <a:buChar char="l"/>
            </a:pP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组队作业情况复杂：当作业需要组队时，需要在</a:t>
            </a:r>
            <a:r>
              <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rPr>
              <a:t>Moodle</a:t>
            </a: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的讨论区中回复帖子来说明组队情况，组队的作业只需要一个人提交，但是作业</a:t>
            </a:r>
            <a:r>
              <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rPr>
              <a:t>DDL</a:t>
            </a:r>
            <a:r>
              <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rPr>
              <a:t>过期后，仍然会提醒有作业尚未提交。组队作业的成绩也需要老师或者助教根据之前记录的组队情况手动登记每个成员的成绩。</a:t>
            </a:r>
            <a:endParaRPr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endParaRPr>
          </a:p>
          <a:p>
            <a:pPr marL="742950" lvl="1" indent="-285750">
              <a:lnSpc>
                <a:spcPct val="130000"/>
              </a:lnSpc>
              <a:buFont typeface="Wingdings" panose="05000000000000000000" pitchFamily="2" charset="2"/>
              <a:buChar char="l"/>
            </a:pPr>
            <a:endParaRPr kumimoji="1" lang="en-US" altLang="zh-CN" sz="1600" dirty="0">
              <a:solidFill>
                <a:srgbClr val="009AB5"/>
              </a:solidFill>
              <a:latin typeface="微软雅黑" panose="020B0503020204020204" pitchFamily="34" charset="-122"/>
              <a:ea typeface="微软雅黑" panose="020B0503020204020204" pitchFamily="34" charset="-122"/>
              <a:sym typeface="+mn-ea"/>
            </a:endParaRPr>
          </a:p>
          <a:p>
            <a:pPr marL="742950" lvl="1" indent="-285750">
              <a:lnSpc>
                <a:spcPct val="130000"/>
              </a:lnSpc>
              <a:buFont typeface="Wingdings" panose="05000000000000000000" pitchFamily="2" charset="2"/>
              <a:buChar char="l"/>
            </a:pPr>
            <a:endParaRPr kumimoji="1" lang="en-US" altLang="zh-CN" sz="1600" dirty="0">
              <a:solidFill>
                <a:srgbClr val="009AB5"/>
              </a:solidFill>
              <a:latin typeface="微软雅黑" panose="020B0503020204020204" pitchFamily="34" charset="-122"/>
              <a:ea typeface="微软雅黑" panose="020B0503020204020204" pitchFamily="34" charset="-122"/>
              <a:cs typeface="Segoe UI Light" pitchFamily="34" charset="0"/>
              <a:sym typeface="+mn-ea"/>
            </a:endParaRPr>
          </a:p>
          <a:p>
            <a:pPr marL="742950" lvl="1" indent="-285750">
              <a:lnSpc>
                <a:spcPct val="130000"/>
              </a:lnSpc>
              <a:buFont typeface="Wingdings" panose="05000000000000000000" pitchFamily="2" charset="2"/>
              <a:buChar char="l"/>
            </a:pPr>
            <a:endParaRPr lang="zh-CN" altLang="en-US" sz="1600" dirty="0">
              <a:solidFill>
                <a:srgbClr val="009AB5"/>
              </a:solidFill>
              <a:latin typeface="微软雅黑" panose="020B0503020204020204" pitchFamily="34" charset="-122"/>
              <a:ea typeface="微软雅黑" panose="020B0503020204020204" pitchFamily="34" charset="-122"/>
              <a:cs typeface="Segoe UI Light" pitchFamily="34" charset="0"/>
            </a:endParaRPr>
          </a:p>
        </p:txBody>
      </p:sp>
    </p:spTree>
    <p:extLst>
      <p:ext uri="{BB962C8B-B14F-4D97-AF65-F5344CB8AC3E}">
        <p14:creationId xmlns:p14="http://schemas.microsoft.com/office/powerpoint/2010/main" val="4282287951"/>
      </p:ext>
    </p:extLst>
  </p:cSld>
  <p:clrMapOvr>
    <a:masterClrMapping/>
  </p:clrMapOvr>
  <p:transition spd="slow">
    <p:blinds dir="vert"/>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728</TotalTime>
  <Words>2975</Words>
  <Application>Microsoft Office PowerPoint</Application>
  <PresentationFormat>全屏显示(4:3)</PresentationFormat>
  <Paragraphs>271</Paragraphs>
  <Slides>36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36</vt:i4>
      </vt:variant>
    </vt:vector>
  </HeadingPairs>
  <TitlesOfParts>
    <vt:vector size="43" baseType="lpstr">
      <vt:lpstr>宋体</vt:lpstr>
      <vt:lpstr>微软雅黑</vt:lpstr>
      <vt:lpstr>Arial</vt:lpstr>
      <vt:lpstr>Calibri</vt:lpstr>
      <vt:lpstr>Segoe UI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Lizi</dc:creator>
  <cp:lastModifiedBy>Administrator</cp:lastModifiedBy>
  <cp:revision>58</cp:revision>
  <dcterms:created xsi:type="dcterms:W3CDTF">2017-06-10T08:16:08Z</dcterms:created>
  <dcterms:modified xsi:type="dcterms:W3CDTF">2018-05-23T08:27:59Z</dcterms:modified>
</cp:coreProperties>
</file>