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95" r:id="rId3"/>
    <p:sldId id="263" r:id="rId4"/>
    <p:sldId id="292" r:id="rId5"/>
    <p:sldId id="269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9" autoAdjust="0"/>
    <p:restoredTop sz="94570"/>
  </p:normalViewPr>
  <p:slideViewPr>
    <p:cSldViewPr>
      <p:cViewPr varScale="1">
        <p:scale>
          <a:sx n="108" d="100"/>
          <a:sy n="108" d="100"/>
        </p:scale>
        <p:origin x="137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04E22-74FC-45BD-B171-B83F8348A85C}" type="datetimeFigureOut">
              <a:rPr lang="en-US" smtClean="0"/>
              <a:t>7/25/16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0CC63-AC81-4F4A-B026-16EB64F02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0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/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B12FD1-68B1-449D-A426-8400B09CA9D1}" type="datetimeFigureOut">
              <a:rPr lang="en-US" altLang="en-US"/>
              <a:pPr/>
              <a:t>7/25/16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7616B-3957-43DA-857F-8009DF034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3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615E35-54F9-49A5-924B-60E783D3F4B1}" type="datetimeFigureOut">
              <a:rPr lang="en-US" altLang="en-US"/>
              <a:pPr/>
              <a:t>7/25/16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85D3B-87B2-4B93-9200-79BA8096C0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73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7FCD67-6A42-4AB9-98FD-E9F18BD43BA2}" type="datetimeFigureOut">
              <a:rPr lang="en-US" altLang="en-US"/>
              <a:pPr/>
              <a:t>7/25/16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FCAEC0-C733-4BD5-9BAA-E6661C5451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A2961A30-454C-4F5F-9717-F9F0AEFB793C}" type="datetimeFigureOut">
              <a:rPr lang="en-US" altLang="en-US"/>
              <a:pPr/>
              <a:t>7/25/16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F2E7D8E-7908-4CEF-A0E1-769D05B92F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61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C55EE9-0D66-45DD-9C1F-357D0DA41E93}" type="datetimeFigureOut">
              <a:rPr lang="en-US" altLang="en-US"/>
              <a:pPr/>
              <a:t>7/25/16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FDACC-9958-4BA6-B849-3BFE6F9EB1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4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B80B2A02-BF6B-4E60-9978-0A6659045C63}" type="datetimeFigureOut">
              <a:rPr lang="en-US" altLang="en-US"/>
              <a:pPr/>
              <a:t>7/25/16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6E847E39-D679-4320-8477-5C55DEAC1D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96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9A8432-70D4-4E41-9302-F582A4B761EF}" type="datetimeFigureOut">
              <a:rPr lang="en-US" altLang="en-US"/>
              <a:pPr/>
              <a:t>7/25/16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5DDD4F-1E1C-4CDE-9474-BB8DA4059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24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F4DC7F-0D30-4E5F-92B7-58C6947503FD}" type="datetimeFigureOut">
              <a:rPr lang="en-US" altLang="en-US"/>
              <a:pPr/>
              <a:t>7/25/16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9F335-BEAF-4D97-AC07-9204A7CD10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35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E92E1-82F8-487B-A7CF-A5AE7EE39947}" type="datetimeFigureOut">
              <a:rPr lang="en-US" altLang="en-US"/>
              <a:pPr/>
              <a:t>7/25/16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85786B-1D55-4574-8C80-9EAF4F01A1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20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/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068198-C908-469A-9CC5-99F4477C1DE8}" type="datetimeFigureOut">
              <a:rPr lang="en-US" altLang="en-US"/>
              <a:pPr/>
              <a:t>7/25/16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A02CC-9322-48C1-AE86-86054EE7BE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9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 rtlCol="0"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217028-C472-4C11-8B4B-F0625E3A7DDD}" type="datetimeFigureOut">
              <a:rPr lang="en-US" altLang="en-US"/>
              <a:pPr/>
              <a:t>7/25/16</a:t>
            </a:fld>
            <a:endParaRPr lang="en-US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5BBDA7-6AEF-47BA-A8C0-C3EF37EBC0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713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725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875" y="4371975"/>
            <a:ext cx="6511925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3000" y="731838"/>
            <a:ext cx="6400800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rgbClr val="7F7F7F"/>
                </a:solidFill>
              </a:defRPr>
            </a:lvl1pPr>
          </a:lstStyle>
          <a:p>
            <a:fld id="{24FAC9A4-A89E-4E28-9787-002C762453A9}" type="datetimeFigureOut">
              <a:rPr lang="en-US" altLang="en-US"/>
              <a:pPr/>
              <a:t>7/25/16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7F7F7F"/>
                </a:solidFill>
              </a:defRPr>
            </a:lvl1pPr>
          </a:lstStyle>
          <a:p>
            <a:fld id="{C12A626F-4C8B-4E7C-A688-6557D40B01C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9" r:id="rId2"/>
    <p:sldLayoutId id="2147483698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9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MS PGothic" pitchFamily="34" charset="-128"/>
          <a:cs typeface="ＭＳ Ｐゴシック" charset="0"/>
        </a:defRPr>
      </a:lvl1pPr>
      <a:lvl2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charset="0"/>
          <a:ea typeface="MS PGothic" pitchFamily="34" charset="-128"/>
          <a:cs typeface="ＭＳ Ｐゴシック" charset="0"/>
        </a:defRPr>
      </a:lvl2pPr>
      <a:lvl3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charset="0"/>
          <a:ea typeface="MS PGothic" pitchFamily="34" charset="-128"/>
          <a:cs typeface="ＭＳ Ｐゴシック" charset="0"/>
        </a:defRPr>
      </a:lvl3pPr>
      <a:lvl4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charset="0"/>
          <a:ea typeface="MS PGothic" pitchFamily="34" charset="-128"/>
          <a:cs typeface="ＭＳ Ｐゴシック" charset="0"/>
        </a:defRPr>
      </a:lvl4pPr>
      <a:lvl5pPr marL="319088" indent="-319088" algn="r" rtl="0" eaLnBrk="0" fontAlgn="base" hangingPunct="0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charset="0"/>
          <a:ea typeface="MS PGothic" pitchFamily="34" charset="-128"/>
          <a:cs typeface="ＭＳ Ｐゴシック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563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200" kern="1200">
          <a:solidFill>
            <a:srgbClr val="404040"/>
          </a:solidFill>
          <a:latin typeface="+mn-lt"/>
          <a:ea typeface="MS PGothic" pitchFamily="34" charset="-128"/>
          <a:cs typeface="ＭＳ Ｐゴシック" charset="0"/>
        </a:defRPr>
      </a:lvl1pPr>
      <a:lvl2pPr marL="547688" indent="-182563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000" kern="1200">
          <a:solidFill>
            <a:srgbClr val="404040"/>
          </a:solidFill>
          <a:latin typeface="+mn-lt"/>
          <a:ea typeface="MS PGothic" pitchFamily="34" charset="-128"/>
          <a:cs typeface="+mn-cs"/>
        </a:defRPr>
      </a:lvl2pPr>
      <a:lvl3pPr marL="822325" indent="-182563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kern="1200">
          <a:solidFill>
            <a:srgbClr val="404040"/>
          </a:solidFill>
          <a:latin typeface="+mn-lt"/>
          <a:ea typeface="MS PGothic" pitchFamily="34" charset="-128"/>
          <a:cs typeface="+mn-cs"/>
        </a:defRPr>
      </a:lvl3pPr>
      <a:lvl4pPr marL="1096963" indent="-182563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600" kern="1200">
          <a:solidFill>
            <a:srgbClr val="404040"/>
          </a:solidFill>
          <a:latin typeface="+mn-lt"/>
          <a:ea typeface="MS PGothic" pitchFamily="34" charset="-128"/>
          <a:cs typeface="+mn-cs"/>
        </a:defRPr>
      </a:lvl4pPr>
      <a:lvl5pPr marL="1389063" indent="-182563" algn="l" rtl="0" eaLnBrk="0" fontAlgn="base" hangingPunct="0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400" kern="1200">
          <a:solidFill>
            <a:srgbClr val="404040"/>
          </a:solidFill>
          <a:latin typeface="+mn-lt"/>
          <a:ea typeface="MS PGothic" pitchFamily="34" charset="-128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DQYwZFraSNI&amp;feature=youtu.be" TargetMode="Externa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ubtitle 2"/>
          <p:cNvSpPr>
            <a:spLocks noGrp="1"/>
          </p:cNvSpPr>
          <p:nvPr>
            <p:ph type="subTitle" idx="1"/>
          </p:nvPr>
        </p:nvSpPr>
        <p:spPr>
          <a:xfrm>
            <a:off x="6629400" y="5486400"/>
            <a:ext cx="2133600" cy="106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1400" b="1" dirty="0" smtClean="0">
                <a:solidFill>
                  <a:schemeClr val="tx1"/>
                </a:solidFill>
                <a:latin typeface="Calibri" pitchFamily="34" charset="0"/>
              </a:rPr>
              <a:t>Glenn Johnson</a:t>
            </a:r>
            <a:r>
              <a:rPr lang="en-US" altLang="en-US" sz="1400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altLang="en-US" sz="14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altLang="en-US" sz="1400" dirty="0" smtClean="0">
                <a:solidFill>
                  <a:schemeClr val="tx1"/>
                </a:solidFill>
                <a:latin typeface="Calibri" pitchFamily="34" charset="0"/>
              </a:rPr>
              <a:t>Instructional Designer</a:t>
            </a:r>
            <a:br>
              <a:rPr lang="en-US" altLang="en-US" sz="14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altLang="en-US" sz="1400" dirty="0" smtClean="0">
                <a:solidFill>
                  <a:schemeClr val="tx1"/>
                </a:solidFill>
                <a:latin typeface="Calibri" pitchFamily="34" charset="0"/>
              </a:rPr>
              <a:t>Department of Statistics</a:t>
            </a:r>
            <a:br>
              <a:rPr lang="en-US" altLang="en-US" sz="14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altLang="en-US" sz="1400" dirty="0" err="1" smtClean="0">
                <a:solidFill>
                  <a:schemeClr val="tx1"/>
                </a:solidFill>
                <a:latin typeface="Calibri" pitchFamily="34" charset="0"/>
              </a:rPr>
              <a:t>Eberly</a:t>
            </a:r>
            <a:r>
              <a:rPr lang="en-US" altLang="en-US" sz="14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Calibri" pitchFamily="34" charset="0"/>
              </a:rPr>
              <a:t>College of Science</a:t>
            </a:r>
            <a:endParaRPr lang="en-US" altLang="en-US" sz="1400" dirty="0" smtClean="0">
              <a:solidFill>
                <a:schemeClr val="tx1"/>
              </a:solidFill>
              <a:latin typeface="Calibri" pitchFamily="34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en-US" dirty="0" smtClean="0"/>
          </a:p>
        </p:txBody>
      </p:sp>
      <p:sp>
        <p:nvSpPr>
          <p:cNvPr id="13316" name="TextBox 7"/>
          <p:cNvSpPr txBox="1">
            <a:spLocks noChangeArrowheads="1"/>
          </p:cNvSpPr>
          <p:nvPr/>
        </p:nvSpPr>
        <p:spPr bwMode="auto">
          <a:xfrm>
            <a:off x="0" y="30480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3600" b="1" dirty="0" smtClean="0">
                <a:latin typeface="Calibri" pitchFamily="34" charset="0"/>
              </a:rPr>
              <a:t>H5P and Learning Locker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304800" y="5486400"/>
            <a:ext cx="2133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1400" b="1" dirty="0" smtClean="0">
                <a:solidFill>
                  <a:schemeClr val="tx1"/>
                </a:solidFill>
                <a:latin typeface="Calibri" pitchFamily="34" charset="0"/>
              </a:rPr>
              <a:t>Michael Potter</a:t>
            </a:r>
            <a:r>
              <a:rPr lang="en-US" altLang="en-US" sz="1400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altLang="en-US" sz="14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altLang="en-US" sz="1400" dirty="0" smtClean="0">
                <a:solidFill>
                  <a:schemeClr val="tx1"/>
                </a:solidFill>
                <a:latin typeface="Calibri" pitchFamily="34" charset="0"/>
              </a:rPr>
              <a:t>Educational Technologist</a:t>
            </a:r>
            <a:br>
              <a:rPr lang="en-US" altLang="en-US" sz="14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altLang="en-US" sz="1400" dirty="0" smtClean="0">
                <a:solidFill>
                  <a:schemeClr val="tx1"/>
                </a:solidFill>
                <a:latin typeface="Calibri" pitchFamily="34" charset="0"/>
              </a:rPr>
              <a:t>Office of Digital Learning</a:t>
            </a:r>
            <a:br>
              <a:rPr lang="en-US" altLang="en-US" sz="14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altLang="en-US" sz="1400" dirty="0" err="1" smtClean="0">
                <a:solidFill>
                  <a:schemeClr val="tx1"/>
                </a:solidFill>
                <a:latin typeface="Calibri" pitchFamily="34" charset="0"/>
              </a:rPr>
              <a:t>Eberly</a:t>
            </a:r>
            <a:r>
              <a:rPr lang="en-US" altLang="en-US" sz="1400" dirty="0" smtClean="0">
                <a:solidFill>
                  <a:schemeClr val="tx1"/>
                </a:solidFill>
                <a:latin typeface="Calibri" pitchFamily="34" charset="0"/>
              </a:rPr>
              <a:t> College of Science</a:t>
            </a:r>
          </a:p>
          <a:p>
            <a:pPr eaLnBrk="1" hangingPunct="1"/>
            <a:endParaRPr lang="en-US" altLang="en-US" dirty="0" smtClean="0"/>
          </a:p>
        </p:txBody>
      </p:sp>
      <p:pic>
        <p:nvPicPr>
          <p:cNvPr id="1026" name="Picture 2" descr="\\dfs.science.psu.edu\storage\profiles\gfj100\Desktop\psu_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41941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pPr marL="0" indent="0" algn="l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en-US" dirty="0" smtClean="0">
                <a:ea typeface="+mj-ea"/>
                <a:cs typeface="+mj-cs"/>
              </a:rPr>
              <a:t>What is H5P?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1371600"/>
            <a:ext cx="8382000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r>
              <a:rPr lang="en-US" sz="2000" dirty="0" smtClean="0"/>
              <a:t>H5P is interactive, mobile friendly HTML5 content that you can embed in your course materials.</a:t>
            </a:r>
          </a:p>
          <a:p>
            <a:endParaRPr lang="en-US" sz="2000" dirty="0" smtClean="0"/>
          </a:p>
          <a:p>
            <a:pPr algn="ctr"/>
            <a:r>
              <a:rPr lang="en-US" dirty="0"/>
              <a:t>https://h5p.org</a:t>
            </a:r>
            <a:r>
              <a:rPr lang="en-US" dirty="0" smtClean="0"/>
              <a:t>/</a:t>
            </a:r>
          </a:p>
          <a:p>
            <a:endParaRPr lang="en-US" sz="1800" dirty="0" smtClean="0"/>
          </a:p>
          <a:p>
            <a:r>
              <a:rPr lang="en-US" sz="1800" dirty="0" smtClean="0"/>
              <a:t>What does it provide to the learning environment?</a:t>
            </a:r>
          </a:p>
          <a:p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Engaging, highly focused content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 smtClean="0"/>
              <a:t>questions (image hotspots, MC, T/F, fill in the blank)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 smtClean="0"/>
              <a:t>study cards (timelines)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 smtClean="0"/>
              <a:t>games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 smtClean="0"/>
              <a:t>Video (interactive video)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Low stakes self-check tools for instant feedback for students (and instructors)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b="1" dirty="0" smtClean="0"/>
              <a:t>Examples</a:t>
            </a:r>
            <a:endParaRPr lang="en-US" sz="1800" b="1" dirty="0"/>
          </a:p>
        </p:txBody>
      </p:sp>
      <p:pic>
        <p:nvPicPr>
          <p:cNvPr id="2050" name="Picture 2" descr="\\dfs.science.psu.edu\storage\profiles\gfj100\Desktop\h5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363" y="338138"/>
            <a:ext cx="16668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81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pPr marL="0" indent="0" algn="l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en-US" dirty="0" smtClean="0">
                <a:ea typeface="+mj-ea"/>
                <a:cs typeface="+mj-cs"/>
              </a:rPr>
              <a:t>What is Learning Locker?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304800" y="2362200"/>
            <a:ext cx="8458200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r>
              <a:rPr lang="en-US" sz="2000" dirty="0" smtClean="0"/>
              <a:t>Learning Locker is an application that tracks data related to learning.</a:t>
            </a:r>
          </a:p>
          <a:p>
            <a:endParaRPr lang="en-US" sz="2000" dirty="0"/>
          </a:p>
          <a:p>
            <a:r>
              <a:rPr lang="en-US" sz="2000" dirty="0" smtClean="0"/>
              <a:t>Built on the </a:t>
            </a:r>
            <a:r>
              <a:rPr lang="en-US" sz="2000" dirty="0" err="1" smtClean="0"/>
              <a:t>Tincan</a:t>
            </a:r>
            <a:r>
              <a:rPr lang="en-US" sz="2000" dirty="0" smtClean="0"/>
              <a:t> API which is designed specifically to track learning experiences.</a:t>
            </a:r>
          </a:p>
          <a:p>
            <a:endParaRPr lang="en-US" sz="2000" dirty="0"/>
          </a:p>
          <a:p>
            <a:r>
              <a:rPr lang="en-US" sz="2000" dirty="0" smtClean="0"/>
              <a:t>Can help track student responses over time to improve course content.</a:t>
            </a:r>
          </a:p>
          <a:p>
            <a:endParaRPr lang="en-US" sz="2000" dirty="0"/>
          </a:p>
          <a:p>
            <a:pPr algn="ctr"/>
            <a:r>
              <a:rPr lang="en-US" dirty="0" smtClean="0"/>
              <a:t>H5P sends out statements related to student responses.</a:t>
            </a:r>
          </a:p>
          <a:p>
            <a:pPr algn="ctr"/>
            <a:r>
              <a:rPr lang="en-US" dirty="0" smtClean="0"/>
              <a:t>Can we use Learning Locker to read these?</a:t>
            </a:r>
          </a:p>
          <a:p>
            <a:endParaRPr lang="en-US" sz="2000" b="1" dirty="0"/>
          </a:p>
          <a:p>
            <a:r>
              <a:rPr lang="en-US" sz="2000" b="1" dirty="0" smtClean="0"/>
              <a:t>Examples</a:t>
            </a:r>
          </a:p>
          <a:p>
            <a:endParaRPr lang="en-US" sz="2000" dirty="0"/>
          </a:p>
        </p:txBody>
      </p:sp>
      <p:pic>
        <p:nvPicPr>
          <p:cNvPr id="3074" name="Picture 2" descr="\\dfs.science.psu.edu\storage\profiles\gfj100\Desktop\learning-locker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63" y="1143000"/>
            <a:ext cx="3577493" cy="83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1371600"/>
            <a:ext cx="399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https://learninglocker.net/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pPr marL="0" indent="0" algn="l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en-US" dirty="0" smtClean="0">
                <a:ea typeface="+mj-ea"/>
                <a:cs typeface="+mj-cs"/>
              </a:rPr>
              <a:t>Future Directions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9525" y="1524000"/>
            <a:ext cx="7924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r>
              <a:rPr lang="en-US" sz="2000" dirty="0" smtClean="0"/>
              <a:t>Individualized student progress / workflow through courses.</a:t>
            </a:r>
          </a:p>
          <a:p>
            <a:endParaRPr lang="en-US" sz="2000" dirty="0"/>
          </a:p>
          <a:p>
            <a:r>
              <a:rPr lang="en-US" sz="2000" dirty="0" err="1" smtClean="0"/>
              <a:t>Gamification</a:t>
            </a:r>
            <a:r>
              <a:rPr lang="en-US" sz="2000" dirty="0" smtClean="0"/>
              <a:t>, unlocking achievements, badging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Example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H5P Custom Workflow </a:t>
            </a:r>
            <a:r>
              <a:rPr lang="en-US" sz="2000" dirty="0" smtClean="0">
                <a:hlinkClick r:id="rId2"/>
              </a:rPr>
              <a:t>Demo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10000"/>
            <a:ext cx="5334000" cy="25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0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457200" y="5257800"/>
            <a:ext cx="38862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444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</a:pPr>
            <a:r>
              <a:rPr lang="en-US" altLang="en-US" sz="1900" dirty="0">
                <a:latin typeface="Calibri" pitchFamily="34" charset="0"/>
              </a:rPr>
              <a:t>Michael Potter - mgp140@psu.edu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</a:pPr>
            <a:r>
              <a:rPr lang="en-US" altLang="en-US" sz="1900" dirty="0" smtClean="0">
                <a:latin typeface="Calibri" pitchFamily="34" charset="0"/>
              </a:rPr>
              <a:t>Glenn </a:t>
            </a:r>
            <a:r>
              <a:rPr lang="en-US" altLang="en-US" sz="1900" dirty="0">
                <a:latin typeface="Calibri" pitchFamily="34" charset="0"/>
              </a:rPr>
              <a:t>Johnson – </a:t>
            </a:r>
            <a:r>
              <a:rPr lang="en-US" altLang="en-US" sz="1900" dirty="0" smtClean="0">
                <a:latin typeface="Calibri" pitchFamily="34" charset="0"/>
              </a:rPr>
              <a:t>gfj100@psu.edu</a:t>
            </a:r>
            <a:endParaRPr lang="en-US" altLang="en-US" sz="1900" dirty="0">
              <a:latin typeface="Calibr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pPr marL="0" indent="0" algn="l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en-US" dirty="0" smtClean="0">
                <a:ea typeface="+mj-ea"/>
                <a:cs typeface="+mj-cs"/>
              </a:rPr>
              <a:t>Questions?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4158</TotalTime>
  <Words>184</Words>
  <Application>Microsoft Macintosh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Courier New</vt:lpstr>
      <vt:lpstr>Georgia</vt:lpstr>
      <vt:lpstr>MS PGothic</vt:lpstr>
      <vt:lpstr>ＭＳ Ｐゴシック</vt:lpstr>
      <vt:lpstr>Trebuchet MS</vt:lpstr>
      <vt:lpstr>Arial</vt:lpstr>
      <vt:lpstr>Slipstream</vt:lpstr>
      <vt:lpstr>PowerPoint Presentation</vt:lpstr>
      <vt:lpstr>What is H5P?</vt:lpstr>
      <vt:lpstr>What is Learning Locker?</vt:lpstr>
      <vt:lpstr>Future Directions</vt:lpstr>
      <vt:lpstr>Questions?</vt:lpstr>
    </vt:vector>
  </TitlesOfParts>
  <Company>The Pennsylvania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Supporting Statistical Consultant Decision-making Within a Case-based Learning Environment</dc:title>
  <dc:creator>GLENN JOHNSON</dc:creator>
  <cp:lastModifiedBy>Microsoft Office User</cp:lastModifiedBy>
  <cp:revision>86</cp:revision>
  <dcterms:created xsi:type="dcterms:W3CDTF">2014-07-07T13:07:12Z</dcterms:created>
  <dcterms:modified xsi:type="dcterms:W3CDTF">2016-07-25T20:53:40Z</dcterms:modified>
</cp:coreProperties>
</file>