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64" r:id="rId6"/>
    <p:sldId id="291" r:id="rId7"/>
    <p:sldId id="294" r:id="rId8"/>
    <p:sldId id="296" r:id="rId9"/>
    <p:sldId id="301" r:id="rId10"/>
    <p:sldId id="297" r:id="rId11"/>
    <p:sldId id="298" r:id="rId12"/>
    <p:sldId id="299" r:id="rId13"/>
    <p:sldId id="300" r:id="rId14"/>
    <p:sldId id="293" r:id="rId15"/>
  </p:sldIdLst>
  <p:sldSz cx="9144000" cy="5143500" type="screen16x9"/>
  <p:notesSz cx="6805613" cy="9944100"/>
  <p:embeddedFontLst>
    <p:embeddedFont>
      <p:font typeface="Century Gothic" panose="020B0502020202020204" pitchFamily="34" charset="0"/>
      <p:regular r:id="rId17"/>
      <p:bold r:id="rId18"/>
      <p:italic r:id="rId19"/>
      <p:boldItalic r:id="rId20"/>
    </p:embeddedFont>
    <p:embeddedFont>
      <p:font typeface="Merriweather Sans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hKraJjQqB3wFvzXUtO1EiPnjGL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B95B94-0AE6-4221-A076-039712D044CC}">
  <a:tblStyle styleId="{86B95B94-0AE6-4221-A076-039712D044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49" d="100"/>
          <a:sy n="149" d="100"/>
        </p:scale>
        <p:origin x="48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32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39" Type="http://customschemas.google.com/relationships/presentationmetadata" Target="metadata"/><Relationship Id="rId3" Type="http://schemas.openxmlformats.org/officeDocument/2006/relationships/customXml" Target="../customXml/item3.xml"/><Relationship Id="rId21" Type="http://schemas.openxmlformats.org/officeDocument/2006/relationships/font" Target="fonts/font5.fntdata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9575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4450" y="0"/>
            <a:ext cx="2949575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889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5625"/>
            <a:ext cx="2949575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9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3537" cy="4475162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88900" y="746125"/>
            <a:ext cx="6629400" cy="37290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Diapositive de titre - Group">
  <p:cSld name="1_Diapositive de titre - Group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/>
          <p:nvPr/>
        </p:nvSpPr>
        <p:spPr>
          <a:xfrm>
            <a:off x="5210047" y="-17672"/>
            <a:ext cx="3946694" cy="5178844"/>
          </a:xfrm>
          <a:custGeom>
            <a:avLst/>
            <a:gdLst/>
            <a:ahLst/>
            <a:cxnLst/>
            <a:rect l="l" t="t" r="r" b="b"/>
            <a:pathLst>
              <a:path w="10000" h="10001" extrusionOk="0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" name="Google Shape;22;p12"/>
          <p:cNvSpPr/>
          <p:nvPr/>
        </p:nvSpPr>
        <p:spPr>
          <a:xfrm>
            <a:off x="5500584" y="-3960"/>
            <a:ext cx="3643416" cy="5159255"/>
          </a:xfrm>
          <a:custGeom>
            <a:avLst/>
            <a:gdLst/>
            <a:ahLst/>
            <a:cxnLst/>
            <a:rect l="l" t="t" r="r" b="b"/>
            <a:pathLst>
              <a:path w="3643416" h="5159255" extrusionOk="0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" name="Google Shape;23;p12"/>
          <p:cNvSpPr txBox="1">
            <a:spLocks noGrp="1"/>
          </p:cNvSpPr>
          <p:nvPr>
            <p:ph type="ctrTitle"/>
          </p:nvPr>
        </p:nvSpPr>
        <p:spPr>
          <a:xfrm>
            <a:off x="302049" y="1007215"/>
            <a:ext cx="4918023" cy="3190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entury Gothic"/>
              <a:buNone/>
              <a:defRPr sz="2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subTitle" idx="1"/>
          </p:nvPr>
        </p:nvSpPr>
        <p:spPr>
          <a:xfrm>
            <a:off x="302049" y="3134826"/>
            <a:ext cx="491802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  <a:defRPr sz="1400" b="1" cap="none">
                <a:solidFill>
                  <a:schemeClr val="lt2"/>
                </a:solidFill>
              </a:defRPr>
            </a:lvl1pPr>
            <a:lvl2pPr lvl="1" algn="ctr">
              <a:spcBef>
                <a:spcPts val="225"/>
              </a:spcBef>
              <a:spcAft>
                <a:spcPts val="0"/>
              </a:spcAft>
              <a:buClr>
                <a:srgbClr val="8A8BA5"/>
              </a:buClr>
              <a:buSzPts val="1600"/>
              <a:buFont typeface="Century Gothic"/>
              <a:buNone/>
              <a:defRPr>
                <a:solidFill>
                  <a:srgbClr val="8A8BA5"/>
                </a:solidFill>
              </a:defRPr>
            </a:lvl2pPr>
            <a:lvl3pPr lvl="2" algn="ctr">
              <a:spcBef>
                <a:spcPts val="450"/>
              </a:spcBef>
              <a:spcAft>
                <a:spcPts val="0"/>
              </a:spcAft>
              <a:buClr>
                <a:srgbClr val="8A8BA5"/>
              </a:buClr>
              <a:buSzPts val="1500"/>
              <a:buNone/>
              <a:defRPr>
                <a:solidFill>
                  <a:srgbClr val="8A8BA5"/>
                </a:solidFill>
              </a:defRPr>
            </a:lvl3pPr>
            <a:lvl4pPr lvl="3" algn="ctr">
              <a:spcBef>
                <a:spcPts val="180"/>
              </a:spcBef>
              <a:spcAft>
                <a:spcPts val="0"/>
              </a:spcAft>
              <a:buClr>
                <a:srgbClr val="8A8BA5"/>
              </a:buClr>
              <a:buSzPts val="900"/>
              <a:buNone/>
              <a:defRPr>
                <a:solidFill>
                  <a:srgbClr val="8A8BA5"/>
                </a:solidFill>
              </a:defRPr>
            </a:lvl4pPr>
            <a:lvl5pPr lvl="4" algn="ctr">
              <a:spcBef>
                <a:spcPts val="180"/>
              </a:spcBef>
              <a:spcAft>
                <a:spcPts val="0"/>
              </a:spcAft>
              <a:buClr>
                <a:srgbClr val="8A8BA5"/>
              </a:buClr>
              <a:buSzPts val="900"/>
              <a:buNone/>
              <a:defRPr>
                <a:solidFill>
                  <a:srgbClr val="8A8BA5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A8BA5"/>
              </a:buClr>
              <a:buSzPts val="1500"/>
              <a:buNone/>
              <a:defRPr>
                <a:solidFill>
                  <a:srgbClr val="8A8BA5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A8BA5"/>
              </a:buClr>
              <a:buSzPts val="1500"/>
              <a:buNone/>
              <a:defRPr>
                <a:solidFill>
                  <a:srgbClr val="8A8BA5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A8BA5"/>
              </a:buClr>
              <a:buSzPts val="1500"/>
              <a:buNone/>
              <a:defRPr>
                <a:solidFill>
                  <a:srgbClr val="8A8BA5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A8BA5"/>
              </a:buClr>
              <a:buSzPts val="1500"/>
              <a:buNone/>
              <a:defRPr>
                <a:solidFill>
                  <a:srgbClr val="8A8BA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12"/>
          <p:cNvSpPr/>
          <p:nvPr/>
        </p:nvSpPr>
        <p:spPr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www.thalesgroup.com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" name="Google Shape;26;p12"/>
          <p:cNvSpPr/>
          <p:nvPr/>
        </p:nvSpPr>
        <p:spPr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7" name="Google Shape;27;p12" descr="logo_thales.png"/>
          <p:cNvPicPr preferRelativeResize="0"/>
          <p:nvPr/>
        </p:nvPicPr>
        <p:blipFill rotWithShape="1">
          <a:blip r:embed="rId3">
            <a:alphaModFix/>
          </a:blip>
          <a:srcRect l="9051" t="36000" r="9051" b="36000"/>
          <a:stretch/>
        </p:blipFill>
        <p:spPr>
          <a:xfrm>
            <a:off x="235940" y="165679"/>
            <a:ext cx="2337181" cy="44945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2"/>
          <p:cNvSpPr txBox="1"/>
          <p:nvPr/>
        </p:nvSpPr>
        <p:spPr>
          <a:xfrm>
            <a:off x="3968750" y="4764094"/>
            <a:ext cx="1206500" cy="170368"/>
          </a:xfrm>
          <a:prstGeom prst="rect">
            <a:avLst/>
          </a:prstGeom>
          <a:solidFill>
            <a:schemeClr val="lt1">
              <a:alpha val="49803"/>
            </a:schemeClr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68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 b="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THALES GROUP CONFIDENTIAL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2_Titre et contenu + Photo">
  <p:cSld name="2.2_Titre et contenu + Photo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5501412" y="-9405"/>
            <a:ext cx="3643416" cy="5159255"/>
          </a:xfrm>
          <a:custGeom>
            <a:avLst/>
            <a:gdLst/>
            <a:ahLst/>
            <a:cxnLst/>
            <a:rect l="l" t="t" r="r" b="b"/>
            <a:pathLst>
              <a:path w="3643416" h="5159255" extrusionOk="0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13" name="Google Shape;113;p22"/>
          <p:cNvGrpSpPr/>
          <p:nvPr/>
        </p:nvGrpSpPr>
        <p:grpSpPr>
          <a:xfrm>
            <a:off x="5021581" y="-20538"/>
            <a:ext cx="1875985" cy="5164038"/>
            <a:chOff x="5021580" y="4728"/>
            <a:chExt cx="1875985" cy="6853272"/>
          </a:xfrm>
        </p:grpSpPr>
        <p:sp>
          <p:nvSpPr>
            <p:cNvPr id="114" name="Google Shape;114;p22"/>
            <p:cNvSpPr/>
            <p:nvPr/>
          </p:nvSpPr>
          <p:spPr>
            <a:xfrm>
              <a:off x="5021580" y="4728"/>
              <a:ext cx="747600" cy="6853272"/>
            </a:xfrm>
            <a:custGeom>
              <a:avLst/>
              <a:gdLst/>
              <a:ahLst/>
              <a:cxnLst/>
              <a:rect l="l" t="t" r="r" b="b"/>
              <a:pathLst>
                <a:path w="1730041" h="6842688" extrusionOk="0">
                  <a:moveTo>
                    <a:pt x="1061726" y="6842688"/>
                  </a:moveTo>
                  <a:cubicBezTo>
                    <a:pt x="348702" y="5778927"/>
                    <a:pt x="-94305" y="4695719"/>
                    <a:pt x="17083" y="3416535"/>
                  </a:cubicBezTo>
                  <a:cubicBezTo>
                    <a:pt x="128471" y="2137351"/>
                    <a:pt x="944138" y="717949"/>
                    <a:pt x="1730041" y="0"/>
                  </a:cubicBezTo>
                </a:path>
              </a:pathLst>
            </a:cu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15" name="Google Shape;115;p22"/>
            <p:cNvSpPr/>
            <p:nvPr/>
          </p:nvSpPr>
          <p:spPr>
            <a:xfrm>
              <a:off x="5422699" y="4728"/>
              <a:ext cx="1474866" cy="6853272"/>
            </a:xfrm>
            <a:custGeom>
              <a:avLst/>
              <a:gdLst/>
              <a:ahLst/>
              <a:cxnLst/>
              <a:rect l="l" t="t" r="r" b="b"/>
              <a:pathLst>
                <a:path w="3413026" h="6842688" extrusionOk="0">
                  <a:moveTo>
                    <a:pt x="342294" y="6842688"/>
                  </a:moveTo>
                  <a:cubicBezTo>
                    <a:pt x="-163901" y="5710282"/>
                    <a:pt x="-90656" y="4481474"/>
                    <a:pt x="443175" y="3196869"/>
                  </a:cubicBezTo>
                  <a:cubicBezTo>
                    <a:pt x="977006" y="1912264"/>
                    <a:pt x="2180317" y="803543"/>
                    <a:pt x="3413026" y="0"/>
                  </a:cubicBezTo>
                </a:path>
              </a:pathLst>
            </a:cu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266765" y="1"/>
            <a:ext cx="8674683" cy="561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>
            <a:spLocks noGrp="1"/>
          </p:cNvSpPr>
          <p:nvPr>
            <p:ph type="pic" idx="2"/>
          </p:nvPr>
        </p:nvSpPr>
        <p:spPr>
          <a:xfrm>
            <a:off x="5898598" y="1229181"/>
            <a:ext cx="2916868" cy="205787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Century Gothic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45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Merriweather Sans"/>
              <a:buChar char="-"/>
              <a:defRPr sz="1500" b="0" i="0" u="none" strike="noStrike" cap="non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body" idx="1"/>
          </p:nvPr>
        </p:nvSpPr>
        <p:spPr>
          <a:xfrm>
            <a:off x="5898598" y="3396030"/>
            <a:ext cx="2916868" cy="1234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Font typeface="Century Gothic"/>
              <a:buNone/>
              <a:defRPr sz="1200" b="0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45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-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body" idx="3"/>
          </p:nvPr>
        </p:nvSpPr>
        <p:spPr>
          <a:xfrm>
            <a:off x="179515" y="696542"/>
            <a:ext cx="5578623" cy="3934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620"/>
              <a:buChar char="▌"/>
              <a:defRPr/>
            </a:lvl1pPr>
            <a:lvl2pPr marL="914400" lvl="1" indent="-342900" algn="l"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45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-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20" name="Google Shape;120;p22"/>
          <p:cNvGrpSpPr/>
          <p:nvPr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121" name="Google Shape;121;p22"/>
            <p:cNvSpPr/>
            <p:nvPr/>
          </p:nvSpPr>
          <p:spPr>
            <a:xfrm>
              <a:off x="4175125" y="-595312"/>
              <a:ext cx="230188" cy="215899"/>
            </a:xfrm>
            <a:custGeom>
              <a:avLst/>
              <a:gdLst/>
              <a:ahLst/>
              <a:cxnLst/>
              <a:rect l="l" t="t" r="r" b="b"/>
              <a:pathLst>
                <a:path w="180" h="166" extrusionOk="0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2" name="Google Shape;122;p22"/>
            <p:cNvSpPr/>
            <p:nvPr/>
          </p:nvSpPr>
          <p:spPr>
            <a:xfrm>
              <a:off x="3868738" y="-595312"/>
              <a:ext cx="225425" cy="215899"/>
            </a:xfrm>
            <a:custGeom>
              <a:avLst/>
              <a:gdLst/>
              <a:ahLst/>
              <a:cxnLst/>
              <a:rect l="l" t="t" r="r" b="b"/>
              <a:pathLst>
                <a:path w="177" h="166" extrusionOk="0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3" name="Google Shape;123;p22"/>
            <p:cNvSpPr/>
            <p:nvPr/>
          </p:nvSpPr>
          <p:spPr>
            <a:xfrm>
              <a:off x="3602038" y="-588963"/>
              <a:ext cx="201613" cy="209550"/>
            </a:xfrm>
            <a:custGeom>
              <a:avLst/>
              <a:gdLst/>
              <a:ahLst/>
              <a:cxnLst/>
              <a:rect l="l" t="t" r="r" b="b"/>
              <a:pathLst>
                <a:path w="158" h="162" extrusionOk="0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4" name="Google Shape;124;p22"/>
            <p:cNvSpPr/>
            <p:nvPr/>
          </p:nvSpPr>
          <p:spPr>
            <a:xfrm>
              <a:off x="3248025" y="-588963"/>
              <a:ext cx="288925" cy="207962"/>
            </a:xfrm>
            <a:custGeom>
              <a:avLst/>
              <a:gdLst/>
              <a:ahLst/>
              <a:cxnLst/>
              <a:rect l="l" t="t" r="r" b="b"/>
              <a:pathLst>
                <a:path w="226" h="161" extrusionOk="0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5" name="Google Shape;125;p22"/>
            <p:cNvSpPr/>
            <p:nvPr/>
          </p:nvSpPr>
          <p:spPr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6" name="Google Shape;126;p22"/>
            <p:cNvSpPr/>
            <p:nvPr/>
          </p:nvSpPr>
          <p:spPr>
            <a:xfrm>
              <a:off x="2940050" y="-592138"/>
              <a:ext cx="242888" cy="211137"/>
            </a:xfrm>
            <a:custGeom>
              <a:avLst/>
              <a:gdLst/>
              <a:ahLst/>
              <a:cxnLst/>
              <a:rect l="l" t="t" r="r" b="b"/>
              <a:pathLst>
                <a:path w="190" h="163" extrusionOk="0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27" name="Google Shape;127;p22"/>
            <p:cNvSpPr/>
            <p:nvPr/>
          </p:nvSpPr>
          <p:spPr>
            <a:xfrm>
              <a:off x="2619375" y="-595312"/>
              <a:ext cx="244475" cy="211137"/>
            </a:xfrm>
            <a:custGeom>
              <a:avLst/>
              <a:gdLst/>
              <a:ahLst/>
              <a:cxnLst/>
              <a:rect l="l" t="t" r="r" b="b"/>
              <a:pathLst>
                <a:path w="192" h="162" extrusionOk="0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3_Titre et contenu + Photo">
  <p:cSld name="2.3_Titre et contenu + Photo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/>
          <p:nvPr/>
        </p:nvSpPr>
        <p:spPr>
          <a:xfrm>
            <a:off x="5501412" y="-9405"/>
            <a:ext cx="3643416" cy="5159255"/>
          </a:xfrm>
          <a:custGeom>
            <a:avLst/>
            <a:gdLst/>
            <a:ahLst/>
            <a:cxnLst/>
            <a:rect l="l" t="t" r="r" b="b"/>
            <a:pathLst>
              <a:path w="3643416" h="5159255" extrusionOk="0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266765" y="1"/>
            <a:ext cx="8674683" cy="561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3"/>
          <p:cNvSpPr>
            <a:spLocks noGrp="1"/>
          </p:cNvSpPr>
          <p:nvPr>
            <p:ph type="pic" idx="2"/>
          </p:nvPr>
        </p:nvSpPr>
        <p:spPr>
          <a:xfrm>
            <a:off x="6227132" y="1439420"/>
            <a:ext cx="2916868" cy="205787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Century Gothic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45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Merriweather Sans"/>
              <a:buChar char="-"/>
              <a:defRPr sz="1500" b="0" i="0" u="none" strike="noStrike" cap="non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body" idx="1"/>
          </p:nvPr>
        </p:nvSpPr>
        <p:spPr>
          <a:xfrm>
            <a:off x="6227132" y="3554186"/>
            <a:ext cx="2916868" cy="1076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Font typeface="Century Gothic"/>
              <a:buNone/>
              <a:defRPr sz="1200" b="0">
                <a:solidFill>
                  <a:schemeClr val="lt1"/>
                </a:solidFill>
              </a:defRPr>
            </a:lvl1pPr>
            <a:lvl2pPr marL="914400" lvl="1" indent="-342900" algn="l"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45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-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3"/>
          </p:nvPr>
        </p:nvSpPr>
        <p:spPr>
          <a:xfrm>
            <a:off x="179515" y="696542"/>
            <a:ext cx="5578623" cy="3934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620"/>
              <a:buChar char="▌"/>
              <a:defRPr/>
            </a:lvl1pPr>
            <a:lvl2pPr marL="914400" lvl="1" indent="-342900" algn="l"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45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-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4" name="Google Shape;134;p23"/>
          <p:cNvGrpSpPr/>
          <p:nvPr/>
        </p:nvGrpSpPr>
        <p:grpSpPr>
          <a:xfrm>
            <a:off x="5021581" y="-20538"/>
            <a:ext cx="1875985" cy="5164038"/>
            <a:chOff x="5021580" y="4728"/>
            <a:chExt cx="1875985" cy="6853272"/>
          </a:xfrm>
        </p:grpSpPr>
        <p:sp>
          <p:nvSpPr>
            <p:cNvPr id="135" name="Google Shape;135;p23"/>
            <p:cNvSpPr/>
            <p:nvPr/>
          </p:nvSpPr>
          <p:spPr>
            <a:xfrm>
              <a:off x="5021580" y="4728"/>
              <a:ext cx="747600" cy="6853272"/>
            </a:xfrm>
            <a:custGeom>
              <a:avLst/>
              <a:gdLst/>
              <a:ahLst/>
              <a:cxnLst/>
              <a:rect l="l" t="t" r="r" b="b"/>
              <a:pathLst>
                <a:path w="1730041" h="6842688" extrusionOk="0">
                  <a:moveTo>
                    <a:pt x="1061726" y="6842688"/>
                  </a:moveTo>
                  <a:cubicBezTo>
                    <a:pt x="348702" y="5778927"/>
                    <a:pt x="-94305" y="4695719"/>
                    <a:pt x="17083" y="3416535"/>
                  </a:cubicBezTo>
                  <a:cubicBezTo>
                    <a:pt x="128471" y="2137351"/>
                    <a:pt x="944138" y="717949"/>
                    <a:pt x="1730041" y="0"/>
                  </a:cubicBezTo>
                </a:path>
              </a:pathLst>
            </a:cu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6" name="Google Shape;136;p23"/>
            <p:cNvSpPr/>
            <p:nvPr/>
          </p:nvSpPr>
          <p:spPr>
            <a:xfrm>
              <a:off x="5422699" y="4728"/>
              <a:ext cx="1474866" cy="6853272"/>
            </a:xfrm>
            <a:custGeom>
              <a:avLst/>
              <a:gdLst/>
              <a:ahLst/>
              <a:cxnLst/>
              <a:rect l="l" t="t" r="r" b="b"/>
              <a:pathLst>
                <a:path w="3413026" h="6842688" extrusionOk="0">
                  <a:moveTo>
                    <a:pt x="342294" y="6842688"/>
                  </a:moveTo>
                  <a:cubicBezTo>
                    <a:pt x="-163901" y="5710282"/>
                    <a:pt x="-90656" y="4481474"/>
                    <a:pt x="443175" y="3196869"/>
                  </a:cubicBezTo>
                  <a:cubicBezTo>
                    <a:pt x="977006" y="1912264"/>
                    <a:pt x="2180317" y="803543"/>
                    <a:pt x="3413026" y="0"/>
                  </a:cubicBezTo>
                </a:path>
              </a:pathLst>
            </a:cu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37" name="Google Shape;137;p23"/>
          <p:cNvGrpSpPr/>
          <p:nvPr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138" name="Google Shape;138;p23"/>
            <p:cNvSpPr/>
            <p:nvPr/>
          </p:nvSpPr>
          <p:spPr>
            <a:xfrm>
              <a:off x="4175125" y="-595312"/>
              <a:ext cx="230188" cy="215899"/>
            </a:xfrm>
            <a:custGeom>
              <a:avLst/>
              <a:gdLst/>
              <a:ahLst/>
              <a:cxnLst/>
              <a:rect l="l" t="t" r="r" b="b"/>
              <a:pathLst>
                <a:path w="180" h="166" extrusionOk="0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39" name="Google Shape;139;p23"/>
            <p:cNvSpPr/>
            <p:nvPr/>
          </p:nvSpPr>
          <p:spPr>
            <a:xfrm>
              <a:off x="3868738" y="-595312"/>
              <a:ext cx="225425" cy="215899"/>
            </a:xfrm>
            <a:custGeom>
              <a:avLst/>
              <a:gdLst/>
              <a:ahLst/>
              <a:cxnLst/>
              <a:rect l="l" t="t" r="r" b="b"/>
              <a:pathLst>
                <a:path w="177" h="166" extrusionOk="0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0" name="Google Shape;140;p23"/>
            <p:cNvSpPr/>
            <p:nvPr/>
          </p:nvSpPr>
          <p:spPr>
            <a:xfrm>
              <a:off x="3602038" y="-588963"/>
              <a:ext cx="201613" cy="209550"/>
            </a:xfrm>
            <a:custGeom>
              <a:avLst/>
              <a:gdLst/>
              <a:ahLst/>
              <a:cxnLst/>
              <a:rect l="l" t="t" r="r" b="b"/>
              <a:pathLst>
                <a:path w="158" h="162" extrusionOk="0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1" name="Google Shape;141;p23"/>
            <p:cNvSpPr/>
            <p:nvPr/>
          </p:nvSpPr>
          <p:spPr>
            <a:xfrm>
              <a:off x="3248025" y="-588963"/>
              <a:ext cx="288925" cy="207962"/>
            </a:xfrm>
            <a:custGeom>
              <a:avLst/>
              <a:gdLst/>
              <a:ahLst/>
              <a:cxnLst/>
              <a:rect l="l" t="t" r="r" b="b"/>
              <a:pathLst>
                <a:path w="226" h="161" extrusionOk="0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2" name="Google Shape;142;p23"/>
            <p:cNvSpPr/>
            <p:nvPr/>
          </p:nvSpPr>
          <p:spPr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3" name="Google Shape;143;p23"/>
            <p:cNvSpPr/>
            <p:nvPr/>
          </p:nvSpPr>
          <p:spPr>
            <a:xfrm>
              <a:off x="2940050" y="-592138"/>
              <a:ext cx="242888" cy="211137"/>
            </a:xfrm>
            <a:custGeom>
              <a:avLst/>
              <a:gdLst/>
              <a:ahLst/>
              <a:cxnLst/>
              <a:rect l="l" t="t" r="r" b="b"/>
              <a:pathLst>
                <a:path w="190" h="163" extrusionOk="0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4" name="Google Shape;144;p23"/>
            <p:cNvSpPr/>
            <p:nvPr/>
          </p:nvSpPr>
          <p:spPr>
            <a:xfrm>
              <a:off x="2619375" y="-595312"/>
              <a:ext cx="244475" cy="211137"/>
            </a:xfrm>
            <a:custGeom>
              <a:avLst/>
              <a:gdLst/>
              <a:ahLst/>
              <a:cxnLst/>
              <a:rect l="l" t="t" r="r" b="b"/>
              <a:pathLst>
                <a:path w="192" h="162" extrusionOk="0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4_Titre et contenu + Photo">
  <p:cSld name="2.4_Titre et contenu + Photo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/>
          <p:nvPr/>
        </p:nvSpPr>
        <p:spPr>
          <a:xfrm>
            <a:off x="5501412" y="-9405"/>
            <a:ext cx="3643416" cy="5159255"/>
          </a:xfrm>
          <a:custGeom>
            <a:avLst/>
            <a:gdLst/>
            <a:ahLst/>
            <a:cxnLst/>
            <a:rect l="l" t="t" r="r" b="b"/>
            <a:pathLst>
              <a:path w="3643416" h="5159255" extrusionOk="0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47" name="Google Shape;147;p24"/>
          <p:cNvGrpSpPr/>
          <p:nvPr/>
        </p:nvGrpSpPr>
        <p:grpSpPr>
          <a:xfrm>
            <a:off x="5021581" y="-20538"/>
            <a:ext cx="1875985" cy="5164038"/>
            <a:chOff x="5021580" y="4728"/>
            <a:chExt cx="1875985" cy="6853272"/>
          </a:xfrm>
        </p:grpSpPr>
        <p:sp>
          <p:nvSpPr>
            <p:cNvPr id="148" name="Google Shape;148;p24"/>
            <p:cNvSpPr/>
            <p:nvPr/>
          </p:nvSpPr>
          <p:spPr>
            <a:xfrm>
              <a:off x="5021580" y="4728"/>
              <a:ext cx="747600" cy="6853272"/>
            </a:xfrm>
            <a:custGeom>
              <a:avLst/>
              <a:gdLst/>
              <a:ahLst/>
              <a:cxnLst/>
              <a:rect l="l" t="t" r="r" b="b"/>
              <a:pathLst>
                <a:path w="1730041" h="6842688" extrusionOk="0">
                  <a:moveTo>
                    <a:pt x="1061726" y="6842688"/>
                  </a:moveTo>
                  <a:cubicBezTo>
                    <a:pt x="348702" y="5778927"/>
                    <a:pt x="-94305" y="4695719"/>
                    <a:pt x="17083" y="3416535"/>
                  </a:cubicBezTo>
                  <a:cubicBezTo>
                    <a:pt x="128471" y="2137351"/>
                    <a:pt x="944138" y="717949"/>
                    <a:pt x="1730041" y="0"/>
                  </a:cubicBezTo>
                </a:path>
              </a:pathLst>
            </a:cu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49" name="Google Shape;149;p24"/>
            <p:cNvSpPr/>
            <p:nvPr/>
          </p:nvSpPr>
          <p:spPr>
            <a:xfrm>
              <a:off x="5422699" y="4728"/>
              <a:ext cx="1474866" cy="6853272"/>
            </a:xfrm>
            <a:custGeom>
              <a:avLst/>
              <a:gdLst/>
              <a:ahLst/>
              <a:cxnLst/>
              <a:rect l="l" t="t" r="r" b="b"/>
              <a:pathLst>
                <a:path w="3413026" h="6842688" extrusionOk="0">
                  <a:moveTo>
                    <a:pt x="342294" y="6842688"/>
                  </a:moveTo>
                  <a:cubicBezTo>
                    <a:pt x="-163901" y="5710282"/>
                    <a:pt x="-90656" y="4481474"/>
                    <a:pt x="443175" y="3196869"/>
                  </a:cubicBezTo>
                  <a:cubicBezTo>
                    <a:pt x="977006" y="1912264"/>
                    <a:pt x="2180317" y="803543"/>
                    <a:pt x="3413026" y="0"/>
                  </a:cubicBezTo>
                </a:path>
              </a:pathLst>
            </a:cu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266765" y="1"/>
            <a:ext cx="8674683" cy="561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1"/>
          </p:nvPr>
        </p:nvSpPr>
        <p:spPr>
          <a:xfrm>
            <a:off x="5501950" y="3396030"/>
            <a:ext cx="3313517" cy="1234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Font typeface="Century Gothic"/>
              <a:buNone/>
              <a:defRPr sz="1200" b="0">
                <a:solidFill>
                  <a:srgbClr val="FFFFFF"/>
                </a:solidFill>
              </a:defRPr>
            </a:lvl1pPr>
            <a:lvl2pPr marL="914400" lvl="1" indent="-342900" algn="l"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45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-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24"/>
          <p:cNvSpPr>
            <a:spLocks noGrp="1"/>
          </p:cNvSpPr>
          <p:nvPr>
            <p:ph type="pic" idx="2"/>
          </p:nvPr>
        </p:nvSpPr>
        <p:spPr>
          <a:xfrm>
            <a:off x="4934169" y="865130"/>
            <a:ext cx="1913083" cy="134969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Century Gothic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45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Merriweather Sans"/>
              <a:buChar char="-"/>
              <a:defRPr sz="1500" b="0" i="0" u="none" strike="noStrike" cap="non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3" name="Google Shape;153;p24"/>
          <p:cNvSpPr>
            <a:spLocks noGrp="1"/>
          </p:cNvSpPr>
          <p:nvPr>
            <p:ph type="pic" idx="3"/>
          </p:nvPr>
        </p:nvSpPr>
        <p:spPr>
          <a:xfrm>
            <a:off x="6904737" y="1914673"/>
            <a:ext cx="1913083" cy="134969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1440"/>
              <a:buFont typeface="Century Gothic"/>
              <a:buNone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45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Merriweather Sans"/>
              <a:buChar char="-"/>
              <a:defRPr sz="1500" b="0" i="0" u="none" strike="noStrike" cap="non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body" idx="4"/>
          </p:nvPr>
        </p:nvSpPr>
        <p:spPr>
          <a:xfrm>
            <a:off x="179515" y="696542"/>
            <a:ext cx="4639968" cy="3934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620"/>
              <a:buChar char="▌"/>
              <a:defRPr/>
            </a:lvl1pPr>
            <a:lvl2pPr marL="914400" lvl="1" indent="-342900" algn="l"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45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-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5" name="Google Shape;155;p24"/>
          <p:cNvGrpSpPr/>
          <p:nvPr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156" name="Google Shape;156;p24"/>
            <p:cNvSpPr/>
            <p:nvPr/>
          </p:nvSpPr>
          <p:spPr>
            <a:xfrm>
              <a:off x="4175125" y="-595312"/>
              <a:ext cx="230188" cy="215899"/>
            </a:xfrm>
            <a:custGeom>
              <a:avLst/>
              <a:gdLst/>
              <a:ahLst/>
              <a:cxnLst/>
              <a:rect l="l" t="t" r="r" b="b"/>
              <a:pathLst>
                <a:path w="180" h="166" extrusionOk="0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7" name="Google Shape;157;p24"/>
            <p:cNvSpPr/>
            <p:nvPr/>
          </p:nvSpPr>
          <p:spPr>
            <a:xfrm>
              <a:off x="3868738" y="-595312"/>
              <a:ext cx="225425" cy="215899"/>
            </a:xfrm>
            <a:custGeom>
              <a:avLst/>
              <a:gdLst/>
              <a:ahLst/>
              <a:cxnLst/>
              <a:rect l="l" t="t" r="r" b="b"/>
              <a:pathLst>
                <a:path w="177" h="166" extrusionOk="0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8" name="Google Shape;158;p24"/>
            <p:cNvSpPr/>
            <p:nvPr/>
          </p:nvSpPr>
          <p:spPr>
            <a:xfrm>
              <a:off x="3602038" y="-588963"/>
              <a:ext cx="201613" cy="209550"/>
            </a:xfrm>
            <a:custGeom>
              <a:avLst/>
              <a:gdLst/>
              <a:ahLst/>
              <a:cxnLst/>
              <a:rect l="l" t="t" r="r" b="b"/>
              <a:pathLst>
                <a:path w="158" h="162" extrusionOk="0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9" name="Google Shape;159;p24"/>
            <p:cNvSpPr/>
            <p:nvPr/>
          </p:nvSpPr>
          <p:spPr>
            <a:xfrm>
              <a:off x="3248025" y="-588963"/>
              <a:ext cx="288925" cy="207962"/>
            </a:xfrm>
            <a:custGeom>
              <a:avLst/>
              <a:gdLst/>
              <a:ahLst/>
              <a:cxnLst/>
              <a:rect l="l" t="t" r="r" b="b"/>
              <a:pathLst>
                <a:path w="226" h="161" extrusionOk="0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0" name="Google Shape;160;p24"/>
            <p:cNvSpPr/>
            <p:nvPr/>
          </p:nvSpPr>
          <p:spPr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1" name="Google Shape;161;p24"/>
            <p:cNvSpPr/>
            <p:nvPr/>
          </p:nvSpPr>
          <p:spPr>
            <a:xfrm>
              <a:off x="2940050" y="-592138"/>
              <a:ext cx="242888" cy="211137"/>
            </a:xfrm>
            <a:custGeom>
              <a:avLst/>
              <a:gdLst/>
              <a:ahLst/>
              <a:cxnLst/>
              <a:rect l="l" t="t" r="r" b="b"/>
              <a:pathLst>
                <a:path w="190" h="163" extrusionOk="0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2" name="Google Shape;162;p24"/>
            <p:cNvSpPr/>
            <p:nvPr/>
          </p:nvSpPr>
          <p:spPr>
            <a:xfrm>
              <a:off x="2619375" y="-595312"/>
              <a:ext cx="244475" cy="211137"/>
            </a:xfrm>
            <a:custGeom>
              <a:avLst/>
              <a:gdLst/>
              <a:ahLst/>
              <a:cxnLst/>
              <a:rect l="l" t="t" r="r" b="b"/>
              <a:pathLst>
                <a:path w="192" h="162" extrusionOk="0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5_Titre et contenu + Photo">
  <p:cSld name="2.5_Titre et contenu + Photo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/>
          <p:nvPr/>
        </p:nvSpPr>
        <p:spPr>
          <a:xfrm>
            <a:off x="5501412" y="-9405"/>
            <a:ext cx="3643416" cy="5159255"/>
          </a:xfrm>
          <a:custGeom>
            <a:avLst/>
            <a:gdLst/>
            <a:ahLst/>
            <a:cxnLst/>
            <a:rect l="l" t="t" r="r" b="b"/>
            <a:pathLst>
              <a:path w="3643416" h="5159255" extrusionOk="0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65" name="Google Shape;165;p25"/>
          <p:cNvGrpSpPr/>
          <p:nvPr/>
        </p:nvGrpSpPr>
        <p:grpSpPr>
          <a:xfrm>
            <a:off x="5021581" y="-20538"/>
            <a:ext cx="1875985" cy="5164038"/>
            <a:chOff x="5021580" y="4728"/>
            <a:chExt cx="1875985" cy="6853272"/>
          </a:xfrm>
        </p:grpSpPr>
        <p:sp>
          <p:nvSpPr>
            <p:cNvPr id="166" name="Google Shape;166;p25"/>
            <p:cNvSpPr/>
            <p:nvPr/>
          </p:nvSpPr>
          <p:spPr>
            <a:xfrm>
              <a:off x="5021580" y="4728"/>
              <a:ext cx="747600" cy="6853272"/>
            </a:xfrm>
            <a:custGeom>
              <a:avLst/>
              <a:gdLst/>
              <a:ahLst/>
              <a:cxnLst/>
              <a:rect l="l" t="t" r="r" b="b"/>
              <a:pathLst>
                <a:path w="1730041" h="6842688" extrusionOk="0">
                  <a:moveTo>
                    <a:pt x="1061726" y="6842688"/>
                  </a:moveTo>
                  <a:cubicBezTo>
                    <a:pt x="348702" y="5778927"/>
                    <a:pt x="-94305" y="4695719"/>
                    <a:pt x="17083" y="3416535"/>
                  </a:cubicBezTo>
                  <a:cubicBezTo>
                    <a:pt x="128471" y="2137351"/>
                    <a:pt x="944138" y="717949"/>
                    <a:pt x="1730041" y="0"/>
                  </a:cubicBezTo>
                </a:path>
              </a:pathLst>
            </a:cu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67" name="Google Shape;167;p25"/>
            <p:cNvSpPr/>
            <p:nvPr/>
          </p:nvSpPr>
          <p:spPr>
            <a:xfrm>
              <a:off x="5422699" y="4728"/>
              <a:ext cx="1474866" cy="6853272"/>
            </a:xfrm>
            <a:custGeom>
              <a:avLst/>
              <a:gdLst/>
              <a:ahLst/>
              <a:cxnLst/>
              <a:rect l="l" t="t" r="r" b="b"/>
              <a:pathLst>
                <a:path w="3413026" h="6842688" extrusionOk="0">
                  <a:moveTo>
                    <a:pt x="342294" y="6842688"/>
                  </a:moveTo>
                  <a:cubicBezTo>
                    <a:pt x="-163901" y="5710282"/>
                    <a:pt x="-90656" y="4481474"/>
                    <a:pt x="443175" y="3196869"/>
                  </a:cubicBezTo>
                  <a:cubicBezTo>
                    <a:pt x="977006" y="1912264"/>
                    <a:pt x="2180317" y="803543"/>
                    <a:pt x="3413026" y="0"/>
                  </a:cubicBezTo>
                </a:path>
              </a:pathLst>
            </a:cu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68" name="Google Shape;168;p25"/>
          <p:cNvSpPr txBox="1">
            <a:spLocks noGrp="1"/>
          </p:cNvSpPr>
          <p:nvPr>
            <p:ph type="title"/>
          </p:nvPr>
        </p:nvSpPr>
        <p:spPr>
          <a:xfrm>
            <a:off x="266765" y="1"/>
            <a:ext cx="8674683" cy="561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5"/>
          <p:cNvSpPr>
            <a:spLocks noGrp="1"/>
          </p:cNvSpPr>
          <p:nvPr>
            <p:ph type="pic" idx="2"/>
          </p:nvPr>
        </p:nvSpPr>
        <p:spPr>
          <a:xfrm>
            <a:off x="7079796" y="842794"/>
            <a:ext cx="1735593" cy="122447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Century Gothic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45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Merriweather Sans"/>
              <a:buChar char="-"/>
              <a:defRPr sz="1500" b="0" i="0" u="none" strike="noStrike" cap="non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0" name="Google Shape;170;p25"/>
          <p:cNvSpPr>
            <a:spLocks noGrp="1"/>
          </p:cNvSpPr>
          <p:nvPr>
            <p:ph type="pic" idx="3"/>
          </p:nvPr>
        </p:nvSpPr>
        <p:spPr>
          <a:xfrm>
            <a:off x="7079796" y="2124658"/>
            <a:ext cx="1735593" cy="122447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Century Gothic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45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Merriweather Sans"/>
              <a:buChar char="-"/>
              <a:defRPr sz="1500" b="0" i="0" u="none" strike="noStrike" cap="non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1" name="Google Shape;171;p25"/>
          <p:cNvSpPr>
            <a:spLocks noGrp="1"/>
          </p:cNvSpPr>
          <p:nvPr>
            <p:ph type="pic" idx="4"/>
          </p:nvPr>
        </p:nvSpPr>
        <p:spPr>
          <a:xfrm>
            <a:off x="7079796" y="3406522"/>
            <a:ext cx="1735593" cy="122447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1080"/>
              <a:buFont typeface="Century Gothic"/>
              <a:buNone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45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Merriweather Sans"/>
              <a:buChar char="-"/>
              <a:defRPr sz="1500" b="0" i="0" u="none" strike="noStrike" cap="non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body" idx="1"/>
          </p:nvPr>
        </p:nvSpPr>
        <p:spPr>
          <a:xfrm>
            <a:off x="179515" y="696542"/>
            <a:ext cx="5322434" cy="3934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620"/>
              <a:buChar char="▌"/>
              <a:defRPr/>
            </a:lvl1pPr>
            <a:lvl2pPr marL="914400" lvl="1" indent="-342900" algn="l"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45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-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body" idx="5"/>
          </p:nvPr>
        </p:nvSpPr>
        <p:spPr>
          <a:xfrm>
            <a:off x="5509838" y="1964218"/>
            <a:ext cx="1502469" cy="2666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"/>
              <a:buFont typeface="Century Gothic"/>
              <a:buNone/>
              <a:defRPr sz="1200" b="0">
                <a:solidFill>
                  <a:srgbClr val="FFFFFF"/>
                </a:solidFill>
              </a:defRPr>
            </a:lvl1pPr>
            <a:lvl2pPr marL="914400" lvl="1" indent="-342900" algn="l"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45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-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74" name="Google Shape;174;p25"/>
          <p:cNvGrpSpPr/>
          <p:nvPr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175" name="Google Shape;175;p25"/>
            <p:cNvSpPr/>
            <p:nvPr/>
          </p:nvSpPr>
          <p:spPr>
            <a:xfrm>
              <a:off x="4175125" y="-595312"/>
              <a:ext cx="230188" cy="215899"/>
            </a:xfrm>
            <a:custGeom>
              <a:avLst/>
              <a:gdLst/>
              <a:ahLst/>
              <a:cxnLst/>
              <a:rect l="l" t="t" r="r" b="b"/>
              <a:pathLst>
                <a:path w="180" h="166" extrusionOk="0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6" name="Google Shape;176;p25"/>
            <p:cNvSpPr/>
            <p:nvPr/>
          </p:nvSpPr>
          <p:spPr>
            <a:xfrm>
              <a:off x="3868738" y="-595312"/>
              <a:ext cx="225425" cy="215899"/>
            </a:xfrm>
            <a:custGeom>
              <a:avLst/>
              <a:gdLst/>
              <a:ahLst/>
              <a:cxnLst/>
              <a:rect l="l" t="t" r="r" b="b"/>
              <a:pathLst>
                <a:path w="177" h="166" extrusionOk="0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7" name="Google Shape;177;p25"/>
            <p:cNvSpPr/>
            <p:nvPr/>
          </p:nvSpPr>
          <p:spPr>
            <a:xfrm>
              <a:off x="3602038" y="-588963"/>
              <a:ext cx="201613" cy="209550"/>
            </a:xfrm>
            <a:custGeom>
              <a:avLst/>
              <a:gdLst/>
              <a:ahLst/>
              <a:cxnLst/>
              <a:rect l="l" t="t" r="r" b="b"/>
              <a:pathLst>
                <a:path w="158" h="162" extrusionOk="0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8" name="Google Shape;178;p25"/>
            <p:cNvSpPr/>
            <p:nvPr/>
          </p:nvSpPr>
          <p:spPr>
            <a:xfrm>
              <a:off x="3248025" y="-588963"/>
              <a:ext cx="288925" cy="207962"/>
            </a:xfrm>
            <a:custGeom>
              <a:avLst/>
              <a:gdLst/>
              <a:ahLst/>
              <a:cxnLst/>
              <a:rect l="l" t="t" r="r" b="b"/>
              <a:pathLst>
                <a:path w="226" h="161" extrusionOk="0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9" name="Google Shape;179;p25"/>
            <p:cNvSpPr/>
            <p:nvPr/>
          </p:nvSpPr>
          <p:spPr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0" name="Google Shape;180;p25"/>
            <p:cNvSpPr/>
            <p:nvPr/>
          </p:nvSpPr>
          <p:spPr>
            <a:xfrm>
              <a:off x="2940050" y="-592138"/>
              <a:ext cx="242888" cy="211137"/>
            </a:xfrm>
            <a:custGeom>
              <a:avLst/>
              <a:gdLst/>
              <a:ahLst/>
              <a:cxnLst/>
              <a:rect l="l" t="t" r="r" b="b"/>
              <a:pathLst>
                <a:path w="190" h="163" extrusionOk="0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1" name="Google Shape;181;p25"/>
            <p:cNvSpPr/>
            <p:nvPr/>
          </p:nvSpPr>
          <p:spPr>
            <a:xfrm>
              <a:off x="2619375" y="-595312"/>
              <a:ext cx="244475" cy="211137"/>
            </a:xfrm>
            <a:custGeom>
              <a:avLst/>
              <a:gdLst/>
              <a:ahLst/>
              <a:cxnLst/>
              <a:rect l="l" t="t" r="r" b="b"/>
              <a:pathLst>
                <a:path w="192" h="162" extrusionOk="0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6_Titre et contenu + Photo">
  <p:cSld name="2.6_Titre et contenu + Photo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183;p26"/>
          <p:cNvGrpSpPr/>
          <p:nvPr/>
        </p:nvGrpSpPr>
        <p:grpSpPr>
          <a:xfrm>
            <a:off x="5021581" y="-20538"/>
            <a:ext cx="1875985" cy="5164038"/>
            <a:chOff x="5021580" y="4728"/>
            <a:chExt cx="1875985" cy="6853272"/>
          </a:xfrm>
        </p:grpSpPr>
        <p:sp>
          <p:nvSpPr>
            <p:cNvPr id="184" name="Google Shape;184;p26"/>
            <p:cNvSpPr/>
            <p:nvPr/>
          </p:nvSpPr>
          <p:spPr>
            <a:xfrm>
              <a:off x="5021580" y="4728"/>
              <a:ext cx="747600" cy="6853272"/>
            </a:xfrm>
            <a:custGeom>
              <a:avLst/>
              <a:gdLst/>
              <a:ahLst/>
              <a:cxnLst/>
              <a:rect l="l" t="t" r="r" b="b"/>
              <a:pathLst>
                <a:path w="1730041" h="6842688" extrusionOk="0">
                  <a:moveTo>
                    <a:pt x="1061726" y="6842688"/>
                  </a:moveTo>
                  <a:cubicBezTo>
                    <a:pt x="348702" y="5778927"/>
                    <a:pt x="-94305" y="4695719"/>
                    <a:pt x="17083" y="3416535"/>
                  </a:cubicBezTo>
                  <a:cubicBezTo>
                    <a:pt x="128471" y="2137351"/>
                    <a:pt x="944138" y="717949"/>
                    <a:pt x="1730041" y="0"/>
                  </a:cubicBezTo>
                </a:path>
              </a:pathLst>
            </a:cu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5" name="Google Shape;185;p26"/>
            <p:cNvSpPr/>
            <p:nvPr/>
          </p:nvSpPr>
          <p:spPr>
            <a:xfrm>
              <a:off x="5422699" y="4728"/>
              <a:ext cx="1474866" cy="6853272"/>
            </a:xfrm>
            <a:custGeom>
              <a:avLst/>
              <a:gdLst/>
              <a:ahLst/>
              <a:cxnLst/>
              <a:rect l="l" t="t" r="r" b="b"/>
              <a:pathLst>
                <a:path w="3413026" h="6842688" extrusionOk="0">
                  <a:moveTo>
                    <a:pt x="342294" y="6842688"/>
                  </a:moveTo>
                  <a:cubicBezTo>
                    <a:pt x="-163901" y="5710282"/>
                    <a:pt x="-90656" y="4481474"/>
                    <a:pt x="443175" y="3196869"/>
                  </a:cubicBezTo>
                  <a:cubicBezTo>
                    <a:pt x="977006" y="1912264"/>
                    <a:pt x="2180317" y="803543"/>
                    <a:pt x="3413026" y="0"/>
                  </a:cubicBezTo>
                </a:path>
              </a:pathLst>
            </a:cu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grpSp>
        <p:nvGrpSpPr>
          <p:cNvPr id="186" name="Google Shape;186;p26"/>
          <p:cNvGrpSpPr/>
          <p:nvPr/>
        </p:nvGrpSpPr>
        <p:grpSpPr>
          <a:xfrm>
            <a:off x="7256329" y="4879328"/>
            <a:ext cx="1692409" cy="153444"/>
            <a:chOff x="2619375" y="-595312"/>
            <a:chExt cx="1785938" cy="215899"/>
          </a:xfrm>
        </p:grpSpPr>
        <p:sp>
          <p:nvSpPr>
            <p:cNvPr id="187" name="Google Shape;187;p26"/>
            <p:cNvSpPr/>
            <p:nvPr/>
          </p:nvSpPr>
          <p:spPr>
            <a:xfrm>
              <a:off x="4175125" y="-595312"/>
              <a:ext cx="230188" cy="215899"/>
            </a:xfrm>
            <a:custGeom>
              <a:avLst/>
              <a:gdLst/>
              <a:ahLst/>
              <a:cxnLst/>
              <a:rect l="l" t="t" r="r" b="b"/>
              <a:pathLst>
                <a:path w="180" h="166" extrusionOk="0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8" name="Google Shape;188;p26"/>
            <p:cNvSpPr/>
            <p:nvPr/>
          </p:nvSpPr>
          <p:spPr>
            <a:xfrm>
              <a:off x="3868738" y="-595312"/>
              <a:ext cx="225425" cy="215899"/>
            </a:xfrm>
            <a:custGeom>
              <a:avLst/>
              <a:gdLst/>
              <a:ahLst/>
              <a:cxnLst/>
              <a:rect l="l" t="t" r="r" b="b"/>
              <a:pathLst>
                <a:path w="177" h="166" extrusionOk="0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3602038" y="-588963"/>
              <a:ext cx="201613" cy="209550"/>
            </a:xfrm>
            <a:custGeom>
              <a:avLst/>
              <a:gdLst/>
              <a:ahLst/>
              <a:cxnLst/>
              <a:rect l="l" t="t" r="r" b="b"/>
              <a:pathLst>
                <a:path w="158" h="162" extrusionOk="0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0" name="Google Shape;190;p26"/>
            <p:cNvSpPr/>
            <p:nvPr/>
          </p:nvSpPr>
          <p:spPr>
            <a:xfrm>
              <a:off x="3248025" y="-588963"/>
              <a:ext cx="288925" cy="207962"/>
            </a:xfrm>
            <a:custGeom>
              <a:avLst/>
              <a:gdLst/>
              <a:ahLst/>
              <a:cxnLst/>
              <a:rect l="l" t="t" r="r" b="b"/>
              <a:pathLst>
                <a:path w="226" h="161" extrusionOk="0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1" name="Google Shape;191;p26"/>
            <p:cNvSpPr/>
            <p:nvPr/>
          </p:nvSpPr>
          <p:spPr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2940050" y="-592138"/>
              <a:ext cx="242888" cy="211137"/>
            </a:xfrm>
            <a:custGeom>
              <a:avLst/>
              <a:gdLst/>
              <a:ahLst/>
              <a:cxnLst/>
              <a:rect l="l" t="t" r="r" b="b"/>
              <a:pathLst>
                <a:path w="190" h="163" extrusionOk="0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2619375" y="-595312"/>
              <a:ext cx="244475" cy="211137"/>
            </a:xfrm>
            <a:custGeom>
              <a:avLst/>
              <a:gdLst/>
              <a:ahLst/>
              <a:cxnLst/>
              <a:rect l="l" t="t" r="r" b="b"/>
              <a:pathLst>
                <a:path w="192" h="162" extrusionOk="0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94" name="Google Shape;194;p26"/>
          <p:cNvSpPr txBox="1">
            <a:spLocks noGrp="1"/>
          </p:cNvSpPr>
          <p:nvPr>
            <p:ph type="title"/>
          </p:nvPr>
        </p:nvSpPr>
        <p:spPr>
          <a:xfrm>
            <a:off x="266765" y="1"/>
            <a:ext cx="8674683" cy="561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26"/>
          <p:cNvSpPr txBox="1">
            <a:spLocks noGrp="1"/>
          </p:cNvSpPr>
          <p:nvPr>
            <p:ph type="body" idx="1"/>
          </p:nvPr>
        </p:nvSpPr>
        <p:spPr>
          <a:xfrm>
            <a:off x="179515" y="696542"/>
            <a:ext cx="5322434" cy="3934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620"/>
              <a:buChar char="▌"/>
              <a:defRPr/>
            </a:lvl1pPr>
            <a:lvl2pPr marL="914400" lvl="1" indent="-342900" algn="l"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45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-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6" name="Google Shape;196;p26"/>
          <p:cNvSpPr>
            <a:spLocks noGrp="1"/>
          </p:cNvSpPr>
          <p:nvPr>
            <p:ph type="pic" idx="2"/>
          </p:nvPr>
        </p:nvSpPr>
        <p:spPr>
          <a:xfrm>
            <a:off x="5501950" y="-9526"/>
            <a:ext cx="3647433" cy="5153026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432000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Century Gothic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45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Merriweather Sans"/>
              <a:buChar char="-"/>
              <a:defRPr sz="1500" b="0" i="0" u="none" strike="noStrike" cap="non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7_Titre et contenu + Texte">
  <p:cSld name="2.7_Titre et contenu + Texte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/>
          <p:nvPr/>
        </p:nvSpPr>
        <p:spPr>
          <a:xfrm>
            <a:off x="5501412" y="-9405"/>
            <a:ext cx="3643416" cy="5159255"/>
          </a:xfrm>
          <a:custGeom>
            <a:avLst/>
            <a:gdLst/>
            <a:ahLst/>
            <a:cxnLst/>
            <a:rect l="l" t="t" r="r" b="b"/>
            <a:pathLst>
              <a:path w="3643416" h="5159255" extrusionOk="0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pSp>
        <p:nvGrpSpPr>
          <p:cNvPr id="199" name="Google Shape;199;p27"/>
          <p:cNvGrpSpPr/>
          <p:nvPr/>
        </p:nvGrpSpPr>
        <p:grpSpPr>
          <a:xfrm>
            <a:off x="5021581" y="-20538"/>
            <a:ext cx="1875985" cy="5164038"/>
            <a:chOff x="5021580" y="4728"/>
            <a:chExt cx="1875985" cy="6853272"/>
          </a:xfrm>
        </p:grpSpPr>
        <p:sp>
          <p:nvSpPr>
            <p:cNvPr id="200" name="Google Shape;200;p27"/>
            <p:cNvSpPr/>
            <p:nvPr/>
          </p:nvSpPr>
          <p:spPr>
            <a:xfrm>
              <a:off x="5021580" y="4728"/>
              <a:ext cx="747600" cy="6853272"/>
            </a:xfrm>
            <a:custGeom>
              <a:avLst/>
              <a:gdLst/>
              <a:ahLst/>
              <a:cxnLst/>
              <a:rect l="l" t="t" r="r" b="b"/>
              <a:pathLst>
                <a:path w="1730041" h="6842688" extrusionOk="0">
                  <a:moveTo>
                    <a:pt x="1061726" y="6842688"/>
                  </a:moveTo>
                  <a:cubicBezTo>
                    <a:pt x="348702" y="5778927"/>
                    <a:pt x="-94305" y="4695719"/>
                    <a:pt x="17083" y="3416535"/>
                  </a:cubicBezTo>
                  <a:cubicBezTo>
                    <a:pt x="128471" y="2137351"/>
                    <a:pt x="944138" y="717949"/>
                    <a:pt x="1730041" y="0"/>
                  </a:cubicBezTo>
                </a:path>
              </a:pathLst>
            </a:cu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5422699" y="4728"/>
              <a:ext cx="1474866" cy="6853272"/>
            </a:xfrm>
            <a:custGeom>
              <a:avLst/>
              <a:gdLst/>
              <a:ahLst/>
              <a:cxnLst/>
              <a:rect l="l" t="t" r="r" b="b"/>
              <a:pathLst>
                <a:path w="3413026" h="6842688" extrusionOk="0">
                  <a:moveTo>
                    <a:pt x="342294" y="6842688"/>
                  </a:moveTo>
                  <a:cubicBezTo>
                    <a:pt x="-163901" y="5710282"/>
                    <a:pt x="-90656" y="4481474"/>
                    <a:pt x="443175" y="3196869"/>
                  </a:cubicBezTo>
                  <a:cubicBezTo>
                    <a:pt x="977006" y="1912264"/>
                    <a:pt x="2180317" y="803543"/>
                    <a:pt x="3413026" y="0"/>
                  </a:cubicBezTo>
                </a:path>
              </a:pathLst>
            </a:cu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02" name="Google Shape;202;p27"/>
          <p:cNvSpPr txBox="1">
            <a:spLocks noGrp="1"/>
          </p:cNvSpPr>
          <p:nvPr>
            <p:ph type="title"/>
          </p:nvPr>
        </p:nvSpPr>
        <p:spPr>
          <a:xfrm>
            <a:off x="266765" y="1"/>
            <a:ext cx="8674683" cy="561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7"/>
          <p:cNvSpPr txBox="1">
            <a:spLocks noGrp="1"/>
          </p:cNvSpPr>
          <p:nvPr>
            <p:ph type="body" idx="1"/>
          </p:nvPr>
        </p:nvSpPr>
        <p:spPr>
          <a:xfrm>
            <a:off x="179515" y="696542"/>
            <a:ext cx="5322434" cy="3934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620"/>
              <a:buChar char="▌"/>
              <a:defRPr/>
            </a:lvl1pPr>
            <a:lvl2pPr marL="914400" lvl="1" indent="-342900" algn="l"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45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-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4" name="Google Shape;204;p27"/>
          <p:cNvSpPr txBox="1">
            <a:spLocks noGrp="1"/>
          </p:cNvSpPr>
          <p:nvPr>
            <p:ph type="body" idx="2"/>
          </p:nvPr>
        </p:nvSpPr>
        <p:spPr>
          <a:xfrm>
            <a:off x="5509837" y="696543"/>
            <a:ext cx="3431610" cy="39344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Font typeface="Century Gothic"/>
              <a:buNone/>
              <a:defRPr sz="1600" b="1">
                <a:solidFill>
                  <a:srgbClr val="FFFFFF"/>
                </a:solidFill>
              </a:defRPr>
            </a:lvl1pPr>
            <a:lvl2pPr marL="914400" lvl="1" indent="-342900" algn="l"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45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-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05" name="Google Shape;205;p27"/>
          <p:cNvGrpSpPr/>
          <p:nvPr/>
        </p:nvGrpSpPr>
        <p:grpSpPr>
          <a:xfrm>
            <a:off x="7263121" y="4812382"/>
            <a:ext cx="1632238" cy="197318"/>
            <a:chOff x="2619375" y="-595312"/>
            <a:chExt cx="1785938" cy="215899"/>
          </a:xfrm>
        </p:grpSpPr>
        <p:sp>
          <p:nvSpPr>
            <p:cNvPr id="206" name="Google Shape;206;p27"/>
            <p:cNvSpPr/>
            <p:nvPr/>
          </p:nvSpPr>
          <p:spPr>
            <a:xfrm>
              <a:off x="4175125" y="-595312"/>
              <a:ext cx="230188" cy="215899"/>
            </a:xfrm>
            <a:custGeom>
              <a:avLst/>
              <a:gdLst/>
              <a:ahLst/>
              <a:cxnLst/>
              <a:rect l="l" t="t" r="r" b="b"/>
              <a:pathLst>
                <a:path w="180" h="166" extrusionOk="0">
                  <a:moveTo>
                    <a:pt x="180" y="122"/>
                  </a:moveTo>
                  <a:cubicBezTo>
                    <a:pt x="180" y="144"/>
                    <a:pt x="173" y="151"/>
                    <a:pt x="155" y="156"/>
                  </a:cubicBezTo>
                  <a:cubicBezTo>
                    <a:pt x="136" y="162"/>
                    <a:pt x="101" y="166"/>
                    <a:pt x="81" y="166"/>
                  </a:cubicBezTo>
                  <a:cubicBezTo>
                    <a:pt x="57" y="166"/>
                    <a:pt x="26" y="164"/>
                    <a:pt x="0" y="158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143" y="132"/>
                    <a:pt x="143" y="132"/>
                    <a:pt x="143" y="132"/>
                  </a:cubicBezTo>
                  <a:cubicBezTo>
                    <a:pt x="143" y="97"/>
                    <a:pt x="143" y="97"/>
                    <a:pt x="143" y="97"/>
                  </a:cubicBezTo>
                  <a:cubicBezTo>
                    <a:pt x="42" y="97"/>
                    <a:pt x="42" y="97"/>
                    <a:pt x="42" y="97"/>
                  </a:cubicBezTo>
                  <a:cubicBezTo>
                    <a:pt x="12" y="97"/>
                    <a:pt x="1" y="89"/>
                    <a:pt x="1" y="59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1" y="20"/>
                    <a:pt x="7" y="13"/>
                    <a:pt x="26" y="9"/>
                  </a:cubicBezTo>
                  <a:cubicBezTo>
                    <a:pt x="45" y="4"/>
                    <a:pt x="77" y="0"/>
                    <a:pt x="97" y="0"/>
                  </a:cubicBezTo>
                  <a:cubicBezTo>
                    <a:pt x="122" y="0"/>
                    <a:pt x="151" y="2"/>
                    <a:pt x="177" y="8"/>
                  </a:cubicBezTo>
                  <a:cubicBezTo>
                    <a:pt x="177" y="34"/>
                    <a:pt x="177" y="34"/>
                    <a:pt x="177" y="34"/>
                  </a:cubicBezTo>
                  <a:cubicBezTo>
                    <a:pt x="37" y="34"/>
                    <a:pt x="37" y="34"/>
                    <a:pt x="37" y="34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138" y="64"/>
                    <a:pt x="138" y="64"/>
                    <a:pt x="138" y="64"/>
                  </a:cubicBezTo>
                  <a:cubicBezTo>
                    <a:pt x="168" y="64"/>
                    <a:pt x="180" y="72"/>
                    <a:pt x="180" y="102"/>
                  </a:cubicBezTo>
                  <a:cubicBezTo>
                    <a:pt x="180" y="122"/>
                    <a:pt x="180" y="122"/>
                    <a:pt x="180" y="122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3868738" y="-595312"/>
              <a:ext cx="225425" cy="215899"/>
            </a:xfrm>
            <a:custGeom>
              <a:avLst/>
              <a:gdLst/>
              <a:ahLst/>
              <a:cxnLst/>
              <a:rect l="l" t="t" r="r" b="b"/>
              <a:pathLst>
                <a:path w="177" h="166" extrusionOk="0">
                  <a:moveTo>
                    <a:pt x="177" y="158"/>
                  </a:moveTo>
                  <a:cubicBezTo>
                    <a:pt x="147" y="164"/>
                    <a:pt x="118" y="166"/>
                    <a:pt x="89" y="166"/>
                  </a:cubicBezTo>
                  <a:cubicBezTo>
                    <a:pt x="60" y="166"/>
                    <a:pt x="30" y="164"/>
                    <a:pt x="0" y="158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0" y="2"/>
                    <a:pt x="60" y="0"/>
                    <a:pt x="88" y="0"/>
                  </a:cubicBezTo>
                  <a:cubicBezTo>
                    <a:pt x="117" y="0"/>
                    <a:pt x="147" y="2"/>
                    <a:pt x="176" y="8"/>
                  </a:cubicBezTo>
                  <a:cubicBezTo>
                    <a:pt x="176" y="35"/>
                    <a:pt x="176" y="35"/>
                    <a:pt x="176" y="35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65"/>
                    <a:pt x="43" y="65"/>
                    <a:pt x="43" y="65"/>
                  </a:cubicBezTo>
                  <a:cubicBezTo>
                    <a:pt x="130" y="65"/>
                    <a:pt x="130" y="65"/>
                    <a:pt x="130" y="65"/>
                  </a:cubicBezTo>
                  <a:cubicBezTo>
                    <a:pt x="130" y="96"/>
                    <a:pt x="130" y="96"/>
                    <a:pt x="130" y="96"/>
                  </a:cubicBezTo>
                  <a:cubicBezTo>
                    <a:pt x="43" y="96"/>
                    <a:pt x="43" y="96"/>
                    <a:pt x="43" y="96"/>
                  </a:cubicBezTo>
                  <a:cubicBezTo>
                    <a:pt x="43" y="132"/>
                    <a:pt x="43" y="132"/>
                    <a:pt x="43" y="132"/>
                  </a:cubicBezTo>
                  <a:cubicBezTo>
                    <a:pt x="177" y="132"/>
                    <a:pt x="177" y="132"/>
                    <a:pt x="177" y="132"/>
                  </a:cubicBezTo>
                  <a:cubicBezTo>
                    <a:pt x="177" y="158"/>
                    <a:pt x="177" y="158"/>
                    <a:pt x="177" y="15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3602038" y="-588963"/>
              <a:ext cx="201613" cy="209550"/>
            </a:xfrm>
            <a:custGeom>
              <a:avLst/>
              <a:gdLst/>
              <a:ahLst/>
              <a:cxnLst/>
              <a:rect l="l" t="t" r="r" b="b"/>
              <a:pathLst>
                <a:path w="158" h="162" extrusionOk="0">
                  <a:moveTo>
                    <a:pt x="158" y="154"/>
                  </a:moveTo>
                  <a:cubicBezTo>
                    <a:pt x="132" y="160"/>
                    <a:pt x="105" y="162"/>
                    <a:pt x="80" y="162"/>
                  </a:cubicBezTo>
                  <a:cubicBezTo>
                    <a:pt x="54" y="162"/>
                    <a:pt x="27" y="160"/>
                    <a:pt x="0" y="15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3" y="126"/>
                    <a:pt x="43" y="126"/>
                    <a:pt x="43" y="126"/>
                  </a:cubicBezTo>
                  <a:cubicBezTo>
                    <a:pt x="158" y="126"/>
                    <a:pt x="158" y="126"/>
                    <a:pt x="158" y="126"/>
                  </a:cubicBezTo>
                  <a:cubicBezTo>
                    <a:pt x="158" y="154"/>
                    <a:pt x="158" y="154"/>
                    <a:pt x="158" y="154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3248025" y="-588963"/>
              <a:ext cx="288925" cy="207962"/>
            </a:xfrm>
            <a:custGeom>
              <a:avLst/>
              <a:gdLst/>
              <a:ahLst/>
              <a:cxnLst/>
              <a:rect l="l" t="t" r="r" b="b"/>
              <a:pathLst>
                <a:path w="226" h="161" extrusionOk="0">
                  <a:moveTo>
                    <a:pt x="226" y="155"/>
                  </a:moveTo>
                  <a:cubicBezTo>
                    <a:pt x="212" y="159"/>
                    <a:pt x="193" y="161"/>
                    <a:pt x="179" y="161"/>
                  </a:cubicBezTo>
                  <a:cubicBezTo>
                    <a:pt x="114" y="29"/>
                    <a:pt x="114" y="29"/>
                    <a:pt x="114" y="29"/>
                  </a:cubicBezTo>
                  <a:cubicBezTo>
                    <a:pt x="110" y="29"/>
                    <a:pt x="110" y="29"/>
                    <a:pt x="110" y="29"/>
                  </a:cubicBezTo>
                  <a:cubicBezTo>
                    <a:pt x="45" y="161"/>
                    <a:pt x="45" y="161"/>
                    <a:pt x="45" y="161"/>
                  </a:cubicBezTo>
                  <a:cubicBezTo>
                    <a:pt x="31" y="161"/>
                    <a:pt x="15" y="159"/>
                    <a:pt x="0" y="155"/>
                  </a:cubicBezTo>
                  <a:cubicBezTo>
                    <a:pt x="83" y="0"/>
                    <a:pt x="83" y="0"/>
                    <a:pt x="83" y="0"/>
                  </a:cubicBezTo>
                  <a:cubicBezTo>
                    <a:pt x="142" y="0"/>
                    <a:pt x="142" y="0"/>
                    <a:pt x="142" y="0"/>
                  </a:cubicBezTo>
                  <a:cubicBezTo>
                    <a:pt x="226" y="155"/>
                    <a:pt x="226" y="155"/>
                    <a:pt x="226" y="15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3355975" y="-474663"/>
              <a:ext cx="71438" cy="71437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2940050" y="-592138"/>
              <a:ext cx="242888" cy="211137"/>
            </a:xfrm>
            <a:custGeom>
              <a:avLst/>
              <a:gdLst/>
              <a:ahLst/>
              <a:cxnLst/>
              <a:rect l="l" t="t" r="r" b="b"/>
              <a:pathLst>
                <a:path w="190" h="163" extrusionOk="0">
                  <a:moveTo>
                    <a:pt x="190" y="158"/>
                  </a:moveTo>
                  <a:cubicBezTo>
                    <a:pt x="177" y="161"/>
                    <a:pt x="162" y="163"/>
                    <a:pt x="148" y="163"/>
                  </a:cubicBezTo>
                  <a:cubicBezTo>
                    <a:pt x="148" y="96"/>
                    <a:pt x="148" y="96"/>
                    <a:pt x="148" y="96"/>
                  </a:cubicBezTo>
                  <a:cubicBezTo>
                    <a:pt x="42" y="96"/>
                    <a:pt x="42" y="96"/>
                    <a:pt x="42" y="96"/>
                  </a:cubicBezTo>
                  <a:cubicBezTo>
                    <a:pt x="42" y="163"/>
                    <a:pt x="42" y="163"/>
                    <a:pt x="42" y="163"/>
                  </a:cubicBezTo>
                  <a:cubicBezTo>
                    <a:pt x="28" y="163"/>
                    <a:pt x="13" y="161"/>
                    <a:pt x="0" y="158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3" y="1"/>
                    <a:pt x="28" y="0"/>
                    <a:pt x="42" y="0"/>
                  </a:cubicBezTo>
                  <a:cubicBezTo>
                    <a:pt x="42" y="65"/>
                    <a:pt x="42" y="65"/>
                    <a:pt x="42" y="65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62" y="0"/>
                    <a:pt x="177" y="1"/>
                    <a:pt x="190" y="5"/>
                  </a:cubicBezTo>
                  <a:cubicBezTo>
                    <a:pt x="190" y="158"/>
                    <a:pt x="190" y="158"/>
                    <a:pt x="190" y="158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2619375" y="-595312"/>
              <a:ext cx="244475" cy="211137"/>
            </a:xfrm>
            <a:custGeom>
              <a:avLst/>
              <a:gdLst/>
              <a:ahLst/>
              <a:cxnLst/>
              <a:rect l="l" t="t" r="r" b="b"/>
              <a:pathLst>
                <a:path w="192" h="162" extrusionOk="0">
                  <a:moveTo>
                    <a:pt x="192" y="35"/>
                  </a:moveTo>
                  <a:cubicBezTo>
                    <a:pt x="117" y="35"/>
                    <a:pt x="117" y="35"/>
                    <a:pt x="117" y="35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75" y="162"/>
                    <a:pt x="75" y="162"/>
                    <a:pt x="75" y="162"/>
                  </a:cubicBezTo>
                  <a:cubicBezTo>
                    <a:pt x="75" y="35"/>
                    <a:pt x="75" y="35"/>
                    <a:pt x="75" y="3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33" y="2"/>
                    <a:pt x="65" y="0"/>
                    <a:pt x="96" y="0"/>
                  </a:cubicBezTo>
                  <a:cubicBezTo>
                    <a:pt x="127" y="0"/>
                    <a:pt x="160" y="2"/>
                    <a:pt x="192" y="8"/>
                  </a:cubicBezTo>
                  <a:cubicBezTo>
                    <a:pt x="192" y="35"/>
                    <a:pt x="192" y="35"/>
                    <a:pt x="192" y="35"/>
                  </a:cubicBez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.8_Deux contenus" type="twoObj">
  <p:cSld name="TWO_OBJECTS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>
            <a:spLocks noGrp="1"/>
          </p:cNvSpPr>
          <p:nvPr>
            <p:ph type="title"/>
          </p:nvPr>
        </p:nvSpPr>
        <p:spPr>
          <a:xfrm>
            <a:off x="266765" y="1"/>
            <a:ext cx="8674683" cy="561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8"/>
          <p:cNvSpPr txBox="1">
            <a:spLocks noGrp="1"/>
          </p:cNvSpPr>
          <p:nvPr>
            <p:ph type="body" idx="1"/>
          </p:nvPr>
        </p:nvSpPr>
        <p:spPr>
          <a:xfrm>
            <a:off x="457200" y="720927"/>
            <a:ext cx="4038600" cy="391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▌"/>
              <a:defRPr sz="1600"/>
            </a:lvl1pPr>
            <a:lvl2pPr marL="914400" lvl="1" indent="-317500" algn="l"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Char char="•"/>
              <a:defRPr sz="1400"/>
            </a:lvl2pPr>
            <a:lvl3pPr marL="1371600" lvl="2" indent="-304800" algn="l">
              <a:spcBef>
                <a:spcPts val="45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-"/>
              <a:defRPr sz="1200"/>
            </a:lvl3pPr>
            <a:lvl4pPr marL="1828800" lvl="3" indent="-28575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marL="3200400" lvl="6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marL="3657600" lvl="7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marL="4114800" lvl="8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>
            <a:endParaRPr/>
          </a:p>
        </p:txBody>
      </p:sp>
      <p:sp>
        <p:nvSpPr>
          <p:cNvPr id="216" name="Google Shape;216;p28"/>
          <p:cNvSpPr txBox="1">
            <a:spLocks noGrp="1"/>
          </p:cNvSpPr>
          <p:nvPr>
            <p:ph type="body" idx="2"/>
          </p:nvPr>
        </p:nvSpPr>
        <p:spPr>
          <a:xfrm>
            <a:off x="4648200" y="720927"/>
            <a:ext cx="4038600" cy="391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440"/>
              <a:buChar char="▌"/>
              <a:defRPr sz="1600"/>
            </a:lvl1pPr>
            <a:lvl2pPr marL="914400" lvl="1" indent="-317500" algn="l"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Char char="•"/>
              <a:defRPr sz="1400"/>
            </a:lvl2pPr>
            <a:lvl3pPr marL="1371600" lvl="2" indent="-304800" algn="l">
              <a:spcBef>
                <a:spcPts val="450"/>
              </a:spcBef>
              <a:spcAft>
                <a:spcPts val="0"/>
              </a:spcAft>
              <a:buClr>
                <a:schemeClr val="accent4"/>
              </a:buClr>
              <a:buSzPts val="1200"/>
              <a:buChar char="-"/>
              <a:defRPr sz="1200"/>
            </a:lvl3pPr>
            <a:lvl4pPr marL="1828800" lvl="3" indent="-28575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marL="3200400" lvl="6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marL="3657600" lvl="7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marL="4114800" lvl="8" indent="-314325" algn="l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re de section">
  <p:cSld name="3_Titre de section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>
            <a:spLocks noGrp="1"/>
          </p:cNvSpPr>
          <p:nvPr>
            <p:ph type="ctrTitle"/>
          </p:nvPr>
        </p:nvSpPr>
        <p:spPr>
          <a:xfrm>
            <a:off x="302049" y="1344553"/>
            <a:ext cx="4918023" cy="866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9"/>
          <p:cNvSpPr/>
          <p:nvPr/>
        </p:nvSpPr>
        <p:spPr>
          <a:xfrm>
            <a:off x="5210047" y="-17672"/>
            <a:ext cx="3946694" cy="5178844"/>
          </a:xfrm>
          <a:custGeom>
            <a:avLst/>
            <a:gdLst/>
            <a:ahLst/>
            <a:cxnLst/>
            <a:rect l="l" t="t" r="r" b="b"/>
            <a:pathLst>
              <a:path w="10000" h="10001" extrusionOk="0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0" name="Google Shape;220;p29"/>
          <p:cNvSpPr txBox="1">
            <a:spLocks noGrp="1"/>
          </p:cNvSpPr>
          <p:nvPr>
            <p:ph type="subTitle" idx="1"/>
          </p:nvPr>
        </p:nvSpPr>
        <p:spPr>
          <a:xfrm>
            <a:off x="302049" y="2019650"/>
            <a:ext cx="491802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  <a:defRPr sz="1400" b="0" cap="none">
                <a:solidFill>
                  <a:schemeClr val="dk1"/>
                </a:solidFill>
              </a:defRPr>
            </a:lvl1pPr>
            <a:lvl2pPr lvl="1" algn="ctr">
              <a:spcBef>
                <a:spcPts val="225"/>
              </a:spcBef>
              <a:spcAft>
                <a:spcPts val="0"/>
              </a:spcAft>
              <a:buClr>
                <a:srgbClr val="8A8BA5"/>
              </a:buClr>
              <a:buSzPts val="1600"/>
              <a:buFont typeface="Century Gothic"/>
              <a:buNone/>
              <a:defRPr>
                <a:solidFill>
                  <a:srgbClr val="8A8BA5"/>
                </a:solidFill>
              </a:defRPr>
            </a:lvl2pPr>
            <a:lvl3pPr lvl="2" algn="ctr">
              <a:spcBef>
                <a:spcPts val="450"/>
              </a:spcBef>
              <a:spcAft>
                <a:spcPts val="0"/>
              </a:spcAft>
              <a:buClr>
                <a:srgbClr val="8A8BA5"/>
              </a:buClr>
              <a:buSzPts val="1500"/>
              <a:buNone/>
              <a:defRPr>
                <a:solidFill>
                  <a:srgbClr val="8A8BA5"/>
                </a:solidFill>
              </a:defRPr>
            </a:lvl3pPr>
            <a:lvl4pPr lvl="3" algn="ctr">
              <a:spcBef>
                <a:spcPts val="180"/>
              </a:spcBef>
              <a:spcAft>
                <a:spcPts val="0"/>
              </a:spcAft>
              <a:buClr>
                <a:srgbClr val="8A8BA5"/>
              </a:buClr>
              <a:buSzPts val="900"/>
              <a:buNone/>
              <a:defRPr>
                <a:solidFill>
                  <a:srgbClr val="8A8BA5"/>
                </a:solidFill>
              </a:defRPr>
            </a:lvl4pPr>
            <a:lvl5pPr lvl="4" algn="ctr">
              <a:spcBef>
                <a:spcPts val="180"/>
              </a:spcBef>
              <a:spcAft>
                <a:spcPts val="0"/>
              </a:spcAft>
              <a:buClr>
                <a:srgbClr val="8A8BA5"/>
              </a:buClr>
              <a:buSzPts val="900"/>
              <a:buNone/>
              <a:defRPr>
                <a:solidFill>
                  <a:srgbClr val="8A8BA5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A8BA5"/>
              </a:buClr>
              <a:buSzPts val="1500"/>
              <a:buNone/>
              <a:defRPr>
                <a:solidFill>
                  <a:srgbClr val="8A8BA5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A8BA5"/>
              </a:buClr>
              <a:buSzPts val="1500"/>
              <a:buNone/>
              <a:defRPr>
                <a:solidFill>
                  <a:srgbClr val="8A8BA5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A8BA5"/>
              </a:buClr>
              <a:buSzPts val="1500"/>
              <a:buNone/>
              <a:defRPr>
                <a:solidFill>
                  <a:srgbClr val="8A8BA5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A8BA5"/>
              </a:buClr>
              <a:buSzPts val="1500"/>
              <a:buNone/>
              <a:defRPr>
                <a:solidFill>
                  <a:srgbClr val="8A8BA5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29"/>
          <p:cNvSpPr txBox="1">
            <a:spLocks noGrp="1"/>
          </p:cNvSpPr>
          <p:nvPr>
            <p:ph type="body" idx="2"/>
          </p:nvPr>
        </p:nvSpPr>
        <p:spPr>
          <a:xfrm>
            <a:off x="302049" y="2502958"/>
            <a:ext cx="4918022" cy="1751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Font typeface="Century Gothic"/>
              <a:buNone/>
              <a:defRPr sz="1400" b="0">
                <a:solidFill>
                  <a:srgbClr val="505050"/>
                </a:solidFill>
              </a:defRPr>
            </a:lvl1pPr>
            <a:lvl2pPr marL="914400" lvl="1" indent="-228600" algn="l"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45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Century Gothic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2" name="Google Shape;222;p29"/>
          <p:cNvSpPr>
            <a:spLocks noGrp="1"/>
          </p:cNvSpPr>
          <p:nvPr>
            <p:ph type="pic" idx="3"/>
          </p:nvPr>
        </p:nvSpPr>
        <p:spPr>
          <a:xfrm>
            <a:off x="5501950" y="-9525"/>
            <a:ext cx="3647433" cy="517842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432000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Century Gothic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45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Merriweather Sans"/>
              <a:buChar char="-"/>
              <a:defRPr sz="1500" b="0" i="0" u="none" strike="noStrike" cap="non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www.thalesgroup.com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24" name="Google Shape;224;p29" descr="logo_thales.png"/>
          <p:cNvPicPr preferRelativeResize="0"/>
          <p:nvPr/>
        </p:nvPicPr>
        <p:blipFill rotWithShape="1">
          <a:blip r:embed="rId2">
            <a:alphaModFix/>
          </a:blip>
          <a:srcRect l="9051" t="36000" r="9051" b="36000"/>
          <a:stretch/>
        </p:blipFill>
        <p:spPr>
          <a:xfrm>
            <a:off x="235940" y="165679"/>
            <a:ext cx="2337181" cy="449458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9"/>
          <p:cNvSpPr txBox="1"/>
          <p:nvPr/>
        </p:nvSpPr>
        <p:spPr>
          <a:xfrm>
            <a:off x="3968750" y="4648678"/>
            <a:ext cx="1206500" cy="401200"/>
          </a:xfrm>
          <a:prstGeom prst="rect">
            <a:avLst/>
          </a:prstGeom>
          <a:solidFill>
            <a:schemeClr val="lt1">
              <a:alpha val="49803"/>
            </a:schemeClr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68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 b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OPEN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 b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THALES GROUP INTERNAL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THALES GROUP CONFIDENTIAL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THALES GROUP SECRET</a:t>
            </a:r>
            <a:endParaRPr sz="500" b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9"/>
          <p:cNvSpPr/>
          <p:nvPr/>
        </p:nvSpPr>
        <p:spPr>
          <a:xfrm>
            <a:off x="200847" y="1636017"/>
            <a:ext cx="96122" cy="30777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</a:pPr>
            <a:endParaRPr sz="1400" b="0" i="0" u="none" strike="noStrike" cap="none">
              <a:solidFill>
                <a:srgbClr val="32326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Vierge">
  <p:cSld name="4_Vierge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>
            <a:spLocks noGrp="1"/>
          </p:cNvSpPr>
          <p:nvPr>
            <p:ph type="title"/>
          </p:nvPr>
        </p:nvSpPr>
        <p:spPr>
          <a:xfrm>
            <a:off x="266765" y="1"/>
            <a:ext cx="8674683" cy="561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re et contenu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266765" y="1"/>
            <a:ext cx="8674683" cy="561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179515" y="696542"/>
            <a:ext cx="8761933" cy="3934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147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620"/>
              <a:buChar char="▌"/>
              <a:defRPr/>
            </a:lvl1pPr>
            <a:lvl2pPr marL="914400" lvl="1" indent="-342900" algn="l"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45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-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.1_Diapositive de titre - Aerospace (IFE)">
  <p:cSld name="1.1_Diapositive de titre - Aerospace (IFE)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/>
          <p:nvPr/>
        </p:nvSpPr>
        <p:spPr>
          <a:xfrm>
            <a:off x="5210047" y="-17672"/>
            <a:ext cx="3946694" cy="5178844"/>
          </a:xfrm>
          <a:custGeom>
            <a:avLst/>
            <a:gdLst/>
            <a:ahLst/>
            <a:cxnLst/>
            <a:rect l="l" t="t" r="r" b="b"/>
            <a:pathLst>
              <a:path w="10000" h="10001" extrusionOk="0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4" name="Google Shape;34;p14"/>
          <p:cNvSpPr/>
          <p:nvPr/>
        </p:nvSpPr>
        <p:spPr>
          <a:xfrm>
            <a:off x="5501412" y="-9405"/>
            <a:ext cx="3643416" cy="5159255"/>
          </a:xfrm>
          <a:custGeom>
            <a:avLst/>
            <a:gdLst/>
            <a:ahLst/>
            <a:cxnLst/>
            <a:rect l="l" t="t" r="r" b="b"/>
            <a:pathLst>
              <a:path w="3643416" h="5159255" extrusionOk="0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" name="Google Shape;35;p14"/>
          <p:cNvSpPr txBox="1">
            <a:spLocks noGrp="1"/>
          </p:cNvSpPr>
          <p:nvPr>
            <p:ph type="ctrTitle"/>
          </p:nvPr>
        </p:nvSpPr>
        <p:spPr>
          <a:xfrm>
            <a:off x="302049" y="1007215"/>
            <a:ext cx="4918023" cy="3190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entury Gothic"/>
              <a:buNone/>
              <a:defRPr sz="2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subTitle" idx="1"/>
          </p:nvPr>
        </p:nvSpPr>
        <p:spPr>
          <a:xfrm>
            <a:off x="302049" y="3134826"/>
            <a:ext cx="491802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  <a:defRPr sz="1400" b="1" cap="none">
                <a:solidFill>
                  <a:schemeClr val="lt2"/>
                </a:solidFill>
              </a:defRPr>
            </a:lvl1pPr>
            <a:lvl2pPr lvl="1" algn="ctr">
              <a:spcBef>
                <a:spcPts val="225"/>
              </a:spcBef>
              <a:spcAft>
                <a:spcPts val="0"/>
              </a:spcAft>
              <a:buClr>
                <a:srgbClr val="8A8BA5"/>
              </a:buClr>
              <a:buSzPts val="1600"/>
              <a:buFont typeface="Century Gothic"/>
              <a:buNone/>
              <a:defRPr>
                <a:solidFill>
                  <a:srgbClr val="8A8BA5"/>
                </a:solidFill>
              </a:defRPr>
            </a:lvl2pPr>
            <a:lvl3pPr lvl="2" algn="ctr">
              <a:spcBef>
                <a:spcPts val="450"/>
              </a:spcBef>
              <a:spcAft>
                <a:spcPts val="0"/>
              </a:spcAft>
              <a:buClr>
                <a:srgbClr val="8A8BA5"/>
              </a:buClr>
              <a:buSzPts val="1500"/>
              <a:buNone/>
              <a:defRPr>
                <a:solidFill>
                  <a:srgbClr val="8A8BA5"/>
                </a:solidFill>
              </a:defRPr>
            </a:lvl3pPr>
            <a:lvl4pPr lvl="3" algn="ctr">
              <a:spcBef>
                <a:spcPts val="180"/>
              </a:spcBef>
              <a:spcAft>
                <a:spcPts val="0"/>
              </a:spcAft>
              <a:buClr>
                <a:srgbClr val="8A8BA5"/>
              </a:buClr>
              <a:buSzPts val="900"/>
              <a:buNone/>
              <a:defRPr>
                <a:solidFill>
                  <a:srgbClr val="8A8BA5"/>
                </a:solidFill>
              </a:defRPr>
            </a:lvl4pPr>
            <a:lvl5pPr lvl="4" algn="ctr">
              <a:spcBef>
                <a:spcPts val="180"/>
              </a:spcBef>
              <a:spcAft>
                <a:spcPts val="0"/>
              </a:spcAft>
              <a:buClr>
                <a:srgbClr val="8A8BA5"/>
              </a:buClr>
              <a:buSzPts val="900"/>
              <a:buNone/>
              <a:defRPr>
                <a:solidFill>
                  <a:srgbClr val="8A8BA5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A8BA5"/>
              </a:buClr>
              <a:buSzPts val="1500"/>
              <a:buNone/>
              <a:defRPr>
                <a:solidFill>
                  <a:srgbClr val="8A8BA5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A8BA5"/>
              </a:buClr>
              <a:buSzPts val="1500"/>
              <a:buNone/>
              <a:defRPr>
                <a:solidFill>
                  <a:srgbClr val="8A8BA5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A8BA5"/>
              </a:buClr>
              <a:buSzPts val="1500"/>
              <a:buNone/>
              <a:defRPr>
                <a:solidFill>
                  <a:srgbClr val="8A8BA5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A8BA5"/>
              </a:buClr>
              <a:buSzPts val="1500"/>
              <a:buNone/>
              <a:defRPr>
                <a:solidFill>
                  <a:srgbClr val="8A8BA5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4"/>
          <p:cNvSpPr/>
          <p:nvPr/>
        </p:nvSpPr>
        <p:spPr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www.thalesgroup.com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" name="Google Shape;38;p14"/>
          <p:cNvSpPr/>
          <p:nvPr/>
        </p:nvSpPr>
        <p:spPr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9" name="Google Shape;39;p14" descr="logo_thales.png"/>
          <p:cNvPicPr preferRelativeResize="0"/>
          <p:nvPr/>
        </p:nvPicPr>
        <p:blipFill rotWithShape="1">
          <a:blip r:embed="rId3">
            <a:alphaModFix/>
          </a:blip>
          <a:srcRect l="9051" t="36000" r="9051" b="36000"/>
          <a:stretch/>
        </p:blipFill>
        <p:spPr>
          <a:xfrm>
            <a:off x="235940" y="165679"/>
            <a:ext cx="2337181" cy="44945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4"/>
          <p:cNvSpPr txBox="1"/>
          <p:nvPr/>
        </p:nvSpPr>
        <p:spPr>
          <a:xfrm>
            <a:off x="3968750" y="4648678"/>
            <a:ext cx="1206500" cy="401200"/>
          </a:xfrm>
          <a:prstGeom prst="rect">
            <a:avLst/>
          </a:prstGeom>
          <a:solidFill>
            <a:schemeClr val="lt1">
              <a:alpha val="49803"/>
            </a:schemeClr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68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 b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OPEN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 b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THALES GROUP INTERNAL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THALES GROUP CONFIDENTIAL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THALES GROUP SECRET</a:t>
            </a:r>
            <a:endParaRPr sz="500" b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.2_Diapositive de titre - Space">
  <p:cSld name="1.2_Diapositive de titre - Space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/>
          <p:nvPr/>
        </p:nvSpPr>
        <p:spPr>
          <a:xfrm>
            <a:off x="5210047" y="-17672"/>
            <a:ext cx="3946694" cy="5178844"/>
          </a:xfrm>
          <a:custGeom>
            <a:avLst/>
            <a:gdLst/>
            <a:ahLst/>
            <a:cxnLst/>
            <a:rect l="l" t="t" r="r" b="b"/>
            <a:pathLst>
              <a:path w="10000" h="10001" extrusionOk="0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" name="Google Shape;43;p15"/>
          <p:cNvSpPr/>
          <p:nvPr/>
        </p:nvSpPr>
        <p:spPr>
          <a:xfrm>
            <a:off x="5501412" y="-7877"/>
            <a:ext cx="3643416" cy="5159255"/>
          </a:xfrm>
          <a:custGeom>
            <a:avLst/>
            <a:gdLst/>
            <a:ahLst/>
            <a:cxnLst/>
            <a:rect l="l" t="t" r="r" b="b"/>
            <a:pathLst>
              <a:path w="3643416" h="5159255" extrusionOk="0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" name="Google Shape;44;p15"/>
          <p:cNvSpPr txBox="1">
            <a:spLocks noGrp="1"/>
          </p:cNvSpPr>
          <p:nvPr>
            <p:ph type="ctrTitle"/>
          </p:nvPr>
        </p:nvSpPr>
        <p:spPr>
          <a:xfrm>
            <a:off x="302049" y="1007215"/>
            <a:ext cx="4918023" cy="3190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entury Gothic"/>
              <a:buNone/>
              <a:defRPr sz="2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5"/>
          <p:cNvSpPr txBox="1">
            <a:spLocks noGrp="1"/>
          </p:cNvSpPr>
          <p:nvPr>
            <p:ph type="subTitle" idx="1"/>
          </p:nvPr>
        </p:nvSpPr>
        <p:spPr>
          <a:xfrm>
            <a:off x="302049" y="3134826"/>
            <a:ext cx="491802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  <a:defRPr sz="1400" b="1" cap="none">
                <a:solidFill>
                  <a:schemeClr val="lt2"/>
                </a:solidFill>
              </a:defRPr>
            </a:lvl1pPr>
            <a:lvl2pPr lvl="1" algn="ctr">
              <a:spcBef>
                <a:spcPts val="225"/>
              </a:spcBef>
              <a:spcAft>
                <a:spcPts val="0"/>
              </a:spcAft>
              <a:buClr>
                <a:srgbClr val="8A8BA5"/>
              </a:buClr>
              <a:buSzPts val="1600"/>
              <a:buFont typeface="Century Gothic"/>
              <a:buNone/>
              <a:defRPr>
                <a:solidFill>
                  <a:srgbClr val="8A8BA5"/>
                </a:solidFill>
              </a:defRPr>
            </a:lvl2pPr>
            <a:lvl3pPr lvl="2" algn="ctr">
              <a:spcBef>
                <a:spcPts val="450"/>
              </a:spcBef>
              <a:spcAft>
                <a:spcPts val="0"/>
              </a:spcAft>
              <a:buClr>
                <a:srgbClr val="8A8BA5"/>
              </a:buClr>
              <a:buSzPts val="1500"/>
              <a:buNone/>
              <a:defRPr>
                <a:solidFill>
                  <a:srgbClr val="8A8BA5"/>
                </a:solidFill>
              </a:defRPr>
            </a:lvl3pPr>
            <a:lvl4pPr lvl="3" algn="ctr">
              <a:spcBef>
                <a:spcPts val="180"/>
              </a:spcBef>
              <a:spcAft>
                <a:spcPts val="0"/>
              </a:spcAft>
              <a:buClr>
                <a:srgbClr val="8A8BA5"/>
              </a:buClr>
              <a:buSzPts val="900"/>
              <a:buNone/>
              <a:defRPr>
                <a:solidFill>
                  <a:srgbClr val="8A8BA5"/>
                </a:solidFill>
              </a:defRPr>
            </a:lvl4pPr>
            <a:lvl5pPr lvl="4" algn="ctr">
              <a:spcBef>
                <a:spcPts val="180"/>
              </a:spcBef>
              <a:spcAft>
                <a:spcPts val="0"/>
              </a:spcAft>
              <a:buClr>
                <a:srgbClr val="8A8BA5"/>
              </a:buClr>
              <a:buSzPts val="900"/>
              <a:buNone/>
              <a:defRPr>
                <a:solidFill>
                  <a:srgbClr val="8A8BA5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A8BA5"/>
              </a:buClr>
              <a:buSzPts val="1500"/>
              <a:buNone/>
              <a:defRPr>
                <a:solidFill>
                  <a:srgbClr val="8A8BA5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A8BA5"/>
              </a:buClr>
              <a:buSzPts val="1500"/>
              <a:buNone/>
              <a:defRPr>
                <a:solidFill>
                  <a:srgbClr val="8A8BA5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A8BA5"/>
              </a:buClr>
              <a:buSzPts val="1500"/>
              <a:buNone/>
              <a:defRPr>
                <a:solidFill>
                  <a:srgbClr val="8A8BA5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A8BA5"/>
              </a:buClr>
              <a:buSzPts val="1500"/>
              <a:buNone/>
              <a:defRPr>
                <a:solidFill>
                  <a:srgbClr val="8A8BA5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5"/>
          <p:cNvSpPr/>
          <p:nvPr/>
        </p:nvSpPr>
        <p:spPr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www.thalesgroup.com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" name="Google Shape;47;p15"/>
          <p:cNvSpPr/>
          <p:nvPr/>
        </p:nvSpPr>
        <p:spPr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8" name="Google Shape;48;p15" descr="logo_thales.png"/>
          <p:cNvPicPr preferRelativeResize="0"/>
          <p:nvPr/>
        </p:nvPicPr>
        <p:blipFill rotWithShape="1">
          <a:blip r:embed="rId3">
            <a:alphaModFix/>
          </a:blip>
          <a:srcRect l="9051" t="36000" r="9051" b="36000"/>
          <a:stretch/>
        </p:blipFill>
        <p:spPr>
          <a:xfrm>
            <a:off x="235940" y="165679"/>
            <a:ext cx="2337181" cy="449458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5"/>
          <p:cNvSpPr txBox="1"/>
          <p:nvPr/>
        </p:nvSpPr>
        <p:spPr>
          <a:xfrm>
            <a:off x="3968750" y="4648678"/>
            <a:ext cx="1206500" cy="401200"/>
          </a:xfrm>
          <a:prstGeom prst="rect">
            <a:avLst/>
          </a:prstGeom>
          <a:solidFill>
            <a:schemeClr val="lt1">
              <a:alpha val="49803"/>
            </a:schemeClr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68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 b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OPEN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 b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THALES GROUP INTERNAL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THALES GROUP CONFIDENTIAL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THALES GROUP SECRET</a:t>
            </a:r>
            <a:endParaRPr sz="500" b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.3_Diapositive de titre - Transport">
  <p:cSld name="1.3_Diapositive de titre - Transpor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/>
          <p:nvPr/>
        </p:nvSpPr>
        <p:spPr>
          <a:xfrm>
            <a:off x="5210047" y="-17672"/>
            <a:ext cx="3946694" cy="5178844"/>
          </a:xfrm>
          <a:custGeom>
            <a:avLst/>
            <a:gdLst/>
            <a:ahLst/>
            <a:cxnLst/>
            <a:rect l="l" t="t" r="r" b="b"/>
            <a:pathLst>
              <a:path w="10000" h="10001" extrusionOk="0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" name="Google Shape;52;p16"/>
          <p:cNvSpPr/>
          <p:nvPr/>
        </p:nvSpPr>
        <p:spPr>
          <a:xfrm>
            <a:off x="5501412" y="-7877"/>
            <a:ext cx="3643416" cy="5159255"/>
          </a:xfrm>
          <a:custGeom>
            <a:avLst/>
            <a:gdLst/>
            <a:ahLst/>
            <a:cxnLst/>
            <a:rect l="l" t="t" r="r" b="b"/>
            <a:pathLst>
              <a:path w="3643416" h="5159255" extrusionOk="0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" name="Google Shape;53;p16"/>
          <p:cNvSpPr txBox="1">
            <a:spLocks noGrp="1"/>
          </p:cNvSpPr>
          <p:nvPr>
            <p:ph type="ctrTitle"/>
          </p:nvPr>
        </p:nvSpPr>
        <p:spPr>
          <a:xfrm>
            <a:off x="302049" y="1007215"/>
            <a:ext cx="4918023" cy="3190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entury Gothic"/>
              <a:buNone/>
              <a:defRPr sz="2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6"/>
          <p:cNvSpPr txBox="1">
            <a:spLocks noGrp="1"/>
          </p:cNvSpPr>
          <p:nvPr>
            <p:ph type="subTitle" idx="1"/>
          </p:nvPr>
        </p:nvSpPr>
        <p:spPr>
          <a:xfrm>
            <a:off x="302049" y="3134826"/>
            <a:ext cx="491802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  <a:defRPr sz="1400" b="1" cap="none">
                <a:solidFill>
                  <a:schemeClr val="lt2"/>
                </a:solidFill>
              </a:defRPr>
            </a:lvl1pPr>
            <a:lvl2pPr lvl="1" algn="ctr">
              <a:spcBef>
                <a:spcPts val="225"/>
              </a:spcBef>
              <a:spcAft>
                <a:spcPts val="0"/>
              </a:spcAft>
              <a:buClr>
                <a:srgbClr val="8A8BA5"/>
              </a:buClr>
              <a:buSzPts val="1600"/>
              <a:buFont typeface="Century Gothic"/>
              <a:buNone/>
              <a:defRPr>
                <a:solidFill>
                  <a:srgbClr val="8A8BA5"/>
                </a:solidFill>
              </a:defRPr>
            </a:lvl2pPr>
            <a:lvl3pPr lvl="2" algn="ctr">
              <a:spcBef>
                <a:spcPts val="450"/>
              </a:spcBef>
              <a:spcAft>
                <a:spcPts val="0"/>
              </a:spcAft>
              <a:buClr>
                <a:srgbClr val="8A8BA5"/>
              </a:buClr>
              <a:buSzPts val="1500"/>
              <a:buNone/>
              <a:defRPr>
                <a:solidFill>
                  <a:srgbClr val="8A8BA5"/>
                </a:solidFill>
              </a:defRPr>
            </a:lvl3pPr>
            <a:lvl4pPr lvl="3" algn="ctr">
              <a:spcBef>
                <a:spcPts val="180"/>
              </a:spcBef>
              <a:spcAft>
                <a:spcPts val="0"/>
              </a:spcAft>
              <a:buClr>
                <a:srgbClr val="8A8BA5"/>
              </a:buClr>
              <a:buSzPts val="900"/>
              <a:buNone/>
              <a:defRPr>
                <a:solidFill>
                  <a:srgbClr val="8A8BA5"/>
                </a:solidFill>
              </a:defRPr>
            </a:lvl4pPr>
            <a:lvl5pPr lvl="4" algn="ctr">
              <a:spcBef>
                <a:spcPts val="180"/>
              </a:spcBef>
              <a:spcAft>
                <a:spcPts val="0"/>
              </a:spcAft>
              <a:buClr>
                <a:srgbClr val="8A8BA5"/>
              </a:buClr>
              <a:buSzPts val="900"/>
              <a:buNone/>
              <a:defRPr>
                <a:solidFill>
                  <a:srgbClr val="8A8BA5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A8BA5"/>
              </a:buClr>
              <a:buSzPts val="1500"/>
              <a:buNone/>
              <a:defRPr>
                <a:solidFill>
                  <a:srgbClr val="8A8BA5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A8BA5"/>
              </a:buClr>
              <a:buSzPts val="1500"/>
              <a:buNone/>
              <a:defRPr>
                <a:solidFill>
                  <a:srgbClr val="8A8BA5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A8BA5"/>
              </a:buClr>
              <a:buSzPts val="1500"/>
              <a:buNone/>
              <a:defRPr>
                <a:solidFill>
                  <a:srgbClr val="8A8BA5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A8BA5"/>
              </a:buClr>
              <a:buSzPts val="1500"/>
              <a:buNone/>
              <a:defRPr>
                <a:solidFill>
                  <a:srgbClr val="8A8BA5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16"/>
          <p:cNvSpPr/>
          <p:nvPr/>
        </p:nvSpPr>
        <p:spPr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www.thalesgroup.com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6" name="Google Shape;56;p16"/>
          <p:cNvSpPr/>
          <p:nvPr/>
        </p:nvSpPr>
        <p:spPr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7" name="Google Shape;57;p16" descr="logo_thales.png"/>
          <p:cNvPicPr preferRelativeResize="0"/>
          <p:nvPr/>
        </p:nvPicPr>
        <p:blipFill rotWithShape="1">
          <a:blip r:embed="rId3">
            <a:alphaModFix/>
          </a:blip>
          <a:srcRect l="9051" t="36000" r="9051" b="36000"/>
          <a:stretch/>
        </p:blipFill>
        <p:spPr>
          <a:xfrm>
            <a:off x="235940" y="165679"/>
            <a:ext cx="2337181" cy="449458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6"/>
          <p:cNvSpPr txBox="1"/>
          <p:nvPr/>
        </p:nvSpPr>
        <p:spPr>
          <a:xfrm>
            <a:off x="3968750" y="4648678"/>
            <a:ext cx="1206500" cy="401200"/>
          </a:xfrm>
          <a:prstGeom prst="rect">
            <a:avLst/>
          </a:prstGeom>
          <a:solidFill>
            <a:schemeClr val="lt1">
              <a:alpha val="49803"/>
            </a:schemeClr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68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 b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OPEN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 b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THALES GROUP INTERNAL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THALES GROUP CONFIDENTIAL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THALES GROUP SECRET</a:t>
            </a:r>
            <a:endParaRPr sz="500" b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.4_Diapositive de titre - Defence (Land)">
  <p:cSld name="1.4_Diapositive de titre - Defence (Land)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/>
          <p:nvPr/>
        </p:nvSpPr>
        <p:spPr>
          <a:xfrm>
            <a:off x="5210047" y="-17672"/>
            <a:ext cx="3946694" cy="5178844"/>
          </a:xfrm>
          <a:custGeom>
            <a:avLst/>
            <a:gdLst/>
            <a:ahLst/>
            <a:cxnLst/>
            <a:rect l="l" t="t" r="r" b="b"/>
            <a:pathLst>
              <a:path w="10000" h="10001" extrusionOk="0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1" name="Google Shape;61;p17"/>
          <p:cNvSpPr/>
          <p:nvPr/>
        </p:nvSpPr>
        <p:spPr>
          <a:xfrm>
            <a:off x="5501412" y="-7877"/>
            <a:ext cx="3643416" cy="5159255"/>
          </a:xfrm>
          <a:custGeom>
            <a:avLst/>
            <a:gdLst/>
            <a:ahLst/>
            <a:cxnLst/>
            <a:rect l="l" t="t" r="r" b="b"/>
            <a:pathLst>
              <a:path w="3643416" h="5159255" extrusionOk="0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2" name="Google Shape;62;p17"/>
          <p:cNvSpPr txBox="1">
            <a:spLocks noGrp="1"/>
          </p:cNvSpPr>
          <p:nvPr>
            <p:ph type="ctrTitle"/>
          </p:nvPr>
        </p:nvSpPr>
        <p:spPr>
          <a:xfrm>
            <a:off x="302049" y="1007215"/>
            <a:ext cx="4918023" cy="3190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entury Gothic"/>
              <a:buNone/>
              <a:defRPr sz="2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subTitle" idx="1"/>
          </p:nvPr>
        </p:nvSpPr>
        <p:spPr>
          <a:xfrm>
            <a:off x="302049" y="3134826"/>
            <a:ext cx="491802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  <a:defRPr sz="1400" b="1" cap="none">
                <a:solidFill>
                  <a:schemeClr val="lt2"/>
                </a:solidFill>
              </a:defRPr>
            </a:lvl1pPr>
            <a:lvl2pPr lvl="1" algn="ctr">
              <a:spcBef>
                <a:spcPts val="225"/>
              </a:spcBef>
              <a:spcAft>
                <a:spcPts val="0"/>
              </a:spcAft>
              <a:buClr>
                <a:srgbClr val="8A8BA5"/>
              </a:buClr>
              <a:buSzPts val="1600"/>
              <a:buFont typeface="Century Gothic"/>
              <a:buNone/>
              <a:defRPr>
                <a:solidFill>
                  <a:srgbClr val="8A8BA5"/>
                </a:solidFill>
              </a:defRPr>
            </a:lvl2pPr>
            <a:lvl3pPr lvl="2" algn="ctr">
              <a:spcBef>
                <a:spcPts val="450"/>
              </a:spcBef>
              <a:spcAft>
                <a:spcPts val="0"/>
              </a:spcAft>
              <a:buClr>
                <a:srgbClr val="8A8BA5"/>
              </a:buClr>
              <a:buSzPts val="1500"/>
              <a:buNone/>
              <a:defRPr>
                <a:solidFill>
                  <a:srgbClr val="8A8BA5"/>
                </a:solidFill>
              </a:defRPr>
            </a:lvl3pPr>
            <a:lvl4pPr lvl="3" algn="ctr">
              <a:spcBef>
                <a:spcPts val="180"/>
              </a:spcBef>
              <a:spcAft>
                <a:spcPts val="0"/>
              </a:spcAft>
              <a:buClr>
                <a:srgbClr val="8A8BA5"/>
              </a:buClr>
              <a:buSzPts val="900"/>
              <a:buNone/>
              <a:defRPr>
                <a:solidFill>
                  <a:srgbClr val="8A8BA5"/>
                </a:solidFill>
              </a:defRPr>
            </a:lvl4pPr>
            <a:lvl5pPr lvl="4" algn="ctr">
              <a:spcBef>
                <a:spcPts val="180"/>
              </a:spcBef>
              <a:spcAft>
                <a:spcPts val="0"/>
              </a:spcAft>
              <a:buClr>
                <a:srgbClr val="8A8BA5"/>
              </a:buClr>
              <a:buSzPts val="900"/>
              <a:buNone/>
              <a:defRPr>
                <a:solidFill>
                  <a:srgbClr val="8A8BA5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A8BA5"/>
              </a:buClr>
              <a:buSzPts val="1500"/>
              <a:buNone/>
              <a:defRPr>
                <a:solidFill>
                  <a:srgbClr val="8A8BA5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A8BA5"/>
              </a:buClr>
              <a:buSzPts val="1500"/>
              <a:buNone/>
              <a:defRPr>
                <a:solidFill>
                  <a:srgbClr val="8A8BA5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A8BA5"/>
              </a:buClr>
              <a:buSzPts val="1500"/>
              <a:buNone/>
              <a:defRPr>
                <a:solidFill>
                  <a:srgbClr val="8A8BA5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A8BA5"/>
              </a:buClr>
              <a:buSzPts val="1500"/>
              <a:buNone/>
              <a:defRPr>
                <a:solidFill>
                  <a:srgbClr val="8A8BA5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7"/>
          <p:cNvSpPr/>
          <p:nvPr/>
        </p:nvSpPr>
        <p:spPr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www.thalesgroup.com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5" name="Google Shape;65;p17"/>
          <p:cNvSpPr/>
          <p:nvPr/>
        </p:nvSpPr>
        <p:spPr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6" name="Google Shape;66;p17" descr="logo_thales.png"/>
          <p:cNvPicPr preferRelativeResize="0"/>
          <p:nvPr/>
        </p:nvPicPr>
        <p:blipFill rotWithShape="1">
          <a:blip r:embed="rId3">
            <a:alphaModFix/>
          </a:blip>
          <a:srcRect l="9051" t="36000" r="9051" b="36000"/>
          <a:stretch/>
        </p:blipFill>
        <p:spPr>
          <a:xfrm>
            <a:off x="235940" y="165679"/>
            <a:ext cx="2337181" cy="449458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7"/>
          <p:cNvSpPr txBox="1"/>
          <p:nvPr/>
        </p:nvSpPr>
        <p:spPr>
          <a:xfrm>
            <a:off x="3968750" y="4648678"/>
            <a:ext cx="1206500" cy="401200"/>
          </a:xfrm>
          <a:prstGeom prst="rect">
            <a:avLst/>
          </a:prstGeom>
          <a:solidFill>
            <a:schemeClr val="lt1">
              <a:alpha val="49803"/>
            </a:schemeClr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68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 b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OPEN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 b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THALES GROUP INTERNAL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THALES GROUP CONFIDENTIAL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THALES GROUP SECRET</a:t>
            </a:r>
            <a:endParaRPr sz="500" b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1.5_Diapositive de titre - Security (Cyber)">
  <p:cSld name="1_1.5_Diapositive de titre - Security (Cyber)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5210047" y="-17672"/>
            <a:ext cx="3946694" cy="5178844"/>
          </a:xfrm>
          <a:custGeom>
            <a:avLst/>
            <a:gdLst/>
            <a:ahLst/>
            <a:cxnLst/>
            <a:rect l="l" t="t" r="r" b="b"/>
            <a:pathLst>
              <a:path w="10000" h="10001" extrusionOk="0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0" name="Google Shape;70;p18"/>
          <p:cNvSpPr/>
          <p:nvPr/>
        </p:nvSpPr>
        <p:spPr>
          <a:xfrm>
            <a:off x="5501412" y="-7877"/>
            <a:ext cx="3643416" cy="5159255"/>
          </a:xfrm>
          <a:custGeom>
            <a:avLst/>
            <a:gdLst/>
            <a:ahLst/>
            <a:cxnLst/>
            <a:rect l="l" t="t" r="r" b="b"/>
            <a:pathLst>
              <a:path w="3643416" h="5159255" extrusionOk="0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1" name="Google Shape;71;p18"/>
          <p:cNvSpPr txBox="1">
            <a:spLocks noGrp="1"/>
          </p:cNvSpPr>
          <p:nvPr>
            <p:ph type="ctrTitle"/>
          </p:nvPr>
        </p:nvSpPr>
        <p:spPr>
          <a:xfrm>
            <a:off x="302049" y="1007215"/>
            <a:ext cx="4918023" cy="3190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entury Gothic"/>
              <a:buNone/>
              <a:defRPr sz="2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ubTitle" idx="1"/>
          </p:nvPr>
        </p:nvSpPr>
        <p:spPr>
          <a:xfrm>
            <a:off x="302049" y="3134826"/>
            <a:ext cx="491802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  <a:defRPr sz="1400" b="1" cap="none">
                <a:solidFill>
                  <a:schemeClr val="lt2"/>
                </a:solidFill>
              </a:defRPr>
            </a:lvl1pPr>
            <a:lvl2pPr lvl="1" algn="ctr">
              <a:spcBef>
                <a:spcPts val="225"/>
              </a:spcBef>
              <a:spcAft>
                <a:spcPts val="0"/>
              </a:spcAft>
              <a:buClr>
                <a:srgbClr val="8A8BA5"/>
              </a:buClr>
              <a:buSzPts val="1600"/>
              <a:buFont typeface="Century Gothic"/>
              <a:buNone/>
              <a:defRPr>
                <a:solidFill>
                  <a:srgbClr val="8A8BA5"/>
                </a:solidFill>
              </a:defRPr>
            </a:lvl2pPr>
            <a:lvl3pPr lvl="2" algn="ctr">
              <a:spcBef>
                <a:spcPts val="450"/>
              </a:spcBef>
              <a:spcAft>
                <a:spcPts val="0"/>
              </a:spcAft>
              <a:buClr>
                <a:srgbClr val="8A8BA5"/>
              </a:buClr>
              <a:buSzPts val="1500"/>
              <a:buNone/>
              <a:defRPr>
                <a:solidFill>
                  <a:srgbClr val="8A8BA5"/>
                </a:solidFill>
              </a:defRPr>
            </a:lvl3pPr>
            <a:lvl4pPr lvl="3" algn="ctr">
              <a:spcBef>
                <a:spcPts val="180"/>
              </a:spcBef>
              <a:spcAft>
                <a:spcPts val="0"/>
              </a:spcAft>
              <a:buClr>
                <a:srgbClr val="8A8BA5"/>
              </a:buClr>
              <a:buSzPts val="900"/>
              <a:buNone/>
              <a:defRPr>
                <a:solidFill>
                  <a:srgbClr val="8A8BA5"/>
                </a:solidFill>
              </a:defRPr>
            </a:lvl4pPr>
            <a:lvl5pPr lvl="4" algn="ctr">
              <a:spcBef>
                <a:spcPts val="180"/>
              </a:spcBef>
              <a:spcAft>
                <a:spcPts val="0"/>
              </a:spcAft>
              <a:buClr>
                <a:srgbClr val="8A8BA5"/>
              </a:buClr>
              <a:buSzPts val="900"/>
              <a:buNone/>
              <a:defRPr>
                <a:solidFill>
                  <a:srgbClr val="8A8BA5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A8BA5"/>
              </a:buClr>
              <a:buSzPts val="1500"/>
              <a:buNone/>
              <a:defRPr>
                <a:solidFill>
                  <a:srgbClr val="8A8BA5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A8BA5"/>
              </a:buClr>
              <a:buSzPts val="1500"/>
              <a:buNone/>
              <a:defRPr>
                <a:solidFill>
                  <a:srgbClr val="8A8BA5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A8BA5"/>
              </a:buClr>
              <a:buSzPts val="1500"/>
              <a:buNone/>
              <a:defRPr>
                <a:solidFill>
                  <a:srgbClr val="8A8BA5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A8BA5"/>
              </a:buClr>
              <a:buSzPts val="1500"/>
              <a:buNone/>
              <a:defRPr>
                <a:solidFill>
                  <a:srgbClr val="8A8BA5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8"/>
          <p:cNvSpPr/>
          <p:nvPr/>
        </p:nvSpPr>
        <p:spPr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www.thalesgroup.com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4" name="Google Shape;74;p18"/>
          <p:cNvSpPr/>
          <p:nvPr/>
        </p:nvSpPr>
        <p:spPr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75" name="Google Shape;75;p18" descr="logo_thales.png"/>
          <p:cNvPicPr preferRelativeResize="0"/>
          <p:nvPr/>
        </p:nvPicPr>
        <p:blipFill rotWithShape="1">
          <a:blip r:embed="rId3">
            <a:alphaModFix/>
          </a:blip>
          <a:srcRect l="9051" t="36000" r="9051" b="36000"/>
          <a:stretch/>
        </p:blipFill>
        <p:spPr>
          <a:xfrm>
            <a:off x="235940" y="165679"/>
            <a:ext cx="2337181" cy="449458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8"/>
          <p:cNvSpPr txBox="1"/>
          <p:nvPr/>
        </p:nvSpPr>
        <p:spPr>
          <a:xfrm>
            <a:off x="3968750" y="4648678"/>
            <a:ext cx="1206500" cy="401200"/>
          </a:xfrm>
          <a:prstGeom prst="rect">
            <a:avLst/>
          </a:prstGeom>
          <a:solidFill>
            <a:schemeClr val="lt1">
              <a:alpha val="49803"/>
            </a:schemeClr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68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 b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OPEN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 b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THALES GROUP INTERNAL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THALES GROUP CONFIDENTIAL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THALES GROUP SECRET</a:t>
            </a:r>
            <a:endParaRPr sz="500" b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.6_Diapositive de titre - Security (Airport)">
  <p:cSld name="1.6_Diapositive de titre - Security (Airport)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/>
          <p:nvPr/>
        </p:nvSpPr>
        <p:spPr>
          <a:xfrm>
            <a:off x="5210047" y="-17672"/>
            <a:ext cx="3946694" cy="5178844"/>
          </a:xfrm>
          <a:custGeom>
            <a:avLst/>
            <a:gdLst/>
            <a:ahLst/>
            <a:cxnLst/>
            <a:rect l="l" t="t" r="r" b="b"/>
            <a:pathLst>
              <a:path w="10000" h="10001" extrusionOk="0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9"/>
          <p:cNvSpPr/>
          <p:nvPr/>
        </p:nvSpPr>
        <p:spPr>
          <a:xfrm>
            <a:off x="5501412" y="-7877"/>
            <a:ext cx="3643416" cy="5159255"/>
          </a:xfrm>
          <a:custGeom>
            <a:avLst/>
            <a:gdLst/>
            <a:ahLst/>
            <a:cxnLst/>
            <a:rect l="l" t="t" r="r" b="b"/>
            <a:pathLst>
              <a:path w="3643416" h="5159255" extrusionOk="0">
                <a:moveTo>
                  <a:pt x="1703561" y="0"/>
                </a:moveTo>
                <a:lnTo>
                  <a:pt x="3642587" y="2936"/>
                </a:lnTo>
                <a:cubicBezTo>
                  <a:pt x="3645462" y="1719592"/>
                  <a:pt x="3639712" y="3436249"/>
                  <a:pt x="3642587" y="5152905"/>
                </a:cubicBezTo>
                <a:lnTo>
                  <a:pt x="105637" y="5159255"/>
                </a:lnTo>
                <a:cubicBezTo>
                  <a:pt x="-373788" y="2698630"/>
                  <a:pt x="887586" y="796925"/>
                  <a:pt x="1703561" y="0"/>
                </a:cubicBez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p19"/>
          <p:cNvSpPr txBox="1">
            <a:spLocks noGrp="1"/>
          </p:cNvSpPr>
          <p:nvPr>
            <p:ph type="ctrTitle"/>
          </p:nvPr>
        </p:nvSpPr>
        <p:spPr>
          <a:xfrm>
            <a:off x="302049" y="1007215"/>
            <a:ext cx="4918023" cy="3190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entury Gothic"/>
              <a:buNone/>
              <a:defRPr sz="2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ubTitle" idx="1"/>
          </p:nvPr>
        </p:nvSpPr>
        <p:spPr>
          <a:xfrm>
            <a:off x="302049" y="3134826"/>
            <a:ext cx="491802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  <a:defRPr sz="1400" b="1" cap="none">
                <a:solidFill>
                  <a:schemeClr val="lt2"/>
                </a:solidFill>
              </a:defRPr>
            </a:lvl1pPr>
            <a:lvl2pPr lvl="1" algn="ctr">
              <a:spcBef>
                <a:spcPts val="225"/>
              </a:spcBef>
              <a:spcAft>
                <a:spcPts val="0"/>
              </a:spcAft>
              <a:buClr>
                <a:srgbClr val="8A8BA5"/>
              </a:buClr>
              <a:buSzPts val="1600"/>
              <a:buFont typeface="Century Gothic"/>
              <a:buNone/>
              <a:defRPr>
                <a:solidFill>
                  <a:srgbClr val="8A8BA5"/>
                </a:solidFill>
              </a:defRPr>
            </a:lvl2pPr>
            <a:lvl3pPr lvl="2" algn="ctr">
              <a:spcBef>
                <a:spcPts val="450"/>
              </a:spcBef>
              <a:spcAft>
                <a:spcPts val="0"/>
              </a:spcAft>
              <a:buClr>
                <a:srgbClr val="8A8BA5"/>
              </a:buClr>
              <a:buSzPts val="1500"/>
              <a:buNone/>
              <a:defRPr>
                <a:solidFill>
                  <a:srgbClr val="8A8BA5"/>
                </a:solidFill>
              </a:defRPr>
            </a:lvl3pPr>
            <a:lvl4pPr lvl="3" algn="ctr">
              <a:spcBef>
                <a:spcPts val="180"/>
              </a:spcBef>
              <a:spcAft>
                <a:spcPts val="0"/>
              </a:spcAft>
              <a:buClr>
                <a:srgbClr val="8A8BA5"/>
              </a:buClr>
              <a:buSzPts val="900"/>
              <a:buNone/>
              <a:defRPr>
                <a:solidFill>
                  <a:srgbClr val="8A8BA5"/>
                </a:solidFill>
              </a:defRPr>
            </a:lvl4pPr>
            <a:lvl5pPr lvl="4" algn="ctr">
              <a:spcBef>
                <a:spcPts val="180"/>
              </a:spcBef>
              <a:spcAft>
                <a:spcPts val="0"/>
              </a:spcAft>
              <a:buClr>
                <a:srgbClr val="8A8BA5"/>
              </a:buClr>
              <a:buSzPts val="900"/>
              <a:buNone/>
              <a:defRPr>
                <a:solidFill>
                  <a:srgbClr val="8A8BA5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A8BA5"/>
              </a:buClr>
              <a:buSzPts val="1500"/>
              <a:buNone/>
              <a:defRPr>
                <a:solidFill>
                  <a:srgbClr val="8A8BA5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A8BA5"/>
              </a:buClr>
              <a:buSzPts val="1500"/>
              <a:buNone/>
              <a:defRPr>
                <a:solidFill>
                  <a:srgbClr val="8A8BA5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A8BA5"/>
              </a:buClr>
              <a:buSzPts val="1500"/>
              <a:buNone/>
              <a:defRPr>
                <a:solidFill>
                  <a:srgbClr val="8A8BA5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A8BA5"/>
              </a:buClr>
              <a:buSzPts val="1500"/>
              <a:buNone/>
              <a:defRPr>
                <a:solidFill>
                  <a:srgbClr val="8A8BA5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9"/>
          <p:cNvSpPr/>
          <p:nvPr/>
        </p:nvSpPr>
        <p:spPr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www.thalesgroup.com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" name="Google Shape;83;p19"/>
          <p:cNvSpPr/>
          <p:nvPr/>
        </p:nvSpPr>
        <p:spPr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4" name="Google Shape;84;p19" descr="logo_thales.png"/>
          <p:cNvPicPr preferRelativeResize="0"/>
          <p:nvPr/>
        </p:nvPicPr>
        <p:blipFill rotWithShape="1">
          <a:blip r:embed="rId3">
            <a:alphaModFix/>
          </a:blip>
          <a:srcRect l="9051" t="36000" r="9051" b="36000"/>
          <a:stretch/>
        </p:blipFill>
        <p:spPr>
          <a:xfrm>
            <a:off x="235940" y="165679"/>
            <a:ext cx="2337181" cy="44945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9"/>
          <p:cNvSpPr txBox="1"/>
          <p:nvPr/>
        </p:nvSpPr>
        <p:spPr>
          <a:xfrm>
            <a:off x="3968750" y="4648678"/>
            <a:ext cx="1206500" cy="401200"/>
          </a:xfrm>
          <a:prstGeom prst="rect">
            <a:avLst/>
          </a:prstGeom>
          <a:solidFill>
            <a:schemeClr val="lt1">
              <a:alpha val="49803"/>
            </a:schemeClr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68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 b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OPEN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 b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THALES GROUP INTERNAL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THALES GROUP CONFIDENTIAL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THALES GROUP SECRET</a:t>
            </a:r>
            <a:endParaRPr sz="500" b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.7_Diapositive de titre vierge">
  <p:cSld name="1.7_Diapositive de titre vierg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>
            <a:spLocks noGrp="1"/>
          </p:cNvSpPr>
          <p:nvPr>
            <p:ph type="ctrTitle"/>
          </p:nvPr>
        </p:nvSpPr>
        <p:spPr>
          <a:xfrm>
            <a:off x="302049" y="1007215"/>
            <a:ext cx="4918023" cy="3190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entury Gothic"/>
              <a:buNone/>
              <a:defRPr sz="2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0"/>
          <p:cNvSpPr/>
          <p:nvPr/>
        </p:nvSpPr>
        <p:spPr>
          <a:xfrm>
            <a:off x="5210047" y="-17672"/>
            <a:ext cx="3946694" cy="5178844"/>
          </a:xfrm>
          <a:custGeom>
            <a:avLst/>
            <a:gdLst/>
            <a:ahLst/>
            <a:cxnLst/>
            <a:rect l="l" t="t" r="r" b="b"/>
            <a:pathLst>
              <a:path w="10000" h="10001" extrusionOk="0">
                <a:moveTo>
                  <a:pt x="5085" y="1"/>
                </a:moveTo>
                <a:cubicBezTo>
                  <a:pt x="2196" y="2118"/>
                  <a:pt x="-623" y="5218"/>
                  <a:pt x="120" y="9977"/>
                </a:cubicBezTo>
                <a:lnTo>
                  <a:pt x="9976" y="10001"/>
                </a:lnTo>
                <a:cubicBezTo>
                  <a:pt x="9988" y="5013"/>
                  <a:pt x="9992" y="3325"/>
                  <a:pt x="10000" y="0"/>
                </a:cubicBezTo>
                <a:lnTo>
                  <a:pt x="5085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" name="Google Shape;89;p20"/>
          <p:cNvSpPr txBox="1">
            <a:spLocks noGrp="1"/>
          </p:cNvSpPr>
          <p:nvPr>
            <p:ph type="subTitle" idx="1"/>
          </p:nvPr>
        </p:nvSpPr>
        <p:spPr>
          <a:xfrm>
            <a:off x="302049" y="3134826"/>
            <a:ext cx="491802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  <a:defRPr sz="1400" b="1" cap="none">
                <a:solidFill>
                  <a:schemeClr val="lt2"/>
                </a:solidFill>
              </a:defRPr>
            </a:lvl1pPr>
            <a:lvl2pPr lvl="1" algn="ctr">
              <a:spcBef>
                <a:spcPts val="225"/>
              </a:spcBef>
              <a:spcAft>
                <a:spcPts val="0"/>
              </a:spcAft>
              <a:buClr>
                <a:srgbClr val="8A8BA5"/>
              </a:buClr>
              <a:buSzPts val="1600"/>
              <a:buFont typeface="Century Gothic"/>
              <a:buNone/>
              <a:defRPr>
                <a:solidFill>
                  <a:srgbClr val="8A8BA5"/>
                </a:solidFill>
              </a:defRPr>
            </a:lvl2pPr>
            <a:lvl3pPr lvl="2" algn="ctr">
              <a:spcBef>
                <a:spcPts val="450"/>
              </a:spcBef>
              <a:spcAft>
                <a:spcPts val="0"/>
              </a:spcAft>
              <a:buClr>
                <a:srgbClr val="8A8BA5"/>
              </a:buClr>
              <a:buSzPts val="1500"/>
              <a:buNone/>
              <a:defRPr>
                <a:solidFill>
                  <a:srgbClr val="8A8BA5"/>
                </a:solidFill>
              </a:defRPr>
            </a:lvl3pPr>
            <a:lvl4pPr lvl="3" algn="ctr">
              <a:spcBef>
                <a:spcPts val="180"/>
              </a:spcBef>
              <a:spcAft>
                <a:spcPts val="0"/>
              </a:spcAft>
              <a:buClr>
                <a:srgbClr val="8A8BA5"/>
              </a:buClr>
              <a:buSzPts val="900"/>
              <a:buNone/>
              <a:defRPr>
                <a:solidFill>
                  <a:srgbClr val="8A8BA5"/>
                </a:solidFill>
              </a:defRPr>
            </a:lvl4pPr>
            <a:lvl5pPr lvl="4" algn="ctr">
              <a:spcBef>
                <a:spcPts val="180"/>
              </a:spcBef>
              <a:spcAft>
                <a:spcPts val="0"/>
              </a:spcAft>
              <a:buClr>
                <a:srgbClr val="8A8BA5"/>
              </a:buClr>
              <a:buSzPts val="900"/>
              <a:buNone/>
              <a:defRPr>
                <a:solidFill>
                  <a:srgbClr val="8A8BA5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A8BA5"/>
              </a:buClr>
              <a:buSzPts val="1500"/>
              <a:buNone/>
              <a:defRPr>
                <a:solidFill>
                  <a:srgbClr val="8A8BA5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A8BA5"/>
              </a:buClr>
              <a:buSzPts val="1500"/>
              <a:buNone/>
              <a:defRPr>
                <a:solidFill>
                  <a:srgbClr val="8A8BA5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A8BA5"/>
              </a:buClr>
              <a:buSzPts val="1500"/>
              <a:buNone/>
              <a:defRPr>
                <a:solidFill>
                  <a:srgbClr val="8A8BA5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A8BA5"/>
              </a:buClr>
              <a:buSzPts val="1500"/>
              <a:buNone/>
              <a:defRPr>
                <a:solidFill>
                  <a:srgbClr val="8A8BA5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0"/>
          <p:cNvSpPr>
            <a:spLocks noGrp="1"/>
          </p:cNvSpPr>
          <p:nvPr>
            <p:ph type="pic" idx="2"/>
          </p:nvPr>
        </p:nvSpPr>
        <p:spPr>
          <a:xfrm>
            <a:off x="5501950" y="-9525"/>
            <a:ext cx="3647433" cy="5178425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432000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Century Gothic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45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Merriweather Sans"/>
              <a:buChar char="-"/>
              <a:defRPr sz="1500" b="0" i="0" u="none" strike="noStrike" cap="non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1" name="Google Shape;91;p20"/>
          <p:cNvSpPr/>
          <p:nvPr/>
        </p:nvSpPr>
        <p:spPr>
          <a:xfrm>
            <a:off x="219119" y="4819429"/>
            <a:ext cx="4403725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9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www.thalesgroup.com</a:t>
            </a:r>
            <a:endParaRPr sz="9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20"/>
          <p:cNvSpPr/>
          <p:nvPr/>
        </p:nvSpPr>
        <p:spPr>
          <a:xfrm>
            <a:off x="302049" y="1448486"/>
            <a:ext cx="386164" cy="393963"/>
          </a:xfrm>
          <a:prstGeom prst="halfFrame">
            <a:avLst>
              <a:gd name="adj1" fmla="val 12269"/>
              <a:gd name="adj2" fmla="val 13535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20" descr="logo_thales.png"/>
          <p:cNvPicPr preferRelativeResize="0"/>
          <p:nvPr/>
        </p:nvPicPr>
        <p:blipFill rotWithShape="1">
          <a:blip r:embed="rId2">
            <a:alphaModFix/>
          </a:blip>
          <a:srcRect l="9051" t="36000" r="9051" b="36000"/>
          <a:stretch/>
        </p:blipFill>
        <p:spPr>
          <a:xfrm>
            <a:off x="235940" y="165679"/>
            <a:ext cx="2337181" cy="44945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0"/>
          <p:cNvSpPr txBox="1"/>
          <p:nvPr/>
        </p:nvSpPr>
        <p:spPr>
          <a:xfrm>
            <a:off x="3968750" y="4648678"/>
            <a:ext cx="1206500" cy="401200"/>
          </a:xfrm>
          <a:prstGeom prst="rect">
            <a:avLst/>
          </a:prstGeom>
          <a:solidFill>
            <a:schemeClr val="lt1">
              <a:alpha val="49803"/>
            </a:schemeClr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68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 b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OPEN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 b="0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rPr>
              <a:t>THALES GROUP INTERNAL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THALES GROUP CONFIDENTIAL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 b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THALES GROUP SECRET</a:t>
            </a:r>
            <a:endParaRPr sz="500" b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-485" y="1"/>
            <a:ext cx="180000" cy="565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</a:pPr>
            <a:endParaRPr sz="1400" b="0" i="0" u="none" strike="noStrike" cap="none">
              <a:solidFill>
                <a:srgbClr val="32326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1"/>
          <p:cNvSpPr txBox="1">
            <a:spLocks noGrp="1"/>
          </p:cNvSpPr>
          <p:nvPr>
            <p:ph type="title"/>
          </p:nvPr>
        </p:nvSpPr>
        <p:spPr>
          <a:xfrm>
            <a:off x="266765" y="1"/>
            <a:ext cx="8674683" cy="561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  <a:defRPr sz="20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body" idx="1"/>
          </p:nvPr>
        </p:nvSpPr>
        <p:spPr>
          <a:xfrm>
            <a:off x="179515" y="696542"/>
            <a:ext cx="8761933" cy="3934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1470" algn="l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Century Gothic"/>
              <a:buChar char="▌"/>
              <a:defRPr sz="1800" b="1" i="0" u="none" strike="noStrike" cap="non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23850" algn="l" rtl="0">
              <a:spcBef>
                <a:spcPts val="450"/>
              </a:spcBef>
              <a:spcAft>
                <a:spcPts val="0"/>
              </a:spcAft>
              <a:buClr>
                <a:schemeClr val="accent4"/>
              </a:buClr>
              <a:buSzPts val="1500"/>
              <a:buFont typeface="Merriweather Sans"/>
              <a:buChar char="-"/>
              <a:defRPr sz="1500" b="0" i="0" u="none" strike="noStrike" cap="none">
                <a:solidFill>
                  <a:schemeClr val="accent4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8575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»"/>
              <a:defRPr sz="9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/>
          <p:nvPr/>
        </p:nvSpPr>
        <p:spPr>
          <a:xfrm rot="-5400000">
            <a:off x="-1919906" y="2579354"/>
            <a:ext cx="410628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Pts val="600"/>
              <a:buFont typeface="Century Gothic"/>
              <a:buNone/>
            </a:pPr>
            <a:r>
              <a:rPr lang="fr-FR" sz="600" b="0" i="0" u="none" strike="noStrike" cap="none">
                <a:solidFill>
                  <a:srgbClr val="96969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Ce document ne peut être reproduit, modifié, adapté, publié, traduit, d'une quelconque façon, en tout ou partie, ni divulgué à un tiers sans l'accord préalable et écrit de Thales  -  ©Thales  2018 Tous Droits réservés.</a:t>
            </a:r>
            <a:endParaRPr sz="600" b="0" i="0" u="none" strike="noStrike" cap="none">
              <a:solidFill>
                <a:srgbClr val="606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" name="Google Shape;14;p11"/>
          <p:cNvSpPr txBox="1"/>
          <p:nvPr/>
        </p:nvSpPr>
        <p:spPr>
          <a:xfrm>
            <a:off x="133237" y="4802828"/>
            <a:ext cx="78620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900" b="0" i="0" u="none" strike="noStrike" cap="none">
                <a:solidFill>
                  <a:srgbClr val="33336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‹N°›</a:t>
            </a:fld>
            <a:endParaRPr sz="900" b="0" i="0" u="none" strike="noStrike" cap="none">
              <a:solidFill>
                <a:srgbClr val="33336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5" name="Google Shape;15;p11"/>
          <p:cNvCxnSpPr/>
          <p:nvPr/>
        </p:nvCxnSpPr>
        <p:spPr>
          <a:xfrm>
            <a:off x="-4456" y="563413"/>
            <a:ext cx="9148456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11"/>
          <p:cNvSpPr/>
          <p:nvPr/>
        </p:nvSpPr>
        <p:spPr>
          <a:xfrm>
            <a:off x="598580" y="4863364"/>
            <a:ext cx="5475047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Pts val="600"/>
              <a:buFont typeface="Century Gothic"/>
              <a:buNone/>
            </a:pPr>
            <a:r>
              <a:rPr lang="fr-FR" sz="600" b="0" i="0" u="none" strike="noStrike" cap="none">
                <a:solidFill>
                  <a:srgbClr val="96969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 xxxxxxxxxxxx rev xxx - date</a:t>
            </a:r>
            <a:br>
              <a:rPr lang="fr-FR" sz="600" b="0" i="0" u="none" strike="noStrike" cap="none">
                <a:solidFill>
                  <a:srgbClr val="969696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fr-FR" sz="600" b="0" i="0" u="none" strike="noStrike" cap="none">
                <a:solidFill>
                  <a:srgbClr val="96969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Nom de la société / Modèle : 87211168-GRP-FR-004</a:t>
            </a:r>
            <a:endParaRPr sz="700" b="0" i="0" u="none" strike="noStrike" cap="none">
              <a:solidFill>
                <a:srgbClr val="6060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7;p11"/>
          <p:cNvSpPr/>
          <p:nvPr/>
        </p:nvSpPr>
        <p:spPr>
          <a:xfrm rot="10800000" flipH="1">
            <a:off x="159697" y="4842573"/>
            <a:ext cx="208368" cy="218336"/>
          </a:xfrm>
          <a:custGeom>
            <a:avLst/>
            <a:gdLst/>
            <a:ahLst/>
            <a:cxnLst/>
            <a:rect l="l" t="t" r="r" b="b"/>
            <a:pathLst>
              <a:path w="412" h="411" extrusionOk="0">
                <a:moveTo>
                  <a:pt x="39" y="411"/>
                </a:moveTo>
                <a:lnTo>
                  <a:pt x="0" y="411"/>
                </a:lnTo>
                <a:lnTo>
                  <a:pt x="0" y="0"/>
                </a:lnTo>
                <a:lnTo>
                  <a:pt x="412" y="0"/>
                </a:lnTo>
                <a:lnTo>
                  <a:pt x="412" y="39"/>
                </a:lnTo>
                <a:lnTo>
                  <a:pt x="39" y="39"/>
                </a:lnTo>
                <a:lnTo>
                  <a:pt x="39" y="41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endParaRPr sz="1800" b="0" i="0" u="none" strike="noStrike" cap="none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" name="Google Shape;18;p11" descr="logo_thales.png"/>
          <p:cNvPicPr preferRelativeResize="0"/>
          <p:nvPr/>
        </p:nvPicPr>
        <p:blipFill rotWithShape="1">
          <a:blip r:embed="rId20">
            <a:alphaModFix/>
          </a:blip>
          <a:srcRect l="9051" t="36000" r="9051" b="36000"/>
          <a:stretch/>
        </p:blipFill>
        <p:spPr>
          <a:xfrm>
            <a:off x="7213448" y="4743026"/>
            <a:ext cx="1728000" cy="33230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1"/>
          <p:cNvSpPr txBox="1"/>
          <p:nvPr/>
        </p:nvSpPr>
        <p:spPr>
          <a:xfrm>
            <a:off x="3968750" y="4764094"/>
            <a:ext cx="1206500" cy="170368"/>
          </a:xfrm>
          <a:prstGeom prst="rect">
            <a:avLst/>
          </a:prstGeom>
          <a:solidFill>
            <a:schemeClr val="lt1">
              <a:alpha val="49803"/>
            </a:schemeClr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6800" rIns="91425" bIns="4570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5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THALES GROUP CONFIDENTIAL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"/>
          <p:cNvSpPr txBox="1">
            <a:spLocks noGrp="1"/>
          </p:cNvSpPr>
          <p:nvPr>
            <p:ph type="ctrTitle"/>
          </p:nvPr>
        </p:nvSpPr>
        <p:spPr>
          <a:xfrm>
            <a:off x="302049" y="1007215"/>
            <a:ext cx="4918023" cy="3190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fr-FR" sz="3600" dirty="0" err="1"/>
              <a:t>Vehicle</a:t>
            </a:r>
            <a:r>
              <a:rPr lang="fr-FR" sz="3600" dirty="0"/>
              <a:t> </a:t>
            </a:r>
            <a:r>
              <a:rPr lang="fr-FR" sz="3600" dirty="0" err="1"/>
              <a:t>Architecting</a:t>
            </a:r>
            <a:r>
              <a:rPr lang="fr-FR" sz="3600" dirty="0"/>
              <a:t> for « ACES »</a:t>
            </a:r>
            <a:endParaRPr sz="3600" dirty="0"/>
          </a:p>
        </p:txBody>
      </p:sp>
      <p:sp>
        <p:nvSpPr>
          <p:cNvPr id="234" name="Google Shape;234;p1"/>
          <p:cNvSpPr txBox="1">
            <a:spLocks noGrp="1"/>
          </p:cNvSpPr>
          <p:nvPr>
            <p:ph type="subTitle" idx="1"/>
          </p:nvPr>
        </p:nvSpPr>
        <p:spPr>
          <a:xfrm>
            <a:off x="302049" y="3134826"/>
            <a:ext cx="491802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fr-FR" sz="2000" dirty="0"/>
              <a:t>Introduction</a:t>
            </a:r>
            <a:endParaRPr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FD8BC5-4A1D-883E-99DD-22526D36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Topics :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approach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subject</a:t>
            </a:r>
            <a:r>
              <a:rPr lang="fr-FR" dirty="0"/>
              <a:t> 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C3C659-2F3A-64D8-58F4-3E2CE82FB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" y="651782"/>
            <a:ext cx="9207944" cy="3934455"/>
          </a:xfrm>
        </p:spPr>
        <p:txBody>
          <a:bodyPr/>
          <a:lstStyle/>
          <a:p>
            <a:r>
              <a:rPr lang="fr-FR" dirty="0"/>
              <a:t>Automotive </a:t>
            </a:r>
            <a:r>
              <a:rPr lang="en-US" dirty="0"/>
              <a:t>role</a:t>
            </a:r>
            <a:r>
              <a:rPr lang="fr-FR" dirty="0"/>
              <a:t> in Smart city </a:t>
            </a:r>
            <a:r>
              <a:rPr lang="en-US" dirty="0"/>
              <a:t>context : </a:t>
            </a:r>
            <a:r>
              <a:rPr lang="fr-FR" dirty="0"/>
              <a:t>How to </a:t>
            </a:r>
            <a:r>
              <a:rPr lang="en-US" dirty="0"/>
              <a:t>convince</a:t>
            </a:r>
            <a:r>
              <a:rPr lang="fr-FR" dirty="0"/>
              <a:t> Citizen to </a:t>
            </a:r>
            <a:r>
              <a:rPr lang="en-US" dirty="0"/>
              <a:t>accept</a:t>
            </a:r>
            <a:r>
              <a:rPr lang="fr-FR" dirty="0"/>
              <a:t> the transition(</a:t>
            </a:r>
            <a:r>
              <a:rPr lang="en-US" dirty="0"/>
              <a:t>energetic</a:t>
            </a:r>
            <a:r>
              <a:rPr lang="fr-FR" dirty="0"/>
              <a:t>, new </a:t>
            </a:r>
            <a:r>
              <a:rPr lang="en-US" dirty="0"/>
              <a:t>mobility</a:t>
            </a:r>
            <a:r>
              <a:rPr lang="fr-FR" dirty="0"/>
              <a:t>, etc.) ?</a:t>
            </a:r>
          </a:p>
          <a:p>
            <a:pPr marL="125730" indent="0">
              <a:buNone/>
            </a:pPr>
            <a:endParaRPr lang="fr-FR" dirty="0"/>
          </a:p>
          <a:p>
            <a:pPr lvl="1"/>
            <a:r>
              <a:rPr lang="fr-FR" dirty="0" err="1"/>
              <a:t>Define</a:t>
            </a:r>
            <a:r>
              <a:rPr lang="fr-FR" dirty="0"/>
              <a:t> Smart City objectives and </a:t>
            </a:r>
            <a:r>
              <a:rPr lang="fr-FR" dirty="0" err="1"/>
              <a:t>stakes</a:t>
            </a:r>
            <a:endParaRPr lang="fr-FR" dirty="0"/>
          </a:p>
          <a:p>
            <a:pPr lvl="1"/>
            <a:r>
              <a:rPr lang="fr-FR" dirty="0" err="1"/>
              <a:t>Identify</a:t>
            </a:r>
            <a:r>
              <a:rPr lang="fr-FR" dirty="0"/>
              <a:t> Smart city Use Case </a:t>
            </a:r>
            <a:r>
              <a:rPr lang="fr-FR" dirty="0" err="1"/>
              <a:t>that</a:t>
            </a:r>
            <a:r>
              <a:rPr lang="fr-FR" dirty="0"/>
              <a:t>  have </a:t>
            </a:r>
            <a:r>
              <a:rPr lang="fr-FR" dirty="0" err="1"/>
              <a:t>changed</a:t>
            </a:r>
            <a:r>
              <a:rPr lang="fr-FR" dirty="0"/>
              <a:t> or can change </a:t>
            </a:r>
            <a:r>
              <a:rPr lang="fr-FR" dirty="0" err="1"/>
              <a:t>citizen</a:t>
            </a:r>
            <a:r>
              <a:rPr lang="fr-FR" dirty="0"/>
              <a:t> habits?</a:t>
            </a:r>
          </a:p>
          <a:p>
            <a:pPr lvl="1"/>
            <a:r>
              <a:rPr lang="fr-FR" dirty="0" err="1"/>
              <a:t>Define</a:t>
            </a:r>
            <a:r>
              <a:rPr lang="fr-FR" dirty="0"/>
              <a:t> </a:t>
            </a:r>
            <a:r>
              <a:rPr lang="fr-FR" dirty="0" err="1"/>
              <a:t>strategy</a:t>
            </a:r>
            <a:r>
              <a:rPr lang="fr-FR" dirty="0"/>
              <a:t> to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those</a:t>
            </a:r>
            <a:r>
              <a:rPr lang="fr-FR" dirty="0"/>
              <a:t> change transparent to the </a:t>
            </a:r>
            <a:r>
              <a:rPr lang="fr-FR" dirty="0" err="1"/>
              <a:t>citizen</a:t>
            </a:r>
            <a:r>
              <a:rPr lang="fr-FR" dirty="0"/>
              <a:t> (</a:t>
            </a:r>
            <a:r>
              <a:rPr lang="fr-FR" dirty="0" err="1"/>
              <a:t>Mobility</a:t>
            </a:r>
            <a:r>
              <a:rPr lang="fr-FR" dirty="0"/>
              <a:t> as a service)</a:t>
            </a:r>
          </a:p>
          <a:p>
            <a:pPr lvl="1"/>
            <a:r>
              <a:rPr lang="fr-FR" dirty="0" err="1"/>
              <a:t>Derive</a:t>
            </a:r>
            <a:r>
              <a:rPr lang="fr-FR" dirty="0"/>
              <a:t> the rôle of an intelligent </a:t>
            </a:r>
            <a:r>
              <a:rPr lang="fr-FR" dirty="0" err="1"/>
              <a:t>vehicle</a:t>
            </a:r>
            <a:r>
              <a:rPr lang="fr-FR" dirty="0"/>
              <a:t> in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strategy</a:t>
            </a:r>
            <a:endParaRPr lang="fr-FR" dirty="0"/>
          </a:p>
          <a:p>
            <a:pPr lvl="1"/>
            <a:r>
              <a:rPr lang="fr-FR" dirty="0" err="1"/>
              <a:t>Which</a:t>
            </a:r>
            <a:r>
              <a:rPr lang="fr-FR" dirty="0"/>
              <a:t> impact in the </a:t>
            </a:r>
            <a:r>
              <a:rPr lang="fr-FR" dirty="0" err="1"/>
              <a:t>vehicle</a:t>
            </a:r>
            <a:r>
              <a:rPr lang="fr-FR" dirty="0"/>
              <a:t> Architecture ?</a:t>
            </a:r>
          </a:p>
          <a:p>
            <a:endParaRPr lang="en-US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42137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FD8BC5-4A1D-883E-99DD-22526D36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 </a:t>
            </a:r>
            <a:r>
              <a:rPr lang="fr-FR" dirty="0" err="1"/>
              <a:t>next</a:t>
            </a:r>
            <a:r>
              <a:rPr lang="fr-FR" dirty="0"/>
              <a:t> </a:t>
            </a:r>
            <a:r>
              <a:rPr lang="fr-FR" dirty="0" err="1"/>
              <a:t>week</a:t>
            </a:r>
            <a:endParaRPr lang="fr-FR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C3C659-2F3A-64D8-58F4-3E2CE82FB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" y="651782"/>
            <a:ext cx="9207944" cy="3934455"/>
          </a:xfrm>
        </p:spPr>
        <p:txBody>
          <a:bodyPr/>
          <a:lstStyle/>
          <a:p>
            <a:r>
              <a:rPr lang="en-US" dirty="0"/>
              <a:t>Present topics and list of group:</a:t>
            </a:r>
          </a:p>
          <a:p>
            <a:pPr lvl="1"/>
            <a:r>
              <a:rPr lang="en-US" dirty="0"/>
              <a:t>Identify actors of your topic</a:t>
            </a:r>
          </a:p>
          <a:p>
            <a:pPr lvl="1"/>
            <a:r>
              <a:rPr lang="en-US" dirty="0"/>
              <a:t>What are expectations of each actor ? Their concerns ?</a:t>
            </a:r>
          </a:p>
          <a:p>
            <a:pPr lvl="1"/>
            <a:r>
              <a:rPr lang="en-US" dirty="0"/>
              <a:t>Derive the problem you want to solve</a:t>
            </a:r>
          </a:p>
          <a:p>
            <a:pPr lvl="1"/>
            <a:endParaRPr lang="en-US" dirty="0"/>
          </a:p>
          <a:p>
            <a:pPr marL="125730" indent="0">
              <a:buNone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3598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9"/>
          <p:cNvSpPr txBox="1">
            <a:spLocks noGrp="1"/>
          </p:cNvSpPr>
          <p:nvPr>
            <p:ph type="title"/>
          </p:nvPr>
        </p:nvSpPr>
        <p:spPr>
          <a:xfrm>
            <a:off x="266765" y="1"/>
            <a:ext cx="8674683" cy="561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lang="fr-FR"/>
              <a:t>Class format &amp; grading principles</a:t>
            </a:r>
            <a:endParaRPr/>
          </a:p>
        </p:txBody>
      </p:sp>
      <p:sp>
        <p:nvSpPr>
          <p:cNvPr id="319" name="Google Shape;319;p9"/>
          <p:cNvSpPr txBox="1">
            <a:spLocks noGrp="1"/>
          </p:cNvSpPr>
          <p:nvPr>
            <p:ph type="body" idx="1"/>
          </p:nvPr>
        </p:nvSpPr>
        <p:spPr>
          <a:xfrm>
            <a:off x="179515" y="696542"/>
            <a:ext cx="8761933" cy="2566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70000" lvl="0" indent="-13573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▌"/>
            </a:pPr>
            <a:r>
              <a:rPr lang="fr-FR" dirty="0" err="1"/>
              <a:t>Typical</a:t>
            </a:r>
            <a:r>
              <a:rPr lang="fr-FR" dirty="0"/>
              <a:t> class session organisation</a:t>
            </a:r>
            <a:endParaRPr dirty="0"/>
          </a:p>
          <a:p>
            <a:pPr marL="452438" lvl="1" indent="-184149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</a:pPr>
            <a:r>
              <a:rPr lang="en-US" dirty="0"/>
              <a:t>Presentation</a:t>
            </a:r>
            <a:r>
              <a:rPr lang="fr-FR" dirty="0"/>
              <a:t> of state of </a:t>
            </a:r>
            <a:r>
              <a:rPr lang="en-US" dirty="0"/>
              <a:t>progress</a:t>
            </a:r>
            <a:r>
              <a:rPr lang="fr-FR" dirty="0"/>
              <a:t> by </a:t>
            </a:r>
            <a:r>
              <a:rPr lang="en-US" dirty="0"/>
              <a:t>each</a:t>
            </a:r>
            <a:r>
              <a:rPr lang="fr-FR" dirty="0"/>
              <a:t> group : 45 – 60 minutes</a:t>
            </a:r>
            <a:endParaRPr dirty="0"/>
          </a:p>
          <a:p>
            <a:pPr marL="452438" lvl="1" indent="-184149" algn="l" rtl="0"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</a:pPr>
            <a:r>
              <a:rPr lang="fr-FR" dirty="0"/>
              <a:t>coaching by the </a:t>
            </a:r>
            <a:r>
              <a:rPr lang="en-US" dirty="0"/>
              <a:t>lecturers </a:t>
            </a:r>
          </a:p>
          <a:p>
            <a:pPr marL="452438" lvl="1" indent="-184149" algn="l" rtl="0"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</a:pPr>
            <a:r>
              <a:rPr lang="en-US" dirty="0"/>
              <a:t>Send</a:t>
            </a:r>
            <a:r>
              <a:rPr lang="fr-FR" dirty="0"/>
              <a:t> the state of </a:t>
            </a:r>
            <a:r>
              <a:rPr lang="en-US" dirty="0"/>
              <a:t>progress</a:t>
            </a:r>
            <a:r>
              <a:rPr lang="fr-FR" dirty="0"/>
              <a:t> by email </a:t>
            </a:r>
            <a:r>
              <a:rPr lang="en-US" dirty="0"/>
              <a:t>each</a:t>
            </a:r>
            <a:r>
              <a:rPr lang="fr-FR" dirty="0"/>
              <a:t> end of Week (Friday)</a:t>
            </a:r>
            <a:endParaRPr dirty="0"/>
          </a:p>
          <a:p>
            <a:pPr marL="270000" lvl="0" indent="-135730" algn="l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620"/>
              <a:buChar char="▌"/>
            </a:pPr>
            <a:r>
              <a:rPr lang="fr-FR" dirty="0" err="1"/>
              <a:t>Grading</a:t>
            </a:r>
            <a:endParaRPr dirty="0"/>
          </a:p>
          <a:p>
            <a:pPr marL="452438" lvl="1" indent="-184149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</a:pPr>
            <a:r>
              <a:rPr lang="fr-FR" dirty="0"/>
              <a:t>In-class </a:t>
            </a:r>
            <a:r>
              <a:rPr lang="en-US" dirty="0"/>
              <a:t>practicing</a:t>
            </a:r>
            <a:r>
              <a:rPr lang="fr-FR" dirty="0"/>
              <a:t>: 40%</a:t>
            </a:r>
            <a:endParaRPr dirty="0"/>
          </a:p>
          <a:p>
            <a:pPr marL="452438" lvl="1" indent="-184149" algn="l" rtl="0">
              <a:spcBef>
                <a:spcPts val="67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</a:pPr>
            <a:r>
              <a:rPr lang="fr-FR" dirty="0"/>
              <a:t>Final </a:t>
            </a:r>
            <a:r>
              <a:rPr lang="en-US" dirty="0"/>
              <a:t>assessment</a:t>
            </a:r>
            <a:r>
              <a:rPr lang="fr-FR" dirty="0"/>
              <a:t> : 60%</a:t>
            </a:r>
          </a:p>
          <a:p>
            <a:pPr marL="909638" lvl="2" indent="-184149">
              <a:spcBef>
                <a:spcPts val="675"/>
              </a:spcBef>
              <a:buClr>
                <a:schemeClr val="dk1"/>
              </a:buClr>
              <a:buSzPts val="1600"/>
              <a:buFont typeface="Century Gothic"/>
              <a:buChar char="•"/>
            </a:pPr>
            <a:r>
              <a:rPr lang="fr-FR" dirty="0"/>
              <a:t>QCM </a:t>
            </a:r>
          </a:p>
          <a:p>
            <a:pPr marL="909638" lvl="2" indent="-184149">
              <a:spcBef>
                <a:spcPts val="675"/>
              </a:spcBef>
              <a:buClr>
                <a:schemeClr val="dk1"/>
              </a:buClr>
              <a:buSzPts val="1600"/>
              <a:buFont typeface="Century Gothic"/>
              <a:buChar char="•"/>
            </a:pPr>
            <a:r>
              <a:rPr lang="fr-FR" dirty="0"/>
              <a:t>Poster </a:t>
            </a:r>
            <a:r>
              <a:rPr lang="fr-FR" dirty="0" err="1"/>
              <a:t>presentation</a:t>
            </a:r>
            <a:r>
              <a:rPr lang="fr-FR" dirty="0"/>
              <a:t> : A2 format</a:t>
            </a:r>
            <a:endParaRPr dirty="0"/>
          </a:p>
        </p:txBody>
      </p:sp>
      <p:sp>
        <p:nvSpPr>
          <p:cNvPr id="320" name="Google Shape;320;p9"/>
          <p:cNvSpPr/>
          <p:nvPr/>
        </p:nvSpPr>
        <p:spPr>
          <a:xfrm>
            <a:off x="502276" y="3856097"/>
            <a:ext cx="8641724" cy="10045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 </a:t>
            </a:r>
            <a:r>
              <a:rPr lang="fr-FR" sz="1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endgame</a:t>
            </a:r>
            <a:r>
              <a:rPr lang="fr-FR" sz="1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: </a:t>
            </a:r>
            <a:r>
              <a:rPr lang="fr-FR" sz="1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demonstrating</a:t>
            </a:r>
            <a:r>
              <a:rPr lang="fr-FR" sz="1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fr-FR" sz="1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that</a:t>
            </a:r>
            <a:r>
              <a:rPr lang="fr-FR" sz="1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fr-FR" sz="1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you</a:t>
            </a:r>
            <a:r>
              <a:rPr lang="fr-FR" sz="1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have </a:t>
            </a:r>
            <a:r>
              <a:rPr lang="fr-FR" sz="1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understood</a:t>
            </a:r>
            <a:r>
              <a:rPr lang="fr-FR" sz="1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the automotive business mutations, </a:t>
            </a:r>
            <a:r>
              <a:rPr lang="fr-FR" sz="1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explored</a:t>
            </a:r>
            <a:r>
              <a:rPr lang="fr-FR" sz="1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the new use-cases </a:t>
            </a:r>
            <a:r>
              <a:rPr lang="fr-FR" sz="1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induced</a:t>
            </a:r>
            <a:r>
              <a:rPr lang="fr-FR" sz="1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by the digital transformation and </a:t>
            </a:r>
            <a:r>
              <a:rPr lang="fr-FR" sz="1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societal</a:t>
            </a:r>
            <a:r>
              <a:rPr lang="fr-FR" sz="1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fr-FR" sz="1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evolutions</a:t>
            </a:r>
            <a:r>
              <a:rPr lang="fr-FR" sz="1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and </a:t>
            </a:r>
            <a:r>
              <a:rPr lang="fr-FR" sz="1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posed</a:t>
            </a:r>
            <a:r>
              <a:rPr lang="fr-FR" sz="1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as a </a:t>
            </a:r>
            <a:r>
              <a:rPr lang="fr-FR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</a:t>
            </a:r>
            <a:r>
              <a:rPr lang="fr-FR" sz="1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ystem </a:t>
            </a:r>
            <a:r>
              <a:rPr lang="fr-FR" sz="1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architect</a:t>
            </a:r>
            <a:r>
              <a:rPr lang="fr-FR" sz="1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fr-FR" sz="1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facing</a:t>
            </a:r>
            <a:r>
              <a:rPr lang="fr-FR" sz="1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all </a:t>
            </a:r>
            <a:r>
              <a:rPr lang="fr-FR" sz="1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those</a:t>
            </a:r>
            <a:r>
              <a:rPr lang="fr-FR" sz="1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challenges and </a:t>
            </a:r>
            <a:r>
              <a:rPr lang="fr-FR" sz="1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defining</a:t>
            </a:r>
            <a:r>
              <a:rPr lang="fr-FR" sz="1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solutions to </a:t>
            </a:r>
            <a:r>
              <a:rPr lang="fr-FR" sz="1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answer</a:t>
            </a:r>
            <a:r>
              <a:rPr lang="fr-FR" sz="1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fr-FR" sz="1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those</a:t>
            </a:r>
            <a:r>
              <a:rPr lang="fr-FR" sz="1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new </a:t>
            </a:r>
            <a:r>
              <a:rPr lang="fr-FR" sz="1400" b="1" dirty="0" err="1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needs</a:t>
            </a:r>
            <a:r>
              <a:rPr lang="fr-FR" sz="1400" b="1" dirty="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FD8BC5-4A1D-883E-99DD-22526D36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Topics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C3C659-2F3A-64D8-58F4-3E2CE82FB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" y="651782"/>
            <a:ext cx="9207944" cy="3934455"/>
          </a:xfrm>
        </p:spPr>
        <p:txBody>
          <a:bodyPr/>
          <a:lstStyle/>
          <a:p>
            <a:r>
              <a:rPr lang="en-US" dirty="0"/>
              <a:t>Electrical &amp; Software platform</a:t>
            </a:r>
          </a:p>
          <a:p>
            <a:pPr lvl="1"/>
            <a:r>
              <a:rPr lang="en-US" dirty="0"/>
              <a:t>Cybersecurity and inviolability in connectivity context</a:t>
            </a:r>
          </a:p>
          <a:p>
            <a:r>
              <a:rPr lang="en-US" dirty="0"/>
              <a:t>Vehicle enhancement</a:t>
            </a:r>
          </a:p>
          <a:p>
            <a:pPr lvl="1"/>
            <a:r>
              <a:rPr lang="en-US" dirty="0"/>
              <a:t>Make</a:t>
            </a:r>
            <a:r>
              <a:rPr lang="fr-FR" dirty="0"/>
              <a:t> Automotive </a:t>
            </a:r>
            <a:r>
              <a:rPr lang="en-US" dirty="0"/>
              <a:t>experience</a:t>
            </a:r>
            <a:r>
              <a:rPr lang="fr-FR" dirty="0"/>
              <a:t> </a:t>
            </a:r>
            <a:r>
              <a:rPr lang="en-US" dirty="0"/>
              <a:t>similar</a:t>
            </a:r>
            <a:r>
              <a:rPr lang="fr-FR" dirty="0"/>
              <a:t> to smartphone </a:t>
            </a:r>
            <a:r>
              <a:rPr lang="en-US" dirty="0"/>
              <a:t>experience</a:t>
            </a:r>
          </a:p>
          <a:p>
            <a:pPr lvl="1"/>
            <a:r>
              <a:rPr lang="en-US" dirty="0"/>
              <a:t>Which product line to </a:t>
            </a:r>
            <a:r>
              <a:rPr lang="fr-FR" dirty="0"/>
              <a:t>fit smartphone </a:t>
            </a:r>
            <a:r>
              <a:rPr lang="en-US" dirty="0"/>
              <a:t>experience</a:t>
            </a:r>
            <a:r>
              <a:rPr lang="fr-FR" dirty="0"/>
              <a:t> ?</a:t>
            </a:r>
          </a:p>
          <a:p>
            <a:r>
              <a:rPr lang="fr-FR" dirty="0"/>
              <a:t>Autonomy and </a:t>
            </a:r>
            <a:r>
              <a:rPr lang="en-US" dirty="0"/>
              <a:t>Safety</a:t>
            </a:r>
            <a:r>
              <a:rPr lang="fr-FR" dirty="0"/>
              <a:t> : </a:t>
            </a:r>
          </a:p>
          <a:p>
            <a:pPr lvl="1"/>
            <a:r>
              <a:rPr lang="en-US" dirty="0"/>
              <a:t>vehicle intelligence for road safety</a:t>
            </a:r>
            <a:endParaRPr lang="fr-FR" dirty="0"/>
          </a:p>
          <a:p>
            <a:r>
              <a:rPr lang="fr-FR" dirty="0"/>
              <a:t>Maintenance : </a:t>
            </a:r>
          </a:p>
          <a:p>
            <a:pPr lvl="1"/>
            <a:r>
              <a:rPr lang="en-US" dirty="0"/>
              <a:t>keeping the vehicle in operational condition, minimizing unavailability</a:t>
            </a:r>
            <a:r>
              <a:rPr lang="fr-FR" dirty="0"/>
              <a:t> </a:t>
            </a:r>
          </a:p>
          <a:p>
            <a:r>
              <a:rPr lang="fr-FR" dirty="0"/>
              <a:t>Automotive </a:t>
            </a:r>
            <a:r>
              <a:rPr lang="en-US" dirty="0"/>
              <a:t>role</a:t>
            </a:r>
            <a:r>
              <a:rPr lang="fr-FR" dirty="0"/>
              <a:t> in Smart city </a:t>
            </a:r>
            <a:r>
              <a:rPr lang="en-US" dirty="0"/>
              <a:t>context : </a:t>
            </a:r>
          </a:p>
          <a:p>
            <a:pPr lvl="1"/>
            <a:r>
              <a:rPr lang="en-US" dirty="0"/>
              <a:t>how to minimize car impact in a city ?</a:t>
            </a:r>
            <a:endParaRPr lang="fr-FR" dirty="0"/>
          </a:p>
          <a:p>
            <a:pPr lvl="1"/>
            <a:r>
              <a:rPr lang="fr-FR" dirty="0"/>
              <a:t>How to </a:t>
            </a:r>
            <a:r>
              <a:rPr lang="en-US" dirty="0"/>
              <a:t>convince</a:t>
            </a:r>
            <a:r>
              <a:rPr lang="fr-FR" dirty="0"/>
              <a:t> Citizen to </a:t>
            </a:r>
            <a:r>
              <a:rPr lang="en-US" dirty="0"/>
              <a:t>accept</a:t>
            </a:r>
            <a:r>
              <a:rPr lang="fr-FR" dirty="0"/>
              <a:t> the transition(</a:t>
            </a:r>
            <a:r>
              <a:rPr lang="en-US" dirty="0"/>
              <a:t>energetic</a:t>
            </a:r>
            <a:r>
              <a:rPr lang="fr-FR" dirty="0"/>
              <a:t>, new </a:t>
            </a:r>
            <a:r>
              <a:rPr lang="en-US" dirty="0"/>
              <a:t>mobility</a:t>
            </a:r>
            <a:r>
              <a:rPr lang="fr-FR" dirty="0"/>
              <a:t>, etc.) ?</a:t>
            </a:r>
          </a:p>
          <a:p>
            <a:endParaRPr lang="fr-FR" dirty="0"/>
          </a:p>
          <a:p>
            <a:pPr marL="125730" indent="0">
              <a:buNone/>
            </a:pPr>
            <a:endParaRPr lang="fr-FR" dirty="0"/>
          </a:p>
          <a:p>
            <a:endParaRPr lang="en-US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49719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FD8BC5-4A1D-883E-99DD-22526D36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Topics :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approach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subject</a:t>
            </a:r>
            <a:r>
              <a:rPr lang="fr-FR" dirty="0"/>
              <a:t> 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C3C659-2F3A-64D8-58F4-3E2CE82FB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" y="651783"/>
            <a:ext cx="9207944" cy="2884324"/>
          </a:xfrm>
        </p:spPr>
        <p:txBody>
          <a:bodyPr/>
          <a:lstStyle/>
          <a:p>
            <a:r>
              <a:rPr lang="en-US" dirty="0"/>
              <a:t>Electrical &amp; Software platform : Cybersecurity and inviolability in connectivity context</a:t>
            </a:r>
          </a:p>
          <a:p>
            <a:pPr lvl="1"/>
            <a:r>
              <a:rPr lang="en-US" dirty="0"/>
              <a:t>Identify Vehicle features</a:t>
            </a:r>
          </a:p>
          <a:p>
            <a:pPr lvl="1"/>
            <a:r>
              <a:rPr lang="en-US" dirty="0"/>
              <a:t>Identify Vehicle features with cyber risk</a:t>
            </a:r>
          </a:p>
          <a:p>
            <a:pPr lvl="1"/>
            <a:r>
              <a:rPr lang="en-US" dirty="0"/>
              <a:t>Make cyber/inviolability analyses : Determine cyber goal, and cyber risk associate to them</a:t>
            </a:r>
          </a:p>
          <a:p>
            <a:pPr lvl="1"/>
            <a:r>
              <a:rPr lang="en-US" dirty="0"/>
              <a:t>Based on EE Architecture implementing these features, Define cyber strategy to </a:t>
            </a:r>
            <a:r>
              <a:rPr lang="en-US" dirty="0" err="1"/>
              <a:t>conter</a:t>
            </a:r>
            <a:r>
              <a:rPr lang="en-US" dirty="0"/>
              <a:t> those cyber risks</a:t>
            </a:r>
          </a:p>
          <a:p>
            <a:pPr lvl="1"/>
            <a:r>
              <a:rPr lang="en-US" dirty="0"/>
              <a:t>Identify  and define technical solution against those risk</a:t>
            </a:r>
          </a:p>
          <a:p>
            <a:pPr lvl="1"/>
            <a:endParaRPr lang="fr-FR" dirty="0"/>
          </a:p>
          <a:p>
            <a:pPr marL="125730" indent="0">
              <a:buNone/>
            </a:pPr>
            <a:endParaRPr lang="fr-FR" dirty="0"/>
          </a:p>
          <a:p>
            <a:endParaRPr lang="en-US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6764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FD8BC5-4A1D-883E-99DD-22526D36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Topics :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approach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subject</a:t>
            </a:r>
            <a:r>
              <a:rPr lang="fr-FR" dirty="0"/>
              <a:t> 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C3C659-2F3A-64D8-58F4-3E2CE82FB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" y="651782"/>
            <a:ext cx="9207944" cy="3934455"/>
          </a:xfrm>
        </p:spPr>
        <p:txBody>
          <a:bodyPr/>
          <a:lstStyle/>
          <a:p>
            <a:r>
              <a:rPr lang="en-US" dirty="0"/>
              <a:t>Vehicle enhancement : </a:t>
            </a:r>
            <a:r>
              <a:rPr lang="en-US" dirty="0" err="1"/>
              <a:t>Enehance</a:t>
            </a:r>
            <a:r>
              <a:rPr lang="fr-FR" dirty="0"/>
              <a:t> user expériences </a:t>
            </a:r>
            <a:r>
              <a:rPr lang="fr-FR" dirty="0" err="1"/>
              <a:t>with</a:t>
            </a:r>
            <a:r>
              <a:rPr lang="fr-FR" dirty="0"/>
              <a:t> the </a:t>
            </a:r>
            <a:r>
              <a:rPr lang="fr-FR" dirty="0" err="1"/>
              <a:t>same</a:t>
            </a:r>
            <a:r>
              <a:rPr lang="fr-FR" dirty="0"/>
              <a:t> hardware (</a:t>
            </a:r>
            <a:r>
              <a:rPr lang="fr-FR" dirty="0" err="1"/>
              <a:t>Same</a:t>
            </a:r>
            <a:r>
              <a:rPr lang="fr-FR" dirty="0"/>
              <a:t> HW for10 </a:t>
            </a:r>
            <a:r>
              <a:rPr lang="fr-FR" dirty="0" err="1"/>
              <a:t>years</a:t>
            </a:r>
            <a:r>
              <a:rPr lang="fr-FR" dirty="0"/>
              <a:t>)</a:t>
            </a:r>
          </a:p>
          <a:p>
            <a:pPr lvl="1"/>
            <a:r>
              <a:rPr lang="en-US" dirty="0"/>
              <a:t>Which Vehicle Capacity we can </a:t>
            </a:r>
            <a:r>
              <a:rPr lang="en-US" dirty="0" err="1"/>
              <a:t>valoriser</a:t>
            </a:r>
            <a:r>
              <a:rPr lang="en-US" dirty="0"/>
              <a:t> without changing the hardware ?</a:t>
            </a:r>
          </a:p>
          <a:p>
            <a:pPr lvl="1"/>
            <a:r>
              <a:rPr lang="en-US" dirty="0"/>
              <a:t>Anticipate Habit, Usage Change of Users</a:t>
            </a:r>
          </a:p>
          <a:p>
            <a:pPr lvl="1"/>
            <a:r>
              <a:rPr lang="en-US" dirty="0"/>
              <a:t>For each capacity identified define the basic features and improvement</a:t>
            </a:r>
          </a:p>
          <a:p>
            <a:pPr lvl="1"/>
            <a:r>
              <a:rPr lang="en-US" dirty="0"/>
              <a:t>Define strategy of features improvement : update ? Features activation ?</a:t>
            </a:r>
          </a:p>
          <a:p>
            <a:pPr lvl="1"/>
            <a:r>
              <a:rPr lang="en-US" dirty="0"/>
              <a:t>What Constructional Architecture to perform</a:t>
            </a:r>
          </a:p>
          <a:p>
            <a:endParaRPr lang="fr-FR" dirty="0"/>
          </a:p>
          <a:p>
            <a:pPr marL="125730" indent="0">
              <a:buNone/>
            </a:pPr>
            <a:endParaRPr lang="fr-FR" dirty="0"/>
          </a:p>
          <a:p>
            <a:endParaRPr lang="en-US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4035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B7D33EC-A6E9-0EC5-64EB-4669E7C4E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938" y="2545141"/>
            <a:ext cx="4370928" cy="259835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21FD8BC5-4A1D-883E-99DD-22526D36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Topics :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approach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subject</a:t>
            </a:r>
            <a:r>
              <a:rPr lang="fr-FR" dirty="0"/>
              <a:t> 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C3C659-2F3A-64D8-58F4-3E2CE82FB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" y="651782"/>
            <a:ext cx="9207944" cy="3934455"/>
          </a:xfrm>
        </p:spPr>
        <p:txBody>
          <a:bodyPr/>
          <a:lstStyle/>
          <a:p>
            <a:r>
              <a:rPr lang="en-US" dirty="0"/>
              <a:t>Vehicle enhancement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line to </a:t>
            </a:r>
            <a:r>
              <a:rPr lang="fr-FR" dirty="0"/>
              <a:t>fit smartphone </a:t>
            </a:r>
            <a:r>
              <a:rPr lang="en-US" dirty="0"/>
              <a:t>experience</a:t>
            </a:r>
            <a:r>
              <a:rPr lang="fr-FR" dirty="0"/>
              <a:t> ?</a:t>
            </a:r>
          </a:p>
          <a:p>
            <a:pPr lvl="1"/>
            <a:r>
              <a:rPr lang="en-US" dirty="0"/>
              <a:t>Stellantis Brand lists</a:t>
            </a:r>
          </a:p>
          <a:p>
            <a:pPr lvl="1"/>
            <a:r>
              <a:rPr lang="en-US" dirty="0"/>
              <a:t>Make an cyber/inviolability study : Determine cyber goal, and cyber risk</a:t>
            </a:r>
          </a:p>
          <a:p>
            <a:pPr lvl="1"/>
            <a:r>
              <a:rPr lang="en-US" dirty="0"/>
              <a:t>Define and describe the appropriate  Component Architecture for an intelligent vehicle</a:t>
            </a:r>
          </a:p>
          <a:p>
            <a:pPr lvl="1"/>
            <a:r>
              <a:rPr lang="en-US" dirty="0"/>
              <a:t>Identify  and define technical solution against</a:t>
            </a:r>
          </a:p>
          <a:p>
            <a:endParaRPr lang="fr-FR" dirty="0"/>
          </a:p>
          <a:p>
            <a:pPr marL="125730" indent="0">
              <a:buNone/>
            </a:pPr>
            <a:endParaRPr lang="fr-FR" dirty="0"/>
          </a:p>
          <a:p>
            <a:endParaRPr lang="en-US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4660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FD8BC5-4A1D-883E-99DD-22526D36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Topics :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approach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subject</a:t>
            </a:r>
            <a:r>
              <a:rPr lang="fr-FR" dirty="0"/>
              <a:t> 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C3C659-2F3A-64D8-58F4-3E2CE82FB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" y="651782"/>
            <a:ext cx="9207944" cy="3934455"/>
          </a:xfrm>
        </p:spPr>
        <p:txBody>
          <a:bodyPr/>
          <a:lstStyle/>
          <a:p>
            <a:r>
              <a:rPr lang="fr-FR" dirty="0"/>
              <a:t>Autonomy and </a:t>
            </a:r>
            <a:r>
              <a:rPr lang="en-US" dirty="0"/>
              <a:t>Safety</a:t>
            </a:r>
            <a:r>
              <a:rPr lang="fr-FR" dirty="0"/>
              <a:t> : </a:t>
            </a:r>
            <a:r>
              <a:rPr lang="en-US" dirty="0"/>
              <a:t>vehicle intelligence for road safety : Objectif Zero accident</a:t>
            </a:r>
          </a:p>
          <a:p>
            <a:pPr lvl="1"/>
            <a:r>
              <a:rPr lang="en-US" dirty="0"/>
              <a:t>How I design my vehicle to achieve this objective ?</a:t>
            </a:r>
          </a:p>
          <a:p>
            <a:pPr lvl="1"/>
            <a:r>
              <a:rPr lang="en-US" dirty="0"/>
              <a:t>In case of accidents prevent the mortality</a:t>
            </a:r>
          </a:p>
          <a:p>
            <a:pPr lvl="1"/>
            <a:r>
              <a:rPr lang="en-US" dirty="0"/>
              <a:t>Define which Capacity of the vehicle we need to enhance to achieve this objective</a:t>
            </a:r>
          </a:p>
          <a:p>
            <a:pPr lvl="1"/>
            <a:r>
              <a:rPr lang="en-US" dirty="0"/>
              <a:t>Which Functional Architecture ?</a:t>
            </a:r>
          </a:p>
          <a:p>
            <a:pPr lvl="1"/>
            <a:r>
              <a:rPr lang="en-US" dirty="0"/>
              <a:t>Which Algorithm  ( AI ?Machin learning ?) : Anticipation, Assistance, </a:t>
            </a:r>
          </a:p>
          <a:p>
            <a:pPr lvl="1"/>
            <a:r>
              <a:rPr lang="en-US" dirty="0"/>
              <a:t>What Cooperation between Occupants and driver</a:t>
            </a:r>
          </a:p>
          <a:p>
            <a:pPr lvl="1"/>
            <a:r>
              <a:rPr lang="en-US" dirty="0"/>
              <a:t>Which Components Architectures ?</a:t>
            </a:r>
          </a:p>
          <a:p>
            <a:pPr lvl="1"/>
            <a:endParaRPr lang="fr-FR" dirty="0"/>
          </a:p>
          <a:p>
            <a:endParaRPr lang="fr-FR" dirty="0"/>
          </a:p>
          <a:p>
            <a:pPr marL="125730" indent="0">
              <a:buNone/>
            </a:pPr>
            <a:endParaRPr lang="fr-FR" dirty="0"/>
          </a:p>
          <a:p>
            <a:endParaRPr lang="en-US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24078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FD8BC5-4A1D-883E-99DD-22526D36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Topics :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approach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subject</a:t>
            </a:r>
            <a:r>
              <a:rPr lang="fr-FR" dirty="0"/>
              <a:t> 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C3C659-2F3A-64D8-58F4-3E2CE82FB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" y="651782"/>
            <a:ext cx="9207944" cy="3934455"/>
          </a:xfrm>
        </p:spPr>
        <p:txBody>
          <a:bodyPr/>
          <a:lstStyle/>
          <a:p>
            <a:r>
              <a:rPr lang="fr-FR" dirty="0"/>
              <a:t>Maintenance : </a:t>
            </a:r>
            <a:r>
              <a:rPr lang="en-US" dirty="0"/>
              <a:t>keeping the vehicle in operational condition, minimizing unavailability</a:t>
            </a:r>
            <a:r>
              <a:rPr lang="fr-FR" dirty="0"/>
              <a:t> </a:t>
            </a:r>
          </a:p>
          <a:p>
            <a:pPr lvl="1"/>
            <a:r>
              <a:rPr lang="fr-FR" dirty="0" err="1"/>
              <a:t>Present</a:t>
            </a:r>
            <a:r>
              <a:rPr lang="fr-FR" dirty="0"/>
              <a:t> the </a:t>
            </a:r>
            <a:r>
              <a:rPr lang="fr-FR" dirty="0" err="1"/>
              <a:t>Current</a:t>
            </a:r>
            <a:r>
              <a:rPr lang="fr-FR" dirty="0"/>
              <a:t> Maintenance process </a:t>
            </a:r>
            <a:r>
              <a:rPr lang="fr-FR" dirty="0">
                <a:sym typeface="Wingdings" panose="05000000000000000000" pitchFamily="2" charset="2"/>
              </a:rPr>
              <a:t>and </a:t>
            </a:r>
            <a:r>
              <a:rPr lang="fr-FR" dirty="0" err="1">
                <a:sym typeface="Wingdings" panose="05000000000000000000" pitchFamily="2" charset="2"/>
              </a:rPr>
              <a:t>his</a:t>
            </a:r>
            <a:r>
              <a:rPr lang="fr-FR" dirty="0">
                <a:sym typeface="Wingdings" panose="05000000000000000000" pitchFamily="2" charset="2"/>
              </a:rPr>
              <a:t> keys </a:t>
            </a:r>
            <a:r>
              <a:rPr lang="fr-FR" dirty="0" err="1">
                <a:sym typeface="Wingdings" panose="05000000000000000000" pitchFamily="2" charset="2"/>
              </a:rPr>
              <a:t>kpi</a:t>
            </a:r>
            <a:endParaRPr lang="fr-FR" dirty="0"/>
          </a:p>
          <a:p>
            <a:pPr lvl="1"/>
            <a:r>
              <a:rPr lang="fr-FR" dirty="0" err="1"/>
              <a:t>Idenify</a:t>
            </a:r>
            <a:r>
              <a:rPr lang="fr-FR" dirty="0"/>
              <a:t> </a:t>
            </a:r>
            <a:r>
              <a:rPr lang="fr-FR" dirty="0" err="1"/>
              <a:t>weakness</a:t>
            </a:r>
            <a:r>
              <a:rPr lang="fr-FR" dirty="0"/>
              <a:t> in the </a:t>
            </a:r>
            <a:r>
              <a:rPr lang="fr-FR" dirty="0" err="1"/>
              <a:t>Current</a:t>
            </a:r>
            <a:r>
              <a:rPr lang="fr-FR" dirty="0"/>
              <a:t> process</a:t>
            </a:r>
          </a:p>
          <a:p>
            <a:pPr lvl="1"/>
            <a:r>
              <a:rPr lang="fr-FR" dirty="0" err="1"/>
              <a:t>Determine</a:t>
            </a:r>
            <a:r>
              <a:rPr lang="fr-FR" dirty="0"/>
              <a:t> conter </a:t>
            </a:r>
            <a:r>
              <a:rPr lang="fr-FR" dirty="0" err="1"/>
              <a:t>measures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intelligent </a:t>
            </a:r>
            <a:r>
              <a:rPr lang="fr-FR" dirty="0" err="1"/>
              <a:t>vehicle</a:t>
            </a:r>
            <a:r>
              <a:rPr lang="fr-FR" dirty="0"/>
              <a:t> </a:t>
            </a:r>
            <a:r>
              <a:rPr lang="fr-FR" dirty="0" err="1"/>
              <a:t>capacity</a:t>
            </a:r>
            <a:r>
              <a:rPr lang="fr-FR" dirty="0"/>
              <a:t> to </a:t>
            </a:r>
            <a:r>
              <a:rPr lang="fr-FR" dirty="0" err="1"/>
              <a:t>reduce</a:t>
            </a:r>
            <a:r>
              <a:rPr lang="fr-FR" dirty="0"/>
              <a:t> </a:t>
            </a:r>
            <a:r>
              <a:rPr lang="fr-FR" dirty="0" err="1"/>
              <a:t>these</a:t>
            </a:r>
            <a:r>
              <a:rPr lang="fr-FR" dirty="0"/>
              <a:t> limitations (</a:t>
            </a:r>
            <a:r>
              <a:rPr lang="fr-FR" dirty="0" err="1"/>
              <a:t>predictive</a:t>
            </a:r>
            <a:r>
              <a:rPr lang="fr-FR" dirty="0"/>
              <a:t> maintenance, </a:t>
            </a:r>
            <a:r>
              <a:rPr lang="fr-FR" dirty="0" err="1"/>
              <a:t>take</a:t>
            </a:r>
            <a:r>
              <a:rPr lang="fr-FR" dirty="0"/>
              <a:t> an </a:t>
            </a:r>
            <a:r>
              <a:rPr lang="fr-FR" dirty="0" err="1"/>
              <a:t>appointment</a:t>
            </a:r>
            <a:r>
              <a:rPr lang="fr-FR" dirty="0"/>
              <a:t>)</a:t>
            </a:r>
          </a:p>
          <a:p>
            <a:pPr lvl="1"/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strategy</a:t>
            </a:r>
            <a:r>
              <a:rPr lang="fr-FR" dirty="0"/>
              <a:t> to </a:t>
            </a:r>
            <a:r>
              <a:rPr lang="fr-FR" dirty="0" err="1"/>
              <a:t>improve</a:t>
            </a:r>
            <a:r>
              <a:rPr lang="fr-FR" dirty="0"/>
              <a:t> </a:t>
            </a:r>
            <a:r>
              <a:rPr lang="fr-FR" dirty="0" err="1"/>
              <a:t>failure</a:t>
            </a:r>
            <a:r>
              <a:rPr lang="fr-FR" dirty="0"/>
              <a:t> </a:t>
            </a:r>
            <a:r>
              <a:rPr lang="fr-FR" dirty="0" err="1"/>
              <a:t>detection</a:t>
            </a:r>
            <a:r>
              <a:rPr lang="fr-FR" dirty="0"/>
              <a:t> and correction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providing</a:t>
            </a:r>
            <a:r>
              <a:rPr lang="fr-FR" dirty="0"/>
              <a:t> minimum service</a:t>
            </a:r>
          </a:p>
          <a:p>
            <a:pPr lvl="2"/>
            <a:r>
              <a:rPr lang="fr-FR" dirty="0"/>
              <a:t>Propose an architecture </a:t>
            </a:r>
            <a:r>
              <a:rPr lang="fr-FR" dirty="0" err="1"/>
              <a:t>allowing</a:t>
            </a:r>
            <a:r>
              <a:rPr lang="fr-FR" dirty="0"/>
              <a:t> to </a:t>
            </a:r>
            <a:r>
              <a:rPr lang="fr-FR" dirty="0" err="1"/>
              <a:t>detect</a:t>
            </a:r>
            <a:r>
              <a:rPr lang="fr-FR" dirty="0"/>
              <a:t> </a:t>
            </a:r>
            <a:r>
              <a:rPr lang="fr-FR" dirty="0" err="1"/>
              <a:t>failure</a:t>
            </a:r>
            <a:r>
              <a:rPr lang="fr-FR" dirty="0"/>
              <a:t>, </a:t>
            </a:r>
            <a:r>
              <a:rPr lang="fr-FR" dirty="0" err="1"/>
              <a:t>isolate</a:t>
            </a:r>
            <a:r>
              <a:rPr lang="fr-FR" dirty="0"/>
              <a:t> </a:t>
            </a:r>
            <a:r>
              <a:rPr lang="fr-FR" dirty="0" err="1"/>
              <a:t>while</a:t>
            </a:r>
            <a:r>
              <a:rPr lang="fr-FR" dirty="0"/>
              <a:t> correction </a:t>
            </a:r>
            <a:r>
              <a:rPr lang="fr-FR" dirty="0" err="1"/>
              <a:t>is</a:t>
            </a:r>
            <a:r>
              <a:rPr lang="fr-FR" dirty="0"/>
              <a:t> in </a:t>
            </a:r>
            <a:r>
              <a:rPr lang="fr-FR" dirty="0" err="1"/>
              <a:t>progress</a:t>
            </a:r>
            <a:r>
              <a:rPr lang="fr-FR" dirty="0"/>
              <a:t> , correct </a:t>
            </a:r>
            <a:r>
              <a:rPr lang="fr-FR" dirty="0" err="1"/>
              <a:t>failures</a:t>
            </a:r>
            <a:r>
              <a:rPr lang="fr-FR" dirty="0"/>
              <a:t>.</a:t>
            </a:r>
          </a:p>
          <a:p>
            <a:pPr lvl="2"/>
            <a:r>
              <a:rPr lang="fr-FR" dirty="0"/>
              <a:t>Classification of </a:t>
            </a:r>
            <a:r>
              <a:rPr lang="fr-FR" dirty="0" err="1"/>
              <a:t>vehicle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by </a:t>
            </a:r>
            <a:r>
              <a:rPr lang="fr-FR" dirty="0" err="1"/>
              <a:t>immo</a:t>
            </a:r>
            <a:r>
              <a:rPr lang="fr-FR" dirty="0"/>
              <a:t>, non </a:t>
            </a:r>
            <a:r>
              <a:rPr lang="fr-FR" dirty="0" err="1"/>
              <a:t>immo</a:t>
            </a:r>
            <a:r>
              <a:rPr lang="fr-FR" dirty="0"/>
              <a:t>, </a:t>
            </a:r>
            <a:r>
              <a:rPr lang="fr-FR" dirty="0" err="1"/>
              <a:t>degraded</a:t>
            </a:r>
            <a:r>
              <a:rPr lang="fr-FR" dirty="0"/>
              <a:t> mode</a:t>
            </a:r>
          </a:p>
          <a:p>
            <a:pPr lvl="2"/>
            <a:r>
              <a:rPr lang="fr-FR" dirty="0" err="1"/>
              <a:t>Degraded</a:t>
            </a:r>
            <a:r>
              <a:rPr lang="fr-FR" dirty="0"/>
              <a:t> Mode</a:t>
            </a:r>
          </a:p>
          <a:p>
            <a:pPr lvl="1"/>
            <a:r>
              <a:rPr lang="fr-FR" dirty="0" err="1"/>
              <a:t>What</a:t>
            </a:r>
            <a:r>
              <a:rPr lang="fr-FR" dirty="0"/>
              <a:t> architecture to solve </a:t>
            </a:r>
            <a:r>
              <a:rPr lang="fr-FR" dirty="0" err="1"/>
              <a:t>this</a:t>
            </a:r>
            <a:r>
              <a:rPr lang="fr-FR" dirty="0"/>
              <a:t> issue ?</a:t>
            </a:r>
          </a:p>
          <a:p>
            <a:endParaRPr lang="fr-FR" dirty="0"/>
          </a:p>
          <a:p>
            <a:pPr marL="125730" indent="0">
              <a:buNone/>
            </a:pPr>
            <a:endParaRPr lang="fr-FR" dirty="0"/>
          </a:p>
          <a:p>
            <a:endParaRPr lang="en-US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4969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FD8BC5-4A1D-883E-99DD-22526D36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Topics :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approach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subject</a:t>
            </a:r>
            <a:r>
              <a:rPr lang="fr-FR" dirty="0"/>
              <a:t> 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1C3C659-2F3A-64D8-58F4-3E2CE82FB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" y="651782"/>
            <a:ext cx="9207944" cy="3934455"/>
          </a:xfrm>
        </p:spPr>
        <p:txBody>
          <a:bodyPr/>
          <a:lstStyle/>
          <a:p>
            <a:r>
              <a:rPr lang="fr-FR" dirty="0"/>
              <a:t>Automotive </a:t>
            </a:r>
            <a:r>
              <a:rPr lang="en-US" dirty="0"/>
              <a:t>role</a:t>
            </a:r>
            <a:r>
              <a:rPr lang="fr-FR" dirty="0"/>
              <a:t> in Smart city </a:t>
            </a:r>
            <a:r>
              <a:rPr lang="en-US" dirty="0"/>
              <a:t>context : how to minimize car impact in a city ?</a:t>
            </a:r>
            <a:endParaRPr lang="fr-FR" dirty="0"/>
          </a:p>
          <a:p>
            <a:pPr lvl="1"/>
            <a:r>
              <a:rPr lang="fr-FR" dirty="0" err="1"/>
              <a:t>Define</a:t>
            </a:r>
            <a:r>
              <a:rPr lang="fr-FR" dirty="0"/>
              <a:t> Smart City objectives and </a:t>
            </a:r>
            <a:r>
              <a:rPr lang="fr-FR" dirty="0" err="1"/>
              <a:t>stakes</a:t>
            </a:r>
            <a:endParaRPr lang="fr-FR" dirty="0"/>
          </a:p>
          <a:p>
            <a:pPr lvl="1"/>
            <a:r>
              <a:rPr lang="fr-FR" dirty="0" err="1"/>
              <a:t>Identify</a:t>
            </a:r>
            <a:r>
              <a:rPr lang="fr-FR" dirty="0"/>
              <a:t> Smart city Use Case or </a:t>
            </a:r>
            <a:r>
              <a:rPr lang="fr-FR" dirty="0" err="1"/>
              <a:t>operatioal</a:t>
            </a:r>
            <a:r>
              <a:rPr lang="fr-FR" dirty="0"/>
              <a:t> process </a:t>
            </a:r>
            <a:r>
              <a:rPr lang="fr-FR" dirty="0" err="1"/>
              <a:t>involving</a:t>
            </a:r>
            <a:r>
              <a:rPr lang="fr-FR" dirty="0"/>
              <a:t> the </a:t>
            </a:r>
            <a:r>
              <a:rPr lang="fr-FR" dirty="0" err="1"/>
              <a:t>Vehicle</a:t>
            </a:r>
            <a:endParaRPr lang="fr-FR" dirty="0"/>
          </a:p>
          <a:p>
            <a:pPr lvl="1"/>
            <a:r>
              <a:rPr lang="fr-FR" dirty="0" err="1"/>
              <a:t>Define</a:t>
            </a:r>
            <a:r>
              <a:rPr lang="fr-FR" dirty="0"/>
              <a:t> impact and </a:t>
            </a:r>
            <a:r>
              <a:rPr lang="fr-FR" dirty="0" err="1"/>
              <a:t>improvement</a:t>
            </a:r>
            <a:r>
              <a:rPr lang="fr-FR" dirty="0"/>
              <a:t> in an intelligent </a:t>
            </a:r>
            <a:r>
              <a:rPr lang="fr-FR" dirty="0" err="1"/>
              <a:t>Vehicle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part of </a:t>
            </a:r>
            <a:r>
              <a:rPr lang="fr-FR" dirty="0" err="1"/>
              <a:t>this</a:t>
            </a:r>
            <a:r>
              <a:rPr lang="fr-FR" dirty="0"/>
              <a:t> disruption</a:t>
            </a:r>
          </a:p>
          <a:p>
            <a:pPr lvl="1"/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vehicle</a:t>
            </a:r>
            <a:r>
              <a:rPr lang="fr-FR" dirty="0"/>
              <a:t> Architecture for Smart city ?</a:t>
            </a:r>
          </a:p>
          <a:p>
            <a:endParaRPr lang="fr-FR" dirty="0"/>
          </a:p>
          <a:p>
            <a:pPr marL="125730" indent="0">
              <a:buNone/>
            </a:pPr>
            <a:endParaRPr lang="fr-FR" dirty="0"/>
          </a:p>
          <a:p>
            <a:endParaRPr lang="en-US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79331143"/>
      </p:ext>
    </p:extLst>
  </p:cSld>
  <p:clrMapOvr>
    <a:masterClrMapping/>
  </p:clrMapOvr>
</p:sld>
</file>

<file path=ppt/theme/theme1.xml><?xml version="1.0" encoding="utf-8"?>
<a:theme xmlns:a="http://schemas.openxmlformats.org/drawingml/2006/main" name="Thales_global_4.3_VF">
  <a:themeElements>
    <a:clrScheme name="Thales NEW">
      <a:dk1>
        <a:srgbClr val="242A75"/>
      </a:dk1>
      <a:lt1>
        <a:srgbClr val="FFFFFF"/>
      </a:lt1>
      <a:dk2>
        <a:srgbClr val="242A75"/>
      </a:dk2>
      <a:lt2>
        <a:srgbClr val="309DB5"/>
      </a:lt2>
      <a:accent1>
        <a:srgbClr val="B42573"/>
      </a:accent1>
      <a:accent2>
        <a:srgbClr val="7D7EAB"/>
      </a:accent2>
      <a:accent3>
        <a:srgbClr val="69A3B9"/>
      </a:accent3>
      <a:accent4>
        <a:srgbClr val="253746"/>
      </a:accent4>
      <a:accent5>
        <a:srgbClr val="C3D600"/>
      </a:accent5>
      <a:accent6>
        <a:srgbClr val="E1CD00"/>
      </a:accent6>
      <a:hlink>
        <a:srgbClr val="242A75"/>
      </a:hlink>
      <a:folHlink>
        <a:srgbClr val="242A7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6B952F9F4DBB8D4D9CE83D8CB625A75A" ma:contentTypeVersion="2" ma:contentTypeDescription="新建文档。" ma:contentTypeScope="" ma:versionID="c0a38645ddd79b8cfb0a9bb5fca33e22">
  <xsd:schema xmlns:xsd="http://www.w3.org/2001/XMLSchema" xmlns:xs="http://www.w3.org/2001/XMLSchema" xmlns:p="http://schemas.microsoft.com/office/2006/metadata/properties" xmlns:ns2="91798d4f-fc9c-41a6-bfbc-7a99f16a5076" targetNamespace="http://schemas.microsoft.com/office/2006/metadata/properties" ma:root="true" ma:fieldsID="f20e5ba9f2481c017b8acdb01a8d0f0d" ns2:_="">
    <xsd:import namespace="91798d4f-fc9c-41a6-bfbc-7a99f16a50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798d4f-fc9c-41a6-bfbc-7a99f16a50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1340D02-46CC-4730-BC91-E05F02CC53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1798d4f-fc9c-41a6-bfbc-7a99f16a50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FC1190-850A-43A3-9B0D-B1F75B447A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885527-0A11-4A50-AE3C-A801CF2D0AFE}">
  <ds:schemaRefs>
    <ds:schemaRef ds:uri="http://purl.org/dc/elements/1.1/"/>
    <ds:schemaRef ds:uri="http://schemas.microsoft.com/office/2006/metadata/properties"/>
    <ds:schemaRef ds:uri="91798d4f-fc9c-41a6-bfbc-7a99f16a5076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38721</TotalTime>
  <Words>739</Words>
  <Application>Microsoft Office PowerPoint</Application>
  <PresentationFormat>Affichage à l'écran (16:9)</PresentationFormat>
  <Paragraphs>108</Paragraphs>
  <Slides>11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Merriweather Sans</vt:lpstr>
      <vt:lpstr>Calibri</vt:lpstr>
      <vt:lpstr>Wingdings</vt:lpstr>
      <vt:lpstr>Century Gothic</vt:lpstr>
      <vt:lpstr>Arial</vt:lpstr>
      <vt:lpstr>Thales_global_4.3_VF</vt:lpstr>
      <vt:lpstr>Vehicle Architecting for « ACES »</vt:lpstr>
      <vt:lpstr>Class format &amp; grading principles</vt:lpstr>
      <vt:lpstr>Topics</vt:lpstr>
      <vt:lpstr>Topics : what approach for each subject ?</vt:lpstr>
      <vt:lpstr>Topics : what approach for each subject ?</vt:lpstr>
      <vt:lpstr>Topics : what approach for each subject ?</vt:lpstr>
      <vt:lpstr>Topics : what approach for each subject ?</vt:lpstr>
      <vt:lpstr>Topics : what approach for each subject ?</vt:lpstr>
      <vt:lpstr>Topics : what approach for each subject ?</vt:lpstr>
      <vt:lpstr>Topics : what approach for each subject ?</vt:lpstr>
      <vt:lpstr>For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Architecting for « ACES »</dc:title>
  <dc:creator>Utilisateur de Microsoft Office</dc:creator>
  <cp:lastModifiedBy>REGIS NTONGSI</cp:lastModifiedBy>
  <cp:revision>86</cp:revision>
  <dcterms:created xsi:type="dcterms:W3CDTF">2017-01-11T15:41:34Z</dcterms:created>
  <dcterms:modified xsi:type="dcterms:W3CDTF">2024-11-19T17:49:36Z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0x0101006B952F9F4DBB8D4D9CE83D8CB625A75A</vt:lpwstr>
  </property>
  <property fmtid="{D5CDD505-2E9C-101B-9397-08002B2CF9AE}" pid="3" name="MSIP_Label_2fd53d93-3f4c-4b90-b511-bd6bdbb4fba9_Enabled">
    <vt:lpwstr>true</vt:lpwstr>
  </property>
  <property fmtid="{D5CDD505-2E9C-101B-9397-08002B2CF9AE}" pid="4" name="MSIP_Label_2fd53d93-3f4c-4b90-b511-bd6bdbb4fba9_SetDate">
    <vt:lpwstr>2021-11-09T06:52:45Z</vt:lpwstr>
  </property>
  <property fmtid="{D5CDD505-2E9C-101B-9397-08002B2CF9AE}" pid="5" name="MSIP_Label_2fd53d93-3f4c-4b90-b511-bd6bdbb4fba9_Method">
    <vt:lpwstr>Standard</vt:lpwstr>
  </property>
  <property fmtid="{D5CDD505-2E9C-101B-9397-08002B2CF9AE}" pid="6" name="MSIP_Label_2fd53d93-3f4c-4b90-b511-bd6bdbb4fba9_Name">
    <vt:lpwstr>2fd53d93-3f4c-4b90-b511-bd6bdbb4fba9</vt:lpwstr>
  </property>
  <property fmtid="{D5CDD505-2E9C-101B-9397-08002B2CF9AE}" pid="7" name="MSIP_Label_2fd53d93-3f4c-4b90-b511-bd6bdbb4fba9_SiteId">
    <vt:lpwstr>d852d5cd-724c-4128-8812-ffa5db3f8507</vt:lpwstr>
  </property>
  <property fmtid="{D5CDD505-2E9C-101B-9397-08002B2CF9AE}" pid="8" name="MSIP_Label_2fd53d93-3f4c-4b90-b511-bd6bdbb4fba9_ActionId">
    <vt:lpwstr/>
  </property>
  <property fmtid="{D5CDD505-2E9C-101B-9397-08002B2CF9AE}" pid="9" name="MSIP_Label_2fd53d93-3f4c-4b90-b511-bd6bdbb4fba9_ContentBits">
    <vt:lpwstr>0</vt:lpwstr>
  </property>
</Properties>
</file>