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85" r:id="rId2"/>
    <p:sldId id="947" r:id="rId3"/>
    <p:sldId id="948" r:id="rId4"/>
    <p:sldId id="298" r:id="rId5"/>
    <p:sldId id="944" r:id="rId6"/>
    <p:sldId id="945" r:id="rId7"/>
    <p:sldId id="946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890"/>
  </p:normalViewPr>
  <p:slideViewPr>
    <p:cSldViewPr snapToGrid="0" showGuides="1">
      <p:cViewPr varScale="1">
        <p:scale>
          <a:sx n="90" d="100"/>
          <a:sy n="90" d="100"/>
        </p:scale>
        <p:origin x="232" y="7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329153-6059-C04F-B354-032D23BCEE0F}" type="datetimeFigureOut">
              <a:rPr lang="fr-FR" smtClean="0"/>
              <a:t>28/02/2024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018A-58C4-7443-B7F7-D33BF2E81C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739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B98611-F957-4B4F-8646-94936A2091CB}" type="slidenum">
              <a:rPr kumimoji="0" lang="fr-F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fr-F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215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2533" y="368300"/>
            <a:ext cx="10577689" cy="7164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2534" y="2492375"/>
            <a:ext cx="11485033" cy="1116013"/>
          </a:xfrm>
          <a:prstGeom prst="rect">
            <a:avLst/>
          </a:prstGeom>
        </p:spPr>
        <p:txBody>
          <a:bodyPr anchor="b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2533" y="6312264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302755" y="630317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>
                <a:solidFill>
                  <a:srgbClr val="0061A1"/>
                </a:solidFill>
              </a:rPr>
              <a:t>02/03/2015</a:t>
            </a:r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762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551" y="140840"/>
            <a:ext cx="11043249" cy="77114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050" y="1138686"/>
            <a:ext cx="11892951" cy="5719313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/>
            </a:lvl1pPr>
            <a:lvl2pPr>
              <a:spcBef>
                <a:spcPts val="600"/>
              </a:spcBef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6321" y="972513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0193713" y="642394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>
                <a:solidFill>
                  <a:srgbClr val="0061A1"/>
                </a:solidFill>
              </a:rPr>
              <a:t>02/03/2015</a:t>
            </a:r>
          </a:p>
        </p:txBody>
      </p:sp>
    </p:spTree>
    <p:extLst>
      <p:ext uri="{BB962C8B-B14F-4D97-AF65-F5344CB8AC3E}">
        <p14:creationId xmlns:p14="http://schemas.microsoft.com/office/powerpoint/2010/main" val="4193570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92925628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71475" y="177231"/>
            <a:ext cx="11485564" cy="684000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371475" y="1255594"/>
            <a:ext cx="11485564" cy="5053496"/>
          </a:xfrm>
        </p:spPr>
        <p:txBody>
          <a:bodyPr lIns="0" tIns="0" rIns="0" bIns="0">
            <a:normAutofit/>
          </a:bodyPr>
          <a:lstStyle>
            <a:lvl1pPr>
              <a:defRPr sz="2000"/>
            </a:lvl1pPr>
            <a:lvl2pPr>
              <a:buClr>
                <a:srgbClr val="0070C0"/>
              </a:buCl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5902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4287" y="151115"/>
            <a:ext cx="2163220" cy="684000"/>
          </a:xfrm>
          <a:prstGeom prst="rect">
            <a:avLst/>
          </a:prstGeom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49801" y="1015645"/>
            <a:ext cx="720000" cy="360000"/>
          </a:xfrm>
          <a:prstGeom prst="rect">
            <a:avLst/>
          </a:prstGeom>
          <a:ln w="6350" cap="rnd" cmpd="sng">
            <a:solidFill>
              <a:schemeClr val="accent1"/>
            </a:solidFill>
            <a:miter lim="800000"/>
          </a:ln>
          <a:effectLst>
            <a:softEdge rad="0"/>
          </a:effectLst>
        </p:spPr>
        <p:txBody>
          <a:bodyPr vert="horz" lIns="0" tIns="0" rIns="0" bIns="0" rtlCol="0" anchor="ctr"/>
          <a:lstStyle>
            <a:lvl1pPr algn="ctr">
              <a:defRPr sz="11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defTabSz="914377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defTabSz="914377"/>
              <a:t>‹N°›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10190315" y="6423946"/>
            <a:ext cx="1904699" cy="36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1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pPr defTabSz="914377"/>
            <a:r>
              <a:rPr lang="fr-FR">
                <a:solidFill>
                  <a:srgbClr val="0061A1"/>
                </a:solidFill>
              </a:rPr>
              <a:t>02/03/2015</a:t>
            </a:r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96489" y="151115"/>
            <a:ext cx="10467169" cy="68082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idx="1"/>
          </p:nvPr>
        </p:nvSpPr>
        <p:spPr>
          <a:xfrm>
            <a:off x="103517" y="1121435"/>
            <a:ext cx="12088483" cy="57365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87591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1A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2400"/>
        </a:spcBef>
        <a:buClr>
          <a:srgbClr val="F4A100"/>
        </a:buClr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1200"/>
        </a:spcBef>
        <a:buClr>
          <a:srgbClr val="F4A100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rgbClr val="F4A10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4A1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F4A100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>
          <p15:clr>
            <a:srgbClr val="F26B43"/>
          </p15:clr>
        </p15:guide>
        <p15:guide id="2" pos="2880">
          <p15:clr>
            <a:srgbClr val="F26B43"/>
          </p15:clr>
        </p15:guide>
        <p15:guide id="3" pos="176">
          <p15:clr>
            <a:srgbClr val="F26B43"/>
          </p15:clr>
        </p15:guide>
        <p15:guide id="4" orient="horz" pos="232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4201">
          <p15:clr>
            <a:srgbClr val="F26B43"/>
          </p15:clr>
        </p15:guide>
        <p15:guide id="7" orient="horz" pos="1570">
          <p15:clr>
            <a:srgbClr val="F26B43"/>
          </p15:clr>
        </p15:guide>
        <p15:guide id="8" orient="horz" pos="29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9367" y="2668663"/>
            <a:ext cx="7933267" cy="1549964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sz="3200" dirty="0"/>
              <a:t>Mini-Project: </a:t>
            </a:r>
            <a:br>
              <a:rPr lang="en-US" sz="3200" dirty="0"/>
            </a:br>
            <a:r>
              <a:rPr lang="en-US" sz="3200" dirty="0"/>
              <a:t>Cellular Network Deployment</a:t>
            </a:r>
            <a:endParaRPr lang="en-US" sz="2000" b="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defTabSz="457200"/>
            <a:fld id="{9A8875FB-55A1-49FD-BB5D-E3FF8FAE849B}" type="slidenum">
              <a:rPr lang="fr-FR">
                <a:solidFill>
                  <a:srgbClr val="0061A1"/>
                </a:solidFill>
              </a:rPr>
              <a:pPr defTabSz="457200"/>
              <a:t>1</a:t>
            </a:fld>
            <a:endParaRPr lang="fr-FR" dirty="0">
              <a:solidFill>
                <a:srgbClr val="0061A1"/>
              </a:solidFill>
            </a:endParaRP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defTabSz="457200"/>
            <a:r>
              <a:rPr lang="fr-FR" dirty="0">
                <a:solidFill>
                  <a:srgbClr val="0061A1"/>
                </a:solidFill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1169496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E0512-F0D2-60FC-933E-7D868A295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Context</a:t>
            </a:r>
            <a:r>
              <a:rPr lang="fr-FR" dirty="0"/>
              <a:t> Description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0B56D44-A2CB-54E6-9D88-BB70472A5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050" y="1138686"/>
            <a:ext cx="10977271" cy="5719313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b="0" dirty="0"/>
              <a:t>You have been delegated by a telecommunication operator to answer a tender call for radio planification, dimensioning and deployment of a cellular 4G network. </a:t>
            </a:r>
          </a:p>
          <a:p>
            <a:pPr algn="just">
              <a:lnSpc>
                <a:spcPct val="200000"/>
              </a:lnSpc>
            </a:pPr>
            <a:r>
              <a:rPr lang="en-US" b="0" dirty="0"/>
              <a:t>The network is deployed on a frequency carrier of 2.6 GHz and the base stations are connected among each others using microwave links (</a:t>
            </a:r>
            <a:r>
              <a:rPr lang="en-US" b="0" dirty="0" err="1"/>
              <a:t>Faisceaux</a:t>
            </a:r>
            <a:r>
              <a:rPr lang="en-US" b="0" dirty="0"/>
              <a:t> </a:t>
            </a:r>
            <a:r>
              <a:rPr lang="en-US" b="0" dirty="0" err="1"/>
              <a:t>Hertziens</a:t>
            </a:r>
            <a:r>
              <a:rPr lang="en-US" b="0" dirty="0"/>
              <a:t>). </a:t>
            </a:r>
          </a:p>
          <a:p>
            <a:pPr algn="just">
              <a:lnSpc>
                <a:spcPct val="200000"/>
              </a:lnSpc>
            </a:pPr>
            <a:r>
              <a:rPr lang="en-US" b="0" dirty="0"/>
              <a:t>There are different options considering different bandwidth size : 5, 10, 15 and 20 </a:t>
            </a:r>
            <a:r>
              <a:rPr lang="en-US" b="0" dirty="0" err="1"/>
              <a:t>MHz.</a:t>
            </a:r>
            <a:r>
              <a:rPr lang="en-US" b="0" dirty="0"/>
              <a:t> This corresponds respectively to 25, 50, 75 and 100 radio-resources. </a:t>
            </a:r>
            <a:endParaRPr lang="fr-FR" dirty="0"/>
          </a:p>
          <a:p>
            <a:pPr lvl="1" algn="just">
              <a:lnSpc>
                <a:spcPct val="200000"/>
              </a:lnSpc>
            </a:pPr>
            <a:endParaRPr lang="fr-FR" dirty="0"/>
          </a:p>
          <a:p>
            <a:pPr lvl="1">
              <a:lnSpc>
                <a:spcPct val="150000"/>
              </a:lnSpc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B3496A1-F091-2382-1546-A90DE76D9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2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34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1A0950-A99C-D941-BEC4-19CF3DC9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Mini-Project Objectives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67AEF7-B11C-9660-3EA5-A8402D005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/>
              <a:t>Based on the following data, you need to define : 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maximal tolerated path-loss in the uplink and in the downlink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radio coverage radius in the uplink and the downlink in cases in rural and urban zones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Considering bandwidth sizes (5, 10, 15, 20), determine for rural and urban zones : 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size of the cell that guarantees that the cell is well dimensioned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cell size that respects both radio and dimensioning constraints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</a:t>
            </a:r>
            <a:r>
              <a:rPr lang="en-US" dirty="0" err="1"/>
              <a:t>optimised</a:t>
            </a:r>
            <a:r>
              <a:rPr lang="en-US" dirty="0"/>
              <a:t> transmission power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cost of the network considering different bandwidth. </a:t>
            </a: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evolution of income/outcome and economical profitability. </a:t>
            </a:r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82A581-06D7-A522-180D-8D0259789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A8875FB-55A1-49FD-BB5D-E3FF8FAE849B}" type="slidenum">
              <a:rPr lang="fr-FR" smtClean="0">
                <a:solidFill>
                  <a:srgbClr val="0061A1"/>
                </a:solidFill>
              </a:rPr>
              <a:pPr/>
              <a:t>3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72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4C7DE4-F442-B943-99A2-F155DC9C6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description  </a:t>
            </a:r>
          </a:p>
        </p:txBody>
      </p:sp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A1A9DA2-CABB-10E4-7520-DBADB5FEF9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1042988"/>
            <a:ext cx="11485564" cy="4957762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Carrier frequency = 2600 MHz </a:t>
            </a:r>
          </a:p>
          <a:p>
            <a:r>
              <a:rPr lang="en-US" b="0" dirty="0"/>
              <a:t>The zones to cover include :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We estimate that each client uses in average the network </a:t>
            </a:r>
            <a:r>
              <a:rPr lang="en-US" u="sng" dirty="0"/>
              <a:t>during 10 minutes each hour . </a:t>
            </a:r>
          </a:p>
          <a:p>
            <a:pPr marL="0" indent="0">
              <a:buNone/>
            </a:pPr>
            <a:r>
              <a:rPr lang="en-US" u="sng" dirty="0"/>
              <a:t>  </a:t>
            </a:r>
          </a:p>
          <a:p>
            <a:pPr marL="0" indent="0">
              <a:buNone/>
            </a:pPr>
            <a:endParaRPr lang="en-US" b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7AE93557-1A8A-E463-2F74-019ABF54AA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805104"/>
              </p:ext>
            </p:extLst>
          </p:nvPr>
        </p:nvGraphicFramePr>
        <p:xfrm>
          <a:off x="486079" y="2357119"/>
          <a:ext cx="11143946" cy="1743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538">
                  <a:extLst>
                    <a:ext uri="{9D8B030D-6E8A-4147-A177-3AD203B41FA5}">
                      <a16:colId xmlns:a16="http://schemas.microsoft.com/office/drawing/2014/main" val="2371708624"/>
                    </a:ext>
                  </a:extLst>
                </a:gridCol>
                <a:gridCol w="1532718">
                  <a:extLst>
                    <a:ext uri="{9D8B030D-6E8A-4147-A177-3AD203B41FA5}">
                      <a16:colId xmlns:a16="http://schemas.microsoft.com/office/drawing/2014/main" val="1462459102"/>
                    </a:ext>
                  </a:extLst>
                </a:gridCol>
                <a:gridCol w="1498146">
                  <a:extLst>
                    <a:ext uri="{9D8B030D-6E8A-4147-A177-3AD203B41FA5}">
                      <a16:colId xmlns:a16="http://schemas.microsoft.com/office/drawing/2014/main" val="789974669"/>
                    </a:ext>
                  </a:extLst>
                </a:gridCol>
                <a:gridCol w="1930632">
                  <a:extLst>
                    <a:ext uri="{9D8B030D-6E8A-4147-A177-3AD203B41FA5}">
                      <a16:colId xmlns:a16="http://schemas.microsoft.com/office/drawing/2014/main" val="830987895"/>
                    </a:ext>
                  </a:extLst>
                </a:gridCol>
                <a:gridCol w="1843087">
                  <a:extLst>
                    <a:ext uri="{9D8B030D-6E8A-4147-A177-3AD203B41FA5}">
                      <a16:colId xmlns:a16="http://schemas.microsoft.com/office/drawing/2014/main" val="3786415809"/>
                    </a:ext>
                  </a:extLst>
                </a:gridCol>
                <a:gridCol w="3171825">
                  <a:extLst>
                    <a:ext uri="{9D8B030D-6E8A-4147-A177-3AD203B41FA5}">
                      <a16:colId xmlns:a16="http://schemas.microsoft.com/office/drawing/2014/main" val="604514296"/>
                    </a:ext>
                  </a:extLst>
                </a:gridCol>
              </a:tblGrid>
              <a:tr h="581237">
                <a:tc>
                  <a:txBody>
                    <a:bodyPr/>
                    <a:lstStyle/>
                    <a:p>
                      <a:r>
                        <a:rPr lang="en-US" noProof="0"/>
                        <a:t>Zone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Area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Population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 Penetration rate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Path-loss  (dB)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Shadowing + Fading  (dB)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2916515"/>
                  </a:ext>
                </a:extLst>
              </a:tr>
              <a:tr h="581237">
                <a:tc>
                  <a:txBody>
                    <a:bodyPr/>
                    <a:lstStyle/>
                    <a:p>
                      <a:r>
                        <a:rPr lang="en-US" noProof="0"/>
                        <a:t>Rural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5176 km</a:t>
                      </a:r>
                      <a:r>
                        <a:rPr lang="en-US" baseline="30000" noProof="0" dirty="0"/>
                        <a:t>2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1 750 000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113 + 35 log</a:t>
                      </a:r>
                      <a:r>
                        <a:rPr lang="en-US" baseline="-25000" noProof="0" dirty="0"/>
                        <a:t>10 </a:t>
                      </a:r>
                      <a:r>
                        <a:rPr lang="en-US" baseline="0" noProof="0" dirty="0"/>
                        <a:t>d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+ 2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1339556"/>
                  </a:ext>
                </a:extLst>
              </a:tr>
              <a:tr h="581237">
                <a:tc>
                  <a:txBody>
                    <a:bodyPr/>
                    <a:lstStyle/>
                    <a:p>
                      <a:r>
                        <a:rPr lang="en-US" baseline="0" noProof="0" dirty="0"/>
                        <a:t>Urban</a:t>
                      </a:r>
                      <a:r>
                        <a:rPr lang="en-US" noProof="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105,4 km</a:t>
                      </a:r>
                      <a:r>
                        <a:rPr lang="en-US" baseline="30000" noProof="0" dirty="0"/>
                        <a:t>2 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17 500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10%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100 + 35 log</a:t>
                      </a:r>
                      <a:r>
                        <a:rPr lang="en-US" baseline="-25000" noProof="0" dirty="0"/>
                        <a:t>10 </a:t>
                      </a:r>
                      <a:r>
                        <a:rPr lang="en-US" baseline="0" noProof="0" dirty="0"/>
                        <a:t>d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 + 2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37430"/>
                  </a:ext>
                </a:extLst>
              </a:tr>
            </a:tbl>
          </a:graphicData>
        </a:graphic>
      </p:graphicFrame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3C68840B-3FC5-FC83-DA58-128F7DE07229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4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7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Equipment radio-</a:t>
            </a:r>
            <a:r>
              <a:rPr lang="fr-FR" dirty="0" err="1"/>
              <a:t>Characteristics</a:t>
            </a:r>
            <a:r>
              <a:rPr lang="fr-FR" dirty="0"/>
              <a:t> </a:t>
            </a:r>
          </a:p>
        </p:txBody>
      </p:sp>
      <p:graphicFrame>
        <p:nvGraphicFramePr>
          <p:cNvPr id="9" name="Tableau 8">
            <a:extLst>
              <a:ext uri="{FF2B5EF4-FFF2-40B4-BE49-F238E27FC236}">
                <a16:creationId xmlns:a16="http://schemas.microsoft.com/office/drawing/2014/main" id="{34695122-A654-F22F-D42A-F18694346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448366"/>
              </p:ext>
            </p:extLst>
          </p:nvPr>
        </p:nvGraphicFramePr>
        <p:xfrm>
          <a:off x="2538414" y="1577657"/>
          <a:ext cx="7115171" cy="45148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721">
                  <a:extLst>
                    <a:ext uri="{9D8B030D-6E8A-4147-A177-3AD203B41FA5}">
                      <a16:colId xmlns:a16="http://schemas.microsoft.com/office/drawing/2014/main" val="2436263720"/>
                    </a:ext>
                  </a:extLst>
                </a:gridCol>
                <a:gridCol w="762452">
                  <a:extLst>
                    <a:ext uri="{9D8B030D-6E8A-4147-A177-3AD203B41FA5}">
                      <a16:colId xmlns:a16="http://schemas.microsoft.com/office/drawing/2014/main" val="1225972487"/>
                    </a:ext>
                  </a:extLst>
                </a:gridCol>
                <a:gridCol w="3323063">
                  <a:extLst>
                    <a:ext uri="{9D8B030D-6E8A-4147-A177-3AD203B41FA5}">
                      <a16:colId xmlns:a16="http://schemas.microsoft.com/office/drawing/2014/main" val="138455237"/>
                    </a:ext>
                  </a:extLst>
                </a:gridCol>
                <a:gridCol w="887615">
                  <a:extLst>
                    <a:ext uri="{9D8B030D-6E8A-4147-A177-3AD203B41FA5}">
                      <a16:colId xmlns:a16="http://schemas.microsoft.com/office/drawing/2014/main" val="3236620531"/>
                    </a:ext>
                  </a:extLst>
                </a:gridCol>
                <a:gridCol w="1279320">
                  <a:extLst>
                    <a:ext uri="{9D8B030D-6E8A-4147-A177-3AD203B41FA5}">
                      <a16:colId xmlns:a16="http://schemas.microsoft.com/office/drawing/2014/main" val="2827569577"/>
                    </a:ext>
                  </a:extLst>
                </a:gridCol>
              </a:tblGrid>
              <a:tr h="376238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Radio planning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Base station 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Power of the Base station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46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3706076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Antenna</a:t>
                      </a:r>
                      <a:r>
                        <a:rPr lang="fr-FR" sz="1600" b="1" u="none" strike="noStrike" dirty="0">
                          <a:effectLst/>
                        </a:rPr>
                        <a:t> gain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17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789631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Cables</a:t>
                      </a:r>
                      <a:r>
                        <a:rPr lang="fr-FR" sz="1600" b="1" u="none" strike="noStrike" dirty="0">
                          <a:effectLst/>
                        </a:rPr>
                        <a:t> and </a:t>
                      </a:r>
                      <a:r>
                        <a:rPr lang="fr-FR" sz="1600" b="1" u="none" strike="noStrike" dirty="0" err="1">
                          <a:effectLst/>
                        </a:rPr>
                        <a:t>connectors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loss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3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1936057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Duplexer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356774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Receiver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diversity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5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878347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Low </a:t>
                      </a:r>
                      <a:r>
                        <a:rPr lang="fr-FR" sz="1600" b="1" u="none" strike="noStrike" dirty="0" err="1">
                          <a:effectLst/>
                        </a:rPr>
                        <a:t>received</a:t>
                      </a:r>
                      <a:r>
                        <a:rPr lang="fr-FR" sz="1600" b="1" u="none" strike="noStrike" dirty="0">
                          <a:effectLst/>
                        </a:rPr>
                        <a:t> power amplifier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312074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Sensisivity</a:t>
                      </a:r>
                      <a:r>
                        <a:rPr lang="fr-FR" sz="1600" b="1" u="none" strike="noStrike" dirty="0">
                          <a:effectLst/>
                        </a:rPr>
                        <a:t> of </a:t>
                      </a:r>
                      <a:r>
                        <a:rPr lang="fr-FR" sz="1600" b="1" u="none" strike="noStrike" dirty="0" err="1">
                          <a:effectLst/>
                        </a:rPr>
                        <a:t>reception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-120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 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767381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1644672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fr-FR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Mobile</a:t>
                      </a:r>
                      <a:endParaRPr lang="fr-FR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>
                          <a:effectLst/>
                        </a:rPr>
                        <a:t>Power of the mobile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21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4003869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antenna</a:t>
                      </a:r>
                      <a:r>
                        <a:rPr lang="fr-FR" sz="1600" b="1" u="none" strike="noStrike" dirty="0">
                          <a:effectLst/>
                        </a:rPr>
                        <a:t> gain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1479196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Internal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r>
                        <a:rPr lang="fr-FR" sz="1600" b="1" u="none" strike="noStrike" dirty="0" err="1">
                          <a:effectLst/>
                        </a:rPr>
                        <a:t>loss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>
                          <a:effectLst/>
                        </a:rPr>
                        <a:t>0</a:t>
                      </a:r>
                      <a:endParaRPr lang="fr-F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7738478"/>
                  </a:ext>
                </a:extLst>
              </a:tr>
              <a:tr h="376238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b="1" u="none" strike="noStrike" dirty="0" err="1">
                          <a:effectLst/>
                        </a:rPr>
                        <a:t>Sensitivity</a:t>
                      </a:r>
                      <a:r>
                        <a:rPr lang="fr-FR" sz="1600" b="1" u="none" strike="noStrike" dirty="0">
                          <a:effectLst/>
                        </a:rPr>
                        <a:t> of </a:t>
                      </a:r>
                      <a:r>
                        <a:rPr lang="fr-FR" sz="1600" b="1" u="none" strike="noStrike" dirty="0" err="1">
                          <a:effectLst/>
                        </a:rPr>
                        <a:t>reception</a:t>
                      </a:r>
                      <a:r>
                        <a:rPr lang="fr-FR" sz="1600" b="1" u="none" strike="noStrike" dirty="0">
                          <a:effectLst/>
                        </a:rPr>
                        <a:t> </a:t>
                      </a:r>
                      <a:endParaRPr lang="fr-F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600" u="none" strike="noStrike" dirty="0">
                          <a:effectLst/>
                        </a:rPr>
                        <a:t>-105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600" u="none" strike="noStrike" dirty="0">
                          <a:effectLst/>
                        </a:rPr>
                        <a:t>dBm</a:t>
                      </a:r>
                      <a:endParaRPr lang="fr-F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812515"/>
                  </a:ext>
                </a:extLst>
              </a:tr>
            </a:tbl>
          </a:graphicData>
        </a:graphic>
      </p:graphicFrame>
      <p:sp>
        <p:nvSpPr>
          <p:cNvPr id="11" name="Espace réservé du numéro de diapositive 3">
            <a:extLst>
              <a:ext uri="{FF2B5EF4-FFF2-40B4-BE49-F238E27FC236}">
                <a16:creationId xmlns:a16="http://schemas.microsoft.com/office/drawing/2014/main" id="{B6121B58-5BF0-A636-2AC4-FA3CFB5F5612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5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86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 </a:t>
            </a:r>
            <a:endParaRPr lang="en-US" dirty="0"/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3F92F5DE-6A40-02B1-03F8-972D80F3F616}"/>
              </a:ext>
            </a:extLst>
          </p:cNvPr>
          <p:cNvSpPr txBox="1">
            <a:spLocks/>
          </p:cNvSpPr>
          <p:nvPr/>
        </p:nvSpPr>
        <p:spPr>
          <a:xfrm>
            <a:off x="371475" y="1255594"/>
            <a:ext cx="11485564" cy="5053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3B592B45-EB16-57DA-AA30-8CACA5B8D3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8554970"/>
              </p:ext>
            </p:extLst>
          </p:nvPr>
        </p:nvGraphicFramePr>
        <p:xfrm>
          <a:off x="1585913" y="1595878"/>
          <a:ext cx="8201025" cy="43729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3805">
                  <a:extLst>
                    <a:ext uri="{9D8B030D-6E8A-4147-A177-3AD203B41FA5}">
                      <a16:colId xmlns:a16="http://schemas.microsoft.com/office/drawing/2014/main" val="2877720133"/>
                    </a:ext>
                  </a:extLst>
                </a:gridCol>
                <a:gridCol w="3439399">
                  <a:extLst>
                    <a:ext uri="{9D8B030D-6E8A-4147-A177-3AD203B41FA5}">
                      <a16:colId xmlns:a16="http://schemas.microsoft.com/office/drawing/2014/main" val="328604183"/>
                    </a:ext>
                  </a:extLst>
                </a:gridCol>
                <a:gridCol w="820378">
                  <a:extLst>
                    <a:ext uri="{9D8B030D-6E8A-4147-A177-3AD203B41FA5}">
                      <a16:colId xmlns:a16="http://schemas.microsoft.com/office/drawing/2014/main" val="2118706074"/>
                    </a:ext>
                  </a:extLst>
                </a:gridCol>
                <a:gridCol w="1095768">
                  <a:extLst>
                    <a:ext uri="{9D8B030D-6E8A-4147-A177-3AD203B41FA5}">
                      <a16:colId xmlns:a16="http://schemas.microsoft.com/office/drawing/2014/main" val="3613179546"/>
                    </a:ext>
                  </a:extLst>
                </a:gridCol>
                <a:gridCol w="1100137">
                  <a:extLst>
                    <a:ext uri="{9D8B030D-6E8A-4147-A177-3AD203B41FA5}">
                      <a16:colId xmlns:a16="http://schemas.microsoft.com/office/drawing/2014/main" val="2144557611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175402071"/>
                    </a:ext>
                  </a:extLst>
                </a:gridCol>
              </a:tblGrid>
              <a:tr h="544966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fr-FR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Ressources</a:t>
                      </a:r>
                      <a:endParaRPr lang="fr-FR" sz="2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vert="vert27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Ratio of Signal / </a:t>
                      </a:r>
                      <a:r>
                        <a:rPr lang="fr-FR" sz="1800" b="1" u="none" strike="noStrike" dirty="0" err="1">
                          <a:effectLst/>
                        </a:rPr>
                        <a:t>Interference</a:t>
                      </a:r>
                      <a:r>
                        <a:rPr lang="fr-FR" sz="1800" b="1" u="none" strike="noStrike" dirty="0">
                          <a:effectLst/>
                        </a:rPr>
                        <a:t> C/I  </a:t>
                      </a:r>
                    </a:p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(no unit)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1,14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 dirty="0">
                          <a:effectLst/>
                        </a:rPr>
                        <a:t> 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726925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Frequency </a:t>
                      </a:r>
                      <a:r>
                        <a:rPr lang="fr-FR" sz="1800" b="1" u="none" strike="noStrike" dirty="0" err="1">
                          <a:effectLst/>
                        </a:rPr>
                        <a:t>reuse</a:t>
                      </a:r>
                      <a:r>
                        <a:rPr lang="fr-FR" sz="1800" b="1" u="none" strike="noStrike" dirty="0">
                          <a:effectLst/>
                        </a:rPr>
                        <a:t> pattern size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u="none" strike="noStrike">
                          <a:effectLst/>
                        </a:rPr>
                        <a:t> 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88341241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Bandwidth</a:t>
                      </a:r>
                      <a:r>
                        <a:rPr lang="fr-FR" sz="1800" b="1" u="none" strike="noStrike" dirty="0">
                          <a:effectLst/>
                        </a:rPr>
                        <a:t> (MHz)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10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15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5235158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Number</a:t>
                      </a:r>
                      <a:r>
                        <a:rPr lang="fr-FR" sz="1800" b="1" u="none" strike="noStrike" dirty="0">
                          <a:effectLst/>
                        </a:rPr>
                        <a:t> of radio </a:t>
                      </a:r>
                      <a:r>
                        <a:rPr lang="fr-FR" sz="1800" b="1" u="none" strike="noStrike" dirty="0" err="1">
                          <a:effectLst/>
                        </a:rPr>
                        <a:t>resources</a:t>
                      </a:r>
                      <a:r>
                        <a:rPr lang="fr-FR" sz="1800" b="1" u="none" strike="noStrike" dirty="0">
                          <a:effectLst/>
                        </a:rPr>
                        <a:t>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25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50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 dirty="0">
                          <a:effectLst/>
                        </a:rPr>
                        <a:t>75</a:t>
                      </a:r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u="none" strike="noStrike">
                          <a:effectLst/>
                        </a:rPr>
                        <a:t>100</a:t>
                      </a:r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4382912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Blockage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  <a:r>
                        <a:rPr lang="fr-FR" sz="1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probability</a:t>
                      </a:r>
                      <a:r>
                        <a:rPr lang="fr-F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fr-F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2%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178711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Traffic in Erlang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7903438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>
                          <a:effectLst/>
                        </a:rPr>
                        <a:t>Traffic per client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44196166"/>
                  </a:ext>
                </a:extLst>
              </a:tr>
              <a:tr h="544966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1800" b="1" u="none" strike="noStrike" dirty="0" err="1">
                          <a:effectLst/>
                        </a:rPr>
                        <a:t>Number</a:t>
                      </a:r>
                      <a:r>
                        <a:rPr lang="fr-FR" sz="1800" b="1" u="none" strike="noStrike" dirty="0">
                          <a:effectLst/>
                        </a:rPr>
                        <a:t> of clients per </a:t>
                      </a:r>
                      <a:r>
                        <a:rPr lang="fr-FR" sz="1800" b="1" u="none" strike="noStrike" dirty="0" err="1">
                          <a:effectLst/>
                        </a:rPr>
                        <a:t>cell</a:t>
                      </a:r>
                      <a:r>
                        <a:rPr lang="fr-FR" sz="1800" b="1" u="none" strike="noStrike" dirty="0">
                          <a:effectLst/>
                        </a:rPr>
                        <a:t> </a:t>
                      </a:r>
                      <a:endParaRPr lang="fr-F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fr-F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084799"/>
                  </a:ext>
                </a:extLst>
              </a:tr>
            </a:tbl>
          </a:graphicData>
        </a:graphic>
      </p:graphicFrame>
      <p:sp>
        <p:nvSpPr>
          <p:cNvPr id="8" name="Espace réservé du numéro de diapositive 3">
            <a:extLst>
              <a:ext uri="{FF2B5EF4-FFF2-40B4-BE49-F238E27FC236}">
                <a16:creationId xmlns:a16="http://schemas.microsoft.com/office/drawing/2014/main" id="{A02DA7D2-BFD3-A4F3-75BD-2793B335BE74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6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02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92F97-470A-AD32-79A0-7F3F9F92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Costs </a:t>
            </a:r>
          </a:p>
        </p:txBody>
      </p:sp>
      <p:sp>
        <p:nvSpPr>
          <p:cNvPr id="5" name="Espace réservé du contenu 1">
            <a:extLst>
              <a:ext uri="{FF2B5EF4-FFF2-40B4-BE49-F238E27FC236}">
                <a16:creationId xmlns:a16="http://schemas.microsoft.com/office/drawing/2014/main" id="{3F92F5DE-6A40-02B1-03F8-972D80F3F616}"/>
              </a:ext>
            </a:extLst>
          </p:cNvPr>
          <p:cNvSpPr txBox="1">
            <a:spLocks/>
          </p:cNvSpPr>
          <p:nvPr/>
        </p:nvSpPr>
        <p:spPr>
          <a:xfrm>
            <a:off x="371475" y="1255594"/>
            <a:ext cx="11485564" cy="505349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24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F4A100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6478423-F812-9830-B56D-D123536675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820055"/>
              </p:ext>
            </p:extLst>
          </p:nvPr>
        </p:nvGraphicFramePr>
        <p:xfrm>
          <a:off x="585788" y="1690175"/>
          <a:ext cx="10629900" cy="4184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16589">
                  <a:extLst>
                    <a:ext uri="{9D8B030D-6E8A-4147-A177-3AD203B41FA5}">
                      <a16:colId xmlns:a16="http://schemas.microsoft.com/office/drawing/2014/main" val="1526727293"/>
                    </a:ext>
                  </a:extLst>
                </a:gridCol>
                <a:gridCol w="1413311">
                  <a:extLst>
                    <a:ext uri="{9D8B030D-6E8A-4147-A177-3AD203B41FA5}">
                      <a16:colId xmlns:a16="http://schemas.microsoft.com/office/drawing/2014/main" val="941515202"/>
                    </a:ext>
                  </a:extLst>
                </a:gridCol>
              </a:tblGrid>
              <a:tr h="697389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Income</a:t>
                      </a:r>
                      <a:r>
                        <a:rPr lang="fr-FR" sz="2400" dirty="0"/>
                        <a:t> / </a:t>
                      </a:r>
                      <a:r>
                        <a:rPr lang="fr-FR" sz="2400" dirty="0" err="1"/>
                        <a:t>Outcome</a:t>
                      </a:r>
                      <a:r>
                        <a:rPr lang="fr-FR" sz="2400" dirty="0"/>
                        <a:t>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/>
                        <a:t>Costs</a:t>
                      </a:r>
                      <a:r>
                        <a:rPr lang="fr-FR" sz="2400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849893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 err="1"/>
                        <a:t>Fees</a:t>
                      </a:r>
                      <a:r>
                        <a:rPr lang="fr-FR" sz="2000" dirty="0"/>
                        <a:t> for use of 2.6 GHz </a:t>
                      </a:r>
                      <a:r>
                        <a:rPr lang="fr-FR" sz="2000" dirty="0" err="1"/>
                        <a:t>frequency</a:t>
                      </a:r>
                      <a:r>
                        <a:rPr lang="fr-FR" sz="2000" dirty="0"/>
                        <a:t> in the </a:t>
                      </a:r>
                      <a:r>
                        <a:rPr lang="fr-FR" sz="2000" dirty="0" err="1"/>
                        <a:t>uplink</a:t>
                      </a:r>
                      <a:r>
                        <a:rPr lang="fr-FR" sz="2000" dirty="0"/>
                        <a:t> and </a:t>
                      </a:r>
                      <a:r>
                        <a:rPr lang="fr-FR" sz="2000" dirty="0" err="1"/>
                        <a:t>downlink</a:t>
                      </a:r>
                      <a:r>
                        <a:rPr lang="fr-FR" sz="2000" dirty="0"/>
                        <a:t> (5 MHz UL / 5 MHz DL)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2500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735558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/>
                        <a:t>Fees</a:t>
                      </a:r>
                      <a:r>
                        <a:rPr lang="fr-FR" sz="2000" dirty="0"/>
                        <a:t> for the use of 18 GHz </a:t>
                      </a:r>
                      <a:r>
                        <a:rPr lang="fr-FR" sz="2000" dirty="0" err="1"/>
                        <a:t>frequency</a:t>
                      </a:r>
                      <a:r>
                        <a:rPr lang="fr-FR" sz="2000" dirty="0"/>
                        <a:t> for </a:t>
                      </a:r>
                      <a:r>
                        <a:rPr lang="fr-FR" sz="2000" dirty="0" err="1"/>
                        <a:t>microwave</a:t>
                      </a:r>
                      <a:r>
                        <a:rPr lang="fr-FR" sz="2000" dirty="0"/>
                        <a:t> links to </a:t>
                      </a:r>
                      <a:r>
                        <a:rPr lang="fr-FR" sz="2000" dirty="0" err="1"/>
                        <a:t>connect</a:t>
                      </a:r>
                      <a:r>
                        <a:rPr lang="fr-FR" sz="2000" dirty="0"/>
                        <a:t> the base-stations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100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579052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Capex : </a:t>
                      </a:r>
                      <a:r>
                        <a:rPr lang="fr-FR" sz="2000" dirty="0" err="1"/>
                        <a:t>costs</a:t>
                      </a:r>
                      <a:r>
                        <a:rPr lang="fr-FR" sz="2000" dirty="0"/>
                        <a:t> for </a:t>
                      </a:r>
                      <a:r>
                        <a:rPr lang="fr-FR" sz="2000" dirty="0" err="1"/>
                        <a:t>installing</a:t>
                      </a:r>
                      <a:r>
                        <a:rPr lang="fr-FR" sz="2000" dirty="0"/>
                        <a:t> the sites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/>
                        <a:t>15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22777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Opex : operating Investments (</a:t>
                      </a:r>
                      <a:r>
                        <a:rPr lang="fr-FR" sz="2000" dirty="0" err="1"/>
                        <a:t>electricity</a:t>
                      </a:r>
                      <a:r>
                        <a:rPr lang="fr-FR" sz="2000" dirty="0"/>
                        <a:t>, maintenance, </a:t>
                      </a:r>
                      <a:r>
                        <a:rPr lang="fr-FR" sz="2000" dirty="0" err="1"/>
                        <a:t>etc</a:t>
                      </a:r>
                      <a:r>
                        <a:rPr lang="fr-FR" sz="2000" dirty="0"/>
                        <a:t>)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5 k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320068"/>
                  </a:ext>
                </a:extLst>
              </a:tr>
              <a:tr h="697389">
                <a:tc>
                  <a:txBody>
                    <a:bodyPr/>
                    <a:lstStyle/>
                    <a:p>
                      <a:pPr algn="just"/>
                      <a:r>
                        <a:rPr lang="fr-FR" sz="2000" dirty="0"/>
                        <a:t>Price of client suscription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/>
                        <a:t>20 </a:t>
                      </a:r>
                      <a:r>
                        <a:rPr lang="fr-FR" sz="18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€</a:t>
                      </a:r>
                      <a:endParaRPr lang="fr-FR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5187365"/>
                  </a:ext>
                </a:extLst>
              </a:tr>
            </a:tbl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06951CA-2811-5472-BC7B-23E64A037FDB}"/>
              </a:ext>
            </a:extLst>
          </p:cNvPr>
          <p:cNvSpPr txBox="1">
            <a:spLocks/>
          </p:cNvSpPr>
          <p:nvPr/>
        </p:nvSpPr>
        <p:spPr>
          <a:xfrm>
            <a:off x="11276321" y="972513"/>
            <a:ext cx="720000" cy="360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A8875FB-55A1-49FD-BB5D-E3FF8FAE849B}" type="slidenum">
              <a:rPr lang="fr-FR" smtClean="0">
                <a:solidFill>
                  <a:srgbClr val="0061A1"/>
                </a:solidFill>
              </a:rPr>
              <a:pPr algn="ctr"/>
              <a:t>7</a:t>
            </a:fld>
            <a:endParaRPr lang="fr-FR" dirty="0">
              <a:solidFill>
                <a:srgbClr val="0061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89174"/>
      </p:ext>
    </p:extLst>
  </p:cSld>
  <p:clrMapOvr>
    <a:masterClrMapping/>
  </p:clrMapOvr>
</p:sld>
</file>

<file path=ppt/theme/theme1.xml><?xml version="1.0" encoding="utf-8"?>
<a:theme xmlns:a="http://schemas.openxmlformats.org/drawingml/2006/main" name="isep fond blanc">
  <a:themeElements>
    <a:clrScheme name="isep">
      <a:dk1>
        <a:sysClr val="windowText" lastClr="000000"/>
      </a:dk1>
      <a:lt1>
        <a:sysClr val="window" lastClr="FFFFFF"/>
      </a:lt1>
      <a:dk2>
        <a:srgbClr val="0061A1"/>
      </a:dk2>
      <a:lt2>
        <a:srgbClr val="E7E6E6"/>
      </a:lt2>
      <a:accent1>
        <a:srgbClr val="0061A1"/>
      </a:accent1>
      <a:accent2>
        <a:srgbClr val="4D90BD"/>
      </a:accent2>
      <a:accent3>
        <a:srgbClr val="B3D0E3"/>
      </a:accent3>
      <a:accent4>
        <a:srgbClr val="F4A100"/>
      </a:accent4>
      <a:accent5>
        <a:srgbClr val="EABD64"/>
      </a:accent5>
      <a:accent6>
        <a:srgbClr val="FCE3B3"/>
      </a:accent6>
      <a:hlink>
        <a:srgbClr val="0061A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487</Words>
  <Application>Microsoft Macintosh PowerPoint</Application>
  <PresentationFormat>Grand écran</PresentationFormat>
  <Paragraphs>128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Narrow</vt:lpstr>
      <vt:lpstr>Arial</vt:lpstr>
      <vt:lpstr>Calibri</vt:lpstr>
      <vt:lpstr>Century Gothic</vt:lpstr>
      <vt:lpstr>isep fond blanc</vt:lpstr>
      <vt:lpstr>Mini-Project:  Cellular Network Deployment</vt:lpstr>
      <vt:lpstr>Context Description </vt:lpstr>
      <vt:lpstr>Mini-Project Objectives </vt:lpstr>
      <vt:lpstr>Environment description  </vt:lpstr>
      <vt:lpstr>Equipment radio-Characteristics </vt:lpstr>
      <vt:lpstr>Resources </vt:lpstr>
      <vt:lpstr>Costs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Mini-Project:  Cellular Network Deployment</dc:title>
  <dc:creator>Lina MROUEH</dc:creator>
  <cp:lastModifiedBy>Lina MROUEH</cp:lastModifiedBy>
  <cp:revision>3</cp:revision>
  <dcterms:created xsi:type="dcterms:W3CDTF">2024-02-28T13:56:06Z</dcterms:created>
  <dcterms:modified xsi:type="dcterms:W3CDTF">2024-02-28T16:26:22Z</dcterms:modified>
</cp:coreProperties>
</file>