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9" r:id="rId6"/>
    <p:sldId id="272" r:id="rId7"/>
    <p:sldId id="273" r:id="rId8"/>
    <p:sldId id="275" r:id="rId9"/>
    <p:sldId id="276" r:id="rId10"/>
    <p:sldId id="257" r:id="rId11"/>
    <p:sldId id="277" r:id="rId12"/>
    <p:sldId id="258" r:id="rId13"/>
    <p:sldId id="262" r:id="rId14"/>
    <p:sldId id="269" r:id="rId15"/>
    <p:sldId id="265" r:id="rId16"/>
    <p:sldId id="264" r:id="rId17"/>
    <p:sldId id="263" r:id="rId18"/>
    <p:sldId id="270" r:id="rId19"/>
    <p:sldId id="260" r:id="rId20"/>
    <p:sldId id="261" r:id="rId21"/>
    <p:sldId id="26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mn-lt"/>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datasets/malekzadeh/motionsense-dataset/data" TargetMode="External"/><Relationship Id="rId7" Type="http://schemas.openxmlformats.org/officeDocument/2006/relationships/hyperlink" Target="https://itunes.apple.com/us/app/crowdsense/id930853606?mt=8"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github.com/mmalekzadeh/motion-sense" TargetMode="External"/><Relationship Id="rId5" Type="http://schemas.openxmlformats.org/officeDocument/2006/relationships/hyperlink" Target="https://developer.apple.com/documentation/coremotion/cmdevicemotion" TargetMode="External"/><Relationship Id="rId4" Type="http://schemas.openxmlformats.org/officeDocument/2006/relationships/hyperlink" Target="https://www.sensingki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err="1">
                <a:hlinkClick r:id="rId3"/>
              </a:rPr>
              <a:t>MotionSense</a:t>
            </a:r>
            <a:r>
              <a:rPr lang="en-US" dirty="0">
                <a:hlinkClick r:id="rId3"/>
              </a:rPr>
              <a:t> Dataset : Smartphone Sensor Data - HAR (kaggle.com)</a:t>
            </a:r>
            <a:endParaRPr lang="en-US" b="1" i="0" dirty="0">
              <a:solidFill>
                <a:srgbClr val="202124"/>
              </a:solidFill>
              <a:effectLst/>
              <a:latin typeface="inherit"/>
            </a:endParaRPr>
          </a:p>
          <a:p>
            <a:pPr algn="l" fontAlgn="base"/>
            <a:endParaRPr lang="en-US" b="1" i="0" dirty="0">
              <a:solidFill>
                <a:srgbClr val="202124"/>
              </a:solidFill>
              <a:effectLst/>
              <a:latin typeface="inherit"/>
            </a:endParaRPr>
          </a:p>
          <a:p>
            <a:pPr algn="l" fontAlgn="base"/>
            <a:r>
              <a:rPr lang="en-US" b="1" i="0" dirty="0">
                <a:solidFill>
                  <a:srgbClr val="202124"/>
                </a:solidFill>
                <a:effectLst/>
                <a:latin typeface="inherit"/>
              </a:rPr>
              <a:t>About Dataset</a:t>
            </a:r>
          </a:p>
          <a:p>
            <a:pPr algn="l" fontAlgn="base"/>
            <a:r>
              <a:rPr lang="en-US" b="1" i="0" dirty="0" err="1">
                <a:solidFill>
                  <a:srgbClr val="202124"/>
                </a:solidFill>
                <a:effectLst/>
                <a:latin typeface="inherit"/>
              </a:rPr>
              <a:t>MotionSense</a:t>
            </a:r>
            <a:r>
              <a:rPr lang="en-US" b="1" i="0" dirty="0">
                <a:solidFill>
                  <a:srgbClr val="202124"/>
                </a:solidFill>
                <a:effectLst/>
                <a:latin typeface="inherit"/>
              </a:rPr>
              <a:t> Dataset: Sensor Based Human Activity and Attribute Recognition</a:t>
            </a:r>
          </a:p>
          <a:p>
            <a:pPr algn="l" fontAlgn="base"/>
            <a:r>
              <a:rPr lang="en-US" b="1" i="0" dirty="0">
                <a:solidFill>
                  <a:srgbClr val="202124"/>
                </a:solidFill>
                <a:effectLst/>
                <a:latin typeface="inherit"/>
              </a:rPr>
              <a:t>Context</a:t>
            </a:r>
          </a:p>
          <a:p>
            <a:pPr algn="l" fontAlgn="base"/>
            <a:r>
              <a:rPr lang="en-US" b="0" i="0" dirty="0">
                <a:solidFill>
                  <a:srgbClr val="3C4043"/>
                </a:solidFill>
                <a:effectLst/>
                <a:latin typeface="inherit"/>
              </a:rPr>
              <a:t>This dataset includes time-series data generated by accelerometer and gyroscope sensors (attitude, gravity, </a:t>
            </a:r>
            <a:r>
              <a:rPr lang="en-US" b="0" i="0" dirty="0" err="1">
                <a:solidFill>
                  <a:srgbClr val="3C4043"/>
                </a:solidFill>
                <a:effectLst/>
                <a:latin typeface="inherit"/>
              </a:rPr>
              <a:t>userAcceleration</a:t>
            </a:r>
            <a:r>
              <a:rPr lang="en-US" b="0" i="0" dirty="0">
                <a:solidFill>
                  <a:srgbClr val="3C4043"/>
                </a:solidFill>
                <a:effectLst/>
                <a:latin typeface="inherit"/>
              </a:rPr>
              <a:t>, and </a:t>
            </a:r>
            <a:r>
              <a:rPr lang="en-US" b="0" i="0" dirty="0" err="1">
                <a:solidFill>
                  <a:srgbClr val="3C4043"/>
                </a:solidFill>
                <a:effectLst/>
                <a:latin typeface="inherit"/>
              </a:rPr>
              <a:t>rotationRate</a:t>
            </a:r>
            <a:r>
              <a:rPr lang="en-US" b="0" i="0" dirty="0">
                <a:solidFill>
                  <a:srgbClr val="3C4043"/>
                </a:solidFill>
                <a:effectLst/>
                <a:latin typeface="inherit"/>
              </a:rPr>
              <a:t>). It is collected with an iPhone 6s kept in the participant's front pocket using </a:t>
            </a:r>
            <a:r>
              <a:rPr lang="en-US" b="0" i="0" u="none" strike="noStrike" dirty="0" err="1">
                <a:solidFill>
                  <a:srgbClr val="202124"/>
                </a:solidFill>
                <a:effectLst/>
                <a:latin typeface="inherit"/>
                <a:hlinkClick r:id="rId4"/>
              </a:rPr>
              <a:t>SensingKit</a:t>
            </a:r>
            <a:r>
              <a:rPr lang="en-US" b="0" i="0" dirty="0">
                <a:solidFill>
                  <a:srgbClr val="3C4043"/>
                </a:solidFill>
                <a:effectLst/>
                <a:latin typeface="inherit"/>
              </a:rPr>
              <a:t> which collects information from </a:t>
            </a:r>
            <a:r>
              <a:rPr lang="en-US" b="0" i="0" u="none" strike="noStrike" dirty="0">
                <a:solidFill>
                  <a:srgbClr val="202124"/>
                </a:solidFill>
                <a:effectLst/>
                <a:latin typeface="inherit"/>
                <a:hlinkClick r:id="rId5"/>
              </a:rPr>
              <a:t>Core Motion</a:t>
            </a:r>
            <a:r>
              <a:rPr lang="en-US" b="0" i="0" dirty="0">
                <a:solidFill>
                  <a:srgbClr val="3C4043"/>
                </a:solidFill>
                <a:effectLst/>
                <a:latin typeface="inherit"/>
              </a:rPr>
              <a:t> framework on iOS devices. A total of 24 participants in a range of gender, age, weight, and height performed 6 activities in 15 trials in the same environment and conditions: downstairs, upstairs, walking, jogging, sitting, and standing. With this dataset, we aim to look for </a:t>
            </a:r>
            <a:r>
              <a:rPr lang="en-US" b="0" i="1" dirty="0">
                <a:solidFill>
                  <a:srgbClr val="3C4043"/>
                </a:solidFill>
                <a:effectLst/>
                <a:latin typeface="inherit"/>
              </a:rPr>
              <a:t>personal attributes fingerprints</a:t>
            </a:r>
            <a:r>
              <a:rPr lang="en-US" b="0" i="0" dirty="0">
                <a:solidFill>
                  <a:srgbClr val="3C4043"/>
                </a:solidFill>
                <a:effectLst/>
                <a:latin typeface="inherit"/>
              </a:rPr>
              <a:t> in time-series of sensor data, i.e. attribute-specific patterns that can be used to infer gender or personality of the data subjects in addition to their activities.</a:t>
            </a:r>
          </a:p>
          <a:p>
            <a:pPr algn="l" fontAlgn="base"/>
            <a:r>
              <a:rPr lang="en-US" b="0" i="0" u="none" strike="noStrike" dirty="0">
                <a:solidFill>
                  <a:srgbClr val="202124"/>
                </a:solidFill>
                <a:effectLst/>
                <a:latin typeface="inherit"/>
                <a:hlinkClick r:id="rId6"/>
              </a:rPr>
              <a:t>A simple code for importing dataset and to get your hands in</a:t>
            </a:r>
            <a:endParaRPr lang="en-US" b="0" i="0" dirty="0">
              <a:solidFill>
                <a:srgbClr val="3C4043"/>
              </a:solidFill>
              <a:effectLst/>
              <a:latin typeface="inherit"/>
            </a:endParaRPr>
          </a:p>
          <a:p>
            <a:pPr algn="l" fontAlgn="base"/>
            <a:r>
              <a:rPr lang="en-US" b="1" i="0" dirty="0">
                <a:solidFill>
                  <a:srgbClr val="202124"/>
                </a:solidFill>
                <a:effectLst/>
                <a:latin typeface="inherit"/>
              </a:rPr>
              <a:t>Content</a:t>
            </a:r>
          </a:p>
          <a:p>
            <a:pPr algn="l" fontAlgn="base"/>
            <a:r>
              <a:rPr lang="en-US" b="0" i="0" dirty="0">
                <a:solidFill>
                  <a:srgbClr val="3C4043"/>
                </a:solidFill>
                <a:effectLst/>
                <a:latin typeface="inherit"/>
              </a:rPr>
              <a:t>For each participant, the study had been commenced by collecting their demographic (age and gender) and physically-related (height and weight) information. Then, we provided them with a dedicated smartphone (iPhone 6) and asked them to store it in their trousers' front pocket during the experiment. All the participant were asked to wear flat shoes. We then asked them to perform 6 different activities (walk downstairs, walk upstairs, sit, stand and jogging) around the Queen Mary University of London's Mile End campus. For each trial, the researcher set up the phone and gave it to the current participants, then the researcher stood in a corner. Then, the participant pressed the start button of </a:t>
            </a:r>
            <a:r>
              <a:rPr lang="en-US" b="0" i="0" u="none" strike="noStrike" dirty="0" err="1">
                <a:solidFill>
                  <a:srgbClr val="202124"/>
                </a:solidFill>
                <a:effectLst/>
                <a:latin typeface="inherit"/>
                <a:hlinkClick r:id="rId7"/>
              </a:rPr>
              <a:t>Crowdsense</a:t>
            </a:r>
            <a:r>
              <a:rPr lang="en-US" b="0" i="0" u="none" strike="noStrike" dirty="0">
                <a:solidFill>
                  <a:srgbClr val="202124"/>
                </a:solidFill>
                <a:effectLst/>
                <a:latin typeface="inherit"/>
                <a:hlinkClick r:id="rId7"/>
              </a:rPr>
              <a:t> app</a:t>
            </a:r>
            <a:r>
              <a:rPr lang="en-US" b="0" i="0" dirty="0">
                <a:solidFill>
                  <a:srgbClr val="3C4043"/>
                </a:solidFill>
                <a:effectLst/>
                <a:latin typeface="inherit"/>
              </a:rPr>
              <a:t> and put it in their trousers' front pocket and performed the specified activity. We asked them to do it as natural as possible, like their everyday life. At the end of each trial, they took the phone out of their pocket and pressed the stop button. The exact places and routes for running all the activities are shown in the illustrative map in the following Figure.</a:t>
            </a:r>
          </a:p>
          <a:p>
            <a:pPr algn="l" fontAlgn="base"/>
            <a:r>
              <a:rPr lang="en-US" b="0" i="0" dirty="0">
                <a:solidFill>
                  <a:srgbClr val="3C4043"/>
                </a:solidFill>
                <a:effectLst/>
                <a:latin typeface="inherit"/>
              </a:rPr>
              <a:t>As we can see, there are 15 trials:</a:t>
            </a:r>
          </a:p>
          <a:p>
            <a:pPr algn="l" fontAlgn="base">
              <a:buFont typeface="+mj-lt"/>
              <a:buAutoNum type="arabicPeriod"/>
            </a:pPr>
            <a:r>
              <a:rPr lang="en-US" b="0" i="0" dirty="0">
                <a:solidFill>
                  <a:srgbClr val="3C4043"/>
                </a:solidFill>
                <a:effectLst/>
                <a:latin typeface="inherit"/>
              </a:rPr>
              <a:t>Long trials: those with number 1 to 9 with around 2 to 3 minutes duration.</a:t>
            </a:r>
          </a:p>
          <a:p>
            <a:pPr algn="l" fontAlgn="base">
              <a:buFont typeface="+mj-lt"/>
              <a:buAutoNum type="arabicPeriod"/>
            </a:pPr>
            <a:r>
              <a:rPr lang="en-US" b="0" i="0" dirty="0">
                <a:solidFill>
                  <a:srgbClr val="3C4043"/>
                </a:solidFill>
                <a:effectLst/>
                <a:latin typeface="inherit"/>
              </a:rPr>
              <a:t>Short trials: those with number 11 to 16 that are around 30 seconds to 1 minutes duration.</a:t>
            </a:r>
          </a:p>
          <a:p>
            <a:pPr algn="l" fontAlgn="base"/>
            <a:r>
              <a:rPr lang="en-US" b="0" i="0" dirty="0">
                <a:solidFill>
                  <a:srgbClr val="3C4043"/>
                </a:solidFill>
                <a:effectLst/>
                <a:latin typeface="inherit"/>
              </a:rPr>
              <a:t>There are 24 data subjects. The </a:t>
            </a:r>
            <a:r>
              <a:rPr lang="en-US" b="0" i="0" dirty="0" err="1">
                <a:solidFill>
                  <a:srgbClr val="3C4043"/>
                </a:solidFill>
                <a:effectLst/>
                <a:latin typeface="inherit"/>
              </a:rPr>
              <a:t>A_DeviceMotion_data</a:t>
            </a:r>
            <a:r>
              <a:rPr lang="en-US" b="0" i="0" dirty="0">
                <a:solidFill>
                  <a:srgbClr val="3C4043"/>
                </a:solidFill>
                <a:effectLst/>
                <a:latin typeface="inherit"/>
              </a:rPr>
              <a:t> folder contains time-series collected by both Accelerometer and Gyroscope for all 15 trials. For every trial we have a multivariate time-series. Thus, we have time-series with 12 features: </a:t>
            </a:r>
            <a:r>
              <a:rPr lang="en-US" b="0" i="0" dirty="0" err="1">
                <a:solidFill>
                  <a:srgbClr val="3C4043"/>
                </a:solidFill>
                <a:effectLst/>
                <a:latin typeface="inherit"/>
              </a:rPr>
              <a:t>attitude.roll</a:t>
            </a:r>
            <a:r>
              <a:rPr lang="en-US" b="0" i="0" dirty="0">
                <a:solidFill>
                  <a:srgbClr val="3C4043"/>
                </a:solidFill>
                <a:effectLst/>
                <a:latin typeface="inherit"/>
              </a:rPr>
              <a:t>, </a:t>
            </a:r>
            <a:r>
              <a:rPr lang="en-US" b="0" i="0" dirty="0" err="1">
                <a:solidFill>
                  <a:srgbClr val="3C4043"/>
                </a:solidFill>
                <a:effectLst/>
                <a:latin typeface="inherit"/>
              </a:rPr>
              <a:t>attitude.pitch</a:t>
            </a:r>
            <a:r>
              <a:rPr lang="en-US" b="0" i="0" dirty="0">
                <a:solidFill>
                  <a:srgbClr val="3C4043"/>
                </a:solidFill>
                <a:effectLst/>
                <a:latin typeface="inherit"/>
              </a:rPr>
              <a:t>, </a:t>
            </a:r>
            <a:r>
              <a:rPr lang="en-US" b="0" i="0" dirty="0" err="1">
                <a:solidFill>
                  <a:srgbClr val="3C4043"/>
                </a:solidFill>
                <a:effectLst/>
                <a:latin typeface="inherit"/>
              </a:rPr>
              <a:t>attitude.yaw</a:t>
            </a:r>
            <a:r>
              <a:rPr lang="en-US" b="0" i="0" dirty="0">
                <a:solidFill>
                  <a:srgbClr val="3C4043"/>
                </a:solidFill>
                <a:effectLst/>
                <a:latin typeface="inherit"/>
              </a:rPr>
              <a:t>, </a:t>
            </a:r>
            <a:r>
              <a:rPr lang="en-US" b="0" i="0" dirty="0" err="1">
                <a:solidFill>
                  <a:srgbClr val="3C4043"/>
                </a:solidFill>
                <a:effectLst/>
                <a:latin typeface="inherit"/>
              </a:rPr>
              <a:t>gravity.x</a:t>
            </a:r>
            <a:r>
              <a:rPr lang="en-US" b="0" i="0" dirty="0">
                <a:solidFill>
                  <a:srgbClr val="3C4043"/>
                </a:solidFill>
                <a:effectLst/>
                <a:latin typeface="inherit"/>
              </a:rPr>
              <a:t>, </a:t>
            </a:r>
            <a:r>
              <a:rPr lang="en-US" b="0" i="0" dirty="0" err="1">
                <a:solidFill>
                  <a:srgbClr val="3C4043"/>
                </a:solidFill>
                <a:effectLst/>
                <a:latin typeface="inherit"/>
              </a:rPr>
              <a:t>gravity.y</a:t>
            </a:r>
            <a:r>
              <a:rPr lang="en-US" b="0" i="0" dirty="0">
                <a:solidFill>
                  <a:srgbClr val="3C4043"/>
                </a:solidFill>
                <a:effectLst/>
                <a:latin typeface="inherit"/>
              </a:rPr>
              <a:t>, </a:t>
            </a:r>
            <a:r>
              <a:rPr lang="en-US" b="0" i="0" dirty="0" err="1">
                <a:solidFill>
                  <a:srgbClr val="3C4043"/>
                </a:solidFill>
                <a:effectLst/>
                <a:latin typeface="inherit"/>
              </a:rPr>
              <a:t>gravity.z</a:t>
            </a:r>
            <a:r>
              <a:rPr lang="en-US" b="0" i="0" dirty="0">
                <a:solidFill>
                  <a:srgbClr val="3C4043"/>
                </a:solidFill>
                <a:effectLst/>
                <a:latin typeface="inherit"/>
              </a:rPr>
              <a:t>, </a:t>
            </a:r>
            <a:r>
              <a:rPr lang="en-US" b="0" i="0" dirty="0" err="1">
                <a:solidFill>
                  <a:srgbClr val="3C4043"/>
                </a:solidFill>
                <a:effectLst/>
                <a:latin typeface="inherit"/>
              </a:rPr>
              <a:t>rotationRate.x</a:t>
            </a:r>
            <a:r>
              <a:rPr lang="en-US" b="0" i="0" dirty="0">
                <a:solidFill>
                  <a:srgbClr val="3C4043"/>
                </a:solidFill>
                <a:effectLst/>
                <a:latin typeface="inherit"/>
              </a:rPr>
              <a:t>, </a:t>
            </a:r>
            <a:r>
              <a:rPr lang="en-US" b="0" i="0" dirty="0" err="1">
                <a:solidFill>
                  <a:srgbClr val="3C4043"/>
                </a:solidFill>
                <a:effectLst/>
                <a:latin typeface="inherit"/>
              </a:rPr>
              <a:t>rotationRate.y</a:t>
            </a:r>
            <a:r>
              <a:rPr lang="en-US" b="0" i="0" dirty="0">
                <a:solidFill>
                  <a:srgbClr val="3C4043"/>
                </a:solidFill>
                <a:effectLst/>
                <a:latin typeface="inherit"/>
              </a:rPr>
              <a:t>, </a:t>
            </a:r>
            <a:r>
              <a:rPr lang="en-US" b="0" i="0" dirty="0" err="1">
                <a:solidFill>
                  <a:srgbClr val="3C4043"/>
                </a:solidFill>
                <a:effectLst/>
                <a:latin typeface="inherit"/>
              </a:rPr>
              <a:t>rotationRate.z</a:t>
            </a:r>
            <a:r>
              <a:rPr lang="en-US" b="0" i="0" dirty="0">
                <a:solidFill>
                  <a:srgbClr val="3C4043"/>
                </a:solidFill>
                <a:effectLst/>
                <a:latin typeface="inherit"/>
              </a:rPr>
              <a:t>, </a:t>
            </a:r>
            <a:r>
              <a:rPr lang="en-US" b="0" i="0" dirty="0" err="1">
                <a:solidFill>
                  <a:srgbClr val="3C4043"/>
                </a:solidFill>
                <a:effectLst/>
                <a:latin typeface="inherit"/>
              </a:rPr>
              <a:t>userAcceleration.x</a:t>
            </a:r>
            <a:r>
              <a:rPr lang="en-US" b="0" i="0" dirty="0">
                <a:solidFill>
                  <a:srgbClr val="3C4043"/>
                </a:solidFill>
                <a:effectLst/>
                <a:latin typeface="inherit"/>
              </a:rPr>
              <a:t>, </a:t>
            </a:r>
            <a:r>
              <a:rPr lang="en-US" b="0" i="0" dirty="0" err="1">
                <a:solidFill>
                  <a:srgbClr val="3C4043"/>
                </a:solidFill>
                <a:effectLst/>
                <a:latin typeface="inherit"/>
              </a:rPr>
              <a:t>userAcceleration.y</a:t>
            </a:r>
            <a:r>
              <a:rPr lang="en-US" b="0" i="0" dirty="0">
                <a:solidFill>
                  <a:srgbClr val="3C4043"/>
                </a:solidFill>
                <a:effectLst/>
                <a:latin typeface="inherit"/>
              </a:rPr>
              <a:t>, </a:t>
            </a:r>
            <a:r>
              <a:rPr lang="en-US" b="0" i="0" dirty="0" err="1">
                <a:solidFill>
                  <a:srgbClr val="3C4043"/>
                </a:solidFill>
                <a:effectLst/>
                <a:latin typeface="inherit"/>
              </a:rPr>
              <a:t>userAcceleration.z</a:t>
            </a:r>
            <a:r>
              <a:rPr lang="en-US" b="0" i="0" dirty="0">
                <a:solidFill>
                  <a:srgbClr val="3C4043"/>
                </a:solidFill>
                <a:effectLst/>
                <a:latin typeface="inherit"/>
              </a:rPr>
              <a:t>.</a:t>
            </a:r>
          </a:p>
          <a:p>
            <a:pPr algn="l" fontAlgn="base"/>
            <a:r>
              <a:rPr lang="en-US" b="0" i="0" dirty="0">
                <a:solidFill>
                  <a:srgbClr val="3C4043"/>
                </a:solidFill>
                <a:effectLst/>
                <a:latin typeface="inherit"/>
              </a:rPr>
              <a:t>The accelerometer measures the sum of two acceleration vectors: gravity and user acceleration. User acceleration is the acceleration that the user imparts to the device. Because Core Motion is able to track a device’s attitude using both the gyroscope and the accelerometer, it can differentiate between gravity and user acceleration. A </a:t>
            </a:r>
            <a:r>
              <a:rPr lang="en-US" b="0" i="0" dirty="0" err="1">
                <a:solidFill>
                  <a:srgbClr val="3C4043"/>
                </a:solidFill>
                <a:effectLst/>
                <a:latin typeface="inherit"/>
              </a:rPr>
              <a:t>CMDeviceMotion</a:t>
            </a:r>
            <a:r>
              <a:rPr lang="en-US" b="0" i="0" dirty="0">
                <a:solidFill>
                  <a:srgbClr val="3C4043"/>
                </a:solidFill>
                <a:effectLst/>
                <a:latin typeface="inherit"/>
              </a:rPr>
              <a:t> object provides both measurements in the gravity and </a:t>
            </a:r>
            <a:r>
              <a:rPr lang="en-US" b="0" i="0" dirty="0" err="1">
                <a:solidFill>
                  <a:srgbClr val="3C4043"/>
                </a:solidFill>
                <a:effectLst/>
                <a:latin typeface="inherit"/>
              </a:rPr>
              <a:t>userAcceleration</a:t>
            </a:r>
            <a:r>
              <a:rPr lang="en-US" b="0" i="0" dirty="0">
                <a:solidFill>
                  <a:srgbClr val="3C4043"/>
                </a:solidFill>
                <a:effectLst/>
                <a:latin typeface="inherit"/>
              </a:rPr>
              <a:t> properties. (</a:t>
            </a:r>
            <a:r>
              <a:rPr lang="en-US" b="0" i="0" u="none" strike="noStrike" dirty="0">
                <a:solidFill>
                  <a:srgbClr val="202124"/>
                </a:solidFill>
                <a:effectLst/>
                <a:latin typeface="inherit"/>
                <a:hlinkClick r:id="rId5"/>
              </a:rPr>
              <a:t>More info</a:t>
            </a:r>
            <a:r>
              <a:rPr lang="en-US" b="0" i="0" dirty="0">
                <a:solidFill>
                  <a:srgbClr val="3C4043"/>
                </a:solidFill>
                <a:effectLst/>
                <a:latin typeface="inherit"/>
              </a:rPr>
              <a:t>)</a:t>
            </a:r>
          </a:p>
          <a:p>
            <a:pPr algn="l" fontAlgn="base"/>
            <a:r>
              <a:rPr lang="en-US" b="0" i="0" dirty="0">
                <a:solidFill>
                  <a:srgbClr val="3C4043"/>
                </a:solidFill>
                <a:effectLst/>
                <a:latin typeface="inherit"/>
              </a:rPr>
              <a:t>There are 6 different labels:</a:t>
            </a:r>
          </a:p>
          <a:p>
            <a:pPr algn="l" fontAlgn="base">
              <a:buFont typeface="+mj-lt"/>
              <a:buAutoNum type="arabicPeriod"/>
            </a:pPr>
            <a:r>
              <a:rPr lang="en-US" b="1" i="0" dirty="0" err="1">
                <a:solidFill>
                  <a:srgbClr val="3C4043"/>
                </a:solidFill>
                <a:effectLst/>
                <a:latin typeface="inherit"/>
              </a:rPr>
              <a:t>dws</a:t>
            </a:r>
            <a:r>
              <a:rPr lang="en-US" b="0" i="0" dirty="0">
                <a:solidFill>
                  <a:srgbClr val="3C4043"/>
                </a:solidFill>
                <a:effectLst/>
                <a:latin typeface="inherit"/>
              </a:rPr>
              <a:t>: downstairs</a:t>
            </a:r>
          </a:p>
          <a:p>
            <a:pPr algn="l" fontAlgn="base">
              <a:buFont typeface="+mj-lt"/>
              <a:buAutoNum type="arabicPeriod"/>
            </a:pPr>
            <a:r>
              <a:rPr lang="en-US" b="1" i="0" dirty="0">
                <a:solidFill>
                  <a:srgbClr val="3C4043"/>
                </a:solidFill>
                <a:effectLst/>
                <a:latin typeface="inherit"/>
              </a:rPr>
              <a:t>ups</a:t>
            </a:r>
            <a:r>
              <a:rPr lang="en-US" b="0" i="0" dirty="0">
                <a:solidFill>
                  <a:srgbClr val="3C4043"/>
                </a:solidFill>
                <a:effectLst/>
                <a:latin typeface="inherit"/>
              </a:rPr>
              <a:t>: upstairs</a:t>
            </a:r>
          </a:p>
          <a:p>
            <a:pPr algn="l" fontAlgn="base">
              <a:buFont typeface="+mj-lt"/>
              <a:buAutoNum type="arabicPeriod"/>
            </a:pPr>
            <a:r>
              <a:rPr lang="en-US" b="1" i="0" dirty="0">
                <a:solidFill>
                  <a:srgbClr val="3C4043"/>
                </a:solidFill>
                <a:effectLst/>
                <a:latin typeface="inherit"/>
              </a:rPr>
              <a:t>sit</a:t>
            </a:r>
            <a:r>
              <a:rPr lang="en-US" b="0" i="0" dirty="0">
                <a:solidFill>
                  <a:srgbClr val="3C4043"/>
                </a:solidFill>
                <a:effectLst/>
                <a:latin typeface="inherit"/>
              </a:rPr>
              <a:t>: sitting</a:t>
            </a:r>
          </a:p>
          <a:p>
            <a:pPr algn="l" fontAlgn="base">
              <a:buFont typeface="+mj-lt"/>
              <a:buAutoNum type="arabicPeriod"/>
            </a:pPr>
            <a:r>
              <a:rPr lang="en-US" b="1" i="0" dirty="0">
                <a:solidFill>
                  <a:srgbClr val="3C4043"/>
                </a:solidFill>
                <a:effectLst/>
                <a:latin typeface="inherit"/>
              </a:rPr>
              <a:t>std</a:t>
            </a:r>
            <a:r>
              <a:rPr lang="en-US" b="0" i="0" dirty="0">
                <a:solidFill>
                  <a:srgbClr val="3C4043"/>
                </a:solidFill>
                <a:effectLst/>
                <a:latin typeface="inherit"/>
              </a:rPr>
              <a:t>: standing</a:t>
            </a:r>
          </a:p>
          <a:p>
            <a:pPr algn="l" fontAlgn="base">
              <a:buFont typeface="+mj-lt"/>
              <a:buAutoNum type="arabicPeriod"/>
            </a:pPr>
            <a:r>
              <a:rPr lang="en-US" b="1" i="0" dirty="0" err="1">
                <a:solidFill>
                  <a:srgbClr val="3C4043"/>
                </a:solidFill>
                <a:effectLst/>
                <a:latin typeface="inherit"/>
              </a:rPr>
              <a:t>wlk</a:t>
            </a:r>
            <a:r>
              <a:rPr lang="en-US" b="0" i="0" dirty="0">
                <a:solidFill>
                  <a:srgbClr val="3C4043"/>
                </a:solidFill>
                <a:effectLst/>
                <a:latin typeface="inherit"/>
              </a:rPr>
              <a:t>: walking</a:t>
            </a:r>
          </a:p>
          <a:p>
            <a:pPr algn="l" fontAlgn="base">
              <a:buFont typeface="+mj-lt"/>
              <a:buAutoNum type="arabicPeriod"/>
            </a:pPr>
            <a:r>
              <a:rPr lang="en-US" b="1" i="0" dirty="0">
                <a:solidFill>
                  <a:srgbClr val="3C4043"/>
                </a:solidFill>
                <a:effectLst/>
                <a:latin typeface="inherit"/>
              </a:rPr>
              <a:t>jog</a:t>
            </a:r>
            <a:r>
              <a:rPr lang="en-US" b="0" i="0" dirty="0">
                <a:solidFill>
                  <a:srgbClr val="3C4043"/>
                </a:solidFill>
                <a:effectLst/>
                <a:latin typeface="inherit"/>
              </a:rPr>
              <a:t>: jogging</a:t>
            </a:r>
          </a:p>
          <a:p>
            <a:pPr algn="l" fontAlgn="base"/>
            <a:r>
              <a:rPr lang="en-US" b="1" i="0" dirty="0">
                <a:solidFill>
                  <a:srgbClr val="202124"/>
                </a:solidFill>
                <a:effectLst/>
                <a:latin typeface="inherit"/>
              </a:rPr>
              <a:t>Acknowledgements</a:t>
            </a:r>
          </a:p>
          <a:p>
            <a:pPr algn="l" fontAlgn="base"/>
            <a:r>
              <a:rPr lang="en-US" b="0" i="0" dirty="0">
                <a:solidFill>
                  <a:srgbClr val="3C4043"/>
                </a:solidFill>
                <a:effectLst/>
                <a:latin typeface="inherit"/>
              </a:rPr>
              <a:t>If you use this dataset, please cite the following paper:</a:t>
            </a:r>
          </a:p>
          <a:p>
            <a:endParaRPr lang="en-US" dirty="0"/>
          </a:p>
        </p:txBody>
      </p:sp>
      <p:sp>
        <p:nvSpPr>
          <p:cNvPr id="4" name="Slide Number Placeholder 3"/>
          <p:cNvSpPr>
            <a:spLocks noGrp="1"/>
          </p:cNvSpPr>
          <p:nvPr>
            <p:ph type="sldNum" sz="quarter" idx="5"/>
          </p:nvPr>
        </p:nvSpPr>
        <p:spPr/>
        <p:txBody>
          <a:bodyPr/>
          <a:lstStyle/>
          <a:p>
            <a:fld id="{518BB9B4-ED14-4B06-939E-BA77E86CF93D}" type="slidenum">
              <a:rPr lang="en-US" smtClean="0"/>
              <a:t>3</a:t>
            </a:fld>
            <a:endParaRPr lang="en-US"/>
          </a:p>
        </p:txBody>
      </p:sp>
    </p:spTree>
    <p:extLst>
      <p:ext uri="{BB962C8B-B14F-4D97-AF65-F5344CB8AC3E}">
        <p14:creationId xmlns:p14="http://schemas.microsoft.com/office/powerpoint/2010/main" val="1331824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3E8AD-39FF-242C-31D7-028E5D896690}"/>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3" name="Footer Placeholder 2">
            <a:extLst>
              <a:ext uri="{FF2B5EF4-FFF2-40B4-BE49-F238E27FC236}">
                <a16:creationId xmlns:a16="http://schemas.microsoft.com/office/drawing/2014/main" id="{72F66C13-D4C7-20E6-6B15-9EAA975A5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F3BAC-CC97-8567-65BF-1FE0CB6D0D6C}"/>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9741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 id="2147483669" r:id="rId16"/>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6.jpg"/><Relationship Id="rId7" Type="http://schemas.openxmlformats.org/officeDocument/2006/relationships/image" Target="../media/image29.jp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4.png"/><Relationship Id="rId4" Type="http://schemas.openxmlformats.org/officeDocument/2006/relationships/image" Target="../media/image27.jpg"/><Relationship Id="rId9" Type="http://schemas.openxmlformats.org/officeDocument/2006/relationships/image" Target="../media/image31.jp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92965189"/>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dirty="0">
                          <a:solidFill>
                            <a:schemeClr val="accent1"/>
                          </a:solidFill>
                          <a:effectLst/>
                        </a:rPr>
                        <a:t>CATEGORY 1</a:t>
                      </a:r>
                      <a:endParaRPr lang="en-US" sz="1600" b="1" i="0" dirty="0">
                        <a:solidFill>
                          <a:schemeClr val="accent1"/>
                        </a:solidFill>
                        <a:effectLst/>
                        <a:latin typeface="+mn-lt"/>
                      </a:endParaRPr>
                    </a:p>
                  </a:txBody>
                  <a:tcPr anchor="ctr"/>
                </a:tc>
                <a:tc>
                  <a:txBody>
                    <a:bodyPr/>
                    <a:lstStyle/>
                    <a:p>
                      <a:pPr algn="ctr" rtl="0" fontAlgn="base"/>
                      <a:r>
                        <a:rPr lang="en-US" sz="1600" b="0" dirty="0">
                          <a:solidFill>
                            <a:schemeClr val="accent1"/>
                          </a:solidFill>
                          <a:effectLst/>
                        </a:rPr>
                        <a:t>CATEGORY 2</a:t>
                      </a:r>
                      <a:endParaRPr lang="en-US" sz="1600" b="1" i="0" dirty="0">
                        <a:solidFill>
                          <a:schemeClr val="accent1"/>
                        </a:solidFill>
                        <a:effectLst/>
                        <a:latin typeface="+mn-lt"/>
                      </a:endParaRPr>
                    </a:p>
                  </a:txBody>
                  <a:tcPr anchor="ctr"/>
                </a:tc>
                <a:tc>
                  <a:txBody>
                    <a:bodyPr/>
                    <a:lstStyle/>
                    <a:p>
                      <a:pPr algn="ctr" rtl="0" fontAlgn="base"/>
                      <a:r>
                        <a:rPr lang="en-US" sz="1600" b="0" kern="1200" dirty="0">
                          <a:solidFill>
                            <a:schemeClr val="accent1"/>
                          </a:solidFill>
                          <a:effectLst/>
                        </a:rPr>
                        <a:t>CATEGORY 3</a:t>
                      </a:r>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kern="1200" dirty="0">
                          <a:solidFill>
                            <a:schemeClr val="accent1"/>
                          </a:solidFill>
                          <a:effectLst/>
                        </a:rPr>
                        <a:t>CATEGORY 4​</a:t>
                      </a:r>
                      <a:endParaRPr lang="en-US" sz="1600" b="0" i="0" kern="1200" dirty="0">
                        <a:solidFill>
                          <a:schemeClr val="accent1"/>
                        </a:solidFill>
                        <a:effectLst/>
                        <a:latin typeface="+mn-lt"/>
                        <a:ea typeface="+mn-ea"/>
                        <a:cs typeface="+mn-cs"/>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dirty="0">
                          <a:solidFill>
                            <a:srgbClr val="333F50"/>
                          </a:solidFill>
                          <a:effectLst/>
                        </a:rPr>
                        <a:t>Q1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2.3</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0" dirty="0">
                          <a:solidFill>
                            <a:srgbClr val="333F50"/>
                          </a:solidFill>
                          <a:effectLst/>
                        </a:rPr>
                        <a:t>Q2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4.4</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1400" b="0" dirty="0">
                          <a:solidFill>
                            <a:srgbClr val="333F50"/>
                          </a:solidFill>
                          <a:effectLst/>
                        </a:rPr>
                        <a:t>Q3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2.8</a:t>
                      </a:r>
                      <a:r>
                        <a:rPr lang="en-US" sz="1400" b="0" dirty="0">
                          <a:solidFill>
                            <a:srgbClr val="000000"/>
                          </a:solidFill>
                          <a:effectLst/>
                        </a:rPr>
                        <a:t>​</a:t>
                      </a:r>
                      <a:endParaRPr lang="en-US" sz="14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algn="ctr" rtl="0" fontAlgn="base"/>
                      <a:r>
                        <a:rPr lang="en-US" sz="1400" b="0" dirty="0">
                          <a:solidFill>
                            <a:srgbClr val="333F50"/>
                          </a:solidFill>
                          <a:effectLst/>
                        </a:rPr>
                        <a:t>Q4</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7.0</a:t>
                      </a:r>
                      <a:endParaRPr lang="en-US" sz="1400" b="0"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a:t>MEET OUR TEAM</a:t>
            </a:r>
            <a:endParaRPr lang="en-US" dirty="0"/>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a:t>TAKUMA HAYASHI</a:t>
            </a:r>
            <a:endParaRPr lang="en-US" dirty="0"/>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660747"/>
          </a:xfrm>
        </p:spPr>
        <p:txBody>
          <a:bodyPr/>
          <a:lstStyle/>
          <a:p>
            <a:r>
              <a:rPr lang="en-US"/>
              <a:t>President</a:t>
            </a:r>
            <a:endParaRPr lang="en-US" dirty="0"/>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a:t>MIRJAM NILSSON</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660747"/>
          </a:xfrm>
        </p:spPr>
        <p:txBody>
          <a:bodyPr/>
          <a:lstStyle/>
          <a:p>
            <a:r>
              <a:rPr lang="en-US"/>
              <a:t>Chief Executive Officer</a:t>
            </a:r>
            <a:endParaRPr lang="en-US" dirty="0"/>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a:t>FLORA BERGGREN</a:t>
            </a:r>
            <a:endParaRPr lang="en-US" dirty="0"/>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660747"/>
          </a:xfrm>
        </p:spPr>
        <p:txBody>
          <a:bodyPr>
            <a:normAutofit/>
          </a:bodyPr>
          <a:lstStyle/>
          <a:p>
            <a:r>
              <a:rPr lang="en-US"/>
              <a:t>Chief Operations Officer</a:t>
            </a:r>
            <a:endParaRPr lang="en-US" dirty="0"/>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a:t>RAJESH SANTOSHI</a:t>
            </a:r>
            <a:endParaRPr lang="en-US" dirty="0"/>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660747"/>
          </a:xfrm>
        </p:spPr>
        <p:txBody>
          <a:bodyPr/>
          <a:lstStyle/>
          <a:p>
            <a:r>
              <a:rPr lang="en-US"/>
              <a:t>VP Marketing</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lstStyle/>
          <a:p>
            <a:r>
              <a:rPr lang="en-US"/>
              <a:t>MEET OUR TEAM  </a:t>
            </a:r>
            <a:endParaRPr lang="en-US" dirty="0"/>
          </a:p>
        </p:txBody>
      </p:sp>
      <p:pic>
        <p:nvPicPr>
          <p:cNvPr id="16" name="Picture Placeholder 126" descr="Team member headshot">
            <a:extLst>
              <a:ext uri="{FF2B5EF4-FFF2-40B4-BE49-F238E27FC236}">
                <a16:creationId xmlns:a16="http://schemas.microsoft.com/office/drawing/2014/main" id="{266A30B7-119F-18D7-4F7E-F11FCA29FBF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4863" r="4863"/>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570485"/>
            <a:ext cx="1828800" cy="202838"/>
          </a:xfrm>
        </p:spPr>
        <p:txBody>
          <a:bodyPr/>
          <a:lstStyle/>
          <a:p>
            <a:r>
              <a:rPr lang="en-US"/>
              <a:t>TAKUMA HAYASHI</a:t>
            </a:r>
            <a:endParaRPr lang="en-US" dirty="0"/>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779603"/>
            <a:ext cx="1828800" cy="343061"/>
          </a:xfrm>
        </p:spPr>
        <p:txBody>
          <a:bodyPr/>
          <a:lstStyle/>
          <a:p>
            <a:r>
              <a:rPr lang="en-US"/>
              <a:t>President</a:t>
            </a:r>
            <a:endParaRPr lang="en-US" dirty="0"/>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570485"/>
            <a:ext cx="1828800" cy="202838"/>
          </a:xfrm>
        </p:spPr>
        <p:txBody>
          <a:bodyPr/>
          <a:lstStyle/>
          <a:p>
            <a:r>
              <a:rPr lang="en-US"/>
              <a:t>MIRJAM NILSSON</a:t>
            </a:r>
            <a:endParaRPr lang="en-US" dirty="0"/>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779603"/>
            <a:ext cx="1828800" cy="343061"/>
          </a:xfrm>
        </p:spPr>
        <p:txBody>
          <a:bodyPr/>
          <a:lstStyle/>
          <a:p>
            <a:r>
              <a:rPr lang="en-US"/>
              <a:t>Chief Executive Officer</a:t>
            </a:r>
            <a:endParaRPr lang="en-US" dirty="0"/>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570485"/>
            <a:ext cx="2105135" cy="202838"/>
          </a:xfrm>
        </p:spPr>
        <p:txBody>
          <a:bodyPr/>
          <a:lstStyle/>
          <a:p>
            <a:r>
              <a:rPr lang="en-US"/>
              <a:t>RAJESH SANTOSHI</a:t>
            </a:r>
            <a:endParaRPr lang="en-US" dirty="0"/>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779603"/>
            <a:ext cx="2299855" cy="343061"/>
          </a:xfrm>
        </p:spPr>
        <p:txBody>
          <a:bodyPr/>
          <a:lstStyle/>
          <a:p>
            <a:r>
              <a:rPr lang="en-US"/>
              <a:t>Chief Operations Officer</a:t>
            </a:r>
            <a:endParaRPr lang="en-US" dirty="0"/>
          </a:p>
        </p:txBody>
      </p:sp>
      <p:pic>
        <p:nvPicPr>
          <p:cNvPr id="6" name="Picture Placeholder 21" descr="Team member headshot">
            <a:extLst>
              <a:ext uri="{FF2B5EF4-FFF2-40B4-BE49-F238E27FC236}">
                <a16:creationId xmlns:a16="http://schemas.microsoft.com/office/drawing/2014/main" id="{33ECF93A-478B-A27E-0C69-55C8B55C496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570485"/>
            <a:ext cx="1828800" cy="202838"/>
          </a:xfrm>
        </p:spPr>
        <p:txBody>
          <a:bodyPr/>
          <a:lstStyle/>
          <a:p>
            <a:r>
              <a:rPr lang="en-US"/>
              <a:t>RAJESH SANTOSHI</a:t>
            </a:r>
            <a:endParaRPr lang="en-US" dirty="0"/>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779603"/>
            <a:ext cx="1844126" cy="343061"/>
          </a:xfrm>
        </p:spPr>
        <p:txBody>
          <a:bodyPr/>
          <a:lstStyle/>
          <a:p>
            <a:r>
              <a:rPr lang="en-US"/>
              <a:t>VP Marketing</a:t>
            </a:r>
            <a:endParaRPr lang="en-US" dirty="0"/>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429321"/>
            <a:ext cx="1828800" cy="202838"/>
          </a:xfrm>
        </p:spPr>
        <p:txBody>
          <a:bodyPr/>
          <a:lstStyle/>
          <a:p>
            <a:r>
              <a:rPr lang="en-US"/>
              <a:t>GRAHAM BARNES</a:t>
            </a:r>
            <a:endParaRPr lang="en-US" dirty="0"/>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38439"/>
            <a:ext cx="1828800" cy="343061"/>
          </a:xfrm>
        </p:spPr>
        <p:txBody>
          <a:bodyPr/>
          <a:lstStyle/>
          <a:p>
            <a:r>
              <a:rPr lang="en-US"/>
              <a:t>VP Product</a:t>
            </a:r>
            <a:endParaRPr lang="en-US" dirty="0"/>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429321"/>
            <a:ext cx="1828800" cy="202838"/>
          </a:xfrm>
        </p:spPr>
        <p:txBody>
          <a:bodyPr/>
          <a:lstStyle/>
          <a:p>
            <a:r>
              <a:rPr lang="en-US"/>
              <a:t>ROWAN MURPHY</a:t>
            </a:r>
            <a:endParaRPr lang="en-US" dirty="0"/>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38439"/>
            <a:ext cx="1828800" cy="343061"/>
          </a:xfrm>
        </p:spPr>
        <p:txBody>
          <a:bodyPr/>
          <a:lstStyle/>
          <a:p>
            <a:r>
              <a:rPr lang="en-US"/>
              <a:t>SEO Strategist</a:t>
            </a:r>
            <a:endParaRPr lang="en-US" dirty="0"/>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429321"/>
            <a:ext cx="1828800" cy="202838"/>
          </a:xfrm>
        </p:spPr>
        <p:txBody>
          <a:bodyPr/>
          <a:lstStyle/>
          <a:p>
            <a:r>
              <a:rPr lang="en-US"/>
              <a:t>ELIZABETH MOORE</a:t>
            </a:r>
            <a:endParaRPr lang="en-US" dirty="0"/>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38439"/>
            <a:ext cx="1813474" cy="343061"/>
          </a:xfrm>
        </p:spPr>
        <p:txBody>
          <a:bodyPr/>
          <a:lstStyle/>
          <a:p>
            <a:r>
              <a:rPr lang="en-US"/>
              <a:t>Product Designer</a:t>
            </a:r>
            <a:endParaRPr lang="en-US" dirty="0"/>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429321"/>
            <a:ext cx="1828800" cy="202838"/>
          </a:xfrm>
        </p:spPr>
        <p:txBody>
          <a:bodyPr/>
          <a:lstStyle/>
          <a:p>
            <a:r>
              <a:rPr lang="en-US"/>
              <a:t>ROBIN KLINE</a:t>
            </a:r>
            <a:endParaRPr lang="en-US" dirty="0"/>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38439"/>
            <a:ext cx="1844126" cy="343061"/>
          </a:xfrm>
        </p:spPr>
        <p:txBody>
          <a:bodyPr/>
          <a:lstStyle/>
          <a:p>
            <a:r>
              <a:rPr lang="en-US"/>
              <a:t>Content Developer</a:t>
            </a:r>
            <a:endParaRPr lang="en-US" dirty="0"/>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252851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About data</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62FA75-C916-F171-522C-177321A6362B}"/>
              </a:ext>
            </a:extLst>
          </p:cNvPr>
          <p:cNvSpPr>
            <a:spLocks noChangeArrowheads="1"/>
          </p:cNvSpPr>
          <p:nvPr/>
        </p:nvSpPr>
        <p:spPr bwMode="auto">
          <a:xfrm>
            <a:off x="7072134" y="128132"/>
            <a:ext cx="5023411" cy="66017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374151"/>
                </a:solidFill>
                <a:effectLst/>
                <a:latin typeface="Söhne"/>
              </a:rPr>
              <a:t>The </a:t>
            </a:r>
            <a:r>
              <a:rPr lang="en-US" b="0" i="0" dirty="0" err="1">
                <a:solidFill>
                  <a:srgbClr val="374151"/>
                </a:solidFill>
                <a:effectLst/>
                <a:latin typeface="Söhne"/>
              </a:rPr>
              <a:t>MotionSense</a:t>
            </a:r>
            <a:r>
              <a:rPr lang="en-US" b="0" i="0" dirty="0">
                <a:solidFill>
                  <a:srgbClr val="374151"/>
                </a:solidFill>
                <a:effectLst/>
                <a:latin typeface="Söhne"/>
              </a:rPr>
              <a:t> Dataset is a collection of time-series sensor data generated from accelerometer and gyroscope sensors on an iPhone 6s. The dataset is aimed at human activity and attribute recognition. It comprises data from 24 participants who performed 6 different activities: walking downstairs, walking upstairs, walking, jogging, sitting, and standing. The participants carried the phone in their front trouser pocket during the activities. The data consists of 15 trials with both long (2-3 minutes) and short (30 seconds to 1 minute) durations.</a:t>
            </a:r>
          </a:p>
          <a:p>
            <a:pPr algn="l"/>
            <a:r>
              <a:rPr lang="en-US" b="0" i="0" dirty="0">
                <a:solidFill>
                  <a:srgbClr val="374151"/>
                </a:solidFill>
                <a:effectLst/>
                <a:latin typeface="Söhne"/>
              </a:rPr>
              <a:t>The dataset provides a rich set of features including attitude (roll, pitch, yaw), gravity (x, y, z), rotation rate (x, y, z), and user acceleration (x, y, z). It distinguishes between gravity and user acceleration, allowing for more accurate activity and attribute recognition. The dataset is intended for research in identifying personal attributes and different types of human activities.</a:t>
            </a:r>
          </a:p>
          <a:p>
            <a:pPr algn="l"/>
            <a:r>
              <a:rPr lang="en-US" b="0" i="0" dirty="0">
                <a:solidFill>
                  <a:srgbClr val="374151"/>
                </a:solidFill>
                <a:effectLst/>
                <a:latin typeface="Söhne"/>
              </a:rPr>
              <a:t>This dataset serves as a valuable resource for those interested in activity recognition, sensor data analysis, and machine learning applications. If used, the authors request citing a specific paper.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white phone with colorful graphics on it&#10;&#10;Description automatically generated">
            <a:extLst>
              <a:ext uri="{FF2B5EF4-FFF2-40B4-BE49-F238E27FC236}">
                <a16:creationId xmlns:a16="http://schemas.microsoft.com/office/drawing/2014/main" id="{E1FB5CD7-9DC7-3AB7-0033-10502E6E5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87679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6B387E9-141E-C53C-49CE-85004E83358E}"/>
              </a:ext>
            </a:extLst>
          </p:cNvPr>
          <p:cNvGrpSpPr/>
          <p:nvPr/>
        </p:nvGrpSpPr>
        <p:grpSpPr>
          <a:xfrm>
            <a:off x="585259" y="1678854"/>
            <a:ext cx="7125317" cy="3566469"/>
            <a:chOff x="300779" y="3037531"/>
            <a:chExt cx="7125317" cy="3566469"/>
          </a:xfrm>
        </p:grpSpPr>
        <p:pic>
          <p:nvPicPr>
            <p:cNvPr id="4" name="Picture 3">
              <a:extLst>
                <a:ext uri="{FF2B5EF4-FFF2-40B4-BE49-F238E27FC236}">
                  <a16:creationId xmlns:a16="http://schemas.microsoft.com/office/drawing/2014/main" id="{40241465-B49F-18FA-FB43-36ED2AFEFEDA}"/>
                </a:ext>
              </a:extLst>
            </p:cNvPr>
            <p:cNvPicPr>
              <a:picLocks noChangeAspect="1"/>
            </p:cNvPicPr>
            <p:nvPr/>
          </p:nvPicPr>
          <p:blipFill>
            <a:blip r:embed="rId2"/>
            <a:stretch>
              <a:fillRect/>
            </a:stretch>
          </p:blipFill>
          <p:spPr>
            <a:xfrm>
              <a:off x="300779" y="3037531"/>
              <a:ext cx="7125317" cy="3566469"/>
            </a:xfrm>
            <a:prstGeom prst="rect">
              <a:avLst/>
            </a:prstGeom>
            <a:ln w="9525">
              <a:solidFill>
                <a:schemeClr val="tx1"/>
              </a:solidFill>
            </a:ln>
          </p:spPr>
        </p:pic>
        <p:sp>
          <p:nvSpPr>
            <p:cNvPr id="6" name="Rectangle 5">
              <a:extLst>
                <a:ext uri="{FF2B5EF4-FFF2-40B4-BE49-F238E27FC236}">
                  <a16:creationId xmlns:a16="http://schemas.microsoft.com/office/drawing/2014/main" id="{F4C26E94-BB9D-22AF-6A3A-2344779D3517}"/>
                </a:ext>
              </a:extLst>
            </p:cNvPr>
            <p:cNvSpPr/>
            <p:nvPr/>
          </p:nvSpPr>
          <p:spPr>
            <a:xfrm>
              <a:off x="338746" y="4104640"/>
              <a:ext cx="1249282" cy="84328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930E00B3-6FA0-8C4B-ACBB-9DF53C344B4E}"/>
                </a:ext>
              </a:extLst>
            </p:cNvPr>
            <p:cNvSpPr/>
            <p:nvPr/>
          </p:nvSpPr>
          <p:spPr>
            <a:xfrm flipH="1">
              <a:off x="1588029" y="4744102"/>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8" name="Rectangle 7">
              <a:extLst>
                <a:ext uri="{FF2B5EF4-FFF2-40B4-BE49-F238E27FC236}">
                  <a16:creationId xmlns:a16="http://schemas.microsoft.com/office/drawing/2014/main" id="{DA89EDD9-EDBF-9FA3-005B-60BFE94843C7}"/>
                </a:ext>
              </a:extLst>
            </p:cNvPr>
            <p:cNvSpPr/>
            <p:nvPr/>
          </p:nvSpPr>
          <p:spPr>
            <a:xfrm flipH="1">
              <a:off x="1588029" y="5547051"/>
              <a:ext cx="2506450" cy="21366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9" name="Rectangle 8">
              <a:extLst>
                <a:ext uri="{FF2B5EF4-FFF2-40B4-BE49-F238E27FC236}">
                  <a16:creationId xmlns:a16="http://schemas.microsoft.com/office/drawing/2014/main" id="{87C5CE7F-FDAD-B299-A86E-711287C0CD94}"/>
                </a:ext>
              </a:extLst>
            </p:cNvPr>
            <p:cNvSpPr/>
            <p:nvPr/>
          </p:nvSpPr>
          <p:spPr>
            <a:xfrm flipH="1">
              <a:off x="1603269" y="6324445"/>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grpSp>
      <p:grpSp>
        <p:nvGrpSpPr>
          <p:cNvPr id="10" name="Group 9">
            <a:extLst>
              <a:ext uri="{FF2B5EF4-FFF2-40B4-BE49-F238E27FC236}">
                <a16:creationId xmlns:a16="http://schemas.microsoft.com/office/drawing/2014/main" id="{F88C6E12-2BCD-2890-4C1C-83E2F3D89DA0}"/>
              </a:ext>
            </a:extLst>
          </p:cNvPr>
          <p:cNvGrpSpPr/>
          <p:nvPr/>
        </p:nvGrpSpPr>
        <p:grpSpPr>
          <a:xfrm>
            <a:off x="5538347" y="2866085"/>
            <a:ext cx="4765904" cy="3713970"/>
            <a:chOff x="6714896" y="2765050"/>
            <a:chExt cx="4765904" cy="3713970"/>
          </a:xfrm>
        </p:grpSpPr>
        <p:pic>
          <p:nvPicPr>
            <p:cNvPr id="11" name="Picture 10" descr="A collage of graphs&#10;&#10;Description automatically generated">
              <a:extLst>
                <a:ext uri="{FF2B5EF4-FFF2-40B4-BE49-F238E27FC236}">
                  <a16:creationId xmlns:a16="http://schemas.microsoft.com/office/drawing/2014/main" id="{CEA911FC-14FE-BAD8-BC8E-DD5D72FCE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02" y="2854651"/>
              <a:ext cx="4704398" cy="3566469"/>
            </a:xfrm>
            <a:prstGeom prst="rect">
              <a:avLst/>
            </a:prstGeom>
            <a:ln w="9525">
              <a:solidFill>
                <a:schemeClr val="tx1"/>
              </a:solidFill>
            </a:ln>
          </p:spPr>
        </p:pic>
        <p:sp>
          <p:nvSpPr>
            <p:cNvPr id="12" name="Rectangle 11">
              <a:extLst>
                <a:ext uri="{FF2B5EF4-FFF2-40B4-BE49-F238E27FC236}">
                  <a16:creationId xmlns:a16="http://schemas.microsoft.com/office/drawing/2014/main" id="{3D0A0A1A-3708-A4E8-2F34-335C9594B842}"/>
                </a:ext>
              </a:extLst>
            </p:cNvPr>
            <p:cNvSpPr/>
            <p:nvPr/>
          </p:nvSpPr>
          <p:spPr>
            <a:xfrm>
              <a:off x="6714896" y="2765050"/>
              <a:ext cx="4765904" cy="123799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3" name="Rectangle 12">
              <a:extLst>
                <a:ext uri="{FF2B5EF4-FFF2-40B4-BE49-F238E27FC236}">
                  <a16:creationId xmlns:a16="http://schemas.microsoft.com/office/drawing/2014/main" id="{F127CBBB-E27C-8E8B-9428-C47E2818A2F3}"/>
                </a:ext>
              </a:extLst>
            </p:cNvPr>
            <p:cNvSpPr/>
            <p:nvPr/>
          </p:nvSpPr>
          <p:spPr>
            <a:xfrm>
              <a:off x="10240962" y="2765050"/>
              <a:ext cx="1239837" cy="3713970"/>
            </a:xfrm>
            <a:prstGeom prst="rect">
              <a:avLst/>
            </a:prstGeom>
            <a:solidFill>
              <a:srgbClr val="FF0000">
                <a:alpha val="21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grpSp>
      <p:sp>
        <p:nvSpPr>
          <p:cNvPr id="14" name="TextBox 13">
            <a:extLst>
              <a:ext uri="{FF2B5EF4-FFF2-40B4-BE49-F238E27FC236}">
                <a16:creationId xmlns:a16="http://schemas.microsoft.com/office/drawing/2014/main" id="{5577D16D-3E5A-D02C-D6C7-EAF0B57E52AA}"/>
              </a:ext>
            </a:extLst>
          </p:cNvPr>
          <p:cNvSpPr txBox="1"/>
          <p:nvPr/>
        </p:nvSpPr>
        <p:spPr>
          <a:xfrm>
            <a:off x="585259" y="353291"/>
            <a:ext cx="10983514" cy="480131"/>
          </a:xfrm>
          <a:prstGeom prst="rect">
            <a:avLst/>
          </a:prstGeom>
        </p:spPr>
        <p:txBody>
          <a:bodyPr vert="horz" lIns="91440" tIns="45720" rIns="91440" bIns="45720" rtlCol="0" anchor="t" anchorCtr="0">
            <a:noAutofit/>
          </a:bodyPr>
          <a:lstStyle>
            <a:lvl1pPr algn="ctr">
              <a:lnSpc>
                <a:spcPct val="90000"/>
              </a:lnSpc>
              <a:spcBef>
                <a:spcPct val="0"/>
              </a:spcBef>
              <a:buNone/>
              <a:defRPr lang="en-US" sz="2800" cap="all" spc="150" baseline="0" dirty="0">
                <a:latin typeface="+mj-lt"/>
                <a:ea typeface="+mj-ea"/>
                <a:cs typeface="+mj-cs"/>
              </a:defRPr>
            </a:lvl1pPr>
          </a:lstStyle>
          <a:p>
            <a:r>
              <a:rPr lang="en-US" dirty="0"/>
              <a:t>Technical part</a:t>
            </a:r>
          </a:p>
        </p:txBody>
      </p:sp>
      <p:sp>
        <p:nvSpPr>
          <p:cNvPr id="16" name="Title 1">
            <a:extLst>
              <a:ext uri="{FF2B5EF4-FFF2-40B4-BE49-F238E27FC236}">
                <a16:creationId xmlns:a16="http://schemas.microsoft.com/office/drawing/2014/main" id="{928C543F-C52F-953B-F203-FA80E6CBD4C4}"/>
              </a:ext>
            </a:extLst>
          </p:cNvPr>
          <p:cNvSpPr txBox="1">
            <a:spLocks/>
          </p:cNvSpPr>
          <p:nvPr/>
        </p:nvSpPr>
        <p:spPr>
          <a:xfrm>
            <a:off x="838200" y="134303"/>
            <a:ext cx="10515600" cy="1325563"/>
          </a:xfrm>
          <a:prstGeom prst="rect">
            <a:avLst/>
          </a:prstGeom>
        </p:spPr>
        <p:txBody>
          <a:bodyPr anchor="t"/>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endParaRPr lang="en-US" sz="2400" dirty="0"/>
          </a:p>
        </p:txBody>
      </p:sp>
      <p:sp>
        <p:nvSpPr>
          <p:cNvPr id="18" name="TextBox 17">
            <a:extLst>
              <a:ext uri="{FF2B5EF4-FFF2-40B4-BE49-F238E27FC236}">
                <a16:creationId xmlns:a16="http://schemas.microsoft.com/office/drawing/2014/main" id="{54223AA6-724F-965D-C302-A4723B0F60D3}"/>
              </a:ext>
            </a:extLst>
          </p:cNvPr>
          <p:cNvSpPr txBox="1"/>
          <p:nvPr/>
        </p:nvSpPr>
        <p:spPr>
          <a:xfrm>
            <a:off x="473140" y="1109387"/>
            <a:ext cx="6097554" cy="646331"/>
          </a:xfrm>
          <a:prstGeom prst="rect">
            <a:avLst/>
          </a:prstGeom>
          <a:noFill/>
        </p:spPr>
        <p:txBody>
          <a:bodyPr wrap="square">
            <a:spAutoFit/>
          </a:bodyPr>
          <a:lstStyle/>
          <a:p>
            <a:r>
              <a:rPr lang="en-US" sz="1800" dirty="0"/>
              <a:t>Nested For loop</a:t>
            </a:r>
            <a:r>
              <a:rPr lang="en-US" dirty="0"/>
              <a:t> to </a:t>
            </a:r>
            <a:r>
              <a:rPr lang="en-US" sz="1800" dirty="0"/>
              <a:t>create 3 by 4 table</a:t>
            </a:r>
          </a:p>
          <a:p>
            <a:endParaRPr lang="en-US" sz="1800" dirty="0"/>
          </a:p>
        </p:txBody>
      </p:sp>
      <p:sp>
        <p:nvSpPr>
          <p:cNvPr id="20" name="TextBox 19">
            <a:extLst>
              <a:ext uri="{FF2B5EF4-FFF2-40B4-BE49-F238E27FC236}">
                <a16:creationId xmlns:a16="http://schemas.microsoft.com/office/drawing/2014/main" id="{44CB5486-C6FA-D4C6-DDBF-C4EB32CCFEB9}"/>
              </a:ext>
            </a:extLst>
          </p:cNvPr>
          <p:cNvSpPr txBox="1"/>
          <p:nvPr/>
        </p:nvSpPr>
        <p:spPr>
          <a:xfrm>
            <a:off x="9064412" y="2219754"/>
            <a:ext cx="1239837" cy="646331"/>
          </a:xfrm>
          <a:prstGeom prst="rect">
            <a:avLst/>
          </a:prstGeom>
          <a:noFill/>
        </p:spPr>
        <p:txBody>
          <a:bodyPr wrap="square">
            <a:spAutoFit/>
          </a:bodyPr>
          <a:lstStyle/>
          <a:p>
            <a:r>
              <a:rPr lang="en-US" dirty="0">
                <a:solidFill>
                  <a:srgbClr val="FF0000"/>
                </a:solidFill>
              </a:rPr>
              <a:t>4</a:t>
            </a:r>
            <a:r>
              <a:rPr lang="en-US" baseline="30000" dirty="0">
                <a:solidFill>
                  <a:srgbClr val="FF0000"/>
                </a:solidFill>
              </a:rPr>
              <a:t>th</a:t>
            </a:r>
            <a:r>
              <a:rPr lang="en-US" dirty="0">
                <a:solidFill>
                  <a:srgbClr val="FF0000"/>
                </a:solidFill>
              </a:rPr>
              <a:t> Column</a:t>
            </a:r>
            <a:endParaRPr lang="en-US" dirty="0"/>
          </a:p>
        </p:txBody>
      </p:sp>
      <p:sp>
        <p:nvSpPr>
          <p:cNvPr id="22" name="TextBox 21">
            <a:extLst>
              <a:ext uri="{FF2B5EF4-FFF2-40B4-BE49-F238E27FC236}">
                <a16:creationId xmlns:a16="http://schemas.microsoft.com/office/drawing/2014/main" id="{19376238-9860-61A7-C14E-DA4241DF84EC}"/>
              </a:ext>
            </a:extLst>
          </p:cNvPr>
          <p:cNvSpPr txBox="1"/>
          <p:nvPr/>
        </p:nvSpPr>
        <p:spPr>
          <a:xfrm>
            <a:off x="4480090" y="2955686"/>
            <a:ext cx="1054250" cy="646331"/>
          </a:xfrm>
          <a:prstGeom prst="rect">
            <a:avLst/>
          </a:prstGeom>
          <a:noFill/>
        </p:spPr>
        <p:txBody>
          <a:bodyPr wrap="square">
            <a:spAutoFit/>
          </a:bodyPr>
          <a:lstStyle/>
          <a:p>
            <a:pPr algn="ctr"/>
            <a:r>
              <a:rPr lang="en-US" dirty="0">
                <a:solidFill>
                  <a:schemeClr val="accent6">
                    <a:lumMod val="50000"/>
                  </a:schemeClr>
                </a:solidFill>
              </a:rPr>
              <a:t>1</a:t>
            </a:r>
            <a:r>
              <a:rPr lang="en-US" baseline="30000" dirty="0">
                <a:solidFill>
                  <a:schemeClr val="accent6">
                    <a:lumMod val="50000"/>
                  </a:schemeClr>
                </a:solidFill>
              </a:rPr>
              <a:t>st</a:t>
            </a:r>
            <a:r>
              <a:rPr lang="en-US" dirty="0">
                <a:solidFill>
                  <a:schemeClr val="accent6">
                    <a:lumMod val="50000"/>
                  </a:schemeClr>
                </a:solidFill>
              </a:rPr>
              <a:t> Row</a:t>
            </a:r>
          </a:p>
          <a:p>
            <a:pPr algn="ctr"/>
            <a:r>
              <a:rPr lang="en-US" dirty="0">
                <a:solidFill>
                  <a:schemeClr val="accent6">
                    <a:lumMod val="50000"/>
                  </a:schemeClr>
                </a:solidFill>
              </a:rPr>
              <a:t>(x-axis)</a:t>
            </a:r>
          </a:p>
        </p:txBody>
      </p:sp>
    </p:spTree>
    <p:extLst>
      <p:ext uri="{BB962C8B-B14F-4D97-AF65-F5344CB8AC3E}">
        <p14:creationId xmlns:p14="http://schemas.microsoft.com/office/powerpoint/2010/main" val="229200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03153B-F7EC-25AB-03CA-798C8C51E37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A100522-DE85-5BBF-7B5C-5BCE4050328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460358-4E8D-CED5-DF7D-A1A956CC924D}"/>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7" name="Picture 6" descr="A collage of graphs&#10;&#10;Description automatically generated">
            <a:extLst>
              <a:ext uri="{FF2B5EF4-FFF2-40B4-BE49-F238E27FC236}">
                <a16:creationId xmlns:a16="http://schemas.microsoft.com/office/drawing/2014/main" id="{E930DB5B-4B9C-B356-5BF8-0D4A9B56EE32}"/>
              </a:ext>
            </a:extLst>
          </p:cNvPr>
          <p:cNvPicPr>
            <a:picLocks noChangeAspect="1"/>
          </p:cNvPicPr>
          <p:nvPr/>
        </p:nvPicPr>
        <p:blipFill rotWithShape="1">
          <a:blip r:embed="rId2">
            <a:extLst>
              <a:ext uri="{28A0092B-C50C-407E-A947-70E740481C1C}">
                <a14:useLocalDpi xmlns:a14="http://schemas.microsoft.com/office/drawing/2010/main" val="0"/>
              </a:ext>
            </a:extLst>
          </a:blip>
          <a:srcRect b="66356"/>
          <a:stretch/>
        </p:blipFill>
        <p:spPr>
          <a:xfrm>
            <a:off x="2719015" y="4049085"/>
            <a:ext cx="9046135" cy="2307265"/>
          </a:xfrm>
          <a:prstGeom prst="rect">
            <a:avLst/>
          </a:prstGeom>
        </p:spPr>
      </p:pic>
      <p:pic>
        <p:nvPicPr>
          <p:cNvPr id="8" name="Picture 7" descr="A collage of graphs&#10;&#10;Description automatically generated">
            <a:extLst>
              <a:ext uri="{FF2B5EF4-FFF2-40B4-BE49-F238E27FC236}">
                <a16:creationId xmlns:a16="http://schemas.microsoft.com/office/drawing/2014/main" id="{0626C5C6-51BF-5331-9765-58F724C41C5C}"/>
              </a:ext>
            </a:extLst>
          </p:cNvPr>
          <p:cNvPicPr>
            <a:picLocks noChangeAspect="1"/>
          </p:cNvPicPr>
          <p:nvPr/>
        </p:nvPicPr>
        <p:blipFill rotWithShape="1">
          <a:blip r:embed="rId3">
            <a:extLst>
              <a:ext uri="{28A0092B-C50C-407E-A947-70E740481C1C}">
                <a14:useLocalDpi xmlns:a14="http://schemas.microsoft.com/office/drawing/2010/main" val="0"/>
              </a:ext>
            </a:extLst>
          </a:blip>
          <a:srcRect b="66356"/>
          <a:stretch/>
        </p:blipFill>
        <p:spPr>
          <a:xfrm>
            <a:off x="2719015" y="1459866"/>
            <a:ext cx="9046135" cy="2307265"/>
          </a:xfrm>
          <a:prstGeom prst="rect">
            <a:avLst/>
          </a:prstGeom>
        </p:spPr>
      </p:pic>
      <p:sp>
        <p:nvSpPr>
          <p:cNvPr id="9" name="TextBox 8">
            <a:extLst>
              <a:ext uri="{FF2B5EF4-FFF2-40B4-BE49-F238E27FC236}">
                <a16:creationId xmlns:a16="http://schemas.microsoft.com/office/drawing/2014/main" id="{F04F88A6-9B2B-E359-567D-FB3AF8C334E2}"/>
              </a:ext>
            </a:extLst>
          </p:cNvPr>
          <p:cNvSpPr txBox="1"/>
          <p:nvPr/>
        </p:nvSpPr>
        <p:spPr>
          <a:xfrm>
            <a:off x="585259" y="353291"/>
            <a:ext cx="10983514" cy="480131"/>
          </a:xfrm>
          <a:prstGeom prst="rect">
            <a:avLst/>
          </a:prstGeom>
        </p:spPr>
        <p:txBody>
          <a:bodyPr vert="horz" lIns="91440" tIns="45720" rIns="91440" bIns="45720" rtlCol="0" anchor="t" anchorCtr="0">
            <a:noAutofit/>
          </a:bodyPr>
          <a:lstStyle>
            <a:lvl1pPr algn="ctr">
              <a:lnSpc>
                <a:spcPct val="90000"/>
              </a:lnSpc>
              <a:spcBef>
                <a:spcPct val="0"/>
              </a:spcBef>
              <a:buNone/>
              <a:defRPr lang="en-US" sz="2800" cap="all" spc="150" baseline="0" dirty="0">
                <a:latin typeface="+mj-lt"/>
                <a:ea typeface="+mj-ea"/>
                <a:cs typeface="+mj-cs"/>
              </a:defRPr>
            </a:lvl1pPr>
          </a:lstStyle>
          <a:p>
            <a:r>
              <a:rPr lang="en-US" dirty="0"/>
              <a:t>Optimization</a:t>
            </a:r>
          </a:p>
        </p:txBody>
      </p:sp>
      <p:sp>
        <p:nvSpPr>
          <p:cNvPr id="10" name="Arrow: Curved Right 9">
            <a:extLst>
              <a:ext uri="{FF2B5EF4-FFF2-40B4-BE49-F238E27FC236}">
                <a16:creationId xmlns:a16="http://schemas.microsoft.com/office/drawing/2014/main" id="{8D918CD3-C258-7B68-AB78-F774D3CDA599}"/>
              </a:ext>
            </a:extLst>
          </p:cNvPr>
          <p:cNvSpPr/>
          <p:nvPr/>
        </p:nvSpPr>
        <p:spPr>
          <a:xfrm flipH="1">
            <a:off x="7109926" y="2606085"/>
            <a:ext cx="1043473" cy="268721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BFA6E98A-83E5-34BB-CA39-B4493D1C9090}"/>
              </a:ext>
            </a:extLst>
          </p:cNvPr>
          <p:cNvCxnSpPr/>
          <p:nvPr/>
        </p:nvCxnSpPr>
        <p:spPr>
          <a:xfrm flipV="1">
            <a:off x="5533053" y="1838131"/>
            <a:ext cx="1119674" cy="13025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4E24FAE-6B7C-0D5A-0AE0-51C14D343E4E}"/>
              </a:ext>
            </a:extLst>
          </p:cNvPr>
          <p:cNvSpPr txBox="1"/>
          <p:nvPr/>
        </p:nvSpPr>
        <p:spPr>
          <a:xfrm>
            <a:off x="5103844" y="1090534"/>
            <a:ext cx="4135876" cy="369332"/>
          </a:xfrm>
          <a:prstGeom prst="rect">
            <a:avLst/>
          </a:prstGeom>
          <a:noFill/>
        </p:spPr>
        <p:txBody>
          <a:bodyPr wrap="square" rtlCol="0">
            <a:spAutoFit/>
          </a:bodyPr>
          <a:lstStyle/>
          <a:p>
            <a:r>
              <a:rPr lang="en-US" dirty="0">
                <a:solidFill>
                  <a:srgbClr val="FF0000"/>
                </a:solidFill>
              </a:rPr>
              <a:t>Speed is accumulating</a:t>
            </a:r>
          </a:p>
        </p:txBody>
      </p:sp>
      <p:sp>
        <p:nvSpPr>
          <p:cNvPr id="14" name="TextBox 13">
            <a:extLst>
              <a:ext uri="{FF2B5EF4-FFF2-40B4-BE49-F238E27FC236}">
                <a16:creationId xmlns:a16="http://schemas.microsoft.com/office/drawing/2014/main" id="{3B0E0EB1-8835-D5B4-11D4-F79C5018946F}"/>
              </a:ext>
            </a:extLst>
          </p:cNvPr>
          <p:cNvSpPr txBox="1"/>
          <p:nvPr/>
        </p:nvSpPr>
        <p:spPr>
          <a:xfrm>
            <a:off x="5978241" y="3606157"/>
            <a:ext cx="2387082" cy="461665"/>
          </a:xfrm>
          <a:prstGeom prst="rect">
            <a:avLst/>
          </a:prstGeom>
          <a:noFill/>
        </p:spPr>
        <p:txBody>
          <a:bodyPr wrap="square" rtlCol="0">
            <a:spAutoFit/>
          </a:bodyPr>
          <a:lstStyle/>
          <a:p>
            <a:r>
              <a:rPr lang="en-US" sz="2400" dirty="0">
                <a:solidFill>
                  <a:srgbClr val="FF0000"/>
                </a:solidFill>
              </a:rPr>
              <a:t>High Pass filter</a:t>
            </a:r>
          </a:p>
        </p:txBody>
      </p:sp>
      <p:sp>
        <p:nvSpPr>
          <p:cNvPr id="15" name="TextBox 14">
            <a:extLst>
              <a:ext uri="{FF2B5EF4-FFF2-40B4-BE49-F238E27FC236}">
                <a16:creationId xmlns:a16="http://schemas.microsoft.com/office/drawing/2014/main" id="{14314978-6C7F-6D58-C280-CE6A623525A0}"/>
              </a:ext>
            </a:extLst>
          </p:cNvPr>
          <p:cNvSpPr txBox="1"/>
          <p:nvPr/>
        </p:nvSpPr>
        <p:spPr>
          <a:xfrm>
            <a:off x="8125754" y="554320"/>
            <a:ext cx="1668277" cy="923330"/>
          </a:xfrm>
          <a:prstGeom prst="rect">
            <a:avLst/>
          </a:prstGeom>
          <a:noFill/>
        </p:spPr>
        <p:txBody>
          <a:bodyPr wrap="square" rtlCol="0">
            <a:spAutoFit/>
          </a:bodyPr>
          <a:lstStyle/>
          <a:p>
            <a:r>
              <a:rPr lang="en-US" dirty="0">
                <a:solidFill>
                  <a:srgbClr val="FF0000"/>
                </a:solidFill>
              </a:rPr>
              <a:t>Travel distance to X went too far</a:t>
            </a:r>
          </a:p>
        </p:txBody>
      </p:sp>
    </p:spTree>
    <p:extLst>
      <p:ext uri="{BB962C8B-B14F-4D97-AF65-F5344CB8AC3E}">
        <p14:creationId xmlns:p14="http://schemas.microsoft.com/office/powerpoint/2010/main" val="393483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4D5-9BF9-1F28-0FBC-0BFB988B39A1}"/>
              </a:ext>
            </a:extLst>
          </p:cNvPr>
          <p:cNvSpPr>
            <a:spLocks noGrp="1"/>
          </p:cNvSpPr>
          <p:nvPr>
            <p:ph type="title"/>
          </p:nvPr>
        </p:nvSpPr>
        <p:spPr/>
        <p:txBody>
          <a:bodyPr anchor="t"/>
          <a:lstStyle/>
          <a:p>
            <a:r>
              <a:rPr lang="en-US" dirty="0"/>
              <a:t>Optimization</a:t>
            </a:r>
          </a:p>
        </p:txBody>
      </p:sp>
      <p:sp>
        <p:nvSpPr>
          <p:cNvPr id="4" name="Date Placeholder 3">
            <a:extLst>
              <a:ext uri="{FF2B5EF4-FFF2-40B4-BE49-F238E27FC236}">
                <a16:creationId xmlns:a16="http://schemas.microsoft.com/office/drawing/2014/main" id="{3103153B-F7EC-25AB-03CA-798C8C51E37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A100522-DE85-5BBF-7B5C-5BCE4050328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460358-4E8D-CED5-DF7D-A1A956CC924D}"/>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A collage of graphs&#10;&#10;Description automatically generated">
            <a:extLst>
              <a:ext uri="{FF2B5EF4-FFF2-40B4-BE49-F238E27FC236}">
                <a16:creationId xmlns:a16="http://schemas.microsoft.com/office/drawing/2014/main" id="{E930DB5B-4B9C-B356-5BF8-0D4A9B56EE32}"/>
              </a:ext>
            </a:extLst>
          </p:cNvPr>
          <p:cNvPicPr>
            <a:picLocks noChangeAspect="1"/>
          </p:cNvPicPr>
          <p:nvPr/>
        </p:nvPicPr>
        <p:blipFill rotWithShape="1">
          <a:blip r:embed="rId2">
            <a:extLst>
              <a:ext uri="{28A0092B-C50C-407E-A947-70E740481C1C}">
                <a14:useLocalDpi xmlns:a14="http://schemas.microsoft.com/office/drawing/2010/main" val="0"/>
              </a:ext>
            </a:extLst>
          </a:blip>
          <a:srcRect b="66356"/>
          <a:stretch/>
        </p:blipFill>
        <p:spPr>
          <a:xfrm>
            <a:off x="2719015" y="4049085"/>
            <a:ext cx="9046135" cy="2307265"/>
          </a:xfrm>
          <a:prstGeom prst="rect">
            <a:avLst/>
          </a:prstGeom>
        </p:spPr>
      </p:pic>
      <p:pic>
        <p:nvPicPr>
          <p:cNvPr id="8" name="Picture 7" descr="A collage of graphs&#10;&#10;Description automatically generated">
            <a:extLst>
              <a:ext uri="{FF2B5EF4-FFF2-40B4-BE49-F238E27FC236}">
                <a16:creationId xmlns:a16="http://schemas.microsoft.com/office/drawing/2014/main" id="{0626C5C6-51BF-5331-9765-58F724C41C5C}"/>
              </a:ext>
            </a:extLst>
          </p:cNvPr>
          <p:cNvPicPr>
            <a:picLocks noChangeAspect="1"/>
          </p:cNvPicPr>
          <p:nvPr/>
        </p:nvPicPr>
        <p:blipFill rotWithShape="1">
          <a:blip r:embed="rId3">
            <a:extLst>
              <a:ext uri="{28A0092B-C50C-407E-A947-70E740481C1C}">
                <a14:useLocalDpi xmlns:a14="http://schemas.microsoft.com/office/drawing/2010/main" val="0"/>
              </a:ext>
            </a:extLst>
          </a:blip>
          <a:srcRect b="66356"/>
          <a:stretch/>
        </p:blipFill>
        <p:spPr>
          <a:xfrm>
            <a:off x="2719015" y="1459866"/>
            <a:ext cx="9046135" cy="2307265"/>
          </a:xfrm>
          <a:prstGeom prst="rect">
            <a:avLst/>
          </a:prstGeom>
        </p:spPr>
      </p:pic>
    </p:spTree>
    <p:extLst>
      <p:ext uri="{BB962C8B-B14F-4D97-AF65-F5344CB8AC3E}">
        <p14:creationId xmlns:p14="http://schemas.microsoft.com/office/powerpoint/2010/main" val="310468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0AE1-CA47-25D3-B625-64330E8B3A38}"/>
              </a:ext>
            </a:extLst>
          </p:cNvPr>
          <p:cNvSpPr>
            <a:spLocks noGrp="1"/>
          </p:cNvSpPr>
          <p:nvPr>
            <p:ph type="title"/>
          </p:nvPr>
        </p:nvSpPr>
        <p:spPr>
          <a:xfrm>
            <a:off x="838200" y="134304"/>
            <a:ext cx="10515600" cy="518840"/>
          </a:xfrm>
        </p:spPr>
        <p:txBody>
          <a:bodyPr/>
          <a:lstStyle/>
          <a:p>
            <a:r>
              <a:rPr lang="en-US" dirty="0"/>
              <a:t>What can I do with this dataset</a:t>
            </a:r>
          </a:p>
        </p:txBody>
      </p:sp>
      <p:sp>
        <p:nvSpPr>
          <p:cNvPr id="4" name="Date Placeholder 3">
            <a:extLst>
              <a:ext uri="{FF2B5EF4-FFF2-40B4-BE49-F238E27FC236}">
                <a16:creationId xmlns:a16="http://schemas.microsoft.com/office/drawing/2014/main" id="{EB3292D7-B683-9863-123B-CBFA35867B0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623AA6A-55A7-F4A7-7915-47E727E4343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27F8504-F001-AB8B-E76B-3FDB568C1627}"/>
              </a:ext>
            </a:extLst>
          </p:cNvPr>
          <p:cNvSpPr>
            <a:spLocks noGrp="1"/>
          </p:cNvSpPr>
          <p:nvPr>
            <p:ph type="sldNum" sz="quarter" idx="12"/>
          </p:nvPr>
        </p:nvSpPr>
        <p:spPr/>
        <p:txBody>
          <a:bodyPr/>
          <a:lstStyle/>
          <a:p>
            <a:fld id="{A49DFD55-3C28-40EF-9E31-A92D2E4017FF}" type="slidenum">
              <a:rPr lang="en-US" smtClean="0"/>
              <a:pPr/>
              <a:t>8</a:t>
            </a:fld>
            <a:endParaRPr lang="en-US" dirty="0"/>
          </a:p>
        </p:txBody>
      </p:sp>
      <p:graphicFrame>
        <p:nvGraphicFramePr>
          <p:cNvPr id="10" name="Table 9">
            <a:extLst>
              <a:ext uri="{FF2B5EF4-FFF2-40B4-BE49-F238E27FC236}">
                <a16:creationId xmlns:a16="http://schemas.microsoft.com/office/drawing/2014/main" id="{7F2BFDC2-4EBC-1595-5047-330E63C1B863}"/>
              </a:ext>
            </a:extLst>
          </p:cNvPr>
          <p:cNvGraphicFramePr>
            <a:graphicFrameLocks noGrp="1"/>
          </p:cNvGraphicFramePr>
          <p:nvPr>
            <p:extLst>
              <p:ext uri="{D42A27DB-BD31-4B8C-83A1-F6EECF244321}">
                <p14:modId xmlns:p14="http://schemas.microsoft.com/office/powerpoint/2010/main" val="223696990"/>
              </p:ext>
            </p:extLst>
          </p:nvPr>
        </p:nvGraphicFramePr>
        <p:xfrm>
          <a:off x="838200" y="740940"/>
          <a:ext cx="10515600" cy="5289598"/>
        </p:xfrm>
        <a:graphic>
          <a:graphicData uri="http://schemas.openxmlformats.org/drawingml/2006/table">
            <a:tbl>
              <a:tblPr>
                <a:tableStyleId>{22838BEF-8BB2-4498-84A7-C5851F593DF1}</a:tableStyleId>
              </a:tblPr>
              <a:tblGrid>
                <a:gridCol w="2159157">
                  <a:extLst>
                    <a:ext uri="{9D8B030D-6E8A-4147-A177-3AD203B41FA5}">
                      <a16:colId xmlns:a16="http://schemas.microsoft.com/office/drawing/2014/main" val="2887809268"/>
                    </a:ext>
                  </a:extLst>
                </a:gridCol>
                <a:gridCol w="2666325">
                  <a:extLst>
                    <a:ext uri="{9D8B030D-6E8A-4147-A177-3AD203B41FA5}">
                      <a16:colId xmlns:a16="http://schemas.microsoft.com/office/drawing/2014/main" val="168162286"/>
                    </a:ext>
                  </a:extLst>
                </a:gridCol>
                <a:gridCol w="5690118">
                  <a:extLst>
                    <a:ext uri="{9D8B030D-6E8A-4147-A177-3AD203B41FA5}">
                      <a16:colId xmlns:a16="http://schemas.microsoft.com/office/drawing/2014/main" val="3848873739"/>
                    </a:ext>
                  </a:extLst>
                </a:gridCol>
              </a:tblGrid>
              <a:tr h="192120">
                <a:tc>
                  <a:txBody>
                    <a:bodyPr/>
                    <a:lstStyle/>
                    <a:p>
                      <a:pPr algn="l" rtl="0" fontAlgn="b"/>
                      <a:r>
                        <a:rPr lang="en-US" sz="1500" u="none" strike="noStrike" dirty="0">
                          <a:effectLst/>
                        </a:rPr>
                        <a:t>Category</a:t>
                      </a:r>
                      <a:endParaRPr lang="en-US" sz="1500" b="1" i="0" u="none" strike="noStrike" dirty="0">
                        <a:solidFill>
                          <a:srgbClr val="000000"/>
                        </a:solidFill>
                        <a:effectLst/>
                        <a:latin typeface="Tenorite" panose="00000500000000000000" pitchFamily="2" charset="0"/>
                      </a:endParaRPr>
                    </a:p>
                  </a:txBody>
                  <a:tcPr marL="2446" marR="2446" marT="2446" marB="0" anchor="b"/>
                </a:tc>
                <a:tc>
                  <a:txBody>
                    <a:bodyPr/>
                    <a:lstStyle/>
                    <a:p>
                      <a:pPr algn="l" rtl="0" fontAlgn="b"/>
                      <a:r>
                        <a:rPr lang="en-US" sz="1500" u="none" strike="noStrike" dirty="0">
                          <a:effectLst/>
                        </a:rPr>
                        <a:t>Sub-Category</a:t>
                      </a:r>
                      <a:endParaRPr lang="en-US" sz="1500" b="1" i="0" u="none" strike="noStrike" dirty="0">
                        <a:solidFill>
                          <a:srgbClr val="000000"/>
                        </a:solidFill>
                        <a:effectLst/>
                        <a:latin typeface="Tenorite" panose="00000500000000000000" pitchFamily="2" charset="0"/>
                      </a:endParaRPr>
                    </a:p>
                  </a:txBody>
                  <a:tcPr marL="2446" marR="2446" marT="2446" marB="0" anchor="b"/>
                </a:tc>
                <a:tc>
                  <a:txBody>
                    <a:bodyPr/>
                    <a:lstStyle/>
                    <a:p>
                      <a:pPr algn="l" rtl="0" fontAlgn="b"/>
                      <a:r>
                        <a:rPr lang="en-US" sz="1500" u="none" strike="noStrike" dirty="0">
                          <a:effectLst/>
                        </a:rPr>
                        <a:t>Description</a:t>
                      </a:r>
                      <a:endParaRPr lang="en-US" sz="1500" b="1" i="0" u="none" strike="noStrike" dirty="0">
                        <a:solidFill>
                          <a:srgbClr val="000000"/>
                        </a:solidFill>
                        <a:effectLst/>
                        <a:latin typeface="Tenorite" panose="00000500000000000000" pitchFamily="2" charset="0"/>
                      </a:endParaRPr>
                    </a:p>
                  </a:txBody>
                  <a:tcPr marL="2446" marR="2446" marT="2446" marB="0" anchor="b"/>
                </a:tc>
                <a:extLst>
                  <a:ext uri="{0D108BD9-81ED-4DB2-BD59-A6C34878D82A}">
                    <a16:rowId xmlns:a16="http://schemas.microsoft.com/office/drawing/2014/main" val="2708865777"/>
                  </a:ext>
                </a:extLst>
              </a:tr>
              <a:tr h="446546">
                <a:tc>
                  <a:txBody>
                    <a:bodyPr/>
                    <a:lstStyle/>
                    <a:p>
                      <a:pPr algn="l" rtl="0" fontAlgn="ctr"/>
                      <a:r>
                        <a:rPr lang="en-US" sz="1500" u="none" strike="noStrike">
                          <a:effectLst/>
                        </a:rPr>
                        <a:t>Advanced Feature Engineering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Safety Monitoring</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Use sensor data to detect anomalous behavior indicative of a fall or emergency. Implement real-time alerts.</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3317399631"/>
                  </a:ext>
                </a:extLst>
              </a:tr>
              <a:tr h="413365">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a:effectLst/>
                        </a:rPr>
                        <a:t>Error-Correction and Data Smoothing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Use advanced filtering or machine learning to correct for sensor noise or errors.</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3319136421"/>
                  </a:ext>
                </a:extLst>
              </a:tr>
              <a:tr h="310635">
                <a:tc>
                  <a:txBody>
                    <a:bodyPr/>
                    <a:lstStyle/>
                    <a:p>
                      <a:pPr algn="l" rtl="0" fontAlgn="ctr"/>
                      <a:r>
                        <a:rPr lang="en-US" sz="1500" u="none" strike="noStrike" dirty="0">
                          <a:effectLst/>
                        </a:rPr>
                        <a:t>Machine Learning Models</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Activity Classification</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Train a machine learning model to classify types of activity being performed.</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2798204018"/>
                  </a:ext>
                </a:extLst>
              </a:tr>
              <a:tr h="207905">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a:effectLst/>
                        </a:rPr>
                        <a:t>User Identification</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Use walking patterns to uniquely identify the user.</a:t>
                      </a:r>
                      <a:endParaRPr lang="en-US" sz="1500" b="0" i="0" u="none" strike="noStrike">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1721177716"/>
                  </a:ext>
                </a:extLst>
              </a:tr>
              <a:tr h="310635">
                <a:tc>
                  <a:txBody>
                    <a:bodyPr/>
                    <a:lstStyle/>
                    <a:p>
                      <a:pPr algn="l" rtl="0" fontAlgn="ctr"/>
                      <a:r>
                        <a:rPr lang="en-US" sz="1500" u="none" strike="noStrike">
                          <a:effectLst/>
                        </a:rPr>
                        <a:t>Simulation and Visualization</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3D Modeling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Create a 3D model of the movement for better spatial understanding.</a:t>
                      </a:r>
                      <a:endParaRPr lang="en-US" sz="1500" b="0" i="0" u="none" strike="noStrike">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3504320751"/>
                  </a:ext>
                </a:extLst>
              </a:tr>
              <a:tr h="310635">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a:effectLst/>
                        </a:rPr>
                        <a:t>Real-Time Dashboard</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Create a real-time dashboard to display metrics and include abnormal pattern alarms.</a:t>
                      </a:r>
                      <a:endParaRPr lang="en-US" sz="1500" b="0" i="0" u="none" strike="noStrike">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796387547"/>
                  </a:ext>
                </a:extLst>
              </a:tr>
              <a:tr h="310635">
                <a:tc>
                  <a:txBody>
                    <a:bodyPr/>
                    <a:lstStyle/>
                    <a:p>
                      <a:pPr algn="l" rtl="0" fontAlgn="ctr"/>
                      <a:r>
                        <a:rPr lang="en-US" sz="1500" u="none" strike="noStrike" dirty="0">
                          <a:effectLst/>
                        </a:rPr>
                        <a:t>Personalized Analysis</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Biomechanical Modeling</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Use weight and height to create a more accurate biomechanical model of movement.</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1221944822"/>
                  </a:ext>
                </a:extLst>
              </a:tr>
              <a:tr h="207905">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dirty="0">
                          <a:effectLst/>
                        </a:rPr>
                        <a:t>Age/Gender-Based Insights</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Analyze movement patterns across different age groups and genders.</a:t>
                      </a:r>
                      <a:endParaRPr lang="en-US" sz="1500" b="0" i="0" u="none" strike="noStrike">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2852117125"/>
                  </a:ext>
                </a:extLst>
              </a:tr>
              <a:tr h="310635">
                <a:tc>
                  <a:txBody>
                    <a:bodyPr/>
                    <a:lstStyle/>
                    <a:p>
                      <a:pPr algn="l" rtl="0" fontAlgn="ctr"/>
                      <a:r>
                        <a:rPr lang="en-US" sz="1500" u="none" strike="noStrike">
                          <a:effectLst/>
                        </a:rPr>
                        <a:t>Advanced Machine Learning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Predictive Modeling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Use demographic features to improve machine learning model accuracy.</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3260816416"/>
                  </a:ext>
                </a:extLst>
              </a:tr>
              <a:tr h="207905">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a:effectLst/>
                        </a:rPr>
                        <a:t>Health Metrics</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a:effectLst/>
                        </a:rPr>
                        <a:t>Use these metrics to estimate calorie burn or fatigue levels.</a:t>
                      </a:r>
                      <a:endParaRPr lang="en-US" sz="1500" b="0" i="0" u="none" strike="noStrike">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4169175823"/>
                  </a:ext>
                </a:extLst>
              </a:tr>
              <a:tr h="207905">
                <a:tc>
                  <a:txBody>
                    <a:bodyPr/>
                    <a:lstStyle/>
                    <a:p>
                      <a:pPr algn="l" rtl="0" fontAlgn="ctr"/>
                      <a:r>
                        <a:rPr lang="en-US" sz="1500" u="none" strike="noStrike">
                          <a:effectLst/>
                        </a:rPr>
                        <a:t>Visualization and Reporting</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Demographic Segmentation</a:t>
                      </a:r>
                      <a:endParaRPr lang="en-US" sz="1500" b="0" i="0" u="none" strike="noStrike" dirty="0">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Create visualizations segmented by age, gender, or other demographic factors.</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4109820503"/>
                  </a:ext>
                </a:extLst>
              </a:tr>
              <a:tr h="308189">
                <a:tc>
                  <a:txBody>
                    <a:bodyPr/>
                    <a:lstStyle/>
                    <a:p>
                      <a:pPr algn="l" fontAlgn="ctr"/>
                      <a:r>
                        <a:rPr lang="en-US" sz="1500" u="none" strike="noStrike">
                          <a:effectLst/>
                        </a:rPr>
                        <a:t> </a:t>
                      </a:r>
                      <a:endParaRPr lang="en-US" sz="1500" b="0" i="0" u="none" strike="noStrike">
                        <a:solidFill>
                          <a:srgbClr val="000000"/>
                        </a:solidFill>
                        <a:effectLst/>
                        <a:latin typeface="Arial" panose="020B0604020202020204" pitchFamily="34" charset="0"/>
                      </a:endParaRPr>
                    </a:p>
                  </a:txBody>
                  <a:tcPr marL="2446" marR="2446" marT="2446" marB="0" anchor="ctr"/>
                </a:tc>
                <a:tc>
                  <a:txBody>
                    <a:bodyPr/>
                    <a:lstStyle/>
                    <a:p>
                      <a:pPr algn="l" rtl="0" fontAlgn="ctr"/>
                      <a:r>
                        <a:rPr lang="en-US" sz="1500" u="none" strike="noStrike">
                          <a:effectLst/>
                        </a:rPr>
                        <a:t>Interactive Dashboard</a:t>
                      </a:r>
                      <a:endParaRPr lang="en-US" sz="1500" b="0" i="0" u="none" strike="noStrike">
                        <a:solidFill>
                          <a:srgbClr val="000000"/>
                        </a:solidFill>
                        <a:effectLst/>
                        <a:latin typeface="Tenorite" panose="00000500000000000000" pitchFamily="2" charset="0"/>
                      </a:endParaRPr>
                    </a:p>
                  </a:txBody>
                  <a:tcPr marL="2446" marR="2446" marT="2446" marB="0" anchor="ctr"/>
                </a:tc>
                <a:tc>
                  <a:txBody>
                    <a:bodyPr/>
                    <a:lstStyle/>
                    <a:p>
                      <a:pPr algn="l" rtl="0" fontAlgn="ctr"/>
                      <a:r>
                        <a:rPr lang="en-US" sz="1500" u="none" strike="noStrike" dirty="0">
                          <a:effectLst/>
                        </a:rPr>
                        <a:t>Build an interactive dashboard that allows data and insights filtering by individual or demographic group.</a:t>
                      </a:r>
                      <a:endParaRPr lang="en-US" sz="1500" b="0" i="0" u="none" strike="noStrike" dirty="0">
                        <a:solidFill>
                          <a:srgbClr val="000000"/>
                        </a:solidFill>
                        <a:effectLst/>
                        <a:latin typeface="Tenorite" panose="00000500000000000000" pitchFamily="2" charset="0"/>
                      </a:endParaRPr>
                    </a:p>
                  </a:txBody>
                  <a:tcPr marL="2446" marR="2446" marT="2446" marB="0" anchor="ctr"/>
                </a:tc>
                <a:extLst>
                  <a:ext uri="{0D108BD9-81ED-4DB2-BD59-A6C34878D82A}">
                    <a16:rowId xmlns:a16="http://schemas.microsoft.com/office/drawing/2014/main" val="1535915944"/>
                  </a:ext>
                </a:extLst>
              </a:tr>
            </a:tbl>
          </a:graphicData>
        </a:graphic>
      </p:graphicFrame>
    </p:spTree>
    <p:extLst>
      <p:ext uri="{BB962C8B-B14F-4D97-AF65-F5344CB8AC3E}">
        <p14:creationId xmlns:p14="http://schemas.microsoft.com/office/powerpoint/2010/main" val="7919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5715163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{2637279F-FA6D-48DE-B514-075FA535DAB8}tf67328976_win32</Template>
  <TotalTime>129</TotalTime>
  <Words>1549</Words>
  <Application>Microsoft Office PowerPoint</Application>
  <PresentationFormat>Widescreen</PresentationFormat>
  <Paragraphs>233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inherit</vt:lpstr>
      <vt:lpstr>Söhne</vt:lpstr>
      <vt:lpstr>Arial</vt:lpstr>
      <vt:lpstr>Calibri</vt:lpstr>
      <vt:lpstr>Tenorite</vt:lpstr>
      <vt:lpstr>Custom</vt:lpstr>
      <vt:lpstr>PRESENTATION TITLE</vt:lpstr>
      <vt:lpstr>TIMELINE</vt:lpstr>
      <vt:lpstr>PowerPoint Presentation</vt:lpstr>
      <vt:lpstr>PowerPoint Presentation</vt:lpstr>
      <vt:lpstr>PowerPoint Presentation</vt:lpstr>
      <vt:lpstr>Optimization</vt:lpstr>
      <vt:lpstr>AGENDA</vt:lpstr>
      <vt:lpstr>What can I do with this dataset</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HEEMIN YANG</dc:creator>
  <cp:lastModifiedBy>HEEMIN YANG</cp:lastModifiedBy>
  <cp:revision>3</cp:revision>
  <dcterms:created xsi:type="dcterms:W3CDTF">2023-10-22T19:37:05Z</dcterms:created>
  <dcterms:modified xsi:type="dcterms:W3CDTF">2023-10-22T21:46:42Z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