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80" autoAdjust="0"/>
  </p:normalViewPr>
  <p:slideViewPr>
    <p:cSldViewPr snapToGrid="0">
      <p:cViewPr>
        <p:scale>
          <a:sx n="75" d="100"/>
          <a:sy n="75" d="100"/>
        </p:scale>
        <p:origin x="25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5C34-F3AC-49A8-9226-A94F4AD4AB12}" type="datetimeFigureOut">
              <a:rPr lang="en-US" smtClean="0"/>
              <a:t>10/21/2023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BB9B4-ED14-4B06-939E-BA77E86CF93D}" type="slidenum">
              <a:rPr lang="en-US" smtClean="0"/>
              <a:t>‹#›</a:t>
            </a:fld>
            <a:endParaRPr lang="en-US"/>
          </a:p>
        </p:txBody>
      </p:sp>
    </p:spTree>
    <p:extLst>
      <p:ext uri="{BB962C8B-B14F-4D97-AF65-F5344CB8AC3E}">
        <p14:creationId xmlns:p14="http://schemas.microsoft.com/office/powerpoint/2010/main" val="80401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ggle.com/datasets/malekzadeh/motionsense-dataset/data" TargetMode="External"/><Relationship Id="rId7" Type="http://schemas.openxmlformats.org/officeDocument/2006/relationships/hyperlink" Target="https://itunes.apple.com/us/app/crowdsense/id930853606?mt=8"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github.com/mmalekzadeh/motion-sense" TargetMode="External"/><Relationship Id="rId5" Type="http://schemas.openxmlformats.org/officeDocument/2006/relationships/hyperlink" Target="https://developer.apple.com/documentation/coremotion/cmdevicemotion" TargetMode="External"/><Relationship Id="rId4" Type="http://schemas.openxmlformats.org/officeDocument/2006/relationships/hyperlink" Target="https://www.sensingkit.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err="1">
                <a:hlinkClick r:id="rId3"/>
              </a:rPr>
              <a:t>MotionSense</a:t>
            </a:r>
            <a:r>
              <a:rPr lang="en-US" dirty="0">
                <a:hlinkClick r:id="rId3"/>
              </a:rPr>
              <a:t> Dataset : Smartphone Sensor Data - HAR (kaggle.com)</a:t>
            </a:r>
            <a:endParaRPr lang="en-US" b="1" i="0" dirty="0">
              <a:solidFill>
                <a:srgbClr val="202124"/>
              </a:solidFill>
              <a:effectLst/>
              <a:latin typeface="inherit"/>
            </a:endParaRPr>
          </a:p>
          <a:p>
            <a:pPr algn="l" fontAlgn="base"/>
            <a:endParaRPr lang="en-US" b="1" i="0" dirty="0">
              <a:solidFill>
                <a:srgbClr val="202124"/>
              </a:solidFill>
              <a:effectLst/>
              <a:latin typeface="inherit"/>
            </a:endParaRPr>
          </a:p>
          <a:p>
            <a:pPr algn="l" fontAlgn="base"/>
            <a:r>
              <a:rPr lang="en-US" b="1" i="0" dirty="0">
                <a:solidFill>
                  <a:srgbClr val="202124"/>
                </a:solidFill>
                <a:effectLst/>
                <a:latin typeface="inherit"/>
              </a:rPr>
              <a:t>About Dataset</a:t>
            </a:r>
          </a:p>
          <a:p>
            <a:pPr algn="l" fontAlgn="base"/>
            <a:r>
              <a:rPr lang="en-US" b="1" i="0" dirty="0" err="1">
                <a:solidFill>
                  <a:srgbClr val="202124"/>
                </a:solidFill>
                <a:effectLst/>
                <a:latin typeface="inherit"/>
              </a:rPr>
              <a:t>MotionSense</a:t>
            </a:r>
            <a:r>
              <a:rPr lang="en-US" b="1" i="0" dirty="0">
                <a:solidFill>
                  <a:srgbClr val="202124"/>
                </a:solidFill>
                <a:effectLst/>
                <a:latin typeface="inherit"/>
              </a:rPr>
              <a:t> Dataset: Sensor Based Human Activity and Attribute Recognition</a:t>
            </a:r>
          </a:p>
          <a:p>
            <a:pPr algn="l" fontAlgn="base"/>
            <a:r>
              <a:rPr lang="en-US" b="1" i="0" dirty="0">
                <a:solidFill>
                  <a:srgbClr val="202124"/>
                </a:solidFill>
                <a:effectLst/>
                <a:latin typeface="inherit"/>
              </a:rPr>
              <a:t>Context</a:t>
            </a:r>
          </a:p>
          <a:p>
            <a:pPr algn="l" fontAlgn="base"/>
            <a:r>
              <a:rPr lang="en-US" b="0" i="0" dirty="0">
                <a:solidFill>
                  <a:srgbClr val="3C4043"/>
                </a:solidFill>
                <a:effectLst/>
                <a:latin typeface="inherit"/>
              </a:rPr>
              <a:t>This dataset includes time-series data generated by accelerometer and gyroscope sensors (attitude, gravity, </a:t>
            </a:r>
            <a:r>
              <a:rPr lang="en-US" b="0" i="0" dirty="0" err="1">
                <a:solidFill>
                  <a:srgbClr val="3C4043"/>
                </a:solidFill>
                <a:effectLst/>
                <a:latin typeface="inherit"/>
              </a:rPr>
              <a:t>userAcceleration</a:t>
            </a:r>
            <a:r>
              <a:rPr lang="en-US" b="0" i="0" dirty="0">
                <a:solidFill>
                  <a:srgbClr val="3C4043"/>
                </a:solidFill>
                <a:effectLst/>
                <a:latin typeface="inherit"/>
              </a:rPr>
              <a:t>, and </a:t>
            </a:r>
            <a:r>
              <a:rPr lang="en-US" b="0" i="0" dirty="0" err="1">
                <a:solidFill>
                  <a:srgbClr val="3C4043"/>
                </a:solidFill>
                <a:effectLst/>
                <a:latin typeface="inherit"/>
              </a:rPr>
              <a:t>rotationRate</a:t>
            </a:r>
            <a:r>
              <a:rPr lang="en-US" b="0" i="0" dirty="0">
                <a:solidFill>
                  <a:srgbClr val="3C4043"/>
                </a:solidFill>
                <a:effectLst/>
                <a:latin typeface="inherit"/>
              </a:rPr>
              <a:t>). It is collected with an iPhone 6s kept in the participant's front pocket using </a:t>
            </a:r>
            <a:r>
              <a:rPr lang="en-US" b="0" i="0" u="none" strike="noStrike" dirty="0" err="1">
                <a:solidFill>
                  <a:srgbClr val="202124"/>
                </a:solidFill>
                <a:effectLst/>
                <a:latin typeface="inherit"/>
                <a:hlinkClick r:id="rId4"/>
              </a:rPr>
              <a:t>SensingKit</a:t>
            </a:r>
            <a:r>
              <a:rPr lang="en-US" b="0" i="0" dirty="0">
                <a:solidFill>
                  <a:srgbClr val="3C4043"/>
                </a:solidFill>
                <a:effectLst/>
                <a:latin typeface="inherit"/>
              </a:rPr>
              <a:t> which collects information from </a:t>
            </a:r>
            <a:r>
              <a:rPr lang="en-US" b="0" i="0" u="none" strike="noStrike" dirty="0">
                <a:solidFill>
                  <a:srgbClr val="202124"/>
                </a:solidFill>
                <a:effectLst/>
                <a:latin typeface="inherit"/>
                <a:hlinkClick r:id="rId5"/>
              </a:rPr>
              <a:t>Core Motion</a:t>
            </a:r>
            <a:r>
              <a:rPr lang="en-US" b="0" i="0" dirty="0">
                <a:solidFill>
                  <a:srgbClr val="3C4043"/>
                </a:solidFill>
                <a:effectLst/>
                <a:latin typeface="inherit"/>
              </a:rPr>
              <a:t> framework on iOS devices. A total of 24 participants in a range of gender, age, weight, and height performed 6 activities in 15 trials in the same environment and conditions: downstairs, upstairs, walking, jogging, sitting, and standing. With this dataset, we aim to look for </a:t>
            </a:r>
            <a:r>
              <a:rPr lang="en-US" b="0" i="1" dirty="0">
                <a:solidFill>
                  <a:srgbClr val="3C4043"/>
                </a:solidFill>
                <a:effectLst/>
                <a:latin typeface="inherit"/>
              </a:rPr>
              <a:t>personal attributes fingerprints</a:t>
            </a:r>
            <a:r>
              <a:rPr lang="en-US" b="0" i="0" dirty="0">
                <a:solidFill>
                  <a:srgbClr val="3C4043"/>
                </a:solidFill>
                <a:effectLst/>
                <a:latin typeface="inherit"/>
              </a:rPr>
              <a:t> in time-series of sensor data, i.e. attribute-specific patterns that can be used to infer gender or personality of the data subjects in addition to their activities.</a:t>
            </a:r>
          </a:p>
          <a:p>
            <a:pPr algn="l" fontAlgn="base"/>
            <a:r>
              <a:rPr lang="en-US" b="0" i="0" u="none" strike="noStrike" dirty="0">
                <a:solidFill>
                  <a:srgbClr val="202124"/>
                </a:solidFill>
                <a:effectLst/>
                <a:latin typeface="inherit"/>
                <a:hlinkClick r:id="rId6"/>
              </a:rPr>
              <a:t>A simple code for importing dataset and to get your hands in</a:t>
            </a:r>
            <a:endParaRPr lang="en-US" b="0" i="0" dirty="0">
              <a:solidFill>
                <a:srgbClr val="3C4043"/>
              </a:solidFill>
              <a:effectLst/>
              <a:latin typeface="inherit"/>
            </a:endParaRPr>
          </a:p>
          <a:p>
            <a:pPr algn="l" fontAlgn="base"/>
            <a:r>
              <a:rPr lang="en-US" b="1" i="0" dirty="0">
                <a:solidFill>
                  <a:srgbClr val="202124"/>
                </a:solidFill>
                <a:effectLst/>
                <a:latin typeface="inherit"/>
              </a:rPr>
              <a:t>Content</a:t>
            </a:r>
          </a:p>
          <a:p>
            <a:pPr algn="l" fontAlgn="base"/>
            <a:r>
              <a:rPr lang="en-US" b="0" i="0" dirty="0">
                <a:solidFill>
                  <a:srgbClr val="3C4043"/>
                </a:solidFill>
                <a:effectLst/>
                <a:latin typeface="inherit"/>
              </a:rPr>
              <a:t>For each participant, the study had been commenced by collecting their demographic (age and gender) and physically-related (height and weight) information. Then, we provided them with a dedicated smartphone (iPhone 6) and asked them to store it in their trousers' front pocket during the experiment. All the participant were asked to wear flat shoes. We then asked them to perform 6 different activities (walk downstairs, walk upstairs, sit, stand and jogging) around the Queen Mary University of London's Mile End campus. For each trial, the researcher set up the phone and gave it to the current participants, then the researcher stood in a corner. Then, the participant pressed the start button of </a:t>
            </a:r>
            <a:r>
              <a:rPr lang="en-US" b="0" i="0" u="none" strike="noStrike" dirty="0" err="1">
                <a:solidFill>
                  <a:srgbClr val="202124"/>
                </a:solidFill>
                <a:effectLst/>
                <a:latin typeface="inherit"/>
                <a:hlinkClick r:id="rId7"/>
              </a:rPr>
              <a:t>Crowdsense</a:t>
            </a:r>
            <a:r>
              <a:rPr lang="en-US" b="0" i="0" u="none" strike="noStrike" dirty="0">
                <a:solidFill>
                  <a:srgbClr val="202124"/>
                </a:solidFill>
                <a:effectLst/>
                <a:latin typeface="inherit"/>
                <a:hlinkClick r:id="rId7"/>
              </a:rPr>
              <a:t> app</a:t>
            </a:r>
            <a:r>
              <a:rPr lang="en-US" b="0" i="0" dirty="0">
                <a:solidFill>
                  <a:srgbClr val="3C4043"/>
                </a:solidFill>
                <a:effectLst/>
                <a:latin typeface="inherit"/>
              </a:rPr>
              <a:t> and put it in their trousers' front pocket and performed the specified activity. We asked them to do it as natural as possible, like their everyday life. At the end of each trial, they took the phone out of their pocket and pressed the stop button. The exact places and routes for running all the activities are shown in the illustrative map in the following Figure.</a:t>
            </a:r>
          </a:p>
          <a:p>
            <a:pPr algn="l" fontAlgn="base"/>
            <a:r>
              <a:rPr lang="en-US" b="0" i="0" dirty="0">
                <a:solidFill>
                  <a:srgbClr val="3C4043"/>
                </a:solidFill>
                <a:effectLst/>
                <a:latin typeface="inherit"/>
              </a:rPr>
              <a:t>As we can see, there are 15 trials:</a:t>
            </a:r>
          </a:p>
          <a:p>
            <a:pPr algn="l" fontAlgn="base">
              <a:buFont typeface="+mj-lt"/>
              <a:buAutoNum type="arabicPeriod"/>
            </a:pPr>
            <a:r>
              <a:rPr lang="en-US" b="0" i="0" dirty="0">
                <a:solidFill>
                  <a:srgbClr val="3C4043"/>
                </a:solidFill>
                <a:effectLst/>
                <a:latin typeface="inherit"/>
              </a:rPr>
              <a:t>Long trials: those with number 1 to 9 with around 2 to 3 minutes duration.</a:t>
            </a:r>
          </a:p>
          <a:p>
            <a:pPr algn="l" fontAlgn="base">
              <a:buFont typeface="+mj-lt"/>
              <a:buAutoNum type="arabicPeriod"/>
            </a:pPr>
            <a:r>
              <a:rPr lang="en-US" b="0" i="0" dirty="0">
                <a:solidFill>
                  <a:srgbClr val="3C4043"/>
                </a:solidFill>
                <a:effectLst/>
                <a:latin typeface="inherit"/>
              </a:rPr>
              <a:t>Short trials: those with number 11 to 16 that are around 30 seconds to 1 minutes duration.</a:t>
            </a:r>
          </a:p>
          <a:p>
            <a:pPr algn="l" fontAlgn="base"/>
            <a:r>
              <a:rPr lang="en-US" b="0" i="0" dirty="0">
                <a:solidFill>
                  <a:srgbClr val="3C4043"/>
                </a:solidFill>
                <a:effectLst/>
                <a:latin typeface="inherit"/>
              </a:rPr>
              <a:t>There are 24 data subjects. The </a:t>
            </a:r>
            <a:r>
              <a:rPr lang="en-US" b="0" i="0" dirty="0" err="1">
                <a:solidFill>
                  <a:srgbClr val="3C4043"/>
                </a:solidFill>
                <a:effectLst/>
                <a:latin typeface="inherit"/>
              </a:rPr>
              <a:t>A_DeviceMotion_data</a:t>
            </a:r>
            <a:r>
              <a:rPr lang="en-US" b="0" i="0" dirty="0">
                <a:solidFill>
                  <a:srgbClr val="3C4043"/>
                </a:solidFill>
                <a:effectLst/>
                <a:latin typeface="inherit"/>
              </a:rPr>
              <a:t> folder contains time-series collected by both Accelerometer and Gyroscope for all 15 trials. For every trial we have a multivariate time-series. Thus, we have time-series with 12 features: </a:t>
            </a:r>
            <a:r>
              <a:rPr lang="en-US" b="0" i="0" dirty="0" err="1">
                <a:solidFill>
                  <a:srgbClr val="3C4043"/>
                </a:solidFill>
                <a:effectLst/>
                <a:latin typeface="inherit"/>
              </a:rPr>
              <a:t>attitude.roll</a:t>
            </a:r>
            <a:r>
              <a:rPr lang="en-US" b="0" i="0" dirty="0">
                <a:solidFill>
                  <a:srgbClr val="3C4043"/>
                </a:solidFill>
                <a:effectLst/>
                <a:latin typeface="inherit"/>
              </a:rPr>
              <a:t>, </a:t>
            </a:r>
            <a:r>
              <a:rPr lang="en-US" b="0" i="0" dirty="0" err="1">
                <a:solidFill>
                  <a:srgbClr val="3C4043"/>
                </a:solidFill>
                <a:effectLst/>
                <a:latin typeface="inherit"/>
              </a:rPr>
              <a:t>attitude.pitch</a:t>
            </a:r>
            <a:r>
              <a:rPr lang="en-US" b="0" i="0" dirty="0">
                <a:solidFill>
                  <a:srgbClr val="3C4043"/>
                </a:solidFill>
                <a:effectLst/>
                <a:latin typeface="inherit"/>
              </a:rPr>
              <a:t>, </a:t>
            </a:r>
            <a:r>
              <a:rPr lang="en-US" b="0" i="0" dirty="0" err="1">
                <a:solidFill>
                  <a:srgbClr val="3C4043"/>
                </a:solidFill>
                <a:effectLst/>
                <a:latin typeface="inherit"/>
              </a:rPr>
              <a:t>attitude.yaw</a:t>
            </a:r>
            <a:r>
              <a:rPr lang="en-US" b="0" i="0" dirty="0">
                <a:solidFill>
                  <a:srgbClr val="3C4043"/>
                </a:solidFill>
                <a:effectLst/>
                <a:latin typeface="inherit"/>
              </a:rPr>
              <a:t>, </a:t>
            </a:r>
            <a:r>
              <a:rPr lang="en-US" b="0" i="0" dirty="0" err="1">
                <a:solidFill>
                  <a:srgbClr val="3C4043"/>
                </a:solidFill>
                <a:effectLst/>
                <a:latin typeface="inherit"/>
              </a:rPr>
              <a:t>gravity.x</a:t>
            </a:r>
            <a:r>
              <a:rPr lang="en-US" b="0" i="0" dirty="0">
                <a:solidFill>
                  <a:srgbClr val="3C4043"/>
                </a:solidFill>
                <a:effectLst/>
                <a:latin typeface="inherit"/>
              </a:rPr>
              <a:t>, </a:t>
            </a:r>
            <a:r>
              <a:rPr lang="en-US" b="0" i="0" dirty="0" err="1">
                <a:solidFill>
                  <a:srgbClr val="3C4043"/>
                </a:solidFill>
                <a:effectLst/>
                <a:latin typeface="inherit"/>
              </a:rPr>
              <a:t>gravity.y</a:t>
            </a:r>
            <a:r>
              <a:rPr lang="en-US" b="0" i="0" dirty="0">
                <a:solidFill>
                  <a:srgbClr val="3C4043"/>
                </a:solidFill>
                <a:effectLst/>
                <a:latin typeface="inherit"/>
              </a:rPr>
              <a:t>, </a:t>
            </a:r>
            <a:r>
              <a:rPr lang="en-US" b="0" i="0" dirty="0" err="1">
                <a:solidFill>
                  <a:srgbClr val="3C4043"/>
                </a:solidFill>
                <a:effectLst/>
                <a:latin typeface="inherit"/>
              </a:rPr>
              <a:t>gravity.z</a:t>
            </a:r>
            <a:r>
              <a:rPr lang="en-US" b="0" i="0" dirty="0">
                <a:solidFill>
                  <a:srgbClr val="3C4043"/>
                </a:solidFill>
                <a:effectLst/>
                <a:latin typeface="inherit"/>
              </a:rPr>
              <a:t>, </a:t>
            </a:r>
            <a:r>
              <a:rPr lang="en-US" b="0" i="0" dirty="0" err="1">
                <a:solidFill>
                  <a:srgbClr val="3C4043"/>
                </a:solidFill>
                <a:effectLst/>
                <a:latin typeface="inherit"/>
              </a:rPr>
              <a:t>rotationRate.x</a:t>
            </a:r>
            <a:r>
              <a:rPr lang="en-US" b="0" i="0" dirty="0">
                <a:solidFill>
                  <a:srgbClr val="3C4043"/>
                </a:solidFill>
                <a:effectLst/>
                <a:latin typeface="inherit"/>
              </a:rPr>
              <a:t>, </a:t>
            </a:r>
            <a:r>
              <a:rPr lang="en-US" b="0" i="0" dirty="0" err="1">
                <a:solidFill>
                  <a:srgbClr val="3C4043"/>
                </a:solidFill>
                <a:effectLst/>
                <a:latin typeface="inherit"/>
              </a:rPr>
              <a:t>rotationRate.y</a:t>
            </a:r>
            <a:r>
              <a:rPr lang="en-US" b="0" i="0" dirty="0">
                <a:solidFill>
                  <a:srgbClr val="3C4043"/>
                </a:solidFill>
                <a:effectLst/>
                <a:latin typeface="inherit"/>
              </a:rPr>
              <a:t>, </a:t>
            </a:r>
            <a:r>
              <a:rPr lang="en-US" b="0" i="0" dirty="0" err="1">
                <a:solidFill>
                  <a:srgbClr val="3C4043"/>
                </a:solidFill>
                <a:effectLst/>
                <a:latin typeface="inherit"/>
              </a:rPr>
              <a:t>rotationRate.z</a:t>
            </a:r>
            <a:r>
              <a:rPr lang="en-US" b="0" i="0" dirty="0">
                <a:solidFill>
                  <a:srgbClr val="3C4043"/>
                </a:solidFill>
                <a:effectLst/>
                <a:latin typeface="inherit"/>
              </a:rPr>
              <a:t>, </a:t>
            </a:r>
            <a:r>
              <a:rPr lang="en-US" b="0" i="0" dirty="0" err="1">
                <a:solidFill>
                  <a:srgbClr val="3C4043"/>
                </a:solidFill>
                <a:effectLst/>
                <a:latin typeface="inherit"/>
              </a:rPr>
              <a:t>userAcceleration.x</a:t>
            </a:r>
            <a:r>
              <a:rPr lang="en-US" b="0" i="0" dirty="0">
                <a:solidFill>
                  <a:srgbClr val="3C4043"/>
                </a:solidFill>
                <a:effectLst/>
                <a:latin typeface="inherit"/>
              </a:rPr>
              <a:t>, </a:t>
            </a:r>
            <a:r>
              <a:rPr lang="en-US" b="0" i="0" dirty="0" err="1">
                <a:solidFill>
                  <a:srgbClr val="3C4043"/>
                </a:solidFill>
                <a:effectLst/>
                <a:latin typeface="inherit"/>
              </a:rPr>
              <a:t>userAcceleration.y</a:t>
            </a:r>
            <a:r>
              <a:rPr lang="en-US" b="0" i="0" dirty="0">
                <a:solidFill>
                  <a:srgbClr val="3C4043"/>
                </a:solidFill>
                <a:effectLst/>
                <a:latin typeface="inherit"/>
              </a:rPr>
              <a:t>, </a:t>
            </a:r>
            <a:r>
              <a:rPr lang="en-US" b="0" i="0" dirty="0" err="1">
                <a:solidFill>
                  <a:srgbClr val="3C4043"/>
                </a:solidFill>
                <a:effectLst/>
                <a:latin typeface="inherit"/>
              </a:rPr>
              <a:t>userAcceleration.z</a:t>
            </a:r>
            <a:r>
              <a:rPr lang="en-US" b="0" i="0" dirty="0">
                <a:solidFill>
                  <a:srgbClr val="3C4043"/>
                </a:solidFill>
                <a:effectLst/>
                <a:latin typeface="inherit"/>
              </a:rPr>
              <a:t>.</a:t>
            </a:r>
          </a:p>
          <a:p>
            <a:pPr algn="l" fontAlgn="base"/>
            <a:r>
              <a:rPr lang="en-US" b="0" i="0" dirty="0">
                <a:solidFill>
                  <a:srgbClr val="3C4043"/>
                </a:solidFill>
                <a:effectLst/>
                <a:latin typeface="inherit"/>
              </a:rPr>
              <a:t>The accelerometer measures the sum of two acceleration vectors: gravity and user acceleration. User acceleration is the acceleration that the user imparts to the device. Because Core Motion is able to track a device’s attitude using both the gyroscope and the accelerometer, it can differentiate between gravity and user acceleration. A </a:t>
            </a:r>
            <a:r>
              <a:rPr lang="en-US" b="0" i="0" dirty="0" err="1">
                <a:solidFill>
                  <a:srgbClr val="3C4043"/>
                </a:solidFill>
                <a:effectLst/>
                <a:latin typeface="inherit"/>
              </a:rPr>
              <a:t>CMDeviceMotion</a:t>
            </a:r>
            <a:r>
              <a:rPr lang="en-US" b="0" i="0" dirty="0">
                <a:solidFill>
                  <a:srgbClr val="3C4043"/>
                </a:solidFill>
                <a:effectLst/>
                <a:latin typeface="inherit"/>
              </a:rPr>
              <a:t> object provides both measurements in the gravity and </a:t>
            </a:r>
            <a:r>
              <a:rPr lang="en-US" b="0" i="0" dirty="0" err="1">
                <a:solidFill>
                  <a:srgbClr val="3C4043"/>
                </a:solidFill>
                <a:effectLst/>
                <a:latin typeface="inherit"/>
              </a:rPr>
              <a:t>userAcceleration</a:t>
            </a:r>
            <a:r>
              <a:rPr lang="en-US" b="0" i="0" dirty="0">
                <a:solidFill>
                  <a:srgbClr val="3C4043"/>
                </a:solidFill>
                <a:effectLst/>
                <a:latin typeface="inherit"/>
              </a:rPr>
              <a:t> properties. (</a:t>
            </a:r>
            <a:r>
              <a:rPr lang="en-US" b="0" i="0" u="none" strike="noStrike" dirty="0">
                <a:solidFill>
                  <a:srgbClr val="202124"/>
                </a:solidFill>
                <a:effectLst/>
                <a:latin typeface="inherit"/>
                <a:hlinkClick r:id="rId5"/>
              </a:rPr>
              <a:t>More info</a:t>
            </a:r>
            <a:r>
              <a:rPr lang="en-US" b="0" i="0" dirty="0">
                <a:solidFill>
                  <a:srgbClr val="3C4043"/>
                </a:solidFill>
                <a:effectLst/>
                <a:latin typeface="inherit"/>
              </a:rPr>
              <a:t>)</a:t>
            </a:r>
          </a:p>
          <a:p>
            <a:pPr algn="l" fontAlgn="base"/>
            <a:r>
              <a:rPr lang="en-US" b="0" i="0" dirty="0">
                <a:solidFill>
                  <a:srgbClr val="3C4043"/>
                </a:solidFill>
                <a:effectLst/>
                <a:latin typeface="inherit"/>
              </a:rPr>
              <a:t>There are 6 different labels:</a:t>
            </a:r>
          </a:p>
          <a:p>
            <a:pPr algn="l" fontAlgn="base">
              <a:buFont typeface="+mj-lt"/>
              <a:buAutoNum type="arabicPeriod"/>
            </a:pPr>
            <a:r>
              <a:rPr lang="en-US" b="1" i="0" dirty="0" err="1">
                <a:solidFill>
                  <a:srgbClr val="3C4043"/>
                </a:solidFill>
                <a:effectLst/>
                <a:latin typeface="inherit"/>
              </a:rPr>
              <a:t>dws</a:t>
            </a:r>
            <a:r>
              <a:rPr lang="en-US" b="0" i="0" dirty="0">
                <a:solidFill>
                  <a:srgbClr val="3C4043"/>
                </a:solidFill>
                <a:effectLst/>
                <a:latin typeface="inherit"/>
              </a:rPr>
              <a:t>: downstairs</a:t>
            </a:r>
          </a:p>
          <a:p>
            <a:pPr algn="l" fontAlgn="base">
              <a:buFont typeface="+mj-lt"/>
              <a:buAutoNum type="arabicPeriod"/>
            </a:pPr>
            <a:r>
              <a:rPr lang="en-US" b="1" i="0" dirty="0">
                <a:solidFill>
                  <a:srgbClr val="3C4043"/>
                </a:solidFill>
                <a:effectLst/>
                <a:latin typeface="inherit"/>
              </a:rPr>
              <a:t>ups</a:t>
            </a:r>
            <a:r>
              <a:rPr lang="en-US" b="0" i="0" dirty="0">
                <a:solidFill>
                  <a:srgbClr val="3C4043"/>
                </a:solidFill>
                <a:effectLst/>
                <a:latin typeface="inherit"/>
              </a:rPr>
              <a:t>: upstairs</a:t>
            </a:r>
          </a:p>
          <a:p>
            <a:pPr algn="l" fontAlgn="base">
              <a:buFont typeface="+mj-lt"/>
              <a:buAutoNum type="arabicPeriod"/>
            </a:pPr>
            <a:r>
              <a:rPr lang="en-US" b="1" i="0" dirty="0">
                <a:solidFill>
                  <a:srgbClr val="3C4043"/>
                </a:solidFill>
                <a:effectLst/>
                <a:latin typeface="inherit"/>
              </a:rPr>
              <a:t>sit</a:t>
            </a:r>
            <a:r>
              <a:rPr lang="en-US" b="0" i="0" dirty="0">
                <a:solidFill>
                  <a:srgbClr val="3C4043"/>
                </a:solidFill>
                <a:effectLst/>
                <a:latin typeface="inherit"/>
              </a:rPr>
              <a:t>: sitting</a:t>
            </a:r>
          </a:p>
          <a:p>
            <a:pPr algn="l" fontAlgn="base">
              <a:buFont typeface="+mj-lt"/>
              <a:buAutoNum type="arabicPeriod"/>
            </a:pPr>
            <a:r>
              <a:rPr lang="en-US" b="1" i="0" dirty="0">
                <a:solidFill>
                  <a:srgbClr val="3C4043"/>
                </a:solidFill>
                <a:effectLst/>
                <a:latin typeface="inherit"/>
              </a:rPr>
              <a:t>std</a:t>
            </a:r>
            <a:r>
              <a:rPr lang="en-US" b="0" i="0" dirty="0">
                <a:solidFill>
                  <a:srgbClr val="3C4043"/>
                </a:solidFill>
                <a:effectLst/>
                <a:latin typeface="inherit"/>
              </a:rPr>
              <a:t>: standing</a:t>
            </a:r>
          </a:p>
          <a:p>
            <a:pPr algn="l" fontAlgn="base">
              <a:buFont typeface="+mj-lt"/>
              <a:buAutoNum type="arabicPeriod"/>
            </a:pPr>
            <a:r>
              <a:rPr lang="en-US" b="1" i="0" dirty="0" err="1">
                <a:solidFill>
                  <a:srgbClr val="3C4043"/>
                </a:solidFill>
                <a:effectLst/>
                <a:latin typeface="inherit"/>
              </a:rPr>
              <a:t>wlk</a:t>
            </a:r>
            <a:r>
              <a:rPr lang="en-US" b="0" i="0" dirty="0">
                <a:solidFill>
                  <a:srgbClr val="3C4043"/>
                </a:solidFill>
                <a:effectLst/>
                <a:latin typeface="inherit"/>
              </a:rPr>
              <a:t>: walking</a:t>
            </a:r>
          </a:p>
          <a:p>
            <a:pPr algn="l" fontAlgn="base">
              <a:buFont typeface="+mj-lt"/>
              <a:buAutoNum type="arabicPeriod"/>
            </a:pPr>
            <a:r>
              <a:rPr lang="en-US" b="1" i="0" dirty="0">
                <a:solidFill>
                  <a:srgbClr val="3C4043"/>
                </a:solidFill>
                <a:effectLst/>
                <a:latin typeface="inherit"/>
              </a:rPr>
              <a:t>jog</a:t>
            </a:r>
            <a:r>
              <a:rPr lang="en-US" b="0" i="0" dirty="0">
                <a:solidFill>
                  <a:srgbClr val="3C4043"/>
                </a:solidFill>
                <a:effectLst/>
                <a:latin typeface="inherit"/>
              </a:rPr>
              <a:t>: jogging</a:t>
            </a:r>
          </a:p>
          <a:p>
            <a:pPr algn="l" fontAlgn="base"/>
            <a:r>
              <a:rPr lang="en-US" b="1" i="0" dirty="0">
                <a:solidFill>
                  <a:srgbClr val="202124"/>
                </a:solidFill>
                <a:effectLst/>
                <a:latin typeface="inherit"/>
              </a:rPr>
              <a:t>Acknowledgements</a:t>
            </a:r>
          </a:p>
          <a:p>
            <a:pPr algn="l" fontAlgn="base"/>
            <a:r>
              <a:rPr lang="en-US" b="0" i="0" dirty="0">
                <a:solidFill>
                  <a:srgbClr val="3C4043"/>
                </a:solidFill>
                <a:effectLst/>
                <a:latin typeface="inherit"/>
              </a:rPr>
              <a:t>If you use this dataset, please cite the following paper:</a:t>
            </a:r>
          </a:p>
          <a:p>
            <a:endParaRPr lang="en-US" dirty="0"/>
          </a:p>
        </p:txBody>
      </p:sp>
      <p:sp>
        <p:nvSpPr>
          <p:cNvPr id="4" name="Slide Number Placeholder 3"/>
          <p:cNvSpPr>
            <a:spLocks noGrp="1"/>
          </p:cNvSpPr>
          <p:nvPr>
            <p:ph type="sldNum" sz="quarter" idx="5"/>
          </p:nvPr>
        </p:nvSpPr>
        <p:spPr/>
        <p:txBody>
          <a:bodyPr/>
          <a:lstStyle/>
          <a:p>
            <a:fld id="{518BB9B4-ED14-4B06-939E-BA77E86CF93D}" type="slidenum">
              <a:rPr lang="en-US" smtClean="0"/>
              <a:t>1</a:t>
            </a:fld>
            <a:endParaRPr lang="en-US"/>
          </a:p>
        </p:txBody>
      </p:sp>
    </p:spTree>
    <p:extLst>
      <p:ext uri="{BB962C8B-B14F-4D97-AF65-F5344CB8AC3E}">
        <p14:creationId xmlns:p14="http://schemas.microsoft.com/office/powerpoint/2010/main" val="1331824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C650-52BE-4E8B-5F41-E994D26AC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3EFF08-6B9C-A785-3A22-0303384A0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3E9234-5C86-350B-742F-715B9256AB38}"/>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23B46A0B-8BA5-2D95-A389-5CDB2DA81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B6D8E-1BCD-DA03-10D2-9CD421A32D40}"/>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6801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BFFD-378C-B8C5-4279-9081043ABD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B1576-2ED4-75D5-6E73-A36741EFF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D93C9-6F4A-0FEF-7BB6-13D1BDB6D081}"/>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6F9B32CD-763E-5479-090F-9569CB13B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FB4C1-63C4-DF3C-DFDF-77DEE5FD2133}"/>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95487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F9E58F-0B8B-34C0-C5AE-87758CE030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3EEE2-9524-B16D-8048-143DA7390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659C4-8023-6ED5-2CE6-A388E8DC2DD5}"/>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BCA75045-9248-5E9A-CE45-D9BA99514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B5F55-4464-25B8-B3DB-834130C0397E}"/>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190348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89EF-B25A-9C57-8B81-B967331D0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68FA5-98FF-1BFC-1E05-E937359388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B703F-87C8-5F0F-A8E5-35A549005B56}"/>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F23A39D7-8DF6-1E07-0168-9B4D72D21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5AFE7-C954-D510-B93B-2FBA35651B68}"/>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62793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140A-7D55-9234-2BAD-F0FDA9427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775B5F-B0C5-EBDB-9156-D1EC3F3FD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B4273-1E67-4BA0-CF07-DB43E31C1863}"/>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CED6DC9B-4FAE-91B0-A995-283C01793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48D2D-D909-FE84-8BBD-36E450712521}"/>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28563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D419-F2C9-C44B-080C-DC69047F5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B965E7-F48A-23A8-D5FF-6A1D9FCA2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3306F5-1034-9BDA-1230-628B2C1B58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10F85-201C-2B16-C060-EE5677F23DCA}"/>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6" name="Footer Placeholder 5">
            <a:extLst>
              <a:ext uri="{FF2B5EF4-FFF2-40B4-BE49-F238E27FC236}">
                <a16:creationId xmlns:a16="http://schemas.microsoft.com/office/drawing/2014/main" id="{6419A51F-30C2-4DD3-6413-7EB41CB5D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A0997-C162-6016-D8F1-3D6425709622}"/>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37362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6BED-2700-37CE-3F61-DA0C3F76DF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54263A-CB88-2D48-7C22-0C62EAA4C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CAC58F-07BE-4FE5-FAE7-C4F7E86BDE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09DFAD-969B-C0F2-BD8B-66DC1D8B2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8406D-76EA-36A6-A06E-D602CA537B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98987F-EDB5-AFAB-685F-8876E5CAE9B2}"/>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8" name="Footer Placeholder 7">
            <a:extLst>
              <a:ext uri="{FF2B5EF4-FFF2-40B4-BE49-F238E27FC236}">
                <a16:creationId xmlns:a16="http://schemas.microsoft.com/office/drawing/2014/main" id="{5AF8F3DD-CC9B-57AD-13EA-9782DC1D6A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A4A66B-0DF7-A474-7178-9FEAB5DAA333}"/>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7941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0522-C3C4-5FB2-8E5A-AAEFC1BE05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51899A-CF94-591C-21E7-AFF97795DAB4}"/>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4" name="Footer Placeholder 3">
            <a:extLst>
              <a:ext uri="{FF2B5EF4-FFF2-40B4-BE49-F238E27FC236}">
                <a16:creationId xmlns:a16="http://schemas.microsoft.com/office/drawing/2014/main" id="{20CC5A1B-4AE4-8724-6C36-BBAEA77432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0B0238-6702-2371-267B-83EAC4D97424}"/>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89043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3E8AD-39FF-242C-31D7-028E5D896690}"/>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3" name="Footer Placeholder 2">
            <a:extLst>
              <a:ext uri="{FF2B5EF4-FFF2-40B4-BE49-F238E27FC236}">
                <a16:creationId xmlns:a16="http://schemas.microsoft.com/office/drawing/2014/main" id="{72F66C13-D4C7-20E6-6B15-9EAA975A5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F3BAC-CC97-8567-65BF-1FE0CB6D0D6C}"/>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14080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4A42-0268-AA24-0C55-62B8B8BF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0C14C5-6CB7-8314-E1C9-BFCD16F1F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795693-630D-32A8-AF2B-66B818007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0B7AB-358C-064E-BD71-78C1C2774E92}"/>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6" name="Footer Placeholder 5">
            <a:extLst>
              <a:ext uri="{FF2B5EF4-FFF2-40B4-BE49-F238E27FC236}">
                <a16:creationId xmlns:a16="http://schemas.microsoft.com/office/drawing/2014/main" id="{71BE8002-EC84-520C-8329-71B81AB0F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2AC98-A670-32FF-0941-80403933D992}"/>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322609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6B2-C92D-6FF0-1114-C9F41AD13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72E3F0-A4FA-48B0-611B-4A5A64476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AE5003-0202-B1B1-9853-978FF12F9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54CF0-444B-39F2-647D-DC6EDD9CC52D}"/>
              </a:ext>
            </a:extLst>
          </p:cNvPr>
          <p:cNvSpPr>
            <a:spLocks noGrp="1"/>
          </p:cNvSpPr>
          <p:nvPr>
            <p:ph type="dt" sz="half" idx="10"/>
          </p:nvPr>
        </p:nvSpPr>
        <p:spPr/>
        <p:txBody>
          <a:bodyPr/>
          <a:lstStyle/>
          <a:p>
            <a:fld id="{FAEBB58C-F011-4C81-A695-0FF3B85F8B5E}" type="datetimeFigureOut">
              <a:rPr lang="en-US" smtClean="0"/>
              <a:t>10/21/2023</a:t>
            </a:fld>
            <a:endParaRPr lang="en-US"/>
          </a:p>
        </p:txBody>
      </p:sp>
      <p:sp>
        <p:nvSpPr>
          <p:cNvPr id="6" name="Footer Placeholder 5">
            <a:extLst>
              <a:ext uri="{FF2B5EF4-FFF2-40B4-BE49-F238E27FC236}">
                <a16:creationId xmlns:a16="http://schemas.microsoft.com/office/drawing/2014/main" id="{A85C0DC6-2120-009C-D43D-6BC53C832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17039-A7A7-A41E-9BCF-8145C45DA887}"/>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155625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EF09E-2A50-4896-7849-FAB59B373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9D2BD0-2BB2-38EC-EE0E-F91A7CB3C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1E051-9A93-2012-578A-DEFE181FB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BB58C-F011-4C81-A695-0FF3B85F8B5E}" type="datetimeFigureOut">
              <a:rPr lang="en-US" smtClean="0"/>
              <a:t>10/21/2023</a:t>
            </a:fld>
            <a:endParaRPr lang="en-US"/>
          </a:p>
        </p:txBody>
      </p:sp>
      <p:sp>
        <p:nvSpPr>
          <p:cNvPr id="5" name="Footer Placeholder 4">
            <a:extLst>
              <a:ext uri="{FF2B5EF4-FFF2-40B4-BE49-F238E27FC236}">
                <a16:creationId xmlns:a16="http://schemas.microsoft.com/office/drawing/2014/main" id="{B2D1BA29-CE31-D533-3087-C2DEB0D94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8B1C70-1250-6B3A-B83E-E545F927C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6A9D7-5458-4E96-A6F5-9E6766FDE6F6}" type="slidenum">
              <a:rPr lang="en-US" smtClean="0"/>
              <a:t>‹#›</a:t>
            </a:fld>
            <a:endParaRPr lang="en-US"/>
          </a:p>
        </p:txBody>
      </p:sp>
    </p:spTree>
    <p:extLst>
      <p:ext uri="{BB962C8B-B14F-4D97-AF65-F5344CB8AC3E}">
        <p14:creationId xmlns:p14="http://schemas.microsoft.com/office/powerpoint/2010/main" val="880060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62FA75-C916-F171-522C-177321A6362B}"/>
              </a:ext>
            </a:extLst>
          </p:cNvPr>
          <p:cNvSpPr>
            <a:spLocks noChangeArrowheads="1"/>
          </p:cNvSpPr>
          <p:nvPr/>
        </p:nvSpPr>
        <p:spPr bwMode="auto">
          <a:xfrm>
            <a:off x="7072134" y="128132"/>
            <a:ext cx="5023411" cy="66017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b="0" i="0" dirty="0">
                <a:solidFill>
                  <a:srgbClr val="374151"/>
                </a:solidFill>
                <a:effectLst/>
                <a:latin typeface="Söhne"/>
              </a:rPr>
              <a:t>The </a:t>
            </a:r>
            <a:r>
              <a:rPr lang="en-US" b="0" i="0" dirty="0" err="1">
                <a:solidFill>
                  <a:srgbClr val="374151"/>
                </a:solidFill>
                <a:effectLst/>
                <a:latin typeface="Söhne"/>
              </a:rPr>
              <a:t>MotionSense</a:t>
            </a:r>
            <a:r>
              <a:rPr lang="en-US" b="0" i="0" dirty="0">
                <a:solidFill>
                  <a:srgbClr val="374151"/>
                </a:solidFill>
                <a:effectLst/>
                <a:latin typeface="Söhne"/>
              </a:rPr>
              <a:t> Dataset is a collection of time-series sensor data generated from accelerometer and gyroscope sensors on an iPhone 6s. The dataset is aimed at human activity and attribute recognition. It comprises data from 24 participants who performed 6 different activities: walking downstairs, walking upstairs, walking, jogging, sitting, and standing. The participants carried the phone in their front trouser pocket during the activities. The data consists of 15 trials with both long (2-3 minutes) and short (30 seconds to 1 minute) durations.</a:t>
            </a:r>
          </a:p>
          <a:p>
            <a:pPr algn="l"/>
            <a:r>
              <a:rPr lang="en-US" b="0" i="0" dirty="0">
                <a:solidFill>
                  <a:srgbClr val="374151"/>
                </a:solidFill>
                <a:effectLst/>
                <a:latin typeface="Söhne"/>
              </a:rPr>
              <a:t>The dataset provides a rich set of features including attitude (roll, pitch, yaw), gravity (x, y, z), rotation rate (x, y, z), and user acceleration (x, y, z). It distinguishes between gravity and user acceleration, allowing for more accurate activity and attribute recognition. The dataset is intended for research in identifying personal attributes and different types of human activities.</a:t>
            </a:r>
          </a:p>
          <a:p>
            <a:pPr algn="l"/>
            <a:r>
              <a:rPr lang="en-US" b="0" i="0" dirty="0">
                <a:solidFill>
                  <a:srgbClr val="374151"/>
                </a:solidFill>
                <a:effectLst/>
                <a:latin typeface="Söhne"/>
              </a:rPr>
              <a:t>This dataset serves as a valuable resource for those interested in activity recognition, sensor data analysis, and machine learning applications. If used, the authors request citing a specific paper.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white phone with colorful graphics on it&#10;&#10;Description automatically generated">
            <a:extLst>
              <a:ext uri="{FF2B5EF4-FFF2-40B4-BE49-F238E27FC236}">
                <a16:creationId xmlns:a16="http://schemas.microsoft.com/office/drawing/2014/main" id="{E1FB5CD7-9DC7-3AB7-0033-10502E6E5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187679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lage of graphs&#10;&#10;Description automatically generated">
            <a:extLst>
              <a:ext uri="{FF2B5EF4-FFF2-40B4-BE49-F238E27FC236}">
                <a16:creationId xmlns:a16="http://schemas.microsoft.com/office/drawing/2014/main" id="{9BF17731-98EB-8556-59D3-EA9BBF116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587" y="101600"/>
            <a:ext cx="9046135" cy="6858000"/>
          </a:xfrm>
          <a:prstGeom prst="rect">
            <a:avLst/>
          </a:prstGeom>
        </p:spPr>
      </p:pic>
      <p:pic>
        <p:nvPicPr>
          <p:cNvPr id="5" name="Picture 4" descr="A collage of graphs&#10;&#10;Description automatically generated">
            <a:extLst>
              <a:ext uri="{FF2B5EF4-FFF2-40B4-BE49-F238E27FC236}">
                <a16:creationId xmlns:a16="http://schemas.microsoft.com/office/drawing/2014/main" id="{27083182-1C5E-F9A6-378A-F5AAC189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548" y="66040"/>
            <a:ext cx="9046135" cy="6858000"/>
          </a:xfrm>
          <a:prstGeom prst="rect">
            <a:avLst/>
          </a:prstGeom>
        </p:spPr>
      </p:pic>
    </p:spTree>
    <p:extLst>
      <p:ext uri="{BB962C8B-B14F-4D97-AF65-F5344CB8AC3E}">
        <p14:creationId xmlns:p14="http://schemas.microsoft.com/office/powerpoint/2010/main" val="229200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F99BD21-57D7-1504-B8AB-BD31BE0623B7}"/>
              </a:ext>
            </a:extLst>
          </p:cNvPr>
          <p:cNvGrpSpPr/>
          <p:nvPr/>
        </p:nvGrpSpPr>
        <p:grpSpPr>
          <a:xfrm>
            <a:off x="585259" y="2346651"/>
            <a:ext cx="7125317" cy="3566469"/>
            <a:chOff x="300779" y="3037531"/>
            <a:chExt cx="7125317" cy="3566469"/>
          </a:xfrm>
        </p:grpSpPr>
        <p:pic>
          <p:nvPicPr>
            <p:cNvPr id="7" name="Picture 6">
              <a:extLst>
                <a:ext uri="{FF2B5EF4-FFF2-40B4-BE49-F238E27FC236}">
                  <a16:creationId xmlns:a16="http://schemas.microsoft.com/office/drawing/2014/main" id="{775C9397-0047-5941-873C-C4D816D35AD7}"/>
                </a:ext>
              </a:extLst>
            </p:cNvPr>
            <p:cNvPicPr>
              <a:picLocks noChangeAspect="1"/>
            </p:cNvPicPr>
            <p:nvPr/>
          </p:nvPicPr>
          <p:blipFill>
            <a:blip r:embed="rId2"/>
            <a:stretch>
              <a:fillRect/>
            </a:stretch>
          </p:blipFill>
          <p:spPr>
            <a:xfrm>
              <a:off x="300779" y="3037531"/>
              <a:ext cx="7125317" cy="3566469"/>
            </a:xfrm>
            <a:prstGeom prst="rect">
              <a:avLst/>
            </a:prstGeom>
            <a:ln w="9525">
              <a:solidFill>
                <a:schemeClr val="tx1"/>
              </a:solidFill>
            </a:ln>
          </p:spPr>
        </p:pic>
        <p:sp>
          <p:nvSpPr>
            <p:cNvPr id="10" name="Rectangle 9">
              <a:extLst>
                <a:ext uri="{FF2B5EF4-FFF2-40B4-BE49-F238E27FC236}">
                  <a16:creationId xmlns:a16="http://schemas.microsoft.com/office/drawing/2014/main" id="{45DD0222-E158-E632-85EB-DD7D3A9845F3}"/>
                </a:ext>
              </a:extLst>
            </p:cNvPr>
            <p:cNvSpPr/>
            <p:nvPr/>
          </p:nvSpPr>
          <p:spPr>
            <a:xfrm>
              <a:off x="338746" y="4104640"/>
              <a:ext cx="1249282" cy="843280"/>
            </a:xfrm>
            <a:prstGeom prst="rect">
              <a:avLst/>
            </a:prstGeom>
            <a:solidFill>
              <a:schemeClr val="accent6">
                <a:lumMod val="50000"/>
                <a:alpha val="6000"/>
              </a:schemeClr>
            </a:solidFill>
            <a:ln w="952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4331AD2-A55A-8A37-A1E9-E46E433604A1}"/>
                </a:ext>
              </a:extLst>
            </p:cNvPr>
            <p:cNvSpPr/>
            <p:nvPr/>
          </p:nvSpPr>
          <p:spPr>
            <a:xfrm flipH="1">
              <a:off x="1588029" y="4744102"/>
              <a:ext cx="2475969" cy="193349"/>
            </a:xfrm>
            <a:prstGeom prst="rect">
              <a:avLst/>
            </a:prstGeom>
            <a:solidFill>
              <a:srgbClr val="FF0000">
                <a:alpha val="12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sp>
          <p:nvSpPr>
            <p:cNvPr id="13" name="Rectangle 12">
              <a:extLst>
                <a:ext uri="{FF2B5EF4-FFF2-40B4-BE49-F238E27FC236}">
                  <a16:creationId xmlns:a16="http://schemas.microsoft.com/office/drawing/2014/main" id="{897436AE-4D87-F644-8B27-468507DD654F}"/>
                </a:ext>
              </a:extLst>
            </p:cNvPr>
            <p:cNvSpPr/>
            <p:nvPr/>
          </p:nvSpPr>
          <p:spPr>
            <a:xfrm flipH="1">
              <a:off x="1588029" y="5547051"/>
              <a:ext cx="2506450" cy="213669"/>
            </a:xfrm>
            <a:prstGeom prst="rect">
              <a:avLst/>
            </a:prstGeom>
            <a:solidFill>
              <a:srgbClr val="FF0000">
                <a:alpha val="12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sp>
          <p:nvSpPr>
            <p:cNvPr id="14" name="Rectangle 13">
              <a:extLst>
                <a:ext uri="{FF2B5EF4-FFF2-40B4-BE49-F238E27FC236}">
                  <a16:creationId xmlns:a16="http://schemas.microsoft.com/office/drawing/2014/main" id="{66CDBF00-62C6-4C7B-81D0-C6D463D6EC8E}"/>
                </a:ext>
              </a:extLst>
            </p:cNvPr>
            <p:cNvSpPr/>
            <p:nvPr/>
          </p:nvSpPr>
          <p:spPr>
            <a:xfrm flipH="1">
              <a:off x="1603269" y="6324445"/>
              <a:ext cx="2475969" cy="193349"/>
            </a:xfrm>
            <a:prstGeom prst="rect">
              <a:avLst/>
            </a:prstGeom>
            <a:solidFill>
              <a:srgbClr val="FF0000">
                <a:alpha val="12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grpSp>
      <p:grpSp>
        <p:nvGrpSpPr>
          <p:cNvPr id="15" name="Group 14">
            <a:extLst>
              <a:ext uri="{FF2B5EF4-FFF2-40B4-BE49-F238E27FC236}">
                <a16:creationId xmlns:a16="http://schemas.microsoft.com/office/drawing/2014/main" id="{9F9E480D-DFB2-4B7C-B854-127EE73F1E37}"/>
              </a:ext>
            </a:extLst>
          </p:cNvPr>
          <p:cNvGrpSpPr/>
          <p:nvPr/>
        </p:nvGrpSpPr>
        <p:grpSpPr>
          <a:xfrm>
            <a:off x="6802870" y="2292911"/>
            <a:ext cx="4765904" cy="3713970"/>
            <a:chOff x="6714896" y="2765050"/>
            <a:chExt cx="4765904" cy="3713970"/>
          </a:xfrm>
        </p:grpSpPr>
        <p:pic>
          <p:nvPicPr>
            <p:cNvPr id="8" name="Picture 7" descr="A collage of graphs&#10;&#10;Description automatically generated">
              <a:extLst>
                <a:ext uri="{FF2B5EF4-FFF2-40B4-BE49-F238E27FC236}">
                  <a16:creationId xmlns:a16="http://schemas.microsoft.com/office/drawing/2014/main" id="{C2490325-53A3-48AB-63DD-39E6E2830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02" y="2854651"/>
              <a:ext cx="4704398" cy="3566469"/>
            </a:xfrm>
            <a:prstGeom prst="rect">
              <a:avLst/>
            </a:prstGeom>
            <a:ln w="9525">
              <a:solidFill>
                <a:schemeClr val="tx1"/>
              </a:solidFill>
            </a:ln>
          </p:spPr>
        </p:pic>
        <p:sp>
          <p:nvSpPr>
            <p:cNvPr id="9" name="Rectangle 8">
              <a:extLst>
                <a:ext uri="{FF2B5EF4-FFF2-40B4-BE49-F238E27FC236}">
                  <a16:creationId xmlns:a16="http://schemas.microsoft.com/office/drawing/2014/main" id="{B35424EF-B830-2215-B3D3-A7B711EBFBCE}"/>
                </a:ext>
              </a:extLst>
            </p:cNvPr>
            <p:cNvSpPr/>
            <p:nvPr/>
          </p:nvSpPr>
          <p:spPr>
            <a:xfrm>
              <a:off x="6714896" y="2765050"/>
              <a:ext cx="4765904" cy="1237990"/>
            </a:xfrm>
            <a:prstGeom prst="rect">
              <a:avLst/>
            </a:prstGeom>
            <a:solidFill>
              <a:schemeClr val="accent6">
                <a:lumMod val="50000"/>
                <a:alpha val="6000"/>
              </a:schemeClr>
            </a:solidFill>
            <a:ln w="952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X</a:t>
              </a:r>
            </a:p>
          </p:txBody>
        </p:sp>
        <p:sp>
          <p:nvSpPr>
            <p:cNvPr id="11" name="Rectangle 10">
              <a:extLst>
                <a:ext uri="{FF2B5EF4-FFF2-40B4-BE49-F238E27FC236}">
                  <a16:creationId xmlns:a16="http://schemas.microsoft.com/office/drawing/2014/main" id="{EF0DDEF7-5C39-77D5-414F-14F95745F161}"/>
                </a:ext>
              </a:extLst>
            </p:cNvPr>
            <p:cNvSpPr/>
            <p:nvPr/>
          </p:nvSpPr>
          <p:spPr>
            <a:xfrm>
              <a:off x="10240962" y="2765050"/>
              <a:ext cx="1239837" cy="3713970"/>
            </a:xfrm>
            <a:prstGeom prst="rect">
              <a:avLst/>
            </a:prstGeom>
            <a:solidFill>
              <a:srgbClr val="FF0000">
                <a:alpha val="21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Freq</a:t>
              </a:r>
            </a:p>
          </p:txBody>
        </p:sp>
      </p:grpSp>
    </p:spTree>
    <p:extLst>
      <p:ext uri="{BB962C8B-B14F-4D97-AF65-F5344CB8AC3E}">
        <p14:creationId xmlns:p14="http://schemas.microsoft.com/office/powerpoint/2010/main" val="242879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840</Words>
  <Application>Microsoft Office PowerPoint</Application>
  <PresentationFormat>Widescreen</PresentationFormat>
  <Paragraphs>29</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inherit</vt:lpstr>
      <vt:lpstr>Söhne</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HEEMIN YANG</dc:creator>
  <cp:lastModifiedBy>HEEMIN YANG</cp:lastModifiedBy>
  <cp:revision>2</cp:revision>
  <dcterms:created xsi:type="dcterms:W3CDTF">2023-10-21T09:48:51Z</dcterms:created>
  <dcterms:modified xsi:type="dcterms:W3CDTF">2023-10-21T12:35:01Z</dcterms:modified>
</cp:coreProperties>
</file>